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9" r:id="rId5"/>
    <p:sldId id="264" r:id="rId6"/>
    <p:sldId id="257" r:id="rId7"/>
    <p:sldId id="258" r:id="rId8"/>
    <p:sldId id="266" r:id="rId9"/>
    <p:sldId id="260" r:id="rId10"/>
    <p:sldId id="265" r:id="rId11"/>
    <p:sldId id="274" r:id="rId12"/>
    <p:sldId id="267" r:id="rId13"/>
    <p:sldId id="261" r:id="rId14"/>
    <p:sldId id="268" r:id="rId15"/>
    <p:sldId id="271" r:id="rId16"/>
    <p:sldId id="273" r:id="rId17"/>
    <p:sldId id="269" r:id="rId18"/>
    <p:sldId id="270" r:id="rId19"/>
    <p:sldId id="272" r:id="rId20"/>
    <p:sldId id="364" r:id="rId21"/>
    <p:sldId id="365" r:id="rId22"/>
    <p:sldId id="366" r:id="rId23"/>
    <p:sldId id="367" r:id="rId24"/>
    <p:sldId id="36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a Ziser" initials="CZ" lastIdx="15" clrIdx="0">
    <p:extLst>
      <p:ext uri="{19B8F6BF-5375-455C-9EA6-DF929625EA0E}">
        <p15:presenceInfo xmlns:p15="http://schemas.microsoft.com/office/powerpoint/2012/main" userId="S::Carla.Ziser@aemo.com.au::3de3c18e-c5e2-417a-8707-df133910e6fd" providerId="AD"/>
      </p:ext>
    </p:extLst>
  </p:cmAuthor>
  <p:cmAuthor id="2" name="Levi Rosenbaum" initials="LR" lastIdx="1" clrIdx="1">
    <p:extLst>
      <p:ext uri="{19B8F6BF-5375-455C-9EA6-DF929625EA0E}">
        <p15:presenceInfo xmlns:p15="http://schemas.microsoft.com/office/powerpoint/2012/main" userId="S::levi.rosenbaum@aemo.com.au::aa47295d-a3df-4dc9-9bbc-3a06f68a9c9c" providerId="AD"/>
      </p:ext>
    </p:extLst>
  </p:cmAuthor>
  <p:cmAuthor id="3" name="Cristina Rocca" initials="CR" lastIdx="6" clrIdx="2">
    <p:extLst>
      <p:ext uri="{19B8F6BF-5375-455C-9EA6-DF929625EA0E}">
        <p15:presenceInfo xmlns:p15="http://schemas.microsoft.com/office/powerpoint/2012/main" userId="S::Cristina.Rocca@aemo.com.au::e2db828e-6809-4bbd-8873-26a1ee14905b" providerId="AD"/>
      </p:ext>
    </p:extLst>
  </p:cmAuthor>
  <p:cmAuthor id="4" name="Keith Ruddell" initials="KR" lastIdx="1" clrIdx="3">
    <p:extLst>
      <p:ext uri="{19B8F6BF-5375-455C-9EA6-DF929625EA0E}">
        <p15:presenceInfo xmlns:p15="http://schemas.microsoft.com/office/powerpoint/2012/main" userId="S::keith.ruddell@aemo.com.au::98ea65ac-86a4-45e0-8a6b-3e8c9fb94ba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7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90ED2A-8572-4E64-A1B5-1A3E5CBFAC2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AU"/>
        </a:p>
      </dgm:t>
    </dgm:pt>
    <dgm:pt modelId="{349A02EF-6D9D-4D12-966C-407D72475C49}">
      <dgm:prSet phldrT="[Text]"/>
      <dgm:spPr/>
      <dgm:t>
        <a:bodyPr/>
        <a:lstStyle/>
        <a:p>
          <a:r>
            <a:rPr lang="en-AU"/>
            <a:t>Changes in fuel consumption</a:t>
          </a:r>
        </a:p>
      </dgm:t>
    </dgm:pt>
    <dgm:pt modelId="{B7F0FE98-FC5C-4EE5-8E39-FD2D01497779}" type="parTrans" cxnId="{FDCD40AD-28B3-4AE3-98ED-760E55D6B293}">
      <dgm:prSet/>
      <dgm:spPr/>
      <dgm:t>
        <a:bodyPr/>
        <a:lstStyle/>
        <a:p>
          <a:endParaRPr lang="en-AU"/>
        </a:p>
      </dgm:t>
    </dgm:pt>
    <dgm:pt modelId="{ECD926EE-98CF-4781-A39D-88B414B994B8}" type="sibTrans" cxnId="{FDCD40AD-28B3-4AE3-98ED-760E55D6B293}">
      <dgm:prSet/>
      <dgm:spPr/>
      <dgm:t>
        <a:bodyPr/>
        <a:lstStyle/>
        <a:p>
          <a:endParaRPr lang="en-AU"/>
        </a:p>
      </dgm:t>
    </dgm:pt>
    <dgm:pt modelId="{76057302-089A-4B54-B4BC-57E702B87B63}">
      <dgm:prSet phldrT="[Text]"/>
      <dgm:spPr/>
      <dgm:t>
        <a:bodyPr/>
        <a:lstStyle/>
        <a:p>
          <a:r>
            <a:rPr lang="en-AU"/>
            <a:t>Changes in voluntary load curtailment</a:t>
          </a:r>
        </a:p>
      </dgm:t>
    </dgm:pt>
    <dgm:pt modelId="{DEBFCBD8-2BE3-4470-8978-E9CD17388FDD}" type="parTrans" cxnId="{044618C0-A775-4635-B270-A78A3E9C2525}">
      <dgm:prSet/>
      <dgm:spPr/>
      <dgm:t>
        <a:bodyPr/>
        <a:lstStyle/>
        <a:p>
          <a:endParaRPr lang="en-AU"/>
        </a:p>
      </dgm:t>
    </dgm:pt>
    <dgm:pt modelId="{A9F14261-5497-419F-8F8E-D90581FE5474}" type="sibTrans" cxnId="{044618C0-A775-4635-B270-A78A3E9C2525}">
      <dgm:prSet/>
      <dgm:spPr/>
      <dgm:t>
        <a:bodyPr/>
        <a:lstStyle/>
        <a:p>
          <a:endParaRPr lang="en-AU"/>
        </a:p>
      </dgm:t>
    </dgm:pt>
    <dgm:pt modelId="{10E55E51-03C6-45E5-82B7-AEE5DA3541C6}">
      <dgm:prSet phldrT="[Text]"/>
      <dgm:spPr/>
      <dgm:t>
        <a:bodyPr/>
        <a:lstStyle/>
        <a:p>
          <a:r>
            <a:rPr lang="en-AU"/>
            <a:t>Changes in costs for parties</a:t>
          </a:r>
        </a:p>
      </dgm:t>
    </dgm:pt>
    <dgm:pt modelId="{84A9280B-8C58-4380-B5EF-5755EE4B15F7}" type="parTrans" cxnId="{CA05966B-08D7-4C44-8C5C-9706831EF908}">
      <dgm:prSet/>
      <dgm:spPr/>
      <dgm:t>
        <a:bodyPr/>
        <a:lstStyle/>
        <a:p>
          <a:endParaRPr lang="en-AU"/>
        </a:p>
      </dgm:t>
    </dgm:pt>
    <dgm:pt modelId="{105A4C79-2B41-4904-BAC9-20EEB63EDB3D}" type="sibTrans" cxnId="{CA05966B-08D7-4C44-8C5C-9706831EF908}">
      <dgm:prSet/>
      <dgm:spPr/>
      <dgm:t>
        <a:bodyPr/>
        <a:lstStyle/>
        <a:p>
          <a:endParaRPr lang="en-AU"/>
        </a:p>
      </dgm:t>
    </dgm:pt>
    <dgm:pt modelId="{8C615D0D-0FAD-400B-9FC8-C94E335A26D4}">
      <dgm:prSet phldrT="[Text]"/>
      <dgm:spPr/>
      <dgm:t>
        <a:bodyPr/>
        <a:lstStyle/>
        <a:p>
          <a:r>
            <a:rPr lang="en-AU"/>
            <a:t>Differences in the timing of expenditure</a:t>
          </a:r>
        </a:p>
      </dgm:t>
    </dgm:pt>
    <dgm:pt modelId="{08A5431B-1E4F-4D56-BBFD-45575F117F8F}" type="parTrans" cxnId="{DE9D9F34-FAC7-4513-919C-B14CBBD45BB9}">
      <dgm:prSet/>
      <dgm:spPr/>
      <dgm:t>
        <a:bodyPr/>
        <a:lstStyle/>
        <a:p>
          <a:endParaRPr lang="en-AU"/>
        </a:p>
      </dgm:t>
    </dgm:pt>
    <dgm:pt modelId="{94519C15-895F-4A01-8F87-4C50D569E6EC}" type="sibTrans" cxnId="{DE9D9F34-FAC7-4513-919C-B14CBBD45BB9}">
      <dgm:prSet/>
      <dgm:spPr/>
      <dgm:t>
        <a:bodyPr/>
        <a:lstStyle/>
        <a:p>
          <a:endParaRPr lang="en-AU"/>
        </a:p>
      </dgm:t>
    </dgm:pt>
    <dgm:pt modelId="{EA9463A1-564C-4505-9828-1C1DE74B41B3}">
      <dgm:prSet phldrT="[Text]"/>
      <dgm:spPr/>
      <dgm:t>
        <a:bodyPr/>
        <a:lstStyle/>
        <a:p>
          <a:r>
            <a:rPr lang="en-AU"/>
            <a:t>Changes in network losses</a:t>
          </a:r>
        </a:p>
      </dgm:t>
    </dgm:pt>
    <dgm:pt modelId="{1EA11AF7-BC13-4827-8305-CAD1C24029DE}" type="parTrans" cxnId="{92958017-0C8A-4963-BAB9-9454322930D4}">
      <dgm:prSet/>
      <dgm:spPr/>
      <dgm:t>
        <a:bodyPr/>
        <a:lstStyle/>
        <a:p>
          <a:endParaRPr lang="en-AU"/>
        </a:p>
      </dgm:t>
    </dgm:pt>
    <dgm:pt modelId="{45105CC6-83EF-4242-946F-55138D0E5D30}" type="sibTrans" cxnId="{92958017-0C8A-4963-BAB9-9454322930D4}">
      <dgm:prSet/>
      <dgm:spPr/>
      <dgm:t>
        <a:bodyPr/>
        <a:lstStyle/>
        <a:p>
          <a:endParaRPr lang="en-AU"/>
        </a:p>
      </dgm:t>
    </dgm:pt>
    <dgm:pt modelId="{CDE53293-F35B-43AB-875F-C9FBA2244D45}">
      <dgm:prSet phldrT="[Text]"/>
      <dgm:spPr/>
      <dgm:t>
        <a:bodyPr/>
        <a:lstStyle/>
        <a:p>
          <a:r>
            <a:rPr lang="en-AU"/>
            <a:t>Changes in involuntary load shedding</a:t>
          </a:r>
        </a:p>
      </dgm:t>
    </dgm:pt>
    <dgm:pt modelId="{998DA0ED-6AA7-44B2-9F68-C065E44EEC9E}" type="parTrans" cxnId="{25B6A1C5-FB6F-4636-9C5D-45DCCEB6B35C}">
      <dgm:prSet/>
      <dgm:spPr/>
      <dgm:t>
        <a:bodyPr/>
        <a:lstStyle/>
        <a:p>
          <a:endParaRPr lang="en-AU"/>
        </a:p>
      </dgm:t>
    </dgm:pt>
    <dgm:pt modelId="{0651B4E3-AF32-4F5B-AD02-2B5B9205DCB2}" type="sibTrans" cxnId="{25B6A1C5-FB6F-4636-9C5D-45DCCEB6B35C}">
      <dgm:prSet/>
      <dgm:spPr/>
      <dgm:t>
        <a:bodyPr/>
        <a:lstStyle/>
        <a:p>
          <a:endParaRPr lang="en-AU"/>
        </a:p>
      </dgm:t>
    </dgm:pt>
    <dgm:pt modelId="{6AD76322-4DF3-4E68-8FD7-4C2F415FAF1E}" type="pres">
      <dgm:prSet presAssocID="{BF90ED2A-8572-4E64-A1B5-1A3E5CBFAC2F}" presName="diagram" presStyleCnt="0">
        <dgm:presLayoutVars>
          <dgm:dir/>
          <dgm:resizeHandles val="exact"/>
        </dgm:presLayoutVars>
      </dgm:prSet>
      <dgm:spPr/>
    </dgm:pt>
    <dgm:pt modelId="{DF348712-A103-44EA-A22B-D132DBDB7B6F}" type="pres">
      <dgm:prSet presAssocID="{349A02EF-6D9D-4D12-966C-407D72475C49}" presName="node" presStyleLbl="node1" presStyleIdx="0" presStyleCnt="6">
        <dgm:presLayoutVars>
          <dgm:bulletEnabled val="1"/>
        </dgm:presLayoutVars>
      </dgm:prSet>
      <dgm:spPr/>
    </dgm:pt>
    <dgm:pt modelId="{54934C28-660C-4786-9881-F0B7B60F9EF9}" type="pres">
      <dgm:prSet presAssocID="{ECD926EE-98CF-4781-A39D-88B414B994B8}" presName="sibTrans" presStyleCnt="0"/>
      <dgm:spPr/>
    </dgm:pt>
    <dgm:pt modelId="{3026A6C8-0C89-4D12-8971-E0352B9C8BD9}" type="pres">
      <dgm:prSet presAssocID="{76057302-089A-4B54-B4BC-57E702B87B63}" presName="node" presStyleLbl="node1" presStyleIdx="1" presStyleCnt="6">
        <dgm:presLayoutVars>
          <dgm:bulletEnabled val="1"/>
        </dgm:presLayoutVars>
      </dgm:prSet>
      <dgm:spPr/>
    </dgm:pt>
    <dgm:pt modelId="{C994B81A-9477-4076-AB09-866E7FF6CB9D}" type="pres">
      <dgm:prSet presAssocID="{A9F14261-5497-419F-8F8E-D90581FE5474}" presName="sibTrans" presStyleCnt="0"/>
      <dgm:spPr/>
    </dgm:pt>
    <dgm:pt modelId="{15A387A2-E220-4E02-AC02-31017AA98DD1}" type="pres">
      <dgm:prSet presAssocID="{10E55E51-03C6-45E5-82B7-AEE5DA3541C6}" presName="node" presStyleLbl="node1" presStyleIdx="2" presStyleCnt="6">
        <dgm:presLayoutVars>
          <dgm:bulletEnabled val="1"/>
        </dgm:presLayoutVars>
      </dgm:prSet>
      <dgm:spPr/>
    </dgm:pt>
    <dgm:pt modelId="{CF649A9E-9E4E-4A40-AF8D-79B608F79901}" type="pres">
      <dgm:prSet presAssocID="{105A4C79-2B41-4904-BAC9-20EEB63EDB3D}" presName="sibTrans" presStyleCnt="0"/>
      <dgm:spPr/>
    </dgm:pt>
    <dgm:pt modelId="{673AAD5E-6852-4BD9-B7FD-DAF74A750C62}" type="pres">
      <dgm:prSet presAssocID="{8C615D0D-0FAD-400B-9FC8-C94E335A26D4}" presName="node" presStyleLbl="node1" presStyleIdx="3" presStyleCnt="6">
        <dgm:presLayoutVars>
          <dgm:bulletEnabled val="1"/>
        </dgm:presLayoutVars>
      </dgm:prSet>
      <dgm:spPr/>
    </dgm:pt>
    <dgm:pt modelId="{A74FE807-E311-4B5D-91E9-B1926C58AA09}" type="pres">
      <dgm:prSet presAssocID="{94519C15-895F-4A01-8F87-4C50D569E6EC}" presName="sibTrans" presStyleCnt="0"/>
      <dgm:spPr/>
    </dgm:pt>
    <dgm:pt modelId="{55BB8EF2-E612-45DD-8EEA-D43511DB6BD4}" type="pres">
      <dgm:prSet presAssocID="{CDE53293-F35B-43AB-875F-C9FBA2244D45}" presName="node" presStyleLbl="node1" presStyleIdx="4" presStyleCnt="6">
        <dgm:presLayoutVars>
          <dgm:bulletEnabled val="1"/>
        </dgm:presLayoutVars>
      </dgm:prSet>
      <dgm:spPr/>
    </dgm:pt>
    <dgm:pt modelId="{EF04E8D4-E23D-4167-898E-C3A82CCAA9A7}" type="pres">
      <dgm:prSet presAssocID="{0651B4E3-AF32-4F5B-AD02-2B5B9205DCB2}" presName="sibTrans" presStyleCnt="0"/>
      <dgm:spPr/>
    </dgm:pt>
    <dgm:pt modelId="{B232D9E3-7712-4867-A1EE-06CCA4C3B4E3}" type="pres">
      <dgm:prSet presAssocID="{EA9463A1-564C-4505-9828-1C1DE74B41B3}" presName="node" presStyleLbl="node1" presStyleIdx="5" presStyleCnt="6">
        <dgm:presLayoutVars>
          <dgm:bulletEnabled val="1"/>
        </dgm:presLayoutVars>
      </dgm:prSet>
      <dgm:spPr/>
    </dgm:pt>
  </dgm:ptLst>
  <dgm:cxnLst>
    <dgm:cxn modelId="{92958017-0C8A-4963-BAB9-9454322930D4}" srcId="{BF90ED2A-8572-4E64-A1B5-1A3E5CBFAC2F}" destId="{EA9463A1-564C-4505-9828-1C1DE74B41B3}" srcOrd="5" destOrd="0" parTransId="{1EA11AF7-BC13-4827-8305-CAD1C24029DE}" sibTransId="{45105CC6-83EF-4242-946F-55138D0E5D30}"/>
    <dgm:cxn modelId="{4B61482C-0AB8-4D45-8E5B-50AB4BDC6FDB}" type="presOf" srcId="{BF90ED2A-8572-4E64-A1B5-1A3E5CBFAC2F}" destId="{6AD76322-4DF3-4E68-8FD7-4C2F415FAF1E}" srcOrd="0" destOrd="0" presId="urn:microsoft.com/office/officeart/2005/8/layout/default"/>
    <dgm:cxn modelId="{DE9D9F34-FAC7-4513-919C-B14CBBD45BB9}" srcId="{BF90ED2A-8572-4E64-A1B5-1A3E5CBFAC2F}" destId="{8C615D0D-0FAD-400B-9FC8-C94E335A26D4}" srcOrd="3" destOrd="0" parTransId="{08A5431B-1E4F-4D56-BBFD-45575F117F8F}" sibTransId="{94519C15-895F-4A01-8F87-4C50D569E6EC}"/>
    <dgm:cxn modelId="{B2D9C640-6CCB-4D57-8121-79C8671A34BF}" type="presOf" srcId="{CDE53293-F35B-43AB-875F-C9FBA2244D45}" destId="{55BB8EF2-E612-45DD-8EEA-D43511DB6BD4}" srcOrd="0" destOrd="0" presId="urn:microsoft.com/office/officeart/2005/8/layout/default"/>
    <dgm:cxn modelId="{4EFFAC65-4353-4074-8576-403BC1A8C8AE}" type="presOf" srcId="{10E55E51-03C6-45E5-82B7-AEE5DA3541C6}" destId="{15A387A2-E220-4E02-AC02-31017AA98DD1}" srcOrd="0" destOrd="0" presId="urn:microsoft.com/office/officeart/2005/8/layout/default"/>
    <dgm:cxn modelId="{CA05966B-08D7-4C44-8C5C-9706831EF908}" srcId="{BF90ED2A-8572-4E64-A1B5-1A3E5CBFAC2F}" destId="{10E55E51-03C6-45E5-82B7-AEE5DA3541C6}" srcOrd="2" destOrd="0" parTransId="{84A9280B-8C58-4380-B5EF-5755EE4B15F7}" sibTransId="{105A4C79-2B41-4904-BAC9-20EEB63EDB3D}"/>
    <dgm:cxn modelId="{1EE1516E-8954-4404-9972-AF59A4178F24}" type="presOf" srcId="{76057302-089A-4B54-B4BC-57E702B87B63}" destId="{3026A6C8-0C89-4D12-8971-E0352B9C8BD9}" srcOrd="0" destOrd="0" presId="urn:microsoft.com/office/officeart/2005/8/layout/default"/>
    <dgm:cxn modelId="{B02EC74F-49A5-48AE-989C-BD63B76F352E}" type="presOf" srcId="{349A02EF-6D9D-4D12-966C-407D72475C49}" destId="{DF348712-A103-44EA-A22B-D132DBDB7B6F}" srcOrd="0" destOrd="0" presId="urn:microsoft.com/office/officeart/2005/8/layout/default"/>
    <dgm:cxn modelId="{E123FB98-A15C-4ED8-B328-9E346CEEFD00}" type="presOf" srcId="{EA9463A1-564C-4505-9828-1C1DE74B41B3}" destId="{B232D9E3-7712-4867-A1EE-06CCA4C3B4E3}" srcOrd="0" destOrd="0" presId="urn:microsoft.com/office/officeart/2005/8/layout/default"/>
    <dgm:cxn modelId="{FDCD40AD-28B3-4AE3-98ED-760E55D6B293}" srcId="{BF90ED2A-8572-4E64-A1B5-1A3E5CBFAC2F}" destId="{349A02EF-6D9D-4D12-966C-407D72475C49}" srcOrd="0" destOrd="0" parTransId="{B7F0FE98-FC5C-4EE5-8E39-FD2D01497779}" sibTransId="{ECD926EE-98CF-4781-A39D-88B414B994B8}"/>
    <dgm:cxn modelId="{9689B7B1-5047-493C-8329-9C1889BFE799}" type="presOf" srcId="{8C615D0D-0FAD-400B-9FC8-C94E335A26D4}" destId="{673AAD5E-6852-4BD9-B7FD-DAF74A750C62}" srcOrd="0" destOrd="0" presId="urn:microsoft.com/office/officeart/2005/8/layout/default"/>
    <dgm:cxn modelId="{044618C0-A775-4635-B270-A78A3E9C2525}" srcId="{BF90ED2A-8572-4E64-A1B5-1A3E5CBFAC2F}" destId="{76057302-089A-4B54-B4BC-57E702B87B63}" srcOrd="1" destOrd="0" parTransId="{DEBFCBD8-2BE3-4470-8978-E9CD17388FDD}" sibTransId="{A9F14261-5497-419F-8F8E-D90581FE5474}"/>
    <dgm:cxn modelId="{25B6A1C5-FB6F-4636-9C5D-45DCCEB6B35C}" srcId="{BF90ED2A-8572-4E64-A1B5-1A3E5CBFAC2F}" destId="{CDE53293-F35B-43AB-875F-C9FBA2244D45}" srcOrd="4" destOrd="0" parTransId="{998DA0ED-6AA7-44B2-9F68-C065E44EEC9E}" sibTransId="{0651B4E3-AF32-4F5B-AD02-2B5B9205DCB2}"/>
    <dgm:cxn modelId="{48A736F8-3891-4BE1-970B-ACC3EE52D3D5}" type="presParOf" srcId="{6AD76322-4DF3-4E68-8FD7-4C2F415FAF1E}" destId="{DF348712-A103-44EA-A22B-D132DBDB7B6F}" srcOrd="0" destOrd="0" presId="urn:microsoft.com/office/officeart/2005/8/layout/default"/>
    <dgm:cxn modelId="{7B753718-6FC0-4050-BF0B-61412F81FCC9}" type="presParOf" srcId="{6AD76322-4DF3-4E68-8FD7-4C2F415FAF1E}" destId="{54934C28-660C-4786-9881-F0B7B60F9EF9}" srcOrd="1" destOrd="0" presId="urn:microsoft.com/office/officeart/2005/8/layout/default"/>
    <dgm:cxn modelId="{3096DCDA-F994-4BEA-9428-A14A5C32BE2D}" type="presParOf" srcId="{6AD76322-4DF3-4E68-8FD7-4C2F415FAF1E}" destId="{3026A6C8-0C89-4D12-8971-E0352B9C8BD9}" srcOrd="2" destOrd="0" presId="urn:microsoft.com/office/officeart/2005/8/layout/default"/>
    <dgm:cxn modelId="{75D1DF51-986E-43CF-A4AF-2163A070960C}" type="presParOf" srcId="{6AD76322-4DF3-4E68-8FD7-4C2F415FAF1E}" destId="{C994B81A-9477-4076-AB09-866E7FF6CB9D}" srcOrd="3" destOrd="0" presId="urn:microsoft.com/office/officeart/2005/8/layout/default"/>
    <dgm:cxn modelId="{936FB783-D390-424B-AF3A-49E6439E0AC6}" type="presParOf" srcId="{6AD76322-4DF3-4E68-8FD7-4C2F415FAF1E}" destId="{15A387A2-E220-4E02-AC02-31017AA98DD1}" srcOrd="4" destOrd="0" presId="urn:microsoft.com/office/officeart/2005/8/layout/default"/>
    <dgm:cxn modelId="{4F14CBBC-324E-4457-A6BE-3E888EFEFA9F}" type="presParOf" srcId="{6AD76322-4DF3-4E68-8FD7-4C2F415FAF1E}" destId="{CF649A9E-9E4E-4A40-AF8D-79B608F79901}" srcOrd="5" destOrd="0" presId="urn:microsoft.com/office/officeart/2005/8/layout/default"/>
    <dgm:cxn modelId="{673A76F4-D1A7-4282-9907-C58E4B8F3DED}" type="presParOf" srcId="{6AD76322-4DF3-4E68-8FD7-4C2F415FAF1E}" destId="{673AAD5E-6852-4BD9-B7FD-DAF74A750C62}" srcOrd="6" destOrd="0" presId="urn:microsoft.com/office/officeart/2005/8/layout/default"/>
    <dgm:cxn modelId="{67D1F33D-EF1D-4468-9F73-B4E3C8290E1F}" type="presParOf" srcId="{6AD76322-4DF3-4E68-8FD7-4C2F415FAF1E}" destId="{A74FE807-E311-4B5D-91E9-B1926C58AA09}" srcOrd="7" destOrd="0" presId="urn:microsoft.com/office/officeart/2005/8/layout/default"/>
    <dgm:cxn modelId="{A39A0CC5-05BE-41F8-9BF6-5FBC1D195FA6}" type="presParOf" srcId="{6AD76322-4DF3-4E68-8FD7-4C2F415FAF1E}" destId="{55BB8EF2-E612-45DD-8EEA-D43511DB6BD4}" srcOrd="8" destOrd="0" presId="urn:microsoft.com/office/officeart/2005/8/layout/default"/>
    <dgm:cxn modelId="{B4C01110-4A00-483A-A36D-ECA73FA69E3B}" type="presParOf" srcId="{6AD76322-4DF3-4E68-8FD7-4C2F415FAF1E}" destId="{EF04E8D4-E23D-4167-898E-C3A82CCAA9A7}" srcOrd="9" destOrd="0" presId="urn:microsoft.com/office/officeart/2005/8/layout/default"/>
    <dgm:cxn modelId="{E9982DB6-AD32-4A6A-8DFE-1E25C3EFB864}" type="presParOf" srcId="{6AD76322-4DF3-4E68-8FD7-4C2F415FAF1E}" destId="{B232D9E3-7712-4867-A1EE-06CCA4C3B4E3}"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4CAA28-CE2B-4A31-A818-9C4D725DA0B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AU"/>
        </a:p>
      </dgm:t>
    </dgm:pt>
    <dgm:pt modelId="{8451539C-0332-40F0-8BA4-E826855524B0}">
      <dgm:prSet phldrT="[Text]"/>
      <dgm:spPr/>
      <dgm:t>
        <a:bodyPr/>
        <a:lstStyle/>
        <a:p>
          <a:r>
            <a:rPr lang="en-AU"/>
            <a:t>Which CDPs</a:t>
          </a:r>
        </a:p>
      </dgm:t>
    </dgm:pt>
    <dgm:pt modelId="{5137DEB5-23F2-4D32-AFB2-C86BABA68913}" type="parTrans" cxnId="{3C1EC93B-8C70-48C0-9CC3-A82CD638D0BC}">
      <dgm:prSet/>
      <dgm:spPr/>
      <dgm:t>
        <a:bodyPr/>
        <a:lstStyle/>
        <a:p>
          <a:endParaRPr lang="en-AU"/>
        </a:p>
      </dgm:t>
    </dgm:pt>
    <dgm:pt modelId="{DA3A377E-489F-401A-8FDA-80D869E7CCDD}" type="sibTrans" cxnId="{3C1EC93B-8C70-48C0-9CC3-A82CD638D0BC}">
      <dgm:prSet/>
      <dgm:spPr/>
      <dgm:t>
        <a:bodyPr/>
        <a:lstStyle/>
        <a:p>
          <a:endParaRPr lang="en-AU"/>
        </a:p>
      </dgm:t>
    </dgm:pt>
    <dgm:pt modelId="{9FBC5557-AAB7-4110-B937-1DF8F03CF3A4}">
      <dgm:prSet phldrT="[Text]" custT="1"/>
      <dgm:spPr>
        <a:solidFill>
          <a:srgbClr val="C41230">
            <a:alpha val="90000"/>
            <a:tint val="40000"/>
            <a:hueOff val="0"/>
            <a:satOff val="0"/>
            <a:lumOff val="0"/>
            <a:alphaOff val="0"/>
          </a:srgbClr>
        </a:solidFill>
        <a:ln w="12700" cap="flat" cmpd="sng" algn="ctr">
          <a:solidFill>
            <a:srgbClr val="C41230">
              <a:alpha val="90000"/>
              <a:tint val="40000"/>
              <a:hueOff val="0"/>
              <a:satOff val="0"/>
              <a:lumOff val="0"/>
              <a:alphaOff val="0"/>
            </a:srgbClr>
          </a:solidFill>
          <a:prstDash val="solid"/>
          <a:miter lim="800000"/>
        </a:ln>
        <a:effectLst/>
      </dgm:spPr>
      <dgm:t>
        <a:bodyPr spcFirstLastPara="0" vert="horz" wrap="square" lIns="76200" tIns="38100" rIns="76200" bIns="38100" numCol="1" spcCol="1270" anchor="ctr" anchorCtr="0"/>
        <a:lstStyle/>
        <a:p>
          <a:pPr marL="171450" lvl="1" indent="-171450" algn="l" defTabSz="800100">
            <a:lnSpc>
              <a:spcPct val="90000"/>
            </a:lnSpc>
            <a:spcBef>
              <a:spcPct val="0"/>
            </a:spcBef>
            <a:spcAft>
              <a:spcPct val="15000"/>
            </a:spcAft>
            <a:buFont typeface="Segoe UI Semilight" panose="020B0402040204020203" pitchFamily="34" charset="0"/>
            <a:buChar char="•"/>
          </a:pPr>
          <a:r>
            <a:rPr lang="en-AU" sz="1800" kern="1200">
              <a:solidFill>
                <a:srgbClr val="222324">
                  <a:hueOff val="0"/>
                  <a:satOff val="0"/>
                  <a:lumOff val="0"/>
                  <a:alphaOff val="0"/>
                </a:srgbClr>
              </a:solidFill>
              <a:latin typeface="Segoe UI Semilight"/>
              <a:ea typeface="+mn-ea"/>
              <a:cs typeface="+mn-cs"/>
            </a:rPr>
            <a:t>Where competition benefits may change the ranking of candidate development paths and the final selection of an ODP</a:t>
          </a:r>
        </a:p>
      </dgm:t>
    </dgm:pt>
    <dgm:pt modelId="{14D0A8A9-CD9F-46EA-86F4-DB92EC659717}" type="parTrans" cxnId="{AE3B957E-B15D-424B-9F58-ED0C872E7AC4}">
      <dgm:prSet/>
      <dgm:spPr/>
      <dgm:t>
        <a:bodyPr/>
        <a:lstStyle/>
        <a:p>
          <a:endParaRPr lang="en-AU"/>
        </a:p>
      </dgm:t>
    </dgm:pt>
    <dgm:pt modelId="{FA6A6945-D900-477A-BE2C-FA4343BD06A4}" type="sibTrans" cxnId="{AE3B957E-B15D-424B-9F58-ED0C872E7AC4}">
      <dgm:prSet/>
      <dgm:spPr/>
      <dgm:t>
        <a:bodyPr/>
        <a:lstStyle/>
        <a:p>
          <a:endParaRPr lang="en-AU"/>
        </a:p>
      </dgm:t>
    </dgm:pt>
    <dgm:pt modelId="{D580A4E8-D5CE-48EC-811F-79521A186086}">
      <dgm:prSet phldrT="[Text]" custT="1"/>
      <dgm:spPr>
        <a:solidFill>
          <a:srgbClr val="C41230">
            <a:alpha val="90000"/>
            <a:tint val="40000"/>
            <a:hueOff val="0"/>
            <a:satOff val="0"/>
            <a:lumOff val="0"/>
            <a:alphaOff val="0"/>
          </a:srgbClr>
        </a:solidFill>
        <a:ln w="12700" cap="flat" cmpd="sng" algn="ctr">
          <a:solidFill>
            <a:srgbClr val="C41230">
              <a:alpha val="90000"/>
              <a:tint val="40000"/>
              <a:hueOff val="0"/>
              <a:satOff val="0"/>
              <a:lumOff val="0"/>
              <a:alphaOff val="0"/>
            </a:srgbClr>
          </a:solidFill>
          <a:prstDash val="solid"/>
          <a:miter lim="800000"/>
        </a:ln>
        <a:effectLst/>
      </dgm:spPr>
      <dgm:t>
        <a:bodyPr spcFirstLastPara="0" vert="horz" wrap="square" lIns="76200" tIns="38100" rIns="76200" bIns="38100" numCol="1" spcCol="1270" anchor="ctr" anchorCtr="0"/>
        <a:lstStyle/>
        <a:p>
          <a:pPr marL="171450" lvl="1" indent="-171450" algn="l" defTabSz="800100">
            <a:lnSpc>
              <a:spcPct val="90000"/>
            </a:lnSpc>
            <a:spcBef>
              <a:spcPct val="0"/>
            </a:spcBef>
            <a:spcAft>
              <a:spcPct val="15000"/>
            </a:spcAft>
            <a:buFont typeface="Segoe UI Semilight" panose="020B0402040204020203" pitchFamily="34" charset="0"/>
            <a:buChar char="•"/>
          </a:pPr>
          <a:r>
            <a:rPr lang="en-AU" sz="1800" kern="1200">
              <a:solidFill>
                <a:srgbClr val="222324">
                  <a:hueOff val="0"/>
                  <a:satOff val="0"/>
                  <a:lumOff val="0"/>
                  <a:alphaOff val="0"/>
                </a:srgbClr>
              </a:solidFill>
              <a:latin typeface="Segoe UI Semilight"/>
              <a:ea typeface="+mn-ea"/>
              <a:cs typeface="+mn-cs"/>
            </a:rPr>
            <a:t>Where CDPs deliver significant fuel cost savings</a:t>
          </a:r>
        </a:p>
      </dgm:t>
    </dgm:pt>
    <dgm:pt modelId="{7821B045-3AFD-4C21-AAFC-4D78AAE37A8E}" type="parTrans" cxnId="{DB13972B-1AD5-48F2-9D52-DBC7B6A9E81D}">
      <dgm:prSet/>
      <dgm:spPr/>
      <dgm:t>
        <a:bodyPr/>
        <a:lstStyle/>
        <a:p>
          <a:endParaRPr lang="en-AU"/>
        </a:p>
      </dgm:t>
    </dgm:pt>
    <dgm:pt modelId="{EAFC1181-2907-4D8C-A8F3-7BDABC99A864}" type="sibTrans" cxnId="{DB13972B-1AD5-48F2-9D52-DBC7B6A9E81D}">
      <dgm:prSet/>
      <dgm:spPr/>
      <dgm:t>
        <a:bodyPr/>
        <a:lstStyle/>
        <a:p>
          <a:endParaRPr lang="en-AU"/>
        </a:p>
      </dgm:t>
    </dgm:pt>
    <dgm:pt modelId="{5558D4A9-E674-4192-946E-B0E6001F9234}">
      <dgm:prSet phldrT="[Text]"/>
      <dgm:spPr/>
      <dgm:t>
        <a:bodyPr/>
        <a:lstStyle/>
        <a:p>
          <a:r>
            <a:rPr lang="en-AU"/>
            <a:t>Over what time horizon</a:t>
          </a:r>
        </a:p>
      </dgm:t>
    </dgm:pt>
    <dgm:pt modelId="{14CBF270-7E75-4FCB-9C22-BE5453E76B27}" type="parTrans" cxnId="{B95B9EE8-613C-44F4-ABF2-D924E8E706C7}">
      <dgm:prSet/>
      <dgm:spPr/>
      <dgm:t>
        <a:bodyPr/>
        <a:lstStyle/>
        <a:p>
          <a:endParaRPr lang="en-AU"/>
        </a:p>
      </dgm:t>
    </dgm:pt>
    <dgm:pt modelId="{635601A5-C449-4DD8-A651-481E80A76A9C}" type="sibTrans" cxnId="{B95B9EE8-613C-44F4-ABF2-D924E8E706C7}">
      <dgm:prSet/>
      <dgm:spPr/>
      <dgm:t>
        <a:bodyPr/>
        <a:lstStyle/>
        <a:p>
          <a:endParaRPr lang="en-AU"/>
        </a:p>
      </dgm:t>
    </dgm:pt>
    <dgm:pt modelId="{A0B21051-FDB1-4EB9-9EAC-6B9526EF4E78}">
      <dgm:prSet phldrT="[Text]" custT="1"/>
      <dgm:spPr/>
      <dgm:t>
        <a:bodyPr/>
        <a:lstStyle/>
        <a:p>
          <a:r>
            <a:rPr lang="en-AU" sz="1800"/>
            <a:t>Reflects reduced market share of strategic players over time</a:t>
          </a:r>
        </a:p>
      </dgm:t>
    </dgm:pt>
    <dgm:pt modelId="{7E0988CB-AB01-4AC0-81CF-327E11A7D34E}" type="parTrans" cxnId="{B9445203-BA43-48B9-BAFB-CDB5F37169E0}">
      <dgm:prSet/>
      <dgm:spPr/>
      <dgm:t>
        <a:bodyPr/>
        <a:lstStyle/>
        <a:p>
          <a:endParaRPr lang="en-AU"/>
        </a:p>
      </dgm:t>
    </dgm:pt>
    <dgm:pt modelId="{F87F5BBF-4E78-4638-A8B2-28C4A9039233}" type="sibTrans" cxnId="{B9445203-BA43-48B9-BAFB-CDB5F37169E0}">
      <dgm:prSet/>
      <dgm:spPr/>
      <dgm:t>
        <a:bodyPr/>
        <a:lstStyle/>
        <a:p>
          <a:endParaRPr lang="en-AU"/>
        </a:p>
      </dgm:t>
    </dgm:pt>
    <dgm:pt modelId="{8E0BB7B9-D2BD-473B-9782-DA0F94B16177}">
      <dgm:prSet phldrT="[Text]" custT="1"/>
      <dgm:spPr/>
      <dgm:t>
        <a:bodyPr/>
        <a:lstStyle/>
        <a:p>
          <a:r>
            <a:rPr lang="en-AU" sz="1800"/>
            <a:t>Considers gradual deviation from historical outcomes driving increased uncertainty.</a:t>
          </a:r>
        </a:p>
      </dgm:t>
    </dgm:pt>
    <dgm:pt modelId="{69AE4926-B983-4477-89EE-1A48FE66DB5F}" type="parTrans" cxnId="{95428745-0CA1-4B25-97BA-943E6956B286}">
      <dgm:prSet/>
      <dgm:spPr/>
      <dgm:t>
        <a:bodyPr/>
        <a:lstStyle/>
        <a:p>
          <a:endParaRPr lang="en-AU"/>
        </a:p>
      </dgm:t>
    </dgm:pt>
    <dgm:pt modelId="{5013469E-E938-43EC-9A42-2379B6D4908D}" type="sibTrans" cxnId="{95428745-0CA1-4B25-97BA-943E6956B286}">
      <dgm:prSet/>
      <dgm:spPr/>
      <dgm:t>
        <a:bodyPr/>
        <a:lstStyle/>
        <a:p>
          <a:endParaRPr lang="en-AU"/>
        </a:p>
      </dgm:t>
    </dgm:pt>
    <dgm:pt modelId="{156CC987-1D0F-41F4-8ED4-23B4A45F9B5E}">
      <dgm:prSet phldrT="[Text]"/>
      <dgm:spPr/>
      <dgm:t>
        <a:bodyPr/>
        <a:lstStyle/>
        <a:p>
          <a:r>
            <a:rPr lang="en-AU"/>
            <a:t>Under which scenarios</a:t>
          </a:r>
        </a:p>
      </dgm:t>
    </dgm:pt>
    <dgm:pt modelId="{01BC8DC2-FCC4-4F2C-BA34-9A418D19806E}" type="parTrans" cxnId="{87B6186F-DEC8-45C2-8330-7E3B77A78501}">
      <dgm:prSet/>
      <dgm:spPr/>
      <dgm:t>
        <a:bodyPr/>
        <a:lstStyle/>
        <a:p>
          <a:endParaRPr lang="en-AU"/>
        </a:p>
      </dgm:t>
    </dgm:pt>
    <dgm:pt modelId="{A8EB100C-6185-4E70-A552-9E68C82E8B04}" type="sibTrans" cxnId="{87B6186F-DEC8-45C2-8330-7E3B77A78501}">
      <dgm:prSet/>
      <dgm:spPr/>
      <dgm:t>
        <a:bodyPr/>
        <a:lstStyle/>
        <a:p>
          <a:endParaRPr lang="en-AU"/>
        </a:p>
      </dgm:t>
    </dgm:pt>
    <dgm:pt modelId="{952513C1-6892-44B3-BE32-1F55A8CF7950}">
      <dgm:prSet phldrT="[Text]" custT="1"/>
      <dgm:spPr/>
      <dgm:t>
        <a:bodyPr/>
        <a:lstStyle/>
        <a:p>
          <a:pPr marL="171450" lvl="1" indent="-171450" algn="l" defTabSz="800100">
            <a:lnSpc>
              <a:spcPct val="90000"/>
            </a:lnSpc>
            <a:spcBef>
              <a:spcPct val="0"/>
            </a:spcBef>
            <a:spcAft>
              <a:spcPct val="15000"/>
            </a:spcAft>
            <a:buClr>
              <a:srgbClr val="C41230"/>
            </a:buClr>
            <a:buFont typeface="Symbol" panose="05050102010706020507" pitchFamily="18" charset="2"/>
            <a:buChar char="•"/>
          </a:pPr>
          <a:endParaRPr lang="en-AU" sz="1800" kern="1200">
            <a:solidFill>
              <a:srgbClr val="222324">
                <a:hueOff val="0"/>
                <a:satOff val="0"/>
                <a:lumOff val="0"/>
                <a:alphaOff val="0"/>
              </a:srgbClr>
            </a:solidFill>
            <a:latin typeface="Segoe UI Semilight"/>
            <a:ea typeface="+mn-ea"/>
            <a:cs typeface="+mn-cs"/>
          </a:endParaRPr>
        </a:p>
      </dgm:t>
    </dgm:pt>
    <dgm:pt modelId="{0A89CA5E-7BD5-4F9F-808D-D42A30D239DF}" type="parTrans" cxnId="{A9E1DC2E-0664-4839-B405-30228C06A114}">
      <dgm:prSet/>
      <dgm:spPr/>
      <dgm:t>
        <a:bodyPr/>
        <a:lstStyle/>
        <a:p>
          <a:endParaRPr lang="en-AU"/>
        </a:p>
      </dgm:t>
    </dgm:pt>
    <dgm:pt modelId="{BED97395-E7EC-4D38-926B-C8B7A2429D91}" type="sibTrans" cxnId="{A9E1DC2E-0664-4839-B405-30228C06A114}">
      <dgm:prSet/>
      <dgm:spPr/>
      <dgm:t>
        <a:bodyPr/>
        <a:lstStyle/>
        <a:p>
          <a:endParaRPr lang="en-AU"/>
        </a:p>
      </dgm:t>
    </dgm:pt>
    <dgm:pt modelId="{3F5E49C5-450E-4A38-9D39-C13C9E197325}">
      <dgm:prSet custT="1"/>
      <dgm:spPr/>
      <dgm:t>
        <a:bodyPr/>
        <a:lstStyle/>
        <a:p>
          <a:pPr marL="171450" lvl="1" indent="-171450" algn="l" defTabSz="800100">
            <a:lnSpc>
              <a:spcPct val="90000"/>
            </a:lnSpc>
            <a:spcBef>
              <a:spcPct val="0"/>
            </a:spcBef>
            <a:spcAft>
              <a:spcPct val="15000"/>
            </a:spcAft>
            <a:buChar char="•"/>
          </a:pPr>
          <a:r>
            <a:rPr lang="en-AU" sz="1800" kern="1200">
              <a:solidFill>
                <a:srgbClr val="222324">
                  <a:hueOff val="0"/>
                  <a:satOff val="0"/>
                  <a:lumOff val="0"/>
                  <a:alphaOff val="0"/>
                </a:srgbClr>
              </a:solidFill>
              <a:latin typeface="Segoe UI Semilight"/>
              <a:ea typeface="+mn-ea"/>
              <a:cs typeface="+mn-cs"/>
            </a:rPr>
            <a:t>Higher likelihood is more likely to be material to selection of the ODP</a:t>
          </a:r>
        </a:p>
      </dgm:t>
    </dgm:pt>
    <dgm:pt modelId="{83C775D2-1E80-4ABD-8485-A8794CF12454}" type="parTrans" cxnId="{1C17A057-8D71-463C-AEA9-17DF8EA47B9A}">
      <dgm:prSet/>
      <dgm:spPr/>
      <dgm:t>
        <a:bodyPr/>
        <a:lstStyle/>
        <a:p>
          <a:endParaRPr lang="en-AU"/>
        </a:p>
      </dgm:t>
    </dgm:pt>
    <dgm:pt modelId="{88B9B138-C8EB-4601-8B4F-DC8A733EEBC9}" type="sibTrans" cxnId="{1C17A057-8D71-463C-AEA9-17DF8EA47B9A}">
      <dgm:prSet/>
      <dgm:spPr/>
      <dgm:t>
        <a:bodyPr/>
        <a:lstStyle/>
        <a:p>
          <a:endParaRPr lang="en-AU"/>
        </a:p>
      </dgm:t>
    </dgm:pt>
    <dgm:pt modelId="{AB2E01B2-90C4-492C-A3A5-DE7F535F1076}">
      <dgm:prSet custT="1"/>
      <dgm:spPr/>
      <dgm:t>
        <a:bodyPr/>
        <a:lstStyle/>
        <a:p>
          <a:pPr marL="171450" lvl="1" indent="-171450" algn="l" defTabSz="800100">
            <a:lnSpc>
              <a:spcPct val="90000"/>
            </a:lnSpc>
            <a:spcBef>
              <a:spcPct val="0"/>
            </a:spcBef>
            <a:spcAft>
              <a:spcPct val="15000"/>
            </a:spcAft>
            <a:buChar char="•"/>
          </a:pPr>
          <a:endParaRPr lang="en-AU" sz="1800" kern="1200">
            <a:solidFill>
              <a:srgbClr val="222324">
                <a:hueOff val="0"/>
                <a:satOff val="0"/>
                <a:lumOff val="0"/>
                <a:alphaOff val="0"/>
              </a:srgbClr>
            </a:solidFill>
            <a:latin typeface="Segoe UI Semilight"/>
            <a:ea typeface="+mn-ea"/>
            <a:cs typeface="+mn-cs"/>
          </a:endParaRPr>
        </a:p>
      </dgm:t>
    </dgm:pt>
    <dgm:pt modelId="{9733114D-B3F5-4B18-8D58-062A70FCFDE4}" type="parTrans" cxnId="{844BE13E-FE61-4921-BA26-6039B701360C}">
      <dgm:prSet/>
      <dgm:spPr/>
      <dgm:t>
        <a:bodyPr/>
        <a:lstStyle/>
        <a:p>
          <a:endParaRPr lang="en-AU"/>
        </a:p>
      </dgm:t>
    </dgm:pt>
    <dgm:pt modelId="{42E7B032-BBFD-4772-BBFC-5C4CBECA77A6}" type="sibTrans" cxnId="{844BE13E-FE61-4921-BA26-6039B701360C}">
      <dgm:prSet/>
      <dgm:spPr/>
      <dgm:t>
        <a:bodyPr/>
        <a:lstStyle/>
        <a:p>
          <a:endParaRPr lang="en-AU"/>
        </a:p>
      </dgm:t>
    </dgm:pt>
    <dgm:pt modelId="{3D804BEA-9126-4909-9C5D-C7F94E738AA1}">
      <dgm:prSet custT="1"/>
      <dgm:spPr/>
      <dgm:t>
        <a:bodyPr/>
        <a:lstStyle/>
        <a:p>
          <a:pPr marL="171450" lvl="1" indent="-171450" algn="l" defTabSz="800100">
            <a:lnSpc>
              <a:spcPct val="90000"/>
            </a:lnSpc>
            <a:spcBef>
              <a:spcPct val="0"/>
            </a:spcBef>
            <a:spcAft>
              <a:spcPct val="15000"/>
            </a:spcAft>
            <a:buChar char="•"/>
          </a:pPr>
          <a:r>
            <a:rPr lang="en-AU" sz="1800" kern="1200">
              <a:solidFill>
                <a:srgbClr val="222324">
                  <a:hueOff val="0"/>
                  <a:satOff val="0"/>
                  <a:lumOff val="0"/>
                  <a:alphaOff val="0"/>
                </a:srgbClr>
              </a:solidFill>
              <a:latin typeface="Segoe UI Semilight"/>
              <a:ea typeface="+mn-ea"/>
              <a:cs typeface="+mn-cs"/>
            </a:rPr>
            <a:t>Relative level of spare capacity will influence materiality.</a:t>
          </a:r>
        </a:p>
      </dgm:t>
    </dgm:pt>
    <dgm:pt modelId="{57FF573C-2407-47F9-B2FC-0D636E8F991C}" type="parTrans" cxnId="{52DBE1DC-5A61-447C-B519-91C7B3248487}">
      <dgm:prSet/>
      <dgm:spPr/>
    </dgm:pt>
    <dgm:pt modelId="{AFC9445C-2F9C-4720-A6FA-C75826D34F1E}" type="sibTrans" cxnId="{52DBE1DC-5A61-447C-B519-91C7B3248487}">
      <dgm:prSet/>
      <dgm:spPr/>
    </dgm:pt>
    <dgm:pt modelId="{A1F66EE0-D4C1-42E5-9CA4-F95264B7C398}" type="pres">
      <dgm:prSet presAssocID="{834CAA28-CE2B-4A31-A818-9C4D725DA0B0}" presName="Name0" presStyleCnt="0">
        <dgm:presLayoutVars>
          <dgm:dir/>
          <dgm:animLvl val="lvl"/>
          <dgm:resizeHandles val="exact"/>
        </dgm:presLayoutVars>
      </dgm:prSet>
      <dgm:spPr/>
    </dgm:pt>
    <dgm:pt modelId="{843DE4EB-B681-441E-ACE6-14FC33FDD0D1}" type="pres">
      <dgm:prSet presAssocID="{8451539C-0332-40F0-8BA4-E826855524B0}" presName="linNode" presStyleCnt="0"/>
      <dgm:spPr/>
    </dgm:pt>
    <dgm:pt modelId="{D615C5CB-43DF-4CA9-A739-F2C69FFA4B84}" type="pres">
      <dgm:prSet presAssocID="{8451539C-0332-40F0-8BA4-E826855524B0}" presName="parentText" presStyleLbl="node1" presStyleIdx="0" presStyleCnt="3">
        <dgm:presLayoutVars>
          <dgm:chMax val="1"/>
          <dgm:bulletEnabled val="1"/>
        </dgm:presLayoutVars>
      </dgm:prSet>
      <dgm:spPr/>
    </dgm:pt>
    <dgm:pt modelId="{3FC5B762-1F07-4761-93BC-D17AB758F3BD}" type="pres">
      <dgm:prSet presAssocID="{8451539C-0332-40F0-8BA4-E826855524B0}" presName="descendantText" presStyleLbl="alignAccFollowNode1" presStyleIdx="0" presStyleCnt="3">
        <dgm:presLayoutVars>
          <dgm:bulletEnabled val="1"/>
        </dgm:presLayoutVars>
      </dgm:prSet>
      <dgm:spPr>
        <a:xfrm rot="5400000">
          <a:off x="4828539" y="-1725189"/>
          <a:ext cx="1397000" cy="5201920"/>
        </a:xfrm>
        <a:prstGeom prst="round2SameRect">
          <a:avLst/>
        </a:prstGeom>
      </dgm:spPr>
    </dgm:pt>
    <dgm:pt modelId="{807A2FF2-813E-4740-9517-C0100D620AD8}" type="pres">
      <dgm:prSet presAssocID="{DA3A377E-489F-401A-8FDA-80D869E7CCDD}" presName="sp" presStyleCnt="0"/>
      <dgm:spPr/>
    </dgm:pt>
    <dgm:pt modelId="{A33CDF54-41F8-4755-A9D6-AD876C13058B}" type="pres">
      <dgm:prSet presAssocID="{5558D4A9-E674-4192-946E-B0E6001F9234}" presName="linNode" presStyleCnt="0"/>
      <dgm:spPr/>
    </dgm:pt>
    <dgm:pt modelId="{20E7C6D3-85AA-46E0-A8B1-D66511E37A2E}" type="pres">
      <dgm:prSet presAssocID="{5558D4A9-E674-4192-946E-B0E6001F9234}" presName="parentText" presStyleLbl="node1" presStyleIdx="1" presStyleCnt="3">
        <dgm:presLayoutVars>
          <dgm:chMax val="1"/>
          <dgm:bulletEnabled val="1"/>
        </dgm:presLayoutVars>
      </dgm:prSet>
      <dgm:spPr/>
    </dgm:pt>
    <dgm:pt modelId="{29BAB551-6A8F-46E5-A156-B16A73D10C9B}" type="pres">
      <dgm:prSet presAssocID="{5558D4A9-E674-4192-946E-B0E6001F9234}" presName="descendantText" presStyleLbl="alignAccFollowNode1" presStyleIdx="1" presStyleCnt="3">
        <dgm:presLayoutVars>
          <dgm:bulletEnabled val="1"/>
        </dgm:presLayoutVars>
      </dgm:prSet>
      <dgm:spPr/>
    </dgm:pt>
    <dgm:pt modelId="{74496C56-9678-4840-A74F-15A0FE2993AE}" type="pres">
      <dgm:prSet presAssocID="{635601A5-C449-4DD8-A651-481E80A76A9C}" presName="sp" presStyleCnt="0"/>
      <dgm:spPr/>
    </dgm:pt>
    <dgm:pt modelId="{3E0B9189-05D0-48FC-B197-ED3E672BDCEF}" type="pres">
      <dgm:prSet presAssocID="{156CC987-1D0F-41F4-8ED4-23B4A45F9B5E}" presName="linNode" presStyleCnt="0"/>
      <dgm:spPr/>
    </dgm:pt>
    <dgm:pt modelId="{90E30426-6E72-4608-B10D-46CF29D395D9}" type="pres">
      <dgm:prSet presAssocID="{156CC987-1D0F-41F4-8ED4-23B4A45F9B5E}" presName="parentText" presStyleLbl="node1" presStyleIdx="2" presStyleCnt="3">
        <dgm:presLayoutVars>
          <dgm:chMax val="1"/>
          <dgm:bulletEnabled val="1"/>
        </dgm:presLayoutVars>
      </dgm:prSet>
      <dgm:spPr/>
    </dgm:pt>
    <dgm:pt modelId="{324D6444-EA65-4FB1-8FCA-DF6C3C4C0ACF}" type="pres">
      <dgm:prSet presAssocID="{156CC987-1D0F-41F4-8ED4-23B4A45F9B5E}" presName="descendantText" presStyleLbl="alignAccFollowNode1" presStyleIdx="2" presStyleCnt="3">
        <dgm:presLayoutVars>
          <dgm:bulletEnabled val="1"/>
        </dgm:presLayoutVars>
      </dgm:prSet>
      <dgm:spPr/>
    </dgm:pt>
  </dgm:ptLst>
  <dgm:cxnLst>
    <dgm:cxn modelId="{B9445203-BA43-48B9-BAFB-CDB5F37169E0}" srcId="{5558D4A9-E674-4192-946E-B0E6001F9234}" destId="{A0B21051-FDB1-4EB9-9EAC-6B9526EF4E78}" srcOrd="0" destOrd="0" parTransId="{7E0988CB-AB01-4AC0-81CF-327E11A7D34E}" sibTransId="{F87F5BBF-4E78-4638-A8B2-28C4A9039233}"/>
    <dgm:cxn modelId="{1FDD1F11-80D5-4E4B-B431-3D4F0ED35FF1}" type="presOf" srcId="{A0B21051-FDB1-4EB9-9EAC-6B9526EF4E78}" destId="{29BAB551-6A8F-46E5-A156-B16A73D10C9B}" srcOrd="0" destOrd="0" presId="urn:microsoft.com/office/officeart/2005/8/layout/vList5"/>
    <dgm:cxn modelId="{DB13972B-1AD5-48F2-9D52-DBC7B6A9E81D}" srcId="{8451539C-0332-40F0-8BA4-E826855524B0}" destId="{D580A4E8-D5CE-48EC-811F-79521A186086}" srcOrd="1" destOrd="0" parTransId="{7821B045-3AFD-4C21-AAFC-4D78AAE37A8E}" sibTransId="{EAFC1181-2907-4D8C-A8F3-7BDABC99A864}"/>
    <dgm:cxn modelId="{8D5B522E-665A-46C3-B1C2-75FAF11D1697}" type="presOf" srcId="{834CAA28-CE2B-4A31-A818-9C4D725DA0B0}" destId="{A1F66EE0-D4C1-42E5-9CA4-F95264B7C398}" srcOrd="0" destOrd="0" presId="urn:microsoft.com/office/officeart/2005/8/layout/vList5"/>
    <dgm:cxn modelId="{A9E1DC2E-0664-4839-B405-30228C06A114}" srcId="{156CC987-1D0F-41F4-8ED4-23B4A45F9B5E}" destId="{952513C1-6892-44B3-BE32-1F55A8CF7950}" srcOrd="0" destOrd="0" parTransId="{0A89CA5E-7BD5-4F9F-808D-D42A30D239DF}" sibTransId="{BED97395-E7EC-4D38-926B-C8B7A2429D91}"/>
    <dgm:cxn modelId="{8288C632-998F-4BC8-8EAF-DEFB08CFA40D}" type="presOf" srcId="{156CC987-1D0F-41F4-8ED4-23B4A45F9B5E}" destId="{90E30426-6E72-4608-B10D-46CF29D395D9}" srcOrd="0" destOrd="0" presId="urn:microsoft.com/office/officeart/2005/8/layout/vList5"/>
    <dgm:cxn modelId="{3C1EC93B-8C70-48C0-9CC3-A82CD638D0BC}" srcId="{834CAA28-CE2B-4A31-A818-9C4D725DA0B0}" destId="{8451539C-0332-40F0-8BA4-E826855524B0}" srcOrd="0" destOrd="0" parTransId="{5137DEB5-23F2-4D32-AFB2-C86BABA68913}" sibTransId="{DA3A377E-489F-401A-8FDA-80D869E7CCDD}"/>
    <dgm:cxn modelId="{844BE13E-FE61-4921-BA26-6039B701360C}" srcId="{156CC987-1D0F-41F4-8ED4-23B4A45F9B5E}" destId="{AB2E01B2-90C4-492C-A3A5-DE7F535F1076}" srcOrd="3" destOrd="0" parTransId="{9733114D-B3F5-4B18-8D58-062A70FCFDE4}" sibTransId="{42E7B032-BBFD-4772-BBFC-5C4CBECA77A6}"/>
    <dgm:cxn modelId="{E9E82561-7809-49DD-B9ED-9CE4566870EF}" type="presOf" srcId="{AB2E01B2-90C4-492C-A3A5-DE7F535F1076}" destId="{324D6444-EA65-4FB1-8FCA-DF6C3C4C0ACF}" srcOrd="0" destOrd="3" presId="urn:microsoft.com/office/officeart/2005/8/layout/vList5"/>
    <dgm:cxn modelId="{95428745-0CA1-4B25-97BA-943E6956B286}" srcId="{5558D4A9-E674-4192-946E-B0E6001F9234}" destId="{8E0BB7B9-D2BD-473B-9782-DA0F94B16177}" srcOrd="1" destOrd="0" parTransId="{69AE4926-B983-4477-89EE-1A48FE66DB5F}" sibTransId="{5013469E-E938-43EC-9A42-2379B6D4908D}"/>
    <dgm:cxn modelId="{87B6186F-DEC8-45C2-8330-7E3B77A78501}" srcId="{834CAA28-CE2B-4A31-A818-9C4D725DA0B0}" destId="{156CC987-1D0F-41F4-8ED4-23B4A45F9B5E}" srcOrd="2" destOrd="0" parTransId="{01BC8DC2-FCC4-4F2C-BA34-9A418D19806E}" sibTransId="{A8EB100C-6185-4E70-A552-9E68C82E8B04}"/>
    <dgm:cxn modelId="{03988D73-DAF8-4DBA-B331-AFC7299D2537}" type="presOf" srcId="{3F5E49C5-450E-4A38-9D39-C13C9E197325}" destId="{324D6444-EA65-4FB1-8FCA-DF6C3C4C0ACF}" srcOrd="0" destOrd="1" presId="urn:microsoft.com/office/officeart/2005/8/layout/vList5"/>
    <dgm:cxn modelId="{F4F84D76-8AC8-43FD-9E38-8A9A3178FA5F}" type="presOf" srcId="{8451539C-0332-40F0-8BA4-E826855524B0}" destId="{D615C5CB-43DF-4CA9-A739-F2C69FFA4B84}" srcOrd="0" destOrd="0" presId="urn:microsoft.com/office/officeart/2005/8/layout/vList5"/>
    <dgm:cxn modelId="{9EB22957-24AC-4770-A2A6-5E72097943B0}" type="presOf" srcId="{3D804BEA-9126-4909-9C5D-C7F94E738AA1}" destId="{324D6444-EA65-4FB1-8FCA-DF6C3C4C0ACF}" srcOrd="0" destOrd="2" presId="urn:microsoft.com/office/officeart/2005/8/layout/vList5"/>
    <dgm:cxn modelId="{1C17A057-8D71-463C-AEA9-17DF8EA47B9A}" srcId="{156CC987-1D0F-41F4-8ED4-23B4A45F9B5E}" destId="{3F5E49C5-450E-4A38-9D39-C13C9E197325}" srcOrd="1" destOrd="0" parTransId="{83C775D2-1E80-4ABD-8485-A8794CF12454}" sibTransId="{88B9B138-C8EB-4601-8B4F-DC8A733EEBC9}"/>
    <dgm:cxn modelId="{AE3B957E-B15D-424B-9F58-ED0C872E7AC4}" srcId="{8451539C-0332-40F0-8BA4-E826855524B0}" destId="{9FBC5557-AAB7-4110-B937-1DF8F03CF3A4}" srcOrd="0" destOrd="0" parTransId="{14D0A8A9-CD9F-46EA-86F4-DB92EC659717}" sibTransId="{FA6A6945-D900-477A-BE2C-FA4343BD06A4}"/>
    <dgm:cxn modelId="{ED6CD97F-773A-4E57-AE3F-16C8459E2CD1}" type="presOf" srcId="{5558D4A9-E674-4192-946E-B0E6001F9234}" destId="{20E7C6D3-85AA-46E0-A8B1-D66511E37A2E}" srcOrd="0" destOrd="0" presId="urn:microsoft.com/office/officeart/2005/8/layout/vList5"/>
    <dgm:cxn modelId="{7C507899-69BE-49BC-AEC6-EE6CA1FDB4FE}" type="presOf" srcId="{9FBC5557-AAB7-4110-B937-1DF8F03CF3A4}" destId="{3FC5B762-1F07-4761-93BC-D17AB758F3BD}" srcOrd="0" destOrd="0" presId="urn:microsoft.com/office/officeart/2005/8/layout/vList5"/>
    <dgm:cxn modelId="{D58141A0-65A1-4FA4-A675-4E3CD5AC606F}" type="presOf" srcId="{8E0BB7B9-D2BD-473B-9782-DA0F94B16177}" destId="{29BAB551-6A8F-46E5-A156-B16A73D10C9B}" srcOrd="0" destOrd="1" presId="urn:microsoft.com/office/officeart/2005/8/layout/vList5"/>
    <dgm:cxn modelId="{52DBE1DC-5A61-447C-B519-91C7B3248487}" srcId="{156CC987-1D0F-41F4-8ED4-23B4A45F9B5E}" destId="{3D804BEA-9126-4909-9C5D-C7F94E738AA1}" srcOrd="2" destOrd="0" parTransId="{57FF573C-2407-47F9-B2FC-0D636E8F991C}" sibTransId="{AFC9445C-2F9C-4720-A6FA-C75826D34F1E}"/>
    <dgm:cxn modelId="{B201F6E3-C1A4-4B1D-A787-2C09E2E67854}" type="presOf" srcId="{952513C1-6892-44B3-BE32-1F55A8CF7950}" destId="{324D6444-EA65-4FB1-8FCA-DF6C3C4C0ACF}" srcOrd="0" destOrd="0" presId="urn:microsoft.com/office/officeart/2005/8/layout/vList5"/>
    <dgm:cxn modelId="{B95B9EE8-613C-44F4-ABF2-D924E8E706C7}" srcId="{834CAA28-CE2B-4A31-A818-9C4D725DA0B0}" destId="{5558D4A9-E674-4192-946E-B0E6001F9234}" srcOrd="1" destOrd="0" parTransId="{14CBF270-7E75-4FCB-9C22-BE5453E76B27}" sibTransId="{635601A5-C449-4DD8-A651-481E80A76A9C}"/>
    <dgm:cxn modelId="{BA635AEA-E03F-4B70-834F-902DCC7E9BE5}" type="presOf" srcId="{D580A4E8-D5CE-48EC-811F-79521A186086}" destId="{3FC5B762-1F07-4761-93BC-D17AB758F3BD}" srcOrd="0" destOrd="1" presId="urn:microsoft.com/office/officeart/2005/8/layout/vList5"/>
    <dgm:cxn modelId="{281F3635-B1E9-4407-A86D-9E2932C9F62B}" type="presParOf" srcId="{A1F66EE0-D4C1-42E5-9CA4-F95264B7C398}" destId="{843DE4EB-B681-441E-ACE6-14FC33FDD0D1}" srcOrd="0" destOrd="0" presId="urn:microsoft.com/office/officeart/2005/8/layout/vList5"/>
    <dgm:cxn modelId="{A1615C77-45A7-401D-9AF4-9BCDB7B30AAB}" type="presParOf" srcId="{843DE4EB-B681-441E-ACE6-14FC33FDD0D1}" destId="{D615C5CB-43DF-4CA9-A739-F2C69FFA4B84}" srcOrd="0" destOrd="0" presId="urn:microsoft.com/office/officeart/2005/8/layout/vList5"/>
    <dgm:cxn modelId="{E4179282-2B6A-49B1-9FEC-8358D2C837F7}" type="presParOf" srcId="{843DE4EB-B681-441E-ACE6-14FC33FDD0D1}" destId="{3FC5B762-1F07-4761-93BC-D17AB758F3BD}" srcOrd="1" destOrd="0" presId="urn:microsoft.com/office/officeart/2005/8/layout/vList5"/>
    <dgm:cxn modelId="{2B412C61-E75F-4E9D-940A-1B3277CE1A18}" type="presParOf" srcId="{A1F66EE0-D4C1-42E5-9CA4-F95264B7C398}" destId="{807A2FF2-813E-4740-9517-C0100D620AD8}" srcOrd="1" destOrd="0" presId="urn:microsoft.com/office/officeart/2005/8/layout/vList5"/>
    <dgm:cxn modelId="{AC64631C-A614-48DE-BAB7-A0148A57FA81}" type="presParOf" srcId="{A1F66EE0-D4C1-42E5-9CA4-F95264B7C398}" destId="{A33CDF54-41F8-4755-A9D6-AD876C13058B}" srcOrd="2" destOrd="0" presId="urn:microsoft.com/office/officeart/2005/8/layout/vList5"/>
    <dgm:cxn modelId="{2B26A357-F5C0-4826-B655-DDFEA1FF9DFA}" type="presParOf" srcId="{A33CDF54-41F8-4755-A9D6-AD876C13058B}" destId="{20E7C6D3-85AA-46E0-A8B1-D66511E37A2E}" srcOrd="0" destOrd="0" presId="urn:microsoft.com/office/officeart/2005/8/layout/vList5"/>
    <dgm:cxn modelId="{DF5EF971-C1B2-47EE-963D-0465938523AC}" type="presParOf" srcId="{A33CDF54-41F8-4755-A9D6-AD876C13058B}" destId="{29BAB551-6A8F-46E5-A156-B16A73D10C9B}" srcOrd="1" destOrd="0" presId="urn:microsoft.com/office/officeart/2005/8/layout/vList5"/>
    <dgm:cxn modelId="{892A2862-23C8-4B98-BEF8-814FAEA693EE}" type="presParOf" srcId="{A1F66EE0-D4C1-42E5-9CA4-F95264B7C398}" destId="{74496C56-9678-4840-A74F-15A0FE2993AE}" srcOrd="3" destOrd="0" presId="urn:microsoft.com/office/officeart/2005/8/layout/vList5"/>
    <dgm:cxn modelId="{288966F9-6E75-4A3B-B67B-38D2CCD143D4}" type="presParOf" srcId="{A1F66EE0-D4C1-42E5-9CA4-F95264B7C398}" destId="{3E0B9189-05D0-48FC-B197-ED3E672BDCEF}" srcOrd="4" destOrd="0" presId="urn:microsoft.com/office/officeart/2005/8/layout/vList5"/>
    <dgm:cxn modelId="{E667E9BD-8887-4CBD-AFA0-8106DC4F4493}" type="presParOf" srcId="{3E0B9189-05D0-48FC-B197-ED3E672BDCEF}" destId="{90E30426-6E72-4608-B10D-46CF29D395D9}" srcOrd="0" destOrd="0" presId="urn:microsoft.com/office/officeart/2005/8/layout/vList5"/>
    <dgm:cxn modelId="{0264351E-4D8F-4A51-864B-A7D2279BB000}" type="presParOf" srcId="{3E0B9189-05D0-48FC-B197-ED3E672BDCEF}" destId="{324D6444-EA65-4FB1-8FCA-DF6C3C4C0AC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348712-A103-44EA-A22B-D132DBDB7B6F}">
      <dsp:nvSpPr>
        <dsp:cNvPr id="0" name=""/>
        <dsp:cNvSpPr/>
      </dsp:nvSpPr>
      <dsp:spPr>
        <a:xfrm>
          <a:off x="344298" y="1615"/>
          <a:ext cx="1936244" cy="11617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AU" sz="2100" kern="1200"/>
            <a:t>Changes in fuel consumption</a:t>
          </a:r>
        </a:p>
      </dsp:txBody>
      <dsp:txXfrm>
        <a:off x="344298" y="1615"/>
        <a:ext cx="1936244" cy="1161746"/>
      </dsp:txXfrm>
    </dsp:sp>
    <dsp:sp modelId="{3026A6C8-0C89-4D12-8971-E0352B9C8BD9}">
      <dsp:nvSpPr>
        <dsp:cNvPr id="0" name=""/>
        <dsp:cNvSpPr/>
      </dsp:nvSpPr>
      <dsp:spPr>
        <a:xfrm>
          <a:off x="2474167" y="1615"/>
          <a:ext cx="1936244" cy="11617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AU" sz="2100" kern="1200"/>
            <a:t>Changes in voluntary load curtailment</a:t>
          </a:r>
        </a:p>
      </dsp:txBody>
      <dsp:txXfrm>
        <a:off x="2474167" y="1615"/>
        <a:ext cx="1936244" cy="1161746"/>
      </dsp:txXfrm>
    </dsp:sp>
    <dsp:sp modelId="{15A387A2-E220-4E02-AC02-31017AA98DD1}">
      <dsp:nvSpPr>
        <dsp:cNvPr id="0" name=""/>
        <dsp:cNvSpPr/>
      </dsp:nvSpPr>
      <dsp:spPr>
        <a:xfrm>
          <a:off x="344298" y="1356986"/>
          <a:ext cx="1936244" cy="11617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AU" sz="2100" kern="1200"/>
            <a:t>Changes in costs for parties</a:t>
          </a:r>
        </a:p>
      </dsp:txBody>
      <dsp:txXfrm>
        <a:off x="344298" y="1356986"/>
        <a:ext cx="1936244" cy="1161746"/>
      </dsp:txXfrm>
    </dsp:sp>
    <dsp:sp modelId="{673AAD5E-6852-4BD9-B7FD-DAF74A750C62}">
      <dsp:nvSpPr>
        <dsp:cNvPr id="0" name=""/>
        <dsp:cNvSpPr/>
      </dsp:nvSpPr>
      <dsp:spPr>
        <a:xfrm>
          <a:off x="2474167" y="1356986"/>
          <a:ext cx="1936244" cy="11617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AU" sz="2100" kern="1200"/>
            <a:t>Differences in the timing of expenditure</a:t>
          </a:r>
        </a:p>
      </dsp:txBody>
      <dsp:txXfrm>
        <a:off x="2474167" y="1356986"/>
        <a:ext cx="1936244" cy="1161746"/>
      </dsp:txXfrm>
    </dsp:sp>
    <dsp:sp modelId="{55BB8EF2-E612-45DD-8EEA-D43511DB6BD4}">
      <dsp:nvSpPr>
        <dsp:cNvPr id="0" name=""/>
        <dsp:cNvSpPr/>
      </dsp:nvSpPr>
      <dsp:spPr>
        <a:xfrm>
          <a:off x="344298" y="2712357"/>
          <a:ext cx="1936244" cy="11617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AU" sz="2100" kern="1200"/>
            <a:t>Changes in involuntary load shedding</a:t>
          </a:r>
        </a:p>
      </dsp:txBody>
      <dsp:txXfrm>
        <a:off x="344298" y="2712357"/>
        <a:ext cx="1936244" cy="1161746"/>
      </dsp:txXfrm>
    </dsp:sp>
    <dsp:sp modelId="{B232D9E3-7712-4867-A1EE-06CCA4C3B4E3}">
      <dsp:nvSpPr>
        <dsp:cNvPr id="0" name=""/>
        <dsp:cNvSpPr/>
      </dsp:nvSpPr>
      <dsp:spPr>
        <a:xfrm>
          <a:off x="2474167" y="2712357"/>
          <a:ext cx="1936244" cy="11617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AU" sz="2100" kern="1200"/>
            <a:t>Changes in network losses</a:t>
          </a:r>
        </a:p>
      </dsp:txBody>
      <dsp:txXfrm>
        <a:off x="2474167" y="2712357"/>
        <a:ext cx="1936244" cy="11617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C5B762-1F07-4761-93BC-D17AB758F3BD}">
      <dsp:nvSpPr>
        <dsp:cNvPr id="0" name=""/>
        <dsp:cNvSpPr/>
      </dsp:nvSpPr>
      <dsp:spPr>
        <a:xfrm rot="5400000">
          <a:off x="4533326" y="-1564254"/>
          <a:ext cx="1453207" cy="4950522"/>
        </a:xfrm>
        <a:prstGeom prst="round2SameRect">
          <a:avLst/>
        </a:prstGeom>
        <a:solidFill>
          <a:srgbClr val="C41230">
            <a:alpha val="90000"/>
            <a:tint val="40000"/>
            <a:hueOff val="0"/>
            <a:satOff val="0"/>
            <a:lumOff val="0"/>
            <a:alphaOff val="0"/>
          </a:srgbClr>
        </a:solidFill>
        <a:ln w="12700" cap="flat" cmpd="sng" algn="ctr">
          <a:solidFill>
            <a:srgbClr val="C41230">
              <a:alpha val="90000"/>
              <a:tint val="4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171450" lvl="1" indent="-171450" algn="l" defTabSz="800100">
            <a:lnSpc>
              <a:spcPct val="90000"/>
            </a:lnSpc>
            <a:spcBef>
              <a:spcPct val="0"/>
            </a:spcBef>
            <a:spcAft>
              <a:spcPct val="15000"/>
            </a:spcAft>
            <a:buFont typeface="Segoe UI Semilight" panose="020B0402040204020203" pitchFamily="34" charset="0"/>
            <a:buChar char="•"/>
          </a:pPr>
          <a:r>
            <a:rPr lang="en-AU" sz="1800" kern="1200">
              <a:solidFill>
                <a:srgbClr val="222324">
                  <a:hueOff val="0"/>
                  <a:satOff val="0"/>
                  <a:lumOff val="0"/>
                  <a:alphaOff val="0"/>
                </a:srgbClr>
              </a:solidFill>
              <a:latin typeface="Segoe UI Semilight"/>
              <a:ea typeface="+mn-ea"/>
              <a:cs typeface="+mn-cs"/>
            </a:rPr>
            <a:t>Where competition benefits may change the ranking of candidate development paths and the final selection of an ODP</a:t>
          </a:r>
        </a:p>
        <a:p>
          <a:pPr marL="171450" lvl="1" indent="-171450" algn="l" defTabSz="800100">
            <a:lnSpc>
              <a:spcPct val="90000"/>
            </a:lnSpc>
            <a:spcBef>
              <a:spcPct val="0"/>
            </a:spcBef>
            <a:spcAft>
              <a:spcPct val="15000"/>
            </a:spcAft>
            <a:buFont typeface="Segoe UI Semilight" panose="020B0402040204020203" pitchFamily="34" charset="0"/>
            <a:buChar char="•"/>
          </a:pPr>
          <a:r>
            <a:rPr lang="en-AU" sz="1800" kern="1200">
              <a:solidFill>
                <a:srgbClr val="222324">
                  <a:hueOff val="0"/>
                  <a:satOff val="0"/>
                  <a:lumOff val="0"/>
                  <a:alphaOff val="0"/>
                </a:srgbClr>
              </a:solidFill>
              <a:latin typeface="Segoe UI Semilight"/>
              <a:ea typeface="+mn-ea"/>
              <a:cs typeface="+mn-cs"/>
            </a:rPr>
            <a:t>Where CDPs deliver significant fuel cost savings</a:t>
          </a:r>
        </a:p>
      </dsp:txBody>
      <dsp:txXfrm rot="-5400000">
        <a:off x="2784669" y="255343"/>
        <a:ext cx="4879582" cy="1311327"/>
      </dsp:txXfrm>
    </dsp:sp>
    <dsp:sp modelId="{D615C5CB-43DF-4CA9-A739-F2C69FFA4B84}">
      <dsp:nvSpPr>
        <dsp:cNvPr id="0" name=""/>
        <dsp:cNvSpPr/>
      </dsp:nvSpPr>
      <dsp:spPr>
        <a:xfrm>
          <a:off x="0" y="2752"/>
          <a:ext cx="2784668" cy="18165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AU" sz="3400" kern="1200"/>
            <a:t>Which CDPs</a:t>
          </a:r>
        </a:p>
      </dsp:txBody>
      <dsp:txXfrm>
        <a:off x="88675" y="91427"/>
        <a:ext cx="2607318" cy="1639159"/>
      </dsp:txXfrm>
    </dsp:sp>
    <dsp:sp modelId="{29BAB551-6A8F-46E5-A156-B16A73D10C9B}">
      <dsp:nvSpPr>
        <dsp:cNvPr id="0" name=""/>
        <dsp:cNvSpPr/>
      </dsp:nvSpPr>
      <dsp:spPr>
        <a:xfrm rot="5400000">
          <a:off x="4533326" y="343080"/>
          <a:ext cx="1453207" cy="495052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AU" sz="1800" kern="1200"/>
            <a:t>Reflects reduced market share of strategic players over time</a:t>
          </a:r>
        </a:p>
        <a:p>
          <a:pPr marL="171450" lvl="1" indent="-171450" algn="l" defTabSz="800100">
            <a:lnSpc>
              <a:spcPct val="90000"/>
            </a:lnSpc>
            <a:spcBef>
              <a:spcPct val="0"/>
            </a:spcBef>
            <a:spcAft>
              <a:spcPct val="15000"/>
            </a:spcAft>
            <a:buChar char="•"/>
          </a:pPr>
          <a:r>
            <a:rPr lang="en-AU" sz="1800" kern="1200"/>
            <a:t>Considers gradual deviation from historical outcomes driving increased uncertainty.</a:t>
          </a:r>
        </a:p>
      </dsp:txBody>
      <dsp:txXfrm rot="-5400000">
        <a:off x="2784669" y="2162677"/>
        <a:ext cx="4879582" cy="1311327"/>
      </dsp:txXfrm>
    </dsp:sp>
    <dsp:sp modelId="{20E7C6D3-85AA-46E0-A8B1-D66511E37A2E}">
      <dsp:nvSpPr>
        <dsp:cNvPr id="0" name=""/>
        <dsp:cNvSpPr/>
      </dsp:nvSpPr>
      <dsp:spPr>
        <a:xfrm>
          <a:off x="0" y="1910087"/>
          <a:ext cx="2784668" cy="18165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AU" sz="3400" kern="1200"/>
            <a:t>Over what time horizon</a:t>
          </a:r>
        </a:p>
      </dsp:txBody>
      <dsp:txXfrm>
        <a:off x="88675" y="1998762"/>
        <a:ext cx="2607318" cy="1639159"/>
      </dsp:txXfrm>
    </dsp:sp>
    <dsp:sp modelId="{324D6444-EA65-4FB1-8FCA-DF6C3C4C0ACF}">
      <dsp:nvSpPr>
        <dsp:cNvPr id="0" name=""/>
        <dsp:cNvSpPr/>
      </dsp:nvSpPr>
      <dsp:spPr>
        <a:xfrm rot="5400000">
          <a:off x="4533326" y="2250415"/>
          <a:ext cx="1453207" cy="4950522"/>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lr>
              <a:srgbClr val="C41230"/>
            </a:buClr>
            <a:buFont typeface="Symbol" panose="05050102010706020507" pitchFamily="18" charset="2"/>
            <a:buChar char="•"/>
          </a:pPr>
          <a:endParaRPr lang="en-AU" sz="1800" kern="1200">
            <a:solidFill>
              <a:srgbClr val="222324">
                <a:hueOff val="0"/>
                <a:satOff val="0"/>
                <a:lumOff val="0"/>
                <a:alphaOff val="0"/>
              </a:srgbClr>
            </a:solidFill>
            <a:latin typeface="Segoe UI Semilight"/>
            <a:ea typeface="+mn-ea"/>
            <a:cs typeface="+mn-cs"/>
          </a:endParaRPr>
        </a:p>
        <a:p>
          <a:pPr marL="171450" lvl="1" indent="-171450" algn="l" defTabSz="800100">
            <a:lnSpc>
              <a:spcPct val="90000"/>
            </a:lnSpc>
            <a:spcBef>
              <a:spcPct val="0"/>
            </a:spcBef>
            <a:spcAft>
              <a:spcPct val="15000"/>
            </a:spcAft>
            <a:buChar char="•"/>
          </a:pPr>
          <a:r>
            <a:rPr lang="en-AU" sz="1800" kern="1200">
              <a:solidFill>
                <a:srgbClr val="222324">
                  <a:hueOff val="0"/>
                  <a:satOff val="0"/>
                  <a:lumOff val="0"/>
                  <a:alphaOff val="0"/>
                </a:srgbClr>
              </a:solidFill>
              <a:latin typeface="Segoe UI Semilight"/>
              <a:ea typeface="+mn-ea"/>
              <a:cs typeface="+mn-cs"/>
            </a:rPr>
            <a:t>Higher likelihood is more likely to be material to selection of the ODP</a:t>
          </a:r>
        </a:p>
        <a:p>
          <a:pPr marL="171450" lvl="1" indent="-171450" algn="l" defTabSz="800100">
            <a:lnSpc>
              <a:spcPct val="90000"/>
            </a:lnSpc>
            <a:spcBef>
              <a:spcPct val="0"/>
            </a:spcBef>
            <a:spcAft>
              <a:spcPct val="15000"/>
            </a:spcAft>
            <a:buChar char="•"/>
          </a:pPr>
          <a:r>
            <a:rPr lang="en-AU" sz="1800" kern="1200">
              <a:solidFill>
                <a:srgbClr val="222324">
                  <a:hueOff val="0"/>
                  <a:satOff val="0"/>
                  <a:lumOff val="0"/>
                  <a:alphaOff val="0"/>
                </a:srgbClr>
              </a:solidFill>
              <a:latin typeface="Segoe UI Semilight"/>
              <a:ea typeface="+mn-ea"/>
              <a:cs typeface="+mn-cs"/>
            </a:rPr>
            <a:t>Relative level of spare capacity will influence materiality.</a:t>
          </a:r>
        </a:p>
        <a:p>
          <a:pPr marL="171450" lvl="1" indent="-171450" algn="l" defTabSz="800100">
            <a:lnSpc>
              <a:spcPct val="90000"/>
            </a:lnSpc>
            <a:spcBef>
              <a:spcPct val="0"/>
            </a:spcBef>
            <a:spcAft>
              <a:spcPct val="15000"/>
            </a:spcAft>
            <a:buChar char="•"/>
          </a:pPr>
          <a:endParaRPr lang="en-AU" sz="1800" kern="1200">
            <a:solidFill>
              <a:srgbClr val="222324">
                <a:hueOff val="0"/>
                <a:satOff val="0"/>
                <a:lumOff val="0"/>
                <a:alphaOff val="0"/>
              </a:srgbClr>
            </a:solidFill>
            <a:latin typeface="Segoe UI Semilight"/>
            <a:ea typeface="+mn-ea"/>
            <a:cs typeface="+mn-cs"/>
          </a:endParaRPr>
        </a:p>
      </dsp:txBody>
      <dsp:txXfrm rot="-5400000">
        <a:off x="2784669" y="4070012"/>
        <a:ext cx="4879582" cy="1311327"/>
      </dsp:txXfrm>
    </dsp:sp>
    <dsp:sp modelId="{90E30426-6E72-4608-B10D-46CF29D395D9}">
      <dsp:nvSpPr>
        <dsp:cNvPr id="0" name=""/>
        <dsp:cNvSpPr/>
      </dsp:nvSpPr>
      <dsp:spPr>
        <a:xfrm>
          <a:off x="0" y="3817422"/>
          <a:ext cx="2784668" cy="18165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AU" sz="3400" kern="1200"/>
            <a:t>Under which scenarios</a:t>
          </a:r>
        </a:p>
      </dsp:txBody>
      <dsp:txXfrm>
        <a:off x="88675" y="3906097"/>
        <a:ext cx="2607318" cy="16391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84F09E-CFAE-42B0-A574-453AF110F7D4}" type="datetimeFigureOut">
              <a:rPr lang="en-AU" smtClean="0"/>
              <a:t>26/10/2021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3EE49F-CABD-46CF-8D61-1B064E9FCDBF}" type="slidenum">
              <a:rPr lang="en-AU" smtClean="0"/>
              <a:t>‹#›</a:t>
            </a:fld>
            <a:endParaRPr lang="en-AU"/>
          </a:p>
        </p:txBody>
      </p:sp>
    </p:spTree>
    <p:extLst>
      <p:ext uri="{BB962C8B-B14F-4D97-AF65-F5344CB8AC3E}">
        <p14:creationId xmlns:p14="http://schemas.microsoft.com/office/powerpoint/2010/main" val="3528082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Focus on succinct answers</a:t>
            </a:r>
          </a:p>
        </p:txBody>
      </p:sp>
      <p:sp>
        <p:nvSpPr>
          <p:cNvPr id="4" name="Slide Number Placeholder 3"/>
          <p:cNvSpPr>
            <a:spLocks noGrp="1"/>
          </p:cNvSpPr>
          <p:nvPr>
            <p:ph type="sldNum" sz="quarter" idx="5"/>
          </p:nvPr>
        </p:nvSpPr>
        <p:spPr/>
        <p:txBody>
          <a:bodyPr/>
          <a:lstStyle/>
          <a:p>
            <a:fld id="{763EE49F-CABD-46CF-8D61-1B064E9FCDBF}" type="slidenum">
              <a:rPr lang="en-AU" smtClean="0"/>
              <a:t>1</a:t>
            </a:fld>
            <a:endParaRPr lang="en-AU"/>
          </a:p>
        </p:txBody>
      </p:sp>
    </p:spTree>
    <p:extLst>
      <p:ext uri="{BB962C8B-B14F-4D97-AF65-F5344CB8AC3E}">
        <p14:creationId xmlns:p14="http://schemas.microsoft.com/office/powerpoint/2010/main" val="4263661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The theory of competition benefits is that the augmentation could result in increased competition, meaning there are greater dispatch cost savings (due to perfect competition) in the counterfactual, relative to the augmentation.</a:t>
            </a:r>
          </a:p>
          <a:p>
            <a:endParaRPr lang="en-AU"/>
          </a:p>
          <a:p>
            <a:r>
              <a:rPr lang="en-AU"/>
              <a:t>There are 4 modelled cases needed to calculate dispatch costs and therefore competition cost savings: the base case reflecting likely bidding behaviour, that with perfect competition, and the same for the candidate development path.</a:t>
            </a:r>
          </a:p>
          <a:p>
            <a:endParaRPr lang="en-AU"/>
          </a:p>
          <a:p>
            <a:r>
              <a:rPr lang="en-AU"/>
              <a:t>The competition cost savings are the dispatch cost savings as a result of the CDP, under strategic bidding, less the dispatch cost savings under the SRMC (or competitive bidding) approach.</a:t>
            </a:r>
          </a:p>
          <a:p>
            <a:endParaRPr lang="en-AU"/>
          </a:p>
          <a:p>
            <a:r>
              <a:rPr lang="en-AU"/>
              <a:t>The question is what generation development path is most appropriate for calculating dispatch costs under the candidate development path.</a:t>
            </a:r>
          </a:p>
          <a:p>
            <a:endParaRPr lang="en-AU"/>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a:solidFill>
                  <a:srgbClr val="222324"/>
                </a:solidFill>
                <a:effectLst/>
                <a:latin typeface="Segoe UI Semilight" panose="020B0402040204020203" pitchFamily="34" charset="0"/>
                <a:ea typeface="Batang" panose="020B0503020000020004" pitchFamily="18" charset="-127"/>
                <a:cs typeface="Arial Unicode MS"/>
              </a:rPr>
              <a:t>Neither Frontier’s approach nor the AER’s RIT-T Guidelines are specific when it comes to whether different generation development plans should be considered in the assessment of competition benefits with and without a specific CDP (or even a credible option for a RIT-T).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a:solidFill>
                <a:srgbClr val="222324"/>
              </a:solidFill>
              <a:effectLst/>
              <a:latin typeface="Segoe UI Semilight" panose="020B0402040204020203" pitchFamily="34" charset="0"/>
              <a:ea typeface="Batang" panose="020B0503020000020004" pitchFamily="18" charset="-127"/>
              <a:cs typeface="Arial Unicode M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a:solidFill>
                  <a:srgbClr val="222324"/>
                </a:solidFill>
                <a:effectLst/>
                <a:latin typeface="Segoe UI Semilight" panose="020B0402040204020203" pitchFamily="34" charset="0"/>
                <a:ea typeface="Batang" panose="020B0503020000020004" pitchFamily="18" charset="-127"/>
                <a:cs typeface="Arial Unicode MS"/>
              </a:rPr>
              <a:t>The importance of this decision is high in the ISP, as we’re comparing a CDP which comprises multiple transmission projects.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a:solidFill>
                <a:srgbClr val="222324"/>
              </a:solidFill>
              <a:effectLst/>
              <a:latin typeface="Segoe UI Semilight" panose="020B0402040204020203" pitchFamily="34" charset="0"/>
              <a:ea typeface="Batang" panose="020B0503020000020004" pitchFamily="18" charset="-127"/>
              <a:cs typeface="Arial Unicode M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a:solidFill>
                  <a:srgbClr val="222324"/>
                </a:solidFill>
                <a:effectLst/>
                <a:latin typeface="Segoe UI Semilight" panose="020B0402040204020203" pitchFamily="34" charset="0"/>
                <a:ea typeface="Batang" panose="020B0503020000020004" pitchFamily="18" charset="-127"/>
                <a:cs typeface="Arial Unicode MS"/>
              </a:rPr>
              <a:t>In the EY’s draft methodology adopting the base case generation development path for the CDP dispatch cost savings calculations is proposed. </a:t>
            </a:r>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11</a:t>
            </a:fld>
            <a:endParaRPr lang="en-AU"/>
          </a:p>
        </p:txBody>
      </p:sp>
    </p:spTree>
    <p:extLst>
      <p:ext uri="{BB962C8B-B14F-4D97-AF65-F5344CB8AC3E}">
        <p14:creationId xmlns:p14="http://schemas.microsoft.com/office/powerpoint/2010/main" val="734299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EY to present</a:t>
            </a:r>
          </a:p>
          <a:p>
            <a:endParaRPr lang="en-AU"/>
          </a:p>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12</a:t>
            </a:fld>
            <a:endParaRPr lang="en-AU"/>
          </a:p>
        </p:txBody>
      </p:sp>
    </p:spTree>
    <p:extLst>
      <p:ext uri="{BB962C8B-B14F-4D97-AF65-F5344CB8AC3E}">
        <p14:creationId xmlns:p14="http://schemas.microsoft.com/office/powerpoint/2010/main" val="403037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a:p>
            <a:pPr marL="0" marR="0" lvl="0" indent="0" algn="l" defTabSz="914400" rtl="0" eaLnBrk="1" fontAlgn="auto" latinLnBrk="0" hangingPunct="1">
              <a:lnSpc>
                <a:spcPct val="100000"/>
              </a:lnSpc>
              <a:spcBef>
                <a:spcPts val="0"/>
              </a:spcBef>
              <a:spcAft>
                <a:spcPts val="0"/>
              </a:spcAft>
              <a:buClrTx/>
              <a:buSzTx/>
              <a:buFontTx/>
              <a:buNone/>
              <a:tabLst/>
              <a:defRPr/>
            </a:pPr>
            <a:r>
              <a:rPr lang="en-AU">
                <a:solidFill>
                  <a:srgbClr val="222324"/>
                </a:solidFill>
                <a:effectLst/>
                <a:latin typeface="Segoe UI Semilight" panose="020B0402040204020203" pitchFamily="34" charset="0"/>
                <a:ea typeface="Batang" panose="020B0503020000020004"/>
                <a:cs typeface="Arial Unicode MS"/>
              </a:rPr>
              <a:t>1 This would reflect the</a:t>
            </a:r>
            <a:r>
              <a:rPr lang="en-AU">
                <a:solidFill>
                  <a:srgbClr val="222324"/>
                </a:solidFill>
                <a:latin typeface="Segoe UI Semilight" panose="020B0402040204020203" pitchFamily="34" charset="0"/>
                <a:ea typeface="Batang" panose="020B0503020000020004"/>
                <a:cs typeface="Arial Unicode MS"/>
              </a:rPr>
              <a:t> anticipated ability of strategic players to capture market power, if the CDP was implemented.  This follows the logic that</a:t>
            </a:r>
            <a:r>
              <a:rPr lang="en-AU"/>
              <a:t> the augmentation/s should result in increased competition.</a:t>
            </a:r>
          </a:p>
          <a:p>
            <a:pPr marL="0" indent="0">
              <a:buFont typeface="Wingdings" panose="05000000000000000000" pitchFamily="2" charset="2"/>
              <a:buNone/>
            </a:pPr>
            <a:endParaRPr lang="en-AU" sz="1200"/>
          </a:p>
          <a:p>
            <a:pPr marL="0" indent="0">
              <a:buFont typeface="Wingdings" panose="05000000000000000000" pitchFamily="2" charset="2"/>
              <a:buNone/>
            </a:pPr>
            <a:r>
              <a:rPr lang="en-AU" sz="1200"/>
              <a:t>2</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AU"/>
              <a:t>The CDPs evaluated in the ISP comprise multiple transmission augmentations. The least-cost generation and storage expansion and retirement plans for a CDP will vary significantly between a CDP and its counterfactual development path (where no transmission is built).</a:t>
            </a:r>
            <a:endParaRPr lang="en-AU" sz="1200">
              <a:effectLst/>
              <a:latin typeface="EYInterstate Light" panose="02000506000000020004" pitchFamily="2" charset="0"/>
              <a:ea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AU"/>
          </a:p>
          <a:p>
            <a:pPr marL="0" indent="0">
              <a:buFont typeface="Wingdings" panose="05000000000000000000" pitchFamily="2" charset="2"/>
              <a:buNone/>
            </a:pPr>
            <a:r>
              <a:rPr lang="en-AU"/>
              <a:t>2</a:t>
            </a:r>
          </a:p>
          <a:p>
            <a:pPr marL="0" indent="0">
              <a:buFont typeface="Wingdings" panose="05000000000000000000" pitchFamily="2" charset="2"/>
              <a:buNone/>
            </a:pPr>
            <a:r>
              <a:rPr lang="en-AU"/>
              <a:t>See that an over-supplied market would be modelled in the CDP case, risking over-estimation of the level of competition. If a CDP or network augmentation delays the need for new generation or storage capacity then such a significant increase in competition would not actually be observed</a:t>
            </a:r>
            <a:endParaRPr lang="en-AU" sz="1200"/>
          </a:p>
          <a:p>
            <a:pPr marL="0" indent="0">
              <a:buFont typeface="Wingdings" panose="05000000000000000000" pitchFamily="2" charset="2"/>
              <a:buNone/>
            </a:pPr>
            <a:endParaRPr lang="en-AU" sz="1200"/>
          </a:p>
          <a:p>
            <a:pPr marL="0" indent="0">
              <a:buFont typeface="Wingdings" panose="05000000000000000000" pitchFamily="2" charset="2"/>
              <a:buNone/>
            </a:pPr>
            <a:r>
              <a:rPr lang="en-AU" sz="1200"/>
              <a:t>3 Think that reflect what is most likely in the ‘CDP’ case </a:t>
            </a:r>
            <a:r>
              <a:rPr lang="en-AU" sz="1200" err="1"/>
              <a:t>writh</a:t>
            </a:r>
            <a:r>
              <a:rPr lang="en-AU" sz="1200"/>
              <a:t> regards to competition is best, to avoid overestimating both types of benefit.</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t>• Competition cost savings – as competition in the CDP case would be overestimated due to the reduced ability for strategic players to exert market power.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t>• Competition benefits due to a demand response – as the lower wholesale electricity prices associated with an over-supplied market would result in an over-estimation of the corresponding demand response</a:t>
            </a:r>
            <a:endParaRPr lang="en-AU" sz="1200">
              <a:effectLst/>
              <a:latin typeface="EYInterstate Light" panose="02000506000000020004" pitchFamily="2" charset="0"/>
              <a:ea typeface="Times New Roman" panose="02020603050405020304" pitchFamily="18" charset="0"/>
              <a:cs typeface="Times New Roman" panose="02020603050405020304" pitchFamily="18" charset="0"/>
            </a:endParaRPr>
          </a:p>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13</a:t>
            </a:fld>
            <a:endParaRPr lang="en-AU"/>
          </a:p>
        </p:txBody>
      </p:sp>
    </p:spTree>
    <p:extLst>
      <p:ext uri="{BB962C8B-B14F-4D97-AF65-F5344CB8AC3E}">
        <p14:creationId xmlns:p14="http://schemas.microsoft.com/office/powerpoint/2010/main" val="2299874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EY to present this slide</a:t>
            </a:r>
          </a:p>
        </p:txBody>
      </p:sp>
      <p:sp>
        <p:nvSpPr>
          <p:cNvPr id="4" name="Slide Number Placeholder 3"/>
          <p:cNvSpPr>
            <a:spLocks noGrp="1"/>
          </p:cNvSpPr>
          <p:nvPr>
            <p:ph type="sldNum" sz="quarter" idx="5"/>
          </p:nvPr>
        </p:nvSpPr>
        <p:spPr/>
        <p:txBody>
          <a:bodyPr/>
          <a:lstStyle/>
          <a:p>
            <a:fld id="{763EE49F-CABD-46CF-8D61-1B064E9FCDBF}" type="slidenum">
              <a:rPr lang="en-AU" smtClean="0"/>
              <a:t>14</a:t>
            </a:fld>
            <a:endParaRPr lang="en-AU"/>
          </a:p>
        </p:txBody>
      </p:sp>
    </p:spTree>
    <p:extLst>
      <p:ext uri="{BB962C8B-B14F-4D97-AF65-F5344CB8AC3E}">
        <p14:creationId xmlns:p14="http://schemas.microsoft.com/office/powerpoint/2010/main" val="2354262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AEMO proposes applying the competition benefits methodology within the ISP framework in cases where competition benefits may be material to selection of the ODP</a:t>
            </a:r>
          </a:p>
          <a:p>
            <a:endParaRPr lang="en-AU"/>
          </a:p>
          <a:p>
            <a:r>
              <a:rPr lang="en-AU"/>
              <a:t>Which CDPs</a:t>
            </a:r>
          </a:p>
          <a:p>
            <a:r>
              <a:rPr lang="en-AU"/>
              <a:t>….relativity of traditional benefits between is sufficiently close and yet the suite of network developments materially different</a:t>
            </a:r>
          </a:p>
          <a:p>
            <a:r>
              <a:rPr lang="en-AU"/>
              <a:t>….indicator that the transmission options that form the development path result in a substantial change in dispatch of thermal fuel generators</a:t>
            </a:r>
          </a:p>
          <a:p>
            <a:endParaRPr lang="en-AU"/>
          </a:p>
          <a:p>
            <a:r>
              <a:rPr lang="en-AU"/>
              <a:t>10 years starting from the earliest commissioning date </a:t>
            </a:r>
          </a:p>
          <a:p>
            <a:pPr marL="171450" indent="-171450">
              <a:buFont typeface="Arial" panose="020B0604020202020204" pitchFamily="34" charset="0"/>
              <a:buChar char="•"/>
            </a:pPr>
            <a:r>
              <a:rPr lang="en-AU"/>
              <a:t>As more and more coal plants retire, the market share of strategic players reduces, resulting in reduced ability for strategic behaviour over time</a:t>
            </a:r>
          </a:p>
          <a:p>
            <a:pPr marL="171450" indent="-171450">
              <a:buFont typeface="Arial" panose="020B0604020202020204" pitchFamily="34" charset="0"/>
              <a:buChar char="•"/>
            </a:pPr>
            <a:r>
              <a:rPr lang="en-AU"/>
              <a:t>strategic portfolios and their associated bidding strategies are selected to align broadly with historical outcomes. </a:t>
            </a:r>
          </a:p>
          <a:p>
            <a:pPr marL="171450" indent="-171450">
              <a:buFont typeface="Arial" panose="020B0604020202020204" pitchFamily="34" charset="0"/>
              <a:buChar char="•"/>
            </a:pPr>
            <a:r>
              <a:rPr lang="en-AU"/>
              <a:t>As market conditions change with generator retirements, new builds and transmission augmentation, there is increased uncertainty that the outcomes will be reflective of the future in the longer term.</a:t>
            </a:r>
          </a:p>
          <a:p>
            <a:pPr marL="0" indent="0">
              <a:buFont typeface="Arial" panose="020B0604020202020204" pitchFamily="34" charset="0"/>
              <a:buNone/>
            </a:pPr>
            <a:endParaRPr lang="en-AU"/>
          </a:p>
          <a:p>
            <a:pPr marL="0" indent="0">
              <a:buFont typeface="Arial" panose="020B0604020202020204" pitchFamily="34" charset="0"/>
              <a:buNone/>
            </a:pPr>
            <a:r>
              <a:rPr lang="en-AU"/>
              <a:t>Which scenarios</a:t>
            </a:r>
          </a:p>
          <a:p>
            <a:pPr marL="171450" indent="-171450">
              <a:buFont typeface="Arial" panose="020B0604020202020204" pitchFamily="34" charset="0"/>
              <a:buChar char="•"/>
            </a:pPr>
            <a:r>
              <a:rPr lang="en-AU"/>
              <a:t>Competition benefits are proposed to be considered in the ISP if this class of market benefit is likely to materially affect the outcome of the assessment of the ODP</a:t>
            </a:r>
          </a:p>
          <a:p>
            <a:pPr marL="171450" indent="-171450">
              <a:buFont typeface="Arial" panose="020B0604020202020204" pitchFamily="34" charset="0"/>
              <a:buChar char="•"/>
            </a:pPr>
            <a:r>
              <a:rPr lang="en-AU"/>
              <a:t>likelihood of each scenario</a:t>
            </a:r>
          </a:p>
          <a:p>
            <a:pPr marL="171450" indent="-171450">
              <a:buFont typeface="Arial" panose="020B0604020202020204" pitchFamily="34" charset="0"/>
              <a:buChar char="•"/>
            </a:pPr>
            <a:r>
              <a:rPr lang="en-AU"/>
              <a:t>the relative level of spare capacity, competition benefits are likely to be material </a:t>
            </a:r>
          </a:p>
        </p:txBody>
      </p:sp>
      <p:sp>
        <p:nvSpPr>
          <p:cNvPr id="4" name="Slide Number Placeholder 3"/>
          <p:cNvSpPr>
            <a:spLocks noGrp="1"/>
          </p:cNvSpPr>
          <p:nvPr>
            <p:ph type="sldNum" sz="quarter" idx="5"/>
          </p:nvPr>
        </p:nvSpPr>
        <p:spPr/>
        <p:txBody>
          <a:bodyPr/>
          <a:lstStyle/>
          <a:p>
            <a:fld id="{763EE49F-CABD-46CF-8D61-1B064E9FCDBF}" type="slidenum">
              <a:rPr lang="en-AU" smtClean="0"/>
              <a:t>15</a:t>
            </a:fld>
            <a:endParaRPr lang="en-AU"/>
          </a:p>
        </p:txBody>
      </p:sp>
    </p:spTree>
    <p:extLst>
      <p:ext uri="{BB962C8B-B14F-4D97-AF65-F5344CB8AC3E}">
        <p14:creationId xmlns:p14="http://schemas.microsoft.com/office/powerpoint/2010/main" val="4213248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17</a:t>
            </a:fld>
            <a:endParaRPr lang="en-AU"/>
          </a:p>
        </p:txBody>
      </p:sp>
    </p:spTree>
    <p:extLst>
      <p:ext uri="{BB962C8B-B14F-4D97-AF65-F5344CB8AC3E}">
        <p14:creationId xmlns:p14="http://schemas.microsoft.com/office/powerpoint/2010/main" val="15467113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18</a:t>
            </a:fld>
            <a:endParaRPr lang="en-AU"/>
          </a:p>
        </p:txBody>
      </p:sp>
    </p:spTree>
    <p:extLst>
      <p:ext uri="{BB962C8B-B14F-4D97-AF65-F5344CB8AC3E}">
        <p14:creationId xmlns:p14="http://schemas.microsoft.com/office/powerpoint/2010/main" val="2670233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19</a:t>
            </a:fld>
            <a:endParaRPr lang="en-AU"/>
          </a:p>
        </p:txBody>
      </p:sp>
    </p:spTree>
    <p:extLst>
      <p:ext uri="{BB962C8B-B14F-4D97-AF65-F5344CB8AC3E}">
        <p14:creationId xmlns:p14="http://schemas.microsoft.com/office/powerpoint/2010/main" val="30673825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20</a:t>
            </a:fld>
            <a:endParaRPr lang="en-AU"/>
          </a:p>
        </p:txBody>
      </p:sp>
    </p:spTree>
    <p:extLst>
      <p:ext uri="{BB962C8B-B14F-4D97-AF65-F5344CB8AC3E}">
        <p14:creationId xmlns:p14="http://schemas.microsoft.com/office/powerpoint/2010/main" val="1255133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21</a:t>
            </a:fld>
            <a:endParaRPr lang="en-AU"/>
          </a:p>
        </p:txBody>
      </p:sp>
    </p:spTree>
    <p:extLst>
      <p:ext uri="{BB962C8B-B14F-4D97-AF65-F5344CB8AC3E}">
        <p14:creationId xmlns:p14="http://schemas.microsoft.com/office/powerpoint/2010/main" val="1722871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t>Procedural: how to ask questions (i.e. </a:t>
            </a:r>
            <a:r>
              <a:rPr lang="en-AU" err="1"/>
              <a:t>Slido</a:t>
            </a:r>
            <a:r>
              <a:rPr lang="en-AU"/>
              <a:t>), what the purpose of the recording session is, other </a:t>
            </a:r>
            <a:r>
              <a:rPr lang="en-AU">
                <a:solidFill>
                  <a:schemeClr val="bg1">
                    <a:lumMod val="65000"/>
                  </a:schemeClr>
                </a:solidFill>
              </a:rPr>
              <a:t>[AEMO – Oli, 2 minutes] </a:t>
            </a:r>
          </a:p>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2</a:t>
            </a:fld>
            <a:endParaRPr lang="en-AU"/>
          </a:p>
        </p:txBody>
      </p:sp>
    </p:spTree>
    <p:extLst>
      <p:ext uri="{BB962C8B-B14F-4D97-AF65-F5344CB8AC3E}">
        <p14:creationId xmlns:p14="http://schemas.microsoft.com/office/powerpoint/2010/main" val="1462417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OLIVER</a:t>
            </a:r>
          </a:p>
          <a:p>
            <a:endParaRPr lang="en-AU"/>
          </a:p>
          <a:p>
            <a:r>
              <a:rPr lang="en-AU"/>
              <a:t>Context </a:t>
            </a:r>
            <a:r>
              <a:rPr lang="en-AU">
                <a:solidFill>
                  <a:schemeClr val="bg1">
                    <a:lumMod val="65000"/>
                  </a:schemeClr>
                </a:solidFill>
              </a:rPr>
              <a:t>[AEMO – Nicola, 5 minutes] </a:t>
            </a:r>
          </a:p>
          <a:p>
            <a:r>
              <a:rPr lang="en-AU"/>
              <a:t>Recap of traditional benefits in the ISP </a:t>
            </a:r>
            <a:r>
              <a:rPr lang="en-AU">
                <a:solidFill>
                  <a:schemeClr val="bg1">
                    <a:lumMod val="65000"/>
                  </a:schemeClr>
                </a:solidFill>
              </a:rPr>
              <a:t>[AEMO, 5 minutes]</a:t>
            </a:r>
          </a:p>
          <a:p>
            <a:r>
              <a:rPr lang="en-AU"/>
              <a:t>Competition benefits outline </a:t>
            </a:r>
            <a:r>
              <a:rPr lang="en-AU">
                <a:solidFill>
                  <a:schemeClr val="bg1">
                    <a:lumMod val="65000"/>
                  </a:schemeClr>
                </a:solidFill>
              </a:rPr>
              <a:t>[AEMO/EY, 5-10 minutes]</a:t>
            </a:r>
          </a:p>
          <a:p>
            <a:r>
              <a:rPr lang="en-AU"/>
              <a:t>Key matters for consultation: </a:t>
            </a:r>
          </a:p>
          <a:p>
            <a:pPr lvl="1">
              <a:buFont typeface="Wingdings" panose="05000000000000000000" pitchFamily="2" charset="2"/>
              <a:buChar char="q"/>
            </a:pPr>
            <a:r>
              <a:rPr lang="en-AU"/>
              <a:t>Description of matter</a:t>
            </a:r>
          </a:p>
          <a:p>
            <a:pPr lvl="1">
              <a:buFont typeface="Wingdings" panose="05000000000000000000" pitchFamily="2" charset="2"/>
              <a:buChar char="q"/>
            </a:pPr>
            <a:r>
              <a:rPr lang="en-AU"/>
              <a:t>Treatment in draft methodology &amp; alternatives </a:t>
            </a:r>
            <a:r>
              <a:rPr lang="en-AU">
                <a:solidFill>
                  <a:schemeClr val="bg1">
                    <a:lumMod val="65000"/>
                  </a:schemeClr>
                </a:solidFill>
              </a:rPr>
              <a:t>[AEMO/EY] </a:t>
            </a:r>
          </a:p>
          <a:p>
            <a:pPr lvl="1">
              <a:buFont typeface="Wingdings" panose="05000000000000000000" pitchFamily="2" charset="2"/>
              <a:buChar char="q"/>
            </a:pPr>
            <a:r>
              <a:rPr lang="en-AU"/>
              <a:t>Q&amp;A </a:t>
            </a:r>
            <a:r>
              <a:rPr lang="en-AU">
                <a:solidFill>
                  <a:schemeClr val="bg1">
                    <a:lumMod val="65000"/>
                  </a:schemeClr>
                </a:solidFill>
              </a:rPr>
              <a:t>[facilitated by AEMO]</a:t>
            </a:r>
          </a:p>
          <a:p>
            <a:r>
              <a:rPr lang="en-AU"/>
              <a:t>Other matters for discussion</a:t>
            </a:r>
          </a:p>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4</a:t>
            </a:fld>
            <a:endParaRPr lang="en-AU"/>
          </a:p>
        </p:txBody>
      </p:sp>
    </p:spTree>
    <p:extLst>
      <p:ext uri="{BB962C8B-B14F-4D97-AF65-F5344CB8AC3E}">
        <p14:creationId xmlns:p14="http://schemas.microsoft.com/office/powerpoint/2010/main" val="3794046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300"/>
              </a:spcAft>
              <a:buClr>
                <a:schemeClr val="tx2"/>
              </a:buClr>
              <a:buSzPct val="110000"/>
            </a:pPr>
            <a:r>
              <a:rPr lang="en-AU" sz="1400">
                <a:solidFill>
                  <a:schemeClr val="bg1"/>
                </a:solidFill>
                <a:latin typeface="EYInterstate Light" panose="02000506000000020004" pitchFamily="2" charset="0"/>
                <a:cs typeface="Times New Roman" panose="02020603050405020304" pitchFamily="18" charset="0"/>
              </a:rPr>
              <a:t>NICOLA</a:t>
            </a:r>
          </a:p>
          <a:p>
            <a:pPr>
              <a:spcAft>
                <a:spcPts val="300"/>
              </a:spcAft>
              <a:buClr>
                <a:schemeClr val="tx2"/>
              </a:buClr>
              <a:buSzPct val="110000"/>
            </a:pPr>
            <a:endParaRPr lang="en-AU" sz="1400">
              <a:solidFill>
                <a:schemeClr val="bg1"/>
              </a:solidFill>
              <a:latin typeface="EYInterstate Light" panose="02000506000000020004" pitchFamily="2" charset="0"/>
              <a:cs typeface="Times New Roman" panose="02020603050405020304" pitchFamily="18" charset="0"/>
            </a:endParaRPr>
          </a:p>
          <a:p>
            <a:pPr>
              <a:spcAft>
                <a:spcPts val="300"/>
              </a:spcAft>
              <a:buClr>
                <a:schemeClr val="tx2"/>
              </a:buClr>
              <a:buSzPct val="110000"/>
            </a:pPr>
            <a:r>
              <a:rPr lang="en-AU" sz="1200"/>
              <a:t>In our ISP methodology, reasoned that we do not calculate competition benefits for materiality reasons.  Recently however, </a:t>
            </a:r>
            <a:r>
              <a:rPr lang="en-AU" sz="1200" err="1"/>
              <a:t>Transgrid</a:t>
            </a:r>
            <a:r>
              <a:rPr lang="en-AU" sz="1200"/>
              <a:t> concluded that competition benefits did constitute a material class of benefit in its HumeLink PACR.</a:t>
            </a:r>
          </a:p>
          <a:p>
            <a:pPr>
              <a:spcAft>
                <a:spcPts val="300"/>
              </a:spcAft>
              <a:buClr>
                <a:schemeClr val="tx2"/>
              </a:buClr>
              <a:buSzPct val="110000"/>
            </a:pPr>
            <a:endParaRPr lang="en-AU" sz="1200"/>
          </a:p>
          <a:p>
            <a:pPr>
              <a:spcAft>
                <a:spcPts val="300"/>
              </a:spcAft>
              <a:buClr>
                <a:schemeClr val="tx2"/>
              </a:buClr>
              <a:buSzPct val="110000"/>
            </a:pPr>
            <a:r>
              <a:rPr lang="en-AU" sz="1200"/>
              <a:t>As a result, AEMO now considers it necessary to develop and consult on a targeted methodology for the calculation of competition benefits, so that AEMO can review its position on materiality.</a:t>
            </a:r>
          </a:p>
          <a:p>
            <a:pPr>
              <a:spcAft>
                <a:spcPts val="300"/>
              </a:spcAft>
              <a:buClr>
                <a:schemeClr val="tx2"/>
              </a:buClr>
              <a:buSzPct val="110000"/>
            </a:pPr>
            <a:endParaRPr lang="en-AU" sz="1200"/>
          </a:p>
          <a:p>
            <a:pPr>
              <a:spcAft>
                <a:spcPts val="300"/>
              </a:spcAft>
              <a:buClr>
                <a:schemeClr val="tx2"/>
              </a:buClr>
              <a:buSzPct val="110000"/>
            </a:pPr>
            <a:r>
              <a:rPr lang="en-AU" sz="1200"/>
              <a:t>With assistance from EY, AEMO has developed a methodology for calculating competition benefits for CDPs within an ISP that could be applied when this class of benefit may materially impact the outcomes of the optimal development path (ODP)</a:t>
            </a:r>
            <a:endParaRPr lang="en-AU" sz="1200">
              <a:cs typeface="Times New Roman" panose="02020603050405020304" pitchFamily="18" charset="0"/>
            </a:endParaRPr>
          </a:p>
          <a:p>
            <a:endParaRPr lang="en-AU"/>
          </a:p>
          <a:p>
            <a:r>
              <a:rPr lang="en-AU"/>
              <a:t>The choice of method on key matters could really affect outcomes for any competition benefits calculations.</a:t>
            </a:r>
          </a:p>
          <a:p>
            <a:endParaRPr lang="en-AU"/>
          </a:p>
          <a:p>
            <a:r>
              <a:rPr lang="en-AU"/>
              <a:t>This is an opportunity to ask experts questions.</a:t>
            </a:r>
          </a:p>
        </p:txBody>
      </p:sp>
      <p:sp>
        <p:nvSpPr>
          <p:cNvPr id="4" name="Slide Number Placeholder 3"/>
          <p:cNvSpPr>
            <a:spLocks noGrp="1"/>
          </p:cNvSpPr>
          <p:nvPr>
            <p:ph type="sldNum" sz="quarter" idx="5"/>
          </p:nvPr>
        </p:nvSpPr>
        <p:spPr/>
        <p:txBody>
          <a:bodyPr/>
          <a:lstStyle/>
          <a:p>
            <a:fld id="{763EE49F-CABD-46CF-8D61-1B064E9FCDBF}" type="slidenum">
              <a:rPr lang="en-AU" smtClean="0"/>
              <a:t>5</a:t>
            </a:fld>
            <a:endParaRPr lang="en-AU"/>
          </a:p>
        </p:txBody>
      </p:sp>
    </p:spTree>
    <p:extLst>
      <p:ext uri="{BB962C8B-B14F-4D97-AF65-F5344CB8AC3E}">
        <p14:creationId xmlns:p14="http://schemas.microsoft.com/office/powerpoint/2010/main" val="1670354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In quick recap of how AEMO calculates ‘traditional’ benefits in the ISP.</a:t>
            </a:r>
          </a:p>
          <a:p>
            <a:endParaRPr lang="en-AU"/>
          </a:p>
          <a:p>
            <a:r>
              <a:rPr lang="en-AU"/>
              <a:t>To enable development paths to be compared, AEMO calculates the NPV of their net market benefit, which requires the calculation of the total system cost of each DP compared against a counterfactual. </a:t>
            </a:r>
          </a:p>
          <a:p>
            <a:endParaRPr lang="en-AU"/>
          </a:p>
          <a:p>
            <a:r>
              <a:rPr lang="en-AU"/>
              <a:t>The least-cost DP is also the DP that maximises net market benefits. </a:t>
            </a:r>
          </a:p>
          <a:p>
            <a:endParaRPr lang="en-AU"/>
          </a:p>
          <a:p>
            <a:r>
              <a:rPr lang="en-AU"/>
              <a:t>DPs include generation and storage developments as well as transmission developments and other associated infrastructure. </a:t>
            </a:r>
          </a:p>
          <a:p>
            <a:endParaRPr lang="en-AU"/>
          </a:p>
          <a:p>
            <a:r>
              <a:rPr lang="en-AU"/>
              <a:t>Different types of traditional benefits are listed, importantly for when we go to consider competition benefits, a lot of the net market benefit consists of fuel cost savings and capital deferral benefits.</a:t>
            </a:r>
          </a:p>
          <a:p>
            <a:endParaRPr lang="en-AU"/>
          </a:p>
          <a:p>
            <a:r>
              <a:rPr lang="en-AU"/>
              <a:t>Scenario analysis provides the ability to test the impact of different future worlds on the preferred development pathways.</a:t>
            </a:r>
          </a:p>
          <a:p>
            <a:r>
              <a:rPr lang="en-AU"/>
              <a:t> </a:t>
            </a:r>
          </a:p>
          <a:p>
            <a:r>
              <a:rPr lang="en-AU" sz="1200"/>
              <a:t>The idea of the ISP modelling is to explore how the energy system would develop in each ISP scenario, and to determine candidate development paths from which the optimal development path is selected</a:t>
            </a:r>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6</a:t>
            </a:fld>
            <a:endParaRPr lang="en-AU"/>
          </a:p>
        </p:txBody>
      </p:sp>
    </p:spTree>
    <p:extLst>
      <p:ext uri="{BB962C8B-B14F-4D97-AF65-F5344CB8AC3E}">
        <p14:creationId xmlns:p14="http://schemas.microsoft.com/office/powerpoint/2010/main" val="2463699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Competition benefits would be calculated separately to other traditional benefits, and calculated for certain CDPs.</a:t>
            </a:r>
          </a:p>
          <a:p>
            <a:endParaRPr lang="en-AU"/>
          </a:p>
          <a:p>
            <a:r>
              <a:rPr lang="en-AU"/>
              <a:t>In order to calculate these benefits cases would be developed where generator portfolios’ bidding behaviour reflects market power.</a:t>
            </a:r>
          </a:p>
          <a:p>
            <a:endParaRPr lang="en-AU"/>
          </a:p>
          <a:p>
            <a:r>
              <a:rPr lang="en-AU"/>
              <a:t>Where changes in bidding behaviour result in lower cost generation displacing higher cost generation, this may be counted as a competition benefit.</a:t>
            </a:r>
          </a:p>
          <a:p>
            <a:endParaRPr lang="en-AU"/>
          </a:p>
          <a:p>
            <a:r>
              <a:rPr lang="en-AU"/>
              <a:t>We make a simplifying assumption that investment decisions are not impacted by other players choices of bidding strategies, and therefore don’t include additional dynamic benefits from competition.</a:t>
            </a:r>
          </a:p>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7</a:t>
            </a:fld>
            <a:endParaRPr lang="en-AU"/>
          </a:p>
        </p:txBody>
      </p:sp>
    </p:spTree>
    <p:extLst>
      <p:ext uri="{BB962C8B-B14F-4D97-AF65-F5344CB8AC3E}">
        <p14:creationId xmlns:p14="http://schemas.microsoft.com/office/powerpoint/2010/main" val="2238728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If too many questions OLI can people record them in </a:t>
            </a:r>
            <a:r>
              <a:rPr lang="en-AU" err="1"/>
              <a:t>slido</a:t>
            </a:r>
            <a:endParaRPr lang="en-AU"/>
          </a:p>
          <a:p>
            <a:endParaRPr lang="en-AU"/>
          </a:p>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8</a:t>
            </a:fld>
            <a:endParaRPr lang="en-AU"/>
          </a:p>
        </p:txBody>
      </p:sp>
    </p:spTree>
    <p:extLst>
      <p:ext uri="{BB962C8B-B14F-4D97-AF65-F5344CB8AC3E}">
        <p14:creationId xmlns:p14="http://schemas.microsoft.com/office/powerpoint/2010/main" val="942202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500"/>
              </a:spcBef>
              <a:spcAft>
                <a:spcPts val="300"/>
              </a:spcAft>
              <a:buClr>
                <a:srgbClr val="C41230"/>
              </a:buClr>
              <a:buFont typeface="Symbol" panose="05050102010706020507" pitchFamily="18" charset="2"/>
              <a:buNone/>
              <a:tabLst>
                <a:tab pos="180340" algn="l"/>
              </a:tabLst>
            </a:pPr>
            <a:r>
              <a:rPr lang="en-AU" sz="1200">
                <a:solidFill>
                  <a:srgbClr val="222324"/>
                </a:solidFill>
                <a:effectLst/>
                <a:latin typeface="Segoe UI Semibold" panose="020B0702040204020203" pitchFamily="34" charset="0"/>
                <a:ea typeface="Batang" panose="020B0503020000020004" pitchFamily="18" charset="-127"/>
                <a:cs typeface="Arial Unicode MS"/>
              </a:rPr>
              <a:t>AEMO</a:t>
            </a:r>
          </a:p>
          <a:p>
            <a:pPr marL="0" lvl="0" indent="0">
              <a:spcBef>
                <a:spcPts val="500"/>
              </a:spcBef>
              <a:spcAft>
                <a:spcPts val="300"/>
              </a:spcAft>
              <a:buClr>
                <a:srgbClr val="C41230"/>
              </a:buClr>
              <a:buFont typeface="Symbol" panose="05050102010706020507" pitchFamily="18" charset="2"/>
              <a:buNone/>
              <a:tabLst>
                <a:tab pos="180340" algn="l"/>
              </a:tabLst>
            </a:pPr>
            <a:endParaRPr lang="en-AU" sz="1200">
              <a:solidFill>
                <a:srgbClr val="222324"/>
              </a:solidFill>
              <a:effectLst/>
              <a:latin typeface="Segoe UI Semibold" panose="020B0702040204020203" pitchFamily="34" charset="0"/>
              <a:ea typeface="Batang" panose="020B0503020000020004" pitchFamily="18" charset="-127"/>
              <a:cs typeface="Arial Unicode MS"/>
            </a:endParaRPr>
          </a:p>
          <a:p>
            <a:pPr marL="0" lvl="0" indent="0">
              <a:spcBef>
                <a:spcPts val="500"/>
              </a:spcBef>
              <a:spcAft>
                <a:spcPts val="300"/>
              </a:spcAft>
              <a:buClr>
                <a:srgbClr val="C41230"/>
              </a:buClr>
              <a:buFont typeface="Symbol" panose="05050102010706020507" pitchFamily="18" charset="2"/>
              <a:buNone/>
              <a:tabLst>
                <a:tab pos="180340" algn="l"/>
              </a:tabLst>
            </a:pPr>
            <a:r>
              <a:rPr lang="en-AU" sz="1200">
                <a:solidFill>
                  <a:srgbClr val="222324"/>
                </a:solidFill>
                <a:effectLst/>
                <a:latin typeface="Segoe UI Semibold" panose="020B0702040204020203" pitchFamily="34" charset="0"/>
                <a:ea typeface="Batang" panose="020B0503020000020004" pitchFamily="18" charset="-127"/>
                <a:cs typeface="Arial Unicode MS"/>
              </a:rPr>
              <a:t>Overall made simplifications to make it possible to calculate competition benefits, err on side of conservative assumptions so we’re not at risk of overstating benefits.</a:t>
            </a:r>
          </a:p>
          <a:p>
            <a:pPr marL="0" lvl="0" indent="0">
              <a:spcBef>
                <a:spcPts val="500"/>
              </a:spcBef>
              <a:spcAft>
                <a:spcPts val="300"/>
              </a:spcAft>
              <a:buClr>
                <a:srgbClr val="C41230"/>
              </a:buClr>
              <a:buFont typeface="Symbol" panose="05050102010706020507" pitchFamily="18" charset="2"/>
              <a:buNone/>
              <a:tabLst>
                <a:tab pos="180340" algn="l"/>
              </a:tabLst>
            </a:pPr>
            <a:endParaRPr lang="en-AU" sz="1200">
              <a:solidFill>
                <a:srgbClr val="222324"/>
              </a:solidFill>
              <a:effectLst/>
              <a:latin typeface="Segoe UI Semibold" panose="020B0702040204020203" pitchFamily="34" charset="0"/>
              <a:ea typeface="Batang" panose="020B0503020000020004" pitchFamily="18" charset="-127"/>
              <a:cs typeface="Arial Unicode MS"/>
            </a:endParaRPr>
          </a:p>
          <a:p>
            <a:pPr marL="0" lvl="0" indent="0">
              <a:spcBef>
                <a:spcPts val="500"/>
              </a:spcBef>
              <a:spcAft>
                <a:spcPts val="300"/>
              </a:spcAft>
              <a:buClr>
                <a:srgbClr val="C41230"/>
              </a:buClr>
              <a:buFont typeface="Symbol" panose="05050102010706020507" pitchFamily="18" charset="2"/>
              <a:buNone/>
              <a:tabLst>
                <a:tab pos="180340" algn="l"/>
              </a:tabLst>
            </a:pPr>
            <a:r>
              <a:rPr lang="en-AU" sz="1200">
                <a:solidFill>
                  <a:srgbClr val="222324"/>
                </a:solidFill>
                <a:effectLst/>
                <a:latin typeface="Segoe UI Semibold" panose="020B0702040204020203" pitchFamily="34" charset="0"/>
                <a:ea typeface="Batang" panose="020B0503020000020004" pitchFamily="18" charset="-127"/>
                <a:cs typeface="Arial Unicode MS"/>
              </a:rPr>
              <a:t>Determine likely bidding behaviour of strategic players with and without the development path.</a:t>
            </a:r>
          </a:p>
          <a:p>
            <a:pPr marL="342900" lvl="0" indent="-342900">
              <a:spcBef>
                <a:spcPts val="500"/>
              </a:spcBef>
              <a:spcAft>
                <a:spcPts val="300"/>
              </a:spcAft>
              <a:buClr>
                <a:srgbClr val="C41230"/>
              </a:buClr>
              <a:buFont typeface="Symbol" panose="05050102010706020507" pitchFamily="18" charset="2"/>
              <a:buChar char=""/>
              <a:tabLst>
                <a:tab pos="180340" algn="l"/>
              </a:tabLst>
            </a:pPr>
            <a:r>
              <a:rPr lang="en-AU" sz="1200">
                <a:solidFill>
                  <a:srgbClr val="222324"/>
                </a:solidFill>
                <a:effectLst/>
                <a:latin typeface="Segoe UI Semibold" panose="020B0702040204020203" pitchFamily="34" charset="0"/>
                <a:ea typeface="Batang" panose="020B0503020000020004" pitchFamily="18" charset="-127"/>
                <a:cs typeface="Arial Unicode MS"/>
              </a:rPr>
              <a:t>Strategic bidding and finding the Nash Equilibrium</a:t>
            </a:r>
            <a:r>
              <a:rPr lang="en-AU" sz="1200">
                <a:solidFill>
                  <a:srgbClr val="222324"/>
                </a:solidFill>
                <a:effectLst/>
                <a:latin typeface="Segoe UI Semilight" panose="020B0402040204020203" pitchFamily="34" charset="0"/>
                <a:ea typeface="Batang" panose="020B0503020000020004" pitchFamily="18" charset="-127"/>
                <a:cs typeface="Arial Unicode MS"/>
              </a:rPr>
              <a:t> – the appropriateness of limiting the strategic participation in the game theoretic model to coal-fired generators. </a:t>
            </a:r>
          </a:p>
          <a:p>
            <a:pPr marL="0" lvl="0" indent="0">
              <a:spcBef>
                <a:spcPts val="500"/>
              </a:spcBef>
              <a:spcAft>
                <a:spcPts val="300"/>
              </a:spcAft>
              <a:buClr>
                <a:srgbClr val="C41230"/>
              </a:buClr>
              <a:buFont typeface="Symbol" panose="05050102010706020507" pitchFamily="18" charset="2"/>
              <a:buNone/>
              <a:tabLst>
                <a:tab pos="180340" algn="l"/>
              </a:tabLst>
            </a:pPr>
            <a:endParaRPr lang="en-AU" sz="1200">
              <a:solidFill>
                <a:srgbClr val="222324"/>
              </a:solidFill>
              <a:effectLst/>
              <a:latin typeface="Segoe UI Semilight" panose="020B0402040204020203" pitchFamily="34" charset="0"/>
              <a:ea typeface="Batang" panose="020B0503020000020004" pitchFamily="18" charset="-127"/>
              <a:cs typeface="Arial Unicode MS"/>
            </a:endParaRPr>
          </a:p>
          <a:p>
            <a:pPr marL="0" lvl="0" indent="0">
              <a:spcBef>
                <a:spcPts val="500"/>
              </a:spcBef>
              <a:spcAft>
                <a:spcPts val="300"/>
              </a:spcAft>
              <a:buClr>
                <a:srgbClr val="C41230"/>
              </a:buClr>
              <a:buFont typeface="Symbol" panose="05050102010706020507" pitchFamily="18" charset="2"/>
              <a:buNone/>
              <a:tabLst>
                <a:tab pos="180340" algn="l"/>
              </a:tabLst>
            </a:pPr>
            <a:r>
              <a:rPr lang="en-AU" sz="1200">
                <a:solidFill>
                  <a:srgbClr val="222324"/>
                </a:solidFill>
                <a:effectLst/>
                <a:latin typeface="Segoe UI Semilight" panose="020B0402040204020203" pitchFamily="34" charset="0"/>
                <a:ea typeface="Batang" panose="020B0503020000020004" pitchFamily="18" charset="-127"/>
                <a:cs typeface="Arial Unicode MS"/>
              </a:rPr>
              <a:t>Then to calculate the dispatch cost savings (due to competition) of the development path relative to the base case.</a:t>
            </a:r>
          </a:p>
          <a:p>
            <a:pPr marL="0" lvl="0" indent="0">
              <a:spcBef>
                <a:spcPts val="500"/>
              </a:spcBef>
              <a:spcAft>
                <a:spcPts val="300"/>
              </a:spcAft>
              <a:buClr>
                <a:srgbClr val="C41230"/>
              </a:buClr>
              <a:buFont typeface="Symbol" panose="05050102010706020507" pitchFamily="18" charset="2"/>
              <a:buNone/>
              <a:tabLst>
                <a:tab pos="180340" algn="l"/>
              </a:tabLst>
            </a:pPr>
            <a:endParaRPr lang="en-AU" sz="1200">
              <a:solidFill>
                <a:srgbClr val="222324"/>
              </a:solidFill>
              <a:effectLst/>
              <a:latin typeface="Segoe UI Semibold" panose="020B0702040204020203" pitchFamily="34" charset="0"/>
              <a:ea typeface="Batang" panose="020B0503020000020004" pitchFamily="18" charset="-127"/>
              <a:cs typeface="Arial Unicode MS"/>
            </a:endParaRPr>
          </a:p>
          <a:p>
            <a:pPr marL="342900" lvl="0" indent="-342900">
              <a:spcBef>
                <a:spcPts val="500"/>
              </a:spcBef>
              <a:spcAft>
                <a:spcPts val="300"/>
              </a:spcAft>
              <a:buClr>
                <a:srgbClr val="C41230"/>
              </a:buClr>
              <a:buFont typeface="Symbol" panose="05050102010706020507" pitchFamily="18" charset="2"/>
              <a:buChar char=""/>
              <a:tabLst>
                <a:tab pos="180340" algn="l"/>
              </a:tabLst>
            </a:pPr>
            <a:r>
              <a:rPr lang="en-AU" sz="1200">
                <a:solidFill>
                  <a:srgbClr val="222324"/>
                </a:solidFill>
                <a:effectLst/>
                <a:latin typeface="Segoe UI Semibold" panose="020B0702040204020203" pitchFamily="34" charset="0"/>
                <a:ea typeface="Batang" panose="020B0503020000020004" pitchFamily="18" charset="-127"/>
                <a:cs typeface="Arial Unicode MS"/>
              </a:rPr>
              <a:t>Selection of the generation development plans – </a:t>
            </a:r>
            <a:r>
              <a:rPr lang="en-AU" sz="1200">
                <a:solidFill>
                  <a:srgbClr val="222324"/>
                </a:solidFill>
                <a:effectLst/>
                <a:latin typeface="Segoe UI Semilight" panose="020B0402040204020203" pitchFamily="34" charset="0"/>
                <a:ea typeface="Batang" panose="020B0503020000020004" pitchFamily="18" charset="-127"/>
                <a:cs typeface="Arial Unicode MS"/>
              </a:rPr>
              <a:t>the appropriateness of keeping the generation and storage investment fixed as per the ‘no network development’ base case when determining the level of competition and hence competition benefits with and without the CDP. </a:t>
            </a:r>
          </a:p>
          <a:p>
            <a:pPr marL="0" lvl="0" indent="0">
              <a:spcBef>
                <a:spcPts val="500"/>
              </a:spcBef>
              <a:spcAft>
                <a:spcPts val="300"/>
              </a:spcAft>
              <a:buClr>
                <a:srgbClr val="C41230"/>
              </a:buClr>
              <a:buFont typeface="Symbol" panose="05050102010706020507" pitchFamily="18" charset="2"/>
              <a:buNone/>
              <a:tabLst>
                <a:tab pos="180340" algn="l"/>
              </a:tabLst>
            </a:pPr>
            <a:endParaRPr lang="en-AU" sz="1200">
              <a:solidFill>
                <a:srgbClr val="222324"/>
              </a:solidFill>
              <a:effectLst/>
              <a:latin typeface="Segoe UI Semilight" panose="020B0402040204020203" pitchFamily="34" charset="0"/>
              <a:ea typeface="Batang" panose="020B0503020000020004" pitchFamily="18" charset="-127"/>
              <a:cs typeface="Arial Unicode MS"/>
            </a:endParaRPr>
          </a:p>
          <a:p>
            <a:pPr marL="342900" lvl="0" indent="-342900">
              <a:spcBef>
                <a:spcPts val="500"/>
              </a:spcBef>
              <a:spcAft>
                <a:spcPts val="300"/>
              </a:spcAft>
              <a:buClr>
                <a:srgbClr val="C41230"/>
              </a:buClr>
              <a:buFont typeface="Symbol" panose="05050102010706020507" pitchFamily="18" charset="2"/>
              <a:buChar char=""/>
              <a:tabLst>
                <a:tab pos="180340" algn="l"/>
              </a:tabLst>
            </a:pPr>
            <a:r>
              <a:rPr lang="en-AU" sz="1200">
                <a:solidFill>
                  <a:srgbClr val="222324"/>
                </a:solidFill>
                <a:effectLst/>
                <a:latin typeface="Segoe UI Semibold" panose="020B0702040204020203" pitchFamily="34" charset="0"/>
                <a:ea typeface="Batang" panose="020B0503020000020004" pitchFamily="18" charset="-127"/>
                <a:cs typeface="Arial Unicode MS"/>
              </a:rPr>
              <a:t>Competition benefits due to a demand response – </a:t>
            </a:r>
            <a:r>
              <a:rPr lang="en-AU" sz="1200">
                <a:solidFill>
                  <a:srgbClr val="222324"/>
                </a:solidFill>
                <a:effectLst/>
                <a:latin typeface="Segoe UI Semilight" panose="020B0402040204020203" pitchFamily="34" charset="0"/>
                <a:ea typeface="Batang" panose="020B0503020000020004" pitchFamily="18" charset="-127"/>
                <a:cs typeface="Arial Unicode MS"/>
              </a:rPr>
              <a:t>the appropriateness of including this type of competition benefits given that the calculation of this carries significant uncertainty and high computational burden and is influenced by the selection of generation development plans noted above. </a:t>
            </a:r>
          </a:p>
          <a:p>
            <a:pPr marL="342900" lvl="0" indent="-342900">
              <a:spcBef>
                <a:spcPts val="500"/>
              </a:spcBef>
              <a:spcAft>
                <a:spcPts val="300"/>
              </a:spcAft>
              <a:buClr>
                <a:srgbClr val="C41230"/>
              </a:buClr>
              <a:buFont typeface="Symbol" panose="05050102010706020507" pitchFamily="18" charset="2"/>
              <a:buChar char=""/>
              <a:tabLst>
                <a:tab pos="180340" algn="l"/>
              </a:tabLst>
            </a:pPr>
            <a:endParaRPr lang="en-AU" sz="1200">
              <a:solidFill>
                <a:srgbClr val="222324"/>
              </a:solidFill>
              <a:effectLst/>
              <a:latin typeface="Segoe UI Semilight" panose="020B0402040204020203" pitchFamily="34" charset="0"/>
              <a:ea typeface="Batang" panose="020B0503020000020004" pitchFamily="18" charset="-127"/>
              <a:cs typeface="Arial Unicode MS"/>
            </a:endParaRPr>
          </a:p>
          <a:p>
            <a:pPr marL="342900" lvl="0" indent="-342900">
              <a:spcBef>
                <a:spcPts val="500"/>
              </a:spcBef>
              <a:spcAft>
                <a:spcPts val="300"/>
              </a:spcAft>
              <a:buClr>
                <a:srgbClr val="C41230"/>
              </a:buClr>
              <a:buFont typeface="Symbol" panose="05050102010706020507" pitchFamily="18" charset="2"/>
              <a:buChar char=""/>
              <a:tabLst>
                <a:tab pos="180340" algn="l"/>
              </a:tabLst>
            </a:pPr>
            <a:r>
              <a:rPr lang="en-AU" sz="1200">
                <a:solidFill>
                  <a:srgbClr val="222324"/>
                </a:solidFill>
                <a:effectLst/>
                <a:latin typeface="Segoe UI Semibold" panose="020B0702040204020203" pitchFamily="34" charset="0"/>
                <a:ea typeface="Batang" panose="020B0503020000020004" pitchFamily="18" charset="-127"/>
                <a:cs typeface="Arial Unicode MS"/>
              </a:rPr>
              <a:t>Applicability to the ISP framework </a:t>
            </a:r>
            <a:r>
              <a:rPr lang="en-AU" sz="1200">
                <a:solidFill>
                  <a:srgbClr val="222324"/>
                </a:solidFill>
                <a:effectLst/>
                <a:latin typeface="Segoe UI Semilight" panose="020B0402040204020203" pitchFamily="34" charset="0"/>
                <a:ea typeface="Batang" panose="020B0503020000020004" pitchFamily="18" charset="-127"/>
                <a:cs typeface="Arial Unicode MS"/>
              </a:rPr>
              <a:t>– the appropriateness of the proposed rationalisations to make the calculation of competition benefits in an ISP tractable</a:t>
            </a:r>
          </a:p>
          <a:p>
            <a:endParaRPr lang="en-AU"/>
          </a:p>
          <a:p>
            <a:endParaRPr lang="en-AU"/>
          </a:p>
          <a:p>
            <a:endParaRPr lang="en-AU"/>
          </a:p>
        </p:txBody>
      </p:sp>
      <p:sp>
        <p:nvSpPr>
          <p:cNvPr id="4" name="Slide Number Placeholder 3"/>
          <p:cNvSpPr>
            <a:spLocks noGrp="1"/>
          </p:cNvSpPr>
          <p:nvPr>
            <p:ph type="sldNum" sz="quarter" idx="5"/>
          </p:nvPr>
        </p:nvSpPr>
        <p:spPr/>
        <p:txBody>
          <a:bodyPr/>
          <a:lstStyle/>
          <a:p>
            <a:fld id="{763EE49F-CABD-46CF-8D61-1B064E9FCDBF}" type="slidenum">
              <a:rPr lang="en-AU" smtClean="0"/>
              <a:t>9</a:t>
            </a:fld>
            <a:endParaRPr lang="en-AU"/>
          </a:p>
        </p:txBody>
      </p:sp>
    </p:spTree>
    <p:extLst>
      <p:ext uri="{BB962C8B-B14F-4D97-AF65-F5344CB8AC3E}">
        <p14:creationId xmlns:p14="http://schemas.microsoft.com/office/powerpoint/2010/main" val="840077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EY to present this slide</a:t>
            </a:r>
          </a:p>
        </p:txBody>
      </p:sp>
      <p:sp>
        <p:nvSpPr>
          <p:cNvPr id="4" name="Slide Number Placeholder 3"/>
          <p:cNvSpPr>
            <a:spLocks noGrp="1"/>
          </p:cNvSpPr>
          <p:nvPr>
            <p:ph type="sldNum" sz="quarter" idx="5"/>
          </p:nvPr>
        </p:nvSpPr>
        <p:spPr/>
        <p:txBody>
          <a:bodyPr/>
          <a:lstStyle/>
          <a:p>
            <a:fld id="{763EE49F-CABD-46CF-8D61-1B064E9FCDBF}" type="slidenum">
              <a:rPr lang="en-AU" smtClean="0"/>
              <a:t>10</a:t>
            </a:fld>
            <a:endParaRPr lang="en-AU"/>
          </a:p>
        </p:txBody>
      </p:sp>
    </p:spTree>
    <p:extLst>
      <p:ext uri="{BB962C8B-B14F-4D97-AF65-F5344CB8AC3E}">
        <p14:creationId xmlns:p14="http://schemas.microsoft.com/office/powerpoint/2010/main" val="17972852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BB4E3FA1-BC38-45B6-83B6-C0CDA20824AC}" type="datetime1">
              <a:rPr lang="en-AU" smtClean="0"/>
              <a:t>26/10/2021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r>
              <a:rPr lang="en-AU"/>
              <a:t>Example footer text</a:t>
            </a:r>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74B7B081-F2FD-4D30-B92F-C200B0B9D8E1}" type="datetime1">
              <a:rPr lang="en-AU" smtClean="0"/>
              <a:t>26/10/2021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11" name="Picture 10">
            <a:extLst>
              <a:ext uri="{FF2B5EF4-FFF2-40B4-BE49-F238E27FC236}">
                <a16:creationId xmlns:a16="http://schemas.microsoft.com/office/drawing/2014/main" id="{7B94471A-234C-42ED-A5ED-0798319382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7CD848BF-1D8D-434D-853A-A91B5E593F3A}" type="datetime1">
              <a:rPr lang="en-AU" smtClean="0"/>
              <a:t>26/10/2021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3" name="Picture 12">
            <a:extLst>
              <a:ext uri="{FF2B5EF4-FFF2-40B4-BE49-F238E27FC236}">
                <a16:creationId xmlns:a16="http://schemas.microsoft.com/office/drawing/2014/main" id="{9F9633F8-3251-4EEB-A1BB-AE6989B46D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E6FCD2D7-723D-4908-9A9A-FA8FA4619DD2}" type="datetime1">
              <a:rPr lang="en-AU" smtClean="0"/>
              <a:t>26/10/2021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r>
              <a:rPr lang="en-AU"/>
              <a:t>Example footer text</a:t>
            </a:r>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D2EB5D9-D1A5-40BF-A0EF-A97E71797B8C}" type="datetime1">
              <a:rPr lang="en-AU" smtClean="0"/>
              <a:t>26/10/2021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r>
              <a:rPr lang="en-AU"/>
              <a:t>Example footer text</a:t>
            </a:r>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pic>
        <p:nvPicPr>
          <p:cNvPr id="9" name="Picture 8">
            <a:extLst>
              <a:ext uri="{FF2B5EF4-FFF2-40B4-BE49-F238E27FC236}">
                <a16:creationId xmlns:a16="http://schemas.microsoft.com/office/drawing/2014/main" id="{10290B17-B974-464F-8842-968877D087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1EE95E1A-4C67-46A3-8EE1-F9B01EC73449}" type="datetime1">
              <a:rPr lang="en-AU" smtClean="0"/>
              <a:t>26/10/2021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0EDAC694-1A61-4440-9218-618CE29E4EAF}" type="datetime1">
              <a:rPr lang="en-AU" smtClean="0"/>
              <a:t>26/10/2021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r>
              <a:rPr lang="en-AU"/>
              <a:t>Example footer text</a:t>
            </a:r>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049AF4E-CD81-4624-84AF-2873E054291E}" type="datetime1">
              <a:rPr lang="en-AU" smtClean="0"/>
              <a:t>26/10/2021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r>
              <a:rPr lang="en-AU"/>
              <a:t>Example footer text</a:t>
            </a:r>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286C7630-C462-4AB3-964F-45BE952D7696}" type="datetime1">
              <a:rPr lang="en-AU" smtClean="0"/>
              <a:t>26/10/2021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r>
              <a:rPr lang="en-AU"/>
              <a:t>Example footer text</a:t>
            </a:r>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63D30C1E-6423-4754-A071-CAC64569B02E}" type="datetime1">
              <a:rPr lang="en-AU" smtClean="0"/>
              <a:t>26/10/2021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12" name="Picture 11">
            <a:extLst>
              <a:ext uri="{FF2B5EF4-FFF2-40B4-BE49-F238E27FC236}">
                <a16:creationId xmlns:a16="http://schemas.microsoft.com/office/drawing/2014/main" id="{3CBDB7B8-31EA-4E99-B71D-922F603F3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F4443-2919-4C21-B5A8-78EAF23688F3}" type="datetime1">
              <a:rPr lang="en-AU" smtClean="0"/>
              <a:t>26/10/2021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AU"/>
              <a:t>Example footer text</a:t>
            </a:r>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97C1AA2C-3FFA-48E8-B036-2C5DC3A52F9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www.sli.do/"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A4DEDAB-CA09-485B-A52E-531A5C54AC29}"/>
              </a:ext>
            </a:extLst>
          </p:cNvPr>
          <p:cNvSpPr>
            <a:spLocks noGrp="1"/>
          </p:cNvSpPr>
          <p:nvPr>
            <p:ph type="dt" sz="half" idx="10"/>
          </p:nvPr>
        </p:nvSpPr>
        <p:spPr/>
        <p:txBody>
          <a:bodyPr/>
          <a:lstStyle/>
          <a:p>
            <a:fld id="{528A1D50-2447-4D18-8C7A-D12AA4F96998}" type="datetime1">
              <a:rPr lang="en-AU" smtClean="0"/>
              <a:t>26/10/2021</a:t>
            </a:fld>
            <a:endParaRPr lang="en-AU"/>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t>1</a:t>
            </a:fld>
            <a:endParaRPr lang="en-AU"/>
          </a:p>
        </p:txBody>
      </p:sp>
      <p:sp>
        <p:nvSpPr>
          <p:cNvPr id="3" name="Title 2">
            <a:extLst>
              <a:ext uri="{FF2B5EF4-FFF2-40B4-BE49-F238E27FC236}">
                <a16:creationId xmlns:a16="http://schemas.microsoft.com/office/drawing/2014/main" id="{012F37B5-B710-4A95-B570-75F2CD70C0F2}"/>
              </a:ext>
            </a:extLst>
          </p:cNvPr>
          <p:cNvSpPr>
            <a:spLocks noGrp="1"/>
          </p:cNvSpPr>
          <p:nvPr>
            <p:ph type="title"/>
          </p:nvPr>
        </p:nvSpPr>
        <p:spPr>
          <a:xfrm>
            <a:off x="838200" y="2634144"/>
            <a:ext cx="10515600" cy="2154834"/>
          </a:xfrm>
        </p:spPr>
        <p:txBody>
          <a:bodyPr>
            <a:noAutofit/>
          </a:bodyPr>
          <a:lstStyle/>
          <a:p>
            <a:pPr algn="ctr"/>
            <a:r>
              <a:rPr lang="en-AU" sz="3600"/>
              <a:t>We acknowledge the Traditional Owners of country throughout Australia and recognise their continuing connection to land, waters and culture. </a:t>
            </a:r>
            <a:br>
              <a:rPr lang="en-AU" sz="3600"/>
            </a:br>
            <a:r>
              <a:rPr lang="en-AU" sz="3600"/>
              <a:t>We pay our respects to their Elders past, present and emerging.</a:t>
            </a:r>
          </a:p>
        </p:txBody>
      </p:sp>
    </p:spTree>
    <p:extLst>
      <p:ext uri="{BB962C8B-B14F-4D97-AF65-F5344CB8AC3E}">
        <p14:creationId xmlns:p14="http://schemas.microsoft.com/office/powerpoint/2010/main" val="3939808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p:txBody>
          <a:bodyPr/>
          <a:lstStyle/>
          <a:p>
            <a:r>
              <a:rPr lang="en-AU"/>
              <a:t>Strategic bidding</a:t>
            </a:r>
          </a:p>
        </p:txBody>
      </p:sp>
      <p:sp>
        <p:nvSpPr>
          <p:cNvPr id="9" name="Text Placeholder 8">
            <a:extLst>
              <a:ext uri="{FF2B5EF4-FFF2-40B4-BE49-F238E27FC236}">
                <a16:creationId xmlns:a16="http://schemas.microsoft.com/office/drawing/2014/main" id="{6A9BAB25-272E-4CCD-933C-1DFBB67C043A}"/>
              </a:ext>
            </a:extLst>
          </p:cNvPr>
          <p:cNvSpPr>
            <a:spLocks noGrp="1"/>
          </p:cNvSpPr>
          <p:nvPr>
            <p:ph type="body" sz="half" idx="2"/>
          </p:nvPr>
        </p:nvSpPr>
        <p:spPr/>
        <p:txBody>
          <a:bodyPr/>
          <a:lstStyle/>
          <a:p>
            <a:r>
              <a:rPr lang="en-AU"/>
              <a:t>What are your thoughts on the logic &amp; selection?</a:t>
            </a:r>
          </a:p>
        </p:txBody>
      </p:sp>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12"/>
          </p:nvPr>
        </p:nvSpPr>
        <p:spPr/>
        <p:txBody>
          <a:bodyPr/>
          <a:lstStyle/>
          <a:p>
            <a:fld id="{4EC81F68-4976-451A-B2E9-79BCBD2F70CC}" type="slidenum">
              <a:rPr lang="en-AU" smtClean="0"/>
              <a:pPr/>
              <a:t>10</a:t>
            </a:fld>
            <a:endParaRPr lang="en-AU"/>
          </a:p>
        </p:txBody>
      </p:sp>
      <p:sp>
        <p:nvSpPr>
          <p:cNvPr id="17" name="TextBox 16">
            <a:extLst>
              <a:ext uri="{FF2B5EF4-FFF2-40B4-BE49-F238E27FC236}">
                <a16:creationId xmlns:a16="http://schemas.microsoft.com/office/drawing/2014/main" id="{91C9AE9F-CAD8-444F-A967-F569FFAA06BB}"/>
              </a:ext>
            </a:extLst>
          </p:cNvPr>
          <p:cNvSpPr txBox="1"/>
          <p:nvPr/>
        </p:nvSpPr>
        <p:spPr>
          <a:xfrm>
            <a:off x="4415851" y="3638060"/>
            <a:ext cx="4396679" cy="3139321"/>
          </a:xfrm>
          <a:prstGeom prst="rect">
            <a:avLst/>
          </a:prstGeom>
          <a:noFill/>
        </p:spPr>
        <p:txBody>
          <a:bodyPr wrap="square">
            <a:spAutoFit/>
          </a:bodyPr>
          <a:lstStyle/>
          <a:p>
            <a:r>
              <a:rPr lang="en-AU"/>
              <a:t>Electricity market generators are classified as non-strategic or strategic players. </a:t>
            </a:r>
          </a:p>
          <a:p>
            <a:endParaRPr lang="en-AU"/>
          </a:p>
          <a:p>
            <a:r>
              <a:rPr lang="en-AU"/>
              <a:t>Strategic players tend to bid strategically to maximise their profits, taking into account other players behaviour.</a:t>
            </a:r>
          </a:p>
          <a:p>
            <a:endParaRPr lang="en-AU"/>
          </a:p>
          <a:p>
            <a:r>
              <a:rPr lang="en-AU"/>
              <a:t>Focus on portfolios which have dispatchable capacity near the reference nodes and on either side of the network augmentation.</a:t>
            </a:r>
          </a:p>
        </p:txBody>
      </p:sp>
      <p:sp>
        <p:nvSpPr>
          <p:cNvPr id="18" name="Rectangle: Rounded Corners 17">
            <a:extLst>
              <a:ext uri="{FF2B5EF4-FFF2-40B4-BE49-F238E27FC236}">
                <a16:creationId xmlns:a16="http://schemas.microsoft.com/office/drawing/2014/main" id="{7105EFB1-FDA2-4B3D-A756-4E2006898D26}"/>
              </a:ext>
            </a:extLst>
          </p:cNvPr>
          <p:cNvSpPr/>
          <p:nvPr/>
        </p:nvSpPr>
        <p:spPr>
          <a:xfrm>
            <a:off x="7008207" y="233890"/>
            <a:ext cx="2218312" cy="510363"/>
          </a:xfrm>
          <a:prstGeom prst="roundRect">
            <a:avLst/>
          </a:prstGeom>
          <a:solidFill>
            <a:srgbClr val="360F3C"/>
          </a:solidFill>
          <a:ln w="9525" cap="flat" cmpd="sng" algn="ctr">
            <a:noFill/>
            <a:prstDash val="solid"/>
          </a:ln>
          <a:effectLst/>
        </p:spPr>
        <p:txBody>
          <a:bodyPr rtlCol="0" anchor="ctr" anchorCtr="0"/>
          <a:lstStyle/>
          <a:p>
            <a:pPr algn="ctr">
              <a:defRPr/>
            </a:pPr>
            <a:r>
              <a:rPr lang="en-AU" sz="1400" b="1" kern="0">
                <a:solidFill>
                  <a:srgbClr val="FFFFFF"/>
                </a:solidFill>
                <a:cs typeface="Segoe UI Semilight" panose="020B0402040204020203" pitchFamily="34" charset="0"/>
              </a:rPr>
              <a:t>Electricity market players </a:t>
            </a:r>
          </a:p>
        </p:txBody>
      </p:sp>
      <p:cxnSp>
        <p:nvCxnSpPr>
          <p:cNvPr id="19" name="Connector: Elbow 18">
            <a:extLst>
              <a:ext uri="{FF2B5EF4-FFF2-40B4-BE49-F238E27FC236}">
                <a16:creationId xmlns:a16="http://schemas.microsoft.com/office/drawing/2014/main" id="{92022F03-981E-405D-B1F2-AB26800FC325}"/>
              </a:ext>
            </a:extLst>
          </p:cNvPr>
          <p:cNvCxnSpPr>
            <a:cxnSpLocks/>
            <a:stCxn id="18" idx="1"/>
            <a:endCxn id="22" idx="0"/>
          </p:cNvCxnSpPr>
          <p:nvPr/>
        </p:nvCxnSpPr>
        <p:spPr>
          <a:xfrm rot="10800000" flipV="1">
            <a:off x="6358351" y="489072"/>
            <a:ext cx="649856" cy="700072"/>
          </a:xfrm>
          <a:prstGeom prst="bentConnector2">
            <a:avLst/>
          </a:prstGeom>
          <a:noFill/>
          <a:ln w="19050" cap="flat" cmpd="sng" algn="ctr">
            <a:solidFill>
              <a:srgbClr val="360F3C"/>
            </a:solidFill>
            <a:prstDash val="solid"/>
            <a:tailEnd type="triangle"/>
          </a:ln>
          <a:effectLst/>
        </p:spPr>
      </p:cxnSp>
      <p:cxnSp>
        <p:nvCxnSpPr>
          <p:cNvPr id="20" name="Connector: Elbow 19">
            <a:extLst>
              <a:ext uri="{FF2B5EF4-FFF2-40B4-BE49-F238E27FC236}">
                <a16:creationId xmlns:a16="http://schemas.microsoft.com/office/drawing/2014/main" id="{19405E4C-EABB-4BE4-AB69-682762E647F6}"/>
              </a:ext>
            </a:extLst>
          </p:cNvPr>
          <p:cNvCxnSpPr>
            <a:cxnSpLocks/>
            <a:stCxn id="18" idx="3"/>
            <a:endCxn id="21" idx="0"/>
          </p:cNvCxnSpPr>
          <p:nvPr/>
        </p:nvCxnSpPr>
        <p:spPr>
          <a:xfrm>
            <a:off x="9226519" y="489072"/>
            <a:ext cx="539812" cy="693803"/>
          </a:xfrm>
          <a:prstGeom prst="bentConnector2">
            <a:avLst/>
          </a:prstGeom>
          <a:noFill/>
          <a:ln w="19050" cap="flat" cmpd="sng" algn="ctr">
            <a:solidFill>
              <a:srgbClr val="360F3C"/>
            </a:solidFill>
            <a:prstDash val="solid"/>
            <a:tailEnd type="triangle"/>
          </a:ln>
          <a:effectLst/>
        </p:spPr>
      </p:cxnSp>
      <p:sp>
        <p:nvSpPr>
          <p:cNvPr id="21" name="Rectangle: Rounded Corners 20">
            <a:extLst>
              <a:ext uri="{FF2B5EF4-FFF2-40B4-BE49-F238E27FC236}">
                <a16:creationId xmlns:a16="http://schemas.microsoft.com/office/drawing/2014/main" id="{6D6A4C50-7AD5-45D4-B5A6-A844C0CD9094}"/>
              </a:ext>
            </a:extLst>
          </p:cNvPr>
          <p:cNvSpPr/>
          <p:nvPr/>
        </p:nvSpPr>
        <p:spPr>
          <a:xfrm>
            <a:off x="8657175" y="1182875"/>
            <a:ext cx="2218312" cy="582746"/>
          </a:xfrm>
          <a:prstGeom prst="roundRect">
            <a:avLst/>
          </a:prstGeom>
          <a:solidFill>
            <a:srgbClr val="5E6177"/>
          </a:solidFill>
          <a:ln w="9525" cap="flat" cmpd="sng" algn="ctr">
            <a:noFill/>
            <a:prstDash val="solid"/>
          </a:ln>
          <a:effectLst/>
        </p:spPr>
        <p:txBody>
          <a:bodyPr rtlCol="0" anchor="ctr" anchorCtr="0"/>
          <a:lstStyle/>
          <a:p>
            <a:pPr algn="ctr">
              <a:defRPr/>
            </a:pPr>
            <a:r>
              <a:rPr lang="en-AU" sz="1400" b="1" kern="0">
                <a:solidFill>
                  <a:prstClr val="white"/>
                </a:solidFill>
                <a:cs typeface="Segoe UI Semilight" panose="020B0402040204020203" pitchFamily="34" charset="0"/>
              </a:rPr>
              <a:t>Strategic players</a:t>
            </a:r>
          </a:p>
        </p:txBody>
      </p:sp>
      <p:sp>
        <p:nvSpPr>
          <p:cNvPr id="22" name="Rectangle: Rounded Corners 21">
            <a:extLst>
              <a:ext uri="{FF2B5EF4-FFF2-40B4-BE49-F238E27FC236}">
                <a16:creationId xmlns:a16="http://schemas.microsoft.com/office/drawing/2014/main" id="{AABDCE8B-1E90-47BA-BA51-582210E13A9E}"/>
              </a:ext>
            </a:extLst>
          </p:cNvPr>
          <p:cNvSpPr/>
          <p:nvPr/>
        </p:nvSpPr>
        <p:spPr>
          <a:xfrm>
            <a:off x="5389087" y="1189144"/>
            <a:ext cx="1938528" cy="582746"/>
          </a:xfrm>
          <a:prstGeom prst="roundRect">
            <a:avLst/>
          </a:prstGeom>
          <a:solidFill>
            <a:schemeClr val="accent5"/>
          </a:solidFill>
          <a:ln w="19050" cap="flat" cmpd="sng" algn="ctr">
            <a:solidFill>
              <a:srgbClr val="E0E8EA"/>
            </a:solidFill>
            <a:prstDash val="solid"/>
          </a:ln>
          <a:effectLst/>
        </p:spPr>
        <p:txBody>
          <a:bodyPr rtlCol="0" anchor="ctr" anchorCtr="0"/>
          <a:lstStyle/>
          <a:p>
            <a:pPr algn="ctr"/>
            <a:r>
              <a:rPr lang="en-AU" sz="1400" kern="0">
                <a:solidFill>
                  <a:schemeClr val="bg1"/>
                </a:solidFill>
                <a:cs typeface="Segoe UI Semilight" panose="020B0402040204020203" pitchFamily="34" charset="0"/>
              </a:rPr>
              <a:t>Non-strategic players</a:t>
            </a:r>
          </a:p>
        </p:txBody>
      </p:sp>
      <p:sp>
        <p:nvSpPr>
          <p:cNvPr id="33" name="TextBox 32">
            <a:extLst>
              <a:ext uri="{FF2B5EF4-FFF2-40B4-BE49-F238E27FC236}">
                <a16:creationId xmlns:a16="http://schemas.microsoft.com/office/drawing/2014/main" id="{19E49A73-00C0-436E-B1E6-74252A2A2D6F}"/>
              </a:ext>
            </a:extLst>
          </p:cNvPr>
          <p:cNvSpPr txBox="1"/>
          <p:nvPr/>
        </p:nvSpPr>
        <p:spPr>
          <a:xfrm>
            <a:off x="5624996" y="1853413"/>
            <a:ext cx="1539547" cy="1366528"/>
          </a:xfrm>
          <a:prstGeom prst="rect">
            <a:avLst/>
          </a:prstGeom>
          <a:noFill/>
        </p:spPr>
        <p:txBody>
          <a:bodyPr wrap="square" lIns="0" tIns="36576" rIns="0" bIns="0" rtlCol="0">
            <a:spAutoFit/>
          </a:bodyPr>
          <a:lstStyle/>
          <a:p>
            <a:pPr marL="228600" indent="-228600">
              <a:lnSpc>
                <a:spcPct val="85000"/>
              </a:lnSpc>
              <a:spcAft>
                <a:spcPts val="600"/>
              </a:spcAft>
              <a:buSzPct val="100000"/>
              <a:buFont typeface="Wingdings" panose="05000000000000000000" pitchFamily="2" charset="2"/>
              <a:buChar char="§"/>
            </a:pPr>
            <a:r>
              <a:rPr lang="en-AU" sz="1400">
                <a:solidFill>
                  <a:srgbClr val="2E2E38"/>
                </a:solidFill>
                <a:cs typeface="Segoe UI Semilight" panose="020B0402040204020203" pitchFamily="34" charset="0"/>
              </a:rPr>
              <a:t>Typically price takers </a:t>
            </a:r>
          </a:p>
          <a:p>
            <a:pPr marL="228600" indent="-228600">
              <a:lnSpc>
                <a:spcPct val="85000"/>
              </a:lnSpc>
              <a:spcAft>
                <a:spcPts val="600"/>
              </a:spcAft>
              <a:buSzPct val="100000"/>
              <a:buFont typeface="Wingdings" panose="05000000000000000000" pitchFamily="2" charset="2"/>
              <a:buChar char="§"/>
            </a:pPr>
            <a:r>
              <a:rPr lang="en-AU" sz="1400">
                <a:solidFill>
                  <a:srgbClr val="2E2E38"/>
                </a:solidFill>
                <a:cs typeface="Segoe UI Semilight" panose="020B0402040204020203" pitchFamily="34" charset="0"/>
              </a:rPr>
              <a:t>Model with fixed bids </a:t>
            </a:r>
          </a:p>
          <a:p>
            <a:pPr marL="228600" indent="-228600">
              <a:lnSpc>
                <a:spcPct val="85000"/>
              </a:lnSpc>
              <a:spcAft>
                <a:spcPts val="600"/>
              </a:spcAft>
              <a:buSzPct val="100000"/>
              <a:buFont typeface="EYInterstate Light" panose="02000506000000020004" pitchFamily="2" charset="0"/>
              <a:buChar char="•"/>
            </a:pPr>
            <a:endParaRPr lang="en-AU" sz="1400">
              <a:solidFill>
                <a:srgbClr val="2E2E38"/>
              </a:solidFill>
              <a:cs typeface="Segoe UI Semilight" panose="020B0402040204020203" pitchFamily="34" charset="0"/>
            </a:endParaRPr>
          </a:p>
          <a:p>
            <a:pPr marL="228600" indent="-228600">
              <a:lnSpc>
                <a:spcPct val="85000"/>
              </a:lnSpc>
              <a:spcAft>
                <a:spcPts val="600"/>
              </a:spcAft>
              <a:buSzPct val="100000"/>
              <a:buFont typeface="EYInterstate Light" panose="02000506000000020004" pitchFamily="2" charset="0"/>
              <a:buChar char="•"/>
            </a:pPr>
            <a:endParaRPr lang="en-AU" sz="1400">
              <a:solidFill>
                <a:srgbClr val="2E2E38"/>
              </a:solidFill>
              <a:cs typeface="Segoe UI Semilight" panose="020B0402040204020203" pitchFamily="34" charset="0"/>
            </a:endParaRPr>
          </a:p>
        </p:txBody>
      </p:sp>
      <p:sp>
        <p:nvSpPr>
          <p:cNvPr id="34" name="TextBox 33">
            <a:extLst>
              <a:ext uri="{FF2B5EF4-FFF2-40B4-BE49-F238E27FC236}">
                <a16:creationId xmlns:a16="http://schemas.microsoft.com/office/drawing/2014/main" id="{B958EB81-E8F8-4080-A26A-6A495926FBC0}"/>
              </a:ext>
            </a:extLst>
          </p:cNvPr>
          <p:cNvSpPr txBox="1"/>
          <p:nvPr/>
        </p:nvSpPr>
        <p:spPr>
          <a:xfrm>
            <a:off x="8818087" y="1853413"/>
            <a:ext cx="1824381" cy="1992853"/>
          </a:xfrm>
          <a:prstGeom prst="rect">
            <a:avLst/>
          </a:prstGeom>
          <a:noFill/>
        </p:spPr>
        <p:txBody>
          <a:bodyPr wrap="square" lIns="0" tIns="36576" rIns="0" bIns="0" rtlCol="0">
            <a:spAutoFit/>
          </a:bodyPr>
          <a:lstStyle/>
          <a:p>
            <a:pPr marL="228600" indent="-228600">
              <a:lnSpc>
                <a:spcPct val="85000"/>
              </a:lnSpc>
              <a:spcAft>
                <a:spcPts val="600"/>
              </a:spcAft>
              <a:buSzPct val="100000"/>
              <a:buFont typeface="Wingdings" panose="05000000000000000000" pitchFamily="2" charset="2"/>
              <a:buChar char="§"/>
            </a:pPr>
            <a:r>
              <a:rPr lang="en-AU" sz="1400">
                <a:solidFill>
                  <a:srgbClr val="2E2E38"/>
                </a:solidFill>
                <a:cs typeface="Segoe UI Semilight" panose="020B0402040204020203" pitchFamily="34" charset="0"/>
              </a:rPr>
              <a:t>Profit maximisers </a:t>
            </a:r>
          </a:p>
          <a:p>
            <a:pPr marL="228600" indent="-228600">
              <a:lnSpc>
                <a:spcPct val="85000"/>
              </a:lnSpc>
              <a:spcAft>
                <a:spcPts val="600"/>
              </a:spcAft>
              <a:buSzPct val="100000"/>
              <a:buFont typeface="Wingdings" panose="05000000000000000000" pitchFamily="2" charset="2"/>
              <a:buChar char="§"/>
            </a:pPr>
            <a:r>
              <a:rPr lang="en-AU" sz="1400">
                <a:solidFill>
                  <a:srgbClr val="2E2E38"/>
                </a:solidFill>
                <a:cs typeface="Segoe UI Semilight" panose="020B0402040204020203" pitchFamily="34" charset="0"/>
              </a:rPr>
              <a:t>Respond to changes in other players’ bids</a:t>
            </a:r>
          </a:p>
          <a:p>
            <a:pPr marL="228600" indent="-228600">
              <a:lnSpc>
                <a:spcPct val="85000"/>
              </a:lnSpc>
              <a:spcAft>
                <a:spcPts val="600"/>
              </a:spcAft>
              <a:buSzPct val="100000"/>
              <a:buFont typeface="Wingdings" panose="05000000000000000000" pitchFamily="2" charset="2"/>
              <a:buChar char="§"/>
            </a:pPr>
            <a:r>
              <a:rPr lang="en-AU" sz="1400">
                <a:solidFill>
                  <a:srgbClr val="2E2E38"/>
                </a:solidFill>
                <a:cs typeface="Segoe UI Semilight" panose="020B0402040204020203" pitchFamily="34" charset="0"/>
              </a:rPr>
              <a:t>Model with a game theory approach to determine the Nash Equilibrium </a:t>
            </a:r>
          </a:p>
          <a:p>
            <a:pPr marL="228600" indent="-228600">
              <a:lnSpc>
                <a:spcPct val="85000"/>
              </a:lnSpc>
              <a:spcAft>
                <a:spcPts val="600"/>
              </a:spcAft>
              <a:buSzPct val="100000"/>
              <a:buFont typeface="EYInterstate Light" panose="02000506000000020004" pitchFamily="2" charset="0"/>
              <a:buChar char="•"/>
            </a:pPr>
            <a:endParaRPr lang="en-AU" sz="1400">
              <a:solidFill>
                <a:srgbClr val="2E2E38"/>
              </a:solidFill>
              <a:cs typeface="Segoe UI Semilight" panose="020B0402040204020203" pitchFamily="34" charset="0"/>
            </a:endParaRPr>
          </a:p>
          <a:p>
            <a:pPr marL="228600" indent="-228600">
              <a:lnSpc>
                <a:spcPct val="85000"/>
              </a:lnSpc>
              <a:spcAft>
                <a:spcPts val="600"/>
              </a:spcAft>
              <a:buSzPct val="100000"/>
              <a:buFont typeface="EYInterstate Light" panose="02000506000000020004" pitchFamily="2" charset="0"/>
              <a:buChar char="•"/>
            </a:pPr>
            <a:endParaRPr lang="en-AU" sz="1400">
              <a:solidFill>
                <a:srgbClr val="2E2E38"/>
              </a:solidFill>
              <a:cs typeface="Segoe UI Semilight" panose="020B0402040204020203" pitchFamily="34" charset="0"/>
            </a:endParaRPr>
          </a:p>
        </p:txBody>
      </p:sp>
      <p:sp>
        <p:nvSpPr>
          <p:cNvPr id="35" name="Rectangle: Rounded Corners 34">
            <a:extLst>
              <a:ext uri="{FF2B5EF4-FFF2-40B4-BE49-F238E27FC236}">
                <a16:creationId xmlns:a16="http://schemas.microsoft.com/office/drawing/2014/main" id="{8D109AF3-DF1F-44FB-BC6B-9B8AE41ACA7C}"/>
              </a:ext>
            </a:extLst>
          </p:cNvPr>
          <p:cNvSpPr/>
          <p:nvPr/>
        </p:nvSpPr>
        <p:spPr>
          <a:xfrm>
            <a:off x="5478359" y="1331183"/>
            <a:ext cx="1759335" cy="1494869"/>
          </a:xfrm>
          <a:prstGeom prst="roundRect">
            <a:avLst/>
          </a:prstGeom>
          <a:noFill/>
          <a:ln w="19050" cap="flat" cmpd="sng" algn="ctr">
            <a:solidFill>
              <a:schemeClr val="accent5"/>
            </a:solidFill>
            <a:prstDash val="solid"/>
          </a:ln>
          <a:effectLst/>
        </p:spPr>
        <p:txBody>
          <a:bodyPr rtlCol="0" anchor="ctr" anchorCtr="0"/>
          <a:lstStyle/>
          <a:p>
            <a:pPr algn="ctr">
              <a:defRPr/>
            </a:pPr>
            <a:endParaRPr lang="en-AU" sz="1400" kern="0">
              <a:solidFill>
                <a:srgbClr val="000000"/>
              </a:solidFill>
              <a:cs typeface="Segoe UI Semilight" panose="020B0402040204020203" pitchFamily="34" charset="0"/>
            </a:endParaRPr>
          </a:p>
        </p:txBody>
      </p:sp>
      <p:sp>
        <p:nvSpPr>
          <p:cNvPr id="36" name="Rectangle: Rounded Corners 35">
            <a:extLst>
              <a:ext uri="{FF2B5EF4-FFF2-40B4-BE49-F238E27FC236}">
                <a16:creationId xmlns:a16="http://schemas.microsoft.com/office/drawing/2014/main" id="{7E6A96BC-EC30-4A68-82D5-9181973A1D3B}"/>
              </a:ext>
            </a:extLst>
          </p:cNvPr>
          <p:cNvSpPr/>
          <p:nvPr/>
        </p:nvSpPr>
        <p:spPr>
          <a:xfrm>
            <a:off x="8744936" y="1322596"/>
            <a:ext cx="2057400" cy="2094972"/>
          </a:xfrm>
          <a:prstGeom prst="roundRect">
            <a:avLst/>
          </a:prstGeom>
          <a:noFill/>
          <a:ln w="19050" cap="flat" cmpd="sng" algn="ctr">
            <a:solidFill>
              <a:srgbClr val="5E6177"/>
            </a:solidFill>
            <a:prstDash val="solid"/>
          </a:ln>
          <a:effectLst/>
        </p:spPr>
        <p:txBody>
          <a:bodyPr rtlCol="0" anchor="ctr" anchorCtr="0"/>
          <a:lstStyle/>
          <a:p>
            <a:pPr algn="ctr">
              <a:defRPr/>
            </a:pPr>
            <a:endParaRPr lang="en-AU" sz="1400" kern="0">
              <a:solidFill>
                <a:prstClr val="white"/>
              </a:solidFill>
              <a:cs typeface="Segoe UI Semilight" panose="020B0402040204020203" pitchFamily="34" charset="0"/>
            </a:endParaRPr>
          </a:p>
        </p:txBody>
      </p:sp>
      <p:graphicFrame>
        <p:nvGraphicFramePr>
          <p:cNvPr id="2" name="Table 1">
            <a:extLst>
              <a:ext uri="{FF2B5EF4-FFF2-40B4-BE49-F238E27FC236}">
                <a16:creationId xmlns:a16="http://schemas.microsoft.com/office/drawing/2014/main" id="{32008A77-AE6D-4674-8CDD-988CC0B6EFB5}"/>
              </a:ext>
            </a:extLst>
          </p:cNvPr>
          <p:cNvGraphicFramePr>
            <a:graphicFrameLocks noGrp="1"/>
          </p:cNvGraphicFramePr>
          <p:nvPr>
            <p:extLst>
              <p:ext uri="{D42A27DB-BD31-4B8C-83A1-F6EECF244321}">
                <p14:modId xmlns:p14="http://schemas.microsoft.com/office/powerpoint/2010/main" val="2328493367"/>
              </p:ext>
            </p:extLst>
          </p:nvPr>
        </p:nvGraphicFramePr>
        <p:xfrm>
          <a:off x="8858951" y="4087580"/>
          <a:ext cx="2895688" cy="1753640"/>
        </p:xfrm>
        <a:graphic>
          <a:graphicData uri="http://schemas.openxmlformats.org/drawingml/2006/table">
            <a:tbl>
              <a:tblPr firstRow="1" bandCol="1">
                <a:tableStyleId>{5C22544A-7EE6-4342-B048-85BDC9FD1C3A}</a:tableStyleId>
              </a:tblPr>
              <a:tblGrid>
                <a:gridCol w="1418106">
                  <a:extLst>
                    <a:ext uri="{9D8B030D-6E8A-4147-A177-3AD203B41FA5}">
                      <a16:colId xmlns:a16="http://schemas.microsoft.com/office/drawing/2014/main" val="4205925711"/>
                    </a:ext>
                  </a:extLst>
                </a:gridCol>
                <a:gridCol w="1477582">
                  <a:extLst>
                    <a:ext uri="{9D8B030D-6E8A-4147-A177-3AD203B41FA5}">
                      <a16:colId xmlns:a16="http://schemas.microsoft.com/office/drawing/2014/main" val="4146156565"/>
                    </a:ext>
                  </a:extLst>
                </a:gridCol>
              </a:tblGrid>
              <a:tr h="350728">
                <a:tc>
                  <a:txBody>
                    <a:bodyPr/>
                    <a:lstStyle/>
                    <a:p>
                      <a:pPr>
                        <a:lnSpc>
                          <a:spcPct val="150000"/>
                        </a:lnSpc>
                        <a:spcBef>
                          <a:spcPts val="500"/>
                        </a:spcBef>
                        <a:spcAft>
                          <a:spcPts val="500"/>
                        </a:spcAft>
                      </a:pPr>
                      <a:r>
                        <a:rPr lang="en-US" sz="1400">
                          <a:effectLst/>
                        </a:rPr>
                        <a:t>Portfolio</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Bef>
                          <a:spcPts val="500"/>
                        </a:spcBef>
                        <a:spcAft>
                          <a:spcPts val="500"/>
                        </a:spcAft>
                      </a:pPr>
                      <a:r>
                        <a:rPr lang="en-US" sz="1400">
                          <a:effectLst/>
                        </a:rPr>
                        <a:t>Generators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1792281"/>
                  </a:ext>
                </a:extLst>
              </a:tr>
              <a:tr h="350728">
                <a:tc>
                  <a:txBody>
                    <a:bodyPr/>
                    <a:lstStyle/>
                    <a:p>
                      <a:pPr>
                        <a:lnSpc>
                          <a:spcPct val="150000"/>
                        </a:lnSpc>
                        <a:spcBef>
                          <a:spcPts val="500"/>
                        </a:spcBef>
                        <a:spcAft>
                          <a:spcPts val="500"/>
                        </a:spcAft>
                      </a:pPr>
                      <a:r>
                        <a:rPr lang="en-US" sz="1400">
                          <a:effectLst/>
                        </a:rPr>
                        <a:t>AGL NSW</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pPr>
                      <a:r>
                        <a:rPr lang="en-US" sz="1400" err="1">
                          <a:effectLst/>
                        </a:rPr>
                        <a:t>Bayswater</a:t>
                      </a:r>
                      <a:endParaRPr lang="en-AU"/>
                    </a:p>
                  </a:txBody>
                  <a:tcPr marL="68580" marR="68580" marT="0" marB="0"/>
                </a:tc>
                <a:extLst>
                  <a:ext uri="{0D108BD9-81ED-4DB2-BD59-A6C34878D82A}">
                    <a16:rowId xmlns:a16="http://schemas.microsoft.com/office/drawing/2014/main" val="844617145"/>
                  </a:ext>
                </a:extLst>
              </a:tr>
              <a:tr h="350728">
                <a:tc>
                  <a:txBody>
                    <a:bodyPr/>
                    <a:lstStyle/>
                    <a:p>
                      <a:pPr>
                        <a:lnSpc>
                          <a:spcPct val="150000"/>
                        </a:lnSpc>
                        <a:spcBef>
                          <a:spcPts val="500"/>
                        </a:spcBef>
                        <a:spcAft>
                          <a:spcPts val="500"/>
                        </a:spcAft>
                      </a:pPr>
                      <a:r>
                        <a:rPr lang="en-US" sz="1400">
                          <a:effectLst/>
                        </a:rPr>
                        <a:t>AGL VIC</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pPr>
                      <a:r>
                        <a:rPr lang="en-US" sz="1400">
                          <a:effectLst/>
                        </a:rPr>
                        <a:t>Loy Yang A</a:t>
                      </a:r>
                      <a:endParaRPr lang="en-AU"/>
                    </a:p>
                  </a:txBody>
                  <a:tcPr marL="68580" marR="68580" marT="0" marB="0"/>
                </a:tc>
                <a:extLst>
                  <a:ext uri="{0D108BD9-81ED-4DB2-BD59-A6C34878D82A}">
                    <a16:rowId xmlns:a16="http://schemas.microsoft.com/office/drawing/2014/main" val="3285274870"/>
                  </a:ext>
                </a:extLst>
              </a:tr>
              <a:tr h="350728">
                <a:tc>
                  <a:txBody>
                    <a:bodyPr/>
                    <a:lstStyle/>
                    <a:p>
                      <a:pPr>
                        <a:lnSpc>
                          <a:spcPct val="150000"/>
                        </a:lnSpc>
                        <a:spcBef>
                          <a:spcPts val="500"/>
                        </a:spcBef>
                        <a:spcAft>
                          <a:spcPts val="500"/>
                        </a:spcAft>
                      </a:pPr>
                      <a:r>
                        <a:rPr lang="en-GB" sz="1400">
                          <a:effectLst/>
                        </a:rPr>
                        <a:t>EA NSW</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pPr>
                      <a:r>
                        <a:rPr lang="en-US" sz="1400">
                          <a:effectLst/>
                        </a:rPr>
                        <a:t>Mt Piper</a:t>
                      </a:r>
                      <a:endParaRPr lang="en-AU"/>
                    </a:p>
                  </a:txBody>
                  <a:tcPr marL="68580" marR="68580" marT="0" marB="0"/>
                </a:tc>
                <a:extLst>
                  <a:ext uri="{0D108BD9-81ED-4DB2-BD59-A6C34878D82A}">
                    <a16:rowId xmlns:a16="http://schemas.microsoft.com/office/drawing/2014/main" val="2971342424"/>
                  </a:ext>
                </a:extLst>
              </a:tr>
              <a:tr h="350728">
                <a:tc>
                  <a:txBody>
                    <a:bodyPr/>
                    <a:lstStyle/>
                    <a:p>
                      <a:pPr>
                        <a:lnSpc>
                          <a:spcPct val="150000"/>
                        </a:lnSpc>
                        <a:spcBef>
                          <a:spcPts val="500"/>
                        </a:spcBef>
                        <a:spcAft>
                          <a:spcPts val="500"/>
                        </a:spcAft>
                      </a:pPr>
                      <a:r>
                        <a:rPr lang="en-US" sz="1400">
                          <a:effectLst/>
                        </a:rPr>
                        <a:t>Stanwell QLD</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pPr>
                      <a:r>
                        <a:rPr lang="en-US" sz="1400">
                          <a:effectLst/>
                        </a:rPr>
                        <a:t>Stanwell, </a:t>
                      </a:r>
                      <a:r>
                        <a:rPr lang="en-US" sz="1400" err="1">
                          <a:effectLst/>
                        </a:rPr>
                        <a:t>Tarong</a:t>
                      </a:r>
                      <a:endParaRPr lang="en-AU"/>
                    </a:p>
                  </a:txBody>
                  <a:tcPr marL="68580" marR="68580" marT="0" marB="0"/>
                </a:tc>
                <a:extLst>
                  <a:ext uri="{0D108BD9-81ED-4DB2-BD59-A6C34878D82A}">
                    <a16:rowId xmlns:a16="http://schemas.microsoft.com/office/drawing/2014/main" val="2366345181"/>
                  </a:ext>
                </a:extLst>
              </a:tr>
            </a:tbl>
          </a:graphicData>
        </a:graphic>
      </p:graphicFrame>
      <p:sp>
        <p:nvSpPr>
          <p:cNvPr id="3" name="Date Placeholder 2">
            <a:extLst>
              <a:ext uri="{FF2B5EF4-FFF2-40B4-BE49-F238E27FC236}">
                <a16:creationId xmlns:a16="http://schemas.microsoft.com/office/drawing/2014/main" id="{A92F42F7-E4F2-445B-AD64-61BE192EB177}"/>
              </a:ext>
            </a:extLst>
          </p:cNvPr>
          <p:cNvSpPr>
            <a:spLocks noGrp="1"/>
          </p:cNvSpPr>
          <p:nvPr>
            <p:ph type="dt" sz="half" idx="10"/>
          </p:nvPr>
        </p:nvSpPr>
        <p:spPr/>
        <p:txBody>
          <a:bodyPr/>
          <a:lstStyle/>
          <a:p>
            <a:fld id="{95DBE368-6FC0-4D0B-A0AF-4915E93DF803}" type="datetime1">
              <a:rPr lang="en-AU" smtClean="0"/>
              <a:t>26/10/2021</a:t>
            </a:fld>
            <a:endParaRPr lang="en-AU"/>
          </a:p>
        </p:txBody>
      </p:sp>
    </p:spTree>
    <p:extLst>
      <p:ext uri="{BB962C8B-B14F-4D97-AF65-F5344CB8AC3E}">
        <p14:creationId xmlns:p14="http://schemas.microsoft.com/office/powerpoint/2010/main" val="6863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Alternate Process 10">
            <a:extLst>
              <a:ext uri="{FF2B5EF4-FFF2-40B4-BE49-F238E27FC236}">
                <a16:creationId xmlns:a16="http://schemas.microsoft.com/office/drawing/2014/main" id="{DB8CEE26-D46F-4343-8BCB-0BB322FAD70B}"/>
              </a:ext>
            </a:extLst>
          </p:cNvPr>
          <p:cNvSpPr/>
          <p:nvPr/>
        </p:nvSpPr>
        <p:spPr>
          <a:xfrm>
            <a:off x="4293380" y="136525"/>
            <a:ext cx="7566850" cy="4079061"/>
          </a:xfrm>
          <a:prstGeom prst="flowChartAlternateProcess">
            <a:avLst/>
          </a:prstGeom>
          <a:solidFill>
            <a:schemeClr val="accent2"/>
          </a:solidFill>
        </p:spPr>
        <p:style>
          <a:lnRef idx="3">
            <a:schemeClr val="lt1"/>
          </a:lnRef>
          <a:fillRef idx="1">
            <a:schemeClr val="accent2"/>
          </a:fillRef>
          <a:effectRef idx="1">
            <a:schemeClr val="accent2"/>
          </a:effectRef>
          <a:fontRef idx="minor">
            <a:schemeClr val="lt1"/>
          </a:fontRef>
        </p:style>
        <p:txBody>
          <a:bodyPr rtlCol="0" anchor="t"/>
          <a:lstStyle/>
          <a:p>
            <a:pPr algn="ctr"/>
            <a:r>
              <a:rPr lang="en-AU" sz="3200"/>
              <a:t>Competition cost savings</a:t>
            </a:r>
          </a:p>
        </p:txBody>
      </p:sp>
      <p:sp>
        <p:nvSpPr>
          <p:cNvPr id="34" name="Flowchart: Alternate Process 33">
            <a:extLst>
              <a:ext uri="{FF2B5EF4-FFF2-40B4-BE49-F238E27FC236}">
                <a16:creationId xmlns:a16="http://schemas.microsoft.com/office/drawing/2014/main" id="{B35838E3-DCAF-4AC3-9610-6A3FCC450460}"/>
              </a:ext>
            </a:extLst>
          </p:cNvPr>
          <p:cNvSpPr/>
          <p:nvPr/>
        </p:nvSpPr>
        <p:spPr>
          <a:xfrm>
            <a:off x="5928572" y="1682075"/>
            <a:ext cx="5631292" cy="935718"/>
          </a:xfrm>
          <a:prstGeom prst="flowChartAlternate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9" name="Flowchart: Alternate Process 8">
            <a:extLst>
              <a:ext uri="{FF2B5EF4-FFF2-40B4-BE49-F238E27FC236}">
                <a16:creationId xmlns:a16="http://schemas.microsoft.com/office/drawing/2014/main" id="{259A6558-3024-4539-9A0A-3B99CED469B6}"/>
              </a:ext>
            </a:extLst>
          </p:cNvPr>
          <p:cNvSpPr/>
          <p:nvPr/>
        </p:nvSpPr>
        <p:spPr>
          <a:xfrm>
            <a:off x="5928572" y="2912691"/>
            <a:ext cx="5631292" cy="976725"/>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AU"/>
          </a:p>
        </p:txBody>
      </p:sp>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a:xfrm>
            <a:off x="117544" y="457200"/>
            <a:ext cx="4007888" cy="1846800"/>
          </a:xfrm>
        </p:spPr>
        <p:txBody>
          <a:bodyPr/>
          <a:lstStyle/>
          <a:p>
            <a:r>
              <a:rPr lang="en-AU"/>
              <a:t>Generation development plan</a:t>
            </a:r>
          </a:p>
        </p:txBody>
      </p:sp>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12"/>
          </p:nvPr>
        </p:nvSpPr>
        <p:spPr/>
        <p:txBody>
          <a:bodyPr/>
          <a:lstStyle/>
          <a:p>
            <a:fld id="{4EC81F68-4976-451A-B2E9-79BCBD2F70CC}" type="slidenum">
              <a:rPr lang="en-AU" smtClean="0"/>
              <a:pPr/>
              <a:t>11</a:t>
            </a:fld>
            <a:endParaRPr lang="en-AU"/>
          </a:p>
        </p:txBody>
      </p:sp>
      <p:sp>
        <p:nvSpPr>
          <p:cNvPr id="13" name="TextBox 12">
            <a:extLst>
              <a:ext uri="{FF2B5EF4-FFF2-40B4-BE49-F238E27FC236}">
                <a16:creationId xmlns:a16="http://schemas.microsoft.com/office/drawing/2014/main" id="{3CFED50B-438C-4F78-9675-BE315DC04558}"/>
              </a:ext>
            </a:extLst>
          </p:cNvPr>
          <p:cNvSpPr txBox="1"/>
          <p:nvPr/>
        </p:nvSpPr>
        <p:spPr>
          <a:xfrm>
            <a:off x="4293380" y="5353565"/>
            <a:ext cx="7348474" cy="707886"/>
          </a:xfrm>
          <a:prstGeom prst="rect">
            <a:avLst/>
          </a:prstGeom>
          <a:ln>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sz="2000"/>
              <a:t>Use the same generation development plan as the base case? </a:t>
            </a:r>
          </a:p>
          <a:p>
            <a:pPr algn="ctr"/>
            <a:r>
              <a:rPr lang="en-AU" sz="2000" b="1"/>
              <a:t>OR</a:t>
            </a:r>
            <a:r>
              <a:rPr lang="en-AU" sz="2000"/>
              <a:t> use the least-cost generation development plan for the CDP?</a:t>
            </a:r>
          </a:p>
        </p:txBody>
      </p:sp>
      <p:sp>
        <p:nvSpPr>
          <p:cNvPr id="2" name="Flowchart: Alternate Process 1">
            <a:extLst>
              <a:ext uri="{FF2B5EF4-FFF2-40B4-BE49-F238E27FC236}">
                <a16:creationId xmlns:a16="http://schemas.microsoft.com/office/drawing/2014/main" id="{AC22D9F5-AEF6-469B-A64B-25BCC0C3EBE3}"/>
              </a:ext>
            </a:extLst>
          </p:cNvPr>
          <p:cNvSpPr/>
          <p:nvPr/>
        </p:nvSpPr>
        <p:spPr>
          <a:xfrm>
            <a:off x="6064767" y="1878697"/>
            <a:ext cx="2197752" cy="6115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t>Dispatch costs </a:t>
            </a:r>
          </a:p>
          <a:p>
            <a:pPr algn="ctr"/>
            <a:r>
              <a:rPr lang="en-AU" sz="1400"/>
              <a:t>(base case, strategic)</a:t>
            </a:r>
          </a:p>
        </p:txBody>
      </p:sp>
      <p:sp>
        <p:nvSpPr>
          <p:cNvPr id="25" name="Flowchart: Alternate Process 24">
            <a:extLst>
              <a:ext uri="{FF2B5EF4-FFF2-40B4-BE49-F238E27FC236}">
                <a16:creationId xmlns:a16="http://schemas.microsoft.com/office/drawing/2014/main" id="{68F77DC6-3F64-48BD-A34F-5387FD8B99E8}"/>
              </a:ext>
            </a:extLst>
          </p:cNvPr>
          <p:cNvSpPr/>
          <p:nvPr/>
        </p:nvSpPr>
        <p:spPr>
          <a:xfrm>
            <a:off x="6064766" y="3100250"/>
            <a:ext cx="2197752" cy="6115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t>Dispatch costs </a:t>
            </a:r>
          </a:p>
          <a:p>
            <a:pPr algn="ctr"/>
            <a:r>
              <a:rPr lang="en-AU" sz="1400"/>
              <a:t>(base case, SRMC)</a:t>
            </a:r>
          </a:p>
        </p:txBody>
      </p:sp>
      <p:sp>
        <p:nvSpPr>
          <p:cNvPr id="27" name="Flowchart: Alternate Process 26">
            <a:extLst>
              <a:ext uri="{FF2B5EF4-FFF2-40B4-BE49-F238E27FC236}">
                <a16:creationId xmlns:a16="http://schemas.microsoft.com/office/drawing/2014/main" id="{8B1A7AE5-6CD9-4825-8356-F954B92B7461}"/>
              </a:ext>
            </a:extLst>
          </p:cNvPr>
          <p:cNvSpPr/>
          <p:nvPr/>
        </p:nvSpPr>
        <p:spPr>
          <a:xfrm>
            <a:off x="9212932" y="1870152"/>
            <a:ext cx="2197752" cy="6115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t>Dispatch costs </a:t>
            </a:r>
          </a:p>
          <a:p>
            <a:pPr algn="ctr"/>
            <a:r>
              <a:rPr lang="en-AU" sz="1400"/>
              <a:t>(CDP, strategic)</a:t>
            </a:r>
          </a:p>
        </p:txBody>
      </p:sp>
      <p:sp>
        <p:nvSpPr>
          <p:cNvPr id="28" name="Flowchart: Alternate Process 27">
            <a:extLst>
              <a:ext uri="{FF2B5EF4-FFF2-40B4-BE49-F238E27FC236}">
                <a16:creationId xmlns:a16="http://schemas.microsoft.com/office/drawing/2014/main" id="{01000C88-8363-461E-8A21-816ED3FB9368}"/>
              </a:ext>
            </a:extLst>
          </p:cNvPr>
          <p:cNvSpPr/>
          <p:nvPr/>
        </p:nvSpPr>
        <p:spPr>
          <a:xfrm>
            <a:off x="9237838" y="3102074"/>
            <a:ext cx="2178341" cy="61159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t>Dispatch costs </a:t>
            </a:r>
          </a:p>
          <a:p>
            <a:pPr algn="ctr"/>
            <a:r>
              <a:rPr lang="en-AU" sz="1400"/>
              <a:t>(CDP, SRMC)</a:t>
            </a:r>
          </a:p>
        </p:txBody>
      </p:sp>
      <p:sp>
        <p:nvSpPr>
          <p:cNvPr id="8" name="TextBox 7">
            <a:extLst>
              <a:ext uri="{FF2B5EF4-FFF2-40B4-BE49-F238E27FC236}">
                <a16:creationId xmlns:a16="http://schemas.microsoft.com/office/drawing/2014/main" id="{3D1F5379-6C31-490C-A6E9-8C563FE93FB5}"/>
              </a:ext>
            </a:extLst>
          </p:cNvPr>
          <p:cNvSpPr txBox="1"/>
          <p:nvPr/>
        </p:nvSpPr>
        <p:spPr>
          <a:xfrm>
            <a:off x="4654398" y="1931705"/>
            <a:ext cx="1671142" cy="646331"/>
          </a:xfrm>
          <a:prstGeom prst="rect">
            <a:avLst/>
          </a:prstGeom>
          <a:noFill/>
        </p:spPr>
        <p:txBody>
          <a:bodyPr wrap="square" rtlCol="0">
            <a:spAutoFit/>
          </a:bodyPr>
          <a:lstStyle/>
          <a:p>
            <a:r>
              <a:rPr lang="en-AU" b="1">
                <a:solidFill>
                  <a:schemeClr val="bg1"/>
                </a:solidFill>
              </a:rPr>
              <a:t>Strategic bidding</a:t>
            </a:r>
          </a:p>
        </p:txBody>
      </p:sp>
      <p:sp>
        <p:nvSpPr>
          <p:cNvPr id="29" name="TextBox 28">
            <a:extLst>
              <a:ext uri="{FF2B5EF4-FFF2-40B4-BE49-F238E27FC236}">
                <a16:creationId xmlns:a16="http://schemas.microsoft.com/office/drawing/2014/main" id="{8F3053C7-16EA-451B-A830-06C67E912228}"/>
              </a:ext>
            </a:extLst>
          </p:cNvPr>
          <p:cNvSpPr txBox="1"/>
          <p:nvPr/>
        </p:nvSpPr>
        <p:spPr>
          <a:xfrm>
            <a:off x="4654398" y="3047242"/>
            <a:ext cx="1671142" cy="646331"/>
          </a:xfrm>
          <a:prstGeom prst="rect">
            <a:avLst/>
          </a:prstGeom>
          <a:noFill/>
        </p:spPr>
        <p:txBody>
          <a:bodyPr wrap="square" rtlCol="0">
            <a:spAutoFit/>
          </a:bodyPr>
          <a:lstStyle/>
          <a:p>
            <a:r>
              <a:rPr lang="en-AU" b="1">
                <a:solidFill>
                  <a:schemeClr val="bg1"/>
                </a:solidFill>
              </a:rPr>
              <a:t>SRMC</a:t>
            </a:r>
          </a:p>
          <a:p>
            <a:r>
              <a:rPr lang="en-AU" b="1">
                <a:solidFill>
                  <a:schemeClr val="bg1"/>
                </a:solidFill>
              </a:rPr>
              <a:t>bidding</a:t>
            </a:r>
          </a:p>
        </p:txBody>
      </p:sp>
      <p:sp>
        <p:nvSpPr>
          <p:cNvPr id="30" name="TextBox 29">
            <a:extLst>
              <a:ext uri="{FF2B5EF4-FFF2-40B4-BE49-F238E27FC236}">
                <a16:creationId xmlns:a16="http://schemas.microsoft.com/office/drawing/2014/main" id="{0010E918-FEDF-4319-811D-0D579B7ED98A}"/>
              </a:ext>
            </a:extLst>
          </p:cNvPr>
          <p:cNvSpPr txBox="1"/>
          <p:nvPr/>
        </p:nvSpPr>
        <p:spPr>
          <a:xfrm>
            <a:off x="6428104" y="994465"/>
            <a:ext cx="1834414" cy="584775"/>
          </a:xfrm>
          <a:prstGeom prst="rect">
            <a:avLst/>
          </a:prstGeom>
          <a:noFill/>
        </p:spPr>
        <p:txBody>
          <a:bodyPr wrap="square" rtlCol="0">
            <a:spAutoFit/>
          </a:bodyPr>
          <a:lstStyle/>
          <a:p>
            <a:r>
              <a:rPr lang="en-AU" b="1">
                <a:solidFill>
                  <a:schemeClr val="bg1"/>
                </a:solidFill>
              </a:rPr>
              <a:t>Base case </a:t>
            </a:r>
          </a:p>
          <a:p>
            <a:r>
              <a:rPr lang="en-AU" sz="1400" b="1">
                <a:solidFill>
                  <a:schemeClr val="bg1"/>
                </a:solidFill>
              </a:rPr>
              <a:t>‘Counterfactual’</a:t>
            </a:r>
          </a:p>
        </p:txBody>
      </p:sp>
      <p:sp>
        <p:nvSpPr>
          <p:cNvPr id="31" name="TextBox 30">
            <a:extLst>
              <a:ext uri="{FF2B5EF4-FFF2-40B4-BE49-F238E27FC236}">
                <a16:creationId xmlns:a16="http://schemas.microsoft.com/office/drawing/2014/main" id="{42778B5D-84D1-4A37-9B4D-B9E274B4A851}"/>
              </a:ext>
            </a:extLst>
          </p:cNvPr>
          <p:cNvSpPr txBox="1"/>
          <p:nvPr/>
        </p:nvSpPr>
        <p:spPr>
          <a:xfrm>
            <a:off x="9455809" y="1152394"/>
            <a:ext cx="1671142" cy="369332"/>
          </a:xfrm>
          <a:prstGeom prst="rect">
            <a:avLst/>
          </a:prstGeom>
          <a:noFill/>
        </p:spPr>
        <p:txBody>
          <a:bodyPr wrap="square" rtlCol="0">
            <a:spAutoFit/>
          </a:bodyPr>
          <a:lstStyle/>
          <a:p>
            <a:pPr algn="ctr"/>
            <a:r>
              <a:rPr lang="en-AU" b="1">
                <a:solidFill>
                  <a:schemeClr val="bg1"/>
                </a:solidFill>
              </a:rPr>
              <a:t>CDP</a:t>
            </a:r>
          </a:p>
        </p:txBody>
      </p:sp>
      <p:sp>
        <p:nvSpPr>
          <p:cNvPr id="10" name="Minus Sign 9">
            <a:extLst>
              <a:ext uri="{FF2B5EF4-FFF2-40B4-BE49-F238E27FC236}">
                <a16:creationId xmlns:a16="http://schemas.microsoft.com/office/drawing/2014/main" id="{B6C38DBF-84EB-4FB5-A00D-0AB3F56D3264}"/>
              </a:ext>
            </a:extLst>
          </p:cNvPr>
          <p:cNvSpPr/>
          <p:nvPr/>
        </p:nvSpPr>
        <p:spPr>
          <a:xfrm>
            <a:off x="8479401" y="2096926"/>
            <a:ext cx="463640" cy="15138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Minus Sign 34">
            <a:extLst>
              <a:ext uri="{FF2B5EF4-FFF2-40B4-BE49-F238E27FC236}">
                <a16:creationId xmlns:a16="http://schemas.microsoft.com/office/drawing/2014/main" id="{8953EF40-A2BB-49C1-AEBF-0E1ABC193EAD}"/>
              </a:ext>
            </a:extLst>
          </p:cNvPr>
          <p:cNvSpPr/>
          <p:nvPr/>
        </p:nvSpPr>
        <p:spPr>
          <a:xfrm>
            <a:off x="8479062" y="3330627"/>
            <a:ext cx="463640" cy="15138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6" name="Minus Sign 35">
            <a:extLst>
              <a:ext uri="{FF2B5EF4-FFF2-40B4-BE49-F238E27FC236}">
                <a16:creationId xmlns:a16="http://schemas.microsoft.com/office/drawing/2014/main" id="{B96E916F-2301-46B9-A00B-C70A5F03B40E}"/>
              </a:ext>
            </a:extLst>
          </p:cNvPr>
          <p:cNvSpPr/>
          <p:nvPr/>
        </p:nvSpPr>
        <p:spPr>
          <a:xfrm>
            <a:off x="8484281" y="2703796"/>
            <a:ext cx="463640" cy="15138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Arrow: Up 37">
            <a:extLst>
              <a:ext uri="{FF2B5EF4-FFF2-40B4-BE49-F238E27FC236}">
                <a16:creationId xmlns:a16="http://schemas.microsoft.com/office/drawing/2014/main" id="{EE9C0C10-484A-4467-8FA4-11FBB04CB0A0}"/>
              </a:ext>
            </a:extLst>
          </p:cNvPr>
          <p:cNvSpPr/>
          <p:nvPr/>
        </p:nvSpPr>
        <p:spPr>
          <a:xfrm>
            <a:off x="9870331" y="4269654"/>
            <a:ext cx="842098" cy="101566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Date Placeholder 2">
            <a:extLst>
              <a:ext uri="{FF2B5EF4-FFF2-40B4-BE49-F238E27FC236}">
                <a16:creationId xmlns:a16="http://schemas.microsoft.com/office/drawing/2014/main" id="{2050549E-CAE0-403F-B470-EE9CF3154A6F}"/>
              </a:ext>
            </a:extLst>
          </p:cNvPr>
          <p:cNvSpPr>
            <a:spLocks noGrp="1"/>
          </p:cNvSpPr>
          <p:nvPr>
            <p:ph type="dt" sz="half" idx="10"/>
          </p:nvPr>
        </p:nvSpPr>
        <p:spPr/>
        <p:txBody>
          <a:bodyPr/>
          <a:lstStyle/>
          <a:p>
            <a:fld id="{E36A2DE3-1FCC-419B-A732-C8EC5F04B8F8}" type="datetime1">
              <a:rPr lang="en-AU" smtClean="0"/>
              <a:t>26/10/2021</a:t>
            </a:fld>
            <a:endParaRPr lang="en-AU"/>
          </a:p>
        </p:txBody>
      </p:sp>
    </p:spTree>
    <p:extLst>
      <p:ext uri="{BB962C8B-B14F-4D97-AF65-F5344CB8AC3E}">
        <p14:creationId xmlns:p14="http://schemas.microsoft.com/office/powerpoint/2010/main" val="2384807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a:xfrm>
            <a:off x="117544" y="457200"/>
            <a:ext cx="4007888" cy="1846800"/>
          </a:xfrm>
        </p:spPr>
        <p:txBody>
          <a:bodyPr/>
          <a:lstStyle/>
          <a:p>
            <a:r>
              <a:rPr lang="en-AU"/>
              <a:t>Generation development plan</a:t>
            </a:r>
          </a:p>
        </p:txBody>
      </p:sp>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12"/>
          </p:nvPr>
        </p:nvSpPr>
        <p:spPr/>
        <p:txBody>
          <a:bodyPr/>
          <a:lstStyle/>
          <a:p>
            <a:fld id="{4EC81F68-4976-451A-B2E9-79BCBD2F70CC}" type="slidenum">
              <a:rPr lang="en-AU" smtClean="0"/>
              <a:pPr/>
              <a:t>12</a:t>
            </a:fld>
            <a:endParaRPr lang="en-AU"/>
          </a:p>
        </p:txBody>
      </p:sp>
      <p:sp>
        <p:nvSpPr>
          <p:cNvPr id="25" name="TextBox 24">
            <a:extLst>
              <a:ext uri="{FF2B5EF4-FFF2-40B4-BE49-F238E27FC236}">
                <a16:creationId xmlns:a16="http://schemas.microsoft.com/office/drawing/2014/main" id="{9C6C8CFF-EA81-493F-A1FD-B59414793D6E}"/>
              </a:ext>
            </a:extLst>
          </p:cNvPr>
          <p:cNvSpPr txBox="1"/>
          <p:nvPr/>
        </p:nvSpPr>
        <p:spPr>
          <a:xfrm>
            <a:off x="4274287" y="1539505"/>
            <a:ext cx="7079513" cy="4206280"/>
          </a:xfrm>
          <a:prstGeom prst="rect">
            <a:avLst/>
          </a:prstGeom>
          <a:noFill/>
        </p:spPr>
        <p:txBody>
          <a:bodyPr wrap="square">
            <a:spAutoFit/>
          </a:bodyPr>
          <a:lstStyle>
            <a:defPPr>
              <a:defRPr lang="en-US"/>
            </a:defPPr>
            <a:lvl1pPr>
              <a:spcBef>
                <a:spcPts val="500"/>
              </a:spcBef>
              <a:spcAft>
                <a:spcPts val="300"/>
              </a:spcAft>
              <a:defRPr>
                <a:solidFill>
                  <a:srgbClr val="222324"/>
                </a:solidFill>
                <a:effectLst/>
                <a:latin typeface="Segoe UI Semilight" panose="020B0402040204020203" pitchFamily="34" charset="0"/>
                <a:ea typeface="Batang" panose="020B0503020000020004"/>
                <a:cs typeface="Arial Unicode MS"/>
              </a:defRPr>
            </a:lvl1pPr>
          </a:lstStyle>
          <a:p>
            <a:r>
              <a:rPr lang="en-AU"/>
              <a:t>Because competition benefits measure the impact of the CDP, it is important to consider both a pre and post augmentation context. </a:t>
            </a:r>
          </a:p>
          <a:p>
            <a:r>
              <a:rPr lang="en-AU"/>
              <a:t>It is possible to model competition benefits in either a pre-or post augmentation generation plan. </a:t>
            </a:r>
          </a:p>
          <a:p>
            <a:r>
              <a:rPr lang="en-AU"/>
              <a:t>EY’s proposed approach adopts a pre-augmentation (base case) approach because:</a:t>
            </a:r>
          </a:p>
          <a:p>
            <a:pPr marL="285750" indent="-285750">
              <a:buFont typeface="Arial" panose="020B0604020202020204" pitchFamily="34" charset="0"/>
              <a:buChar char="•"/>
            </a:pPr>
            <a:r>
              <a:rPr lang="en-AU"/>
              <a:t>The strategic players that exist in the base case can be objectively identified, and their bidding behaviour can be modelled.</a:t>
            </a:r>
          </a:p>
          <a:p>
            <a:pPr marL="285750" indent="-285750">
              <a:buFont typeface="Arial" panose="020B0604020202020204" pitchFamily="34" charset="0"/>
              <a:buChar char="•"/>
            </a:pPr>
            <a:r>
              <a:rPr lang="en-AU"/>
              <a:t>Assessing competition benefits in the CDP (as opposed to the base case) would require assumptions regarding the market structure to both identify strategic players and strategic bidding behaviour. These assumptions would be difficult to objectively justify.</a:t>
            </a:r>
          </a:p>
          <a:p>
            <a:pPr marL="285750" indent="-285750">
              <a:buFont typeface="Arial" panose="020B0604020202020204" pitchFamily="34" charset="0"/>
              <a:buChar char="•"/>
            </a:pPr>
            <a:r>
              <a:rPr lang="en-AU"/>
              <a:t>Prior competition benefit analysis has utilised the base case.</a:t>
            </a:r>
          </a:p>
        </p:txBody>
      </p:sp>
      <p:sp>
        <p:nvSpPr>
          <p:cNvPr id="8" name="Rectangle: Rounded Corners 7">
            <a:extLst>
              <a:ext uri="{FF2B5EF4-FFF2-40B4-BE49-F238E27FC236}">
                <a16:creationId xmlns:a16="http://schemas.microsoft.com/office/drawing/2014/main" id="{A5E4EB29-0351-49C2-B3EF-A1C415D62A61}"/>
              </a:ext>
            </a:extLst>
          </p:cNvPr>
          <p:cNvSpPr/>
          <p:nvPr/>
        </p:nvSpPr>
        <p:spPr>
          <a:xfrm>
            <a:off x="4274287" y="719420"/>
            <a:ext cx="6956089" cy="7230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a:t>Same generation development plan as the base case </a:t>
            </a:r>
          </a:p>
          <a:p>
            <a:pPr algn="ctr"/>
            <a:r>
              <a:rPr lang="en-AU" sz="2000"/>
              <a:t>(i.e. pre-augmentation)</a:t>
            </a:r>
          </a:p>
        </p:txBody>
      </p:sp>
      <p:sp>
        <p:nvSpPr>
          <p:cNvPr id="28" name="Text Placeholder 8">
            <a:extLst>
              <a:ext uri="{FF2B5EF4-FFF2-40B4-BE49-F238E27FC236}">
                <a16:creationId xmlns:a16="http://schemas.microsoft.com/office/drawing/2014/main" id="{73AD6919-4D6B-45EF-AB9A-900B5DB52811}"/>
              </a:ext>
            </a:extLst>
          </p:cNvPr>
          <p:cNvSpPr>
            <a:spLocks noGrp="1"/>
          </p:cNvSpPr>
          <p:nvPr>
            <p:ph type="body" sz="half" idx="2"/>
          </p:nvPr>
        </p:nvSpPr>
        <p:spPr>
          <a:xfrm>
            <a:off x="266700" y="3117850"/>
            <a:ext cx="3314700" cy="1846263"/>
          </a:xfrm>
        </p:spPr>
        <p:txBody>
          <a:bodyPr/>
          <a:lstStyle/>
          <a:p>
            <a:r>
              <a:rPr lang="en-AU"/>
              <a:t>Which capacity expansion plan is most appropriate?</a:t>
            </a:r>
          </a:p>
        </p:txBody>
      </p:sp>
      <p:sp>
        <p:nvSpPr>
          <p:cNvPr id="2" name="Date Placeholder 1">
            <a:extLst>
              <a:ext uri="{FF2B5EF4-FFF2-40B4-BE49-F238E27FC236}">
                <a16:creationId xmlns:a16="http://schemas.microsoft.com/office/drawing/2014/main" id="{95353E16-3823-4FFC-B932-24E04EC42B56}"/>
              </a:ext>
            </a:extLst>
          </p:cNvPr>
          <p:cNvSpPr>
            <a:spLocks noGrp="1"/>
          </p:cNvSpPr>
          <p:nvPr>
            <p:ph type="dt" sz="half" idx="10"/>
          </p:nvPr>
        </p:nvSpPr>
        <p:spPr/>
        <p:txBody>
          <a:bodyPr/>
          <a:lstStyle/>
          <a:p>
            <a:fld id="{42114E4F-8C2E-4312-9608-7CA0B9A1A23A}" type="datetime1">
              <a:rPr lang="en-AU" smtClean="0"/>
              <a:t>26/10/2021</a:t>
            </a:fld>
            <a:endParaRPr lang="en-AU"/>
          </a:p>
        </p:txBody>
      </p:sp>
    </p:spTree>
    <p:extLst>
      <p:ext uri="{BB962C8B-B14F-4D97-AF65-F5344CB8AC3E}">
        <p14:creationId xmlns:p14="http://schemas.microsoft.com/office/powerpoint/2010/main" val="2756136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a:xfrm>
            <a:off x="117544" y="457200"/>
            <a:ext cx="4007888" cy="1846800"/>
          </a:xfrm>
        </p:spPr>
        <p:txBody>
          <a:bodyPr/>
          <a:lstStyle/>
          <a:p>
            <a:r>
              <a:rPr lang="en-AU"/>
              <a:t>Generation development plan</a:t>
            </a:r>
          </a:p>
        </p:txBody>
      </p:sp>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12"/>
          </p:nvPr>
        </p:nvSpPr>
        <p:spPr/>
        <p:txBody>
          <a:bodyPr/>
          <a:lstStyle/>
          <a:p>
            <a:fld id="{4EC81F68-4976-451A-B2E9-79BCBD2F70CC}" type="slidenum">
              <a:rPr lang="en-AU" smtClean="0"/>
              <a:pPr/>
              <a:t>13</a:t>
            </a:fld>
            <a:endParaRPr lang="en-AU"/>
          </a:p>
        </p:txBody>
      </p:sp>
      <p:sp>
        <p:nvSpPr>
          <p:cNvPr id="26" name="TextBox 25">
            <a:extLst>
              <a:ext uri="{FF2B5EF4-FFF2-40B4-BE49-F238E27FC236}">
                <a16:creationId xmlns:a16="http://schemas.microsoft.com/office/drawing/2014/main" id="{6D7D249E-273C-42A5-80E1-EDDD6F7C512A}"/>
              </a:ext>
            </a:extLst>
          </p:cNvPr>
          <p:cNvSpPr txBox="1"/>
          <p:nvPr/>
        </p:nvSpPr>
        <p:spPr>
          <a:xfrm>
            <a:off x="4567218" y="1539666"/>
            <a:ext cx="7242709" cy="4657685"/>
          </a:xfrm>
          <a:prstGeom prst="rect">
            <a:avLst/>
          </a:prstGeom>
          <a:noFill/>
        </p:spPr>
        <p:txBody>
          <a:bodyPr wrap="square">
            <a:spAutoFit/>
          </a:bodyPr>
          <a:lstStyle/>
          <a:p>
            <a:pPr>
              <a:spcBef>
                <a:spcPts val="500"/>
              </a:spcBef>
              <a:spcAft>
                <a:spcPts val="300"/>
              </a:spcAft>
            </a:pPr>
            <a:r>
              <a:rPr lang="en-AU">
                <a:solidFill>
                  <a:srgbClr val="222324"/>
                </a:solidFill>
                <a:effectLst/>
                <a:latin typeface="Segoe UI Semilight" panose="020B0402040204020203" pitchFamily="34" charset="0"/>
                <a:ea typeface="Batang" panose="020B0503020000020004"/>
                <a:cs typeface="Arial Unicode MS"/>
              </a:rPr>
              <a:t>This would reflect the</a:t>
            </a:r>
            <a:r>
              <a:rPr lang="en-AU">
                <a:solidFill>
                  <a:srgbClr val="222324"/>
                </a:solidFill>
                <a:latin typeface="Segoe UI Semilight" panose="020B0402040204020203" pitchFamily="34" charset="0"/>
                <a:ea typeface="Batang" panose="020B0503020000020004"/>
                <a:cs typeface="Arial Unicode MS"/>
              </a:rPr>
              <a:t> anticipated ability of existing strategic players to capture market power, if the CDP was implemented.</a:t>
            </a:r>
            <a:endParaRPr lang="en-AU">
              <a:solidFill>
                <a:srgbClr val="222324"/>
              </a:solidFill>
              <a:effectLst/>
              <a:latin typeface="Segoe UI Semilight" panose="020B0402040204020203" pitchFamily="34" charset="0"/>
              <a:ea typeface="Batang" panose="020B0503020000020004"/>
              <a:cs typeface="Arial Unicode MS"/>
            </a:endParaRPr>
          </a:p>
          <a:p>
            <a:pPr>
              <a:spcBef>
                <a:spcPts val="500"/>
              </a:spcBef>
              <a:spcAft>
                <a:spcPts val="300"/>
              </a:spcAft>
            </a:pPr>
            <a:r>
              <a:rPr lang="en-AU"/>
              <a:t>The strategic players that exist in the base case would continue to exist in the CDP.</a:t>
            </a:r>
            <a:endParaRPr lang="en-AU">
              <a:solidFill>
                <a:srgbClr val="222324"/>
              </a:solidFill>
              <a:effectLst/>
              <a:latin typeface="Segoe UI Semilight" panose="020B0402040204020203" pitchFamily="34" charset="0"/>
              <a:ea typeface="Batang" panose="020B0503020000020004"/>
              <a:cs typeface="Arial Unicode MS"/>
            </a:endParaRPr>
          </a:p>
          <a:p>
            <a:pPr>
              <a:spcBef>
                <a:spcPts val="500"/>
              </a:spcBef>
              <a:spcAft>
                <a:spcPts val="300"/>
              </a:spcAft>
            </a:pPr>
            <a:r>
              <a:rPr lang="en-AU">
                <a:solidFill>
                  <a:srgbClr val="222324"/>
                </a:solidFill>
                <a:effectLst/>
                <a:latin typeface="Segoe UI Semilight" panose="020B0402040204020203" pitchFamily="34" charset="0"/>
                <a:ea typeface="Batang" panose="020B0503020000020004"/>
                <a:cs typeface="Arial Unicode MS"/>
              </a:rPr>
              <a:t>Delays to the need for new generation or storage capacity under a CDP are significant – indicatively 5 GW by 2035.  These delays would be taken into account to ensure increases in competition are not overestimated.</a:t>
            </a:r>
          </a:p>
          <a:p>
            <a:pPr>
              <a:spcBef>
                <a:spcPts val="500"/>
              </a:spcBef>
              <a:spcAft>
                <a:spcPts val="300"/>
              </a:spcAft>
            </a:pPr>
            <a:r>
              <a:rPr lang="en-AU">
                <a:solidFill>
                  <a:srgbClr val="222324"/>
                </a:solidFill>
                <a:latin typeface="Segoe UI Semilight" panose="020B0402040204020203" pitchFamily="34" charset="0"/>
                <a:ea typeface="Batang" panose="020B0503020000020004"/>
                <a:cs typeface="Arial Unicode MS"/>
              </a:rPr>
              <a:t>The generation development plan is least-cost, meaning that the market would not be over-supplied or under-supplied for a sustained period. </a:t>
            </a:r>
          </a:p>
          <a:p>
            <a:pPr>
              <a:spcBef>
                <a:spcPts val="500"/>
              </a:spcBef>
              <a:spcAft>
                <a:spcPts val="300"/>
              </a:spcAft>
            </a:pPr>
            <a:r>
              <a:rPr lang="en-AU">
                <a:solidFill>
                  <a:srgbClr val="222324"/>
                </a:solidFill>
                <a:latin typeface="Segoe UI Semilight" panose="020B0402040204020203" pitchFamily="34" charset="0"/>
                <a:ea typeface="Batang" panose="020B0503020000020004"/>
                <a:cs typeface="Arial Unicode MS"/>
              </a:rPr>
              <a:t>Dispatch costs and wholesale prices would therefore reflect what is likely in a world where the CDP is implemented – avoiding potential  overestimation of either competition cost savings and or competition benefits due to a demand response.</a:t>
            </a:r>
            <a:endParaRPr lang="en-AU">
              <a:solidFill>
                <a:srgbClr val="222324"/>
              </a:solidFill>
              <a:effectLst/>
              <a:latin typeface="Segoe UI Semilight" panose="020B0402040204020203" pitchFamily="34" charset="0"/>
              <a:ea typeface="Batang" panose="020B0503020000020004"/>
              <a:cs typeface="Arial Unicode MS"/>
            </a:endParaRPr>
          </a:p>
        </p:txBody>
      </p:sp>
      <p:sp>
        <p:nvSpPr>
          <p:cNvPr id="27" name="Rectangle: Rounded Corners 26">
            <a:extLst>
              <a:ext uri="{FF2B5EF4-FFF2-40B4-BE49-F238E27FC236}">
                <a16:creationId xmlns:a16="http://schemas.microsoft.com/office/drawing/2014/main" id="{FCB52802-0C10-46B4-AECC-4DFFB9BB2713}"/>
              </a:ext>
            </a:extLst>
          </p:cNvPr>
          <p:cNvSpPr/>
          <p:nvPr/>
        </p:nvSpPr>
        <p:spPr>
          <a:xfrm>
            <a:off x="4546242" y="719420"/>
            <a:ext cx="7242709" cy="7230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t>Least-cost generation development plan for the CDP</a:t>
            </a:r>
          </a:p>
        </p:txBody>
      </p:sp>
      <p:sp>
        <p:nvSpPr>
          <p:cNvPr id="28" name="Text Placeholder 8">
            <a:extLst>
              <a:ext uri="{FF2B5EF4-FFF2-40B4-BE49-F238E27FC236}">
                <a16:creationId xmlns:a16="http://schemas.microsoft.com/office/drawing/2014/main" id="{73AD6919-4D6B-45EF-AB9A-900B5DB52811}"/>
              </a:ext>
            </a:extLst>
          </p:cNvPr>
          <p:cNvSpPr>
            <a:spLocks noGrp="1"/>
          </p:cNvSpPr>
          <p:nvPr>
            <p:ph type="body" sz="half" idx="2"/>
          </p:nvPr>
        </p:nvSpPr>
        <p:spPr>
          <a:xfrm>
            <a:off x="266700" y="3117850"/>
            <a:ext cx="3314700" cy="1846263"/>
          </a:xfrm>
        </p:spPr>
        <p:txBody>
          <a:bodyPr/>
          <a:lstStyle/>
          <a:p>
            <a:r>
              <a:rPr lang="en-AU"/>
              <a:t>Which capacity expansion plan is most appropriate?</a:t>
            </a:r>
          </a:p>
        </p:txBody>
      </p:sp>
      <p:sp>
        <p:nvSpPr>
          <p:cNvPr id="2" name="Date Placeholder 1">
            <a:extLst>
              <a:ext uri="{FF2B5EF4-FFF2-40B4-BE49-F238E27FC236}">
                <a16:creationId xmlns:a16="http://schemas.microsoft.com/office/drawing/2014/main" id="{8348E77B-D96A-4A50-9D4B-355D556067DF}"/>
              </a:ext>
            </a:extLst>
          </p:cNvPr>
          <p:cNvSpPr>
            <a:spLocks noGrp="1"/>
          </p:cNvSpPr>
          <p:nvPr>
            <p:ph type="dt" sz="half" idx="10"/>
          </p:nvPr>
        </p:nvSpPr>
        <p:spPr/>
        <p:txBody>
          <a:bodyPr/>
          <a:lstStyle/>
          <a:p>
            <a:fld id="{A91E32EB-1762-4FA1-BE3E-42620E0066BE}" type="datetime1">
              <a:rPr lang="en-AU" smtClean="0"/>
              <a:t>26/10/2021</a:t>
            </a:fld>
            <a:endParaRPr lang="en-AU"/>
          </a:p>
        </p:txBody>
      </p:sp>
    </p:spTree>
    <p:extLst>
      <p:ext uri="{BB962C8B-B14F-4D97-AF65-F5344CB8AC3E}">
        <p14:creationId xmlns:p14="http://schemas.microsoft.com/office/powerpoint/2010/main" val="3767543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p:txBody>
          <a:bodyPr/>
          <a:lstStyle/>
          <a:p>
            <a:r>
              <a:rPr lang="en-AU"/>
              <a:t>Demand response</a:t>
            </a:r>
          </a:p>
        </p:txBody>
      </p:sp>
      <p:sp>
        <p:nvSpPr>
          <p:cNvPr id="9" name="Text Placeholder 8">
            <a:extLst>
              <a:ext uri="{FF2B5EF4-FFF2-40B4-BE49-F238E27FC236}">
                <a16:creationId xmlns:a16="http://schemas.microsoft.com/office/drawing/2014/main" id="{6A9BAB25-272E-4CCD-933C-1DFBB67C043A}"/>
              </a:ext>
            </a:extLst>
          </p:cNvPr>
          <p:cNvSpPr>
            <a:spLocks noGrp="1"/>
          </p:cNvSpPr>
          <p:nvPr>
            <p:ph type="body" sz="half" idx="2"/>
          </p:nvPr>
        </p:nvSpPr>
        <p:spPr/>
        <p:txBody>
          <a:bodyPr/>
          <a:lstStyle/>
          <a:p>
            <a:r>
              <a:rPr lang="en-AU"/>
              <a:t>What are your thoughts on this type of benefit?</a:t>
            </a:r>
          </a:p>
        </p:txBody>
      </p:sp>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12"/>
          </p:nvPr>
        </p:nvSpPr>
        <p:spPr/>
        <p:txBody>
          <a:bodyPr/>
          <a:lstStyle/>
          <a:p>
            <a:fld id="{4EC81F68-4976-451A-B2E9-79BCBD2F70CC}" type="slidenum">
              <a:rPr lang="en-AU" smtClean="0"/>
              <a:pPr/>
              <a:t>14</a:t>
            </a:fld>
            <a:endParaRPr lang="en-AU"/>
          </a:p>
        </p:txBody>
      </p:sp>
      <p:sp>
        <p:nvSpPr>
          <p:cNvPr id="11" name="TextBox 10">
            <a:extLst>
              <a:ext uri="{FF2B5EF4-FFF2-40B4-BE49-F238E27FC236}">
                <a16:creationId xmlns:a16="http://schemas.microsoft.com/office/drawing/2014/main" id="{6D9940F8-65BF-4617-9744-4A0FF1DF0728}"/>
              </a:ext>
            </a:extLst>
          </p:cNvPr>
          <p:cNvSpPr txBox="1"/>
          <p:nvPr/>
        </p:nvSpPr>
        <p:spPr>
          <a:xfrm>
            <a:off x="4220144" y="806570"/>
            <a:ext cx="3225047" cy="5037276"/>
          </a:xfrm>
          <a:prstGeom prst="rect">
            <a:avLst/>
          </a:prstGeom>
          <a:noFill/>
        </p:spPr>
        <p:txBody>
          <a:bodyPr wrap="square">
            <a:spAutoFit/>
          </a:bodyPr>
          <a:lstStyle/>
          <a:p>
            <a:pPr>
              <a:spcBef>
                <a:spcPts val="500"/>
              </a:spcBef>
              <a:spcAft>
                <a:spcPts val="300"/>
              </a:spcAft>
            </a:pPr>
            <a:r>
              <a:rPr lang="en-AU" sz="1800">
                <a:solidFill>
                  <a:srgbClr val="222324"/>
                </a:solidFill>
                <a:effectLst/>
                <a:latin typeface="Segoe UI Semilight" panose="020B0402040204020203" pitchFamily="34" charset="0"/>
                <a:ea typeface="Batang" panose="020B0503020000020004"/>
                <a:cs typeface="Arial Unicode MS"/>
              </a:rPr>
              <a:t>Focussed on the long-term consumer response to increased competition (and lower wholesale prices).</a:t>
            </a:r>
          </a:p>
          <a:p>
            <a:pPr>
              <a:spcBef>
                <a:spcPts val="500"/>
              </a:spcBef>
              <a:spcAft>
                <a:spcPts val="300"/>
              </a:spcAft>
            </a:pPr>
            <a:r>
              <a:rPr lang="en-AU" sz="1800">
                <a:solidFill>
                  <a:srgbClr val="222324"/>
                </a:solidFill>
                <a:effectLst/>
                <a:latin typeface="Segoe UI Semilight" panose="020B0402040204020203" pitchFamily="34" charset="0"/>
                <a:ea typeface="Batang" panose="020B0503020000020004"/>
                <a:cs typeface="Arial Unicode MS"/>
              </a:rPr>
              <a:t>Management of uncertainty:</a:t>
            </a:r>
          </a:p>
          <a:p>
            <a:pPr marL="285750" indent="-285750">
              <a:spcBef>
                <a:spcPts val="500"/>
              </a:spcBef>
              <a:spcAft>
                <a:spcPts val="300"/>
              </a:spcAft>
              <a:buFont typeface="Arial" panose="020B0604020202020204" pitchFamily="34" charset="0"/>
              <a:buChar char="•"/>
            </a:pPr>
            <a:r>
              <a:rPr lang="en-AU" sz="1800">
                <a:solidFill>
                  <a:srgbClr val="222324"/>
                </a:solidFill>
                <a:effectLst/>
                <a:latin typeface="Segoe UI Semilight" panose="020B0402040204020203" pitchFamily="34" charset="0"/>
                <a:ea typeface="Batang" panose="020B0503020000020004"/>
                <a:cs typeface="Arial Unicode MS"/>
              </a:rPr>
              <a:t>Outcomes will be dependent on what generation development plan is adopted.</a:t>
            </a:r>
          </a:p>
          <a:p>
            <a:pPr marL="285750" indent="-285750">
              <a:spcBef>
                <a:spcPts val="500"/>
              </a:spcBef>
              <a:spcAft>
                <a:spcPts val="300"/>
              </a:spcAft>
              <a:buFont typeface="Arial" panose="020B0604020202020204" pitchFamily="34" charset="0"/>
              <a:buChar char="•"/>
            </a:pPr>
            <a:r>
              <a:rPr lang="en-AU" sz="1800">
                <a:solidFill>
                  <a:srgbClr val="222324"/>
                </a:solidFill>
                <a:effectLst/>
                <a:latin typeface="Segoe UI Semilight" panose="020B0402040204020203" pitchFamily="34" charset="0"/>
                <a:ea typeface="Batang" panose="020B0503020000020004"/>
                <a:cs typeface="Arial Unicode MS"/>
              </a:rPr>
              <a:t>Reliance is on wholesale price outcomes to align with what could be reasonably expected.</a:t>
            </a:r>
            <a:endParaRPr lang="en-AU" sz="1800">
              <a:effectLst/>
              <a:latin typeface="EYInterstate Light" panose="02000506000000020004" pitchFamily="2" charset="0"/>
              <a:ea typeface="Times New Roman" panose="02020603050405020304" pitchFamily="18" charset="0"/>
              <a:cs typeface="Times New Roman" panose="02020603050405020304" pitchFamily="18" charset="0"/>
            </a:endParaRPr>
          </a:p>
          <a:p>
            <a:pPr marL="285750" indent="-285750">
              <a:spcBef>
                <a:spcPts val="500"/>
              </a:spcBef>
              <a:spcAft>
                <a:spcPts val="300"/>
              </a:spcAft>
              <a:buFont typeface="Arial" panose="020B0604020202020204" pitchFamily="34" charset="0"/>
              <a:buChar char="•"/>
            </a:pPr>
            <a:r>
              <a:rPr lang="en-AU" sz="1800"/>
              <a:t>Reported range of elasticity of demand is high.</a:t>
            </a:r>
          </a:p>
          <a:p>
            <a:pPr>
              <a:spcBef>
                <a:spcPts val="500"/>
              </a:spcBef>
              <a:spcAft>
                <a:spcPts val="300"/>
              </a:spcAft>
            </a:pPr>
            <a:endParaRPr lang="en-AU">
              <a:effectLst/>
              <a:latin typeface="EYInterstate Light" panose="02000506000000020004" pitchFamily="2" charset="0"/>
              <a:ea typeface="Times New Roman" panose="02020603050405020304" pitchFamily="18" charset="0"/>
              <a:cs typeface="Times New Roman" panose="02020603050405020304" pitchFamily="18" charset="0"/>
            </a:endParaRPr>
          </a:p>
        </p:txBody>
      </p:sp>
      <p:cxnSp>
        <p:nvCxnSpPr>
          <p:cNvPr id="12" name="Straight Connector 11">
            <a:extLst>
              <a:ext uri="{FF2B5EF4-FFF2-40B4-BE49-F238E27FC236}">
                <a16:creationId xmlns:a16="http://schemas.microsoft.com/office/drawing/2014/main" id="{E00F43FA-083B-45F6-84B5-8BAA573B2EF6}"/>
              </a:ext>
            </a:extLst>
          </p:cNvPr>
          <p:cNvCxnSpPr>
            <a:cxnSpLocks/>
          </p:cNvCxnSpPr>
          <p:nvPr/>
        </p:nvCxnSpPr>
        <p:spPr>
          <a:xfrm flipH="1">
            <a:off x="10335414" y="2304785"/>
            <a:ext cx="931" cy="1585936"/>
          </a:xfrm>
          <a:prstGeom prst="line">
            <a:avLst/>
          </a:prstGeom>
          <a:noFill/>
          <a:ln w="3175" cap="flat" cmpd="sng" algn="ctr">
            <a:solidFill>
              <a:srgbClr val="000000"/>
            </a:solidFill>
            <a:prstDash val="dashDot"/>
            <a:tailEnd type="none"/>
          </a:ln>
          <a:effectLst/>
        </p:spPr>
      </p:cxnSp>
      <p:sp>
        <p:nvSpPr>
          <p:cNvPr id="13" name="Freeform: Shape 12">
            <a:extLst>
              <a:ext uri="{FF2B5EF4-FFF2-40B4-BE49-F238E27FC236}">
                <a16:creationId xmlns:a16="http://schemas.microsoft.com/office/drawing/2014/main" id="{A061CA18-E060-4863-A7B1-92E6ACECE17E}"/>
              </a:ext>
            </a:extLst>
          </p:cNvPr>
          <p:cNvSpPr/>
          <p:nvPr/>
        </p:nvSpPr>
        <p:spPr>
          <a:xfrm>
            <a:off x="7912397" y="1529373"/>
            <a:ext cx="1635406" cy="2352675"/>
          </a:xfrm>
          <a:custGeom>
            <a:avLst/>
            <a:gdLst>
              <a:gd name="connsiteX0" fmla="*/ 1635125 w 1635406"/>
              <a:gd name="connsiteY0" fmla="*/ 0 h 2352675"/>
              <a:gd name="connsiteX1" fmla="*/ 0 w 1635406"/>
              <a:gd name="connsiteY1" fmla="*/ 2352675 h 2352675"/>
              <a:gd name="connsiteX2" fmla="*/ 1631950 w 1635406"/>
              <a:gd name="connsiteY2" fmla="*/ 727075 h 2352675"/>
              <a:gd name="connsiteX3" fmla="*/ 1635125 w 1635406"/>
              <a:gd name="connsiteY3" fmla="*/ 0 h 2352675"/>
            </a:gdLst>
            <a:ahLst/>
            <a:cxnLst>
              <a:cxn ang="0">
                <a:pos x="connsiteX0" y="connsiteY0"/>
              </a:cxn>
              <a:cxn ang="0">
                <a:pos x="connsiteX1" y="connsiteY1"/>
              </a:cxn>
              <a:cxn ang="0">
                <a:pos x="connsiteX2" y="connsiteY2"/>
              </a:cxn>
              <a:cxn ang="0">
                <a:pos x="connsiteX3" y="connsiteY3"/>
              </a:cxn>
            </a:cxnLst>
            <a:rect l="l" t="t" r="r" b="b"/>
            <a:pathLst>
              <a:path w="1635406" h="2352675">
                <a:moveTo>
                  <a:pt x="1635125" y="0"/>
                </a:moveTo>
                <a:lnTo>
                  <a:pt x="0" y="2352675"/>
                </a:lnTo>
                <a:lnTo>
                  <a:pt x="1631950" y="727075"/>
                </a:lnTo>
                <a:cubicBezTo>
                  <a:pt x="1634067" y="481542"/>
                  <a:pt x="1636183" y="236008"/>
                  <a:pt x="1635125" y="0"/>
                </a:cubicBezTo>
                <a:close/>
              </a:path>
            </a:pathLst>
          </a:custGeom>
          <a:no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cxnSp>
        <p:nvCxnSpPr>
          <p:cNvPr id="14" name="Straight Connector 13">
            <a:extLst>
              <a:ext uri="{FF2B5EF4-FFF2-40B4-BE49-F238E27FC236}">
                <a16:creationId xmlns:a16="http://schemas.microsoft.com/office/drawing/2014/main" id="{D4FB24A4-C52D-4AD9-8512-55DDDA800840}"/>
              </a:ext>
            </a:extLst>
          </p:cNvPr>
          <p:cNvCxnSpPr>
            <a:cxnSpLocks/>
          </p:cNvCxnSpPr>
          <p:nvPr/>
        </p:nvCxnSpPr>
        <p:spPr>
          <a:xfrm>
            <a:off x="7898162" y="354310"/>
            <a:ext cx="5061" cy="3533706"/>
          </a:xfrm>
          <a:prstGeom prst="line">
            <a:avLst/>
          </a:prstGeom>
          <a:noFill/>
          <a:ln w="19050" cap="flat" cmpd="sng" algn="ctr">
            <a:solidFill>
              <a:srgbClr val="2E2E38"/>
            </a:solidFill>
            <a:prstDash val="solid"/>
            <a:tailEnd type="none"/>
          </a:ln>
          <a:effectLst/>
        </p:spPr>
      </p:cxnSp>
      <p:cxnSp>
        <p:nvCxnSpPr>
          <p:cNvPr id="15" name="Straight Connector 14">
            <a:extLst>
              <a:ext uri="{FF2B5EF4-FFF2-40B4-BE49-F238E27FC236}">
                <a16:creationId xmlns:a16="http://schemas.microsoft.com/office/drawing/2014/main" id="{DDC3393B-E171-4666-9BBA-12C3B178A2CC}"/>
              </a:ext>
            </a:extLst>
          </p:cNvPr>
          <p:cNvCxnSpPr>
            <a:cxnSpLocks/>
          </p:cNvCxnSpPr>
          <p:nvPr/>
        </p:nvCxnSpPr>
        <p:spPr>
          <a:xfrm>
            <a:off x="7906708" y="3882175"/>
            <a:ext cx="4196695" cy="8546"/>
          </a:xfrm>
          <a:prstGeom prst="line">
            <a:avLst/>
          </a:prstGeom>
          <a:noFill/>
          <a:ln w="19050" cap="flat" cmpd="sng" algn="ctr">
            <a:solidFill>
              <a:srgbClr val="2E2E38"/>
            </a:solidFill>
            <a:prstDash val="solid"/>
            <a:tailEnd type="none"/>
          </a:ln>
          <a:effectLst/>
        </p:spPr>
      </p:cxnSp>
      <p:cxnSp>
        <p:nvCxnSpPr>
          <p:cNvPr id="16" name="Straight Connector 15">
            <a:extLst>
              <a:ext uri="{FF2B5EF4-FFF2-40B4-BE49-F238E27FC236}">
                <a16:creationId xmlns:a16="http://schemas.microsoft.com/office/drawing/2014/main" id="{05581685-9416-43B1-B19A-C801A183F3E6}"/>
              </a:ext>
            </a:extLst>
          </p:cNvPr>
          <p:cNvCxnSpPr>
            <a:cxnSpLocks/>
          </p:cNvCxnSpPr>
          <p:nvPr/>
        </p:nvCxnSpPr>
        <p:spPr>
          <a:xfrm>
            <a:off x="8600096" y="570404"/>
            <a:ext cx="2862842" cy="2862842"/>
          </a:xfrm>
          <a:prstGeom prst="line">
            <a:avLst/>
          </a:prstGeom>
          <a:noFill/>
          <a:ln w="9525" cap="flat" cmpd="sng" algn="ctr">
            <a:solidFill>
              <a:schemeClr val="tx2"/>
            </a:solidFill>
            <a:prstDash val="solid"/>
            <a:tailEnd type="none"/>
          </a:ln>
          <a:effectLst/>
        </p:spPr>
      </p:cxnSp>
      <p:cxnSp>
        <p:nvCxnSpPr>
          <p:cNvPr id="17" name="Straight Connector 16">
            <a:extLst>
              <a:ext uri="{FF2B5EF4-FFF2-40B4-BE49-F238E27FC236}">
                <a16:creationId xmlns:a16="http://schemas.microsoft.com/office/drawing/2014/main" id="{19DA7FED-88FD-41B9-A08D-876B08DC9AF4}"/>
              </a:ext>
            </a:extLst>
          </p:cNvPr>
          <p:cNvCxnSpPr/>
          <p:nvPr/>
        </p:nvCxnSpPr>
        <p:spPr>
          <a:xfrm>
            <a:off x="9548679" y="1518987"/>
            <a:ext cx="0" cy="2363188"/>
          </a:xfrm>
          <a:prstGeom prst="line">
            <a:avLst/>
          </a:prstGeom>
          <a:noFill/>
          <a:ln w="3175" cap="flat" cmpd="sng" algn="ctr">
            <a:solidFill>
              <a:srgbClr val="000000"/>
            </a:solidFill>
            <a:prstDash val="dashDot"/>
            <a:tailEnd type="none"/>
          </a:ln>
          <a:effectLst/>
        </p:spPr>
      </p:cxnSp>
      <p:cxnSp>
        <p:nvCxnSpPr>
          <p:cNvPr id="18" name="Straight Connector 17">
            <a:extLst>
              <a:ext uri="{FF2B5EF4-FFF2-40B4-BE49-F238E27FC236}">
                <a16:creationId xmlns:a16="http://schemas.microsoft.com/office/drawing/2014/main" id="{77326600-B36A-4B21-B2DD-1FAB31847D31}"/>
              </a:ext>
            </a:extLst>
          </p:cNvPr>
          <p:cNvCxnSpPr>
            <a:cxnSpLocks/>
          </p:cNvCxnSpPr>
          <p:nvPr/>
        </p:nvCxnSpPr>
        <p:spPr>
          <a:xfrm flipH="1">
            <a:off x="7923801" y="2818777"/>
            <a:ext cx="2906715" cy="0"/>
          </a:xfrm>
          <a:prstGeom prst="line">
            <a:avLst/>
          </a:prstGeom>
          <a:noFill/>
          <a:ln w="3175" cap="flat" cmpd="sng" algn="ctr">
            <a:solidFill>
              <a:srgbClr val="000000"/>
            </a:solidFill>
            <a:prstDash val="dashDot"/>
            <a:tailEnd type="none"/>
          </a:ln>
          <a:effectLst/>
        </p:spPr>
      </p:cxnSp>
      <p:cxnSp>
        <p:nvCxnSpPr>
          <p:cNvPr id="19" name="Straight Connector 18">
            <a:extLst>
              <a:ext uri="{FF2B5EF4-FFF2-40B4-BE49-F238E27FC236}">
                <a16:creationId xmlns:a16="http://schemas.microsoft.com/office/drawing/2014/main" id="{3AA416D9-7AC4-4316-9663-0780311EDAAB}"/>
              </a:ext>
            </a:extLst>
          </p:cNvPr>
          <p:cNvCxnSpPr>
            <a:cxnSpLocks/>
          </p:cNvCxnSpPr>
          <p:nvPr/>
        </p:nvCxnSpPr>
        <p:spPr>
          <a:xfrm flipH="1">
            <a:off x="7923801" y="2296136"/>
            <a:ext cx="2386848" cy="0"/>
          </a:xfrm>
          <a:prstGeom prst="line">
            <a:avLst/>
          </a:prstGeom>
          <a:noFill/>
          <a:ln w="3175" cap="flat" cmpd="sng" algn="ctr">
            <a:solidFill>
              <a:srgbClr val="000000"/>
            </a:solidFill>
            <a:prstDash val="dashDot"/>
            <a:tailEnd type="none"/>
          </a:ln>
          <a:effectLst/>
        </p:spPr>
      </p:cxnSp>
      <p:cxnSp>
        <p:nvCxnSpPr>
          <p:cNvPr id="20" name="Straight Connector 19">
            <a:extLst>
              <a:ext uri="{FF2B5EF4-FFF2-40B4-BE49-F238E27FC236}">
                <a16:creationId xmlns:a16="http://schemas.microsoft.com/office/drawing/2014/main" id="{F3794762-993F-484A-8997-70C1D7B31878}"/>
              </a:ext>
            </a:extLst>
          </p:cNvPr>
          <p:cNvCxnSpPr>
            <a:cxnSpLocks/>
          </p:cNvCxnSpPr>
          <p:nvPr/>
        </p:nvCxnSpPr>
        <p:spPr>
          <a:xfrm flipH="1">
            <a:off x="7932347" y="1518987"/>
            <a:ext cx="1616332" cy="0"/>
          </a:xfrm>
          <a:prstGeom prst="line">
            <a:avLst/>
          </a:prstGeom>
          <a:noFill/>
          <a:ln w="3175" cap="flat" cmpd="sng" algn="ctr">
            <a:solidFill>
              <a:srgbClr val="000000"/>
            </a:solidFill>
            <a:prstDash val="dashDot"/>
            <a:tailEnd type="none"/>
          </a:ln>
          <a:effectLst/>
        </p:spPr>
      </p:cxnSp>
      <p:cxnSp>
        <p:nvCxnSpPr>
          <p:cNvPr id="21" name="Straight Connector 20">
            <a:extLst>
              <a:ext uri="{FF2B5EF4-FFF2-40B4-BE49-F238E27FC236}">
                <a16:creationId xmlns:a16="http://schemas.microsoft.com/office/drawing/2014/main" id="{905403D0-F442-42FF-906E-0C9C72497BD2}"/>
              </a:ext>
            </a:extLst>
          </p:cNvPr>
          <p:cNvCxnSpPr/>
          <p:nvPr/>
        </p:nvCxnSpPr>
        <p:spPr>
          <a:xfrm>
            <a:off x="9548679" y="1518987"/>
            <a:ext cx="0" cy="1299790"/>
          </a:xfrm>
          <a:prstGeom prst="line">
            <a:avLst/>
          </a:prstGeom>
          <a:noFill/>
          <a:ln w="3175" cap="flat" cmpd="sng" algn="ctr">
            <a:solidFill>
              <a:srgbClr val="000000"/>
            </a:solidFill>
            <a:prstDash val="dashDot"/>
            <a:tailEnd type="none"/>
          </a:ln>
          <a:effectLst/>
        </p:spPr>
      </p:cxnSp>
      <p:sp>
        <p:nvSpPr>
          <p:cNvPr id="22" name="TextBox 21">
            <a:extLst>
              <a:ext uri="{FF2B5EF4-FFF2-40B4-BE49-F238E27FC236}">
                <a16:creationId xmlns:a16="http://schemas.microsoft.com/office/drawing/2014/main" id="{6AB1ECFA-7D45-4D3D-8AB1-CE33221F5E2F}"/>
              </a:ext>
            </a:extLst>
          </p:cNvPr>
          <p:cNvSpPr txBox="1"/>
          <p:nvPr/>
        </p:nvSpPr>
        <p:spPr>
          <a:xfrm>
            <a:off x="9454177" y="3947238"/>
            <a:ext cx="236220" cy="220060"/>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400">
                <a:solidFill>
                  <a:srgbClr val="2E2E38"/>
                </a:solidFill>
                <a:cs typeface="Segoe UI Semilight" panose="020B0402040204020203" pitchFamily="34" charset="0"/>
              </a:rPr>
              <a:t>Q1</a:t>
            </a:r>
          </a:p>
        </p:txBody>
      </p:sp>
      <p:sp>
        <p:nvSpPr>
          <p:cNvPr id="23" name="TextBox 22">
            <a:extLst>
              <a:ext uri="{FF2B5EF4-FFF2-40B4-BE49-F238E27FC236}">
                <a16:creationId xmlns:a16="http://schemas.microsoft.com/office/drawing/2014/main" id="{ED04D9F3-CE69-46BF-AA78-E99281BD1222}"/>
              </a:ext>
            </a:extLst>
          </p:cNvPr>
          <p:cNvSpPr txBox="1"/>
          <p:nvPr/>
        </p:nvSpPr>
        <p:spPr>
          <a:xfrm>
            <a:off x="10267918" y="3947238"/>
            <a:ext cx="236220" cy="220060"/>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400">
                <a:solidFill>
                  <a:srgbClr val="2E2E38"/>
                </a:solidFill>
                <a:cs typeface="Segoe UI Semilight" panose="020B0402040204020203" pitchFamily="34" charset="0"/>
              </a:rPr>
              <a:t>Q3</a:t>
            </a:r>
          </a:p>
        </p:txBody>
      </p:sp>
      <p:sp>
        <p:nvSpPr>
          <p:cNvPr id="24" name="TextBox 23">
            <a:extLst>
              <a:ext uri="{FF2B5EF4-FFF2-40B4-BE49-F238E27FC236}">
                <a16:creationId xmlns:a16="http://schemas.microsoft.com/office/drawing/2014/main" id="{DB51713F-9204-4F7F-81C2-142160A3B527}"/>
              </a:ext>
            </a:extLst>
          </p:cNvPr>
          <p:cNvSpPr txBox="1"/>
          <p:nvPr/>
        </p:nvSpPr>
        <p:spPr>
          <a:xfrm>
            <a:off x="10769658" y="3947238"/>
            <a:ext cx="236220" cy="220060"/>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400">
                <a:solidFill>
                  <a:srgbClr val="2E2E38"/>
                </a:solidFill>
                <a:cs typeface="Segoe UI Semilight" panose="020B0402040204020203" pitchFamily="34" charset="0"/>
              </a:rPr>
              <a:t>Q2</a:t>
            </a:r>
          </a:p>
        </p:txBody>
      </p:sp>
      <p:sp>
        <p:nvSpPr>
          <p:cNvPr id="25" name="TextBox 24">
            <a:extLst>
              <a:ext uri="{FF2B5EF4-FFF2-40B4-BE49-F238E27FC236}">
                <a16:creationId xmlns:a16="http://schemas.microsoft.com/office/drawing/2014/main" id="{FD91432D-4793-4656-92E4-61D93ECB6938}"/>
              </a:ext>
            </a:extLst>
          </p:cNvPr>
          <p:cNvSpPr txBox="1"/>
          <p:nvPr/>
        </p:nvSpPr>
        <p:spPr>
          <a:xfrm>
            <a:off x="7494545" y="1519485"/>
            <a:ext cx="236220" cy="220060"/>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400">
                <a:solidFill>
                  <a:srgbClr val="2E2E38"/>
                </a:solidFill>
                <a:cs typeface="Segoe UI Semilight" panose="020B0402040204020203" pitchFamily="34" charset="0"/>
              </a:rPr>
              <a:t>P1</a:t>
            </a:r>
          </a:p>
        </p:txBody>
      </p:sp>
      <p:sp>
        <p:nvSpPr>
          <p:cNvPr id="26" name="TextBox 25">
            <a:extLst>
              <a:ext uri="{FF2B5EF4-FFF2-40B4-BE49-F238E27FC236}">
                <a16:creationId xmlns:a16="http://schemas.microsoft.com/office/drawing/2014/main" id="{86A4EE73-B23A-4AC0-A903-5C72A264653E}"/>
              </a:ext>
            </a:extLst>
          </p:cNvPr>
          <p:cNvSpPr txBox="1"/>
          <p:nvPr/>
        </p:nvSpPr>
        <p:spPr>
          <a:xfrm>
            <a:off x="7494545" y="2220916"/>
            <a:ext cx="236220" cy="220060"/>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400">
                <a:solidFill>
                  <a:srgbClr val="2E2E38"/>
                </a:solidFill>
                <a:cs typeface="Segoe UI Semilight" panose="020B0402040204020203" pitchFamily="34" charset="0"/>
              </a:rPr>
              <a:t>P3</a:t>
            </a:r>
          </a:p>
        </p:txBody>
      </p:sp>
      <p:sp>
        <p:nvSpPr>
          <p:cNvPr id="27" name="TextBox 26">
            <a:extLst>
              <a:ext uri="{FF2B5EF4-FFF2-40B4-BE49-F238E27FC236}">
                <a16:creationId xmlns:a16="http://schemas.microsoft.com/office/drawing/2014/main" id="{CD28EA10-7D59-4B2B-ADD3-39A6088ED767}"/>
              </a:ext>
            </a:extLst>
          </p:cNvPr>
          <p:cNvSpPr txBox="1"/>
          <p:nvPr/>
        </p:nvSpPr>
        <p:spPr>
          <a:xfrm>
            <a:off x="7494545" y="2734908"/>
            <a:ext cx="236220" cy="220060"/>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400">
                <a:solidFill>
                  <a:srgbClr val="2E2E38"/>
                </a:solidFill>
                <a:cs typeface="Segoe UI Semilight" panose="020B0402040204020203" pitchFamily="34" charset="0"/>
              </a:rPr>
              <a:t>P2</a:t>
            </a:r>
          </a:p>
        </p:txBody>
      </p:sp>
      <p:sp>
        <p:nvSpPr>
          <p:cNvPr id="28" name="TextBox 27">
            <a:extLst>
              <a:ext uri="{FF2B5EF4-FFF2-40B4-BE49-F238E27FC236}">
                <a16:creationId xmlns:a16="http://schemas.microsoft.com/office/drawing/2014/main" id="{76F7E3DE-1B26-4834-A84E-959A963D796A}"/>
              </a:ext>
            </a:extLst>
          </p:cNvPr>
          <p:cNvSpPr txBox="1"/>
          <p:nvPr/>
        </p:nvSpPr>
        <p:spPr>
          <a:xfrm>
            <a:off x="8320933" y="354310"/>
            <a:ext cx="1369464" cy="220060"/>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400">
                <a:solidFill>
                  <a:srgbClr val="2E2E38"/>
                </a:solidFill>
                <a:cs typeface="Segoe UI Semilight" panose="020B0402040204020203" pitchFamily="34" charset="0"/>
              </a:rPr>
              <a:t>Demand curve</a:t>
            </a:r>
          </a:p>
        </p:txBody>
      </p:sp>
      <p:cxnSp>
        <p:nvCxnSpPr>
          <p:cNvPr id="29" name="Straight Connector 28">
            <a:extLst>
              <a:ext uri="{FF2B5EF4-FFF2-40B4-BE49-F238E27FC236}">
                <a16:creationId xmlns:a16="http://schemas.microsoft.com/office/drawing/2014/main" id="{0121274E-3CA9-4074-9B62-E0EE29CC999E}"/>
              </a:ext>
            </a:extLst>
          </p:cNvPr>
          <p:cNvCxnSpPr>
            <a:cxnSpLocks/>
          </p:cNvCxnSpPr>
          <p:nvPr/>
        </p:nvCxnSpPr>
        <p:spPr>
          <a:xfrm flipH="1">
            <a:off x="10830516" y="2807118"/>
            <a:ext cx="1" cy="1056541"/>
          </a:xfrm>
          <a:prstGeom prst="line">
            <a:avLst/>
          </a:prstGeom>
          <a:noFill/>
          <a:ln w="3175" cap="flat" cmpd="sng" algn="ctr">
            <a:solidFill>
              <a:srgbClr val="000000"/>
            </a:solidFill>
            <a:prstDash val="dashDot"/>
            <a:tailEnd type="none"/>
          </a:ln>
          <a:effectLst/>
        </p:spPr>
      </p:cxnSp>
      <p:sp>
        <p:nvSpPr>
          <p:cNvPr id="30" name="Isosceles Triangle 29">
            <a:extLst>
              <a:ext uri="{FF2B5EF4-FFF2-40B4-BE49-F238E27FC236}">
                <a16:creationId xmlns:a16="http://schemas.microsoft.com/office/drawing/2014/main" id="{47FE4887-5944-4196-8A57-D62D7B0B90F9}"/>
              </a:ext>
            </a:extLst>
          </p:cNvPr>
          <p:cNvSpPr/>
          <p:nvPr/>
        </p:nvSpPr>
        <p:spPr>
          <a:xfrm rot="5400000">
            <a:off x="9293968" y="1783211"/>
            <a:ext cx="1299789" cy="773777"/>
          </a:xfrm>
          <a:prstGeom prst="triangle">
            <a:avLst>
              <a:gd name="adj" fmla="val 56602"/>
            </a:avLst>
          </a:prstGeom>
          <a:solidFill>
            <a:srgbClr val="54133A">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31" name="Straight Arrow Connector 30">
            <a:extLst>
              <a:ext uri="{FF2B5EF4-FFF2-40B4-BE49-F238E27FC236}">
                <a16:creationId xmlns:a16="http://schemas.microsoft.com/office/drawing/2014/main" id="{017F8008-66CA-4C0A-BE41-B63260909E46}"/>
              </a:ext>
            </a:extLst>
          </p:cNvPr>
          <p:cNvCxnSpPr>
            <a:cxnSpLocks/>
          </p:cNvCxnSpPr>
          <p:nvPr/>
        </p:nvCxnSpPr>
        <p:spPr>
          <a:xfrm flipH="1">
            <a:off x="10130639" y="1529373"/>
            <a:ext cx="481553" cy="4284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E9018E33-09D1-4E23-B1E4-AF529805A397}"/>
              </a:ext>
            </a:extLst>
          </p:cNvPr>
          <p:cNvSpPr/>
          <p:nvPr/>
        </p:nvSpPr>
        <p:spPr>
          <a:xfrm>
            <a:off x="10000607" y="1023011"/>
            <a:ext cx="2046320" cy="6793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solidFill>
                  <a:schemeClr val="tx1"/>
                </a:solidFill>
              </a:rPr>
              <a:t>Demand Response</a:t>
            </a:r>
          </a:p>
        </p:txBody>
      </p:sp>
      <p:sp>
        <p:nvSpPr>
          <p:cNvPr id="33" name="TextBox 32">
            <a:extLst>
              <a:ext uri="{FF2B5EF4-FFF2-40B4-BE49-F238E27FC236}">
                <a16:creationId xmlns:a16="http://schemas.microsoft.com/office/drawing/2014/main" id="{8A813ED8-9256-46F2-9CA1-4C59B9334285}"/>
              </a:ext>
            </a:extLst>
          </p:cNvPr>
          <p:cNvSpPr txBox="1"/>
          <p:nvPr/>
        </p:nvSpPr>
        <p:spPr>
          <a:xfrm>
            <a:off x="4212503" y="5454670"/>
            <a:ext cx="7497358" cy="1128514"/>
          </a:xfrm>
          <a:prstGeom prst="rect">
            <a:avLst/>
          </a:prstGeom>
          <a:noFill/>
        </p:spPr>
        <p:txBody>
          <a:bodyPr wrap="square">
            <a:spAutoFit/>
          </a:bodyPr>
          <a:lstStyle/>
          <a:p>
            <a:pPr>
              <a:spcBef>
                <a:spcPts val="500"/>
              </a:spcBef>
              <a:spcAft>
                <a:spcPts val="300"/>
              </a:spcAft>
            </a:pPr>
            <a:r>
              <a:rPr lang="en-AU" sz="1800"/>
              <a:t>Retail </a:t>
            </a:r>
            <a:r>
              <a:rPr lang="en-AU"/>
              <a:t>elasticity of demand needs conversion to a wholesale equivalent</a:t>
            </a:r>
            <a:r>
              <a:rPr lang="en-AU" sz="1800"/>
              <a:t>.</a:t>
            </a:r>
          </a:p>
          <a:p>
            <a:pPr>
              <a:spcBef>
                <a:spcPts val="500"/>
              </a:spcBef>
              <a:spcAft>
                <a:spcPts val="300"/>
              </a:spcAft>
            </a:pPr>
            <a:endParaRPr lang="en-AU"/>
          </a:p>
          <a:p>
            <a:pPr>
              <a:spcBef>
                <a:spcPts val="500"/>
              </a:spcBef>
              <a:spcAft>
                <a:spcPts val="300"/>
              </a:spcAft>
            </a:pPr>
            <a:r>
              <a:rPr lang="en-AU" sz="1800"/>
              <a:t>In the HumeLink PACR this was a significant source of competition benefit.</a:t>
            </a:r>
          </a:p>
        </p:txBody>
      </p:sp>
      <p:sp>
        <p:nvSpPr>
          <p:cNvPr id="2" name="Date Placeholder 1">
            <a:extLst>
              <a:ext uri="{FF2B5EF4-FFF2-40B4-BE49-F238E27FC236}">
                <a16:creationId xmlns:a16="http://schemas.microsoft.com/office/drawing/2014/main" id="{9328D838-6DDE-4753-8972-5FE914874443}"/>
              </a:ext>
            </a:extLst>
          </p:cNvPr>
          <p:cNvSpPr>
            <a:spLocks noGrp="1"/>
          </p:cNvSpPr>
          <p:nvPr>
            <p:ph type="dt" sz="half" idx="10"/>
          </p:nvPr>
        </p:nvSpPr>
        <p:spPr>
          <a:xfrm>
            <a:off x="9636105" y="6446940"/>
            <a:ext cx="1736066" cy="365125"/>
          </a:xfrm>
        </p:spPr>
        <p:txBody>
          <a:bodyPr/>
          <a:lstStyle/>
          <a:p>
            <a:fld id="{59328703-C055-4228-BA3C-114360D44887}" type="datetime1">
              <a:rPr lang="en-AU" smtClean="0"/>
              <a:t>26/10/2021</a:t>
            </a:fld>
            <a:endParaRPr lang="en-AU" dirty="0"/>
          </a:p>
        </p:txBody>
      </p:sp>
    </p:spTree>
    <p:extLst>
      <p:ext uri="{BB962C8B-B14F-4D97-AF65-F5344CB8AC3E}">
        <p14:creationId xmlns:p14="http://schemas.microsoft.com/office/powerpoint/2010/main" val="1339441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a:xfrm>
            <a:off x="266399" y="457200"/>
            <a:ext cx="3554973" cy="1324800"/>
          </a:xfrm>
        </p:spPr>
        <p:txBody>
          <a:bodyPr/>
          <a:lstStyle/>
          <a:p>
            <a:r>
              <a:rPr lang="en-AU"/>
              <a:t>Application to the ISP</a:t>
            </a:r>
          </a:p>
        </p:txBody>
      </p:sp>
      <p:sp>
        <p:nvSpPr>
          <p:cNvPr id="9" name="Text Placeholder 8">
            <a:extLst>
              <a:ext uri="{FF2B5EF4-FFF2-40B4-BE49-F238E27FC236}">
                <a16:creationId xmlns:a16="http://schemas.microsoft.com/office/drawing/2014/main" id="{6A9BAB25-272E-4CCD-933C-1DFBB67C043A}"/>
              </a:ext>
            </a:extLst>
          </p:cNvPr>
          <p:cNvSpPr>
            <a:spLocks noGrp="1"/>
          </p:cNvSpPr>
          <p:nvPr>
            <p:ph type="body" sz="half" idx="2"/>
          </p:nvPr>
        </p:nvSpPr>
        <p:spPr/>
        <p:txBody>
          <a:bodyPr/>
          <a:lstStyle/>
          <a:p>
            <a:r>
              <a:rPr lang="en-AU"/>
              <a:t>What are your thoughts on the proposed application?</a:t>
            </a:r>
          </a:p>
        </p:txBody>
      </p:sp>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12"/>
          </p:nvPr>
        </p:nvSpPr>
        <p:spPr/>
        <p:txBody>
          <a:bodyPr/>
          <a:lstStyle/>
          <a:p>
            <a:fld id="{4EC81F68-4976-451A-B2E9-79BCBD2F70CC}" type="slidenum">
              <a:rPr lang="en-AU" smtClean="0"/>
              <a:pPr/>
              <a:t>15</a:t>
            </a:fld>
            <a:endParaRPr lang="en-AU"/>
          </a:p>
        </p:txBody>
      </p:sp>
      <p:graphicFrame>
        <p:nvGraphicFramePr>
          <p:cNvPr id="2" name="Diagram 1">
            <a:extLst>
              <a:ext uri="{FF2B5EF4-FFF2-40B4-BE49-F238E27FC236}">
                <a16:creationId xmlns:a16="http://schemas.microsoft.com/office/drawing/2014/main" id="{CA16D667-DCEF-45B3-92EB-558FB8016609}"/>
              </a:ext>
            </a:extLst>
          </p:cNvPr>
          <p:cNvGraphicFramePr/>
          <p:nvPr>
            <p:extLst>
              <p:ext uri="{D42A27DB-BD31-4B8C-83A1-F6EECF244321}">
                <p14:modId xmlns:p14="http://schemas.microsoft.com/office/powerpoint/2010/main" val="1647063853"/>
              </p:ext>
            </p:extLst>
          </p:nvPr>
        </p:nvGraphicFramePr>
        <p:xfrm>
          <a:off x="4190409" y="719666"/>
          <a:ext cx="7735191" cy="56366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87485832-0800-4FE0-98A0-032B9D036058}"/>
              </a:ext>
            </a:extLst>
          </p:cNvPr>
          <p:cNvSpPr>
            <a:spLocks noGrp="1"/>
          </p:cNvSpPr>
          <p:nvPr>
            <p:ph type="dt" sz="half" idx="10"/>
          </p:nvPr>
        </p:nvSpPr>
        <p:spPr/>
        <p:txBody>
          <a:bodyPr/>
          <a:lstStyle/>
          <a:p>
            <a:fld id="{78EBE931-B1FC-4CC4-AB0A-91F64BB83D57}" type="datetime1">
              <a:rPr lang="en-AU" smtClean="0"/>
              <a:t>26/10/2021</a:t>
            </a:fld>
            <a:endParaRPr lang="en-AU"/>
          </a:p>
        </p:txBody>
      </p:sp>
    </p:spTree>
    <p:extLst>
      <p:ext uri="{BB962C8B-B14F-4D97-AF65-F5344CB8AC3E}">
        <p14:creationId xmlns:p14="http://schemas.microsoft.com/office/powerpoint/2010/main" val="3571564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12"/>
          </p:nvPr>
        </p:nvSpPr>
        <p:spPr/>
        <p:txBody>
          <a:bodyPr/>
          <a:lstStyle/>
          <a:p>
            <a:fld id="{4EC81F68-4976-451A-B2E9-79BCBD2F70CC}" type="slidenum">
              <a:rPr lang="en-AU" smtClean="0"/>
              <a:pPr/>
              <a:t>16</a:t>
            </a:fld>
            <a:endParaRPr lang="en-AU"/>
          </a:p>
        </p:txBody>
      </p:sp>
      <p:sp>
        <p:nvSpPr>
          <p:cNvPr id="11" name="Title 10">
            <a:extLst>
              <a:ext uri="{FF2B5EF4-FFF2-40B4-BE49-F238E27FC236}">
                <a16:creationId xmlns:a16="http://schemas.microsoft.com/office/drawing/2014/main" id="{93169759-0CA4-4462-B2AD-1F9CEA7036D7}"/>
              </a:ext>
            </a:extLst>
          </p:cNvPr>
          <p:cNvSpPr>
            <a:spLocks noGrp="1"/>
          </p:cNvSpPr>
          <p:nvPr>
            <p:ph type="title"/>
          </p:nvPr>
        </p:nvSpPr>
        <p:spPr/>
        <p:txBody>
          <a:bodyPr/>
          <a:lstStyle/>
          <a:p>
            <a:r>
              <a:rPr lang="en-AU" dirty="0"/>
              <a:t>Q &amp; A</a:t>
            </a:r>
          </a:p>
        </p:txBody>
      </p:sp>
      <p:sp>
        <p:nvSpPr>
          <p:cNvPr id="2" name="Date Placeholder 1">
            <a:extLst>
              <a:ext uri="{FF2B5EF4-FFF2-40B4-BE49-F238E27FC236}">
                <a16:creationId xmlns:a16="http://schemas.microsoft.com/office/drawing/2014/main" id="{6548D0CD-7F7F-413E-8248-B874328A1EB2}"/>
              </a:ext>
            </a:extLst>
          </p:cNvPr>
          <p:cNvSpPr>
            <a:spLocks noGrp="1"/>
          </p:cNvSpPr>
          <p:nvPr>
            <p:ph type="dt" sz="half" idx="10"/>
          </p:nvPr>
        </p:nvSpPr>
        <p:spPr/>
        <p:txBody>
          <a:bodyPr/>
          <a:lstStyle/>
          <a:p>
            <a:fld id="{CBA9E471-9815-462C-A352-081AD8CDB82A}" type="datetime1">
              <a:rPr lang="en-AU" smtClean="0"/>
              <a:t>26/10/2021</a:t>
            </a:fld>
            <a:endParaRPr lang="en-AU"/>
          </a:p>
        </p:txBody>
      </p:sp>
    </p:spTree>
    <p:extLst>
      <p:ext uri="{BB962C8B-B14F-4D97-AF65-F5344CB8AC3E}">
        <p14:creationId xmlns:p14="http://schemas.microsoft.com/office/powerpoint/2010/main" val="770325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p:txBody>
          <a:bodyPr/>
          <a:lstStyle/>
          <a:p>
            <a:r>
              <a:rPr lang="en-AU"/>
              <a:t>Demand response - explainer</a:t>
            </a:r>
          </a:p>
        </p:txBody>
      </p:sp>
      <p:cxnSp>
        <p:nvCxnSpPr>
          <p:cNvPr id="12" name="Straight Connector 11">
            <a:extLst>
              <a:ext uri="{FF2B5EF4-FFF2-40B4-BE49-F238E27FC236}">
                <a16:creationId xmlns:a16="http://schemas.microsoft.com/office/drawing/2014/main" id="{4E14DB07-49FE-4233-BD0F-63E1EA2C7D7B}"/>
              </a:ext>
            </a:extLst>
          </p:cNvPr>
          <p:cNvCxnSpPr>
            <a:cxnSpLocks/>
          </p:cNvCxnSpPr>
          <p:nvPr/>
        </p:nvCxnSpPr>
        <p:spPr>
          <a:xfrm flipH="1">
            <a:off x="8579415" y="3106206"/>
            <a:ext cx="931" cy="1585936"/>
          </a:xfrm>
          <a:prstGeom prst="line">
            <a:avLst/>
          </a:prstGeom>
          <a:noFill/>
          <a:ln w="3175" cap="flat" cmpd="sng" algn="ctr">
            <a:solidFill>
              <a:srgbClr val="000000"/>
            </a:solidFill>
            <a:prstDash val="dashDot"/>
            <a:tailEnd type="none"/>
          </a:ln>
          <a:effectLst/>
        </p:spPr>
      </p:cxnSp>
      <p:sp>
        <p:nvSpPr>
          <p:cNvPr id="14" name="Freeform: Shape 13">
            <a:extLst>
              <a:ext uri="{FF2B5EF4-FFF2-40B4-BE49-F238E27FC236}">
                <a16:creationId xmlns:a16="http://schemas.microsoft.com/office/drawing/2014/main" id="{CCABA930-5AA7-4FB6-BC13-968AB256E1E4}"/>
              </a:ext>
            </a:extLst>
          </p:cNvPr>
          <p:cNvSpPr/>
          <p:nvPr/>
        </p:nvSpPr>
        <p:spPr>
          <a:xfrm>
            <a:off x="6156398" y="2330794"/>
            <a:ext cx="1635406" cy="2352675"/>
          </a:xfrm>
          <a:custGeom>
            <a:avLst/>
            <a:gdLst>
              <a:gd name="connsiteX0" fmla="*/ 1635125 w 1635406"/>
              <a:gd name="connsiteY0" fmla="*/ 0 h 2352675"/>
              <a:gd name="connsiteX1" fmla="*/ 0 w 1635406"/>
              <a:gd name="connsiteY1" fmla="*/ 2352675 h 2352675"/>
              <a:gd name="connsiteX2" fmla="*/ 1631950 w 1635406"/>
              <a:gd name="connsiteY2" fmla="*/ 727075 h 2352675"/>
              <a:gd name="connsiteX3" fmla="*/ 1635125 w 1635406"/>
              <a:gd name="connsiteY3" fmla="*/ 0 h 2352675"/>
            </a:gdLst>
            <a:ahLst/>
            <a:cxnLst>
              <a:cxn ang="0">
                <a:pos x="connsiteX0" y="connsiteY0"/>
              </a:cxn>
              <a:cxn ang="0">
                <a:pos x="connsiteX1" y="connsiteY1"/>
              </a:cxn>
              <a:cxn ang="0">
                <a:pos x="connsiteX2" y="connsiteY2"/>
              </a:cxn>
              <a:cxn ang="0">
                <a:pos x="connsiteX3" y="connsiteY3"/>
              </a:cxn>
            </a:cxnLst>
            <a:rect l="l" t="t" r="r" b="b"/>
            <a:pathLst>
              <a:path w="1635406" h="2352675">
                <a:moveTo>
                  <a:pt x="1635125" y="0"/>
                </a:moveTo>
                <a:lnTo>
                  <a:pt x="0" y="2352675"/>
                </a:lnTo>
                <a:lnTo>
                  <a:pt x="1631950" y="727075"/>
                </a:lnTo>
                <a:cubicBezTo>
                  <a:pt x="1634067" y="481542"/>
                  <a:pt x="1636183" y="236008"/>
                  <a:pt x="1635125" y="0"/>
                </a:cubicBezTo>
                <a:close/>
              </a:path>
            </a:pathLst>
          </a:custGeom>
          <a:no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cxnSp>
        <p:nvCxnSpPr>
          <p:cNvPr id="16" name="Straight Connector 15">
            <a:extLst>
              <a:ext uri="{FF2B5EF4-FFF2-40B4-BE49-F238E27FC236}">
                <a16:creationId xmlns:a16="http://schemas.microsoft.com/office/drawing/2014/main" id="{ECBFA38B-A772-4348-BAB4-B9347AF39327}"/>
              </a:ext>
            </a:extLst>
          </p:cNvPr>
          <p:cNvCxnSpPr>
            <a:cxnSpLocks/>
          </p:cNvCxnSpPr>
          <p:nvPr/>
        </p:nvCxnSpPr>
        <p:spPr>
          <a:xfrm>
            <a:off x="6142163" y="1155731"/>
            <a:ext cx="5061" cy="3533706"/>
          </a:xfrm>
          <a:prstGeom prst="line">
            <a:avLst/>
          </a:prstGeom>
          <a:noFill/>
          <a:ln w="19050" cap="flat" cmpd="sng" algn="ctr">
            <a:solidFill>
              <a:srgbClr val="2E2E38"/>
            </a:solidFill>
            <a:prstDash val="solid"/>
            <a:tailEnd type="none"/>
          </a:ln>
          <a:effectLst/>
        </p:spPr>
      </p:cxnSp>
      <p:cxnSp>
        <p:nvCxnSpPr>
          <p:cNvPr id="17" name="Straight Connector 16">
            <a:extLst>
              <a:ext uri="{FF2B5EF4-FFF2-40B4-BE49-F238E27FC236}">
                <a16:creationId xmlns:a16="http://schemas.microsoft.com/office/drawing/2014/main" id="{3C5AA024-C466-442D-A425-7351EF536527}"/>
              </a:ext>
            </a:extLst>
          </p:cNvPr>
          <p:cNvCxnSpPr>
            <a:cxnSpLocks/>
          </p:cNvCxnSpPr>
          <p:nvPr/>
        </p:nvCxnSpPr>
        <p:spPr>
          <a:xfrm>
            <a:off x="6150709" y="4683596"/>
            <a:ext cx="4196695" cy="8546"/>
          </a:xfrm>
          <a:prstGeom prst="line">
            <a:avLst/>
          </a:prstGeom>
          <a:noFill/>
          <a:ln w="19050" cap="flat" cmpd="sng" algn="ctr">
            <a:solidFill>
              <a:srgbClr val="2E2E38"/>
            </a:solidFill>
            <a:prstDash val="solid"/>
            <a:tailEnd type="none"/>
          </a:ln>
          <a:effectLst/>
        </p:spPr>
      </p:cxnSp>
      <p:cxnSp>
        <p:nvCxnSpPr>
          <p:cNvPr id="18" name="Straight Connector 17">
            <a:extLst>
              <a:ext uri="{FF2B5EF4-FFF2-40B4-BE49-F238E27FC236}">
                <a16:creationId xmlns:a16="http://schemas.microsoft.com/office/drawing/2014/main" id="{450DC23A-D7C5-444E-BB81-A018A056FAA2}"/>
              </a:ext>
            </a:extLst>
          </p:cNvPr>
          <p:cNvCxnSpPr>
            <a:cxnSpLocks/>
          </p:cNvCxnSpPr>
          <p:nvPr/>
        </p:nvCxnSpPr>
        <p:spPr>
          <a:xfrm>
            <a:off x="6844097" y="1371825"/>
            <a:ext cx="2862842" cy="2862842"/>
          </a:xfrm>
          <a:prstGeom prst="line">
            <a:avLst/>
          </a:prstGeom>
          <a:noFill/>
          <a:ln w="9525" cap="flat" cmpd="sng" algn="ctr">
            <a:solidFill>
              <a:schemeClr val="tx2"/>
            </a:solidFill>
            <a:prstDash val="solid"/>
            <a:tailEnd type="none"/>
          </a:ln>
          <a:effectLst/>
        </p:spPr>
      </p:cxnSp>
      <p:cxnSp>
        <p:nvCxnSpPr>
          <p:cNvPr id="22" name="Straight Connector 21">
            <a:extLst>
              <a:ext uri="{FF2B5EF4-FFF2-40B4-BE49-F238E27FC236}">
                <a16:creationId xmlns:a16="http://schemas.microsoft.com/office/drawing/2014/main" id="{0804261F-A6AF-445A-8DA9-24671346C3C7}"/>
              </a:ext>
            </a:extLst>
          </p:cNvPr>
          <p:cNvCxnSpPr/>
          <p:nvPr/>
        </p:nvCxnSpPr>
        <p:spPr>
          <a:xfrm>
            <a:off x="7792680" y="2320408"/>
            <a:ext cx="0" cy="2363188"/>
          </a:xfrm>
          <a:prstGeom prst="line">
            <a:avLst/>
          </a:prstGeom>
          <a:noFill/>
          <a:ln w="3175" cap="flat" cmpd="sng" algn="ctr">
            <a:solidFill>
              <a:srgbClr val="000000"/>
            </a:solidFill>
            <a:prstDash val="dashDot"/>
            <a:tailEnd type="none"/>
          </a:ln>
          <a:effectLst/>
        </p:spPr>
      </p:cxnSp>
      <p:cxnSp>
        <p:nvCxnSpPr>
          <p:cNvPr id="25" name="Straight Connector 24">
            <a:extLst>
              <a:ext uri="{FF2B5EF4-FFF2-40B4-BE49-F238E27FC236}">
                <a16:creationId xmlns:a16="http://schemas.microsoft.com/office/drawing/2014/main" id="{9E7154BE-ED6A-4536-80C9-2CCC8DC1B2F0}"/>
              </a:ext>
            </a:extLst>
          </p:cNvPr>
          <p:cNvCxnSpPr>
            <a:cxnSpLocks/>
          </p:cNvCxnSpPr>
          <p:nvPr/>
        </p:nvCxnSpPr>
        <p:spPr>
          <a:xfrm flipH="1">
            <a:off x="6167802" y="3097557"/>
            <a:ext cx="2386848" cy="0"/>
          </a:xfrm>
          <a:prstGeom prst="line">
            <a:avLst/>
          </a:prstGeom>
          <a:noFill/>
          <a:ln w="3175" cap="flat" cmpd="sng" algn="ctr">
            <a:solidFill>
              <a:srgbClr val="000000"/>
            </a:solidFill>
            <a:prstDash val="dashDot"/>
            <a:tailEnd type="none"/>
          </a:ln>
          <a:effectLst/>
        </p:spPr>
      </p:cxnSp>
      <p:cxnSp>
        <p:nvCxnSpPr>
          <p:cNvPr id="27" name="Straight Connector 26">
            <a:extLst>
              <a:ext uri="{FF2B5EF4-FFF2-40B4-BE49-F238E27FC236}">
                <a16:creationId xmlns:a16="http://schemas.microsoft.com/office/drawing/2014/main" id="{83E9B950-EEAD-4A5C-8EC2-A94B45FAA34A}"/>
              </a:ext>
            </a:extLst>
          </p:cNvPr>
          <p:cNvCxnSpPr>
            <a:cxnSpLocks/>
          </p:cNvCxnSpPr>
          <p:nvPr/>
        </p:nvCxnSpPr>
        <p:spPr>
          <a:xfrm flipH="1">
            <a:off x="6176348" y="2320408"/>
            <a:ext cx="1616332" cy="0"/>
          </a:xfrm>
          <a:prstGeom prst="line">
            <a:avLst/>
          </a:prstGeom>
          <a:noFill/>
          <a:ln w="3175" cap="flat" cmpd="sng" algn="ctr">
            <a:solidFill>
              <a:srgbClr val="000000"/>
            </a:solidFill>
            <a:prstDash val="dashDot"/>
            <a:tailEnd type="none"/>
          </a:ln>
          <a:effectLst/>
        </p:spPr>
      </p:cxnSp>
      <p:cxnSp>
        <p:nvCxnSpPr>
          <p:cNvPr id="28" name="Straight Connector 27">
            <a:extLst>
              <a:ext uri="{FF2B5EF4-FFF2-40B4-BE49-F238E27FC236}">
                <a16:creationId xmlns:a16="http://schemas.microsoft.com/office/drawing/2014/main" id="{2E9948BC-662B-4A9A-8BC0-DC40B6669B66}"/>
              </a:ext>
            </a:extLst>
          </p:cNvPr>
          <p:cNvCxnSpPr/>
          <p:nvPr/>
        </p:nvCxnSpPr>
        <p:spPr>
          <a:xfrm>
            <a:off x="7792680" y="2320408"/>
            <a:ext cx="0" cy="1299790"/>
          </a:xfrm>
          <a:prstGeom prst="line">
            <a:avLst/>
          </a:prstGeom>
          <a:noFill/>
          <a:ln w="3175" cap="flat" cmpd="sng" algn="ctr">
            <a:solidFill>
              <a:srgbClr val="000000"/>
            </a:solidFill>
            <a:prstDash val="dashDot"/>
            <a:tailEnd type="none"/>
          </a:ln>
          <a:effectLst/>
        </p:spPr>
      </p:cxnSp>
      <p:sp>
        <p:nvSpPr>
          <p:cNvPr id="29" name="TextBox 28">
            <a:extLst>
              <a:ext uri="{FF2B5EF4-FFF2-40B4-BE49-F238E27FC236}">
                <a16:creationId xmlns:a16="http://schemas.microsoft.com/office/drawing/2014/main" id="{65DBFE33-9F1A-4DA2-8F0B-4267E751670B}"/>
              </a:ext>
            </a:extLst>
          </p:cNvPr>
          <p:cNvSpPr txBox="1"/>
          <p:nvPr/>
        </p:nvSpPr>
        <p:spPr>
          <a:xfrm>
            <a:off x="7698178"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Q1</a:t>
            </a:r>
          </a:p>
        </p:txBody>
      </p:sp>
      <p:sp>
        <p:nvSpPr>
          <p:cNvPr id="30" name="TextBox 29">
            <a:extLst>
              <a:ext uri="{FF2B5EF4-FFF2-40B4-BE49-F238E27FC236}">
                <a16:creationId xmlns:a16="http://schemas.microsoft.com/office/drawing/2014/main" id="{5C7F455A-F1CD-4383-AEA9-65CB0D80723F}"/>
              </a:ext>
            </a:extLst>
          </p:cNvPr>
          <p:cNvSpPr txBox="1"/>
          <p:nvPr/>
        </p:nvSpPr>
        <p:spPr>
          <a:xfrm>
            <a:off x="8511919"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Q2</a:t>
            </a:r>
          </a:p>
        </p:txBody>
      </p:sp>
      <p:sp>
        <p:nvSpPr>
          <p:cNvPr id="34" name="TextBox 33">
            <a:extLst>
              <a:ext uri="{FF2B5EF4-FFF2-40B4-BE49-F238E27FC236}">
                <a16:creationId xmlns:a16="http://schemas.microsoft.com/office/drawing/2014/main" id="{798B8F6C-966B-497C-A7DB-B1F50084A107}"/>
              </a:ext>
            </a:extLst>
          </p:cNvPr>
          <p:cNvSpPr txBox="1"/>
          <p:nvPr/>
        </p:nvSpPr>
        <p:spPr>
          <a:xfrm>
            <a:off x="5905943" y="223653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P1</a:t>
            </a:r>
          </a:p>
        </p:txBody>
      </p:sp>
      <p:sp>
        <p:nvSpPr>
          <p:cNvPr id="36" name="TextBox 35">
            <a:extLst>
              <a:ext uri="{FF2B5EF4-FFF2-40B4-BE49-F238E27FC236}">
                <a16:creationId xmlns:a16="http://schemas.microsoft.com/office/drawing/2014/main" id="{42234874-E1DC-4FE1-89F6-A1A681E0E18B}"/>
              </a:ext>
            </a:extLst>
          </p:cNvPr>
          <p:cNvSpPr txBox="1"/>
          <p:nvPr/>
        </p:nvSpPr>
        <p:spPr>
          <a:xfrm>
            <a:off x="5905943" y="3013688"/>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P3</a:t>
            </a:r>
          </a:p>
        </p:txBody>
      </p:sp>
      <p:sp>
        <p:nvSpPr>
          <p:cNvPr id="37" name="TextBox 36">
            <a:extLst>
              <a:ext uri="{FF2B5EF4-FFF2-40B4-BE49-F238E27FC236}">
                <a16:creationId xmlns:a16="http://schemas.microsoft.com/office/drawing/2014/main" id="{627A1926-7C61-49F5-AE3E-406C61188BE0}"/>
              </a:ext>
            </a:extLst>
          </p:cNvPr>
          <p:cNvSpPr txBox="1"/>
          <p:nvPr/>
        </p:nvSpPr>
        <p:spPr>
          <a:xfrm>
            <a:off x="5905943" y="3503284"/>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P2</a:t>
            </a:r>
          </a:p>
        </p:txBody>
      </p:sp>
      <p:sp>
        <p:nvSpPr>
          <p:cNvPr id="40" name="Rectangle 39">
            <a:extLst>
              <a:ext uri="{FF2B5EF4-FFF2-40B4-BE49-F238E27FC236}">
                <a16:creationId xmlns:a16="http://schemas.microsoft.com/office/drawing/2014/main" id="{A1B8BC40-F98E-44C6-9B4F-E2F5D960B0B9}"/>
              </a:ext>
            </a:extLst>
          </p:cNvPr>
          <p:cNvSpPr/>
          <p:nvPr/>
        </p:nvSpPr>
        <p:spPr>
          <a:xfrm>
            <a:off x="8395251" y="6898909"/>
            <a:ext cx="172341" cy="152400"/>
          </a:xfrm>
          <a:prstGeom prst="rect">
            <a:avLst/>
          </a:prstGeom>
          <a:solidFill>
            <a:srgbClr val="E0E8EA"/>
          </a:solid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sp>
        <p:nvSpPr>
          <p:cNvPr id="46" name="TextBox 45">
            <a:extLst>
              <a:ext uri="{FF2B5EF4-FFF2-40B4-BE49-F238E27FC236}">
                <a16:creationId xmlns:a16="http://schemas.microsoft.com/office/drawing/2014/main" id="{1A141F18-F127-4F2B-B719-C488AEA73BD4}"/>
              </a:ext>
            </a:extLst>
          </p:cNvPr>
          <p:cNvSpPr txBox="1"/>
          <p:nvPr/>
        </p:nvSpPr>
        <p:spPr>
          <a:xfrm>
            <a:off x="6564934" y="1155731"/>
            <a:ext cx="796292" cy="15465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Demand curve</a:t>
            </a:r>
          </a:p>
        </p:txBody>
      </p:sp>
      <p:sp>
        <p:nvSpPr>
          <p:cNvPr id="3" name="Date Placeholder 2">
            <a:extLst>
              <a:ext uri="{FF2B5EF4-FFF2-40B4-BE49-F238E27FC236}">
                <a16:creationId xmlns:a16="http://schemas.microsoft.com/office/drawing/2014/main" id="{F0A3A3CC-159B-4B0B-A8B2-B3E77B0DF243}"/>
              </a:ext>
            </a:extLst>
          </p:cNvPr>
          <p:cNvSpPr>
            <a:spLocks noGrp="1"/>
          </p:cNvSpPr>
          <p:nvPr>
            <p:ph type="dt" sz="half" idx="10"/>
          </p:nvPr>
        </p:nvSpPr>
        <p:spPr/>
        <p:txBody>
          <a:bodyPr/>
          <a:lstStyle/>
          <a:p>
            <a:fld id="{CDD0DBBD-CEE8-44F6-8736-3D75A76C0B89}" type="datetime1">
              <a:rPr lang="en-AU" smtClean="0"/>
              <a:t>26/10/2021</a:t>
            </a:fld>
            <a:endParaRPr lang="en-AU"/>
          </a:p>
        </p:txBody>
      </p:sp>
      <p:sp>
        <p:nvSpPr>
          <p:cNvPr id="4" name="Slide Number Placeholder 3">
            <a:extLst>
              <a:ext uri="{FF2B5EF4-FFF2-40B4-BE49-F238E27FC236}">
                <a16:creationId xmlns:a16="http://schemas.microsoft.com/office/drawing/2014/main" id="{407C12F7-9815-4876-A78B-659F4D3400A4}"/>
              </a:ext>
            </a:extLst>
          </p:cNvPr>
          <p:cNvSpPr>
            <a:spLocks noGrp="1"/>
          </p:cNvSpPr>
          <p:nvPr>
            <p:ph type="sldNum" sz="quarter" idx="12"/>
          </p:nvPr>
        </p:nvSpPr>
        <p:spPr/>
        <p:txBody>
          <a:bodyPr/>
          <a:lstStyle/>
          <a:p>
            <a:fld id="{4EC81F68-4976-451A-B2E9-79BCBD2F70CC}" type="slidenum">
              <a:rPr lang="en-AU" smtClean="0"/>
              <a:t>17</a:t>
            </a:fld>
            <a:endParaRPr lang="en-AU"/>
          </a:p>
        </p:txBody>
      </p:sp>
    </p:spTree>
    <p:extLst>
      <p:ext uri="{BB962C8B-B14F-4D97-AF65-F5344CB8AC3E}">
        <p14:creationId xmlns:p14="http://schemas.microsoft.com/office/powerpoint/2010/main" val="315064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style.rotation</p:attrName>
                                        </p:attrNameLst>
                                      </p:cBhvr>
                                      <p:tavLst>
                                        <p:tav tm="0">
                                          <p:val>
                                            <p:fltVal val="90"/>
                                          </p:val>
                                        </p:tav>
                                        <p:tav tm="100000">
                                          <p:val>
                                            <p:fltVal val="0"/>
                                          </p:val>
                                        </p:tav>
                                      </p:tavLst>
                                    </p:anim>
                                    <p:animEffect transition="in" filter="fade">
                                      <p:cBhvr>
                                        <p:cTn id="10" dur="1000"/>
                                        <p:tgtEl>
                                          <p:spTgt spid="18"/>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p:txBody>
          <a:bodyPr/>
          <a:lstStyle/>
          <a:p>
            <a:r>
              <a:rPr lang="en-AU"/>
              <a:t>Demand response - explainer</a:t>
            </a:r>
          </a:p>
        </p:txBody>
      </p:sp>
      <p:cxnSp>
        <p:nvCxnSpPr>
          <p:cNvPr id="12" name="Straight Connector 11">
            <a:extLst>
              <a:ext uri="{FF2B5EF4-FFF2-40B4-BE49-F238E27FC236}">
                <a16:creationId xmlns:a16="http://schemas.microsoft.com/office/drawing/2014/main" id="{4E14DB07-49FE-4233-BD0F-63E1EA2C7D7B}"/>
              </a:ext>
            </a:extLst>
          </p:cNvPr>
          <p:cNvCxnSpPr>
            <a:cxnSpLocks/>
          </p:cNvCxnSpPr>
          <p:nvPr/>
        </p:nvCxnSpPr>
        <p:spPr>
          <a:xfrm flipH="1">
            <a:off x="8579415" y="3106206"/>
            <a:ext cx="931" cy="1585936"/>
          </a:xfrm>
          <a:prstGeom prst="line">
            <a:avLst/>
          </a:prstGeom>
          <a:noFill/>
          <a:ln w="3175" cap="flat" cmpd="sng" algn="ctr">
            <a:solidFill>
              <a:srgbClr val="000000"/>
            </a:solidFill>
            <a:prstDash val="dashDot"/>
            <a:tailEnd type="none"/>
          </a:ln>
          <a:effectLst/>
        </p:spPr>
      </p:cxnSp>
      <p:sp>
        <p:nvSpPr>
          <p:cNvPr id="14" name="Freeform: Shape 13">
            <a:extLst>
              <a:ext uri="{FF2B5EF4-FFF2-40B4-BE49-F238E27FC236}">
                <a16:creationId xmlns:a16="http://schemas.microsoft.com/office/drawing/2014/main" id="{CCABA930-5AA7-4FB6-BC13-968AB256E1E4}"/>
              </a:ext>
            </a:extLst>
          </p:cNvPr>
          <p:cNvSpPr/>
          <p:nvPr/>
        </p:nvSpPr>
        <p:spPr>
          <a:xfrm>
            <a:off x="6156398" y="2330794"/>
            <a:ext cx="1635406" cy="2352675"/>
          </a:xfrm>
          <a:custGeom>
            <a:avLst/>
            <a:gdLst>
              <a:gd name="connsiteX0" fmla="*/ 1635125 w 1635406"/>
              <a:gd name="connsiteY0" fmla="*/ 0 h 2352675"/>
              <a:gd name="connsiteX1" fmla="*/ 0 w 1635406"/>
              <a:gd name="connsiteY1" fmla="*/ 2352675 h 2352675"/>
              <a:gd name="connsiteX2" fmla="*/ 1631950 w 1635406"/>
              <a:gd name="connsiteY2" fmla="*/ 727075 h 2352675"/>
              <a:gd name="connsiteX3" fmla="*/ 1635125 w 1635406"/>
              <a:gd name="connsiteY3" fmla="*/ 0 h 2352675"/>
            </a:gdLst>
            <a:ahLst/>
            <a:cxnLst>
              <a:cxn ang="0">
                <a:pos x="connsiteX0" y="connsiteY0"/>
              </a:cxn>
              <a:cxn ang="0">
                <a:pos x="connsiteX1" y="connsiteY1"/>
              </a:cxn>
              <a:cxn ang="0">
                <a:pos x="connsiteX2" y="connsiteY2"/>
              </a:cxn>
              <a:cxn ang="0">
                <a:pos x="connsiteX3" y="connsiteY3"/>
              </a:cxn>
            </a:cxnLst>
            <a:rect l="l" t="t" r="r" b="b"/>
            <a:pathLst>
              <a:path w="1635406" h="2352675">
                <a:moveTo>
                  <a:pt x="1635125" y="0"/>
                </a:moveTo>
                <a:lnTo>
                  <a:pt x="0" y="2352675"/>
                </a:lnTo>
                <a:lnTo>
                  <a:pt x="1631950" y="727075"/>
                </a:lnTo>
                <a:cubicBezTo>
                  <a:pt x="1634067" y="481542"/>
                  <a:pt x="1636183" y="236008"/>
                  <a:pt x="1635125" y="0"/>
                </a:cubicBezTo>
                <a:close/>
              </a:path>
            </a:pathLst>
          </a:custGeom>
          <a:no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cxnSp>
        <p:nvCxnSpPr>
          <p:cNvPr id="16" name="Straight Connector 15">
            <a:extLst>
              <a:ext uri="{FF2B5EF4-FFF2-40B4-BE49-F238E27FC236}">
                <a16:creationId xmlns:a16="http://schemas.microsoft.com/office/drawing/2014/main" id="{ECBFA38B-A772-4348-BAB4-B9347AF39327}"/>
              </a:ext>
            </a:extLst>
          </p:cNvPr>
          <p:cNvCxnSpPr>
            <a:cxnSpLocks/>
          </p:cNvCxnSpPr>
          <p:nvPr/>
        </p:nvCxnSpPr>
        <p:spPr>
          <a:xfrm>
            <a:off x="6142163" y="1155731"/>
            <a:ext cx="5061" cy="3533706"/>
          </a:xfrm>
          <a:prstGeom prst="line">
            <a:avLst/>
          </a:prstGeom>
          <a:noFill/>
          <a:ln w="19050" cap="flat" cmpd="sng" algn="ctr">
            <a:solidFill>
              <a:srgbClr val="2E2E38"/>
            </a:solidFill>
            <a:prstDash val="solid"/>
            <a:tailEnd type="none"/>
          </a:ln>
          <a:effectLst/>
        </p:spPr>
      </p:cxnSp>
      <p:cxnSp>
        <p:nvCxnSpPr>
          <p:cNvPr id="17" name="Straight Connector 16">
            <a:extLst>
              <a:ext uri="{FF2B5EF4-FFF2-40B4-BE49-F238E27FC236}">
                <a16:creationId xmlns:a16="http://schemas.microsoft.com/office/drawing/2014/main" id="{3C5AA024-C466-442D-A425-7351EF536527}"/>
              </a:ext>
            </a:extLst>
          </p:cNvPr>
          <p:cNvCxnSpPr>
            <a:cxnSpLocks/>
          </p:cNvCxnSpPr>
          <p:nvPr/>
        </p:nvCxnSpPr>
        <p:spPr>
          <a:xfrm>
            <a:off x="6150709" y="4683596"/>
            <a:ext cx="4196695" cy="8546"/>
          </a:xfrm>
          <a:prstGeom prst="line">
            <a:avLst/>
          </a:prstGeom>
          <a:noFill/>
          <a:ln w="19050" cap="flat" cmpd="sng" algn="ctr">
            <a:solidFill>
              <a:srgbClr val="2E2E38"/>
            </a:solidFill>
            <a:prstDash val="solid"/>
            <a:tailEnd type="none"/>
          </a:ln>
          <a:effectLst/>
        </p:spPr>
      </p:cxnSp>
      <p:cxnSp>
        <p:nvCxnSpPr>
          <p:cNvPr id="18" name="Straight Connector 17">
            <a:extLst>
              <a:ext uri="{FF2B5EF4-FFF2-40B4-BE49-F238E27FC236}">
                <a16:creationId xmlns:a16="http://schemas.microsoft.com/office/drawing/2014/main" id="{450DC23A-D7C5-444E-BB81-A018A056FAA2}"/>
              </a:ext>
            </a:extLst>
          </p:cNvPr>
          <p:cNvCxnSpPr>
            <a:cxnSpLocks/>
          </p:cNvCxnSpPr>
          <p:nvPr/>
        </p:nvCxnSpPr>
        <p:spPr>
          <a:xfrm>
            <a:off x="6844097" y="1371825"/>
            <a:ext cx="2862842" cy="2862842"/>
          </a:xfrm>
          <a:prstGeom prst="line">
            <a:avLst/>
          </a:prstGeom>
          <a:noFill/>
          <a:ln w="9525" cap="flat" cmpd="sng" algn="ctr">
            <a:solidFill>
              <a:schemeClr val="tx2"/>
            </a:solidFill>
            <a:prstDash val="solid"/>
            <a:tailEnd type="none"/>
          </a:ln>
          <a:effectLst/>
        </p:spPr>
      </p:cxnSp>
      <p:cxnSp>
        <p:nvCxnSpPr>
          <p:cNvPr id="22" name="Straight Connector 21">
            <a:extLst>
              <a:ext uri="{FF2B5EF4-FFF2-40B4-BE49-F238E27FC236}">
                <a16:creationId xmlns:a16="http://schemas.microsoft.com/office/drawing/2014/main" id="{0804261F-A6AF-445A-8DA9-24671346C3C7}"/>
              </a:ext>
            </a:extLst>
          </p:cNvPr>
          <p:cNvCxnSpPr/>
          <p:nvPr/>
        </p:nvCxnSpPr>
        <p:spPr>
          <a:xfrm>
            <a:off x="7792680" y="2320408"/>
            <a:ext cx="0" cy="2363188"/>
          </a:xfrm>
          <a:prstGeom prst="line">
            <a:avLst/>
          </a:prstGeom>
          <a:noFill/>
          <a:ln w="3175" cap="flat" cmpd="sng" algn="ctr">
            <a:solidFill>
              <a:srgbClr val="000000"/>
            </a:solidFill>
            <a:prstDash val="dashDot"/>
            <a:tailEnd type="none"/>
          </a:ln>
          <a:effectLst/>
        </p:spPr>
      </p:cxnSp>
      <p:cxnSp>
        <p:nvCxnSpPr>
          <p:cNvPr id="24" name="Straight Connector 23">
            <a:extLst>
              <a:ext uri="{FF2B5EF4-FFF2-40B4-BE49-F238E27FC236}">
                <a16:creationId xmlns:a16="http://schemas.microsoft.com/office/drawing/2014/main" id="{BC33A6F6-0F16-4E07-8D3E-253D48C11F0B}"/>
              </a:ext>
            </a:extLst>
          </p:cNvPr>
          <p:cNvCxnSpPr>
            <a:cxnSpLocks/>
          </p:cNvCxnSpPr>
          <p:nvPr/>
        </p:nvCxnSpPr>
        <p:spPr>
          <a:xfrm flipH="1">
            <a:off x="6167804" y="3620196"/>
            <a:ext cx="1633168" cy="2"/>
          </a:xfrm>
          <a:prstGeom prst="line">
            <a:avLst/>
          </a:prstGeom>
          <a:noFill/>
          <a:ln w="3175" cap="flat" cmpd="sng" algn="ctr">
            <a:solidFill>
              <a:srgbClr val="000000"/>
            </a:solidFill>
            <a:prstDash val="dashDot"/>
            <a:tailEnd type="none"/>
          </a:ln>
          <a:effectLst/>
        </p:spPr>
      </p:cxnSp>
      <p:cxnSp>
        <p:nvCxnSpPr>
          <p:cNvPr id="25" name="Straight Connector 24">
            <a:extLst>
              <a:ext uri="{FF2B5EF4-FFF2-40B4-BE49-F238E27FC236}">
                <a16:creationId xmlns:a16="http://schemas.microsoft.com/office/drawing/2014/main" id="{9E7154BE-ED6A-4536-80C9-2CCC8DC1B2F0}"/>
              </a:ext>
            </a:extLst>
          </p:cNvPr>
          <p:cNvCxnSpPr>
            <a:cxnSpLocks/>
          </p:cNvCxnSpPr>
          <p:nvPr/>
        </p:nvCxnSpPr>
        <p:spPr>
          <a:xfrm flipH="1">
            <a:off x="6167802" y="3097557"/>
            <a:ext cx="2386848" cy="0"/>
          </a:xfrm>
          <a:prstGeom prst="line">
            <a:avLst/>
          </a:prstGeom>
          <a:noFill/>
          <a:ln w="3175" cap="flat" cmpd="sng" algn="ctr">
            <a:solidFill>
              <a:srgbClr val="000000"/>
            </a:solidFill>
            <a:prstDash val="dashDot"/>
            <a:tailEnd type="none"/>
          </a:ln>
          <a:effectLst/>
        </p:spPr>
      </p:cxnSp>
      <p:cxnSp>
        <p:nvCxnSpPr>
          <p:cNvPr id="27" name="Straight Connector 26">
            <a:extLst>
              <a:ext uri="{FF2B5EF4-FFF2-40B4-BE49-F238E27FC236}">
                <a16:creationId xmlns:a16="http://schemas.microsoft.com/office/drawing/2014/main" id="{83E9B950-EEAD-4A5C-8EC2-A94B45FAA34A}"/>
              </a:ext>
            </a:extLst>
          </p:cNvPr>
          <p:cNvCxnSpPr>
            <a:cxnSpLocks/>
          </p:cNvCxnSpPr>
          <p:nvPr/>
        </p:nvCxnSpPr>
        <p:spPr>
          <a:xfrm flipH="1">
            <a:off x="6176348" y="2320408"/>
            <a:ext cx="1616332" cy="0"/>
          </a:xfrm>
          <a:prstGeom prst="line">
            <a:avLst/>
          </a:prstGeom>
          <a:noFill/>
          <a:ln w="3175" cap="flat" cmpd="sng" algn="ctr">
            <a:solidFill>
              <a:srgbClr val="000000"/>
            </a:solidFill>
            <a:prstDash val="dashDot"/>
            <a:tailEnd type="none"/>
          </a:ln>
          <a:effectLst/>
        </p:spPr>
      </p:cxnSp>
      <p:cxnSp>
        <p:nvCxnSpPr>
          <p:cNvPr id="28" name="Straight Connector 27">
            <a:extLst>
              <a:ext uri="{FF2B5EF4-FFF2-40B4-BE49-F238E27FC236}">
                <a16:creationId xmlns:a16="http://schemas.microsoft.com/office/drawing/2014/main" id="{2E9948BC-662B-4A9A-8BC0-DC40B6669B66}"/>
              </a:ext>
            </a:extLst>
          </p:cNvPr>
          <p:cNvCxnSpPr/>
          <p:nvPr/>
        </p:nvCxnSpPr>
        <p:spPr>
          <a:xfrm>
            <a:off x="7792680" y="2320408"/>
            <a:ext cx="0" cy="1299790"/>
          </a:xfrm>
          <a:prstGeom prst="line">
            <a:avLst/>
          </a:prstGeom>
          <a:noFill/>
          <a:ln w="3175" cap="flat" cmpd="sng" algn="ctr">
            <a:solidFill>
              <a:srgbClr val="000000"/>
            </a:solidFill>
            <a:prstDash val="dashDot"/>
            <a:tailEnd type="none"/>
          </a:ln>
          <a:effectLst/>
        </p:spPr>
      </p:cxnSp>
      <p:sp>
        <p:nvSpPr>
          <p:cNvPr id="29" name="TextBox 28">
            <a:extLst>
              <a:ext uri="{FF2B5EF4-FFF2-40B4-BE49-F238E27FC236}">
                <a16:creationId xmlns:a16="http://schemas.microsoft.com/office/drawing/2014/main" id="{65DBFE33-9F1A-4DA2-8F0B-4267E751670B}"/>
              </a:ext>
            </a:extLst>
          </p:cNvPr>
          <p:cNvSpPr txBox="1"/>
          <p:nvPr/>
        </p:nvSpPr>
        <p:spPr>
          <a:xfrm>
            <a:off x="7698178"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Q1</a:t>
            </a:r>
          </a:p>
        </p:txBody>
      </p:sp>
      <p:sp>
        <p:nvSpPr>
          <p:cNvPr id="30" name="TextBox 29">
            <a:extLst>
              <a:ext uri="{FF2B5EF4-FFF2-40B4-BE49-F238E27FC236}">
                <a16:creationId xmlns:a16="http://schemas.microsoft.com/office/drawing/2014/main" id="{5C7F455A-F1CD-4383-AEA9-65CB0D80723F}"/>
              </a:ext>
            </a:extLst>
          </p:cNvPr>
          <p:cNvSpPr txBox="1"/>
          <p:nvPr/>
        </p:nvSpPr>
        <p:spPr>
          <a:xfrm>
            <a:off x="8511919"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Q2</a:t>
            </a:r>
          </a:p>
        </p:txBody>
      </p:sp>
      <p:sp>
        <p:nvSpPr>
          <p:cNvPr id="34" name="TextBox 33">
            <a:extLst>
              <a:ext uri="{FF2B5EF4-FFF2-40B4-BE49-F238E27FC236}">
                <a16:creationId xmlns:a16="http://schemas.microsoft.com/office/drawing/2014/main" id="{798B8F6C-966B-497C-A7DB-B1F50084A107}"/>
              </a:ext>
            </a:extLst>
          </p:cNvPr>
          <p:cNvSpPr txBox="1"/>
          <p:nvPr/>
        </p:nvSpPr>
        <p:spPr>
          <a:xfrm>
            <a:off x="5905943" y="223653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P1</a:t>
            </a:r>
          </a:p>
        </p:txBody>
      </p:sp>
      <p:sp>
        <p:nvSpPr>
          <p:cNvPr id="36" name="TextBox 35">
            <a:extLst>
              <a:ext uri="{FF2B5EF4-FFF2-40B4-BE49-F238E27FC236}">
                <a16:creationId xmlns:a16="http://schemas.microsoft.com/office/drawing/2014/main" id="{42234874-E1DC-4FE1-89F6-A1A681E0E18B}"/>
              </a:ext>
            </a:extLst>
          </p:cNvPr>
          <p:cNvSpPr txBox="1"/>
          <p:nvPr/>
        </p:nvSpPr>
        <p:spPr>
          <a:xfrm>
            <a:off x="5905943" y="3013688"/>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P3</a:t>
            </a:r>
          </a:p>
        </p:txBody>
      </p:sp>
      <p:sp>
        <p:nvSpPr>
          <p:cNvPr id="37" name="TextBox 36">
            <a:extLst>
              <a:ext uri="{FF2B5EF4-FFF2-40B4-BE49-F238E27FC236}">
                <a16:creationId xmlns:a16="http://schemas.microsoft.com/office/drawing/2014/main" id="{627A1926-7C61-49F5-AE3E-406C61188BE0}"/>
              </a:ext>
            </a:extLst>
          </p:cNvPr>
          <p:cNvSpPr txBox="1"/>
          <p:nvPr/>
        </p:nvSpPr>
        <p:spPr>
          <a:xfrm>
            <a:off x="5905943" y="3503284"/>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P2</a:t>
            </a:r>
          </a:p>
        </p:txBody>
      </p:sp>
      <p:sp>
        <p:nvSpPr>
          <p:cNvPr id="40" name="Rectangle 39">
            <a:extLst>
              <a:ext uri="{FF2B5EF4-FFF2-40B4-BE49-F238E27FC236}">
                <a16:creationId xmlns:a16="http://schemas.microsoft.com/office/drawing/2014/main" id="{A1B8BC40-F98E-44C6-9B4F-E2F5D960B0B9}"/>
              </a:ext>
            </a:extLst>
          </p:cNvPr>
          <p:cNvSpPr/>
          <p:nvPr/>
        </p:nvSpPr>
        <p:spPr>
          <a:xfrm>
            <a:off x="8395251" y="6898909"/>
            <a:ext cx="172341" cy="152400"/>
          </a:xfrm>
          <a:prstGeom prst="rect">
            <a:avLst/>
          </a:prstGeom>
          <a:solidFill>
            <a:srgbClr val="E0E8EA"/>
          </a:solid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sp>
        <p:nvSpPr>
          <p:cNvPr id="46" name="TextBox 45">
            <a:extLst>
              <a:ext uri="{FF2B5EF4-FFF2-40B4-BE49-F238E27FC236}">
                <a16:creationId xmlns:a16="http://schemas.microsoft.com/office/drawing/2014/main" id="{1A141F18-F127-4F2B-B719-C488AEA73BD4}"/>
              </a:ext>
            </a:extLst>
          </p:cNvPr>
          <p:cNvSpPr txBox="1"/>
          <p:nvPr/>
        </p:nvSpPr>
        <p:spPr>
          <a:xfrm>
            <a:off x="6564934" y="1155731"/>
            <a:ext cx="796292" cy="15465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Demand curve</a:t>
            </a:r>
          </a:p>
        </p:txBody>
      </p:sp>
      <p:cxnSp>
        <p:nvCxnSpPr>
          <p:cNvPr id="32" name="Straight Arrow Connector 31">
            <a:extLst>
              <a:ext uri="{FF2B5EF4-FFF2-40B4-BE49-F238E27FC236}">
                <a16:creationId xmlns:a16="http://schemas.microsoft.com/office/drawing/2014/main" id="{2868F0B2-40C9-48B7-A112-F4F9DB5F970E}"/>
              </a:ext>
            </a:extLst>
          </p:cNvPr>
          <p:cNvCxnSpPr>
            <a:cxnSpLocks/>
          </p:cNvCxnSpPr>
          <p:nvPr/>
        </p:nvCxnSpPr>
        <p:spPr>
          <a:xfrm flipH="1">
            <a:off x="7781445" y="1772552"/>
            <a:ext cx="62096" cy="5330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817A0D19-28D1-4B7D-800C-65F750DCC4DB}"/>
              </a:ext>
            </a:extLst>
          </p:cNvPr>
          <p:cNvSpPr/>
          <p:nvPr/>
        </p:nvSpPr>
        <p:spPr>
          <a:xfrm>
            <a:off x="7408341" y="792057"/>
            <a:ext cx="2834497" cy="10358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solidFill>
                  <a:schemeClr val="tx1"/>
                </a:solidFill>
              </a:rPr>
              <a:t>Equilibrium in base case with strategic bidding, intersection of supply curve with demand curve</a:t>
            </a:r>
          </a:p>
        </p:txBody>
      </p:sp>
      <p:cxnSp>
        <p:nvCxnSpPr>
          <p:cNvPr id="39" name="Straight Connector 38">
            <a:extLst>
              <a:ext uri="{FF2B5EF4-FFF2-40B4-BE49-F238E27FC236}">
                <a16:creationId xmlns:a16="http://schemas.microsoft.com/office/drawing/2014/main" id="{25FCF2F0-01BA-4689-9FDC-3A5706717DE0}"/>
              </a:ext>
            </a:extLst>
          </p:cNvPr>
          <p:cNvCxnSpPr>
            <a:cxnSpLocks/>
            <a:stCxn id="14" idx="1"/>
          </p:cNvCxnSpPr>
          <p:nvPr/>
        </p:nvCxnSpPr>
        <p:spPr>
          <a:xfrm flipV="1">
            <a:off x="6156398" y="1989426"/>
            <a:ext cx="1853094" cy="2694043"/>
          </a:xfrm>
          <a:prstGeom prst="line">
            <a:avLst/>
          </a:prstGeom>
          <a:noFill/>
          <a:ln w="9525" cap="flat" cmpd="sng" algn="ctr">
            <a:solidFill>
              <a:schemeClr val="tx2"/>
            </a:solidFill>
            <a:prstDash val="solid"/>
            <a:tailEnd type="none"/>
          </a:ln>
          <a:effectLst/>
        </p:spPr>
      </p:cxnSp>
      <p:sp>
        <p:nvSpPr>
          <p:cNvPr id="44" name="Rectangle 43">
            <a:extLst>
              <a:ext uri="{FF2B5EF4-FFF2-40B4-BE49-F238E27FC236}">
                <a16:creationId xmlns:a16="http://schemas.microsoft.com/office/drawing/2014/main" id="{6147B8D7-1FF8-492E-8916-E298CD82CC0E}"/>
              </a:ext>
            </a:extLst>
          </p:cNvPr>
          <p:cNvSpPr/>
          <p:nvPr/>
        </p:nvSpPr>
        <p:spPr>
          <a:xfrm>
            <a:off x="3923539" y="3910103"/>
            <a:ext cx="2174504" cy="6793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tx1"/>
                </a:solidFill>
              </a:rPr>
              <a:t>Equilibrium in CDP case with strategic bidding</a:t>
            </a:r>
          </a:p>
        </p:txBody>
      </p:sp>
      <p:sp>
        <p:nvSpPr>
          <p:cNvPr id="50" name="TextBox 49">
            <a:extLst>
              <a:ext uri="{FF2B5EF4-FFF2-40B4-BE49-F238E27FC236}">
                <a16:creationId xmlns:a16="http://schemas.microsoft.com/office/drawing/2014/main" id="{A225830A-5BFF-4658-BD7E-BF99260B0859}"/>
              </a:ext>
            </a:extLst>
          </p:cNvPr>
          <p:cNvSpPr txBox="1"/>
          <p:nvPr/>
        </p:nvSpPr>
        <p:spPr>
          <a:xfrm>
            <a:off x="8047495" y="1840676"/>
            <a:ext cx="796292" cy="272382"/>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Base case supply curve</a:t>
            </a:r>
          </a:p>
        </p:txBody>
      </p:sp>
      <p:sp>
        <p:nvSpPr>
          <p:cNvPr id="3" name="Date Placeholder 2">
            <a:extLst>
              <a:ext uri="{FF2B5EF4-FFF2-40B4-BE49-F238E27FC236}">
                <a16:creationId xmlns:a16="http://schemas.microsoft.com/office/drawing/2014/main" id="{F0A3A3CC-159B-4B0B-A8B2-B3E77B0DF243}"/>
              </a:ext>
            </a:extLst>
          </p:cNvPr>
          <p:cNvSpPr>
            <a:spLocks noGrp="1"/>
          </p:cNvSpPr>
          <p:nvPr>
            <p:ph type="dt" sz="half" idx="10"/>
          </p:nvPr>
        </p:nvSpPr>
        <p:spPr/>
        <p:txBody>
          <a:bodyPr/>
          <a:lstStyle/>
          <a:p>
            <a:fld id="{CDD0DBBD-CEE8-44F6-8736-3D75A76C0B89}" type="datetime1">
              <a:rPr lang="en-AU" smtClean="0"/>
              <a:t>26/10/2021</a:t>
            </a:fld>
            <a:endParaRPr lang="en-AU"/>
          </a:p>
        </p:txBody>
      </p:sp>
      <p:sp>
        <p:nvSpPr>
          <p:cNvPr id="4" name="Slide Number Placeholder 3">
            <a:extLst>
              <a:ext uri="{FF2B5EF4-FFF2-40B4-BE49-F238E27FC236}">
                <a16:creationId xmlns:a16="http://schemas.microsoft.com/office/drawing/2014/main" id="{407C12F7-9815-4876-A78B-659F4D3400A4}"/>
              </a:ext>
            </a:extLst>
          </p:cNvPr>
          <p:cNvSpPr>
            <a:spLocks noGrp="1"/>
          </p:cNvSpPr>
          <p:nvPr>
            <p:ph type="sldNum" sz="quarter" idx="12"/>
          </p:nvPr>
        </p:nvSpPr>
        <p:spPr/>
        <p:txBody>
          <a:bodyPr/>
          <a:lstStyle/>
          <a:p>
            <a:fld id="{4EC81F68-4976-451A-B2E9-79BCBD2F70CC}" type="slidenum">
              <a:rPr lang="en-AU" smtClean="0"/>
              <a:t>18</a:t>
            </a:fld>
            <a:endParaRPr lang="en-AU"/>
          </a:p>
        </p:txBody>
      </p:sp>
    </p:spTree>
    <p:extLst>
      <p:ext uri="{BB962C8B-B14F-4D97-AF65-F5344CB8AC3E}">
        <p14:creationId xmlns:p14="http://schemas.microsoft.com/office/powerpoint/2010/main" val="3304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style.rotation</p:attrName>
                                        </p:attrNameLst>
                                      </p:cBhvr>
                                      <p:tavLst>
                                        <p:tav tm="0">
                                          <p:val>
                                            <p:fltVal val="90"/>
                                          </p:val>
                                        </p:tav>
                                        <p:tav tm="100000">
                                          <p:val>
                                            <p:fltVal val="0"/>
                                          </p:val>
                                        </p:tav>
                                      </p:tavLst>
                                    </p:anim>
                                    <p:animEffect transition="in" filter="fade">
                                      <p:cBhvr>
                                        <p:cTn id="10" dur="1000"/>
                                        <p:tgtEl>
                                          <p:spTgt spid="18"/>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33" grpId="0"/>
      <p:bldP spid="44" grpId="0"/>
      <p:bldP spid="5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p:txBody>
          <a:bodyPr/>
          <a:lstStyle/>
          <a:p>
            <a:r>
              <a:rPr lang="en-AU"/>
              <a:t>Demand response - explainer</a:t>
            </a:r>
          </a:p>
        </p:txBody>
      </p:sp>
      <p:cxnSp>
        <p:nvCxnSpPr>
          <p:cNvPr id="12" name="Straight Connector 11">
            <a:extLst>
              <a:ext uri="{FF2B5EF4-FFF2-40B4-BE49-F238E27FC236}">
                <a16:creationId xmlns:a16="http://schemas.microsoft.com/office/drawing/2014/main" id="{4E14DB07-49FE-4233-BD0F-63E1EA2C7D7B}"/>
              </a:ext>
            </a:extLst>
          </p:cNvPr>
          <p:cNvCxnSpPr>
            <a:cxnSpLocks/>
          </p:cNvCxnSpPr>
          <p:nvPr/>
        </p:nvCxnSpPr>
        <p:spPr>
          <a:xfrm flipH="1">
            <a:off x="8579415" y="3106206"/>
            <a:ext cx="931" cy="1585936"/>
          </a:xfrm>
          <a:prstGeom prst="line">
            <a:avLst/>
          </a:prstGeom>
          <a:noFill/>
          <a:ln w="3175" cap="flat" cmpd="sng" algn="ctr">
            <a:solidFill>
              <a:srgbClr val="000000"/>
            </a:solidFill>
            <a:prstDash val="dashDot"/>
            <a:tailEnd type="none"/>
          </a:ln>
          <a:effectLst/>
        </p:spPr>
      </p:cxnSp>
      <p:sp>
        <p:nvSpPr>
          <p:cNvPr id="14" name="Freeform: Shape 13">
            <a:extLst>
              <a:ext uri="{FF2B5EF4-FFF2-40B4-BE49-F238E27FC236}">
                <a16:creationId xmlns:a16="http://schemas.microsoft.com/office/drawing/2014/main" id="{CCABA930-5AA7-4FB6-BC13-968AB256E1E4}"/>
              </a:ext>
            </a:extLst>
          </p:cNvPr>
          <p:cNvSpPr/>
          <p:nvPr/>
        </p:nvSpPr>
        <p:spPr>
          <a:xfrm>
            <a:off x="6156398" y="2330794"/>
            <a:ext cx="1635406" cy="2352675"/>
          </a:xfrm>
          <a:custGeom>
            <a:avLst/>
            <a:gdLst>
              <a:gd name="connsiteX0" fmla="*/ 1635125 w 1635406"/>
              <a:gd name="connsiteY0" fmla="*/ 0 h 2352675"/>
              <a:gd name="connsiteX1" fmla="*/ 0 w 1635406"/>
              <a:gd name="connsiteY1" fmla="*/ 2352675 h 2352675"/>
              <a:gd name="connsiteX2" fmla="*/ 1631950 w 1635406"/>
              <a:gd name="connsiteY2" fmla="*/ 727075 h 2352675"/>
              <a:gd name="connsiteX3" fmla="*/ 1635125 w 1635406"/>
              <a:gd name="connsiteY3" fmla="*/ 0 h 2352675"/>
            </a:gdLst>
            <a:ahLst/>
            <a:cxnLst>
              <a:cxn ang="0">
                <a:pos x="connsiteX0" y="connsiteY0"/>
              </a:cxn>
              <a:cxn ang="0">
                <a:pos x="connsiteX1" y="connsiteY1"/>
              </a:cxn>
              <a:cxn ang="0">
                <a:pos x="connsiteX2" y="connsiteY2"/>
              </a:cxn>
              <a:cxn ang="0">
                <a:pos x="connsiteX3" y="connsiteY3"/>
              </a:cxn>
            </a:cxnLst>
            <a:rect l="l" t="t" r="r" b="b"/>
            <a:pathLst>
              <a:path w="1635406" h="2352675">
                <a:moveTo>
                  <a:pt x="1635125" y="0"/>
                </a:moveTo>
                <a:lnTo>
                  <a:pt x="0" y="2352675"/>
                </a:lnTo>
                <a:lnTo>
                  <a:pt x="1631950" y="727075"/>
                </a:lnTo>
                <a:cubicBezTo>
                  <a:pt x="1634067" y="481542"/>
                  <a:pt x="1636183" y="236008"/>
                  <a:pt x="1635125" y="0"/>
                </a:cubicBezTo>
                <a:close/>
              </a:path>
            </a:pathLst>
          </a:custGeom>
          <a:no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cxnSp>
        <p:nvCxnSpPr>
          <p:cNvPr id="16" name="Straight Connector 15">
            <a:extLst>
              <a:ext uri="{FF2B5EF4-FFF2-40B4-BE49-F238E27FC236}">
                <a16:creationId xmlns:a16="http://schemas.microsoft.com/office/drawing/2014/main" id="{ECBFA38B-A772-4348-BAB4-B9347AF39327}"/>
              </a:ext>
            </a:extLst>
          </p:cNvPr>
          <p:cNvCxnSpPr>
            <a:cxnSpLocks/>
          </p:cNvCxnSpPr>
          <p:nvPr/>
        </p:nvCxnSpPr>
        <p:spPr>
          <a:xfrm>
            <a:off x="6142163" y="1155731"/>
            <a:ext cx="5061" cy="3533706"/>
          </a:xfrm>
          <a:prstGeom prst="line">
            <a:avLst/>
          </a:prstGeom>
          <a:noFill/>
          <a:ln w="19050" cap="flat" cmpd="sng" algn="ctr">
            <a:solidFill>
              <a:srgbClr val="2E2E38"/>
            </a:solidFill>
            <a:prstDash val="solid"/>
            <a:tailEnd type="none"/>
          </a:ln>
          <a:effectLst/>
        </p:spPr>
      </p:cxnSp>
      <p:cxnSp>
        <p:nvCxnSpPr>
          <p:cNvPr id="17" name="Straight Connector 16">
            <a:extLst>
              <a:ext uri="{FF2B5EF4-FFF2-40B4-BE49-F238E27FC236}">
                <a16:creationId xmlns:a16="http://schemas.microsoft.com/office/drawing/2014/main" id="{3C5AA024-C466-442D-A425-7351EF536527}"/>
              </a:ext>
            </a:extLst>
          </p:cNvPr>
          <p:cNvCxnSpPr>
            <a:cxnSpLocks/>
          </p:cNvCxnSpPr>
          <p:nvPr/>
        </p:nvCxnSpPr>
        <p:spPr>
          <a:xfrm>
            <a:off x="6150709" y="4683596"/>
            <a:ext cx="4196695" cy="8546"/>
          </a:xfrm>
          <a:prstGeom prst="line">
            <a:avLst/>
          </a:prstGeom>
          <a:noFill/>
          <a:ln w="19050" cap="flat" cmpd="sng" algn="ctr">
            <a:solidFill>
              <a:srgbClr val="2E2E38"/>
            </a:solidFill>
            <a:prstDash val="solid"/>
            <a:tailEnd type="none"/>
          </a:ln>
          <a:effectLst/>
        </p:spPr>
      </p:cxnSp>
      <p:cxnSp>
        <p:nvCxnSpPr>
          <p:cNvPr id="18" name="Straight Connector 17">
            <a:extLst>
              <a:ext uri="{FF2B5EF4-FFF2-40B4-BE49-F238E27FC236}">
                <a16:creationId xmlns:a16="http://schemas.microsoft.com/office/drawing/2014/main" id="{450DC23A-D7C5-444E-BB81-A018A056FAA2}"/>
              </a:ext>
            </a:extLst>
          </p:cNvPr>
          <p:cNvCxnSpPr>
            <a:cxnSpLocks/>
          </p:cNvCxnSpPr>
          <p:nvPr/>
        </p:nvCxnSpPr>
        <p:spPr>
          <a:xfrm>
            <a:off x="6844097" y="1371825"/>
            <a:ext cx="2862842" cy="2862842"/>
          </a:xfrm>
          <a:prstGeom prst="line">
            <a:avLst/>
          </a:prstGeom>
          <a:noFill/>
          <a:ln w="9525" cap="flat" cmpd="sng" algn="ctr">
            <a:solidFill>
              <a:schemeClr val="tx2"/>
            </a:solidFill>
            <a:prstDash val="solid"/>
            <a:tailEnd type="none"/>
          </a:ln>
          <a:effectLst/>
        </p:spPr>
      </p:cxnSp>
      <p:cxnSp>
        <p:nvCxnSpPr>
          <p:cNvPr id="22" name="Straight Connector 21">
            <a:extLst>
              <a:ext uri="{FF2B5EF4-FFF2-40B4-BE49-F238E27FC236}">
                <a16:creationId xmlns:a16="http://schemas.microsoft.com/office/drawing/2014/main" id="{0804261F-A6AF-445A-8DA9-24671346C3C7}"/>
              </a:ext>
            </a:extLst>
          </p:cNvPr>
          <p:cNvCxnSpPr/>
          <p:nvPr/>
        </p:nvCxnSpPr>
        <p:spPr>
          <a:xfrm>
            <a:off x="7792680" y="2320408"/>
            <a:ext cx="0" cy="2363188"/>
          </a:xfrm>
          <a:prstGeom prst="line">
            <a:avLst/>
          </a:prstGeom>
          <a:noFill/>
          <a:ln w="3175" cap="flat" cmpd="sng" algn="ctr">
            <a:solidFill>
              <a:srgbClr val="000000"/>
            </a:solidFill>
            <a:prstDash val="dashDot"/>
            <a:tailEnd type="none"/>
          </a:ln>
          <a:effectLst/>
        </p:spPr>
      </p:cxnSp>
      <p:cxnSp>
        <p:nvCxnSpPr>
          <p:cNvPr id="24" name="Straight Connector 23">
            <a:extLst>
              <a:ext uri="{FF2B5EF4-FFF2-40B4-BE49-F238E27FC236}">
                <a16:creationId xmlns:a16="http://schemas.microsoft.com/office/drawing/2014/main" id="{BC33A6F6-0F16-4E07-8D3E-253D48C11F0B}"/>
              </a:ext>
            </a:extLst>
          </p:cNvPr>
          <p:cNvCxnSpPr>
            <a:cxnSpLocks/>
          </p:cNvCxnSpPr>
          <p:nvPr/>
        </p:nvCxnSpPr>
        <p:spPr>
          <a:xfrm flipH="1">
            <a:off x="6167804" y="3620196"/>
            <a:ext cx="1633168" cy="2"/>
          </a:xfrm>
          <a:prstGeom prst="line">
            <a:avLst/>
          </a:prstGeom>
          <a:noFill/>
          <a:ln w="3175" cap="flat" cmpd="sng" algn="ctr">
            <a:solidFill>
              <a:srgbClr val="000000"/>
            </a:solidFill>
            <a:prstDash val="dashDot"/>
            <a:tailEnd type="none"/>
          </a:ln>
          <a:effectLst/>
        </p:spPr>
      </p:cxnSp>
      <p:cxnSp>
        <p:nvCxnSpPr>
          <p:cNvPr id="25" name="Straight Connector 24">
            <a:extLst>
              <a:ext uri="{FF2B5EF4-FFF2-40B4-BE49-F238E27FC236}">
                <a16:creationId xmlns:a16="http://schemas.microsoft.com/office/drawing/2014/main" id="{9E7154BE-ED6A-4536-80C9-2CCC8DC1B2F0}"/>
              </a:ext>
            </a:extLst>
          </p:cNvPr>
          <p:cNvCxnSpPr>
            <a:cxnSpLocks/>
          </p:cNvCxnSpPr>
          <p:nvPr/>
        </p:nvCxnSpPr>
        <p:spPr>
          <a:xfrm flipH="1">
            <a:off x="6167802" y="3097557"/>
            <a:ext cx="2386848" cy="0"/>
          </a:xfrm>
          <a:prstGeom prst="line">
            <a:avLst/>
          </a:prstGeom>
          <a:noFill/>
          <a:ln w="3175" cap="flat" cmpd="sng" algn="ctr">
            <a:solidFill>
              <a:srgbClr val="000000"/>
            </a:solidFill>
            <a:prstDash val="dashDot"/>
            <a:tailEnd type="none"/>
          </a:ln>
          <a:effectLst/>
        </p:spPr>
      </p:cxnSp>
      <p:cxnSp>
        <p:nvCxnSpPr>
          <p:cNvPr id="27" name="Straight Connector 26">
            <a:extLst>
              <a:ext uri="{FF2B5EF4-FFF2-40B4-BE49-F238E27FC236}">
                <a16:creationId xmlns:a16="http://schemas.microsoft.com/office/drawing/2014/main" id="{83E9B950-EEAD-4A5C-8EC2-A94B45FAA34A}"/>
              </a:ext>
            </a:extLst>
          </p:cNvPr>
          <p:cNvCxnSpPr>
            <a:cxnSpLocks/>
          </p:cNvCxnSpPr>
          <p:nvPr/>
        </p:nvCxnSpPr>
        <p:spPr>
          <a:xfrm flipH="1">
            <a:off x="6176348" y="2320408"/>
            <a:ext cx="1616332" cy="0"/>
          </a:xfrm>
          <a:prstGeom prst="line">
            <a:avLst/>
          </a:prstGeom>
          <a:noFill/>
          <a:ln w="3175" cap="flat" cmpd="sng" algn="ctr">
            <a:solidFill>
              <a:srgbClr val="000000"/>
            </a:solidFill>
            <a:prstDash val="dashDot"/>
            <a:tailEnd type="none"/>
          </a:ln>
          <a:effectLst/>
        </p:spPr>
      </p:cxnSp>
      <p:cxnSp>
        <p:nvCxnSpPr>
          <p:cNvPr id="28" name="Straight Connector 27">
            <a:extLst>
              <a:ext uri="{FF2B5EF4-FFF2-40B4-BE49-F238E27FC236}">
                <a16:creationId xmlns:a16="http://schemas.microsoft.com/office/drawing/2014/main" id="{2E9948BC-662B-4A9A-8BC0-DC40B6669B66}"/>
              </a:ext>
            </a:extLst>
          </p:cNvPr>
          <p:cNvCxnSpPr/>
          <p:nvPr/>
        </p:nvCxnSpPr>
        <p:spPr>
          <a:xfrm>
            <a:off x="7792680" y="2320408"/>
            <a:ext cx="0" cy="1299790"/>
          </a:xfrm>
          <a:prstGeom prst="line">
            <a:avLst/>
          </a:prstGeom>
          <a:noFill/>
          <a:ln w="3175" cap="flat" cmpd="sng" algn="ctr">
            <a:solidFill>
              <a:srgbClr val="000000"/>
            </a:solidFill>
            <a:prstDash val="dashDot"/>
            <a:tailEnd type="none"/>
          </a:ln>
          <a:effectLst/>
        </p:spPr>
      </p:cxnSp>
      <p:sp>
        <p:nvSpPr>
          <p:cNvPr id="29" name="TextBox 28">
            <a:extLst>
              <a:ext uri="{FF2B5EF4-FFF2-40B4-BE49-F238E27FC236}">
                <a16:creationId xmlns:a16="http://schemas.microsoft.com/office/drawing/2014/main" id="{65DBFE33-9F1A-4DA2-8F0B-4267E751670B}"/>
              </a:ext>
            </a:extLst>
          </p:cNvPr>
          <p:cNvSpPr txBox="1"/>
          <p:nvPr/>
        </p:nvSpPr>
        <p:spPr>
          <a:xfrm>
            <a:off x="7698178"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Q1</a:t>
            </a:r>
          </a:p>
        </p:txBody>
      </p:sp>
      <p:sp>
        <p:nvSpPr>
          <p:cNvPr id="30" name="TextBox 29">
            <a:extLst>
              <a:ext uri="{FF2B5EF4-FFF2-40B4-BE49-F238E27FC236}">
                <a16:creationId xmlns:a16="http://schemas.microsoft.com/office/drawing/2014/main" id="{5C7F455A-F1CD-4383-AEA9-65CB0D80723F}"/>
              </a:ext>
            </a:extLst>
          </p:cNvPr>
          <p:cNvSpPr txBox="1"/>
          <p:nvPr/>
        </p:nvSpPr>
        <p:spPr>
          <a:xfrm>
            <a:off x="8511919"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Q2</a:t>
            </a:r>
          </a:p>
        </p:txBody>
      </p:sp>
      <p:sp>
        <p:nvSpPr>
          <p:cNvPr id="34" name="TextBox 33">
            <a:extLst>
              <a:ext uri="{FF2B5EF4-FFF2-40B4-BE49-F238E27FC236}">
                <a16:creationId xmlns:a16="http://schemas.microsoft.com/office/drawing/2014/main" id="{798B8F6C-966B-497C-A7DB-B1F50084A107}"/>
              </a:ext>
            </a:extLst>
          </p:cNvPr>
          <p:cNvSpPr txBox="1"/>
          <p:nvPr/>
        </p:nvSpPr>
        <p:spPr>
          <a:xfrm>
            <a:off x="5905943" y="223653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P1</a:t>
            </a:r>
          </a:p>
        </p:txBody>
      </p:sp>
      <p:sp>
        <p:nvSpPr>
          <p:cNvPr id="36" name="TextBox 35">
            <a:extLst>
              <a:ext uri="{FF2B5EF4-FFF2-40B4-BE49-F238E27FC236}">
                <a16:creationId xmlns:a16="http://schemas.microsoft.com/office/drawing/2014/main" id="{42234874-E1DC-4FE1-89F6-A1A681E0E18B}"/>
              </a:ext>
            </a:extLst>
          </p:cNvPr>
          <p:cNvSpPr txBox="1"/>
          <p:nvPr/>
        </p:nvSpPr>
        <p:spPr>
          <a:xfrm>
            <a:off x="5905943" y="3013688"/>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P3</a:t>
            </a:r>
          </a:p>
        </p:txBody>
      </p:sp>
      <p:sp>
        <p:nvSpPr>
          <p:cNvPr id="37" name="TextBox 36">
            <a:extLst>
              <a:ext uri="{FF2B5EF4-FFF2-40B4-BE49-F238E27FC236}">
                <a16:creationId xmlns:a16="http://schemas.microsoft.com/office/drawing/2014/main" id="{627A1926-7C61-49F5-AE3E-406C61188BE0}"/>
              </a:ext>
            </a:extLst>
          </p:cNvPr>
          <p:cNvSpPr txBox="1"/>
          <p:nvPr/>
        </p:nvSpPr>
        <p:spPr>
          <a:xfrm>
            <a:off x="5905943" y="3503284"/>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P2</a:t>
            </a:r>
          </a:p>
        </p:txBody>
      </p:sp>
      <p:sp>
        <p:nvSpPr>
          <p:cNvPr id="40" name="Rectangle 39">
            <a:extLst>
              <a:ext uri="{FF2B5EF4-FFF2-40B4-BE49-F238E27FC236}">
                <a16:creationId xmlns:a16="http://schemas.microsoft.com/office/drawing/2014/main" id="{A1B8BC40-F98E-44C6-9B4F-E2F5D960B0B9}"/>
              </a:ext>
            </a:extLst>
          </p:cNvPr>
          <p:cNvSpPr/>
          <p:nvPr/>
        </p:nvSpPr>
        <p:spPr>
          <a:xfrm>
            <a:off x="8395251" y="6898909"/>
            <a:ext cx="172341" cy="152400"/>
          </a:xfrm>
          <a:prstGeom prst="rect">
            <a:avLst/>
          </a:prstGeom>
          <a:solidFill>
            <a:srgbClr val="E0E8EA"/>
          </a:solid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sp>
        <p:nvSpPr>
          <p:cNvPr id="46" name="TextBox 45">
            <a:extLst>
              <a:ext uri="{FF2B5EF4-FFF2-40B4-BE49-F238E27FC236}">
                <a16:creationId xmlns:a16="http://schemas.microsoft.com/office/drawing/2014/main" id="{1A141F18-F127-4F2B-B719-C488AEA73BD4}"/>
              </a:ext>
            </a:extLst>
          </p:cNvPr>
          <p:cNvSpPr txBox="1"/>
          <p:nvPr/>
        </p:nvSpPr>
        <p:spPr>
          <a:xfrm>
            <a:off x="6564934" y="1155731"/>
            <a:ext cx="796292" cy="15465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Demand curve</a:t>
            </a:r>
          </a:p>
        </p:txBody>
      </p:sp>
      <p:cxnSp>
        <p:nvCxnSpPr>
          <p:cNvPr id="32" name="Straight Arrow Connector 31">
            <a:extLst>
              <a:ext uri="{FF2B5EF4-FFF2-40B4-BE49-F238E27FC236}">
                <a16:creationId xmlns:a16="http://schemas.microsoft.com/office/drawing/2014/main" id="{2868F0B2-40C9-48B7-A112-F4F9DB5F970E}"/>
              </a:ext>
            </a:extLst>
          </p:cNvPr>
          <p:cNvCxnSpPr>
            <a:cxnSpLocks/>
          </p:cNvCxnSpPr>
          <p:nvPr/>
        </p:nvCxnSpPr>
        <p:spPr>
          <a:xfrm flipH="1">
            <a:off x="7781445" y="1772552"/>
            <a:ext cx="62096" cy="5330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817A0D19-28D1-4B7D-800C-65F750DCC4DB}"/>
              </a:ext>
            </a:extLst>
          </p:cNvPr>
          <p:cNvSpPr/>
          <p:nvPr/>
        </p:nvSpPr>
        <p:spPr>
          <a:xfrm>
            <a:off x="7408341" y="792057"/>
            <a:ext cx="2834497" cy="10358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solidFill>
                  <a:schemeClr val="tx1"/>
                </a:solidFill>
              </a:rPr>
              <a:t>Equilibrium in base case with strategic bidding, intersection of supply curve with demand curve</a:t>
            </a:r>
          </a:p>
        </p:txBody>
      </p:sp>
      <p:cxnSp>
        <p:nvCxnSpPr>
          <p:cNvPr id="39" name="Straight Connector 38">
            <a:extLst>
              <a:ext uri="{FF2B5EF4-FFF2-40B4-BE49-F238E27FC236}">
                <a16:creationId xmlns:a16="http://schemas.microsoft.com/office/drawing/2014/main" id="{25FCF2F0-01BA-4689-9FDC-3A5706717DE0}"/>
              </a:ext>
            </a:extLst>
          </p:cNvPr>
          <p:cNvCxnSpPr>
            <a:cxnSpLocks/>
            <a:stCxn id="14" idx="1"/>
          </p:cNvCxnSpPr>
          <p:nvPr/>
        </p:nvCxnSpPr>
        <p:spPr>
          <a:xfrm flipV="1">
            <a:off x="6156398" y="1989426"/>
            <a:ext cx="1853094" cy="2694043"/>
          </a:xfrm>
          <a:prstGeom prst="line">
            <a:avLst/>
          </a:prstGeom>
          <a:noFill/>
          <a:ln w="9525" cap="flat" cmpd="sng" algn="ctr">
            <a:solidFill>
              <a:schemeClr val="tx2"/>
            </a:solidFill>
            <a:prstDash val="solid"/>
            <a:tailEnd type="none"/>
          </a:ln>
          <a:effectLst/>
        </p:spPr>
      </p:cxnSp>
      <p:cxnSp>
        <p:nvCxnSpPr>
          <p:cNvPr id="43" name="Straight Arrow Connector 42">
            <a:extLst>
              <a:ext uri="{FF2B5EF4-FFF2-40B4-BE49-F238E27FC236}">
                <a16:creationId xmlns:a16="http://schemas.microsoft.com/office/drawing/2014/main" id="{0A7E8846-C3ED-4B4C-BF18-C08D60F99229}"/>
              </a:ext>
            </a:extLst>
          </p:cNvPr>
          <p:cNvCxnSpPr>
            <a:cxnSpLocks/>
          </p:cNvCxnSpPr>
          <p:nvPr/>
        </p:nvCxnSpPr>
        <p:spPr>
          <a:xfrm flipV="1">
            <a:off x="5997903" y="3651590"/>
            <a:ext cx="1713035" cy="4924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6147B8D7-1FF8-492E-8916-E298CD82CC0E}"/>
              </a:ext>
            </a:extLst>
          </p:cNvPr>
          <p:cNvSpPr/>
          <p:nvPr/>
        </p:nvSpPr>
        <p:spPr>
          <a:xfrm>
            <a:off x="3923539" y="3910103"/>
            <a:ext cx="2174504" cy="6793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tx1"/>
                </a:solidFill>
              </a:rPr>
              <a:t>Equilibrium in CDP case with strategic bidding</a:t>
            </a:r>
          </a:p>
        </p:txBody>
      </p:sp>
      <p:cxnSp>
        <p:nvCxnSpPr>
          <p:cNvPr id="47" name="Straight Connector 46">
            <a:extLst>
              <a:ext uri="{FF2B5EF4-FFF2-40B4-BE49-F238E27FC236}">
                <a16:creationId xmlns:a16="http://schemas.microsoft.com/office/drawing/2014/main" id="{D9C10276-4181-421B-91AD-4ECD082FF409}"/>
              </a:ext>
            </a:extLst>
          </p:cNvPr>
          <p:cNvCxnSpPr>
            <a:cxnSpLocks/>
            <a:stCxn id="14" idx="1"/>
          </p:cNvCxnSpPr>
          <p:nvPr/>
        </p:nvCxnSpPr>
        <p:spPr>
          <a:xfrm flipV="1">
            <a:off x="6156398" y="2706322"/>
            <a:ext cx="3074547" cy="1977147"/>
          </a:xfrm>
          <a:prstGeom prst="line">
            <a:avLst/>
          </a:prstGeom>
          <a:noFill/>
          <a:ln w="9525" cap="flat" cmpd="sng" algn="ctr">
            <a:solidFill>
              <a:schemeClr val="tx2"/>
            </a:solidFill>
            <a:prstDash val="solid"/>
            <a:tailEnd type="none"/>
          </a:ln>
          <a:effectLst/>
        </p:spPr>
      </p:cxnSp>
      <p:sp>
        <p:nvSpPr>
          <p:cNvPr id="50" name="TextBox 49">
            <a:extLst>
              <a:ext uri="{FF2B5EF4-FFF2-40B4-BE49-F238E27FC236}">
                <a16:creationId xmlns:a16="http://schemas.microsoft.com/office/drawing/2014/main" id="{A225830A-5BFF-4658-BD7E-BF99260B0859}"/>
              </a:ext>
            </a:extLst>
          </p:cNvPr>
          <p:cNvSpPr txBox="1"/>
          <p:nvPr/>
        </p:nvSpPr>
        <p:spPr>
          <a:xfrm>
            <a:off x="8047495" y="1840676"/>
            <a:ext cx="796292" cy="272382"/>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Base case supply curve</a:t>
            </a:r>
          </a:p>
        </p:txBody>
      </p:sp>
      <p:sp>
        <p:nvSpPr>
          <p:cNvPr id="51" name="TextBox 50">
            <a:extLst>
              <a:ext uri="{FF2B5EF4-FFF2-40B4-BE49-F238E27FC236}">
                <a16:creationId xmlns:a16="http://schemas.microsoft.com/office/drawing/2014/main" id="{4686EF5D-9E96-4F5F-99E1-ACCC702B10CD}"/>
              </a:ext>
            </a:extLst>
          </p:cNvPr>
          <p:cNvSpPr txBox="1"/>
          <p:nvPr/>
        </p:nvSpPr>
        <p:spPr>
          <a:xfrm>
            <a:off x="9298056" y="2548305"/>
            <a:ext cx="796292" cy="272382"/>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CDP case supply curve</a:t>
            </a:r>
          </a:p>
        </p:txBody>
      </p:sp>
      <p:sp>
        <p:nvSpPr>
          <p:cNvPr id="3" name="Date Placeholder 2">
            <a:extLst>
              <a:ext uri="{FF2B5EF4-FFF2-40B4-BE49-F238E27FC236}">
                <a16:creationId xmlns:a16="http://schemas.microsoft.com/office/drawing/2014/main" id="{F0A3A3CC-159B-4B0B-A8B2-B3E77B0DF243}"/>
              </a:ext>
            </a:extLst>
          </p:cNvPr>
          <p:cNvSpPr>
            <a:spLocks noGrp="1"/>
          </p:cNvSpPr>
          <p:nvPr>
            <p:ph type="dt" sz="half" idx="10"/>
          </p:nvPr>
        </p:nvSpPr>
        <p:spPr/>
        <p:txBody>
          <a:bodyPr/>
          <a:lstStyle/>
          <a:p>
            <a:fld id="{CDD0DBBD-CEE8-44F6-8736-3D75A76C0B89}" type="datetime1">
              <a:rPr lang="en-AU" smtClean="0"/>
              <a:t>26/10/2021</a:t>
            </a:fld>
            <a:endParaRPr lang="en-AU"/>
          </a:p>
        </p:txBody>
      </p:sp>
      <p:sp>
        <p:nvSpPr>
          <p:cNvPr id="4" name="Slide Number Placeholder 3">
            <a:extLst>
              <a:ext uri="{FF2B5EF4-FFF2-40B4-BE49-F238E27FC236}">
                <a16:creationId xmlns:a16="http://schemas.microsoft.com/office/drawing/2014/main" id="{407C12F7-9815-4876-A78B-659F4D3400A4}"/>
              </a:ext>
            </a:extLst>
          </p:cNvPr>
          <p:cNvSpPr>
            <a:spLocks noGrp="1"/>
          </p:cNvSpPr>
          <p:nvPr>
            <p:ph type="sldNum" sz="quarter" idx="12"/>
          </p:nvPr>
        </p:nvSpPr>
        <p:spPr/>
        <p:txBody>
          <a:bodyPr/>
          <a:lstStyle/>
          <a:p>
            <a:fld id="{4EC81F68-4976-451A-B2E9-79BCBD2F70CC}" type="slidenum">
              <a:rPr lang="en-AU" smtClean="0"/>
              <a:t>19</a:t>
            </a:fld>
            <a:endParaRPr lang="en-AU"/>
          </a:p>
        </p:txBody>
      </p:sp>
    </p:spTree>
    <p:extLst>
      <p:ext uri="{BB962C8B-B14F-4D97-AF65-F5344CB8AC3E}">
        <p14:creationId xmlns:p14="http://schemas.microsoft.com/office/powerpoint/2010/main" val="2255508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style.rotation</p:attrName>
                                        </p:attrNameLst>
                                      </p:cBhvr>
                                      <p:tavLst>
                                        <p:tav tm="0">
                                          <p:val>
                                            <p:fltVal val="90"/>
                                          </p:val>
                                        </p:tav>
                                        <p:tav tm="100000">
                                          <p:val>
                                            <p:fltVal val="0"/>
                                          </p:val>
                                        </p:tav>
                                      </p:tavLst>
                                    </p:anim>
                                    <p:animEffect transition="in" filter="fade">
                                      <p:cBhvr>
                                        <p:cTn id="10" dur="1000"/>
                                        <p:tgtEl>
                                          <p:spTgt spid="18"/>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par>
                                <p:cTn id="35" presetID="31" presetClass="entr" presetSubtype="0"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1000" fill="hold"/>
                                        <p:tgtEl>
                                          <p:spTgt spid="47"/>
                                        </p:tgtEl>
                                        <p:attrNameLst>
                                          <p:attrName>ppt_w</p:attrName>
                                        </p:attrNameLst>
                                      </p:cBhvr>
                                      <p:tavLst>
                                        <p:tav tm="0">
                                          <p:val>
                                            <p:fltVal val="0"/>
                                          </p:val>
                                        </p:tav>
                                        <p:tav tm="100000">
                                          <p:val>
                                            <p:strVal val="#ppt_w"/>
                                          </p:val>
                                        </p:tav>
                                      </p:tavLst>
                                    </p:anim>
                                    <p:anim calcmode="lin" valueType="num">
                                      <p:cBhvr>
                                        <p:cTn id="38" dur="1000" fill="hold"/>
                                        <p:tgtEl>
                                          <p:spTgt spid="47"/>
                                        </p:tgtEl>
                                        <p:attrNameLst>
                                          <p:attrName>ppt_h</p:attrName>
                                        </p:attrNameLst>
                                      </p:cBhvr>
                                      <p:tavLst>
                                        <p:tav tm="0">
                                          <p:val>
                                            <p:fltVal val="0"/>
                                          </p:val>
                                        </p:tav>
                                        <p:tav tm="100000">
                                          <p:val>
                                            <p:strVal val="#ppt_h"/>
                                          </p:val>
                                        </p:tav>
                                      </p:tavLst>
                                    </p:anim>
                                    <p:anim calcmode="lin" valueType="num">
                                      <p:cBhvr>
                                        <p:cTn id="39" dur="1000" fill="hold"/>
                                        <p:tgtEl>
                                          <p:spTgt spid="47"/>
                                        </p:tgtEl>
                                        <p:attrNameLst>
                                          <p:attrName>style.rotation</p:attrName>
                                        </p:attrNameLst>
                                      </p:cBhvr>
                                      <p:tavLst>
                                        <p:tav tm="0">
                                          <p:val>
                                            <p:fltVal val="90"/>
                                          </p:val>
                                        </p:tav>
                                        <p:tav tm="100000">
                                          <p:val>
                                            <p:fltVal val="0"/>
                                          </p:val>
                                        </p:tav>
                                      </p:tavLst>
                                    </p:anim>
                                    <p:animEffect transition="in" filter="fade">
                                      <p:cBhvr>
                                        <p:cTn id="40"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33" grpId="0"/>
      <p:bldP spid="44"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DB5817-0F41-4E8A-AB6E-1B6851A45D2D}"/>
              </a:ext>
            </a:extLst>
          </p:cNvPr>
          <p:cNvSpPr>
            <a:spLocks noGrp="1"/>
          </p:cNvSpPr>
          <p:nvPr>
            <p:ph type="title"/>
          </p:nvPr>
        </p:nvSpPr>
        <p:spPr/>
        <p:txBody>
          <a:bodyPr>
            <a:normAutofit/>
          </a:bodyPr>
          <a:lstStyle/>
          <a:p>
            <a:pPr algn="ctr"/>
            <a:r>
              <a:rPr lang="en-AU"/>
              <a:t>Join the discussion</a:t>
            </a:r>
            <a:br>
              <a:rPr lang="en-AU"/>
            </a:br>
            <a:br>
              <a:rPr lang="en-AU"/>
            </a:br>
            <a:r>
              <a:rPr lang="en-AU">
                <a:hlinkClick r:id="rId3"/>
              </a:rPr>
              <a:t>www.Sli.do</a:t>
            </a:r>
            <a:r>
              <a:rPr lang="en-AU"/>
              <a:t> #ISP</a:t>
            </a:r>
          </a:p>
        </p:txBody>
      </p:sp>
      <p:sp>
        <p:nvSpPr>
          <p:cNvPr id="4" name="Date Placeholder 3">
            <a:extLst>
              <a:ext uri="{FF2B5EF4-FFF2-40B4-BE49-F238E27FC236}">
                <a16:creationId xmlns:a16="http://schemas.microsoft.com/office/drawing/2014/main" id="{7A4DEDAB-CA09-485B-A52E-531A5C54AC29}"/>
              </a:ext>
            </a:extLst>
          </p:cNvPr>
          <p:cNvSpPr>
            <a:spLocks noGrp="1"/>
          </p:cNvSpPr>
          <p:nvPr>
            <p:ph type="dt" sz="half" idx="10"/>
          </p:nvPr>
        </p:nvSpPr>
        <p:spPr/>
        <p:txBody>
          <a:bodyPr/>
          <a:lstStyle/>
          <a:p>
            <a:fld id="{8D5FBB51-9DCF-4F63-9464-3088DEB45B27}" type="datetime1">
              <a:rPr lang="en-AU" smtClean="0"/>
              <a:t>26/10/2021</a:t>
            </a:fld>
            <a:endParaRPr lang="en-AU"/>
          </a:p>
        </p:txBody>
      </p:sp>
      <p:sp>
        <p:nvSpPr>
          <p:cNvPr id="6" name="Slide Number Placeholder 5">
            <a:extLst>
              <a:ext uri="{FF2B5EF4-FFF2-40B4-BE49-F238E27FC236}">
                <a16:creationId xmlns:a16="http://schemas.microsoft.com/office/drawing/2014/main" id="{40F80E16-043C-4A42-961A-F292EDF45635}"/>
              </a:ext>
            </a:extLst>
          </p:cNvPr>
          <p:cNvSpPr>
            <a:spLocks noGrp="1"/>
          </p:cNvSpPr>
          <p:nvPr>
            <p:ph type="sldNum" sz="quarter" idx="12"/>
          </p:nvPr>
        </p:nvSpPr>
        <p:spPr/>
        <p:txBody>
          <a:bodyPr/>
          <a:lstStyle/>
          <a:p>
            <a:fld id="{4EC81F68-4976-451A-B2E9-79BCBD2F70CC}" type="slidenum">
              <a:rPr lang="en-AU" smtClean="0"/>
              <a:t>2</a:t>
            </a:fld>
            <a:endParaRPr lang="en-AU"/>
          </a:p>
        </p:txBody>
      </p:sp>
      <p:sp>
        <p:nvSpPr>
          <p:cNvPr id="3" name="Text Placeholder 2">
            <a:extLst>
              <a:ext uri="{FF2B5EF4-FFF2-40B4-BE49-F238E27FC236}">
                <a16:creationId xmlns:a16="http://schemas.microsoft.com/office/drawing/2014/main" id="{D4A7E635-6272-43A1-9445-EDCBE7301590}"/>
              </a:ext>
            </a:extLst>
          </p:cNvPr>
          <p:cNvSpPr>
            <a:spLocks noGrp="1"/>
          </p:cNvSpPr>
          <p:nvPr>
            <p:ph type="body" idx="1"/>
          </p:nvPr>
        </p:nvSpPr>
        <p:spPr/>
        <p:txBody>
          <a:bodyPr/>
          <a:lstStyle/>
          <a:p>
            <a:pPr algn="ctr"/>
            <a:endParaRPr lang="en-AU" dirty="0"/>
          </a:p>
          <a:p>
            <a:pPr algn="ctr"/>
            <a:r>
              <a:rPr lang="en-AU" dirty="0"/>
              <a:t>Log in with your name</a:t>
            </a:r>
          </a:p>
        </p:txBody>
      </p:sp>
    </p:spTree>
    <p:extLst>
      <p:ext uri="{BB962C8B-B14F-4D97-AF65-F5344CB8AC3E}">
        <p14:creationId xmlns:p14="http://schemas.microsoft.com/office/powerpoint/2010/main" val="4123505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p:txBody>
          <a:bodyPr/>
          <a:lstStyle/>
          <a:p>
            <a:r>
              <a:rPr lang="en-AU"/>
              <a:t>Demand response - explainer</a:t>
            </a:r>
          </a:p>
        </p:txBody>
      </p:sp>
      <p:cxnSp>
        <p:nvCxnSpPr>
          <p:cNvPr id="12" name="Straight Connector 11">
            <a:extLst>
              <a:ext uri="{FF2B5EF4-FFF2-40B4-BE49-F238E27FC236}">
                <a16:creationId xmlns:a16="http://schemas.microsoft.com/office/drawing/2014/main" id="{4E14DB07-49FE-4233-BD0F-63E1EA2C7D7B}"/>
              </a:ext>
            </a:extLst>
          </p:cNvPr>
          <p:cNvCxnSpPr>
            <a:cxnSpLocks/>
          </p:cNvCxnSpPr>
          <p:nvPr/>
        </p:nvCxnSpPr>
        <p:spPr>
          <a:xfrm flipH="1">
            <a:off x="8579415" y="3106206"/>
            <a:ext cx="931" cy="1585936"/>
          </a:xfrm>
          <a:prstGeom prst="line">
            <a:avLst/>
          </a:prstGeom>
          <a:noFill/>
          <a:ln w="3175" cap="flat" cmpd="sng" algn="ctr">
            <a:solidFill>
              <a:srgbClr val="000000"/>
            </a:solidFill>
            <a:prstDash val="dashDot"/>
            <a:tailEnd type="none"/>
          </a:ln>
          <a:effectLst/>
        </p:spPr>
      </p:cxnSp>
      <p:sp>
        <p:nvSpPr>
          <p:cNvPr id="14" name="Freeform: Shape 13">
            <a:extLst>
              <a:ext uri="{FF2B5EF4-FFF2-40B4-BE49-F238E27FC236}">
                <a16:creationId xmlns:a16="http://schemas.microsoft.com/office/drawing/2014/main" id="{CCABA930-5AA7-4FB6-BC13-968AB256E1E4}"/>
              </a:ext>
            </a:extLst>
          </p:cNvPr>
          <p:cNvSpPr/>
          <p:nvPr/>
        </p:nvSpPr>
        <p:spPr>
          <a:xfrm>
            <a:off x="6156398" y="2330794"/>
            <a:ext cx="1635406" cy="2352675"/>
          </a:xfrm>
          <a:custGeom>
            <a:avLst/>
            <a:gdLst>
              <a:gd name="connsiteX0" fmla="*/ 1635125 w 1635406"/>
              <a:gd name="connsiteY0" fmla="*/ 0 h 2352675"/>
              <a:gd name="connsiteX1" fmla="*/ 0 w 1635406"/>
              <a:gd name="connsiteY1" fmla="*/ 2352675 h 2352675"/>
              <a:gd name="connsiteX2" fmla="*/ 1631950 w 1635406"/>
              <a:gd name="connsiteY2" fmla="*/ 727075 h 2352675"/>
              <a:gd name="connsiteX3" fmla="*/ 1635125 w 1635406"/>
              <a:gd name="connsiteY3" fmla="*/ 0 h 2352675"/>
            </a:gdLst>
            <a:ahLst/>
            <a:cxnLst>
              <a:cxn ang="0">
                <a:pos x="connsiteX0" y="connsiteY0"/>
              </a:cxn>
              <a:cxn ang="0">
                <a:pos x="connsiteX1" y="connsiteY1"/>
              </a:cxn>
              <a:cxn ang="0">
                <a:pos x="connsiteX2" y="connsiteY2"/>
              </a:cxn>
              <a:cxn ang="0">
                <a:pos x="connsiteX3" y="connsiteY3"/>
              </a:cxn>
            </a:cxnLst>
            <a:rect l="l" t="t" r="r" b="b"/>
            <a:pathLst>
              <a:path w="1635406" h="2352675">
                <a:moveTo>
                  <a:pt x="1635125" y="0"/>
                </a:moveTo>
                <a:lnTo>
                  <a:pt x="0" y="2352675"/>
                </a:lnTo>
                <a:lnTo>
                  <a:pt x="1631950" y="727075"/>
                </a:lnTo>
                <a:cubicBezTo>
                  <a:pt x="1634067" y="481542"/>
                  <a:pt x="1636183" y="236008"/>
                  <a:pt x="1635125" y="0"/>
                </a:cubicBezTo>
                <a:close/>
              </a:path>
            </a:pathLst>
          </a:custGeom>
          <a:no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cxnSp>
        <p:nvCxnSpPr>
          <p:cNvPr id="16" name="Straight Connector 15">
            <a:extLst>
              <a:ext uri="{FF2B5EF4-FFF2-40B4-BE49-F238E27FC236}">
                <a16:creationId xmlns:a16="http://schemas.microsoft.com/office/drawing/2014/main" id="{ECBFA38B-A772-4348-BAB4-B9347AF39327}"/>
              </a:ext>
            </a:extLst>
          </p:cNvPr>
          <p:cNvCxnSpPr>
            <a:cxnSpLocks/>
          </p:cNvCxnSpPr>
          <p:nvPr/>
        </p:nvCxnSpPr>
        <p:spPr>
          <a:xfrm>
            <a:off x="6142163" y="1155731"/>
            <a:ext cx="5061" cy="3533706"/>
          </a:xfrm>
          <a:prstGeom prst="line">
            <a:avLst/>
          </a:prstGeom>
          <a:noFill/>
          <a:ln w="19050" cap="flat" cmpd="sng" algn="ctr">
            <a:solidFill>
              <a:srgbClr val="2E2E38"/>
            </a:solidFill>
            <a:prstDash val="solid"/>
            <a:tailEnd type="none"/>
          </a:ln>
          <a:effectLst/>
        </p:spPr>
      </p:cxnSp>
      <p:cxnSp>
        <p:nvCxnSpPr>
          <p:cNvPr id="17" name="Straight Connector 16">
            <a:extLst>
              <a:ext uri="{FF2B5EF4-FFF2-40B4-BE49-F238E27FC236}">
                <a16:creationId xmlns:a16="http://schemas.microsoft.com/office/drawing/2014/main" id="{3C5AA024-C466-442D-A425-7351EF536527}"/>
              </a:ext>
            </a:extLst>
          </p:cNvPr>
          <p:cNvCxnSpPr>
            <a:cxnSpLocks/>
          </p:cNvCxnSpPr>
          <p:nvPr/>
        </p:nvCxnSpPr>
        <p:spPr>
          <a:xfrm>
            <a:off x="6150709" y="4683596"/>
            <a:ext cx="4196695" cy="8546"/>
          </a:xfrm>
          <a:prstGeom prst="line">
            <a:avLst/>
          </a:prstGeom>
          <a:noFill/>
          <a:ln w="19050" cap="flat" cmpd="sng" algn="ctr">
            <a:solidFill>
              <a:srgbClr val="2E2E38"/>
            </a:solidFill>
            <a:prstDash val="solid"/>
            <a:tailEnd type="none"/>
          </a:ln>
          <a:effectLst/>
        </p:spPr>
      </p:cxnSp>
      <p:cxnSp>
        <p:nvCxnSpPr>
          <p:cNvPr id="18" name="Straight Connector 17">
            <a:extLst>
              <a:ext uri="{FF2B5EF4-FFF2-40B4-BE49-F238E27FC236}">
                <a16:creationId xmlns:a16="http://schemas.microsoft.com/office/drawing/2014/main" id="{450DC23A-D7C5-444E-BB81-A018A056FAA2}"/>
              </a:ext>
            </a:extLst>
          </p:cNvPr>
          <p:cNvCxnSpPr>
            <a:cxnSpLocks/>
          </p:cNvCxnSpPr>
          <p:nvPr/>
        </p:nvCxnSpPr>
        <p:spPr>
          <a:xfrm>
            <a:off x="6844097" y="1371825"/>
            <a:ext cx="2862842" cy="2862842"/>
          </a:xfrm>
          <a:prstGeom prst="line">
            <a:avLst/>
          </a:prstGeom>
          <a:noFill/>
          <a:ln w="9525" cap="flat" cmpd="sng" algn="ctr">
            <a:solidFill>
              <a:schemeClr val="tx2"/>
            </a:solidFill>
            <a:prstDash val="solid"/>
            <a:tailEnd type="none"/>
          </a:ln>
          <a:effectLst/>
        </p:spPr>
      </p:cxnSp>
      <p:cxnSp>
        <p:nvCxnSpPr>
          <p:cNvPr id="22" name="Straight Connector 21">
            <a:extLst>
              <a:ext uri="{FF2B5EF4-FFF2-40B4-BE49-F238E27FC236}">
                <a16:creationId xmlns:a16="http://schemas.microsoft.com/office/drawing/2014/main" id="{0804261F-A6AF-445A-8DA9-24671346C3C7}"/>
              </a:ext>
            </a:extLst>
          </p:cNvPr>
          <p:cNvCxnSpPr/>
          <p:nvPr/>
        </p:nvCxnSpPr>
        <p:spPr>
          <a:xfrm>
            <a:off x="7792680" y="2320408"/>
            <a:ext cx="0" cy="2363188"/>
          </a:xfrm>
          <a:prstGeom prst="line">
            <a:avLst/>
          </a:prstGeom>
          <a:noFill/>
          <a:ln w="3175" cap="flat" cmpd="sng" algn="ctr">
            <a:solidFill>
              <a:srgbClr val="000000"/>
            </a:solidFill>
            <a:prstDash val="dashDot"/>
            <a:tailEnd type="none"/>
          </a:ln>
          <a:effectLst/>
        </p:spPr>
      </p:cxnSp>
      <p:cxnSp>
        <p:nvCxnSpPr>
          <p:cNvPr id="24" name="Straight Connector 23">
            <a:extLst>
              <a:ext uri="{FF2B5EF4-FFF2-40B4-BE49-F238E27FC236}">
                <a16:creationId xmlns:a16="http://schemas.microsoft.com/office/drawing/2014/main" id="{BC33A6F6-0F16-4E07-8D3E-253D48C11F0B}"/>
              </a:ext>
            </a:extLst>
          </p:cNvPr>
          <p:cNvCxnSpPr>
            <a:cxnSpLocks/>
          </p:cNvCxnSpPr>
          <p:nvPr/>
        </p:nvCxnSpPr>
        <p:spPr>
          <a:xfrm flipH="1">
            <a:off x="6167804" y="3620196"/>
            <a:ext cx="1633168" cy="2"/>
          </a:xfrm>
          <a:prstGeom prst="line">
            <a:avLst/>
          </a:prstGeom>
          <a:noFill/>
          <a:ln w="3175" cap="flat" cmpd="sng" algn="ctr">
            <a:solidFill>
              <a:srgbClr val="000000"/>
            </a:solidFill>
            <a:prstDash val="dashDot"/>
            <a:tailEnd type="none"/>
          </a:ln>
          <a:effectLst/>
        </p:spPr>
      </p:cxnSp>
      <p:cxnSp>
        <p:nvCxnSpPr>
          <p:cNvPr id="25" name="Straight Connector 24">
            <a:extLst>
              <a:ext uri="{FF2B5EF4-FFF2-40B4-BE49-F238E27FC236}">
                <a16:creationId xmlns:a16="http://schemas.microsoft.com/office/drawing/2014/main" id="{9E7154BE-ED6A-4536-80C9-2CCC8DC1B2F0}"/>
              </a:ext>
            </a:extLst>
          </p:cNvPr>
          <p:cNvCxnSpPr>
            <a:cxnSpLocks/>
          </p:cNvCxnSpPr>
          <p:nvPr/>
        </p:nvCxnSpPr>
        <p:spPr>
          <a:xfrm flipH="1">
            <a:off x="6167802" y="3097557"/>
            <a:ext cx="2386848" cy="0"/>
          </a:xfrm>
          <a:prstGeom prst="line">
            <a:avLst/>
          </a:prstGeom>
          <a:noFill/>
          <a:ln w="3175" cap="flat" cmpd="sng" algn="ctr">
            <a:solidFill>
              <a:srgbClr val="000000"/>
            </a:solidFill>
            <a:prstDash val="dashDot"/>
            <a:tailEnd type="none"/>
          </a:ln>
          <a:effectLst/>
        </p:spPr>
      </p:cxnSp>
      <p:cxnSp>
        <p:nvCxnSpPr>
          <p:cNvPr id="27" name="Straight Connector 26">
            <a:extLst>
              <a:ext uri="{FF2B5EF4-FFF2-40B4-BE49-F238E27FC236}">
                <a16:creationId xmlns:a16="http://schemas.microsoft.com/office/drawing/2014/main" id="{83E9B950-EEAD-4A5C-8EC2-A94B45FAA34A}"/>
              </a:ext>
            </a:extLst>
          </p:cNvPr>
          <p:cNvCxnSpPr>
            <a:cxnSpLocks/>
          </p:cNvCxnSpPr>
          <p:nvPr/>
        </p:nvCxnSpPr>
        <p:spPr>
          <a:xfrm flipH="1">
            <a:off x="6176348" y="2320408"/>
            <a:ext cx="1616332" cy="0"/>
          </a:xfrm>
          <a:prstGeom prst="line">
            <a:avLst/>
          </a:prstGeom>
          <a:noFill/>
          <a:ln w="3175" cap="flat" cmpd="sng" algn="ctr">
            <a:solidFill>
              <a:srgbClr val="000000"/>
            </a:solidFill>
            <a:prstDash val="dashDot"/>
            <a:tailEnd type="none"/>
          </a:ln>
          <a:effectLst/>
        </p:spPr>
      </p:cxnSp>
      <p:cxnSp>
        <p:nvCxnSpPr>
          <p:cNvPr id="28" name="Straight Connector 27">
            <a:extLst>
              <a:ext uri="{FF2B5EF4-FFF2-40B4-BE49-F238E27FC236}">
                <a16:creationId xmlns:a16="http://schemas.microsoft.com/office/drawing/2014/main" id="{2E9948BC-662B-4A9A-8BC0-DC40B6669B66}"/>
              </a:ext>
            </a:extLst>
          </p:cNvPr>
          <p:cNvCxnSpPr/>
          <p:nvPr/>
        </p:nvCxnSpPr>
        <p:spPr>
          <a:xfrm>
            <a:off x="7792680" y="2320408"/>
            <a:ext cx="0" cy="1299790"/>
          </a:xfrm>
          <a:prstGeom prst="line">
            <a:avLst/>
          </a:prstGeom>
          <a:noFill/>
          <a:ln w="3175" cap="flat" cmpd="sng" algn="ctr">
            <a:solidFill>
              <a:srgbClr val="000000"/>
            </a:solidFill>
            <a:prstDash val="dashDot"/>
            <a:tailEnd type="none"/>
          </a:ln>
          <a:effectLst/>
        </p:spPr>
      </p:cxnSp>
      <p:sp>
        <p:nvSpPr>
          <p:cNvPr id="29" name="TextBox 28">
            <a:extLst>
              <a:ext uri="{FF2B5EF4-FFF2-40B4-BE49-F238E27FC236}">
                <a16:creationId xmlns:a16="http://schemas.microsoft.com/office/drawing/2014/main" id="{65DBFE33-9F1A-4DA2-8F0B-4267E751670B}"/>
              </a:ext>
            </a:extLst>
          </p:cNvPr>
          <p:cNvSpPr txBox="1"/>
          <p:nvPr/>
        </p:nvSpPr>
        <p:spPr>
          <a:xfrm>
            <a:off x="7698178"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Q1</a:t>
            </a:r>
          </a:p>
        </p:txBody>
      </p:sp>
      <p:sp>
        <p:nvSpPr>
          <p:cNvPr id="30" name="TextBox 29">
            <a:extLst>
              <a:ext uri="{FF2B5EF4-FFF2-40B4-BE49-F238E27FC236}">
                <a16:creationId xmlns:a16="http://schemas.microsoft.com/office/drawing/2014/main" id="{5C7F455A-F1CD-4383-AEA9-65CB0D80723F}"/>
              </a:ext>
            </a:extLst>
          </p:cNvPr>
          <p:cNvSpPr txBox="1"/>
          <p:nvPr/>
        </p:nvSpPr>
        <p:spPr>
          <a:xfrm>
            <a:off x="8511919"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Q2</a:t>
            </a:r>
          </a:p>
        </p:txBody>
      </p:sp>
      <p:sp>
        <p:nvSpPr>
          <p:cNvPr id="34" name="TextBox 33">
            <a:extLst>
              <a:ext uri="{FF2B5EF4-FFF2-40B4-BE49-F238E27FC236}">
                <a16:creationId xmlns:a16="http://schemas.microsoft.com/office/drawing/2014/main" id="{798B8F6C-966B-497C-A7DB-B1F50084A107}"/>
              </a:ext>
            </a:extLst>
          </p:cNvPr>
          <p:cNvSpPr txBox="1"/>
          <p:nvPr/>
        </p:nvSpPr>
        <p:spPr>
          <a:xfrm>
            <a:off x="5905943" y="223653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P1</a:t>
            </a:r>
          </a:p>
        </p:txBody>
      </p:sp>
      <p:sp>
        <p:nvSpPr>
          <p:cNvPr id="36" name="TextBox 35">
            <a:extLst>
              <a:ext uri="{FF2B5EF4-FFF2-40B4-BE49-F238E27FC236}">
                <a16:creationId xmlns:a16="http://schemas.microsoft.com/office/drawing/2014/main" id="{42234874-E1DC-4FE1-89F6-A1A681E0E18B}"/>
              </a:ext>
            </a:extLst>
          </p:cNvPr>
          <p:cNvSpPr txBox="1"/>
          <p:nvPr/>
        </p:nvSpPr>
        <p:spPr>
          <a:xfrm>
            <a:off x="5905943" y="3013688"/>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P3</a:t>
            </a:r>
          </a:p>
        </p:txBody>
      </p:sp>
      <p:sp>
        <p:nvSpPr>
          <p:cNvPr id="37" name="TextBox 36">
            <a:extLst>
              <a:ext uri="{FF2B5EF4-FFF2-40B4-BE49-F238E27FC236}">
                <a16:creationId xmlns:a16="http://schemas.microsoft.com/office/drawing/2014/main" id="{627A1926-7C61-49F5-AE3E-406C61188BE0}"/>
              </a:ext>
            </a:extLst>
          </p:cNvPr>
          <p:cNvSpPr txBox="1"/>
          <p:nvPr/>
        </p:nvSpPr>
        <p:spPr>
          <a:xfrm>
            <a:off x="5905943" y="3503284"/>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P2</a:t>
            </a:r>
          </a:p>
        </p:txBody>
      </p:sp>
      <p:sp>
        <p:nvSpPr>
          <p:cNvPr id="40" name="Rectangle 39">
            <a:extLst>
              <a:ext uri="{FF2B5EF4-FFF2-40B4-BE49-F238E27FC236}">
                <a16:creationId xmlns:a16="http://schemas.microsoft.com/office/drawing/2014/main" id="{A1B8BC40-F98E-44C6-9B4F-E2F5D960B0B9}"/>
              </a:ext>
            </a:extLst>
          </p:cNvPr>
          <p:cNvSpPr/>
          <p:nvPr/>
        </p:nvSpPr>
        <p:spPr>
          <a:xfrm>
            <a:off x="8395251" y="6898909"/>
            <a:ext cx="172341" cy="152400"/>
          </a:xfrm>
          <a:prstGeom prst="rect">
            <a:avLst/>
          </a:prstGeom>
          <a:solidFill>
            <a:srgbClr val="E0E8EA"/>
          </a:solid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sp>
        <p:nvSpPr>
          <p:cNvPr id="46" name="TextBox 45">
            <a:extLst>
              <a:ext uri="{FF2B5EF4-FFF2-40B4-BE49-F238E27FC236}">
                <a16:creationId xmlns:a16="http://schemas.microsoft.com/office/drawing/2014/main" id="{1A141F18-F127-4F2B-B719-C488AEA73BD4}"/>
              </a:ext>
            </a:extLst>
          </p:cNvPr>
          <p:cNvSpPr txBox="1"/>
          <p:nvPr/>
        </p:nvSpPr>
        <p:spPr>
          <a:xfrm>
            <a:off x="6564934" y="1155731"/>
            <a:ext cx="796292" cy="15465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Demand curve</a:t>
            </a:r>
          </a:p>
        </p:txBody>
      </p:sp>
      <p:cxnSp>
        <p:nvCxnSpPr>
          <p:cNvPr id="32" name="Straight Arrow Connector 31">
            <a:extLst>
              <a:ext uri="{FF2B5EF4-FFF2-40B4-BE49-F238E27FC236}">
                <a16:creationId xmlns:a16="http://schemas.microsoft.com/office/drawing/2014/main" id="{2868F0B2-40C9-48B7-A112-F4F9DB5F970E}"/>
              </a:ext>
            </a:extLst>
          </p:cNvPr>
          <p:cNvCxnSpPr>
            <a:cxnSpLocks/>
          </p:cNvCxnSpPr>
          <p:nvPr/>
        </p:nvCxnSpPr>
        <p:spPr>
          <a:xfrm flipH="1">
            <a:off x="7781445" y="1772552"/>
            <a:ext cx="62096" cy="5330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817A0D19-28D1-4B7D-800C-65F750DCC4DB}"/>
              </a:ext>
            </a:extLst>
          </p:cNvPr>
          <p:cNvSpPr/>
          <p:nvPr/>
        </p:nvSpPr>
        <p:spPr>
          <a:xfrm>
            <a:off x="7408341" y="792057"/>
            <a:ext cx="2834497" cy="10358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solidFill>
                  <a:schemeClr val="tx1"/>
                </a:solidFill>
              </a:rPr>
              <a:t>Equilibrium in base case with strategic bidding, intersection of supply curve with demand curve</a:t>
            </a:r>
          </a:p>
        </p:txBody>
      </p:sp>
      <p:cxnSp>
        <p:nvCxnSpPr>
          <p:cNvPr id="39" name="Straight Connector 38">
            <a:extLst>
              <a:ext uri="{FF2B5EF4-FFF2-40B4-BE49-F238E27FC236}">
                <a16:creationId xmlns:a16="http://schemas.microsoft.com/office/drawing/2014/main" id="{25FCF2F0-01BA-4689-9FDC-3A5706717DE0}"/>
              </a:ext>
            </a:extLst>
          </p:cNvPr>
          <p:cNvCxnSpPr>
            <a:cxnSpLocks/>
            <a:stCxn id="14" idx="1"/>
          </p:cNvCxnSpPr>
          <p:nvPr/>
        </p:nvCxnSpPr>
        <p:spPr>
          <a:xfrm flipV="1">
            <a:off x="6156398" y="1989426"/>
            <a:ext cx="1853094" cy="2694043"/>
          </a:xfrm>
          <a:prstGeom prst="line">
            <a:avLst/>
          </a:prstGeom>
          <a:noFill/>
          <a:ln w="9525" cap="flat" cmpd="sng" algn="ctr">
            <a:solidFill>
              <a:schemeClr val="tx2"/>
            </a:solidFill>
            <a:prstDash val="solid"/>
            <a:tailEnd type="none"/>
          </a:ln>
          <a:effectLst/>
        </p:spPr>
      </p:cxnSp>
      <p:cxnSp>
        <p:nvCxnSpPr>
          <p:cNvPr id="43" name="Straight Arrow Connector 42">
            <a:extLst>
              <a:ext uri="{FF2B5EF4-FFF2-40B4-BE49-F238E27FC236}">
                <a16:creationId xmlns:a16="http://schemas.microsoft.com/office/drawing/2014/main" id="{0A7E8846-C3ED-4B4C-BF18-C08D60F99229}"/>
              </a:ext>
            </a:extLst>
          </p:cNvPr>
          <p:cNvCxnSpPr>
            <a:cxnSpLocks/>
          </p:cNvCxnSpPr>
          <p:nvPr/>
        </p:nvCxnSpPr>
        <p:spPr>
          <a:xfrm flipV="1">
            <a:off x="5997903" y="3651590"/>
            <a:ext cx="1713035" cy="4924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6147B8D7-1FF8-492E-8916-E298CD82CC0E}"/>
              </a:ext>
            </a:extLst>
          </p:cNvPr>
          <p:cNvSpPr/>
          <p:nvPr/>
        </p:nvSpPr>
        <p:spPr>
          <a:xfrm>
            <a:off x="3923539" y="3910103"/>
            <a:ext cx="2174504" cy="6793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tx1"/>
                </a:solidFill>
              </a:rPr>
              <a:t>Equilibrium in CDP case with strategic bidding</a:t>
            </a:r>
          </a:p>
        </p:txBody>
      </p:sp>
      <p:cxnSp>
        <p:nvCxnSpPr>
          <p:cNvPr id="47" name="Straight Connector 46">
            <a:extLst>
              <a:ext uri="{FF2B5EF4-FFF2-40B4-BE49-F238E27FC236}">
                <a16:creationId xmlns:a16="http://schemas.microsoft.com/office/drawing/2014/main" id="{D9C10276-4181-421B-91AD-4ECD082FF409}"/>
              </a:ext>
            </a:extLst>
          </p:cNvPr>
          <p:cNvCxnSpPr>
            <a:cxnSpLocks/>
            <a:stCxn id="14" idx="1"/>
          </p:cNvCxnSpPr>
          <p:nvPr/>
        </p:nvCxnSpPr>
        <p:spPr>
          <a:xfrm flipV="1">
            <a:off x="6156398" y="2706322"/>
            <a:ext cx="3074547" cy="1977147"/>
          </a:xfrm>
          <a:prstGeom prst="line">
            <a:avLst/>
          </a:prstGeom>
          <a:noFill/>
          <a:ln w="9525" cap="flat" cmpd="sng" algn="ctr">
            <a:solidFill>
              <a:schemeClr val="tx2"/>
            </a:solidFill>
            <a:prstDash val="solid"/>
            <a:tailEnd type="none"/>
          </a:ln>
          <a:effectLst/>
        </p:spPr>
      </p:cxnSp>
      <p:sp>
        <p:nvSpPr>
          <p:cNvPr id="50" name="TextBox 49">
            <a:extLst>
              <a:ext uri="{FF2B5EF4-FFF2-40B4-BE49-F238E27FC236}">
                <a16:creationId xmlns:a16="http://schemas.microsoft.com/office/drawing/2014/main" id="{A225830A-5BFF-4658-BD7E-BF99260B0859}"/>
              </a:ext>
            </a:extLst>
          </p:cNvPr>
          <p:cNvSpPr txBox="1"/>
          <p:nvPr/>
        </p:nvSpPr>
        <p:spPr>
          <a:xfrm>
            <a:off x="8047495" y="1840676"/>
            <a:ext cx="796292" cy="272382"/>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Base case supply curve</a:t>
            </a:r>
          </a:p>
        </p:txBody>
      </p:sp>
      <p:sp>
        <p:nvSpPr>
          <p:cNvPr id="51" name="TextBox 50">
            <a:extLst>
              <a:ext uri="{FF2B5EF4-FFF2-40B4-BE49-F238E27FC236}">
                <a16:creationId xmlns:a16="http://schemas.microsoft.com/office/drawing/2014/main" id="{4686EF5D-9E96-4F5F-99E1-ACCC702B10CD}"/>
              </a:ext>
            </a:extLst>
          </p:cNvPr>
          <p:cNvSpPr txBox="1"/>
          <p:nvPr/>
        </p:nvSpPr>
        <p:spPr>
          <a:xfrm>
            <a:off x="9298056" y="2548305"/>
            <a:ext cx="796292" cy="272382"/>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CDP case supply curve</a:t>
            </a:r>
          </a:p>
        </p:txBody>
      </p:sp>
      <p:cxnSp>
        <p:nvCxnSpPr>
          <p:cNvPr id="58" name="Straight Arrow Connector 57">
            <a:extLst>
              <a:ext uri="{FF2B5EF4-FFF2-40B4-BE49-F238E27FC236}">
                <a16:creationId xmlns:a16="http://schemas.microsoft.com/office/drawing/2014/main" id="{8DB3DBDC-9B1E-4096-8D8C-B23F61706AFC}"/>
              </a:ext>
            </a:extLst>
          </p:cNvPr>
          <p:cNvCxnSpPr>
            <a:cxnSpLocks/>
          </p:cNvCxnSpPr>
          <p:nvPr/>
        </p:nvCxnSpPr>
        <p:spPr>
          <a:xfrm flipH="1" flipV="1">
            <a:off x="8664015" y="3126575"/>
            <a:ext cx="742299" cy="976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CA4A027A-ABFF-4901-871A-BD9C06B74553}"/>
              </a:ext>
            </a:extLst>
          </p:cNvPr>
          <p:cNvSpPr/>
          <p:nvPr/>
        </p:nvSpPr>
        <p:spPr>
          <a:xfrm>
            <a:off x="9370409" y="2921376"/>
            <a:ext cx="2174504" cy="8736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solidFill>
                  <a:schemeClr val="tx1"/>
                </a:solidFill>
              </a:rPr>
              <a:t>Second equilibrium in CDP case considering price-demand elasticity</a:t>
            </a:r>
          </a:p>
        </p:txBody>
      </p:sp>
      <p:sp>
        <p:nvSpPr>
          <p:cNvPr id="62" name="Left Brace 61">
            <a:extLst>
              <a:ext uri="{FF2B5EF4-FFF2-40B4-BE49-F238E27FC236}">
                <a16:creationId xmlns:a16="http://schemas.microsoft.com/office/drawing/2014/main" id="{B0D89F44-DBB1-4C65-AD74-888F85938775}"/>
              </a:ext>
            </a:extLst>
          </p:cNvPr>
          <p:cNvSpPr/>
          <p:nvPr/>
        </p:nvSpPr>
        <p:spPr>
          <a:xfrm rot="5400000">
            <a:off x="8053005" y="3554528"/>
            <a:ext cx="258364" cy="77081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63" name="Straight Arrow Connector 62">
            <a:extLst>
              <a:ext uri="{FF2B5EF4-FFF2-40B4-BE49-F238E27FC236}">
                <a16:creationId xmlns:a16="http://schemas.microsoft.com/office/drawing/2014/main" id="{17DA341B-75C1-4164-AE15-11A7E7EE14FC}"/>
              </a:ext>
            </a:extLst>
          </p:cNvPr>
          <p:cNvCxnSpPr>
            <a:cxnSpLocks/>
            <a:stCxn id="60" idx="1"/>
          </p:cNvCxnSpPr>
          <p:nvPr/>
        </p:nvCxnSpPr>
        <p:spPr>
          <a:xfrm flipH="1">
            <a:off x="8192007" y="3358194"/>
            <a:ext cx="1178402" cy="4199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Date Placeholder 2">
            <a:extLst>
              <a:ext uri="{FF2B5EF4-FFF2-40B4-BE49-F238E27FC236}">
                <a16:creationId xmlns:a16="http://schemas.microsoft.com/office/drawing/2014/main" id="{F0A3A3CC-159B-4B0B-A8B2-B3E77B0DF243}"/>
              </a:ext>
            </a:extLst>
          </p:cNvPr>
          <p:cNvSpPr>
            <a:spLocks noGrp="1"/>
          </p:cNvSpPr>
          <p:nvPr>
            <p:ph type="dt" sz="half" idx="10"/>
          </p:nvPr>
        </p:nvSpPr>
        <p:spPr/>
        <p:txBody>
          <a:bodyPr/>
          <a:lstStyle/>
          <a:p>
            <a:fld id="{CDD0DBBD-CEE8-44F6-8736-3D75A76C0B89}" type="datetime1">
              <a:rPr lang="en-AU" smtClean="0"/>
              <a:t>26/10/2021</a:t>
            </a:fld>
            <a:endParaRPr lang="en-AU"/>
          </a:p>
        </p:txBody>
      </p:sp>
      <p:sp>
        <p:nvSpPr>
          <p:cNvPr id="4" name="Slide Number Placeholder 3">
            <a:extLst>
              <a:ext uri="{FF2B5EF4-FFF2-40B4-BE49-F238E27FC236}">
                <a16:creationId xmlns:a16="http://schemas.microsoft.com/office/drawing/2014/main" id="{407C12F7-9815-4876-A78B-659F4D3400A4}"/>
              </a:ext>
            </a:extLst>
          </p:cNvPr>
          <p:cNvSpPr>
            <a:spLocks noGrp="1"/>
          </p:cNvSpPr>
          <p:nvPr>
            <p:ph type="sldNum" sz="quarter" idx="12"/>
          </p:nvPr>
        </p:nvSpPr>
        <p:spPr/>
        <p:txBody>
          <a:bodyPr/>
          <a:lstStyle/>
          <a:p>
            <a:fld id="{4EC81F68-4976-451A-B2E9-79BCBD2F70CC}" type="slidenum">
              <a:rPr lang="en-AU" smtClean="0"/>
              <a:t>20</a:t>
            </a:fld>
            <a:endParaRPr lang="en-AU"/>
          </a:p>
        </p:txBody>
      </p:sp>
    </p:spTree>
    <p:extLst>
      <p:ext uri="{BB962C8B-B14F-4D97-AF65-F5344CB8AC3E}">
        <p14:creationId xmlns:p14="http://schemas.microsoft.com/office/powerpoint/2010/main" val="383797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style.rotation</p:attrName>
                                        </p:attrNameLst>
                                      </p:cBhvr>
                                      <p:tavLst>
                                        <p:tav tm="0">
                                          <p:val>
                                            <p:fltVal val="90"/>
                                          </p:val>
                                        </p:tav>
                                        <p:tav tm="100000">
                                          <p:val>
                                            <p:fltVal val="0"/>
                                          </p:val>
                                        </p:tav>
                                      </p:tavLst>
                                    </p:anim>
                                    <p:animEffect transition="in" filter="fade">
                                      <p:cBhvr>
                                        <p:cTn id="10" dur="1000"/>
                                        <p:tgtEl>
                                          <p:spTgt spid="18"/>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par>
                                <p:cTn id="35" presetID="31" presetClass="entr" presetSubtype="0"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1000" fill="hold"/>
                                        <p:tgtEl>
                                          <p:spTgt spid="47"/>
                                        </p:tgtEl>
                                        <p:attrNameLst>
                                          <p:attrName>ppt_w</p:attrName>
                                        </p:attrNameLst>
                                      </p:cBhvr>
                                      <p:tavLst>
                                        <p:tav tm="0">
                                          <p:val>
                                            <p:fltVal val="0"/>
                                          </p:val>
                                        </p:tav>
                                        <p:tav tm="100000">
                                          <p:val>
                                            <p:strVal val="#ppt_w"/>
                                          </p:val>
                                        </p:tav>
                                      </p:tavLst>
                                    </p:anim>
                                    <p:anim calcmode="lin" valueType="num">
                                      <p:cBhvr>
                                        <p:cTn id="38" dur="1000" fill="hold"/>
                                        <p:tgtEl>
                                          <p:spTgt spid="47"/>
                                        </p:tgtEl>
                                        <p:attrNameLst>
                                          <p:attrName>ppt_h</p:attrName>
                                        </p:attrNameLst>
                                      </p:cBhvr>
                                      <p:tavLst>
                                        <p:tav tm="0">
                                          <p:val>
                                            <p:fltVal val="0"/>
                                          </p:val>
                                        </p:tav>
                                        <p:tav tm="100000">
                                          <p:val>
                                            <p:strVal val="#ppt_h"/>
                                          </p:val>
                                        </p:tav>
                                      </p:tavLst>
                                    </p:anim>
                                    <p:anim calcmode="lin" valueType="num">
                                      <p:cBhvr>
                                        <p:cTn id="39" dur="1000" fill="hold"/>
                                        <p:tgtEl>
                                          <p:spTgt spid="47"/>
                                        </p:tgtEl>
                                        <p:attrNameLst>
                                          <p:attrName>style.rotation</p:attrName>
                                        </p:attrNameLst>
                                      </p:cBhvr>
                                      <p:tavLst>
                                        <p:tav tm="0">
                                          <p:val>
                                            <p:fltVal val="90"/>
                                          </p:val>
                                        </p:tav>
                                        <p:tav tm="100000">
                                          <p:val>
                                            <p:fltVal val="0"/>
                                          </p:val>
                                        </p:tav>
                                      </p:tavLst>
                                    </p:anim>
                                    <p:animEffect transition="in" filter="fade">
                                      <p:cBhvr>
                                        <p:cTn id="40" dur="1000"/>
                                        <p:tgtEl>
                                          <p:spTgt spid="47"/>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33" grpId="0"/>
      <p:bldP spid="44" grpId="0"/>
      <p:bldP spid="50" grpId="0"/>
      <p:bldP spid="51" grpId="0"/>
      <p:bldP spid="60" grpId="0"/>
      <p:bldP spid="6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6A076F-0D8A-4375-BDAD-95F4872E4329}"/>
              </a:ext>
            </a:extLst>
          </p:cNvPr>
          <p:cNvSpPr>
            <a:spLocks noGrp="1"/>
          </p:cNvSpPr>
          <p:nvPr>
            <p:ph type="title"/>
          </p:nvPr>
        </p:nvSpPr>
        <p:spPr/>
        <p:txBody>
          <a:bodyPr/>
          <a:lstStyle/>
          <a:p>
            <a:r>
              <a:rPr lang="en-AU"/>
              <a:t>Demand response - explainer</a:t>
            </a:r>
          </a:p>
        </p:txBody>
      </p:sp>
      <p:cxnSp>
        <p:nvCxnSpPr>
          <p:cNvPr id="12" name="Straight Connector 11">
            <a:extLst>
              <a:ext uri="{FF2B5EF4-FFF2-40B4-BE49-F238E27FC236}">
                <a16:creationId xmlns:a16="http://schemas.microsoft.com/office/drawing/2014/main" id="{4E14DB07-49FE-4233-BD0F-63E1EA2C7D7B}"/>
              </a:ext>
            </a:extLst>
          </p:cNvPr>
          <p:cNvCxnSpPr>
            <a:cxnSpLocks/>
          </p:cNvCxnSpPr>
          <p:nvPr/>
        </p:nvCxnSpPr>
        <p:spPr>
          <a:xfrm flipH="1">
            <a:off x="8579415" y="3106206"/>
            <a:ext cx="931" cy="1585936"/>
          </a:xfrm>
          <a:prstGeom prst="line">
            <a:avLst/>
          </a:prstGeom>
          <a:noFill/>
          <a:ln w="3175" cap="flat" cmpd="sng" algn="ctr">
            <a:solidFill>
              <a:srgbClr val="000000"/>
            </a:solidFill>
            <a:prstDash val="dashDot"/>
            <a:tailEnd type="none"/>
          </a:ln>
          <a:effectLst/>
        </p:spPr>
      </p:cxnSp>
      <p:sp>
        <p:nvSpPr>
          <p:cNvPr id="14" name="Freeform: Shape 13">
            <a:extLst>
              <a:ext uri="{FF2B5EF4-FFF2-40B4-BE49-F238E27FC236}">
                <a16:creationId xmlns:a16="http://schemas.microsoft.com/office/drawing/2014/main" id="{CCABA930-5AA7-4FB6-BC13-968AB256E1E4}"/>
              </a:ext>
            </a:extLst>
          </p:cNvPr>
          <p:cNvSpPr/>
          <p:nvPr/>
        </p:nvSpPr>
        <p:spPr>
          <a:xfrm>
            <a:off x="6156398" y="2330794"/>
            <a:ext cx="1635406" cy="2352675"/>
          </a:xfrm>
          <a:custGeom>
            <a:avLst/>
            <a:gdLst>
              <a:gd name="connsiteX0" fmla="*/ 1635125 w 1635406"/>
              <a:gd name="connsiteY0" fmla="*/ 0 h 2352675"/>
              <a:gd name="connsiteX1" fmla="*/ 0 w 1635406"/>
              <a:gd name="connsiteY1" fmla="*/ 2352675 h 2352675"/>
              <a:gd name="connsiteX2" fmla="*/ 1631950 w 1635406"/>
              <a:gd name="connsiteY2" fmla="*/ 727075 h 2352675"/>
              <a:gd name="connsiteX3" fmla="*/ 1635125 w 1635406"/>
              <a:gd name="connsiteY3" fmla="*/ 0 h 2352675"/>
            </a:gdLst>
            <a:ahLst/>
            <a:cxnLst>
              <a:cxn ang="0">
                <a:pos x="connsiteX0" y="connsiteY0"/>
              </a:cxn>
              <a:cxn ang="0">
                <a:pos x="connsiteX1" y="connsiteY1"/>
              </a:cxn>
              <a:cxn ang="0">
                <a:pos x="connsiteX2" y="connsiteY2"/>
              </a:cxn>
              <a:cxn ang="0">
                <a:pos x="connsiteX3" y="connsiteY3"/>
              </a:cxn>
            </a:cxnLst>
            <a:rect l="l" t="t" r="r" b="b"/>
            <a:pathLst>
              <a:path w="1635406" h="2352675">
                <a:moveTo>
                  <a:pt x="1635125" y="0"/>
                </a:moveTo>
                <a:lnTo>
                  <a:pt x="0" y="2352675"/>
                </a:lnTo>
                <a:lnTo>
                  <a:pt x="1631950" y="727075"/>
                </a:lnTo>
                <a:cubicBezTo>
                  <a:pt x="1634067" y="481542"/>
                  <a:pt x="1636183" y="236008"/>
                  <a:pt x="1635125" y="0"/>
                </a:cubicBezTo>
                <a:close/>
              </a:path>
            </a:pathLst>
          </a:custGeom>
          <a:no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cxnSp>
        <p:nvCxnSpPr>
          <p:cNvPr id="16" name="Straight Connector 15">
            <a:extLst>
              <a:ext uri="{FF2B5EF4-FFF2-40B4-BE49-F238E27FC236}">
                <a16:creationId xmlns:a16="http://schemas.microsoft.com/office/drawing/2014/main" id="{ECBFA38B-A772-4348-BAB4-B9347AF39327}"/>
              </a:ext>
            </a:extLst>
          </p:cNvPr>
          <p:cNvCxnSpPr>
            <a:cxnSpLocks/>
          </p:cNvCxnSpPr>
          <p:nvPr/>
        </p:nvCxnSpPr>
        <p:spPr>
          <a:xfrm>
            <a:off x="6142163" y="1155731"/>
            <a:ext cx="5061" cy="3533706"/>
          </a:xfrm>
          <a:prstGeom prst="line">
            <a:avLst/>
          </a:prstGeom>
          <a:noFill/>
          <a:ln w="19050" cap="flat" cmpd="sng" algn="ctr">
            <a:solidFill>
              <a:srgbClr val="2E2E38"/>
            </a:solidFill>
            <a:prstDash val="solid"/>
            <a:tailEnd type="none"/>
          </a:ln>
          <a:effectLst/>
        </p:spPr>
      </p:cxnSp>
      <p:cxnSp>
        <p:nvCxnSpPr>
          <p:cNvPr id="17" name="Straight Connector 16">
            <a:extLst>
              <a:ext uri="{FF2B5EF4-FFF2-40B4-BE49-F238E27FC236}">
                <a16:creationId xmlns:a16="http://schemas.microsoft.com/office/drawing/2014/main" id="{3C5AA024-C466-442D-A425-7351EF536527}"/>
              </a:ext>
            </a:extLst>
          </p:cNvPr>
          <p:cNvCxnSpPr>
            <a:cxnSpLocks/>
          </p:cNvCxnSpPr>
          <p:nvPr/>
        </p:nvCxnSpPr>
        <p:spPr>
          <a:xfrm>
            <a:off x="6150709" y="4683596"/>
            <a:ext cx="4196695" cy="8546"/>
          </a:xfrm>
          <a:prstGeom prst="line">
            <a:avLst/>
          </a:prstGeom>
          <a:noFill/>
          <a:ln w="19050" cap="flat" cmpd="sng" algn="ctr">
            <a:solidFill>
              <a:srgbClr val="2E2E38"/>
            </a:solidFill>
            <a:prstDash val="solid"/>
            <a:tailEnd type="none"/>
          </a:ln>
          <a:effectLst/>
        </p:spPr>
      </p:cxnSp>
      <p:cxnSp>
        <p:nvCxnSpPr>
          <p:cNvPr id="18" name="Straight Connector 17">
            <a:extLst>
              <a:ext uri="{FF2B5EF4-FFF2-40B4-BE49-F238E27FC236}">
                <a16:creationId xmlns:a16="http://schemas.microsoft.com/office/drawing/2014/main" id="{450DC23A-D7C5-444E-BB81-A018A056FAA2}"/>
              </a:ext>
            </a:extLst>
          </p:cNvPr>
          <p:cNvCxnSpPr>
            <a:cxnSpLocks/>
          </p:cNvCxnSpPr>
          <p:nvPr/>
        </p:nvCxnSpPr>
        <p:spPr>
          <a:xfrm>
            <a:off x="6844097" y="1371825"/>
            <a:ext cx="2862842" cy="2862842"/>
          </a:xfrm>
          <a:prstGeom prst="line">
            <a:avLst/>
          </a:prstGeom>
          <a:noFill/>
          <a:ln w="9525" cap="flat" cmpd="sng" algn="ctr">
            <a:solidFill>
              <a:schemeClr val="tx2"/>
            </a:solidFill>
            <a:prstDash val="solid"/>
            <a:tailEnd type="none"/>
          </a:ln>
          <a:effectLst/>
        </p:spPr>
      </p:cxnSp>
      <p:cxnSp>
        <p:nvCxnSpPr>
          <p:cNvPr id="22" name="Straight Connector 21">
            <a:extLst>
              <a:ext uri="{FF2B5EF4-FFF2-40B4-BE49-F238E27FC236}">
                <a16:creationId xmlns:a16="http://schemas.microsoft.com/office/drawing/2014/main" id="{0804261F-A6AF-445A-8DA9-24671346C3C7}"/>
              </a:ext>
            </a:extLst>
          </p:cNvPr>
          <p:cNvCxnSpPr/>
          <p:nvPr/>
        </p:nvCxnSpPr>
        <p:spPr>
          <a:xfrm>
            <a:off x="7792680" y="2320408"/>
            <a:ext cx="0" cy="2363188"/>
          </a:xfrm>
          <a:prstGeom prst="line">
            <a:avLst/>
          </a:prstGeom>
          <a:noFill/>
          <a:ln w="3175" cap="flat" cmpd="sng" algn="ctr">
            <a:solidFill>
              <a:srgbClr val="000000"/>
            </a:solidFill>
            <a:prstDash val="dashDot"/>
            <a:tailEnd type="none"/>
          </a:ln>
          <a:effectLst/>
        </p:spPr>
      </p:cxnSp>
      <p:cxnSp>
        <p:nvCxnSpPr>
          <p:cNvPr id="24" name="Straight Connector 23">
            <a:extLst>
              <a:ext uri="{FF2B5EF4-FFF2-40B4-BE49-F238E27FC236}">
                <a16:creationId xmlns:a16="http://schemas.microsoft.com/office/drawing/2014/main" id="{BC33A6F6-0F16-4E07-8D3E-253D48C11F0B}"/>
              </a:ext>
            </a:extLst>
          </p:cNvPr>
          <p:cNvCxnSpPr>
            <a:cxnSpLocks/>
            <a:stCxn id="2" idx="4"/>
          </p:cNvCxnSpPr>
          <p:nvPr/>
        </p:nvCxnSpPr>
        <p:spPr>
          <a:xfrm flipH="1">
            <a:off x="6167804" y="3620196"/>
            <a:ext cx="1633168" cy="2"/>
          </a:xfrm>
          <a:prstGeom prst="line">
            <a:avLst/>
          </a:prstGeom>
          <a:noFill/>
          <a:ln w="3175" cap="flat" cmpd="sng" algn="ctr">
            <a:solidFill>
              <a:srgbClr val="000000"/>
            </a:solidFill>
            <a:prstDash val="dashDot"/>
            <a:tailEnd type="none"/>
          </a:ln>
          <a:effectLst/>
        </p:spPr>
      </p:cxnSp>
      <p:cxnSp>
        <p:nvCxnSpPr>
          <p:cNvPr id="25" name="Straight Connector 24">
            <a:extLst>
              <a:ext uri="{FF2B5EF4-FFF2-40B4-BE49-F238E27FC236}">
                <a16:creationId xmlns:a16="http://schemas.microsoft.com/office/drawing/2014/main" id="{9E7154BE-ED6A-4536-80C9-2CCC8DC1B2F0}"/>
              </a:ext>
            </a:extLst>
          </p:cNvPr>
          <p:cNvCxnSpPr>
            <a:cxnSpLocks/>
          </p:cNvCxnSpPr>
          <p:nvPr/>
        </p:nvCxnSpPr>
        <p:spPr>
          <a:xfrm flipH="1">
            <a:off x="6167802" y="3097557"/>
            <a:ext cx="2386848" cy="0"/>
          </a:xfrm>
          <a:prstGeom prst="line">
            <a:avLst/>
          </a:prstGeom>
          <a:noFill/>
          <a:ln w="3175" cap="flat" cmpd="sng" algn="ctr">
            <a:solidFill>
              <a:srgbClr val="000000"/>
            </a:solidFill>
            <a:prstDash val="dashDot"/>
            <a:tailEnd type="none"/>
          </a:ln>
          <a:effectLst/>
        </p:spPr>
      </p:cxnSp>
      <p:cxnSp>
        <p:nvCxnSpPr>
          <p:cNvPr id="27" name="Straight Connector 26">
            <a:extLst>
              <a:ext uri="{FF2B5EF4-FFF2-40B4-BE49-F238E27FC236}">
                <a16:creationId xmlns:a16="http://schemas.microsoft.com/office/drawing/2014/main" id="{83E9B950-EEAD-4A5C-8EC2-A94B45FAA34A}"/>
              </a:ext>
            </a:extLst>
          </p:cNvPr>
          <p:cNvCxnSpPr>
            <a:cxnSpLocks/>
          </p:cNvCxnSpPr>
          <p:nvPr/>
        </p:nvCxnSpPr>
        <p:spPr>
          <a:xfrm flipH="1">
            <a:off x="6176348" y="2320408"/>
            <a:ext cx="1616332" cy="0"/>
          </a:xfrm>
          <a:prstGeom prst="line">
            <a:avLst/>
          </a:prstGeom>
          <a:noFill/>
          <a:ln w="3175" cap="flat" cmpd="sng" algn="ctr">
            <a:solidFill>
              <a:srgbClr val="000000"/>
            </a:solidFill>
            <a:prstDash val="dashDot"/>
            <a:tailEnd type="none"/>
          </a:ln>
          <a:effectLst/>
        </p:spPr>
      </p:cxnSp>
      <p:cxnSp>
        <p:nvCxnSpPr>
          <p:cNvPr id="28" name="Straight Connector 27">
            <a:extLst>
              <a:ext uri="{FF2B5EF4-FFF2-40B4-BE49-F238E27FC236}">
                <a16:creationId xmlns:a16="http://schemas.microsoft.com/office/drawing/2014/main" id="{2E9948BC-662B-4A9A-8BC0-DC40B6669B66}"/>
              </a:ext>
            </a:extLst>
          </p:cNvPr>
          <p:cNvCxnSpPr/>
          <p:nvPr/>
        </p:nvCxnSpPr>
        <p:spPr>
          <a:xfrm>
            <a:off x="7792680" y="2320408"/>
            <a:ext cx="0" cy="1299790"/>
          </a:xfrm>
          <a:prstGeom prst="line">
            <a:avLst/>
          </a:prstGeom>
          <a:noFill/>
          <a:ln w="3175" cap="flat" cmpd="sng" algn="ctr">
            <a:solidFill>
              <a:srgbClr val="000000"/>
            </a:solidFill>
            <a:prstDash val="dashDot"/>
            <a:tailEnd type="none"/>
          </a:ln>
          <a:effectLst/>
        </p:spPr>
      </p:cxnSp>
      <p:sp>
        <p:nvSpPr>
          <p:cNvPr id="29" name="TextBox 28">
            <a:extLst>
              <a:ext uri="{FF2B5EF4-FFF2-40B4-BE49-F238E27FC236}">
                <a16:creationId xmlns:a16="http://schemas.microsoft.com/office/drawing/2014/main" id="{65DBFE33-9F1A-4DA2-8F0B-4267E751670B}"/>
              </a:ext>
            </a:extLst>
          </p:cNvPr>
          <p:cNvSpPr txBox="1"/>
          <p:nvPr/>
        </p:nvSpPr>
        <p:spPr>
          <a:xfrm>
            <a:off x="7698178"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Q1</a:t>
            </a:r>
          </a:p>
        </p:txBody>
      </p:sp>
      <p:sp>
        <p:nvSpPr>
          <p:cNvPr id="30" name="TextBox 29">
            <a:extLst>
              <a:ext uri="{FF2B5EF4-FFF2-40B4-BE49-F238E27FC236}">
                <a16:creationId xmlns:a16="http://schemas.microsoft.com/office/drawing/2014/main" id="{5C7F455A-F1CD-4383-AEA9-65CB0D80723F}"/>
              </a:ext>
            </a:extLst>
          </p:cNvPr>
          <p:cNvSpPr txBox="1"/>
          <p:nvPr/>
        </p:nvSpPr>
        <p:spPr>
          <a:xfrm>
            <a:off x="8511919" y="474865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Q2</a:t>
            </a:r>
          </a:p>
        </p:txBody>
      </p:sp>
      <p:sp>
        <p:nvSpPr>
          <p:cNvPr id="34" name="TextBox 33">
            <a:extLst>
              <a:ext uri="{FF2B5EF4-FFF2-40B4-BE49-F238E27FC236}">
                <a16:creationId xmlns:a16="http://schemas.microsoft.com/office/drawing/2014/main" id="{798B8F6C-966B-497C-A7DB-B1F50084A107}"/>
              </a:ext>
            </a:extLst>
          </p:cNvPr>
          <p:cNvSpPr txBox="1"/>
          <p:nvPr/>
        </p:nvSpPr>
        <p:spPr>
          <a:xfrm>
            <a:off x="5905943" y="2236539"/>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P1</a:t>
            </a:r>
          </a:p>
        </p:txBody>
      </p:sp>
      <p:sp>
        <p:nvSpPr>
          <p:cNvPr id="36" name="TextBox 35">
            <a:extLst>
              <a:ext uri="{FF2B5EF4-FFF2-40B4-BE49-F238E27FC236}">
                <a16:creationId xmlns:a16="http://schemas.microsoft.com/office/drawing/2014/main" id="{42234874-E1DC-4FE1-89F6-A1A681E0E18B}"/>
              </a:ext>
            </a:extLst>
          </p:cNvPr>
          <p:cNvSpPr txBox="1"/>
          <p:nvPr/>
        </p:nvSpPr>
        <p:spPr>
          <a:xfrm>
            <a:off x="5905943" y="3013688"/>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P3</a:t>
            </a:r>
          </a:p>
        </p:txBody>
      </p:sp>
      <p:sp>
        <p:nvSpPr>
          <p:cNvPr id="37" name="TextBox 36">
            <a:extLst>
              <a:ext uri="{FF2B5EF4-FFF2-40B4-BE49-F238E27FC236}">
                <a16:creationId xmlns:a16="http://schemas.microsoft.com/office/drawing/2014/main" id="{627A1926-7C61-49F5-AE3E-406C61188BE0}"/>
              </a:ext>
            </a:extLst>
          </p:cNvPr>
          <p:cNvSpPr txBox="1"/>
          <p:nvPr/>
        </p:nvSpPr>
        <p:spPr>
          <a:xfrm>
            <a:off x="5905943" y="3503284"/>
            <a:ext cx="236220" cy="16773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1000">
                <a:solidFill>
                  <a:srgbClr val="2E2E38"/>
                </a:solidFill>
                <a:cs typeface="Segoe UI Semilight" panose="020B0402040204020203" pitchFamily="34" charset="0"/>
              </a:rPr>
              <a:t>P2</a:t>
            </a:r>
          </a:p>
        </p:txBody>
      </p:sp>
      <p:sp>
        <p:nvSpPr>
          <p:cNvPr id="40" name="Rectangle 39">
            <a:extLst>
              <a:ext uri="{FF2B5EF4-FFF2-40B4-BE49-F238E27FC236}">
                <a16:creationId xmlns:a16="http://schemas.microsoft.com/office/drawing/2014/main" id="{A1B8BC40-F98E-44C6-9B4F-E2F5D960B0B9}"/>
              </a:ext>
            </a:extLst>
          </p:cNvPr>
          <p:cNvSpPr/>
          <p:nvPr/>
        </p:nvSpPr>
        <p:spPr>
          <a:xfrm>
            <a:off x="8395251" y="6898909"/>
            <a:ext cx="172341" cy="152400"/>
          </a:xfrm>
          <a:prstGeom prst="rect">
            <a:avLst/>
          </a:prstGeom>
          <a:solidFill>
            <a:srgbClr val="E0E8EA"/>
          </a:solidFill>
          <a:ln w="9525" cap="flat" cmpd="sng" algn="ctr">
            <a:noFill/>
            <a:prstDash val="solid"/>
          </a:ln>
          <a:effectLst/>
        </p:spPr>
        <p:txBody>
          <a:bodyPr rtlCol="0" anchor="t" anchorCtr="0"/>
          <a:lstStyle/>
          <a:p>
            <a:pPr algn="ctr">
              <a:defRPr/>
            </a:pPr>
            <a:endParaRPr lang="en-AU" sz="1200" kern="0">
              <a:solidFill>
                <a:srgbClr val="FFFFFF"/>
              </a:solidFill>
              <a:cs typeface="Segoe UI Semilight" panose="020B0402040204020203" pitchFamily="34" charset="0"/>
            </a:endParaRPr>
          </a:p>
        </p:txBody>
      </p:sp>
      <p:sp>
        <p:nvSpPr>
          <p:cNvPr id="46" name="TextBox 45">
            <a:extLst>
              <a:ext uri="{FF2B5EF4-FFF2-40B4-BE49-F238E27FC236}">
                <a16:creationId xmlns:a16="http://schemas.microsoft.com/office/drawing/2014/main" id="{1A141F18-F127-4F2B-B719-C488AEA73BD4}"/>
              </a:ext>
            </a:extLst>
          </p:cNvPr>
          <p:cNvSpPr txBox="1"/>
          <p:nvPr/>
        </p:nvSpPr>
        <p:spPr>
          <a:xfrm>
            <a:off x="6564934" y="1155731"/>
            <a:ext cx="796292" cy="154658"/>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Demand curve</a:t>
            </a:r>
          </a:p>
        </p:txBody>
      </p:sp>
      <p:sp>
        <p:nvSpPr>
          <p:cNvPr id="2" name="Isosceles Triangle 1">
            <a:extLst>
              <a:ext uri="{FF2B5EF4-FFF2-40B4-BE49-F238E27FC236}">
                <a16:creationId xmlns:a16="http://schemas.microsoft.com/office/drawing/2014/main" id="{30598015-F5FD-4008-9BA3-06FD800A7D29}"/>
              </a:ext>
            </a:extLst>
          </p:cNvPr>
          <p:cNvSpPr/>
          <p:nvPr/>
        </p:nvSpPr>
        <p:spPr>
          <a:xfrm rot="5400000">
            <a:off x="7935580" y="2971599"/>
            <a:ext cx="513989" cy="783205"/>
          </a:xfrm>
          <a:prstGeom prst="triangle">
            <a:avLst>
              <a:gd name="adj" fmla="val 911"/>
            </a:avLst>
          </a:prstGeom>
          <a:solidFill>
            <a:srgbClr val="54133A">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5" name="Straight Arrow Connector 4">
            <a:extLst>
              <a:ext uri="{FF2B5EF4-FFF2-40B4-BE49-F238E27FC236}">
                <a16:creationId xmlns:a16="http://schemas.microsoft.com/office/drawing/2014/main" id="{A4480DB8-5EBD-424B-B712-00BC76440151}"/>
              </a:ext>
            </a:extLst>
          </p:cNvPr>
          <p:cNvCxnSpPr>
            <a:cxnSpLocks/>
          </p:cNvCxnSpPr>
          <p:nvPr/>
        </p:nvCxnSpPr>
        <p:spPr>
          <a:xfrm flipH="1">
            <a:off x="8096140" y="2203464"/>
            <a:ext cx="1221452" cy="1053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5A917447-F453-4786-B1EC-DF9363AFDFB4}"/>
              </a:ext>
            </a:extLst>
          </p:cNvPr>
          <p:cNvSpPr/>
          <p:nvPr/>
        </p:nvSpPr>
        <p:spPr>
          <a:xfrm>
            <a:off x="9172448" y="1659720"/>
            <a:ext cx="2834496" cy="8201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solidFill>
                  <a:schemeClr val="tx1"/>
                </a:solidFill>
              </a:rPr>
              <a:t>Value of Demand Response is evaluated as the increase in </a:t>
            </a:r>
            <a:r>
              <a:rPr lang="en-AU" sz="1200" i="1">
                <a:solidFill>
                  <a:schemeClr val="tx1"/>
                </a:solidFill>
              </a:rPr>
              <a:t>production</a:t>
            </a:r>
            <a:r>
              <a:rPr lang="en-AU" sz="1200">
                <a:solidFill>
                  <a:schemeClr val="tx1"/>
                </a:solidFill>
              </a:rPr>
              <a:t> </a:t>
            </a:r>
            <a:r>
              <a:rPr lang="en-AU" sz="1200" i="1">
                <a:solidFill>
                  <a:schemeClr val="tx1"/>
                </a:solidFill>
              </a:rPr>
              <a:t>cost</a:t>
            </a:r>
            <a:r>
              <a:rPr lang="en-AU" sz="1200">
                <a:solidFill>
                  <a:schemeClr val="tx1"/>
                </a:solidFill>
              </a:rPr>
              <a:t> in moving from Q1 to Q2, the increased consumption due to lower price</a:t>
            </a:r>
          </a:p>
        </p:txBody>
      </p:sp>
      <p:cxnSp>
        <p:nvCxnSpPr>
          <p:cNvPr id="32" name="Straight Arrow Connector 31">
            <a:extLst>
              <a:ext uri="{FF2B5EF4-FFF2-40B4-BE49-F238E27FC236}">
                <a16:creationId xmlns:a16="http://schemas.microsoft.com/office/drawing/2014/main" id="{2868F0B2-40C9-48B7-A112-F4F9DB5F970E}"/>
              </a:ext>
            </a:extLst>
          </p:cNvPr>
          <p:cNvCxnSpPr>
            <a:cxnSpLocks/>
          </p:cNvCxnSpPr>
          <p:nvPr/>
        </p:nvCxnSpPr>
        <p:spPr>
          <a:xfrm flipH="1">
            <a:off x="7781445" y="1772552"/>
            <a:ext cx="62096" cy="5330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817A0D19-28D1-4B7D-800C-65F750DCC4DB}"/>
              </a:ext>
            </a:extLst>
          </p:cNvPr>
          <p:cNvSpPr/>
          <p:nvPr/>
        </p:nvSpPr>
        <p:spPr>
          <a:xfrm>
            <a:off x="7408341" y="792057"/>
            <a:ext cx="2834497" cy="10358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solidFill>
                  <a:schemeClr val="tx1"/>
                </a:solidFill>
              </a:rPr>
              <a:t>Equilibrium in base case with strategic bidding, intersection of supply curve with demand curve</a:t>
            </a:r>
          </a:p>
        </p:txBody>
      </p:sp>
      <p:cxnSp>
        <p:nvCxnSpPr>
          <p:cNvPr id="39" name="Straight Connector 38">
            <a:extLst>
              <a:ext uri="{FF2B5EF4-FFF2-40B4-BE49-F238E27FC236}">
                <a16:creationId xmlns:a16="http://schemas.microsoft.com/office/drawing/2014/main" id="{25FCF2F0-01BA-4689-9FDC-3A5706717DE0}"/>
              </a:ext>
            </a:extLst>
          </p:cNvPr>
          <p:cNvCxnSpPr>
            <a:cxnSpLocks/>
            <a:stCxn id="14" idx="1"/>
          </p:cNvCxnSpPr>
          <p:nvPr/>
        </p:nvCxnSpPr>
        <p:spPr>
          <a:xfrm flipV="1">
            <a:off x="6156398" y="1989426"/>
            <a:ext cx="1853094" cy="2694043"/>
          </a:xfrm>
          <a:prstGeom prst="line">
            <a:avLst/>
          </a:prstGeom>
          <a:noFill/>
          <a:ln w="9525" cap="flat" cmpd="sng" algn="ctr">
            <a:solidFill>
              <a:schemeClr val="tx2"/>
            </a:solidFill>
            <a:prstDash val="solid"/>
            <a:tailEnd type="none"/>
          </a:ln>
          <a:effectLst/>
        </p:spPr>
      </p:cxnSp>
      <p:cxnSp>
        <p:nvCxnSpPr>
          <p:cNvPr id="43" name="Straight Arrow Connector 42">
            <a:extLst>
              <a:ext uri="{FF2B5EF4-FFF2-40B4-BE49-F238E27FC236}">
                <a16:creationId xmlns:a16="http://schemas.microsoft.com/office/drawing/2014/main" id="{0A7E8846-C3ED-4B4C-BF18-C08D60F99229}"/>
              </a:ext>
            </a:extLst>
          </p:cNvPr>
          <p:cNvCxnSpPr>
            <a:cxnSpLocks/>
          </p:cNvCxnSpPr>
          <p:nvPr/>
        </p:nvCxnSpPr>
        <p:spPr>
          <a:xfrm flipV="1">
            <a:off x="5997903" y="3651590"/>
            <a:ext cx="1713035" cy="4924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6147B8D7-1FF8-492E-8916-E298CD82CC0E}"/>
              </a:ext>
            </a:extLst>
          </p:cNvPr>
          <p:cNvSpPr/>
          <p:nvPr/>
        </p:nvSpPr>
        <p:spPr>
          <a:xfrm>
            <a:off x="3923539" y="3910103"/>
            <a:ext cx="2174504" cy="6793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tx1"/>
                </a:solidFill>
              </a:rPr>
              <a:t>Equilibrium in CDP case with strategic bidding</a:t>
            </a:r>
          </a:p>
        </p:txBody>
      </p:sp>
      <p:cxnSp>
        <p:nvCxnSpPr>
          <p:cNvPr id="47" name="Straight Connector 46">
            <a:extLst>
              <a:ext uri="{FF2B5EF4-FFF2-40B4-BE49-F238E27FC236}">
                <a16:creationId xmlns:a16="http://schemas.microsoft.com/office/drawing/2014/main" id="{D9C10276-4181-421B-91AD-4ECD082FF409}"/>
              </a:ext>
            </a:extLst>
          </p:cNvPr>
          <p:cNvCxnSpPr>
            <a:cxnSpLocks/>
            <a:stCxn id="14" idx="1"/>
          </p:cNvCxnSpPr>
          <p:nvPr/>
        </p:nvCxnSpPr>
        <p:spPr>
          <a:xfrm flipV="1">
            <a:off x="6156398" y="2706322"/>
            <a:ext cx="3074547" cy="1977147"/>
          </a:xfrm>
          <a:prstGeom prst="line">
            <a:avLst/>
          </a:prstGeom>
          <a:noFill/>
          <a:ln w="9525" cap="flat" cmpd="sng" algn="ctr">
            <a:solidFill>
              <a:schemeClr val="tx2"/>
            </a:solidFill>
            <a:prstDash val="solid"/>
            <a:tailEnd type="none"/>
          </a:ln>
          <a:effectLst/>
        </p:spPr>
      </p:cxnSp>
      <p:sp>
        <p:nvSpPr>
          <p:cNvPr id="50" name="TextBox 49">
            <a:extLst>
              <a:ext uri="{FF2B5EF4-FFF2-40B4-BE49-F238E27FC236}">
                <a16:creationId xmlns:a16="http://schemas.microsoft.com/office/drawing/2014/main" id="{A225830A-5BFF-4658-BD7E-BF99260B0859}"/>
              </a:ext>
            </a:extLst>
          </p:cNvPr>
          <p:cNvSpPr txBox="1"/>
          <p:nvPr/>
        </p:nvSpPr>
        <p:spPr>
          <a:xfrm>
            <a:off x="8047495" y="1840676"/>
            <a:ext cx="796292" cy="272382"/>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Base case supply curve</a:t>
            </a:r>
          </a:p>
        </p:txBody>
      </p:sp>
      <p:sp>
        <p:nvSpPr>
          <p:cNvPr id="51" name="TextBox 50">
            <a:extLst>
              <a:ext uri="{FF2B5EF4-FFF2-40B4-BE49-F238E27FC236}">
                <a16:creationId xmlns:a16="http://schemas.microsoft.com/office/drawing/2014/main" id="{4686EF5D-9E96-4F5F-99E1-ACCC702B10CD}"/>
              </a:ext>
            </a:extLst>
          </p:cNvPr>
          <p:cNvSpPr txBox="1"/>
          <p:nvPr/>
        </p:nvSpPr>
        <p:spPr>
          <a:xfrm>
            <a:off x="9298056" y="2548305"/>
            <a:ext cx="796292" cy="272382"/>
          </a:xfrm>
          <a:prstGeom prst="rect">
            <a:avLst/>
          </a:prstGeom>
          <a:noFill/>
        </p:spPr>
        <p:txBody>
          <a:bodyPr wrap="square" lIns="0" tIns="36576" rIns="0" bIns="0" rtlCol="0">
            <a:spAutoFit/>
          </a:bodyPr>
          <a:lstStyle/>
          <a:p>
            <a:pPr>
              <a:lnSpc>
                <a:spcPct val="85000"/>
              </a:lnSpc>
              <a:spcAft>
                <a:spcPts val="600"/>
              </a:spcAft>
              <a:buClr>
                <a:srgbClr val="27ACAA"/>
              </a:buClr>
              <a:buSzPct val="70000"/>
            </a:pPr>
            <a:r>
              <a:rPr lang="en-AU" sz="900">
                <a:solidFill>
                  <a:srgbClr val="2E2E38"/>
                </a:solidFill>
                <a:cs typeface="Segoe UI Semilight" panose="020B0402040204020203" pitchFamily="34" charset="0"/>
              </a:rPr>
              <a:t>CDP case supply curve</a:t>
            </a:r>
          </a:p>
        </p:txBody>
      </p:sp>
      <p:cxnSp>
        <p:nvCxnSpPr>
          <p:cNvPr id="58" name="Straight Arrow Connector 57">
            <a:extLst>
              <a:ext uri="{FF2B5EF4-FFF2-40B4-BE49-F238E27FC236}">
                <a16:creationId xmlns:a16="http://schemas.microsoft.com/office/drawing/2014/main" id="{8DB3DBDC-9B1E-4096-8D8C-B23F61706AFC}"/>
              </a:ext>
            </a:extLst>
          </p:cNvPr>
          <p:cNvCxnSpPr>
            <a:cxnSpLocks/>
          </p:cNvCxnSpPr>
          <p:nvPr/>
        </p:nvCxnSpPr>
        <p:spPr>
          <a:xfrm flipH="1" flipV="1">
            <a:off x="8664015" y="3126575"/>
            <a:ext cx="742299" cy="976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CA4A027A-ABFF-4901-871A-BD9C06B74553}"/>
              </a:ext>
            </a:extLst>
          </p:cNvPr>
          <p:cNvSpPr/>
          <p:nvPr/>
        </p:nvSpPr>
        <p:spPr>
          <a:xfrm>
            <a:off x="9370409" y="2921376"/>
            <a:ext cx="2174504" cy="8736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solidFill>
                  <a:schemeClr val="tx1"/>
                </a:solidFill>
              </a:rPr>
              <a:t>Second equilibrium in CDP case considering price-demand elasticity</a:t>
            </a:r>
          </a:p>
        </p:txBody>
      </p:sp>
      <p:sp>
        <p:nvSpPr>
          <p:cNvPr id="62" name="Left Brace 61">
            <a:extLst>
              <a:ext uri="{FF2B5EF4-FFF2-40B4-BE49-F238E27FC236}">
                <a16:creationId xmlns:a16="http://schemas.microsoft.com/office/drawing/2014/main" id="{B0D89F44-DBB1-4C65-AD74-888F85938775}"/>
              </a:ext>
            </a:extLst>
          </p:cNvPr>
          <p:cNvSpPr/>
          <p:nvPr/>
        </p:nvSpPr>
        <p:spPr>
          <a:xfrm rot="5400000">
            <a:off x="8053005" y="3554528"/>
            <a:ext cx="258364" cy="77081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cxnSp>
        <p:nvCxnSpPr>
          <p:cNvPr id="63" name="Straight Arrow Connector 62">
            <a:extLst>
              <a:ext uri="{FF2B5EF4-FFF2-40B4-BE49-F238E27FC236}">
                <a16:creationId xmlns:a16="http://schemas.microsoft.com/office/drawing/2014/main" id="{17DA341B-75C1-4164-AE15-11A7E7EE14FC}"/>
              </a:ext>
            </a:extLst>
          </p:cNvPr>
          <p:cNvCxnSpPr>
            <a:cxnSpLocks/>
            <a:stCxn id="60" idx="1"/>
          </p:cNvCxnSpPr>
          <p:nvPr/>
        </p:nvCxnSpPr>
        <p:spPr>
          <a:xfrm flipH="1">
            <a:off x="8192007" y="3358194"/>
            <a:ext cx="1178402" cy="4199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Date Placeholder 2">
            <a:extLst>
              <a:ext uri="{FF2B5EF4-FFF2-40B4-BE49-F238E27FC236}">
                <a16:creationId xmlns:a16="http://schemas.microsoft.com/office/drawing/2014/main" id="{F0A3A3CC-159B-4B0B-A8B2-B3E77B0DF243}"/>
              </a:ext>
            </a:extLst>
          </p:cNvPr>
          <p:cNvSpPr>
            <a:spLocks noGrp="1"/>
          </p:cNvSpPr>
          <p:nvPr>
            <p:ph type="dt" sz="half" idx="10"/>
          </p:nvPr>
        </p:nvSpPr>
        <p:spPr/>
        <p:txBody>
          <a:bodyPr/>
          <a:lstStyle/>
          <a:p>
            <a:fld id="{CDD0DBBD-CEE8-44F6-8736-3D75A76C0B89}" type="datetime1">
              <a:rPr lang="en-AU" smtClean="0"/>
              <a:t>26/10/2021</a:t>
            </a:fld>
            <a:endParaRPr lang="en-AU"/>
          </a:p>
        </p:txBody>
      </p:sp>
      <p:sp>
        <p:nvSpPr>
          <p:cNvPr id="4" name="Slide Number Placeholder 3">
            <a:extLst>
              <a:ext uri="{FF2B5EF4-FFF2-40B4-BE49-F238E27FC236}">
                <a16:creationId xmlns:a16="http://schemas.microsoft.com/office/drawing/2014/main" id="{407C12F7-9815-4876-A78B-659F4D3400A4}"/>
              </a:ext>
            </a:extLst>
          </p:cNvPr>
          <p:cNvSpPr>
            <a:spLocks noGrp="1"/>
          </p:cNvSpPr>
          <p:nvPr>
            <p:ph type="sldNum" sz="quarter" idx="12"/>
          </p:nvPr>
        </p:nvSpPr>
        <p:spPr/>
        <p:txBody>
          <a:bodyPr/>
          <a:lstStyle/>
          <a:p>
            <a:fld id="{4EC81F68-4976-451A-B2E9-79BCBD2F70CC}" type="slidenum">
              <a:rPr lang="en-AU" smtClean="0"/>
              <a:t>21</a:t>
            </a:fld>
            <a:endParaRPr lang="en-AU"/>
          </a:p>
        </p:txBody>
      </p:sp>
    </p:spTree>
    <p:extLst>
      <p:ext uri="{BB962C8B-B14F-4D97-AF65-F5344CB8AC3E}">
        <p14:creationId xmlns:p14="http://schemas.microsoft.com/office/powerpoint/2010/main" val="1972969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style.rotation</p:attrName>
                                        </p:attrNameLst>
                                      </p:cBhvr>
                                      <p:tavLst>
                                        <p:tav tm="0">
                                          <p:val>
                                            <p:fltVal val="90"/>
                                          </p:val>
                                        </p:tav>
                                        <p:tav tm="100000">
                                          <p:val>
                                            <p:fltVal val="0"/>
                                          </p:val>
                                        </p:tav>
                                      </p:tavLst>
                                    </p:anim>
                                    <p:animEffect transition="in" filter="fade">
                                      <p:cBhvr>
                                        <p:cTn id="10" dur="1000"/>
                                        <p:tgtEl>
                                          <p:spTgt spid="18"/>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par>
                                <p:cTn id="35" presetID="31" presetClass="entr" presetSubtype="0"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1000" fill="hold"/>
                                        <p:tgtEl>
                                          <p:spTgt spid="47"/>
                                        </p:tgtEl>
                                        <p:attrNameLst>
                                          <p:attrName>ppt_w</p:attrName>
                                        </p:attrNameLst>
                                      </p:cBhvr>
                                      <p:tavLst>
                                        <p:tav tm="0">
                                          <p:val>
                                            <p:fltVal val="0"/>
                                          </p:val>
                                        </p:tav>
                                        <p:tav tm="100000">
                                          <p:val>
                                            <p:strVal val="#ppt_w"/>
                                          </p:val>
                                        </p:tav>
                                      </p:tavLst>
                                    </p:anim>
                                    <p:anim calcmode="lin" valueType="num">
                                      <p:cBhvr>
                                        <p:cTn id="38" dur="1000" fill="hold"/>
                                        <p:tgtEl>
                                          <p:spTgt spid="47"/>
                                        </p:tgtEl>
                                        <p:attrNameLst>
                                          <p:attrName>ppt_h</p:attrName>
                                        </p:attrNameLst>
                                      </p:cBhvr>
                                      <p:tavLst>
                                        <p:tav tm="0">
                                          <p:val>
                                            <p:fltVal val="0"/>
                                          </p:val>
                                        </p:tav>
                                        <p:tav tm="100000">
                                          <p:val>
                                            <p:strVal val="#ppt_h"/>
                                          </p:val>
                                        </p:tav>
                                      </p:tavLst>
                                    </p:anim>
                                    <p:anim calcmode="lin" valueType="num">
                                      <p:cBhvr>
                                        <p:cTn id="39" dur="1000" fill="hold"/>
                                        <p:tgtEl>
                                          <p:spTgt spid="47"/>
                                        </p:tgtEl>
                                        <p:attrNameLst>
                                          <p:attrName>style.rotation</p:attrName>
                                        </p:attrNameLst>
                                      </p:cBhvr>
                                      <p:tavLst>
                                        <p:tav tm="0">
                                          <p:val>
                                            <p:fltVal val="90"/>
                                          </p:val>
                                        </p:tav>
                                        <p:tav tm="100000">
                                          <p:val>
                                            <p:fltVal val="0"/>
                                          </p:val>
                                        </p:tav>
                                      </p:tavLst>
                                    </p:anim>
                                    <p:animEffect transition="in" filter="fade">
                                      <p:cBhvr>
                                        <p:cTn id="40" dur="1000"/>
                                        <p:tgtEl>
                                          <p:spTgt spid="47"/>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2" grpId="0" animBg="1"/>
      <p:bldP spid="13" grpId="0"/>
      <p:bldP spid="33" grpId="0"/>
      <p:bldP spid="44" grpId="0"/>
      <p:bldP spid="50" grpId="0"/>
      <p:bldP spid="51" grpId="0"/>
      <p:bldP spid="60" grpId="0"/>
      <p:bldP spid="6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normAutofit/>
          </a:bodyPr>
          <a:lstStyle/>
          <a:p>
            <a:br>
              <a:rPr lang="en-AU"/>
            </a:br>
            <a:r>
              <a:rPr lang="en-AU"/>
              <a:t>Competition Benefits</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800" y="4899600"/>
            <a:ext cx="9144000" cy="920432"/>
          </a:xfrm>
        </p:spPr>
        <p:txBody>
          <a:bodyPr>
            <a:normAutofit/>
          </a:bodyPr>
          <a:lstStyle/>
          <a:p>
            <a:r>
              <a:rPr lang="en-AU" dirty="0"/>
              <a:t>Stakeholder workshop 26 October 2021</a:t>
            </a:r>
          </a:p>
          <a:p>
            <a:r>
              <a:rPr lang="en-AU" sz="1800" dirty="0">
                <a:solidFill>
                  <a:srgbClr val="FF0000"/>
                </a:solidFill>
              </a:rPr>
              <a:t>Please note that this webinar will be recorded and published on AEMO’s website</a:t>
            </a:r>
          </a:p>
        </p:txBody>
      </p:sp>
      <p:sp>
        <p:nvSpPr>
          <p:cNvPr id="2" name="Date Placeholder 1">
            <a:extLst>
              <a:ext uri="{FF2B5EF4-FFF2-40B4-BE49-F238E27FC236}">
                <a16:creationId xmlns:a16="http://schemas.microsoft.com/office/drawing/2014/main" id="{53705DBB-0023-4945-B6E4-89F3C0115159}"/>
              </a:ext>
            </a:extLst>
          </p:cNvPr>
          <p:cNvSpPr>
            <a:spLocks noGrp="1"/>
          </p:cNvSpPr>
          <p:nvPr>
            <p:ph type="dt" sz="half" idx="10"/>
          </p:nvPr>
        </p:nvSpPr>
        <p:spPr/>
        <p:txBody>
          <a:bodyPr/>
          <a:lstStyle/>
          <a:p>
            <a:fld id="{922E0A7E-9435-4BF6-B89A-98FE532D62AE}" type="datetime1">
              <a:rPr lang="en-AU" smtClean="0"/>
              <a:t>26/10/2021</a:t>
            </a:fld>
            <a:endParaRPr lang="en-AU"/>
          </a:p>
        </p:txBody>
      </p:sp>
      <p:sp>
        <p:nvSpPr>
          <p:cNvPr id="3" name="Slide Number Placeholder 2">
            <a:extLst>
              <a:ext uri="{FF2B5EF4-FFF2-40B4-BE49-F238E27FC236}">
                <a16:creationId xmlns:a16="http://schemas.microsoft.com/office/drawing/2014/main" id="{5B114283-9B68-4B9C-89A0-C64245CFA887}"/>
              </a:ext>
            </a:extLst>
          </p:cNvPr>
          <p:cNvSpPr>
            <a:spLocks noGrp="1"/>
          </p:cNvSpPr>
          <p:nvPr>
            <p:ph type="sldNum" sz="quarter" idx="12"/>
          </p:nvPr>
        </p:nvSpPr>
        <p:spPr/>
        <p:txBody>
          <a:bodyPr/>
          <a:lstStyle/>
          <a:p>
            <a:fld id="{4EC81F68-4976-451A-B2E9-79BCBD2F70CC}" type="slidenum">
              <a:rPr lang="en-AU" smtClean="0"/>
              <a:pPr/>
              <a:t>3</a:t>
            </a:fld>
            <a:endParaRPr lang="en-AU"/>
          </a:p>
        </p:txBody>
      </p:sp>
    </p:spTree>
    <p:extLst>
      <p:ext uri="{BB962C8B-B14F-4D97-AF65-F5344CB8AC3E}">
        <p14:creationId xmlns:p14="http://schemas.microsoft.com/office/powerpoint/2010/main" val="1865525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FD31EA-0B02-4F5E-9F04-B0BD413AB60D}"/>
              </a:ext>
            </a:extLst>
          </p:cNvPr>
          <p:cNvSpPr>
            <a:spLocks noGrp="1"/>
          </p:cNvSpPr>
          <p:nvPr>
            <p:ph type="title"/>
          </p:nvPr>
        </p:nvSpPr>
        <p:spPr/>
        <p:txBody>
          <a:bodyPr/>
          <a:lstStyle/>
          <a:p>
            <a:r>
              <a:rPr lang="en-AU"/>
              <a:t>Agenda</a:t>
            </a:r>
          </a:p>
        </p:txBody>
      </p:sp>
      <p:sp>
        <p:nvSpPr>
          <p:cNvPr id="6" name="Slide Number Placeholder 5">
            <a:extLst>
              <a:ext uri="{FF2B5EF4-FFF2-40B4-BE49-F238E27FC236}">
                <a16:creationId xmlns:a16="http://schemas.microsoft.com/office/drawing/2014/main" id="{962C179C-7C0B-4C6E-984B-3E659C1C1E7C}"/>
              </a:ext>
            </a:extLst>
          </p:cNvPr>
          <p:cNvSpPr>
            <a:spLocks noGrp="1"/>
          </p:cNvSpPr>
          <p:nvPr>
            <p:ph type="sldNum" sz="quarter" idx="12"/>
          </p:nvPr>
        </p:nvSpPr>
        <p:spPr/>
        <p:txBody>
          <a:bodyPr/>
          <a:lstStyle/>
          <a:p>
            <a:fld id="{4EC81F68-4976-451A-B2E9-79BCBD2F70CC}" type="slidenum">
              <a:rPr lang="en-AU" smtClean="0"/>
              <a:pPr/>
              <a:t>4</a:t>
            </a:fld>
            <a:endParaRPr lang="en-AU"/>
          </a:p>
        </p:txBody>
      </p:sp>
      <p:sp>
        <p:nvSpPr>
          <p:cNvPr id="13" name="Text Placeholder 12">
            <a:extLst>
              <a:ext uri="{FF2B5EF4-FFF2-40B4-BE49-F238E27FC236}">
                <a16:creationId xmlns:a16="http://schemas.microsoft.com/office/drawing/2014/main" id="{1E0A56E1-88E5-44F7-A23A-29E717150844}"/>
              </a:ext>
            </a:extLst>
          </p:cNvPr>
          <p:cNvSpPr>
            <a:spLocks noGrp="1"/>
          </p:cNvSpPr>
          <p:nvPr>
            <p:ph type="body" sz="quarter" idx="13"/>
          </p:nvPr>
        </p:nvSpPr>
        <p:spPr/>
        <p:txBody>
          <a:bodyPr>
            <a:normAutofit lnSpcReduction="10000"/>
          </a:bodyPr>
          <a:lstStyle/>
          <a:p>
            <a:pPr>
              <a:lnSpc>
                <a:spcPct val="150000"/>
              </a:lnSpc>
            </a:pPr>
            <a:r>
              <a:rPr lang="en-AU"/>
              <a:t>Context</a:t>
            </a:r>
            <a:endParaRPr lang="en-AU">
              <a:solidFill>
                <a:schemeClr val="bg1">
                  <a:lumMod val="65000"/>
                </a:schemeClr>
              </a:solidFill>
            </a:endParaRPr>
          </a:p>
          <a:p>
            <a:pPr>
              <a:lnSpc>
                <a:spcPct val="150000"/>
              </a:lnSpc>
            </a:pPr>
            <a:r>
              <a:rPr lang="en-AU"/>
              <a:t>Recap of traditional benefits in the ISP</a:t>
            </a:r>
            <a:endParaRPr lang="en-AU">
              <a:solidFill>
                <a:schemeClr val="bg1">
                  <a:lumMod val="65000"/>
                </a:schemeClr>
              </a:solidFill>
            </a:endParaRPr>
          </a:p>
          <a:p>
            <a:pPr>
              <a:lnSpc>
                <a:spcPct val="150000"/>
              </a:lnSpc>
            </a:pPr>
            <a:r>
              <a:rPr lang="en-AU"/>
              <a:t>Competition benefits outline</a:t>
            </a:r>
            <a:endParaRPr lang="en-AU">
              <a:solidFill>
                <a:schemeClr val="bg1">
                  <a:lumMod val="65000"/>
                </a:schemeClr>
              </a:solidFill>
            </a:endParaRPr>
          </a:p>
          <a:p>
            <a:pPr>
              <a:lnSpc>
                <a:spcPct val="150000"/>
              </a:lnSpc>
            </a:pPr>
            <a:r>
              <a:rPr lang="en-AU"/>
              <a:t>Key matters for consultation: </a:t>
            </a:r>
          </a:p>
          <a:p>
            <a:pPr lvl="1">
              <a:lnSpc>
                <a:spcPct val="150000"/>
              </a:lnSpc>
              <a:buFont typeface="Wingdings" panose="05000000000000000000" pitchFamily="2" charset="2"/>
              <a:buChar char="q"/>
            </a:pPr>
            <a:r>
              <a:rPr lang="en-AU"/>
              <a:t>Description of matter</a:t>
            </a:r>
          </a:p>
          <a:p>
            <a:pPr lvl="1">
              <a:lnSpc>
                <a:spcPct val="150000"/>
              </a:lnSpc>
              <a:buFont typeface="Wingdings" panose="05000000000000000000" pitchFamily="2" charset="2"/>
              <a:buChar char="q"/>
            </a:pPr>
            <a:r>
              <a:rPr lang="en-AU"/>
              <a:t>Treatment in draft methodology &amp; alternatives</a:t>
            </a:r>
            <a:endParaRPr lang="en-AU">
              <a:solidFill>
                <a:schemeClr val="bg1">
                  <a:lumMod val="65000"/>
                </a:schemeClr>
              </a:solidFill>
            </a:endParaRPr>
          </a:p>
          <a:p>
            <a:pPr lvl="1">
              <a:lnSpc>
                <a:spcPct val="150000"/>
              </a:lnSpc>
              <a:buFont typeface="Wingdings" panose="05000000000000000000" pitchFamily="2" charset="2"/>
              <a:buChar char="q"/>
            </a:pPr>
            <a:r>
              <a:rPr lang="en-AU"/>
              <a:t>Q&amp;A </a:t>
            </a:r>
          </a:p>
          <a:p>
            <a:pPr>
              <a:lnSpc>
                <a:spcPct val="150000"/>
              </a:lnSpc>
            </a:pPr>
            <a:r>
              <a:rPr lang="en-AU"/>
              <a:t>Other matters for discussion</a:t>
            </a:r>
          </a:p>
          <a:p>
            <a:endParaRPr lang="en-AU"/>
          </a:p>
        </p:txBody>
      </p:sp>
      <p:sp>
        <p:nvSpPr>
          <p:cNvPr id="2" name="Date Placeholder 1">
            <a:extLst>
              <a:ext uri="{FF2B5EF4-FFF2-40B4-BE49-F238E27FC236}">
                <a16:creationId xmlns:a16="http://schemas.microsoft.com/office/drawing/2014/main" id="{CCA70EE1-249E-4508-9EC6-5B9364B7DC1B}"/>
              </a:ext>
            </a:extLst>
          </p:cNvPr>
          <p:cNvSpPr>
            <a:spLocks noGrp="1"/>
          </p:cNvSpPr>
          <p:nvPr>
            <p:ph type="dt" sz="half" idx="10"/>
          </p:nvPr>
        </p:nvSpPr>
        <p:spPr/>
        <p:txBody>
          <a:bodyPr/>
          <a:lstStyle/>
          <a:p>
            <a:fld id="{7F7AB173-1638-49FD-B9B0-35D257E82D31}" type="datetime1">
              <a:rPr lang="en-AU" smtClean="0"/>
              <a:t>26/10/2021</a:t>
            </a:fld>
            <a:endParaRPr lang="en-AU"/>
          </a:p>
        </p:txBody>
      </p:sp>
    </p:spTree>
    <p:extLst>
      <p:ext uri="{BB962C8B-B14F-4D97-AF65-F5344CB8AC3E}">
        <p14:creationId xmlns:p14="http://schemas.microsoft.com/office/powerpoint/2010/main" val="800341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35527" y="136525"/>
            <a:ext cx="10918247" cy="1189039"/>
          </a:xfrm>
        </p:spPr>
        <p:txBody>
          <a:bodyPr>
            <a:normAutofit fontScale="90000"/>
          </a:bodyPr>
          <a:lstStyle/>
          <a:p>
            <a:r>
              <a:rPr lang="en-AU"/>
              <a:t>Why is AEMO considering competition benefits?</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normAutofit/>
          </a:bodyPr>
          <a:lstStyle/>
          <a:p>
            <a:pPr marL="0" indent="0">
              <a:lnSpc>
                <a:spcPct val="100000"/>
              </a:lnSpc>
              <a:buNone/>
            </a:pPr>
            <a:r>
              <a:rPr lang="en-AU"/>
              <a:t>Section 5.22.10(c)(3) of the NER requires that AEMO treats all the above classes of market benefits as material unless it can provide reasons why:</a:t>
            </a:r>
          </a:p>
          <a:p>
            <a:pPr>
              <a:lnSpc>
                <a:spcPct val="100000"/>
              </a:lnSpc>
            </a:pPr>
            <a:r>
              <a:rPr lang="en-AU"/>
              <a:t>A particular class of market benefit is likely not to materially affect the outcome of the assessment of the development path; or</a:t>
            </a:r>
          </a:p>
          <a:p>
            <a:pPr>
              <a:lnSpc>
                <a:spcPct val="100000"/>
              </a:lnSpc>
            </a:pPr>
            <a:r>
              <a:rPr lang="en-AU"/>
              <a:t>The estimated cost of undertaking the analysis to quantify the market benefit is likely to be disproportionate given the level of uncertainty regarding future outcomes. </a:t>
            </a:r>
          </a:p>
          <a:p>
            <a:pPr marL="0" indent="0">
              <a:buNone/>
            </a:pPr>
            <a:endParaRPr lang="en-AU"/>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5</a:t>
            </a:fld>
            <a:endParaRPr lang="en-AU"/>
          </a:p>
        </p:txBody>
      </p:sp>
      <p:sp>
        <p:nvSpPr>
          <p:cNvPr id="3" name="Date Placeholder 2">
            <a:extLst>
              <a:ext uri="{FF2B5EF4-FFF2-40B4-BE49-F238E27FC236}">
                <a16:creationId xmlns:a16="http://schemas.microsoft.com/office/drawing/2014/main" id="{0E30C673-5024-4D99-A03F-560A212BED85}"/>
              </a:ext>
            </a:extLst>
          </p:cNvPr>
          <p:cNvSpPr>
            <a:spLocks noGrp="1"/>
          </p:cNvSpPr>
          <p:nvPr>
            <p:ph type="dt" sz="half" idx="10"/>
          </p:nvPr>
        </p:nvSpPr>
        <p:spPr/>
        <p:txBody>
          <a:bodyPr/>
          <a:lstStyle/>
          <a:p>
            <a:fld id="{7A7A5246-7977-4202-8A9D-A1FD77DA452A}" type="datetime1">
              <a:rPr lang="en-AU" smtClean="0"/>
              <a:t>26/10/2021</a:t>
            </a:fld>
            <a:endParaRPr lang="en-AU"/>
          </a:p>
        </p:txBody>
      </p:sp>
    </p:spTree>
    <p:extLst>
      <p:ext uri="{BB962C8B-B14F-4D97-AF65-F5344CB8AC3E}">
        <p14:creationId xmlns:p14="http://schemas.microsoft.com/office/powerpoint/2010/main" val="2429279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normAutofit fontScale="90000"/>
          </a:bodyPr>
          <a:lstStyle/>
          <a:p>
            <a:r>
              <a:rPr lang="en-AU"/>
              <a:t>Recap of traditional benefits in the ISP</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35528" y="1543581"/>
            <a:ext cx="2586049" cy="2466716"/>
          </a:xfrm>
        </p:spPr>
        <p:txBody>
          <a:bodyPr>
            <a:noAutofit/>
          </a:bodyPr>
          <a:lstStyle/>
          <a:p>
            <a:endParaRPr lang="en-AU" sz="1400"/>
          </a:p>
          <a:p>
            <a:endParaRPr lang="en-AU" sz="140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6</a:t>
            </a:fld>
            <a:endParaRPr lang="en-AU"/>
          </a:p>
        </p:txBody>
      </p:sp>
      <p:pic>
        <p:nvPicPr>
          <p:cNvPr id="8" name="Picture 7">
            <a:extLst>
              <a:ext uri="{FF2B5EF4-FFF2-40B4-BE49-F238E27FC236}">
                <a16:creationId xmlns:a16="http://schemas.microsoft.com/office/drawing/2014/main" id="{FA2016E9-4B65-40A1-AC9D-60EF8A03EFFD}"/>
              </a:ext>
            </a:extLst>
          </p:cNvPr>
          <p:cNvPicPr>
            <a:picLocks noChangeAspect="1"/>
          </p:cNvPicPr>
          <p:nvPr/>
        </p:nvPicPr>
        <p:blipFill>
          <a:blip r:embed="rId3"/>
          <a:stretch>
            <a:fillRect/>
          </a:stretch>
        </p:blipFill>
        <p:spPr>
          <a:xfrm>
            <a:off x="252163" y="1903097"/>
            <a:ext cx="7030619" cy="3875720"/>
          </a:xfrm>
          <a:prstGeom prst="rect">
            <a:avLst/>
          </a:prstGeom>
        </p:spPr>
      </p:pic>
      <p:graphicFrame>
        <p:nvGraphicFramePr>
          <p:cNvPr id="29" name="Diagram 28">
            <a:extLst>
              <a:ext uri="{FF2B5EF4-FFF2-40B4-BE49-F238E27FC236}">
                <a16:creationId xmlns:a16="http://schemas.microsoft.com/office/drawing/2014/main" id="{16F51CC5-44E6-4B9B-8ADC-E4A723DF51A3}"/>
              </a:ext>
            </a:extLst>
          </p:cNvPr>
          <p:cNvGraphicFramePr/>
          <p:nvPr>
            <p:extLst>
              <p:ext uri="{D42A27DB-BD31-4B8C-83A1-F6EECF244321}">
                <p14:modId xmlns:p14="http://schemas.microsoft.com/office/powerpoint/2010/main" val="2378759478"/>
              </p:ext>
            </p:extLst>
          </p:nvPr>
        </p:nvGraphicFramePr>
        <p:xfrm>
          <a:off x="7641297" y="1958078"/>
          <a:ext cx="4754711" cy="38757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Date Placeholder 2">
            <a:extLst>
              <a:ext uri="{FF2B5EF4-FFF2-40B4-BE49-F238E27FC236}">
                <a16:creationId xmlns:a16="http://schemas.microsoft.com/office/drawing/2014/main" id="{54ABE5E4-7151-4EEF-8DDA-D75061F6972A}"/>
              </a:ext>
            </a:extLst>
          </p:cNvPr>
          <p:cNvSpPr>
            <a:spLocks noGrp="1"/>
          </p:cNvSpPr>
          <p:nvPr>
            <p:ph type="dt" sz="half" idx="10"/>
          </p:nvPr>
        </p:nvSpPr>
        <p:spPr/>
        <p:txBody>
          <a:bodyPr/>
          <a:lstStyle/>
          <a:p>
            <a:fld id="{96CE8D5D-A232-476C-A2C1-21EC7533900F}" type="datetime1">
              <a:rPr lang="en-AU" smtClean="0"/>
              <a:t>26/10/2021</a:t>
            </a:fld>
            <a:endParaRPr lang="en-AU"/>
          </a:p>
        </p:txBody>
      </p:sp>
    </p:spTree>
    <p:extLst>
      <p:ext uri="{BB962C8B-B14F-4D97-AF65-F5344CB8AC3E}">
        <p14:creationId xmlns:p14="http://schemas.microsoft.com/office/powerpoint/2010/main" val="1082065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35527" y="136525"/>
            <a:ext cx="9908597" cy="1189039"/>
          </a:xfrm>
        </p:spPr>
        <p:txBody>
          <a:bodyPr>
            <a:normAutofit fontScale="90000"/>
          </a:bodyPr>
          <a:lstStyle/>
          <a:p>
            <a:r>
              <a:rPr lang="en-AU"/>
              <a:t>Where would competition benefits fit?</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a:p>
          <a:p>
            <a:endParaRPr lang="en-AU"/>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7</a:t>
            </a:fld>
            <a:endParaRPr lang="en-AU"/>
          </a:p>
        </p:txBody>
      </p:sp>
      <p:sp>
        <p:nvSpPr>
          <p:cNvPr id="3" name="TextBox 2">
            <a:extLst>
              <a:ext uri="{FF2B5EF4-FFF2-40B4-BE49-F238E27FC236}">
                <a16:creationId xmlns:a16="http://schemas.microsoft.com/office/drawing/2014/main" id="{98AECD59-28B1-49DA-9BC9-9D86F7462CF4}"/>
              </a:ext>
            </a:extLst>
          </p:cNvPr>
          <p:cNvSpPr txBox="1"/>
          <p:nvPr/>
        </p:nvSpPr>
        <p:spPr>
          <a:xfrm>
            <a:off x="1071702" y="5162310"/>
            <a:ext cx="10973783" cy="1477328"/>
          </a:xfrm>
          <a:prstGeom prst="rect">
            <a:avLst/>
          </a:prstGeom>
          <a:noFill/>
        </p:spPr>
        <p:txBody>
          <a:bodyPr wrap="square" rtlCol="0">
            <a:spAutoFit/>
          </a:bodyPr>
          <a:lstStyle/>
          <a:p>
            <a:r>
              <a:rPr lang="en-AU"/>
              <a:t>Competition benefits would be calculated separately to other traditional benefits to determine how the overall market benefits would change if likely generator bidding behaviour was contemplated.</a:t>
            </a:r>
          </a:p>
          <a:p>
            <a:endParaRPr lang="en-AU"/>
          </a:p>
          <a:p>
            <a:r>
              <a:rPr lang="en-AU"/>
              <a:t>The goal of the competition benefits methodology is to develop scenarios where generators apply strategic bidding, and see what benefit the CDP provides for increased competition. </a:t>
            </a:r>
          </a:p>
        </p:txBody>
      </p:sp>
      <p:cxnSp>
        <p:nvCxnSpPr>
          <p:cNvPr id="29" name="Connector: Elbow 28">
            <a:extLst>
              <a:ext uri="{FF2B5EF4-FFF2-40B4-BE49-F238E27FC236}">
                <a16:creationId xmlns:a16="http://schemas.microsoft.com/office/drawing/2014/main" id="{3C0710C3-D93A-4075-9418-E67D43A0E1F0}"/>
              </a:ext>
            </a:extLst>
          </p:cNvPr>
          <p:cNvCxnSpPr>
            <a:cxnSpLocks/>
            <a:stCxn id="30" idx="3"/>
            <a:endCxn id="31" idx="0"/>
          </p:cNvCxnSpPr>
          <p:nvPr/>
        </p:nvCxnSpPr>
        <p:spPr>
          <a:xfrm>
            <a:off x="7263734" y="1930388"/>
            <a:ext cx="1183589" cy="733477"/>
          </a:xfrm>
          <a:prstGeom prst="bentConnector2">
            <a:avLst/>
          </a:prstGeom>
          <a:noFill/>
          <a:ln w="28575" cap="flat" cmpd="sng" algn="ctr">
            <a:solidFill>
              <a:srgbClr val="360F3C"/>
            </a:solidFill>
            <a:prstDash val="solid"/>
            <a:tailEnd type="triangle"/>
          </a:ln>
          <a:effectLst/>
        </p:spPr>
      </p:cxnSp>
      <p:sp>
        <p:nvSpPr>
          <p:cNvPr id="30" name="Rectangle: Rounded Corners 29">
            <a:extLst>
              <a:ext uri="{FF2B5EF4-FFF2-40B4-BE49-F238E27FC236}">
                <a16:creationId xmlns:a16="http://schemas.microsoft.com/office/drawing/2014/main" id="{7B4F9312-1608-4EEB-B634-DFB6569B7983}"/>
              </a:ext>
            </a:extLst>
          </p:cNvPr>
          <p:cNvSpPr/>
          <p:nvPr/>
        </p:nvSpPr>
        <p:spPr>
          <a:xfrm>
            <a:off x="5167718" y="1675206"/>
            <a:ext cx="2096016" cy="510363"/>
          </a:xfrm>
          <a:prstGeom prst="roundRect">
            <a:avLst/>
          </a:prstGeom>
          <a:solidFill>
            <a:srgbClr val="360F3C"/>
          </a:solidFill>
          <a:ln w="28575" cap="flat" cmpd="sng" algn="ctr">
            <a:solidFill>
              <a:srgbClr val="360F3C"/>
            </a:solidFill>
            <a:prstDash val="solid"/>
          </a:ln>
          <a:effectLst/>
        </p:spPr>
        <p:txBody>
          <a:bodyPr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400" b="1" i="0" u="none" strike="noStrike" kern="0" cap="none" spc="0" normalizeH="0" baseline="0" noProof="0">
                <a:ln>
                  <a:noFill/>
                </a:ln>
                <a:solidFill>
                  <a:srgbClr val="FFFFFF"/>
                </a:solidFill>
                <a:effectLst/>
                <a:uLnTx/>
                <a:uFillTx/>
                <a:latin typeface="Segoe UI Semilight" panose="020B0402040204020203" pitchFamily="34" charset="0"/>
                <a:cs typeface="Segoe UI Semilight" panose="020B0402040204020203" pitchFamily="34" charset="0"/>
              </a:rPr>
              <a:t>Overall market benefits </a:t>
            </a:r>
          </a:p>
        </p:txBody>
      </p:sp>
      <p:sp>
        <p:nvSpPr>
          <p:cNvPr id="31" name="Rectangle: Rounded Corners 30">
            <a:extLst>
              <a:ext uri="{FF2B5EF4-FFF2-40B4-BE49-F238E27FC236}">
                <a16:creationId xmlns:a16="http://schemas.microsoft.com/office/drawing/2014/main" id="{47B9ED9B-F2DD-4BDE-8E3C-9D07AF2DE6CA}"/>
              </a:ext>
            </a:extLst>
          </p:cNvPr>
          <p:cNvSpPr/>
          <p:nvPr/>
        </p:nvSpPr>
        <p:spPr>
          <a:xfrm>
            <a:off x="7585241" y="2663865"/>
            <a:ext cx="1724164" cy="582745"/>
          </a:xfrm>
          <a:prstGeom prst="roundRect">
            <a:avLst/>
          </a:prstGeom>
          <a:solidFill>
            <a:srgbClr val="5E6177"/>
          </a:solidFill>
          <a:ln w="19050" cap="flat" cmpd="sng" algn="ctr">
            <a:solidFill>
              <a:srgbClr val="360F3C"/>
            </a:solidFill>
            <a:prstDash val="solid"/>
          </a:ln>
          <a:effectLst/>
        </p:spPr>
        <p:txBody>
          <a:bodyPr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400" b="1" i="0" u="none" strike="noStrike" kern="0" cap="none" spc="0" normalizeH="0" baseline="0" noProof="0">
                <a:ln>
                  <a:noFill/>
                </a:ln>
                <a:solidFill>
                  <a:schemeClr val="bg1"/>
                </a:solidFill>
                <a:effectLst/>
                <a:uLnTx/>
                <a:uFillTx/>
                <a:latin typeface="Segoe UI Semilight" panose="020B0402040204020203" pitchFamily="34" charset="0"/>
                <a:cs typeface="Segoe UI Semilight" panose="020B0402040204020203" pitchFamily="34" charset="0"/>
              </a:rPr>
              <a:t>Competition benefits</a:t>
            </a:r>
          </a:p>
        </p:txBody>
      </p:sp>
      <p:cxnSp>
        <p:nvCxnSpPr>
          <p:cNvPr id="32" name="Straight Arrow Connector 31">
            <a:extLst>
              <a:ext uri="{FF2B5EF4-FFF2-40B4-BE49-F238E27FC236}">
                <a16:creationId xmlns:a16="http://schemas.microsoft.com/office/drawing/2014/main" id="{142AF75D-D204-4C99-9972-BC027F9BCD4C}"/>
              </a:ext>
            </a:extLst>
          </p:cNvPr>
          <p:cNvCxnSpPr>
            <a:cxnSpLocks/>
          </p:cNvCxnSpPr>
          <p:nvPr/>
        </p:nvCxnSpPr>
        <p:spPr>
          <a:xfrm>
            <a:off x="4064935" y="3204456"/>
            <a:ext cx="0" cy="542540"/>
          </a:xfrm>
          <a:prstGeom prst="straightConnector1">
            <a:avLst/>
          </a:prstGeom>
          <a:noFill/>
          <a:ln w="28575" cap="flat" cmpd="sng" algn="ctr">
            <a:solidFill>
              <a:srgbClr val="360F3C"/>
            </a:solidFill>
            <a:prstDash val="solid"/>
            <a:tailEnd type="triangle"/>
          </a:ln>
          <a:effectLst/>
        </p:spPr>
      </p:cxnSp>
      <p:sp>
        <p:nvSpPr>
          <p:cNvPr id="33" name="Rectangle: Rounded Corners 32">
            <a:extLst>
              <a:ext uri="{FF2B5EF4-FFF2-40B4-BE49-F238E27FC236}">
                <a16:creationId xmlns:a16="http://schemas.microsoft.com/office/drawing/2014/main" id="{D7E2ED21-9EC3-470D-AAD4-7EA81E129477}"/>
              </a:ext>
            </a:extLst>
          </p:cNvPr>
          <p:cNvSpPr/>
          <p:nvPr/>
        </p:nvSpPr>
        <p:spPr>
          <a:xfrm>
            <a:off x="3194586" y="2613577"/>
            <a:ext cx="1724164" cy="590880"/>
          </a:xfrm>
          <a:prstGeom prst="roundRect">
            <a:avLst/>
          </a:prstGeom>
          <a:solidFill>
            <a:srgbClr val="E0E8EA"/>
          </a:solidFill>
          <a:ln w="19050" cap="flat" cmpd="sng" algn="ctr">
            <a:solidFill>
              <a:srgbClr val="360F3C"/>
            </a:solidFill>
            <a:prstDash val="solid"/>
          </a:ln>
          <a:effectLst/>
        </p:spPr>
        <p:txBody>
          <a:bodyPr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400" b="1" i="0" u="none" strike="noStrike" kern="0" cap="none" spc="0" normalizeH="0" baseline="0" noProof="0">
                <a:ln>
                  <a:noFill/>
                </a:ln>
                <a:solidFill>
                  <a:srgbClr val="000000"/>
                </a:solidFill>
                <a:effectLst/>
                <a:uLnTx/>
                <a:uFillTx/>
                <a:latin typeface="Segoe UI Semilight" panose="020B0402040204020203" pitchFamily="34" charset="0"/>
                <a:cs typeface="Segoe UI Semilight" panose="020B0402040204020203" pitchFamily="34" charset="0"/>
              </a:rPr>
              <a:t>Traditional benefits</a:t>
            </a:r>
          </a:p>
        </p:txBody>
      </p:sp>
      <p:cxnSp>
        <p:nvCxnSpPr>
          <p:cNvPr id="34" name="Straight Connector 33">
            <a:extLst>
              <a:ext uri="{FF2B5EF4-FFF2-40B4-BE49-F238E27FC236}">
                <a16:creationId xmlns:a16="http://schemas.microsoft.com/office/drawing/2014/main" id="{12124167-7223-4AE4-8FBC-5B0665874B44}"/>
              </a:ext>
            </a:extLst>
          </p:cNvPr>
          <p:cNvCxnSpPr>
            <a:cxnSpLocks/>
          </p:cNvCxnSpPr>
          <p:nvPr/>
        </p:nvCxnSpPr>
        <p:spPr>
          <a:xfrm>
            <a:off x="8447323" y="3229092"/>
            <a:ext cx="0" cy="271270"/>
          </a:xfrm>
          <a:prstGeom prst="line">
            <a:avLst/>
          </a:prstGeom>
          <a:ln w="28575">
            <a:solidFill>
              <a:srgbClr val="360F3C"/>
            </a:solidFill>
          </a:ln>
        </p:spPr>
        <p:style>
          <a:lnRef idx="1">
            <a:schemeClr val="accent1"/>
          </a:lnRef>
          <a:fillRef idx="0">
            <a:schemeClr val="accent1"/>
          </a:fillRef>
          <a:effectRef idx="0">
            <a:schemeClr val="accent1"/>
          </a:effectRef>
          <a:fontRef idx="minor">
            <a:schemeClr val="tx1"/>
          </a:fontRef>
        </p:style>
      </p:cxnSp>
      <p:sp>
        <p:nvSpPr>
          <p:cNvPr id="35" name="Rectangle: Rounded Corners 34">
            <a:extLst>
              <a:ext uri="{FF2B5EF4-FFF2-40B4-BE49-F238E27FC236}">
                <a16:creationId xmlns:a16="http://schemas.microsoft.com/office/drawing/2014/main" id="{91290A41-52C9-47D6-97D9-7DED6980B2EF}"/>
              </a:ext>
            </a:extLst>
          </p:cNvPr>
          <p:cNvSpPr/>
          <p:nvPr/>
        </p:nvSpPr>
        <p:spPr>
          <a:xfrm>
            <a:off x="6278768" y="3746996"/>
            <a:ext cx="1792222" cy="740141"/>
          </a:xfrm>
          <a:prstGeom prst="roundRect">
            <a:avLst/>
          </a:prstGeom>
          <a:solidFill>
            <a:srgbClr val="5E6177"/>
          </a:solidFill>
          <a:ln w="9525" cap="flat" cmpd="sng" algn="ctr">
            <a:solidFill>
              <a:srgbClr val="5E6177"/>
            </a:solidFill>
            <a:prstDash val="solid"/>
          </a:ln>
          <a:effectLst/>
        </p:spPr>
        <p:txBody>
          <a:bodyPr rtlCol="0" anchor="ctr" anchorCtr="0"/>
          <a:lstStyle/>
          <a:p>
            <a:pPr algn="ctr"/>
            <a:r>
              <a:rPr lang="en-AU" sz="1400" b="1" kern="0">
                <a:solidFill>
                  <a:schemeClr val="bg1"/>
                </a:solidFill>
                <a:latin typeface="Segoe UI Semilight" panose="020B0402040204020203" pitchFamily="34" charset="0"/>
                <a:cs typeface="Segoe UI Semilight" panose="020B0402040204020203" pitchFamily="34" charset="0"/>
              </a:rPr>
              <a:t>Static benefits</a:t>
            </a:r>
          </a:p>
        </p:txBody>
      </p:sp>
      <p:sp>
        <p:nvSpPr>
          <p:cNvPr id="36" name="Rectangle: Rounded Corners 35">
            <a:extLst>
              <a:ext uri="{FF2B5EF4-FFF2-40B4-BE49-F238E27FC236}">
                <a16:creationId xmlns:a16="http://schemas.microsoft.com/office/drawing/2014/main" id="{CA234630-219C-4430-830E-60465DC57BBE}"/>
              </a:ext>
            </a:extLst>
          </p:cNvPr>
          <p:cNvSpPr/>
          <p:nvPr/>
        </p:nvSpPr>
        <p:spPr>
          <a:xfrm>
            <a:off x="8810957" y="3746996"/>
            <a:ext cx="1792222" cy="740141"/>
          </a:xfrm>
          <a:prstGeom prst="roundRect">
            <a:avLst/>
          </a:prstGeom>
          <a:solidFill>
            <a:srgbClr val="5E6177"/>
          </a:solidFill>
          <a:ln w="9525" cap="flat" cmpd="sng" algn="ctr">
            <a:solidFill>
              <a:srgbClr val="5E6177"/>
            </a:solidFill>
            <a:prstDash val="solid"/>
          </a:ln>
          <a:effectLst/>
        </p:spPr>
        <p:txBody>
          <a:bodyPr rtlCol="0" anchor="ctr" anchorCtr="0"/>
          <a:lstStyle/>
          <a:p>
            <a:pPr algn="ctr"/>
            <a:r>
              <a:rPr lang="en-AU" sz="1400" b="1" kern="0">
                <a:solidFill>
                  <a:schemeClr val="bg1"/>
                </a:solidFill>
                <a:latin typeface="Segoe UI Semilight" panose="020B0402040204020203" pitchFamily="34" charset="0"/>
                <a:cs typeface="Segoe UI Semilight" panose="020B0402040204020203" pitchFamily="34" charset="0"/>
              </a:rPr>
              <a:t>Dynamic benefits</a:t>
            </a:r>
          </a:p>
        </p:txBody>
      </p:sp>
      <p:cxnSp>
        <p:nvCxnSpPr>
          <p:cNvPr id="37" name="Connector: Elbow 36">
            <a:extLst>
              <a:ext uri="{FF2B5EF4-FFF2-40B4-BE49-F238E27FC236}">
                <a16:creationId xmlns:a16="http://schemas.microsoft.com/office/drawing/2014/main" id="{498F7FB9-02F4-4FE7-B237-693D3FD3B49A}"/>
              </a:ext>
            </a:extLst>
          </p:cNvPr>
          <p:cNvCxnSpPr>
            <a:cxnSpLocks/>
            <a:stCxn id="35" idx="0"/>
            <a:endCxn id="36" idx="0"/>
          </p:cNvCxnSpPr>
          <p:nvPr/>
        </p:nvCxnSpPr>
        <p:spPr>
          <a:xfrm rot="5400000" flipH="1" flipV="1">
            <a:off x="8440973" y="2480902"/>
            <a:ext cx="12700" cy="2532189"/>
          </a:xfrm>
          <a:prstGeom prst="bentConnector3">
            <a:avLst>
              <a:gd name="adj1" fmla="val 1800000"/>
            </a:avLst>
          </a:prstGeom>
          <a:ln w="28575">
            <a:solidFill>
              <a:srgbClr val="360F3C"/>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Rectangle: Rounded Corners 37">
            <a:extLst>
              <a:ext uri="{FF2B5EF4-FFF2-40B4-BE49-F238E27FC236}">
                <a16:creationId xmlns:a16="http://schemas.microsoft.com/office/drawing/2014/main" id="{38C58FA1-C67D-435C-89DF-4585FE7B13DB}"/>
              </a:ext>
            </a:extLst>
          </p:cNvPr>
          <p:cNvSpPr/>
          <p:nvPr/>
        </p:nvSpPr>
        <p:spPr>
          <a:xfrm>
            <a:off x="2268424" y="3753346"/>
            <a:ext cx="1183196" cy="590880"/>
          </a:xfrm>
          <a:prstGeom prst="roundRect">
            <a:avLst/>
          </a:prstGeom>
          <a:solidFill>
            <a:srgbClr val="E0E8EA"/>
          </a:solidFill>
          <a:ln w="6350" cap="flat" cmpd="sng" algn="ctr">
            <a:solidFill>
              <a:srgbClr val="360F3C"/>
            </a:solidFill>
            <a:prstDash val="solid"/>
          </a:ln>
          <a:effectLst/>
        </p:spPr>
        <p:txBody>
          <a:bodyPr lIns="91440" tIns="45720" rIns="91440" bIns="45720" rtlCol="0" anchor="ctr" anchorCtr="0"/>
          <a:lstStyle/>
          <a:p>
            <a:pPr>
              <a:defRPr/>
            </a:pPr>
            <a:r>
              <a:rPr lang="en-AU" sz="1200" kern="0">
                <a:solidFill>
                  <a:srgbClr val="000000"/>
                </a:solidFill>
                <a:latin typeface="Segoe UI Semilight"/>
                <a:cs typeface="Segoe UI Semilight"/>
              </a:rPr>
              <a:t>Changes in fuel consumption</a:t>
            </a:r>
          </a:p>
        </p:txBody>
      </p:sp>
      <p:sp>
        <p:nvSpPr>
          <p:cNvPr id="39" name="Rectangle: Rounded Corners 38">
            <a:extLst>
              <a:ext uri="{FF2B5EF4-FFF2-40B4-BE49-F238E27FC236}">
                <a16:creationId xmlns:a16="http://schemas.microsoft.com/office/drawing/2014/main" id="{D12F8D0A-2768-4E84-8D8E-3CEBC94FEB62}"/>
              </a:ext>
            </a:extLst>
          </p:cNvPr>
          <p:cNvSpPr/>
          <p:nvPr/>
        </p:nvSpPr>
        <p:spPr>
          <a:xfrm>
            <a:off x="3528456" y="3753346"/>
            <a:ext cx="1183196" cy="590880"/>
          </a:xfrm>
          <a:prstGeom prst="roundRect">
            <a:avLst/>
          </a:prstGeom>
          <a:solidFill>
            <a:srgbClr val="E0E8EA"/>
          </a:solidFill>
          <a:ln w="6350" cap="flat" cmpd="sng" algn="ctr">
            <a:solidFill>
              <a:srgbClr val="360F3C"/>
            </a:solidFill>
            <a:prstDash val="solid"/>
          </a:ln>
          <a:effectLst/>
        </p:spPr>
        <p:txBody>
          <a:bodyPr lIns="91440" tIns="45720" rIns="91440" bIns="45720" rtlCol="0" anchor="ctr" anchorCtr="0"/>
          <a:lstStyle/>
          <a:p>
            <a:pPr>
              <a:buClr>
                <a:srgbClr val="C00000"/>
              </a:buClr>
              <a:defRPr/>
            </a:pPr>
            <a:r>
              <a:rPr lang="en-AU" sz="1200" kern="0">
                <a:solidFill>
                  <a:srgbClr val="000000"/>
                </a:solidFill>
                <a:latin typeface="Segoe UI Semilight"/>
                <a:cs typeface="Segoe UI Semilight"/>
              </a:rPr>
              <a:t>Changes in voluntary load curtailment</a:t>
            </a:r>
          </a:p>
        </p:txBody>
      </p:sp>
      <p:sp>
        <p:nvSpPr>
          <p:cNvPr id="40" name="Rectangle: Rounded Corners 39">
            <a:extLst>
              <a:ext uri="{FF2B5EF4-FFF2-40B4-BE49-F238E27FC236}">
                <a16:creationId xmlns:a16="http://schemas.microsoft.com/office/drawing/2014/main" id="{27C18C59-05B2-4B24-A316-EEF0BAB7FACD}"/>
              </a:ext>
            </a:extLst>
          </p:cNvPr>
          <p:cNvSpPr/>
          <p:nvPr/>
        </p:nvSpPr>
        <p:spPr>
          <a:xfrm>
            <a:off x="4800613" y="3753346"/>
            <a:ext cx="1183196" cy="590880"/>
          </a:xfrm>
          <a:prstGeom prst="roundRect">
            <a:avLst/>
          </a:prstGeom>
          <a:solidFill>
            <a:srgbClr val="E0E8EA"/>
          </a:solidFill>
          <a:ln w="6350" cap="flat" cmpd="sng" algn="ctr">
            <a:solidFill>
              <a:srgbClr val="360F3C"/>
            </a:solidFill>
            <a:prstDash val="solid"/>
          </a:ln>
          <a:effectLst/>
        </p:spPr>
        <p:txBody>
          <a:bodyPr lIns="91440" tIns="45720" rIns="91440" bIns="45720" rtlCol="0" anchor="ctr" anchorCtr="0"/>
          <a:lstStyle/>
          <a:p>
            <a:pPr>
              <a:buClr>
                <a:srgbClr val="C00000"/>
              </a:buClr>
              <a:defRPr/>
            </a:pPr>
            <a:r>
              <a:rPr lang="en-AU" sz="1200" kern="0">
                <a:solidFill>
                  <a:srgbClr val="000000"/>
                </a:solidFill>
                <a:latin typeface="Segoe UI Semilight"/>
                <a:cs typeface="Segoe UI Semilight"/>
              </a:rPr>
              <a:t>Changes in involuntary load shedding</a:t>
            </a:r>
          </a:p>
        </p:txBody>
      </p:sp>
      <p:sp>
        <p:nvSpPr>
          <p:cNvPr id="41" name="Rectangle: Rounded Corners 40">
            <a:extLst>
              <a:ext uri="{FF2B5EF4-FFF2-40B4-BE49-F238E27FC236}">
                <a16:creationId xmlns:a16="http://schemas.microsoft.com/office/drawing/2014/main" id="{8CB19680-6765-4B68-88E2-3DC105728889}"/>
              </a:ext>
            </a:extLst>
          </p:cNvPr>
          <p:cNvSpPr/>
          <p:nvPr/>
        </p:nvSpPr>
        <p:spPr>
          <a:xfrm>
            <a:off x="2268424" y="4437800"/>
            <a:ext cx="1183196" cy="590880"/>
          </a:xfrm>
          <a:prstGeom prst="roundRect">
            <a:avLst/>
          </a:prstGeom>
          <a:solidFill>
            <a:srgbClr val="E0E8EA"/>
          </a:solidFill>
          <a:ln w="6350" cap="flat" cmpd="sng" algn="ctr">
            <a:solidFill>
              <a:srgbClr val="360F3C"/>
            </a:solidFill>
            <a:prstDash val="solid"/>
          </a:ln>
          <a:effectLst/>
        </p:spPr>
        <p:txBody>
          <a:bodyPr lIns="91440" tIns="45720" rIns="91440" bIns="45720" rtlCol="0" anchor="ctr" anchorCtr="0"/>
          <a:lstStyle/>
          <a:p>
            <a:pPr>
              <a:buClr>
                <a:srgbClr val="C00000"/>
              </a:buClr>
              <a:defRPr/>
            </a:pPr>
            <a:r>
              <a:rPr lang="en-AU" sz="1200" kern="0">
                <a:solidFill>
                  <a:srgbClr val="000000"/>
                </a:solidFill>
                <a:latin typeface="Segoe UI Semilight"/>
                <a:cs typeface="Segoe UI Semilight"/>
              </a:rPr>
              <a:t>Changes in costs for parties</a:t>
            </a:r>
          </a:p>
        </p:txBody>
      </p:sp>
      <p:sp>
        <p:nvSpPr>
          <p:cNvPr id="42" name="Rectangle: Rounded Corners 41">
            <a:extLst>
              <a:ext uri="{FF2B5EF4-FFF2-40B4-BE49-F238E27FC236}">
                <a16:creationId xmlns:a16="http://schemas.microsoft.com/office/drawing/2014/main" id="{A34B39AA-C5D2-4DD5-BD9F-766BA3344CD5}"/>
              </a:ext>
            </a:extLst>
          </p:cNvPr>
          <p:cNvSpPr/>
          <p:nvPr/>
        </p:nvSpPr>
        <p:spPr>
          <a:xfrm>
            <a:off x="3528456" y="4437800"/>
            <a:ext cx="1183196" cy="590880"/>
          </a:xfrm>
          <a:prstGeom prst="roundRect">
            <a:avLst/>
          </a:prstGeom>
          <a:solidFill>
            <a:srgbClr val="E0E8EA"/>
          </a:solidFill>
          <a:ln w="6350" cap="flat" cmpd="sng" algn="ctr">
            <a:solidFill>
              <a:srgbClr val="360F3C"/>
            </a:solidFill>
            <a:prstDash val="solid"/>
          </a:ln>
          <a:effectLst/>
        </p:spPr>
        <p:txBody>
          <a:bodyPr lIns="91440" tIns="45720" rIns="91440" bIns="45720" rtlCol="0" anchor="ctr" anchorCtr="0"/>
          <a:lstStyle/>
          <a:p>
            <a:pPr>
              <a:buClr>
                <a:srgbClr val="C00000"/>
              </a:buClr>
              <a:defRPr/>
            </a:pPr>
            <a:r>
              <a:rPr lang="en-AU" sz="1200" kern="0">
                <a:solidFill>
                  <a:srgbClr val="000000"/>
                </a:solidFill>
                <a:latin typeface="Segoe UI Semilight"/>
                <a:cs typeface="Segoe UI Semilight"/>
              </a:rPr>
              <a:t>Differences in the timing of expenditure</a:t>
            </a:r>
          </a:p>
        </p:txBody>
      </p:sp>
      <p:sp>
        <p:nvSpPr>
          <p:cNvPr id="43" name="Rectangle: Rounded Corners 42">
            <a:extLst>
              <a:ext uri="{FF2B5EF4-FFF2-40B4-BE49-F238E27FC236}">
                <a16:creationId xmlns:a16="http://schemas.microsoft.com/office/drawing/2014/main" id="{C558CB52-64D0-4849-8A75-DBE567D17E31}"/>
              </a:ext>
            </a:extLst>
          </p:cNvPr>
          <p:cNvSpPr/>
          <p:nvPr/>
        </p:nvSpPr>
        <p:spPr>
          <a:xfrm>
            <a:off x="4800613" y="4437800"/>
            <a:ext cx="1183196" cy="590880"/>
          </a:xfrm>
          <a:prstGeom prst="roundRect">
            <a:avLst/>
          </a:prstGeom>
          <a:solidFill>
            <a:srgbClr val="E0E8EA"/>
          </a:solidFill>
          <a:ln w="6350" cap="flat" cmpd="sng" algn="ctr">
            <a:solidFill>
              <a:srgbClr val="360F3C"/>
            </a:solidFill>
            <a:prstDash val="solid"/>
          </a:ln>
          <a:effectLst/>
        </p:spPr>
        <p:txBody>
          <a:bodyPr lIns="91440" tIns="45720" rIns="91440" bIns="45720" rtlCol="0" anchor="ctr" anchorCtr="0"/>
          <a:lstStyle/>
          <a:p>
            <a:pPr>
              <a:buClr>
                <a:srgbClr val="C00000"/>
              </a:buClr>
              <a:defRPr/>
            </a:pPr>
            <a:r>
              <a:rPr lang="en-AU" sz="1200" kern="0">
                <a:solidFill>
                  <a:srgbClr val="000000"/>
                </a:solidFill>
                <a:latin typeface="Segoe UI Semilight"/>
                <a:cs typeface="Segoe UI Semilight"/>
              </a:rPr>
              <a:t>Changes in network losses</a:t>
            </a:r>
          </a:p>
        </p:txBody>
      </p:sp>
      <p:cxnSp>
        <p:nvCxnSpPr>
          <p:cNvPr id="44" name="Connector: Elbow 43">
            <a:extLst>
              <a:ext uri="{FF2B5EF4-FFF2-40B4-BE49-F238E27FC236}">
                <a16:creationId xmlns:a16="http://schemas.microsoft.com/office/drawing/2014/main" id="{A1FDB3C0-B796-4066-81EE-82585316F012}"/>
              </a:ext>
            </a:extLst>
          </p:cNvPr>
          <p:cNvCxnSpPr>
            <a:cxnSpLocks/>
            <a:stCxn id="38" idx="0"/>
            <a:endCxn id="40" idx="0"/>
          </p:cNvCxnSpPr>
          <p:nvPr/>
        </p:nvCxnSpPr>
        <p:spPr>
          <a:xfrm rot="5400000" flipH="1" flipV="1">
            <a:off x="4126116" y="2487252"/>
            <a:ext cx="12700" cy="2532189"/>
          </a:xfrm>
          <a:prstGeom prst="bentConnector3">
            <a:avLst>
              <a:gd name="adj1" fmla="val 1800000"/>
            </a:avLst>
          </a:prstGeom>
          <a:ln w="28575">
            <a:solidFill>
              <a:srgbClr val="360F3C"/>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DA36CDC4-25A4-4197-AFC6-C27BD50C2DE2}"/>
              </a:ext>
            </a:extLst>
          </p:cNvPr>
          <p:cNvSpPr txBox="1"/>
          <p:nvPr/>
        </p:nvSpPr>
        <p:spPr>
          <a:xfrm>
            <a:off x="6434260" y="4676306"/>
            <a:ext cx="179222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a:ln>
                  <a:noFill/>
                </a:ln>
                <a:effectLst/>
                <a:uLnTx/>
                <a:uFillTx/>
                <a:latin typeface="Segoe UI Semilight" panose="020B0402040204020203" pitchFamily="34" charset="0"/>
                <a:ea typeface="+mn-ea"/>
                <a:cs typeface="Segoe UI Semilight" panose="020B0402040204020203" pitchFamily="34" charset="0"/>
              </a:rPr>
              <a:t>Frontier approach</a:t>
            </a:r>
          </a:p>
        </p:txBody>
      </p:sp>
      <p:cxnSp>
        <p:nvCxnSpPr>
          <p:cNvPr id="46" name="Connector: Elbow 45">
            <a:extLst>
              <a:ext uri="{FF2B5EF4-FFF2-40B4-BE49-F238E27FC236}">
                <a16:creationId xmlns:a16="http://schemas.microsoft.com/office/drawing/2014/main" id="{5D29C636-136C-4959-BDC1-CBB496E81509}"/>
              </a:ext>
            </a:extLst>
          </p:cNvPr>
          <p:cNvCxnSpPr>
            <a:cxnSpLocks/>
            <a:stCxn id="30" idx="1"/>
            <a:endCxn id="33" idx="0"/>
          </p:cNvCxnSpPr>
          <p:nvPr/>
        </p:nvCxnSpPr>
        <p:spPr>
          <a:xfrm rot="10800000" flipV="1">
            <a:off x="4056668" y="1930387"/>
            <a:ext cx="1111050" cy="683189"/>
          </a:xfrm>
          <a:prstGeom prst="bentConnector2">
            <a:avLst/>
          </a:prstGeom>
          <a:noFill/>
          <a:ln w="28575" cap="flat" cmpd="sng" algn="ctr">
            <a:solidFill>
              <a:srgbClr val="360F3C"/>
            </a:solidFill>
            <a:prstDash val="solid"/>
            <a:tailEnd type="triangle"/>
          </a:ln>
          <a:effectLst/>
        </p:spPr>
      </p:cxnSp>
      <p:sp>
        <p:nvSpPr>
          <p:cNvPr id="47" name="Rectangle 46">
            <a:extLst>
              <a:ext uri="{FF2B5EF4-FFF2-40B4-BE49-F238E27FC236}">
                <a16:creationId xmlns:a16="http://schemas.microsoft.com/office/drawing/2014/main" id="{D02EA8F0-A6DD-40E3-98B4-8EF4697EAA67}"/>
              </a:ext>
            </a:extLst>
          </p:cNvPr>
          <p:cNvSpPr/>
          <p:nvPr/>
        </p:nvSpPr>
        <p:spPr>
          <a:xfrm>
            <a:off x="6138528" y="3615266"/>
            <a:ext cx="2096016" cy="1486482"/>
          </a:xfrm>
          <a:prstGeom prst="rect">
            <a:avLst/>
          </a:prstGeom>
          <a:noFill/>
          <a:ln w="285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Segoe UI Semilight" panose="020B0402040204020203" pitchFamily="34" charset="0"/>
              <a:ea typeface="+mn-ea"/>
              <a:cs typeface="Segoe UI Semilight" panose="020B0402040204020203" pitchFamily="34" charset="0"/>
            </a:endParaRPr>
          </a:p>
        </p:txBody>
      </p:sp>
      <p:sp>
        <p:nvSpPr>
          <p:cNvPr id="4" name="Flowchart: Process 3">
            <a:extLst>
              <a:ext uri="{FF2B5EF4-FFF2-40B4-BE49-F238E27FC236}">
                <a16:creationId xmlns:a16="http://schemas.microsoft.com/office/drawing/2014/main" id="{89468ADB-AE19-4E8D-8925-ABCAB2570637}"/>
              </a:ext>
            </a:extLst>
          </p:cNvPr>
          <p:cNvSpPr/>
          <p:nvPr/>
        </p:nvSpPr>
        <p:spPr>
          <a:xfrm>
            <a:off x="366266" y="1740508"/>
            <a:ext cx="1761596" cy="890121"/>
          </a:xfrm>
          <a:prstGeom prst="flowChart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solidFill>
                  <a:schemeClr val="tx1"/>
                </a:solidFill>
              </a:rPr>
              <a:t>Uses SRMC bidding</a:t>
            </a:r>
          </a:p>
        </p:txBody>
      </p:sp>
      <p:sp>
        <p:nvSpPr>
          <p:cNvPr id="48" name="Flowchart: Process 47">
            <a:extLst>
              <a:ext uri="{FF2B5EF4-FFF2-40B4-BE49-F238E27FC236}">
                <a16:creationId xmlns:a16="http://schemas.microsoft.com/office/drawing/2014/main" id="{2FEAF83C-DD7B-445D-A520-3943A49B9AF6}"/>
              </a:ext>
            </a:extLst>
          </p:cNvPr>
          <p:cNvSpPr/>
          <p:nvPr/>
        </p:nvSpPr>
        <p:spPr>
          <a:xfrm>
            <a:off x="10064138" y="1768299"/>
            <a:ext cx="1761596" cy="890121"/>
          </a:xfrm>
          <a:prstGeom prst="flowChart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solidFill>
                  <a:schemeClr val="tx1"/>
                </a:solidFill>
              </a:rPr>
              <a:t>Considers strategic bidding</a:t>
            </a:r>
          </a:p>
        </p:txBody>
      </p:sp>
      <p:cxnSp>
        <p:nvCxnSpPr>
          <p:cNvPr id="8" name="Straight Arrow Connector 7">
            <a:extLst>
              <a:ext uri="{FF2B5EF4-FFF2-40B4-BE49-F238E27FC236}">
                <a16:creationId xmlns:a16="http://schemas.microsoft.com/office/drawing/2014/main" id="{5240C5BA-0E21-42C2-9318-BE2017C58033}"/>
              </a:ext>
            </a:extLst>
          </p:cNvPr>
          <p:cNvCxnSpPr>
            <a:stCxn id="4" idx="3"/>
          </p:cNvCxnSpPr>
          <p:nvPr/>
        </p:nvCxnSpPr>
        <p:spPr>
          <a:xfrm>
            <a:off x="2127862" y="2185569"/>
            <a:ext cx="732160" cy="6064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02B88882-FD0E-4260-892F-38D432C913A8}"/>
              </a:ext>
            </a:extLst>
          </p:cNvPr>
          <p:cNvCxnSpPr>
            <a:cxnSpLocks/>
            <a:stCxn id="48" idx="1"/>
          </p:cNvCxnSpPr>
          <p:nvPr/>
        </p:nvCxnSpPr>
        <p:spPr>
          <a:xfrm flipH="1">
            <a:off x="9368454" y="2213360"/>
            <a:ext cx="695684" cy="3059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Date Placeholder 4">
            <a:extLst>
              <a:ext uri="{FF2B5EF4-FFF2-40B4-BE49-F238E27FC236}">
                <a16:creationId xmlns:a16="http://schemas.microsoft.com/office/drawing/2014/main" id="{2DF0A299-DE9B-4868-B7CB-4768D78A9D14}"/>
              </a:ext>
            </a:extLst>
          </p:cNvPr>
          <p:cNvSpPr>
            <a:spLocks noGrp="1"/>
          </p:cNvSpPr>
          <p:nvPr>
            <p:ph type="dt" sz="half" idx="10"/>
          </p:nvPr>
        </p:nvSpPr>
        <p:spPr/>
        <p:txBody>
          <a:bodyPr/>
          <a:lstStyle/>
          <a:p>
            <a:fld id="{3304C7E8-B32E-4FBF-BAB3-56300DD4426B}" type="datetime1">
              <a:rPr lang="en-AU" smtClean="0"/>
              <a:t>26/10/2021</a:t>
            </a:fld>
            <a:endParaRPr lang="en-AU"/>
          </a:p>
        </p:txBody>
      </p:sp>
    </p:spTree>
    <p:extLst>
      <p:ext uri="{BB962C8B-B14F-4D97-AF65-F5344CB8AC3E}">
        <p14:creationId xmlns:p14="http://schemas.microsoft.com/office/powerpoint/2010/main" val="3816884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E1B9C27-437E-4C05-826E-FF7E2C0A8808}"/>
              </a:ext>
            </a:extLst>
          </p:cNvPr>
          <p:cNvSpPr>
            <a:spLocks noGrp="1"/>
          </p:cNvSpPr>
          <p:nvPr>
            <p:ph type="sldNum" sz="quarter" idx="12"/>
          </p:nvPr>
        </p:nvSpPr>
        <p:spPr/>
        <p:txBody>
          <a:bodyPr/>
          <a:lstStyle/>
          <a:p>
            <a:fld id="{4EC81F68-4976-451A-B2E9-79BCBD2F70CC}" type="slidenum">
              <a:rPr lang="en-AU" smtClean="0"/>
              <a:pPr/>
              <a:t>8</a:t>
            </a:fld>
            <a:endParaRPr lang="en-AU"/>
          </a:p>
        </p:txBody>
      </p:sp>
      <p:sp>
        <p:nvSpPr>
          <p:cNvPr id="11" name="Title 10">
            <a:extLst>
              <a:ext uri="{FF2B5EF4-FFF2-40B4-BE49-F238E27FC236}">
                <a16:creationId xmlns:a16="http://schemas.microsoft.com/office/drawing/2014/main" id="{93169759-0CA4-4462-B2AD-1F9CEA7036D7}"/>
              </a:ext>
            </a:extLst>
          </p:cNvPr>
          <p:cNvSpPr>
            <a:spLocks noGrp="1"/>
          </p:cNvSpPr>
          <p:nvPr>
            <p:ph type="title"/>
          </p:nvPr>
        </p:nvSpPr>
        <p:spPr/>
        <p:txBody>
          <a:bodyPr/>
          <a:lstStyle/>
          <a:p>
            <a:r>
              <a:rPr lang="en-AU"/>
              <a:t>Q &amp; A</a:t>
            </a:r>
          </a:p>
        </p:txBody>
      </p:sp>
      <p:sp>
        <p:nvSpPr>
          <p:cNvPr id="4" name="TextBox 3">
            <a:extLst>
              <a:ext uri="{FF2B5EF4-FFF2-40B4-BE49-F238E27FC236}">
                <a16:creationId xmlns:a16="http://schemas.microsoft.com/office/drawing/2014/main" id="{5D9D7E0C-E610-4640-A02E-C7BF1B8F261D}"/>
              </a:ext>
            </a:extLst>
          </p:cNvPr>
          <p:cNvSpPr txBox="1"/>
          <p:nvPr/>
        </p:nvSpPr>
        <p:spPr>
          <a:xfrm>
            <a:off x="4081053" y="457200"/>
            <a:ext cx="7844547" cy="4832092"/>
          </a:xfrm>
          <a:prstGeom prst="rect">
            <a:avLst/>
          </a:prstGeom>
          <a:noFill/>
        </p:spPr>
        <p:txBody>
          <a:bodyPr wrap="square" rtlCol="0">
            <a:spAutoFit/>
          </a:bodyPr>
          <a:lstStyle/>
          <a:p>
            <a:r>
              <a:rPr lang="en-AU" sz="2800"/>
              <a:t>AEMO listed four key matters for consultation in its consultation paper.</a:t>
            </a:r>
          </a:p>
          <a:p>
            <a:endParaRPr lang="en-AU" sz="2800"/>
          </a:p>
          <a:p>
            <a:r>
              <a:rPr lang="en-AU" sz="2800"/>
              <a:t>Before we get started discussing those matters, we would like to hear from you on what matters you would most like to discuss or understand.</a:t>
            </a:r>
          </a:p>
          <a:p>
            <a:endParaRPr lang="en-AU" sz="2800"/>
          </a:p>
          <a:p>
            <a:r>
              <a:rPr lang="en-AU" sz="2800"/>
              <a:t>Rather than answer all questions up front we will ensure we allow time throughout this session to focus on the key topics of interest.</a:t>
            </a:r>
          </a:p>
          <a:p>
            <a:endParaRPr lang="en-AU" sz="2800"/>
          </a:p>
        </p:txBody>
      </p:sp>
      <p:sp>
        <p:nvSpPr>
          <p:cNvPr id="2" name="Date Placeholder 1">
            <a:extLst>
              <a:ext uri="{FF2B5EF4-FFF2-40B4-BE49-F238E27FC236}">
                <a16:creationId xmlns:a16="http://schemas.microsoft.com/office/drawing/2014/main" id="{042144C0-446E-44F1-AF7E-9F3242DCB4C6}"/>
              </a:ext>
            </a:extLst>
          </p:cNvPr>
          <p:cNvSpPr>
            <a:spLocks noGrp="1"/>
          </p:cNvSpPr>
          <p:nvPr>
            <p:ph type="dt" sz="half" idx="10"/>
          </p:nvPr>
        </p:nvSpPr>
        <p:spPr/>
        <p:txBody>
          <a:bodyPr/>
          <a:lstStyle/>
          <a:p>
            <a:fld id="{3979635A-F08D-400F-96FF-2F4660B12D2D}" type="datetime1">
              <a:rPr lang="en-AU" smtClean="0"/>
              <a:t>26/10/2021</a:t>
            </a:fld>
            <a:endParaRPr lang="en-AU"/>
          </a:p>
        </p:txBody>
      </p:sp>
    </p:spTree>
    <p:extLst>
      <p:ext uri="{BB962C8B-B14F-4D97-AF65-F5344CB8AC3E}">
        <p14:creationId xmlns:p14="http://schemas.microsoft.com/office/powerpoint/2010/main" val="4002423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35527" y="136525"/>
            <a:ext cx="9908597" cy="1189039"/>
          </a:xfrm>
        </p:spPr>
        <p:txBody>
          <a:bodyPr>
            <a:normAutofit fontScale="90000"/>
          </a:bodyPr>
          <a:lstStyle/>
          <a:p>
            <a:r>
              <a:rPr lang="en-AU"/>
              <a:t>What are the key matters for consultation?</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a:p>
          <a:p>
            <a:endParaRPr lang="en-AU"/>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9</a:t>
            </a:fld>
            <a:endParaRPr lang="en-AU"/>
          </a:p>
        </p:txBody>
      </p:sp>
      <p:sp>
        <p:nvSpPr>
          <p:cNvPr id="44" name="Callout: Bent Line with Border and Accent Bar 43">
            <a:extLst>
              <a:ext uri="{FF2B5EF4-FFF2-40B4-BE49-F238E27FC236}">
                <a16:creationId xmlns:a16="http://schemas.microsoft.com/office/drawing/2014/main" id="{53BD8C9A-8FBC-48F1-B586-99276ABC78E8}"/>
              </a:ext>
            </a:extLst>
          </p:cNvPr>
          <p:cNvSpPr/>
          <p:nvPr/>
        </p:nvSpPr>
        <p:spPr>
          <a:xfrm>
            <a:off x="8908184" y="1750355"/>
            <a:ext cx="2292899" cy="1207418"/>
          </a:xfrm>
          <a:prstGeom prst="accentBorderCallout2">
            <a:avLst>
              <a:gd name="adj1" fmla="val 18750"/>
              <a:gd name="adj2" fmla="val -8333"/>
              <a:gd name="adj3" fmla="val 18750"/>
              <a:gd name="adj4" fmla="val -16667"/>
              <a:gd name="adj5" fmla="val 46368"/>
              <a:gd name="adj6" fmla="val -1449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t>Selecting strategic players &amp; their bidding strategies</a:t>
            </a:r>
          </a:p>
        </p:txBody>
      </p:sp>
      <p:sp>
        <p:nvSpPr>
          <p:cNvPr id="45" name="Callout: Bent Line with Border and Accent Bar 44">
            <a:extLst>
              <a:ext uri="{FF2B5EF4-FFF2-40B4-BE49-F238E27FC236}">
                <a16:creationId xmlns:a16="http://schemas.microsoft.com/office/drawing/2014/main" id="{31CDA804-2276-4D1A-8984-3EECDB312F8D}"/>
              </a:ext>
            </a:extLst>
          </p:cNvPr>
          <p:cNvSpPr/>
          <p:nvPr/>
        </p:nvSpPr>
        <p:spPr>
          <a:xfrm>
            <a:off x="8929327" y="3398110"/>
            <a:ext cx="2292899" cy="1207418"/>
          </a:xfrm>
          <a:prstGeom prst="accentBorderCallout2">
            <a:avLst>
              <a:gd name="adj1" fmla="val 18750"/>
              <a:gd name="adj2" fmla="val -8333"/>
              <a:gd name="adj3" fmla="val 18750"/>
              <a:gd name="adj4" fmla="val -16667"/>
              <a:gd name="adj5" fmla="val 30368"/>
              <a:gd name="adj6" fmla="val -1455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t>Selecting the generation development plan</a:t>
            </a:r>
          </a:p>
        </p:txBody>
      </p:sp>
      <p:sp>
        <p:nvSpPr>
          <p:cNvPr id="46" name="Callout: Bent Line with Border and Accent Bar 45">
            <a:extLst>
              <a:ext uri="{FF2B5EF4-FFF2-40B4-BE49-F238E27FC236}">
                <a16:creationId xmlns:a16="http://schemas.microsoft.com/office/drawing/2014/main" id="{768F7765-8B51-40CC-A4D4-41B94A3146C8}"/>
              </a:ext>
            </a:extLst>
          </p:cNvPr>
          <p:cNvSpPr/>
          <p:nvPr/>
        </p:nvSpPr>
        <p:spPr>
          <a:xfrm>
            <a:off x="8915998" y="5045865"/>
            <a:ext cx="2292899" cy="1207418"/>
          </a:xfrm>
          <a:prstGeom prst="accentBorderCallout2">
            <a:avLst>
              <a:gd name="adj1" fmla="val 18750"/>
              <a:gd name="adj2" fmla="val -8333"/>
              <a:gd name="adj3" fmla="val 18750"/>
              <a:gd name="adj4" fmla="val -16667"/>
              <a:gd name="adj5" fmla="val 86900"/>
              <a:gd name="adj6" fmla="val -1213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a:t>Considering benefits due to demand response</a:t>
            </a:r>
          </a:p>
        </p:txBody>
      </p:sp>
      <p:grpSp>
        <p:nvGrpSpPr>
          <p:cNvPr id="33" name="Group 32">
            <a:extLst>
              <a:ext uri="{FF2B5EF4-FFF2-40B4-BE49-F238E27FC236}">
                <a16:creationId xmlns:a16="http://schemas.microsoft.com/office/drawing/2014/main" id="{AE4C9E52-AED1-4142-9DF9-C35736B5CCA1}"/>
              </a:ext>
            </a:extLst>
          </p:cNvPr>
          <p:cNvGrpSpPr/>
          <p:nvPr/>
        </p:nvGrpSpPr>
        <p:grpSpPr>
          <a:xfrm>
            <a:off x="1199795" y="1359826"/>
            <a:ext cx="4739066" cy="5350049"/>
            <a:chOff x="7073009" y="581158"/>
            <a:chExt cx="4739066" cy="5144723"/>
          </a:xfrm>
        </p:grpSpPr>
        <p:cxnSp>
          <p:nvCxnSpPr>
            <p:cNvPr id="34" name="Straight Arrow Connector 33">
              <a:extLst>
                <a:ext uri="{FF2B5EF4-FFF2-40B4-BE49-F238E27FC236}">
                  <a16:creationId xmlns:a16="http://schemas.microsoft.com/office/drawing/2014/main" id="{F75B3B87-E81B-428B-A6C2-7A09A4241F58}"/>
                </a:ext>
              </a:extLst>
            </p:cNvPr>
            <p:cNvCxnSpPr>
              <a:cxnSpLocks/>
              <a:stCxn id="40" idx="2"/>
              <a:endCxn id="51" idx="0"/>
            </p:cNvCxnSpPr>
            <p:nvPr/>
          </p:nvCxnSpPr>
          <p:spPr>
            <a:xfrm>
              <a:off x="8956296" y="3080290"/>
              <a:ext cx="0" cy="199526"/>
            </a:xfrm>
            <a:prstGeom prst="straightConnector1">
              <a:avLst/>
            </a:prstGeom>
            <a:ln w="12700">
              <a:solidFill>
                <a:srgbClr val="360F3C"/>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or: Elbow 34">
              <a:extLst>
                <a:ext uri="{FF2B5EF4-FFF2-40B4-BE49-F238E27FC236}">
                  <a16:creationId xmlns:a16="http://schemas.microsoft.com/office/drawing/2014/main" id="{AFAC1F31-DC62-4890-8E68-6F91E98333B8}"/>
                </a:ext>
              </a:extLst>
            </p:cNvPr>
            <p:cNvCxnSpPr>
              <a:cxnSpLocks/>
            </p:cNvCxnSpPr>
            <p:nvPr/>
          </p:nvCxnSpPr>
          <p:spPr>
            <a:xfrm rot="5400000">
              <a:off x="8308296" y="954009"/>
              <a:ext cx="396000" cy="900000"/>
            </a:xfrm>
            <a:prstGeom prst="bentConnector3">
              <a:avLst>
                <a:gd name="adj1" fmla="val 50000"/>
              </a:avLst>
            </a:prstGeom>
            <a:ln w="12700">
              <a:solidFill>
                <a:srgbClr val="360F3C"/>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ctor: Elbow 35">
              <a:extLst>
                <a:ext uri="{FF2B5EF4-FFF2-40B4-BE49-F238E27FC236}">
                  <a16:creationId xmlns:a16="http://schemas.microsoft.com/office/drawing/2014/main" id="{7E604C74-7725-44F8-823B-69D0E8196E0B}"/>
                </a:ext>
              </a:extLst>
            </p:cNvPr>
            <p:cNvCxnSpPr>
              <a:cxnSpLocks/>
            </p:cNvCxnSpPr>
            <p:nvPr/>
          </p:nvCxnSpPr>
          <p:spPr>
            <a:xfrm rot="16200000" flipH="1">
              <a:off x="9208296" y="954009"/>
              <a:ext cx="396000" cy="900000"/>
            </a:xfrm>
            <a:prstGeom prst="bentConnector3">
              <a:avLst>
                <a:gd name="adj1" fmla="val 50000"/>
              </a:avLst>
            </a:prstGeom>
            <a:ln w="12700">
              <a:solidFill>
                <a:srgbClr val="360F3C"/>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Rounded Corners 36">
              <a:extLst>
                <a:ext uri="{FF2B5EF4-FFF2-40B4-BE49-F238E27FC236}">
                  <a16:creationId xmlns:a16="http://schemas.microsoft.com/office/drawing/2014/main" id="{423DC6E5-A166-4D5F-B825-D0958537BA42}"/>
                </a:ext>
              </a:extLst>
            </p:cNvPr>
            <p:cNvSpPr/>
            <p:nvPr/>
          </p:nvSpPr>
          <p:spPr>
            <a:xfrm>
              <a:off x="8127621" y="581158"/>
              <a:ext cx="1657350" cy="624850"/>
            </a:xfrm>
            <a:prstGeom prst="roundRect">
              <a:avLst/>
            </a:prstGeom>
            <a:solidFill>
              <a:srgbClr val="360F3C">
                <a:alpha val="90000"/>
                <a:hueOff val="0"/>
                <a:satOff val="0"/>
                <a:lumOff val="0"/>
                <a:alphaOff val="-13333"/>
              </a:srgbClr>
            </a:solidFill>
            <a:ln w="12700" cap="flat" cmpd="sng" algn="ctr">
              <a:solidFill>
                <a:srgbClr val="FFFFFF">
                  <a:hueOff val="0"/>
                  <a:satOff val="0"/>
                  <a:lumOff val="0"/>
                  <a:alphaOff val="0"/>
                </a:srgbClr>
              </a:solidFill>
              <a:prstDash val="solid"/>
              <a:miter lim="800000"/>
            </a:ln>
            <a:effectLst/>
          </p:spPr>
          <p:txBody>
            <a:bodyPr spcFirstLastPara="0" vert="horz" wrap="square" lIns="80010" tIns="80010" rIns="80010" bIns="800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000"/>
                <a:t>Identify generators and portfolios with market power and define bidding strategies</a:t>
              </a:r>
            </a:p>
          </p:txBody>
        </p:sp>
        <p:sp>
          <p:nvSpPr>
            <p:cNvPr id="38" name="Rectangle: Rounded Corners 37">
              <a:extLst>
                <a:ext uri="{FF2B5EF4-FFF2-40B4-BE49-F238E27FC236}">
                  <a16:creationId xmlns:a16="http://schemas.microsoft.com/office/drawing/2014/main" id="{4013BF82-0FED-4BE3-A0B6-08DEDF79DCB4}"/>
                </a:ext>
              </a:extLst>
            </p:cNvPr>
            <p:cNvSpPr/>
            <p:nvPr/>
          </p:nvSpPr>
          <p:spPr>
            <a:xfrm>
              <a:off x="7227621" y="1647523"/>
              <a:ext cx="1657350" cy="502720"/>
            </a:xfrm>
            <a:prstGeom prst="roundRect">
              <a:avLst/>
            </a:prstGeom>
            <a:solidFill>
              <a:srgbClr val="360F3C">
                <a:alpha val="90000"/>
                <a:hueOff val="0"/>
                <a:satOff val="0"/>
                <a:lumOff val="0"/>
                <a:alphaOff val="-13333"/>
              </a:srgbClr>
            </a:solidFill>
            <a:ln w="12700" cap="flat" cmpd="sng" algn="ctr">
              <a:solidFill>
                <a:srgbClr val="FFFFFF">
                  <a:hueOff val="0"/>
                  <a:satOff val="0"/>
                  <a:lumOff val="0"/>
                  <a:alphaOff val="0"/>
                </a:srgbClr>
              </a:solidFill>
              <a:prstDash val="solid"/>
              <a:miter lim="800000"/>
            </a:ln>
            <a:effectLst/>
          </p:spPr>
          <p:txBody>
            <a:bodyPr spcFirstLastPara="0" vert="horz" wrap="square" lIns="80010" tIns="80010" rIns="80010" bIns="800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000"/>
                <a:t>Derive equilibrium market outcomes for the base case</a:t>
              </a:r>
            </a:p>
          </p:txBody>
        </p:sp>
        <p:sp>
          <p:nvSpPr>
            <p:cNvPr id="39" name="Rectangle: Rounded Corners 38">
              <a:extLst>
                <a:ext uri="{FF2B5EF4-FFF2-40B4-BE49-F238E27FC236}">
                  <a16:creationId xmlns:a16="http://schemas.microsoft.com/office/drawing/2014/main" id="{104E453E-0077-41C5-A2AB-7D9E5F6AFF4B}"/>
                </a:ext>
              </a:extLst>
            </p:cNvPr>
            <p:cNvSpPr/>
            <p:nvPr/>
          </p:nvSpPr>
          <p:spPr>
            <a:xfrm>
              <a:off x="9037371" y="1647523"/>
              <a:ext cx="1657350" cy="502720"/>
            </a:xfrm>
            <a:prstGeom prst="roundRect">
              <a:avLst/>
            </a:prstGeom>
            <a:solidFill>
              <a:srgbClr val="360F3C">
                <a:alpha val="90000"/>
                <a:hueOff val="0"/>
                <a:satOff val="0"/>
                <a:lumOff val="0"/>
                <a:alphaOff val="-13333"/>
              </a:srgbClr>
            </a:solidFill>
            <a:ln w="12700" cap="flat" cmpd="sng" algn="ctr">
              <a:solidFill>
                <a:srgbClr val="FFFFFF">
                  <a:hueOff val="0"/>
                  <a:satOff val="0"/>
                  <a:lumOff val="0"/>
                  <a:alphaOff val="0"/>
                </a:srgbClr>
              </a:solidFill>
              <a:prstDash val="solid"/>
              <a:miter lim="800000"/>
            </a:ln>
            <a:effectLst/>
          </p:spPr>
          <p:txBody>
            <a:bodyPr spcFirstLastPara="0" vert="horz" wrap="square" lIns="80010" tIns="80010" rIns="80010" bIns="800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000"/>
                <a:t>Derive equilibrium market outcomes for the CDP</a:t>
              </a:r>
            </a:p>
          </p:txBody>
        </p:sp>
        <p:sp>
          <p:nvSpPr>
            <p:cNvPr id="40" name="Rectangle: Rounded Corners 39">
              <a:extLst>
                <a:ext uri="{FF2B5EF4-FFF2-40B4-BE49-F238E27FC236}">
                  <a16:creationId xmlns:a16="http://schemas.microsoft.com/office/drawing/2014/main" id="{36394F8E-928F-4279-9020-DBDA2DEA4F3A}"/>
                </a:ext>
              </a:extLst>
            </p:cNvPr>
            <p:cNvSpPr/>
            <p:nvPr/>
          </p:nvSpPr>
          <p:spPr>
            <a:xfrm>
              <a:off x="8127621" y="2497216"/>
              <a:ext cx="1657350" cy="583074"/>
            </a:xfrm>
            <a:prstGeom prst="roundRect">
              <a:avLst/>
            </a:prstGeom>
            <a:solidFill>
              <a:srgbClr val="360F3C">
                <a:alpha val="90000"/>
                <a:hueOff val="0"/>
                <a:satOff val="0"/>
                <a:lumOff val="0"/>
                <a:alphaOff val="-13333"/>
              </a:srgbClr>
            </a:solidFill>
            <a:ln w="12700" cap="flat" cmpd="sng" algn="ctr">
              <a:solidFill>
                <a:srgbClr val="FFFFFF">
                  <a:hueOff val="0"/>
                  <a:satOff val="0"/>
                  <a:lumOff val="0"/>
                  <a:alphaOff val="0"/>
                </a:srgbClr>
              </a:solidFill>
              <a:prstDash val="solid"/>
              <a:miter lim="800000"/>
            </a:ln>
            <a:effectLst/>
          </p:spPr>
          <p:txBody>
            <a:bodyPr spcFirstLastPara="0" vert="horz" wrap="square" lIns="80010" tIns="80010" rIns="80010" bIns="800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000"/>
                <a:t>Calculate the dispatch cost saving for the CDP versus the base case</a:t>
              </a:r>
            </a:p>
          </p:txBody>
        </p:sp>
        <p:cxnSp>
          <p:nvCxnSpPr>
            <p:cNvPr id="41" name="Connector: Elbow 40">
              <a:extLst>
                <a:ext uri="{FF2B5EF4-FFF2-40B4-BE49-F238E27FC236}">
                  <a16:creationId xmlns:a16="http://schemas.microsoft.com/office/drawing/2014/main" id="{DC1075C0-B61B-42EF-9465-0A5E24608E24}"/>
                </a:ext>
              </a:extLst>
            </p:cNvPr>
            <p:cNvCxnSpPr>
              <a:cxnSpLocks/>
              <a:stCxn id="38" idx="2"/>
            </p:cNvCxnSpPr>
            <p:nvPr/>
          </p:nvCxnSpPr>
          <p:spPr>
            <a:xfrm rot="16200000" flipH="1">
              <a:off x="8872400" y="1334139"/>
              <a:ext cx="177542" cy="1809750"/>
            </a:xfrm>
            <a:prstGeom prst="bentConnector2">
              <a:avLst/>
            </a:prstGeom>
            <a:ln w="12700">
              <a:solidFill>
                <a:srgbClr val="360F3C"/>
              </a:solidFill>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B21B454-C317-4C96-91E8-D22C86C81B8A}"/>
                </a:ext>
              </a:extLst>
            </p:cNvPr>
            <p:cNvCxnSpPr>
              <a:cxnSpLocks/>
            </p:cNvCxnSpPr>
            <p:nvPr/>
          </p:nvCxnSpPr>
          <p:spPr>
            <a:xfrm>
              <a:off x="9866046" y="2155005"/>
              <a:ext cx="0" cy="177541"/>
            </a:xfrm>
            <a:prstGeom prst="line">
              <a:avLst/>
            </a:prstGeom>
            <a:ln w="12700">
              <a:solidFill>
                <a:srgbClr val="360F3C"/>
              </a:solidFill>
              <a:tailEnd type="non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04BBC599-BA10-4875-8C7F-C043FABCE15F}"/>
                </a:ext>
              </a:extLst>
            </p:cNvPr>
            <p:cNvCxnSpPr>
              <a:cxnSpLocks/>
              <a:endCxn id="40" idx="0"/>
            </p:cNvCxnSpPr>
            <p:nvPr/>
          </p:nvCxnSpPr>
          <p:spPr>
            <a:xfrm flipH="1">
              <a:off x="8956296" y="2327785"/>
              <a:ext cx="7864" cy="169431"/>
            </a:xfrm>
            <a:prstGeom prst="straightConnector1">
              <a:avLst/>
            </a:prstGeom>
            <a:ln w="12700">
              <a:solidFill>
                <a:srgbClr val="360F3C"/>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nector: Elbow 46">
              <a:extLst>
                <a:ext uri="{FF2B5EF4-FFF2-40B4-BE49-F238E27FC236}">
                  <a16:creationId xmlns:a16="http://schemas.microsoft.com/office/drawing/2014/main" id="{21AA6349-5F43-4BC6-8588-F34DC7E31F0F}"/>
                </a:ext>
              </a:extLst>
            </p:cNvPr>
            <p:cNvCxnSpPr>
              <a:cxnSpLocks/>
            </p:cNvCxnSpPr>
            <p:nvPr/>
          </p:nvCxnSpPr>
          <p:spPr>
            <a:xfrm rot="5400000">
              <a:off x="8308296" y="3576834"/>
              <a:ext cx="396000" cy="900000"/>
            </a:xfrm>
            <a:prstGeom prst="bentConnector3">
              <a:avLst>
                <a:gd name="adj1" fmla="val 50000"/>
              </a:avLst>
            </a:prstGeom>
            <a:ln w="12700">
              <a:solidFill>
                <a:srgbClr val="360F3C"/>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nector: Elbow 47">
              <a:extLst>
                <a:ext uri="{FF2B5EF4-FFF2-40B4-BE49-F238E27FC236}">
                  <a16:creationId xmlns:a16="http://schemas.microsoft.com/office/drawing/2014/main" id="{D59026E4-74A7-4180-8B47-21CD1C4FA99B}"/>
                </a:ext>
              </a:extLst>
            </p:cNvPr>
            <p:cNvCxnSpPr>
              <a:cxnSpLocks/>
            </p:cNvCxnSpPr>
            <p:nvPr/>
          </p:nvCxnSpPr>
          <p:spPr>
            <a:xfrm rot="16200000" flipH="1">
              <a:off x="9208296" y="3576834"/>
              <a:ext cx="396000" cy="900000"/>
            </a:xfrm>
            <a:prstGeom prst="bentConnector3">
              <a:avLst>
                <a:gd name="adj1" fmla="val 50000"/>
              </a:avLst>
            </a:prstGeom>
            <a:ln w="12700">
              <a:solidFill>
                <a:srgbClr val="360F3C"/>
              </a:solidFill>
              <a:tailEnd type="triangle"/>
            </a:ln>
          </p:spPr>
          <p:style>
            <a:lnRef idx="1">
              <a:schemeClr val="accent1"/>
            </a:lnRef>
            <a:fillRef idx="0">
              <a:schemeClr val="accent1"/>
            </a:fillRef>
            <a:effectRef idx="0">
              <a:schemeClr val="accent1"/>
            </a:effectRef>
            <a:fontRef idx="minor">
              <a:schemeClr val="tx1"/>
            </a:fontRef>
          </p:style>
        </p:cxnSp>
        <p:sp>
          <p:nvSpPr>
            <p:cNvPr id="49" name="Rectangle: Rounded Corners 48">
              <a:extLst>
                <a:ext uri="{FF2B5EF4-FFF2-40B4-BE49-F238E27FC236}">
                  <a16:creationId xmlns:a16="http://schemas.microsoft.com/office/drawing/2014/main" id="{5BB471C7-22AA-421C-B0D9-9E460E97569F}"/>
                </a:ext>
              </a:extLst>
            </p:cNvPr>
            <p:cNvSpPr/>
            <p:nvPr/>
          </p:nvSpPr>
          <p:spPr>
            <a:xfrm>
              <a:off x="7073009" y="4270348"/>
              <a:ext cx="1811962" cy="502720"/>
            </a:xfrm>
            <a:prstGeom prst="roundRect">
              <a:avLst/>
            </a:prstGeom>
            <a:solidFill>
              <a:srgbClr val="360F3C">
                <a:alpha val="90000"/>
                <a:hueOff val="0"/>
                <a:satOff val="0"/>
                <a:lumOff val="0"/>
                <a:alphaOff val="-13333"/>
              </a:srgbClr>
            </a:solidFill>
            <a:ln w="12700" cap="flat" cmpd="sng" algn="ctr">
              <a:solidFill>
                <a:srgbClr val="FFFFFF">
                  <a:hueOff val="0"/>
                  <a:satOff val="0"/>
                  <a:lumOff val="0"/>
                  <a:alphaOff val="0"/>
                </a:srgbClr>
              </a:solidFill>
              <a:prstDash val="solid"/>
              <a:miter lim="800000"/>
            </a:ln>
            <a:effectLst/>
          </p:spPr>
          <p:txBody>
            <a:bodyPr spcFirstLastPara="0" vert="horz" wrap="square" lIns="80010" tIns="80010" rIns="80010" bIns="800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000"/>
                <a:t>Construct the demand curves using the elasticity of demand</a:t>
              </a:r>
            </a:p>
          </p:txBody>
        </p:sp>
        <p:sp>
          <p:nvSpPr>
            <p:cNvPr id="50" name="Rectangle: Rounded Corners 49">
              <a:extLst>
                <a:ext uri="{FF2B5EF4-FFF2-40B4-BE49-F238E27FC236}">
                  <a16:creationId xmlns:a16="http://schemas.microsoft.com/office/drawing/2014/main" id="{75853882-9B90-4E51-9DE8-0E61DCC4FE5E}"/>
                </a:ext>
              </a:extLst>
            </p:cNvPr>
            <p:cNvSpPr/>
            <p:nvPr/>
          </p:nvSpPr>
          <p:spPr>
            <a:xfrm>
              <a:off x="9037371" y="4270348"/>
              <a:ext cx="1657350" cy="502720"/>
            </a:xfrm>
            <a:prstGeom prst="roundRect">
              <a:avLst/>
            </a:prstGeom>
            <a:solidFill>
              <a:srgbClr val="360F3C">
                <a:alpha val="90000"/>
                <a:hueOff val="0"/>
                <a:satOff val="0"/>
                <a:lumOff val="0"/>
                <a:alphaOff val="-13333"/>
              </a:srgbClr>
            </a:solidFill>
            <a:ln w="12700" cap="flat" cmpd="sng" algn="ctr">
              <a:solidFill>
                <a:srgbClr val="FFFFFF">
                  <a:hueOff val="0"/>
                  <a:satOff val="0"/>
                  <a:lumOff val="0"/>
                  <a:alphaOff val="0"/>
                </a:srgbClr>
              </a:solidFill>
              <a:prstDash val="solid"/>
              <a:miter lim="800000"/>
            </a:ln>
            <a:effectLst/>
          </p:spPr>
          <p:txBody>
            <a:bodyPr spcFirstLastPara="0" vert="horz" wrap="square" lIns="80010" tIns="80010" rIns="80010" bIns="800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000"/>
                <a:t>Construct the supply curves for the CDP</a:t>
              </a:r>
            </a:p>
          </p:txBody>
        </p:sp>
        <p:sp>
          <p:nvSpPr>
            <p:cNvPr id="51" name="Rectangle: Rounded Corners 50">
              <a:extLst>
                <a:ext uri="{FF2B5EF4-FFF2-40B4-BE49-F238E27FC236}">
                  <a16:creationId xmlns:a16="http://schemas.microsoft.com/office/drawing/2014/main" id="{AA21A5CE-987B-43D0-9522-408F13592949}"/>
                </a:ext>
              </a:extLst>
            </p:cNvPr>
            <p:cNvSpPr/>
            <p:nvPr/>
          </p:nvSpPr>
          <p:spPr>
            <a:xfrm>
              <a:off x="8127621" y="3279816"/>
              <a:ext cx="1657350" cy="618554"/>
            </a:xfrm>
            <a:prstGeom prst="roundRect">
              <a:avLst/>
            </a:prstGeom>
            <a:solidFill>
              <a:srgbClr val="360F3C">
                <a:alpha val="90000"/>
                <a:hueOff val="0"/>
                <a:satOff val="0"/>
                <a:lumOff val="0"/>
                <a:alphaOff val="-13333"/>
              </a:srgbClr>
            </a:solidFill>
            <a:ln w="12700" cap="flat" cmpd="sng" algn="ctr">
              <a:solidFill>
                <a:srgbClr val="FFFFFF">
                  <a:hueOff val="0"/>
                  <a:satOff val="0"/>
                  <a:lumOff val="0"/>
                  <a:alphaOff val="0"/>
                </a:srgbClr>
              </a:solidFill>
              <a:prstDash val="solid"/>
              <a:miter lim="800000"/>
            </a:ln>
            <a:effectLst/>
          </p:spPr>
          <p:txBody>
            <a:bodyPr spcFirstLastPara="0" vert="horz" wrap="square" lIns="80010" tIns="80010" rIns="80010" bIns="800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000"/>
                <a:t>Subtract dispatch cost savings from the dispatch cost savings of the SRMC modelling</a:t>
              </a:r>
            </a:p>
          </p:txBody>
        </p:sp>
        <p:sp>
          <p:nvSpPr>
            <p:cNvPr id="52" name="Rectangle: Rounded Corners 51">
              <a:extLst>
                <a:ext uri="{FF2B5EF4-FFF2-40B4-BE49-F238E27FC236}">
                  <a16:creationId xmlns:a16="http://schemas.microsoft.com/office/drawing/2014/main" id="{9FFB6783-5C8A-4848-9A8C-B48996454D48}"/>
                </a:ext>
              </a:extLst>
            </p:cNvPr>
            <p:cNvSpPr/>
            <p:nvPr/>
          </p:nvSpPr>
          <p:spPr>
            <a:xfrm>
              <a:off x="8106973" y="5154096"/>
              <a:ext cx="1657350" cy="571785"/>
            </a:xfrm>
            <a:prstGeom prst="roundRect">
              <a:avLst/>
            </a:prstGeom>
            <a:solidFill>
              <a:srgbClr val="360F3C">
                <a:alpha val="90000"/>
                <a:hueOff val="0"/>
                <a:satOff val="0"/>
                <a:lumOff val="0"/>
                <a:alphaOff val="-13333"/>
              </a:srgbClr>
            </a:solidFill>
            <a:ln w="12700" cap="flat" cmpd="sng" algn="ctr">
              <a:solidFill>
                <a:srgbClr val="FFFFFF">
                  <a:hueOff val="0"/>
                  <a:satOff val="0"/>
                  <a:lumOff val="0"/>
                  <a:alphaOff val="0"/>
                </a:srgbClr>
              </a:solidFill>
              <a:prstDash val="solid"/>
              <a:miter lim="800000"/>
            </a:ln>
            <a:effectLst/>
          </p:spPr>
          <p:txBody>
            <a:bodyPr spcFirstLastPara="0" vert="horz" wrap="square" lIns="80010" tIns="80010" rIns="80010" bIns="800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000"/>
                <a:t>Derive the CDP equilibrium point for each region</a:t>
              </a:r>
            </a:p>
          </p:txBody>
        </p:sp>
        <p:cxnSp>
          <p:nvCxnSpPr>
            <p:cNvPr id="53" name="Connector: Elbow 52">
              <a:extLst>
                <a:ext uri="{FF2B5EF4-FFF2-40B4-BE49-F238E27FC236}">
                  <a16:creationId xmlns:a16="http://schemas.microsoft.com/office/drawing/2014/main" id="{4272A6C0-A016-4976-AF2A-9DAC0CD8E2FF}"/>
                </a:ext>
              </a:extLst>
            </p:cNvPr>
            <p:cNvCxnSpPr>
              <a:cxnSpLocks/>
            </p:cNvCxnSpPr>
            <p:nvPr/>
          </p:nvCxnSpPr>
          <p:spPr>
            <a:xfrm rot="16200000" flipH="1">
              <a:off x="8860437" y="3956964"/>
              <a:ext cx="177542" cy="1809750"/>
            </a:xfrm>
            <a:prstGeom prst="bentConnector2">
              <a:avLst/>
            </a:prstGeom>
            <a:ln w="12700">
              <a:solidFill>
                <a:srgbClr val="360F3C"/>
              </a:solidFill>
              <a:tailEnd type="non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135B163-17C1-40BA-A375-5B1574217CA1}"/>
                </a:ext>
              </a:extLst>
            </p:cNvPr>
            <p:cNvCxnSpPr>
              <a:cxnSpLocks/>
            </p:cNvCxnSpPr>
            <p:nvPr/>
          </p:nvCxnSpPr>
          <p:spPr>
            <a:xfrm>
              <a:off x="9854083" y="4777830"/>
              <a:ext cx="0" cy="177541"/>
            </a:xfrm>
            <a:prstGeom prst="line">
              <a:avLst/>
            </a:prstGeom>
            <a:ln w="12700">
              <a:solidFill>
                <a:srgbClr val="360F3C"/>
              </a:solidFill>
              <a:tailEnd type="non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A194BA9-A8D0-4CD1-999E-E86F17005A86}"/>
                </a:ext>
              </a:extLst>
            </p:cNvPr>
            <p:cNvCxnSpPr>
              <a:cxnSpLocks/>
            </p:cNvCxnSpPr>
            <p:nvPr/>
          </p:nvCxnSpPr>
          <p:spPr>
            <a:xfrm>
              <a:off x="8953858" y="4956096"/>
              <a:ext cx="0" cy="198000"/>
            </a:xfrm>
            <a:prstGeom prst="straightConnector1">
              <a:avLst/>
            </a:prstGeom>
            <a:ln w="12700">
              <a:solidFill>
                <a:srgbClr val="360F3C"/>
              </a:solidFill>
              <a:tailEnd type="triangle"/>
            </a:ln>
          </p:spPr>
          <p:style>
            <a:lnRef idx="1">
              <a:schemeClr val="accent1"/>
            </a:lnRef>
            <a:fillRef idx="0">
              <a:schemeClr val="accent1"/>
            </a:fillRef>
            <a:effectRef idx="0">
              <a:schemeClr val="accent1"/>
            </a:effectRef>
            <a:fontRef idx="minor">
              <a:schemeClr val="tx1"/>
            </a:fontRef>
          </p:style>
        </p:cxnSp>
        <p:sp>
          <p:nvSpPr>
            <p:cNvPr id="56" name="Right Brace 55">
              <a:extLst>
                <a:ext uri="{FF2B5EF4-FFF2-40B4-BE49-F238E27FC236}">
                  <a16:creationId xmlns:a16="http://schemas.microsoft.com/office/drawing/2014/main" id="{F8F62F9A-8299-4EFF-BA92-1BE9CBB258E2}"/>
                </a:ext>
              </a:extLst>
            </p:cNvPr>
            <p:cNvSpPr/>
            <p:nvPr/>
          </p:nvSpPr>
          <p:spPr>
            <a:xfrm>
              <a:off x="10010253" y="3345463"/>
              <a:ext cx="72000" cy="504000"/>
            </a:xfrm>
            <a:prstGeom prst="rightBrace">
              <a:avLst/>
            </a:prstGeom>
            <a:ln w="12700">
              <a:solidFill>
                <a:srgbClr val="360F3C"/>
              </a:solidFill>
              <a:tailEnd type="none"/>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AU" sz="1200">
                <a:solidFill>
                  <a:schemeClr val="bg2"/>
                </a:solidFill>
              </a:endParaRPr>
            </a:p>
          </p:txBody>
        </p:sp>
        <p:sp>
          <p:nvSpPr>
            <p:cNvPr id="57" name="Right Brace 56">
              <a:extLst>
                <a:ext uri="{FF2B5EF4-FFF2-40B4-BE49-F238E27FC236}">
                  <a16:creationId xmlns:a16="http://schemas.microsoft.com/office/drawing/2014/main" id="{99FCAEA3-A8B5-4FD4-AFC5-B67BC4AC165E}"/>
                </a:ext>
              </a:extLst>
            </p:cNvPr>
            <p:cNvSpPr/>
            <p:nvPr/>
          </p:nvSpPr>
          <p:spPr>
            <a:xfrm>
              <a:off x="10011109" y="5152816"/>
              <a:ext cx="72000" cy="504000"/>
            </a:xfrm>
            <a:prstGeom prst="rightBrace">
              <a:avLst/>
            </a:prstGeom>
            <a:ln w="12700">
              <a:solidFill>
                <a:srgbClr val="360F3C"/>
              </a:solidFill>
              <a:tailEnd type="none"/>
            </a:ln>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AU" sz="1200">
                <a:solidFill>
                  <a:schemeClr val="bg2"/>
                </a:solidFill>
              </a:endParaRPr>
            </a:p>
          </p:txBody>
        </p:sp>
        <p:sp>
          <p:nvSpPr>
            <p:cNvPr id="58" name="Rectangle: Rounded Corners 57">
              <a:extLst>
                <a:ext uri="{FF2B5EF4-FFF2-40B4-BE49-F238E27FC236}">
                  <a16:creationId xmlns:a16="http://schemas.microsoft.com/office/drawing/2014/main" id="{C59D2985-A256-421B-A70D-E262EF9A1110}"/>
                </a:ext>
              </a:extLst>
            </p:cNvPr>
            <p:cNvSpPr/>
            <p:nvPr/>
          </p:nvSpPr>
          <p:spPr>
            <a:xfrm>
              <a:off x="10263017" y="3345463"/>
              <a:ext cx="1549058" cy="502720"/>
            </a:xfrm>
            <a:prstGeom prst="roundRect">
              <a:avLst/>
            </a:prstGeom>
            <a:solidFill>
              <a:srgbClr val="747480"/>
            </a:solidFill>
            <a:ln w="9525">
              <a:solidFill>
                <a:srgbClr val="7474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bg1"/>
                  </a:solidFill>
                </a:rPr>
                <a:t>Competition cost savings </a:t>
              </a:r>
            </a:p>
          </p:txBody>
        </p:sp>
        <p:sp>
          <p:nvSpPr>
            <p:cNvPr id="59" name="Rectangle: Rounded Corners 58">
              <a:extLst>
                <a:ext uri="{FF2B5EF4-FFF2-40B4-BE49-F238E27FC236}">
                  <a16:creationId xmlns:a16="http://schemas.microsoft.com/office/drawing/2014/main" id="{48E97B99-C1D3-4DA9-BFD8-16768C06558C}"/>
                </a:ext>
              </a:extLst>
            </p:cNvPr>
            <p:cNvSpPr/>
            <p:nvPr/>
          </p:nvSpPr>
          <p:spPr>
            <a:xfrm>
              <a:off x="10263017" y="5153456"/>
              <a:ext cx="1549058" cy="502720"/>
            </a:xfrm>
            <a:prstGeom prst="roundRect">
              <a:avLst/>
            </a:prstGeom>
            <a:solidFill>
              <a:srgbClr val="747480"/>
            </a:solidFill>
            <a:ln w="9525">
              <a:solidFill>
                <a:srgbClr val="7474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bg1"/>
                  </a:solidFill>
                </a:rPr>
                <a:t>Competition benefits due to demand response</a:t>
              </a:r>
            </a:p>
          </p:txBody>
        </p:sp>
      </p:grpSp>
      <p:sp>
        <p:nvSpPr>
          <p:cNvPr id="3" name="Date Placeholder 2">
            <a:extLst>
              <a:ext uri="{FF2B5EF4-FFF2-40B4-BE49-F238E27FC236}">
                <a16:creationId xmlns:a16="http://schemas.microsoft.com/office/drawing/2014/main" id="{9D6009FF-7919-46F5-AA28-71DB2BFA298C}"/>
              </a:ext>
            </a:extLst>
          </p:cNvPr>
          <p:cNvSpPr>
            <a:spLocks noGrp="1"/>
          </p:cNvSpPr>
          <p:nvPr>
            <p:ph type="dt" sz="half" idx="10"/>
          </p:nvPr>
        </p:nvSpPr>
        <p:spPr/>
        <p:txBody>
          <a:bodyPr/>
          <a:lstStyle/>
          <a:p>
            <a:fld id="{75701DF1-B114-4928-B9C7-67ABE5FF5BAA}" type="datetime1">
              <a:rPr lang="en-AU" smtClean="0"/>
              <a:t>26/10/2021</a:t>
            </a:fld>
            <a:endParaRPr lang="en-AU"/>
          </a:p>
        </p:txBody>
      </p:sp>
    </p:spTree>
    <p:extLst>
      <p:ext uri="{BB962C8B-B14F-4D97-AF65-F5344CB8AC3E}">
        <p14:creationId xmlns:p14="http://schemas.microsoft.com/office/powerpoint/2010/main" val="3164139443"/>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3.potx" id="{9047AFF0-4AFD-4E34-9AF9-A4765443E2DE}" vid="{526E9861-4B55-47C5-AAEA-312A9FBB788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DA730116B69A34B9054F30666667F05" ma:contentTypeVersion="13" ma:contentTypeDescription="Create a new document." ma:contentTypeScope="" ma:versionID="31123953d62d15d4407e6be654bcf923">
  <xsd:schema xmlns:xsd="http://www.w3.org/2001/XMLSchema" xmlns:xs="http://www.w3.org/2001/XMLSchema" xmlns:p="http://schemas.microsoft.com/office/2006/metadata/properties" xmlns:ns2="7e1d0598-f9f7-4c56-aecd-97ca04d53d90" xmlns:ns3="35ff442c-1886-4243-98c6-09321fcea20c" targetNamespace="http://schemas.microsoft.com/office/2006/metadata/properties" ma:root="true" ma:fieldsID="0fb1377b25190fa91683141fc726f2df" ns2:_="" ns3:_="">
    <xsd:import namespace="7e1d0598-f9f7-4c56-aecd-97ca04d53d90"/>
    <xsd:import namespace="35ff442c-1886-4243-98c6-09321fcea20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1d0598-f9f7-4c56-aecd-97ca04d53d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5ff442c-1886-4243-98c6-09321fcea20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F27175-7999-4B2F-9C5E-ECDFED3BF4FB}">
  <ds:schemaRefs>
    <ds:schemaRef ds:uri="http://schemas.microsoft.com/sharepoint/v3/contenttype/forms"/>
  </ds:schemaRefs>
</ds:datastoreItem>
</file>

<file path=customXml/itemProps2.xml><?xml version="1.0" encoding="utf-8"?>
<ds:datastoreItem xmlns:ds="http://schemas.openxmlformats.org/officeDocument/2006/customXml" ds:itemID="{B63EAC47-97F3-4661-8F0B-ECA40B60E1E6}">
  <ds:schemaRefs>
    <ds:schemaRef ds:uri="35ff442c-1886-4243-98c6-09321fcea20c"/>
    <ds:schemaRef ds:uri="http://purl.org/dc/elements/1.1/"/>
    <ds:schemaRef ds:uri="http://schemas.microsoft.com/office/2006/metadata/properties"/>
    <ds:schemaRef ds:uri="http://schemas.microsoft.com/office/2006/documentManagement/types"/>
    <ds:schemaRef ds:uri="7e1d0598-f9f7-4c56-aecd-97ca04d53d90"/>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EAACD1B9-4E2B-4305-9C42-5C069952CC4C}">
  <ds:schemaRefs>
    <ds:schemaRef ds:uri="35ff442c-1886-4243-98c6-09321fcea20c"/>
    <ds:schemaRef ds:uri="7e1d0598-f9f7-4c56-aecd-97ca04d53d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presentation 16-9 full colour</Template>
  <TotalTime>4</TotalTime>
  <Words>2812</Words>
  <Application>Microsoft Office PowerPoint</Application>
  <PresentationFormat>Widescreen</PresentationFormat>
  <Paragraphs>372</Paragraphs>
  <Slides>21</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Century Gothic</vt:lpstr>
      <vt:lpstr>EYInterstate Light</vt:lpstr>
      <vt:lpstr>Futura Std Light</vt:lpstr>
      <vt:lpstr>Segoe UI Semibold</vt:lpstr>
      <vt:lpstr>Segoe UI Semilight</vt:lpstr>
      <vt:lpstr>Symbol</vt:lpstr>
      <vt:lpstr>Wingdings</vt:lpstr>
      <vt:lpstr>Office Theme</vt:lpstr>
      <vt:lpstr>We acknowledge the Traditional Owners of country throughout Australia and recognise their continuing connection to land, waters and culture.  We pay our respects to their Elders past, present and emerging.</vt:lpstr>
      <vt:lpstr>Join the discussion  www.Sli.do #ISP</vt:lpstr>
      <vt:lpstr> Competition Benefits</vt:lpstr>
      <vt:lpstr>Agenda</vt:lpstr>
      <vt:lpstr>Why is AEMO considering competition benefits?</vt:lpstr>
      <vt:lpstr>Recap of traditional benefits in the ISP</vt:lpstr>
      <vt:lpstr>Where would competition benefits fit?</vt:lpstr>
      <vt:lpstr>Q &amp; A</vt:lpstr>
      <vt:lpstr>What are the key matters for consultation?</vt:lpstr>
      <vt:lpstr>Strategic bidding</vt:lpstr>
      <vt:lpstr>Generation development plan</vt:lpstr>
      <vt:lpstr>Generation development plan</vt:lpstr>
      <vt:lpstr>Generation development plan</vt:lpstr>
      <vt:lpstr>Demand response</vt:lpstr>
      <vt:lpstr>Application to the ISP</vt:lpstr>
      <vt:lpstr>Q &amp; A</vt:lpstr>
      <vt:lpstr>Demand response - explainer</vt:lpstr>
      <vt:lpstr>Demand response - explainer</vt:lpstr>
      <vt:lpstr>Demand response - explainer</vt:lpstr>
      <vt:lpstr>Demand response - explainer</vt:lpstr>
      <vt:lpstr>Demand response - explainer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Carla Ziser</dc:creator>
  <cp:lastModifiedBy>Levi Rosenbaum</cp:lastModifiedBy>
  <cp:revision>3</cp:revision>
  <dcterms:created xsi:type="dcterms:W3CDTF">2021-10-20T03:44:40Z</dcterms:created>
  <dcterms:modified xsi:type="dcterms:W3CDTF">2021-10-26T03:56:14Z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0x010100BDA730116B69A34B9054F30666667F05</vt:lpwstr>
  </property>
</Properties>
</file>