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2"/>
  </p:notesMasterIdLst>
  <p:sldIdLst>
    <p:sldId id="257" r:id="rId6"/>
    <p:sldId id="307" r:id="rId7"/>
    <p:sldId id="308" r:id="rId8"/>
    <p:sldId id="286" r:id="rId9"/>
    <p:sldId id="287" r:id="rId10"/>
    <p:sldId id="28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FC9"/>
    <a:srgbClr val="7C7FAB"/>
    <a:srgbClr val="E56A54"/>
    <a:srgbClr val="FDD26E"/>
    <a:srgbClr val="A4DBE8"/>
    <a:srgbClr val="E3E8F0"/>
    <a:srgbClr val="606EB2"/>
    <a:srgbClr val="E3E48D"/>
    <a:srgbClr val="94795D"/>
    <a:srgbClr val="373A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C8C37E-7597-4B27-B7D5-422EE5D6E882}" v="6" dt="2022-09-14T01:44:28.890"/>
    <p1510:client id="{AA11DCFB-B105-300C-02C8-F9D4F15F8153}" v="6" dt="2022-09-14T01:25:03.5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27"/>
  </p:normalViewPr>
  <p:slideViewPr>
    <p:cSldViewPr snapToGrid="0" snapToObjects="1">
      <p:cViewPr varScale="1">
        <p:scale>
          <a:sx n="67" d="100"/>
          <a:sy n="67" d="100"/>
        </p:scale>
        <p:origin x="64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Daly" userId="5a729b16-ba65-4d44-bed0-9e0def3f64c0" providerId="ADAL" clId="{27C8C37E-7597-4B27-B7D5-422EE5D6E882}"/>
    <pc:docChg chg="addSld modSld">
      <pc:chgData name="Jordan Daly" userId="5a729b16-ba65-4d44-bed0-9e0def3f64c0" providerId="ADAL" clId="{27C8C37E-7597-4B27-B7D5-422EE5D6E882}" dt="2022-09-14T01:44:29.277" v="21" actId="6549"/>
      <pc:docMkLst>
        <pc:docMk/>
      </pc:docMkLst>
      <pc:sldChg chg="modSp add mod">
        <pc:chgData name="Jordan Daly" userId="5a729b16-ba65-4d44-bed0-9e0def3f64c0" providerId="ADAL" clId="{27C8C37E-7597-4B27-B7D5-422EE5D6E882}" dt="2022-09-14T01:44:29.277" v="21" actId="6549"/>
        <pc:sldMkLst>
          <pc:docMk/>
          <pc:sldMk cId="1256773335" sldId="307"/>
        </pc:sldMkLst>
        <pc:spChg chg="mod">
          <ac:chgData name="Jordan Daly" userId="5a729b16-ba65-4d44-bed0-9e0def3f64c0" providerId="ADAL" clId="{27C8C37E-7597-4B27-B7D5-422EE5D6E882}" dt="2022-09-14T01:44:29.277" v="21" actId="6549"/>
          <ac:spMkLst>
            <pc:docMk/>
            <pc:sldMk cId="1256773335" sldId="307"/>
            <ac:spMk id="3" creationId="{3B4217CD-5721-44D1-BA6E-25E6B93BBE72}"/>
          </ac:spMkLst>
        </pc:spChg>
      </pc:sldChg>
      <pc:sldChg chg="add">
        <pc:chgData name="Jordan Daly" userId="5a729b16-ba65-4d44-bed0-9e0def3f64c0" providerId="ADAL" clId="{27C8C37E-7597-4B27-B7D5-422EE5D6E882}" dt="2022-09-14T01:32:15.495" v="0"/>
        <pc:sldMkLst>
          <pc:docMk/>
          <pc:sldMk cId="2732064117" sldId="308"/>
        </pc:sldMkLst>
      </pc:sldChg>
    </pc:docChg>
  </pc:docChgLst>
  <pc:docChgLst>
    <pc:chgData name="Jordan Daly" userId="S::jordan.daly@aemo.com.au::5a729b16-ba65-4d44-bed0-9e0def3f64c0" providerId="AD" clId="Web-{AA11DCFB-B105-300C-02C8-F9D4F15F8153}"/>
    <pc:docChg chg="modSld">
      <pc:chgData name="Jordan Daly" userId="S::jordan.daly@aemo.com.au::5a729b16-ba65-4d44-bed0-9e0def3f64c0" providerId="AD" clId="Web-{AA11DCFB-B105-300C-02C8-F9D4F15F8153}" dt="2022-09-14T01:25:03.537" v="3"/>
      <pc:docMkLst>
        <pc:docMk/>
      </pc:docMkLst>
      <pc:sldChg chg="addSp delSp modSp">
        <pc:chgData name="Jordan Daly" userId="S::jordan.daly@aemo.com.au::5a729b16-ba65-4d44-bed0-9e0def3f64c0" providerId="AD" clId="Web-{AA11DCFB-B105-300C-02C8-F9D4F15F8153}" dt="2022-09-14T01:25:03.537" v="3"/>
        <pc:sldMkLst>
          <pc:docMk/>
          <pc:sldMk cId="913798058" sldId="257"/>
        </pc:sldMkLst>
        <pc:picChg chg="add del mod">
          <ac:chgData name="Jordan Daly" userId="S::jordan.daly@aemo.com.au::5a729b16-ba65-4d44-bed0-9e0def3f64c0" providerId="AD" clId="Web-{AA11DCFB-B105-300C-02C8-F9D4F15F8153}" dt="2022-09-14T01:24:55.928" v="1"/>
          <ac:picMkLst>
            <pc:docMk/>
            <pc:sldMk cId="913798058" sldId="257"/>
            <ac:picMk id="4" creationId="{32E0CE11-71DF-963E-8388-78127065B70F}"/>
          </ac:picMkLst>
        </pc:picChg>
        <pc:picChg chg="add del mod">
          <ac:chgData name="Jordan Daly" userId="S::jordan.daly@aemo.com.au::5a729b16-ba65-4d44-bed0-9e0def3f64c0" providerId="AD" clId="Web-{AA11DCFB-B105-300C-02C8-F9D4F15F8153}" dt="2022-09-14T01:25:03.537" v="3"/>
          <ac:picMkLst>
            <pc:docMk/>
            <pc:sldMk cId="913798058" sldId="257"/>
            <ac:picMk id="5" creationId="{56CBE50C-C469-0606-37C6-772C265D257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A0CDE-82FF-6D41-823E-AECF9923FA65}" type="datetimeFigureOut">
              <a:rPr lang="en-US" smtClean="0"/>
              <a:t>9/15/2022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5F2EC-4926-6E49-A9C1-C60F4D8F26A5}" type="slidenum">
              <a:rPr lang="en-US" smtClean="0"/>
              <a:t>‹#›</a:t>
            </a:fld>
            <a:endParaRPr lang="en-US"/>
          </a:p>
        </p:txBody>
      </p:sp>
    </p:spTree>
    <p:extLst>
      <p:ext uri="{BB962C8B-B14F-4D97-AF65-F5344CB8AC3E}">
        <p14:creationId xmlns:p14="http://schemas.microsoft.com/office/powerpoint/2010/main" val="1545766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Electric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3031524"/>
          </a:xfrm>
          <a:prstGeom prst="rect">
            <a:avLst/>
          </a:prstGeo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4193060"/>
            <a:ext cx="4860322" cy="1748524"/>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3365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81A3EC-C7E1-4240-A6DF-5E8B2BB98D1F}"/>
              </a:ext>
            </a:extLst>
          </p:cNvPr>
          <p:cNvSpPr>
            <a:spLocks noGrp="1"/>
          </p:cNvSpPr>
          <p:nvPr>
            <p:ph type="dt" sz="half" idx="10"/>
          </p:nvPr>
        </p:nvSpPr>
        <p:spPr>
          <a:xfrm>
            <a:off x="550191" y="6356350"/>
            <a:ext cx="2743200" cy="365125"/>
          </a:xfrm>
          <a:prstGeom prst="rect">
            <a:avLst/>
          </a:prstGeom>
        </p:spPr>
        <p:txBody>
          <a:bodyPr/>
          <a:lstStyle/>
          <a:p>
            <a:fld id="{5EBF3AF6-BFCE-4E4A-AF1D-F193141FC744}" type="datetime1">
              <a:rPr lang="en-AU" smtClean="0"/>
              <a:t>15/09/2022</a:t>
            </a:fld>
            <a:endParaRPr lang="en-US"/>
          </a:p>
        </p:txBody>
      </p:sp>
      <p:sp>
        <p:nvSpPr>
          <p:cNvPr id="3" name="Footer Placeholder 2">
            <a:extLst>
              <a:ext uri="{FF2B5EF4-FFF2-40B4-BE49-F238E27FC236}">
                <a16:creationId xmlns:a16="http://schemas.microsoft.com/office/drawing/2014/main" id="{B0E128E4-EBD9-1E4D-9CCE-4054C4B9DFB8}"/>
              </a:ext>
            </a:extLst>
          </p:cNvPr>
          <p:cNvSpPr>
            <a:spLocks noGrp="1"/>
          </p:cNvSpPr>
          <p:nvPr>
            <p:ph type="ftr" sz="quarter" idx="11"/>
          </p:nvPr>
        </p:nvSpPr>
        <p:spPr>
          <a:xfrm>
            <a:off x="3293391" y="6356350"/>
            <a:ext cx="8348415"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C6DCACBF-76BC-874B-8B74-5707349DC680}"/>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90449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87A55-5591-0042-85B8-D3B0B6371B9E}"/>
              </a:ext>
            </a:extLst>
          </p:cNvPr>
          <p:cNvSpPr>
            <a:spLocks noGrp="1"/>
          </p:cNvSpPr>
          <p:nvPr>
            <p:ph type="title"/>
          </p:nvPr>
        </p:nvSpPr>
        <p:spPr>
          <a:xfrm>
            <a:off x="550191" y="564777"/>
            <a:ext cx="9459223" cy="600636"/>
          </a:xfrm>
          <a:prstGeom prst="rect">
            <a:avLst/>
          </a:prstGeom>
        </p:spPr>
        <p:txBody>
          <a:bodyPr anchor="ctr"/>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A602646-41FE-5F45-B129-37893F0C922D}"/>
              </a:ext>
            </a:extLst>
          </p:cNvPr>
          <p:cNvSpPr>
            <a:spLocks noGrp="1"/>
          </p:cNvSpPr>
          <p:nvPr>
            <p:ph idx="1"/>
          </p:nvPr>
        </p:nvSpPr>
        <p:spPr>
          <a:xfrm>
            <a:off x="4715436" y="1796143"/>
            <a:ext cx="6293224" cy="406490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9F79C40-1E8C-4B41-8BC7-5FB26A82FA58}"/>
              </a:ext>
            </a:extLst>
          </p:cNvPr>
          <p:cNvSpPr>
            <a:spLocks noGrp="1"/>
          </p:cNvSpPr>
          <p:nvPr>
            <p:ph type="body" sz="half" idx="2"/>
          </p:nvPr>
        </p:nvSpPr>
        <p:spPr>
          <a:xfrm>
            <a:off x="550192" y="1796144"/>
            <a:ext cx="3806655" cy="407284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F6B498-E487-FB41-9F9D-43278BC1CE3F}"/>
              </a:ext>
            </a:extLst>
          </p:cNvPr>
          <p:cNvSpPr>
            <a:spLocks noGrp="1"/>
          </p:cNvSpPr>
          <p:nvPr>
            <p:ph type="dt" sz="half" idx="10"/>
          </p:nvPr>
        </p:nvSpPr>
        <p:spPr>
          <a:xfrm>
            <a:off x="550191" y="6356350"/>
            <a:ext cx="2743200" cy="365125"/>
          </a:xfrm>
          <a:prstGeom prst="rect">
            <a:avLst/>
          </a:prstGeom>
        </p:spPr>
        <p:txBody>
          <a:bodyPr/>
          <a:lstStyle/>
          <a:p>
            <a:fld id="{134241AE-9F98-9349-BDD3-E80BF168A12D}" type="datetime1">
              <a:rPr lang="en-AU" smtClean="0"/>
              <a:t>15/09/2022</a:t>
            </a:fld>
            <a:endParaRPr lang="en-US"/>
          </a:p>
        </p:txBody>
      </p:sp>
      <p:sp>
        <p:nvSpPr>
          <p:cNvPr id="6" name="Footer Placeholder 5">
            <a:extLst>
              <a:ext uri="{FF2B5EF4-FFF2-40B4-BE49-F238E27FC236}">
                <a16:creationId xmlns:a16="http://schemas.microsoft.com/office/drawing/2014/main" id="{ABB5BBD2-1983-D944-AAB8-9FF7099B4717}"/>
              </a:ext>
            </a:extLst>
          </p:cNvPr>
          <p:cNvSpPr>
            <a:spLocks noGrp="1"/>
          </p:cNvSpPr>
          <p:nvPr>
            <p:ph type="ftr" sz="quarter" idx="11"/>
          </p:nvPr>
        </p:nvSpPr>
        <p:spPr>
          <a:xfrm>
            <a:off x="3293391" y="6356350"/>
            <a:ext cx="8348416"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FDC3450D-4BDF-0A4F-BECC-9C662B80DBE8}"/>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59083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69FF4-49AF-874B-A722-AEC2257554EB}"/>
              </a:ext>
            </a:extLst>
          </p:cNvPr>
          <p:cNvSpPr>
            <a:spLocks noGrp="1"/>
          </p:cNvSpPr>
          <p:nvPr>
            <p:ph type="title"/>
          </p:nvPr>
        </p:nvSpPr>
        <p:spPr>
          <a:xfrm>
            <a:off x="550192" y="564776"/>
            <a:ext cx="9720480" cy="610881"/>
          </a:xfrm>
          <a:prstGeom prst="rect">
            <a:avLst/>
          </a:prstGeom>
        </p:spPr>
        <p:txBody>
          <a:bodyPr anchor="ctr"/>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5B428BC-9B8D-2A43-8196-E44FC422D9B3}"/>
              </a:ext>
            </a:extLst>
          </p:cNvPr>
          <p:cNvSpPr>
            <a:spLocks noGrp="1"/>
          </p:cNvSpPr>
          <p:nvPr>
            <p:ph type="pic" idx="1"/>
          </p:nvPr>
        </p:nvSpPr>
        <p:spPr>
          <a:xfrm>
            <a:off x="4715436" y="1775012"/>
            <a:ext cx="6226367" cy="4086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751DA56-3DE2-ED4A-A686-A597D1A5A40E}"/>
              </a:ext>
            </a:extLst>
          </p:cNvPr>
          <p:cNvSpPr>
            <a:spLocks noGrp="1"/>
          </p:cNvSpPr>
          <p:nvPr>
            <p:ph type="body" sz="half" idx="2"/>
          </p:nvPr>
        </p:nvSpPr>
        <p:spPr>
          <a:xfrm>
            <a:off x="550192" y="1775012"/>
            <a:ext cx="3806655" cy="4093976"/>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67803B-D5D9-7045-980E-8CA947983029}"/>
              </a:ext>
            </a:extLst>
          </p:cNvPr>
          <p:cNvSpPr>
            <a:spLocks noGrp="1"/>
          </p:cNvSpPr>
          <p:nvPr>
            <p:ph type="dt" sz="half" idx="10"/>
          </p:nvPr>
        </p:nvSpPr>
        <p:spPr>
          <a:xfrm>
            <a:off x="550191" y="6356350"/>
            <a:ext cx="2743200" cy="365125"/>
          </a:xfrm>
          <a:prstGeom prst="rect">
            <a:avLst/>
          </a:prstGeom>
        </p:spPr>
        <p:txBody>
          <a:bodyPr/>
          <a:lstStyle/>
          <a:p>
            <a:fld id="{3B7FC97A-96B0-1248-B37A-49D4BF59CCDE}" type="datetime1">
              <a:rPr lang="en-AU" smtClean="0"/>
              <a:t>15/09/2022</a:t>
            </a:fld>
            <a:endParaRPr lang="en-US"/>
          </a:p>
        </p:txBody>
      </p:sp>
      <p:sp>
        <p:nvSpPr>
          <p:cNvPr id="6" name="Footer Placeholder 5">
            <a:extLst>
              <a:ext uri="{FF2B5EF4-FFF2-40B4-BE49-F238E27FC236}">
                <a16:creationId xmlns:a16="http://schemas.microsoft.com/office/drawing/2014/main" id="{17C9F169-A600-0144-82C6-4DCA27A5271D}"/>
              </a:ext>
            </a:extLst>
          </p:cNvPr>
          <p:cNvSpPr>
            <a:spLocks noGrp="1"/>
          </p:cNvSpPr>
          <p:nvPr>
            <p:ph type="ftr" sz="quarter" idx="11"/>
          </p:nvPr>
        </p:nvSpPr>
        <p:spPr>
          <a:xfrm>
            <a:off x="3293391" y="6356350"/>
            <a:ext cx="8348416"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63147848-C030-C444-B025-665A8C68A2A7}"/>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23888754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24E456A-6E26-4441-AFE8-5B1A398CC02E}"/>
              </a:ext>
            </a:extLst>
          </p:cNvPr>
          <p:cNvSpPr>
            <a:spLocks noGrp="1"/>
          </p:cNvSpPr>
          <p:nvPr>
            <p:ph type="dt" sz="half" idx="10"/>
          </p:nvPr>
        </p:nvSpPr>
        <p:spPr/>
        <p:txBody>
          <a:bodyPr/>
          <a:lstStyle/>
          <a:p>
            <a:fld id="{F91D74E2-673D-5443-AB82-5465FF08957A}" type="datetime1">
              <a:rPr lang="en-AU" smtClean="0"/>
              <a:t>15/09/2022</a:t>
            </a:fld>
            <a:endParaRPr lang="en-US" dirty="0"/>
          </a:p>
        </p:txBody>
      </p:sp>
      <p:sp>
        <p:nvSpPr>
          <p:cNvPr id="4" name="Footer Placeholder 3">
            <a:extLst>
              <a:ext uri="{FF2B5EF4-FFF2-40B4-BE49-F238E27FC236}">
                <a16:creationId xmlns:a16="http://schemas.microsoft.com/office/drawing/2014/main" id="{2834A0F0-0DE8-9D40-8830-F19479598E8A}"/>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CE27F048-64C1-C944-8186-025E973C3232}"/>
              </a:ext>
            </a:extLst>
          </p:cNvPr>
          <p:cNvSpPr>
            <a:spLocks noGrp="1"/>
          </p:cNvSpPr>
          <p:nvPr>
            <p:ph type="sldNum" sz="quarter" idx="12"/>
          </p:nvPr>
        </p:nvSpPr>
        <p:spPr/>
        <p:txBody>
          <a:bodyPr/>
          <a:lstStyle/>
          <a:p>
            <a:fld id="{713AB538-E724-0A46-AEB0-E520B1BBAFEE}" type="slidenum">
              <a:rPr lang="en-US" smtClean="0"/>
              <a:pPr/>
              <a:t>‹#›</a:t>
            </a:fld>
            <a:endParaRPr lang="en-US" dirty="0"/>
          </a:p>
        </p:txBody>
      </p:sp>
      <p:sp>
        <p:nvSpPr>
          <p:cNvPr id="8" name="Text Placeholder 3">
            <a:extLst>
              <a:ext uri="{FF2B5EF4-FFF2-40B4-BE49-F238E27FC236}">
                <a16:creationId xmlns:a16="http://schemas.microsoft.com/office/drawing/2014/main" id="{1191CDAA-BB7C-C545-9A6B-5BFB126A0881}"/>
              </a:ext>
            </a:extLst>
          </p:cNvPr>
          <p:cNvSpPr>
            <a:spLocks noGrp="1"/>
          </p:cNvSpPr>
          <p:nvPr>
            <p:ph type="body" sz="half" idx="2"/>
          </p:nvPr>
        </p:nvSpPr>
        <p:spPr>
          <a:xfrm>
            <a:off x="10121575" y="3568148"/>
            <a:ext cx="1478905" cy="2713382"/>
          </a:xfrm>
          <a:prstGeom prst="rect">
            <a:avLst/>
          </a:prstGeo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Picture Placeholder 2">
            <a:extLst>
              <a:ext uri="{FF2B5EF4-FFF2-40B4-BE49-F238E27FC236}">
                <a16:creationId xmlns:a16="http://schemas.microsoft.com/office/drawing/2014/main" id="{844DC1A3-F794-A049-93EA-E4CCD19FAFB9}"/>
              </a:ext>
            </a:extLst>
          </p:cNvPr>
          <p:cNvSpPr>
            <a:spLocks noGrp="1"/>
          </p:cNvSpPr>
          <p:nvPr>
            <p:ph type="pic" idx="1"/>
          </p:nvPr>
        </p:nvSpPr>
        <p:spPr>
          <a:xfrm>
            <a:off x="550191" y="569842"/>
            <a:ext cx="9299487" cy="5711687"/>
          </a:xfrm>
          <a:prstGeom prst="rect">
            <a:avLst/>
          </a:prstGeom>
          <a:blipFill>
            <a:blip r:embed="rId2"/>
            <a:stretch>
              <a:fillRect/>
            </a:stretch>
          </a:blip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1007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page photo">
    <p:bg>
      <p:bgPr>
        <a:solidFill>
          <a:schemeClr val="bg1"/>
        </a:solidFill>
        <a:effectLst/>
      </p:bgPr>
    </p:bg>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9057E7CC-B3CA-4D40-A2C0-4419E0CCB5B2}"/>
              </a:ext>
            </a:extLst>
          </p:cNvPr>
          <p:cNvSpPr>
            <a:spLocks noGrp="1"/>
          </p:cNvSpPr>
          <p:nvPr>
            <p:ph type="pic" idx="1"/>
          </p:nvPr>
        </p:nvSpPr>
        <p:spPr>
          <a:xfrm>
            <a:off x="0" y="0"/>
            <a:ext cx="12191999" cy="6858000"/>
          </a:xfrm>
          <a:prstGeom prst="rect">
            <a:avLst/>
          </a:prstGeom>
          <a:blipFill>
            <a:blip r:embed="rId2"/>
            <a:stretch>
              <a:fillRect b="-13878"/>
            </a:stretch>
          </a:blip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3" name="Date Placeholder 2">
            <a:extLst>
              <a:ext uri="{FF2B5EF4-FFF2-40B4-BE49-F238E27FC236}">
                <a16:creationId xmlns:a16="http://schemas.microsoft.com/office/drawing/2014/main" id="{424E456A-6E26-4441-AFE8-5B1A398CC02E}"/>
              </a:ext>
            </a:extLst>
          </p:cNvPr>
          <p:cNvSpPr>
            <a:spLocks noGrp="1"/>
          </p:cNvSpPr>
          <p:nvPr>
            <p:ph type="dt" sz="half" idx="10"/>
          </p:nvPr>
        </p:nvSpPr>
        <p:spPr/>
        <p:txBody>
          <a:bodyPr/>
          <a:lstStyle>
            <a:lvl1pPr>
              <a:defRPr>
                <a:solidFill>
                  <a:schemeClr val="bg1"/>
                </a:solidFill>
              </a:defRPr>
            </a:lvl1pPr>
          </a:lstStyle>
          <a:p>
            <a:fld id="{F91D74E2-673D-5443-AB82-5465FF08957A}" type="datetime1">
              <a:rPr lang="en-AU" smtClean="0"/>
              <a:pPr/>
              <a:t>15/09/2022</a:t>
            </a:fld>
            <a:endParaRPr lang="en-US" dirty="0"/>
          </a:p>
        </p:txBody>
      </p:sp>
      <p:sp>
        <p:nvSpPr>
          <p:cNvPr id="4" name="Footer Placeholder 3">
            <a:extLst>
              <a:ext uri="{FF2B5EF4-FFF2-40B4-BE49-F238E27FC236}">
                <a16:creationId xmlns:a16="http://schemas.microsoft.com/office/drawing/2014/main" id="{2834A0F0-0DE8-9D40-8830-F19479598E8A}"/>
              </a:ext>
            </a:extLst>
          </p:cNvPr>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a:extLst>
              <a:ext uri="{FF2B5EF4-FFF2-40B4-BE49-F238E27FC236}">
                <a16:creationId xmlns:a16="http://schemas.microsoft.com/office/drawing/2014/main" id="{CE27F048-64C1-C944-8186-025E973C3232}"/>
              </a:ext>
            </a:extLst>
          </p:cNvPr>
          <p:cNvSpPr>
            <a:spLocks noGrp="1"/>
          </p:cNvSpPr>
          <p:nvPr>
            <p:ph type="sldNum" sz="quarter" idx="12"/>
          </p:nvPr>
        </p:nvSpPr>
        <p:spPr/>
        <p:txBody>
          <a:bodyPr/>
          <a:lstStyle>
            <a:lvl1pPr>
              <a:defRPr>
                <a:solidFill>
                  <a:schemeClr val="bg1"/>
                </a:solidFill>
              </a:defRPr>
            </a:lvl1pPr>
          </a:lstStyle>
          <a:p>
            <a:fld id="{713AB538-E724-0A46-AEB0-E520B1BBAFEE}" type="slidenum">
              <a:rPr lang="en-US" smtClean="0"/>
              <a:pPr/>
              <a:t>‹#›</a:t>
            </a:fld>
            <a:endParaRPr lang="en-US" dirty="0"/>
          </a:p>
        </p:txBody>
      </p:sp>
      <p:pic>
        <p:nvPicPr>
          <p:cNvPr id="2" name="Picture 1">
            <a:extLst>
              <a:ext uri="{FF2B5EF4-FFF2-40B4-BE49-F238E27FC236}">
                <a16:creationId xmlns:a16="http://schemas.microsoft.com/office/drawing/2014/main" id="{2025E601-9FA4-FF4D-8E6E-C71BEA474A0E}"/>
              </a:ext>
            </a:extLst>
          </p:cNvPr>
          <p:cNvPicPr>
            <a:picLocks noChangeAspect="1"/>
          </p:cNvPicPr>
          <p:nvPr userDrawn="1"/>
        </p:nvPicPr>
        <p:blipFill>
          <a:blip r:embed="rId3"/>
          <a:stretch>
            <a:fillRect/>
          </a:stretch>
        </p:blipFill>
        <p:spPr>
          <a:xfrm>
            <a:off x="10452099" y="0"/>
            <a:ext cx="1739900" cy="2997200"/>
          </a:xfrm>
          <a:prstGeom prst="rect">
            <a:avLst/>
          </a:prstGeom>
        </p:spPr>
      </p:pic>
    </p:spTree>
    <p:extLst>
      <p:ext uri="{BB962C8B-B14F-4D97-AF65-F5344CB8AC3E}">
        <p14:creationId xmlns:p14="http://schemas.microsoft.com/office/powerpoint/2010/main" val="299262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 Dark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FFEE8978-79B1-3D44-9527-A5B38DA5CA4C}" type="datetime1">
              <a:rPr lang="en-AU" smtClean="0"/>
              <a:t>15/09/2022</a:t>
            </a:fld>
            <a:endParaRPr lang="en-US" dirty="0"/>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6781799" y="6356350"/>
            <a:ext cx="4860008"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dirty="0"/>
          </a:p>
        </p:txBody>
      </p:sp>
    </p:spTree>
    <p:extLst>
      <p:ext uri="{BB962C8B-B14F-4D97-AF65-F5344CB8AC3E}">
        <p14:creationId xmlns:p14="http://schemas.microsoft.com/office/powerpoint/2010/main" val="1994324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 Mid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7F69F270-5BDE-C54C-8230-EE0A83295664}" type="datetime1">
              <a:rPr lang="en-AU" smtClean="0"/>
              <a:t>15/09/2022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3293391" y="6356350"/>
            <a:ext cx="8348417"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2264907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 Light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F6C56DFB-F114-0940-A297-EF923B1E9939}" type="datetime1">
              <a:rPr lang="en-AU" smtClean="0"/>
              <a:t>15/09/2022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3293391" y="6356350"/>
            <a:ext cx="830709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dirty="0"/>
          </a:p>
        </p:txBody>
      </p:sp>
    </p:spTree>
    <p:extLst>
      <p:ext uri="{BB962C8B-B14F-4D97-AF65-F5344CB8AC3E}">
        <p14:creationId xmlns:p14="http://schemas.microsoft.com/office/powerpoint/2010/main" val="27707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6AE98B-EDB9-F949-AC99-D0AF6BF47A20}"/>
              </a:ext>
            </a:extLst>
          </p:cNvPr>
          <p:cNvSpPr/>
          <p:nvPr userDrawn="1"/>
        </p:nvSpPr>
        <p:spPr>
          <a:xfrm>
            <a:off x="3797935" y="4378072"/>
            <a:ext cx="4596130" cy="523220"/>
          </a:xfrm>
          <a:prstGeom prst="rect">
            <a:avLst/>
          </a:prstGeom>
        </p:spPr>
        <p:txBody>
          <a:bodyPr wrap="none">
            <a:spAutoFit/>
          </a:bodyPr>
          <a:lstStyle/>
          <a:p>
            <a:pPr algn="ctr"/>
            <a:r>
              <a:rPr lang="en-US" sz="2800" dirty="0">
                <a:solidFill>
                  <a:schemeClr val="bg1"/>
                </a:solidFill>
                <a:latin typeface="Century Gothic" panose="020B0502020202020204" pitchFamily="34" charset="0"/>
              </a:rPr>
              <a:t>For more information visit </a:t>
            </a:r>
          </a:p>
        </p:txBody>
      </p:sp>
      <p:sp>
        <p:nvSpPr>
          <p:cNvPr id="9" name="Rectangle 8">
            <a:extLst>
              <a:ext uri="{FF2B5EF4-FFF2-40B4-BE49-F238E27FC236}">
                <a16:creationId xmlns:a16="http://schemas.microsoft.com/office/drawing/2014/main" id="{F78FB695-276B-2340-97E7-4290E240AB78}"/>
              </a:ext>
            </a:extLst>
          </p:cNvPr>
          <p:cNvSpPr/>
          <p:nvPr userDrawn="1"/>
        </p:nvSpPr>
        <p:spPr>
          <a:xfrm>
            <a:off x="4406280" y="4992669"/>
            <a:ext cx="3379451" cy="646331"/>
          </a:xfrm>
          <a:prstGeom prst="rect">
            <a:avLst/>
          </a:prstGeom>
        </p:spPr>
        <p:txBody>
          <a:bodyPr wrap="none">
            <a:spAutoFit/>
          </a:bodyPr>
          <a:lstStyle/>
          <a:p>
            <a:pPr algn="ctr"/>
            <a:r>
              <a:rPr lang="en-US" sz="3600" b="1" dirty="0">
                <a:solidFill>
                  <a:schemeClr val="accent2"/>
                </a:solidFill>
                <a:latin typeface="Century Gothic" panose="020B0502020202020204" pitchFamily="34" charset="0"/>
              </a:rPr>
              <a:t>aemo.com.au</a:t>
            </a:r>
          </a:p>
        </p:txBody>
      </p:sp>
    </p:spTree>
    <p:extLst>
      <p:ext uri="{BB962C8B-B14F-4D97-AF65-F5344CB8AC3E}">
        <p14:creationId xmlns:p14="http://schemas.microsoft.com/office/powerpoint/2010/main" val="1016301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 G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3031524"/>
          </a:xfrm>
          <a:prstGeom prst="rect">
            <a:avLst/>
          </a:prstGeo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4193060"/>
            <a:ext cx="4860322" cy="1748524"/>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236914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2570205"/>
          </a:xfrm>
          <a:prstGeom prst="rect">
            <a:avLst/>
          </a:prstGeo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3995352"/>
            <a:ext cx="6977446" cy="1416908"/>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52332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2570205"/>
          </a:xfrm>
          <a:prstGeom prst="rect">
            <a:avLst/>
          </a:prstGeom>
        </p:spPr>
        <p:txBody>
          <a:bodyPr anchor="b">
            <a:normAutofit/>
          </a:bodyPr>
          <a:lstStyle>
            <a:lvl1pPr algn="l">
              <a:defRPr sz="5400">
                <a:solidFill>
                  <a:schemeClr val="accent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3995352"/>
            <a:ext cx="6977446" cy="1416908"/>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43733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Plai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550191" y="1191986"/>
            <a:ext cx="10467433" cy="2514600"/>
          </a:xfrm>
          <a:prstGeom prst="rect">
            <a:avLst/>
          </a:prstGeom>
        </p:spPr>
        <p:txBody>
          <a:bodyPr anchor="b"/>
          <a:lstStyle>
            <a:lvl1pPr algn="l">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550190" y="4064794"/>
            <a:ext cx="10467433" cy="1655762"/>
          </a:xfrm>
          <a:prstGeom prst="rect">
            <a:avLst/>
          </a:prstGeom>
        </p:spPr>
        <p:txBody>
          <a:bodyPr/>
          <a:lstStyle>
            <a:lvl1pPr marL="0" indent="0" algn="l">
              <a:buNone/>
              <a:defRPr sz="24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36EE60D-3DE5-7D47-A115-A3C0F81C9414}"/>
              </a:ext>
            </a:extLst>
          </p:cNvPr>
          <p:cNvSpPr>
            <a:spLocks noGrp="1"/>
          </p:cNvSpPr>
          <p:nvPr>
            <p:ph type="dt" sz="half" idx="10"/>
          </p:nvPr>
        </p:nvSpPr>
        <p:spPr>
          <a:xfrm>
            <a:off x="550191" y="6356350"/>
            <a:ext cx="2743200" cy="365125"/>
          </a:xfrm>
          <a:prstGeom prst="rect">
            <a:avLst/>
          </a:prstGeom>
        </p:spPr>
        <p:txBody>
          <a:bodyPr/>
          <a:lstStyle/>
          <a:p>
            <a:fld id="{AA10802A-4FF1-1641-BCAF-D933730FE834}" type="datetime1">
              <a:rPr lang="en-AU" smtClean="0"/>
              <a:t>15/09/2022</a:t>
            </a:fld>
            <a:endParaRPr lang="en-US"/>
          </a:p>
        </p:txBody>
      </p:sp>
      <p:sp>
        <p:nvSpPr>
          <p:cNvPr id="5" name="Footer Placeholder 4">
            <a:extLst>
              <a:ext uri="{FF2B5EF4-FFF2-40B4-BE49-F238E27FC236}">
                <a16:creationId xmlns:a16="http://schemas.microsoft.com/office/drawing/2014/main" id="{132DFA9A-1E04-C545-8357-3FAF75C87D60}"/>
              </a:ext>
            </a:extLst>
          </p:cNvPr>
          <p:cNvSpPr>
            <a:spLocks noGrp="1"/>
          </p:cNvSpPr>
          <p:nvPr>
            <p:ph type="ftr" sz="quarter" idx="11"/>
          </p:nvPr>
        </p:nvSpPr>
        <p:spPr>
          <a:xfrm>
            <a:off x="3293391" y="6356350"/>
            <a:ext cx="8348415"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398E55C-07D8-C546-AAFA-337514FE25AA}"/>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435660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6"/>
            <a:ext cx="9887917" cy="1219199"/>
          </a:xfrm>
          <a:prstGeom prst="rect">
            <a:avLst/>
          </a:prstGeom>
        </p:spPr>
        <p:txBody>
          <a:bodyPr anchor="t"/>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0" y="2090057"/>
            <a:ext cx="10727409" cy="408690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D6ED13E6-4384-A94C-969D-7EE3D956CEF5}" type="datetime1">
              <a:rPr lang="en-AU" smtClean="0"/>
              <a:t>15/09/2022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7363672" y="6356350"/>
            <a:ext cx="4236809"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8" y="6356350"/>
            <a:ext cx="550192" cy="365125"/>
          </a:xfrm>
          <a:prstGeom prst="rect">
            <a:avLst/>
          </a:prstGeom>
        </p:spPr>
        <p:txBody>
          <a:bodyPr/>
          <a:lstStyle/>
          <a:p>
            <a:fld id="{713AB538-E724-0A46-AEB0-E520B1BBAFEE}" type="slidenum">
              <a:rPr lang="en-US" smtClean="0"/>
              <a:t>‹#›</a:t>
            </a:fld>
            <a:endParaRPr lang="en-US" dirty="0"/>
          </a:p>
        </p:txBody>
      </p:sp>
    </p:spTree>
    <p:extLst>
      <p:ext uri="{BB962C8B-B14F-4D97-AF65-F5344CB8AC3E}">
        <p14:creationId xmlns:p14="http://schemas.microsoft.com/office/powerpoint/2010/main" val="49556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66753-64E3-9F45-8CC5-68813C404918}"/>
              </a:ext>
            </a:extLst>
          </p:cNvPr>
          <p:cNvSpPr>
            <a:spLocks noGrp="1"/>
          </p:cNvSpPr>
          <p:nvPr>
            <p:ph type="title"/>
          </p:nvPr>
        </p:nvSpPr>
        <p:spPr>
          <a:xfrm>
            <a:off x="550191" y="555811"/>
            <a:ext cx="9887917" cy="1210995"/>
          </a:xfrm>
          <a:prstGeom prst="rect">
            <a:avLst/>
          </a:prstGeo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A0F8647-4D0A-5B44-A10D-3CACFA9C8CFF}"/>
              </a:ext>
            </a:extLst>
          </p:cNvPr>
          <p:cNvSpPr>
            <a:spLocks noGrp="1"/>
          </p:cNvSpPr>
          <p:nvPr>
            <p:ph sz="half" idx="1"/>
          </p:nvPr>
        </p:nvSpPr>
        <p:spPr>
          <a:xfrm>
            <a:off x="550192" y="2073729"/>
            <a:ext cx="5181600" cy="410323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40FF842-5527-984A-9787-DCE6B495DD25}"/>
              </a:ext>
            </a:extLst>
          </p:cNvPr>
          <p:cNvSpPr>
            <a:spLocks noGrp="1"/>
          </p:cNvSpPr>
          <p:nvPr>
            <p:ph sz="half" idx="2"/>
          </p:nvPr>
        </p:nvSpPr>
        <p:spPr>
          <a:xfrm>
            <a:off x="6096000" y="2073729"/>
            <a:ext cx="5257800" cy="410323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C864DFC5-830C-D641-8AB0-A24DE3A325D0}"/>
              </a:ext>
            </a:extLst>
          </p:cNvPr>
          <p:cNvSpPr>
            <a:spLocks noGrp="1"/>
          </p:cNvSpPr>
          <p:nvPr>
            <p:ph type="dt" sz="half" idx="10"/>
          </p:nvPr>
        </p:nvSpPr>
        <p:spPr>
          <a:xfrm>
            <a:off x="550191" y="6356350"/>
            <a:ext cx="2743200" cy="365125"/>
          </a:xfrm>
          <a:prstGeom prst="rect">
            <a:avLst/>
          </a:prstGeom>
        </p:spPr>
        <p:txBody>
          <a:bodyPr/>
          <a:lstStyle/>
          <a:p>
            <a:fld id="{366087E2-3B2C-294B-991F-E896D3AA2A0A}" type="datetime1">
              <a:rPr lang="en-AU" smtClean="0"/>
              <a:t>15/09/2022</a:t>
            </a:fld>
            <a:endParaRPr lang="en-US"/>
          </a:p>
        </p:txBody>
      </p:sp>
      <p:sp>
        <p:nvSpPr>
          <p:cNvPr id="6" name="Footer Placeholder 5">
            <a:extLst>
              <a:ext uri="{FF2B5EF4-FFF2-40B4-BE49-F238E27FC236}">
                <a16:creationId xmlns:a16="http://schemas.microsoft.com/office/drawing/2014/main" id="{C9038B6F-B84E-3A44-8BC4-8B20DAD8C8AE}"/>
              </a:ext>
            </a:extLst>
          </p:cNvPr>
          <p:cNvSpPr>
            <a:spLocks noGrp="1"/>
          </p:cNvSpPr>
          <p:nvPr>
            <p:ph type="ftr" sz="quarter" idx="11"/>
          </p:nvPr>
        </p:nvSpPr>
        <p:spPr>
          <a:xfrm>
            <a:off x="3325907" y="6356350"/>
            <a:ext cx="8315902"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B3E5B567-3BF8-CB42-BD03-B73229D97A86}"/>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798385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FFD0B-C643-4742-A403-5F91EF9723F1}"/>
              </a:ext>
            </a:extLst>
          </p:cNvPr>
          <p:cNvSpPr>
            <a:spLocks noGrp="1"/>
          </p:cNvSpPr>
          <p:nvPr>
            <p:ph type="title"/>
          </p:nvPr>
        </p:nvSpPr>
        <p:spPr>
          <a:xfrm>
            <a:off x="550191" y="564776"/>
            <a:ext cx="9883766" cy="1292596"/>
          </a:xfrm>
          <a:prstGeom prst="rect">
            <a:avLst/>
          </a:prstGeo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B46DE7E-E72D-8246-8D2A-AF75F2E19762}"/>
              </a:ext>
            </a:extLst>
          </p:cNvPr>
          <p:cNvSpPr>
            <a:spLocks noGrp="1"/>
          </p:cNvSpPr>
          <p:nvPr>
            <p:ph type="body" idx="1"/>
          </p:nvPr>
        </p:nvSpPr>
        <p:spPr>
          <a:xfrm>
            <a:off x="550191" y="1857375"/>
            <a:ext cx="5428279" cy="6477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50E1FA9-D8D6-9E40-9D94-083C874AF356}"/>
              </a:ext>
            </a:extLst>
          </p:cNvPr>
          <p:cNvSpPr>
            <a:spLocks noGrp="1"/>
          </p:cNvSpPr>
          <p:nvPr>
            <p:ph sz="half" idx="2"/>
          </p:nvPr>
        </p:nvSpPr>
        <p:spPr>
          <a:xfrm>
            <a:off x="550192" y="2671761"/>
            <a:ext cx="5428278" cy="351790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D5C31B32-2174-FA4A-B819-3017EECD1CA6}"/>
              </a:ext>
            </a:extLst>
          </p:cNvPr>
          <p:cNvSpPr>
            <a:spLocks noGrp="1"/>
          </p:cNvSpPr>
          <p:nvPr>
            <p:ph type="body" sz="quarter" idx="3"/>
          </p:nvPr>
        </p:nvSpPr>
        <p:spPr>
          <a:xfrm>
            <a:off x="6172200" y="1857373"/>
            <a:ext cx="5428280" cy="647701"/>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6D4DFB-FEBF-F147-84E3-1F6180B0BF3A}"/>
              </a:ext>
            </a:extLst>
          </p:cNvPr>
          <p:cNvSpPr>
            <a:spLocks noGrp="1"/>
          </p:cNvSpPr>
          <p:nvPr>
            <p:ph sz="quarter" idx="4"/>
          </p:nvPr>
        </p:nvSpPr>
        <p:spPr>
          <a:xfrm>
            <a:off x="6172199" y="2671761"/>
            <a:ext cx="5428281" cy="351790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6BA5265B-AD07-B94C-8B63-5ED1677E9701}"/>
              </a:ext>
            </a:extLst>
          </p:cNvPr>
          <p:cNvSpPr>
            <a:spLocks noGrp="1"/>
          </p:cNvSpPr>
          <p:nvPr>
            <p:ph type="dt" sz="half" idx="10"/>
          </p:nvPr>
        </p:nvSpPr>
        <p:spPr>
          <a:xfrm>
            <a:off x="550191" y="6356350"/>
            <a:ext cx="2743200" cy="365125"/>
          </a:xfrm>
          <a:prstGeom prst="rect">
            <a:avLst/>
          </a:prstGeom>
        </p:spPr>
        <p:txBody>
          <a:bodyPr/>
          <a:lstStyle/>
          <a:p>
            <a:fld id="{63A16E7A-A311-EC48-9053-49DC35F52040}" type="datetime1">
              <a:rPr lang="en-AU" smtClean="0"/>
              <a:t>15/09/2022</a:t>
            </a:fld>
            <a:endParaRPr lang="en-US"/>
          </a:p>
        </p:txBody>
      </p:sp>
      <p:sp>
        <p:nvSpPr>
          <p:cNvPr id="8" name="Footer Placeholder 7">
            <a:extLst>
              <a:ext uri="{FF2B5EF4-FFF2-40B4-BE49-F238E27FC236}">
                <a16:creationId xmlns:a16="http://schemas.microsoft.com/office/drawing/2014/main" id="{FA883901-1DF2-054A-8629-2D76CDC5B16D}"/>
              </a:ext>
            </a:extLst>
          </p:cNvPr>
          <p:cNvSpPr>
            <a:spLocks noGrp="1"/>
          </p:cNvSpPr>
          <p:nvPr>
            <p:ph type="ftr" sz="quarter" idx="11"/>
          </p:nvPr>
        </p:nvSpPr>
        <p:spPr>
          <a:xfrm>
            <a:off x="3293391" y="6356350"/>
            <a:ext cx="8348416"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CB681B1-3ECF-AF40-8A77-0E29BCB28D55}"/>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dirty="0"/>
          </a:p>
        </p:txBody>
      </p:sp>
    </p:spTree>
    <p:extLst>
      <p:ext uri="{BB962C8B-B14F-4D97-AF65-F5344CB8AC3E}">
        <p14:creationId xmlns:p14="http://schemas.microsoft.com/office/powerpoint/2010/main" val="3020292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A2FCA-D37C-4B41-A081-A059FE4DC29C}"/>
              </a:ext>
            </a:extLst>
          </p:cNvPr>
          <p:cNvSpPr>
            <a:spLocks noGrp="1"/>
          </p:cNvSpPr>
          <p:nvPr>
            <p:ph type="title"/>
          </p:nvPr>
        </p:nvSpPr>
        <p:spPr>
          <a:xfrm>
            <a:off x="550191" y="365125"/>
            <a:ext cx="9887917" cy="1401682"/>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4C92170E-4173-4649-82C3-1DAF6ECF519F}"/>
              </a:ext>
            </a:extLst>
          </p:cNvPr>
          <p:cNvSpPr>
            <a:spLocks noGrp="1"/>
          </p:cNvSpPr>
          <p:nvPr>
            <p:ph type="dt" sz="half" idx="10"/>
          </p:nvPr>
        </p:nvSpPr>
        <p:spPr>
          <a:xfrm>
            <a:off x="550191" y="6356350"/>
            <a:ext cx="2743200" cy="365125"/>
          </a:xfrm>
          <a:prstGeom prst="rect">
            <a:avLst/>
          </a:prstGeom>
        </p:spPr>
        <p:txBody>
          <a:bodyPr/>
          <a:lstStyle/>
          <a:p>
            <a:fld id="{1BA0721A-4309-5442-9655-9E214D986AE2}" type="datetime1">
              <a:rPr lang="en-AU" smtClean="0"/>
              <a:t>15/09/2022</a:t>
            </a:fld>
            <a:endParaRPr lang="en-US"/>
          </a:p>
        </p:txBody>
      </p:sp>
      <p:sp>
        <p:nvSpPr>
          <p:cNvPr id="4" name="Footer Placeholder 3">
            <a:extLst>
              <a:ext uri="{FF2B5EF4-FFF2-40B4-BE49-F238E27FC236}">
                <a16:creationId xmlns:a16="http://schemas.microsoft.com/office/drawing/2014/main" id="{653838DF-BCD1-8940-842D-C4A57010F88F}"/>
              </a:ext>
            </a:extLst>
          </p:cNvPr>
          <p:cNvSpPr>
            <a:spLocks noGrp="1"/>
          </p:cNvSpPr>
          <p:nvPr>
            <p:ph type="ftr" sz="quarter" idx="11"/>
          </p:nvPr>
        </p:nvSpPr>
        <p:spPr>
          <a:xfrm>
            <a:off x="3293391" y="6356350"/>
            <a:ext cx="8348415"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6C6054EC-4C5F-AE4E-ADE1-081DE3BB422D}"/>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117750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1CFD1A-D332-474C-8C0A-863C652DFF40}"/>
              </a:ext>
            </a:extLst>
          </p:cNvPr>
          <p:cNvSpPr>
            <a:spLocks noGrp="1"/>
          </p:cNvSpPr>
          <p:nvPr>
            <p:ph type="title"/>
          </p:nvPr>
        </p:nvSpPr>
        <p:spPr>
          <a:xfrm>
            <a:off x="550191" y="609599"/>
            <a:ext cx="9887917" cy="1157207"/>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BC8A4AE-B2D4-FB42-BF76-4B250FB6874E}"/>
              </a:ext>
            </a:extLst>
          </p:cNvPr>
          <p:cNvSpPr>
            <a:spLocks noGrp="1"/>
          </p:cNvSpPr>
          <p:nvPr>
            <p:ph type="body" idx="1"/>
          </p:nvPr>
        </p:nvSpPr>
        <p:spPr>
          <a:xfrm>
            <a:off x="550191" y="2090057"/>
            <a:ext cx="10770952" cy="40869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73178CB-5AF7-9142-B41D-92F44527A913}"/>
              </a:ext>
            </a:extLst>
          </p:cNvPr>
          <p:cNvSpPr>
            <a:spLocks noGrp="1"/>
          </p:cNvSpPr>
          <p:nvPr>
            <p:ph type="dt" sz="half" idx="2"/>
          </p:nvPr>
        </p:nvSpPr>
        <p:spPr>
          <a:xfrm>
            <a:off x="550191"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rial Nova" panose="020B0504020202020204" pitchFamily="34" charset="0"/>
              </a:defRPr>
            </a:lvl1pPr>
          </a:lstStyle>
          <a:p>
            <a:fld id="{F91D74E2-673D-5443-AB82-5465FF08957A}" type="datetime1">
              <a:rPr lang="en-AU" smtClean="0"/>
              <a:t>15/09/2022</a:t>
            </a:fld>
            <a:endParaRPr lang="en-US" dirty="0"/>
          </a:p>
        </p:txBody>
      </p:sp>
      <p:sp>
        <p:nvSpPr>
          <p:cNvPr id="5" name="Footer Placeholder 4">
            <a:extLst>
              <a:ext uri="{FF2B5EF4-FFF2-40B4-BE49-F238E27FC236}">
                <a16:creationId xmlns:a16="http://schemas.microsoft.com/office/drawing/2014/main" id="{67DAB519-1EEA-6346-94EE-D604390397A4}"/>
              </a:ext>
            </a:extLst>
          </p:cNvPr>
          <p:cNvSpPr>
            <a:spLocks noGrp="1"/>
          </p:cNvSpPr>
          <p:nvPr>
            <p:ph type="ftr" sz="quarter" idx="3"/>
          </p:nvPr>
        </p:nvSpPr>
        <p:spPr>
          <a:xfrm>
            <a:off x="3293391" y="6356350"/>
            <a:ext cx="8307089" cy="365125"/>
          </a:xfrm>
          <a:prstGeom prst="rect">
            <a:avLst/>
          </a:prstGeom>
        </p:spPr>
        <p:txBody>
          <a:bodyPr vert="horz" lIns="91440" tIns="45720" rIns="91440" bIns="45720" rtlCol="0" anchor="ctr"/>
          <a:lstStyle>
            <a:lvl1pPr algn="r">
              <a:defRPr sz="1200" b="0" i="0">
                <a:solidFill>
                  <a:schemeClr val="tx1">
                    <a:tint val="75000"/>
                  </a:schemeClr>
                </a:solidFill>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C09AAB5E-3638-C242-93CA-BB88433F0F4C}"/>
              </a:ext>
            </a:extLst>
          </p:cNvPr>
          <p:cNvSpPr>
            <a:spLocks noGrp="1"/>
          </p:cNvSpPr>
          <p:nvPr>
            <p:ph type="sldNum" sz="quarter" idx="4"/>
          </p:nvPr>
        </p:nvSpPr>
        <p:spPr>
          <a:xfrm>
            <a:off x="11600481" y="6356350"/>
            <a:ext cx="591518" cy="365125"/>
          </a:xfrm>
          <a:prstGeom prst="rect">
            <a:avLst/>
          </a:prstGeom>
        </p:spPr>
        <p:txBody>
          <a:bodyPr vert="horz" lIns="91440" tIns="45720" rIns="91440" bIns="45720" rtlCol="0" anchor="ctr"/>
          <a:lstStyle>
            <a:lvl1pPr algn="ctr">
              <a:defRPr sz="1200" b="0" i="0">
                <a:solidFill>
                  <a:schemeClr val="tx1">
                    <a:tint val="75000"/>
                  </a:schemeClr>
                </a:solidFill>
                <a:latin typeface="Arial Nova" panose="020B0504020202020204" pitchFamily="34" charset="0"/>
              </a:defRPr>
            </a:lvl1pPr>
          </a:lstStyle>
          <a:p>
            <a:fld id="{713AB538-E724-0A46-AEB0-E520B1BBAFEE}" type="slidenum">
              <a:rPr lang="en-US" smtClean="0"/>
              <a:pPr/>
              <a:t>‹#›</a:t>
            </a:fld>
            <a:endParaRPr lang="en-US" dirty="0"/>
          </a:p>
        </p:txBody>
      </p:sp>
    </p:spTree>
    <p:extLst>
      <p:ext uri="{BB962C8B-B14F-4D97-AF65-F5344CB8AC3E}">
        <p14:creationId xmlns:p14="http://schemas.microsoft.com/office/powerpoint/2010/main" val="50604714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5" r:id="rId4"/>
    <p:sldLayoutId id="2147483649" r:id="rId5"/>
    <p:sldLayoutId id="2147483650" r:id="rId6"/>
    <p:sldLayoutId id="2147483652" r:id="rId7"/>
    <p:sldLayoutId id="2147483653" r:id="rId8"/>
    <p:sldLayoutId id="2147483654" r:id="rId9"/>
    <p:sldLayoutId id="2147483655" r:id="rId10"/>
    <p:sldLayoutId id="2147483656" r:id="rId11"/>
    <p:sldLayoutId id="2147483657" r:id="rId12"/>
    <p:sldLayoutId id="2147483667" r:id="rId13"/>
    <p:sldLayoutId id="2147483668" r:id="rId14"/>
    <p:sldLayoutId id="2147483662" r:id="rId15"/>
    <p:sldLayoutId id="2147483663" r:id="rId16"/>
    <p:sldLayoutId id="2147483664" r:id="rId17"/>
    <p:sldLayoutId id="2147483666" r:id="rId18"/>
  </p:sldLayoutIdLst>
  <p:hf hdr="0" ftr="0" dt="0"/>
  <p:txStyles>
    <p:titleStyle>
      <a:lvl1pPr algn="l" defTabSz="914400" rtl="0" eaLnBrk="1" latinLnBrk="0" hangingPunct="1">
        <a:lnSpc>
          <a:spcPct val="90000"/>
        </a:lnSpc>
        <a:spcBef>
          <a:spcPct val="0"/>
        </a:spcBef>
        <a:buNone/>
        <a:defRPr sz="4400" b="1" i="0" kern="1200">
          <a:solidFill>
            <a:schemeClr val="accent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Nova"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Nova"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ova"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gwcf_correspondence@aemo.com.au"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aemo.com.au/consultations/current-and-closed-consultations/gas-transparency-measures" TargetMode="External"/><Relationship Id="rId2" Type="http://schemas.openxmlformats.org/officeDocument/2006/relationships/hyperlink" Target="https://www.aemc.gov.au/regulation/energy-rules/national-gas-rules/gas-rules-made-south-australian-minister"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mailto:GWCF_Correspondence@aemo.com.au" TargetMode="External"/><Relationship Id="rId2" Type="http://schemas.openxmlformats.org/officeDocument/2006/relationships/hyperlink" Target="mailto:luke.stevens@aemo.com.au"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3905-2EFC-024A-993F-90E6961A1515}"/>
              </a:ext>
            </a:extLst>
          </p:cNvPr>
          <p:cNvSpPr>
            <a:spLocks noGrp="1"/>
          </p:cNvSpPr>
          <p:nvPr>
            <p:ph type="ctrTitle"/>
          </p:nvPr>
        </p:nvSpPr>
        <p:spPr/>
        <p:txBody>
          <a:bodyPr/>
          <a:lstStyle/>
          <a:p>
            <a:r>
              <a:rPr lang="en-US" dirty="0"/>
              <a:t>GWCF</a:t>
            </a:r>
          </a:p>
        </p:txBody>
      </p:sp>
      <p:sp>
        <p:nvSpPr>
          <p:cNvPr id="3" name="Subtitle 2">
            <a:extLst>
              <a:ext uri="{FF2B5EF4-FFF2-40B4-BE49-F238E27FC236}">
                <a16:creationId xmlns:a16="http://schemas.microsoft.com/office/drawing/2014/main" id="{D0A3EBAE-12C6-DB44-95E1-63A79C4B4C9D}"/>
              </a:ext>
            </a:extLst>
          </p:cNvPr>
          <p:cNvSpPr>
            <a:spLocks noGrp="1"/>
          </p:cNvSpPr>
          <p:nvPr>
            <p:ph type="subTitle" idx="1"/>
          </p:nvPr>
        </p:nvSpPr>
        <p:spPr/>
        <p:txBody>
          <a:bodyPr>
            <a:normAutofit/>
          </a:bodyPr>
          <a:lstStyle/>
          <a:p>
            <a:r>
              <a:rPr lang="en-US" sz="2400" dirty="0"/>
              <a:t>September 2022</a:t>
            </a:r>
          </a:p>
        </p:txBody>
      </p:sp>
    </p:spTree>
    <p:extLst>
      <p:ext uri="{BB962C8B-B14F-4D97-AF65-F5344CB8AC3E}">
        <p14:creationId xmlns:p14="http://schemas.microsoft.com/office/powerpoint/2010/main" val="913798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1FD8D-C328-4454-9928-4D1A3AB1803B}"/>
              </a:ext>
            </a:extLst>
          </p:cNvPr>
          <p:cNvSpPr>
            <a:spLocks noGrp="1"/>
          </p:cNvSpPr>
          <p:nvPr>
            <p:ph type="title"/>
          </p:nvPr>
        </p:nvSpPr>
        <p:spPr/>
        <p:txBody>
          <a:bodyPr/>
          <a:lstStyle/>
          <a:p>
            <a:r>
              <a:rPr lang="en-AU" dirty="0"/>
              <a:t>Online forum housekeeping</a:t>
            </a:r>
          </a:p>
        </p:txBody>
      </p:sp>
      <p:sp>
        <p:nvSpPr>
          <p:cNvPr id="3" name="Content Placeholder 2">
            <a:extLst>
              <a:ext uri="{FF2B5EF4-FFF2-40B4-BE49-F238E27FC236}">
                <a16:creationId xmlns:a16="http://schemas.microsoft.com/office/drawing/2014/main" id="{3B4217CD-5721-44D1-BA6E-25E6B93BBE72}"/>
              </a:ext>
            </a:extLst>
          </p:cNvPr>
          <p:cNvSpPr>
            <a:spLocks noGrp="1"/>
          </p:cNvSpPr>
          <p:nvPr>
            <p:ph idx="1"/>
          </p:nvPr>
        </p:nvSpPr>
        <p:spPr>
          <a:xfrm>
            <a:off x="550191" y="1733798"/>
            <a:ext cx="10727409" cy="4086906"/>
          </a:xfrm>
        </p:spPr>
        <p:txBody>
          <a:bodyPr>
            <a:normAutofit fontScale="62500" lnSpcReduction="20000"/>
          </a:bodyPr>
          <a:lstStyle/>
          <a:p>
            <a:pPr marL="514350" indent="-514350">
              <a:lnSpc>
                <a:spcPct val="120000"/>
              </a:lnSpc>
              <a:buFont typeface="+mj-lt"/>
              <a:buAutoNum type="arabicPeriod"/>
            </a:pPr>
            <a:r>
              <a:rPr lang="en-AU" dirty="0"/>
              <a:t>Please mute your microphone, this helps with audio quality as background noises distract from the information being shared.</a:t>
            </a:r>
          </a:p>
          <a:p>
            <a:pPr marL="514350" indent="-514350">
              <a:lnSpc>
                <a:spcPct val="120000"/>
              </a:lnSpc>
              <a:buFont typeface="+mj-lt"/>
              <a:buAutoNum type="arabicPeriod"/>
            </a:pPr>
            <a:r>
              <a:rPr lang="en-AU" dirty="0"/>
              <a:t>Video is optional, but having it turned off helps with performance and minimises distractions.</a:t>
            </a:r>
          </a:p>
          <a:p>
            <a:pPr marL="514350" indent="-514350">
              <a:lnSpc>
                <a:spcPct val="120000"/>
              </a:lnSpc>
              <a:buFont typeface="+mj-lt"/>
              <a:buAutoNum type="arabicPeriod"/>
            </a:pPr>
            <a:r>
              <a:rPr lang="en-AU" dirty="0"/>
              <a:t>We ask that you utilise the Chat function for any questions or comments you may have. This aids note keeping and keeps discussions flowing smoothly. </a:t>
            </a:r>
          </a:p>
          <a:p>
            <a:pPr marL="514350" indent="-514350">
              <a:lnSpc>
                <a:spcPct val="120000"/>
              </a:lnSpc>
              <a:buFont typeface="+mj-lt"/>
              <a:buAutoNum type="arabicPeriod"/>
            </a:pPr>
            <a:r>
              <a:rPr lang="en-AU" dirty="0"/>
              <a:t>Raise your hand if you wish to speak to an item. This keeps conversations orderly. </a:t>
            </a:r>
          </a:p>
          <a:p>
            <a:pPr marL="514350" indent="-514350">
              <a:lnSpc>
                <a:spcPct val="120000"/>
              </a:lnSpc>
              <a:buFont typeface="+mj-lt"/>
              <a:buAutoNum type="arabicPeriod"/>
            </a:pPr>
            <a:r>
              <a:rPr lang="en-AU" dirty="0"/>
              <a:t>If you have dialled in via phone, please </a:t>
            </a:r>
            <a:r>
              <a:rPr lang="en-AU"/>
              <a:t>email </a:t>
            </a:r>
            <a:r>
              <a:rPr lang="en-AU">
                <a:hlinkClick r:id="rId2"/>
              </a:rPr>
              <a:t>gwcf_correspondence@</a:t>
            </a:r>
            <a:r>
              <a:rPr lang="en-AU" dirty="0">
                <a:hlinkClick r:id="rId2"/>
              </a:rPr>
              <a:t>aemo.com</a:t>
            </a:r>
            <a:r>
              <a:rPr lang="en-AU">
                <a:hlinkClick r:id="rId2"/>
              </a:rPr>
              <a:t>.au</a:t>
            </a:r>
            <a:r>
              <a:rPr lang="en-AU"/>
              <a:t> your </a:t>
            </a:r>
            <a:r>
              <a:rPr lang="en-AU" dirty="0"/>
              <a:t>name and organisation for our records.</a:t>
            </a:r>
          </a:p>
          <a:p>
            <a:pPr marL="514350" indent="-514350">
              <a:lnSpc>
                <a:spcPct val="120000"/>
              </a:lnSpc>
              <a:buFont typeface="+mj-lt"/>
              <a:buAutoNum type="arabicPeriod"/>
            </a:pPr>
            <a:r>
              <a:rPr lang="en-AU" dirty="0"/>
              <a:t>If you name appears abbreviated on Teams, please add your name and organisation to the chat for our records.</a:t>
            </a:r>
          </a:p>
          <a:p>
            <a:pPr marL="514350" indent="-514350">
              <a:lnSpc>
                <a:spcPct val="120000"/>
              </a:lnSpc>
              <a:buFont typeface="+mj-lt"/>
              <a:buAutoNum type="arabicPeriod"/>
            </a:pPr>
            <a:r>
              <a:rPr lang="en-AU" dirty="0"/>
              <a:t>Be respectful of all participants and the process. </a:t>
            </a:r>
          </a:p>
        </p:txBody>
      </p:sp>
      <p:sp>
        <p:nvSpPr>
          <p:cNvPr id="4" name="Slide Number Placeholder 3">
            <a:extLst>
              <a:ext uri="{FF2B5EF4-FFF2-40B4-BE49-F238E27FC236}">
                <a16:creationId xmlns:a16="http://schemas.microsoft.com/office/drawing/2014/main" id="{C22DEBBE-D4F0-4A5A-ABCF-58D746961B97}"/>
              </a:ext>
            </a:extLst>
          </p:cNvPr>
          <p:cNvSpPr>
            <a:spLocks noGrp="1"/>
          </p:cNvSpPr>
          <p:nvPr>
            <p:ph type="sldNum" sz="quarter" idx="12"/>
          </p:nvPr>
        </p:nvSpPr>
        <p:spPr/>
        <p:txBody>
          <a:bodyPr/>
          <a:lstStyle/>
          <a:p>
            <a:fld id="{713AB538-E724-0A46-AEB0-E520B1BBAFEE}" type="slidenum">
              <a:rPr lang="en-US" smtClean="0"/>
              <a:t>2</a:t>
            </a:fld>
            <a:endParaRPr lang="en-US" dirty="0"/>
          </a:p>
        </p:txBody>
      </p:sp>
    </p:spTree>
    <p:extLst>
      <p:ext uri="{BB962C8B-B14F-4D97-AF65-F5344CB8AC3E}">
        <p14:creationId xmlns:p14="http://schemas.microsoft.com/office/powerpoint/2010/main" val="1256773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1FD8D-C328-4454-9928-4D1A3AB1803B}"/>
              </a:ext>
            </a:extLst>
          </p:cNvPr>
          <p:cNvSpPr>
            <a:spLocks noGrp="1"/>
          </p:cNvSpPr>
          <p:nvPr>
            <p:ph type="title"/>
          </p:nvPr>
        </p:nvSpPr>
        <p:spPr/>
        <p:txBody>
          <a:bodyPr>
            <a:normAutofit fontScale="90000"/>
          </a:bodyPr>
          <a:lstStyle/>
          <a:p>
            <a:r>
              <a:rPr lang="en-AU" dirty="0"/>
              <a:t>AEMO Competition Law </a:t>
            </a:r>
            <a:br>
              <a:rPr lang="en-AU" dirty="0"/>
            </a:br>
            <a:r>
              <a:rPr lang="en-AU" dirty="0"/>
              <a:t>Meeting Protocol</a:t>
            </a:r>
          </a:p>
        </p:txBody>
      </p:sp>
      <p:sp>
        <p:nvSpPr>
          <p:cNvPr id="3" name="Content Placeholder 2">
            <a:extLst>
              <a:ext uri="{FF2B5EF4-FFF2-40B4-BE49-F238E27FC236}">
                <a16:creationId xmlns:a16="http://schemas.microsoft.com/office/drawing/2014/main" id="{3B4217CD-5721-44D1-BA6E-25E6B93BBE72}"/>
              </a:ext>
            </a:extLst>
          </p:cNvPr>
          <p:cNvSpPr>
            <a:spLocks noGrp="1"/>
          </p:cNvSpPr>
          <p:nvPr>
            <p:ph idx="1"/>
          </p:nvPr>
        </p:nvSpPr>
        <p:spPr>
          <a:xfrm>
            <a:off x="550191" y="1846613"/>
            <a:ext cx="10727409" cy="4631418"/>
          </a:xfrm>
        </p:spPr>
        <p:txBody>
          <a:bodyPr>
            <a:normAutofit fontScale="47500" lnSpcReduction="20000"/>
          </a:bodyPr>
          <a:lstStyle/>
          <a:p>
            <a:pPr>
              <a:lnSpc>
                <a:spcPct val="120000"/>
              </a:lnSpc>
            </a:pPr>
            <a:r>
              <a:rPr lang="en-AU" dirty="0"/>
              <a:t>AEMO is committed to complying with all applicable laws, including the Competition and Consumer Act 2010 (CCA). In any dealings with AEMO regarding proposed reforms or other initiatives, all participants agree to adhere to the CCA at all times and to comply with this Protocol. Participants must arrange for their representatives to be briefed on competition law risks and obligations.</a:t>
            </a:r>
          </a:p>
          <a:p>
            <a:pPr>
              <a:lnSpc>
                <a:spcPct val="120000"/>
              </a:lnSpc>
            </a:pPr>
            <a:r>
              <a:rPr lang="en-AU" dirty="0"/>
              <a:t>Participants in AEMO discussions must: </a:t>
            </a:r>
          </a:p>
          <a:p>
            <a:pPr lvl="1">
              <a:lnSpc>
                <a:spcPct val="120000"/>
              </a:lnSpc>
            </a:pPr>
            <a:r>
              <a:rPr lang="en-AU" dirty="0"/>
              <a:t>Ensure that discussions are limited to the matters contemplated by the agenda for the discussion  </a:t>
            </a:r>
          </a:p>
          <a:p>
            <a:pPr lvl="1">
              <a:lnSpc>
                <a:spcPct val="120000"/>
              </a:lnSpc>
            </a:pPr>
            <a:r>
              <a:rPr lang="en-AU" dirty="0"/>
              <a:t>Make independent and unilateral decisions about their commercial positions and approach in relation to the matters under discussion with AEMO</a:t>
            </a:r>
          </a:p>
          <a:p>
            <a:pPr lvl="1">
              <a:lnSpc>
                <a:spcPct val="120000"/>
              </a:lnSpc>
            </a:pPr>
            <a:r>
              <a:rPr lang="en-AU" dirty="0"/>
              <a:t>Immediately and clearly raise an objection with AEMO or the Chair of the meeting if a matter is discussed that the participant is concerned may give rise to competition law risks or a breach of this Protocol</a:t>
            </a:r>
          </a:p>
          <a:p>
            <a:pPr>
              <a:lnSpc>
                <a:spcPct val="120000"/>
              </a:lnSpc>
            </a:pPr>
            <a:r>
              <a:rPr lang="en-AU" dirty="0"/>
              <a:t>Participants in AEMO meetings must not discuss or agree on the following topics:</a:t>
            </a:r>
          </a:p>
          <a:p>
            <a:pPr lvl="1">
              <a:lnSpc>
                <a:spcPct val="120000"/>
              </a:lnSpc>
            </a:pPr>
            <a:r>
              <a:rPr lang="en-AU" dirty="0"/>
              <a:t>Which customers they will supply or market to</a:t>
            </a:r>
          </a:p>
          <a:p>
            <a:pPr lvl="1">
              <a:lnSpc>
                <a:spcPct val="120000"/>
              </a:lnSpc>
            </a:pPr>
            <a:r>
              <a:rPr lang="en-AU" dirty="0"/>
              <a:t>The price or other terms at which Participants will supply</a:t>
            </a:r>
          </a:p>
          <a:p>
            <a:pPr lvl="1">
              <a:lnSpc>
                <a:spcPct val="120000"/>
              </a:lnSpc>
            </a:pPr>
            <a:r>
              <a:rPr lang="en-AU" dirty="0"/>
              <a:t>Bids or tenders, including the nature of a bid that a Participant intends to make or whether the Participant will participate in the bid</a:t>
            </a:r>
          </a:p>
          <a:p>
            <a:pPr lvl="1">
              <a:lnSpc>
                <a:spcPct val="120000"/>
              </a:lnSpc>
            </a:pPr>
            <a:r>
              <a:rPr lang="en-AU" dirty="0"/>
              <a:t>Which suppliers Participants will acquire from (or the price or other terms on which they acquire goods or services)</a:t>
            </a:r>
          </a:p>
          <a:p>
            <a:pPr lvl="1">
              <a:lnSpc>
                <a:spcPct val="120000"/>
              </a:lnSpc>
            </a:pPr>
            <a:r>
              <a:rPr lang="en-AU" dirty="0"/>
              <a:t>Refusing to supply a person or company access to any products, services or inputs they require</a:t>
            </a:r>
          </a:p>
          <a:p>
            <a:pPr marL="0" indent="0">
              <a:lnSpc>
                <a:spcPct val="120000"/>
              </a:lnSpc>
              <a:buNone/>
            </a:pPr>
            <a:r>
              <a:rPr lang="en-AU" dirty="0"/>
              <a:t>Under no circumstances must Participants share Competitively Sensitive Information. Competitively Sensitive Information means confidential information relating to a Participant which if disclosed to a competitor could affect its current or future commercial strategies, such as pricing information, customer terms and conditions, supply terms and conditions, sales, marketing or procurement strategies, product development, margins, costs, capacity or production planning.</a:t>
            </a:r>
          </a:p>
        </p:txBody>
      </p:sp>
      <p:sp>
        <p:nvSpPr>
          <p:cNvPr id="4" name="Slide Number Placeholder 3">
            <a:extLst>
              <a:ext uri="{FF2B5EF4-FFF2-40B4-BE49-F238E27FC236}">
                <a16:creationId xmlns:a16="http://schemas.microsoft.com/office/drawing/2014/main" id="{C22DEBBE-D4F0-4A5A-ABCF-58D746961B97}"/>
              </a:ext>
            </a:extLst>
          </p:cNvPr>
          <p:cNvSpPr>
            <a:spLocks noGrp="1"/>
          </p:cNvSpPr>
          <p:nvPr>
            <p:ph type="sldNum" sz="quarter" idx="12"/>
          </p:nvPr>
        </p:nvSpPr>
        <p:spPr/>
        <p:txBody>
          <a:bodyPr/>
          <a:lstStyle/>
          <a:p>
            <a:fld id="{713AB538-E724-0A46-AEB0-E520B1BBAFEE}" type="slidenum">
              <a:rPr lang="en-US" smtClean="0"/>
              <a:t>3</a:t>
            </a:fld>
            <a:endParaRPr lang="en-US" dirty="0"/>
          </a:p>
        </p:txBody>
      </p:sp>
    </p:spTree>
    <p:extLst>
      <p:ext uri="{BB962C8B-B14F-4D97-AF65-F5344CB8AC3E}">
        <p14:creationId xmlns:p14="http://schemas.microsoft.com/office/powerpoint/2010/main" val="2732064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F9DB2-C55F-4925-A9A8-378CDAF3DEE2}"/>
              </a:ext>
            </a:extLst>
          </p:cNvPr>
          <p:cNvSpPr>
            <a:spLocks noGrp="1"/>
          </p:cNvSpPr>
          <p:nvPr>
            <p:ph type="title"/>
          </p:nvPr>
        </p:nvSpPr>
        <p:spPr/>
        <p:txBody>
          <a:bodyPr>
            <a:normAutofit fontScale="90000"/>
          </a:bodyPr>
          <a:lstStyle/>
          <a:p>
            <a:r>
              <a:rPr lang="en-AU" dirty="0"/>
              <a:t>Gas Transparency Measures –Jordan Daly (AEMO)</a:t>
            </a:r>
          </a:p>
        </p:txBody>
      </p:sp>
      <p:sp>
        <p:nvSpPr>
          <p:cNvPr id="3" name="Content Placeholder 2">
            <a:extLst>
              <a:ext uri="{FF2B5EF4-FFF2-40B4-BE49-F238E27FC236}">
                <a16:creationId xmlns:a16="http://schemas.microsoft.com/office/drawing/2014/main" id="{31B453EF-6272-4F7B-8364-1CF4CCAD5F1B}"/>
              </a:ext>
            </a:extLst>
          </p:cNvPr>
          <p:cNvSpPr>
            <a:spLocks noGrp="1"/>
          </p:cNvSpPr>
          <p:nvPr>
            <p:ph idx="1"/>
          </p:nvPr>
        </p:nvSpPr>
        <p:spPr/>
        <p:txBody>
          <a:bodyPr>
            <a:normAutofit fontScale="92500"/>
          </a:bodyPr>
          <a:lstStyle/>
          <a:p>
            <a:pPr marL="0" indent="0">
              <a:buNone/>
            </a:pPr>
            <a:r>
              <a:rPr lang="en-AU" dirty="0"/>
              <a:t>Scope:</a:t>
            </a:r>
          </a:p>
          <a:p>
            <a:pPr marL="342900" lvl="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Times New Roman" panose="02020603050405020304" pitchFamily="18" charset="0"/>
              </a:rPr>
              <a:t>Follows on from amendment made by SA Energy Minister. See </a:t>
            </a:r>
            <a:r>
              <a:rPr lang="en-AU" sz="2400" dirty="0">
                <a:effectLst/>
                <a:latin typeface="Calibri" panose="020F0502020204030204" pitchFamily="34" charset="0"/>
                <a:ea typeface="Times New Roman" panose="02020603050405020304" pitchFamily="18" charset="0"/>
                <a:hlinkClick r:id="rId2"/>
              </a:rPr>
              <a:t>here</a:t>
            </a:r>
            <a:r>
              <a:rPr lang="en-AU" sz="2400" dirty="0">
                <a:effectLst/>
                <a:latin typeface="Calibri" panose="020F0502020204030204" pitchFamily="34" charset="0"/>
                <a:ea typeface="Times New Roman" panose="02020603050405020304" pitchFamily="18" charset="0"/>
              </a:rPr>
              <a:t>. </a:t>
            </a:r>
          </a:p>
          <a:p>
            <a:pPr marL="342900" lvl="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Times New Roman" panose="02020603050405020304" pitchFamily="18" charset="0"/>
              </a:rPr>
              <a:t>AEMO is consulting on:</a:t>
            </a:r>
          </a:p>
          <a:p>
            <a:pPr marL="800100" lvl="1" indent="-342900">
              <a:spcBef>
                <a:spcPts val="600"/>
              </a:spcBef>
              <a:spcAft>
                <a:spcPts val="600"/>
              </a:spcAft>
              <a:buFont typeface="Symbol" panose="05050102010706020507" pitchFamily="18" charset="2"/>
              <a:buChar char=""/>
            </a:pPr>
            <a:r>
              <a:rPr lang="en-AU" sz="2000" dirty="0">
                <a:effectLst/>
                <a:latin typeface="Calibri" panose="020F0502020204030204" pitchFamily="34" charset="0"/>
                <a:ea typeface="Times New Roman" panose="02020603050405020304" pitchFamily="18" charset="0"/>
              </a:rPr>
              <a:t>The Natural Gas Services Bulletin Board (BB) provisions have been expanded to require information from new categories of reporting entities and expanded the information to be provided.</a:t>
            </a:r>
          </a:p>
          <a:p>
            <a:pPr marL="800100" lvl="1" indent="-342900">
              <a:spcBef>
                <a:spcPts val="600"/>
              </a:spcBef>
              <a:spcAft>
                <a:spcPts val="600"/>
              </a:spcAft>
              <a:buFont typeface="Symbol" panose="05050102010706020507" pitchFamily="18" charset="2"/>
              <a:buChar char=""/>
            </a:pPr>
            <a:r>
              <a:rPr lang="en-AU" sz="2000" dirty="0">
                <a:effectLst/>
                <a:latin typeface="Calibri" panose="020F0502020204030204" pitchFamily="34" charset="0"/>
                <a:ea typeface="Times New Roman" panose="02020603050405020304" pitchFamily="18" charset="0"/>
              </a:rPr>
              <a:t>The Gas Statement of Opportunities (GSOO) process has been strengthened to allow AEMO to conduct mandatory GSOO surveys and provide for AEMO to make new GSOO procedures to support the GSOO survey process.</a:t>
            </a:r>
          </a:p>
          <a:p>
            <a:pPr marL="800100" lvl="1" indent="-342900">
              <a:spcBef>
                <a:spcPts val="600"/>
              </a:spcBef>
              <a:spcAft>
                <a:spcPts val="600"/>
              </a:spcAft>
              <a:buFont typeface="Symbol" panose="05050102010706020507" pitchFamily="18" charset="2"/>
              <a:buChar char=""/>
            </a:pPr>
            <a:r>
              <a:rPr lang="en-AU" sz="2000" dirty="0">
                <a:effectLst/>
                <a:latin typeface="Calibri" panose="020F0502020204030204" pitchFamily="34" charset="0"/>
                <a:ea typeface="Times New Roman" panose="02020603050405020304" pitchFamily="18" charset="0"/>
              </a:rPr>
              <a:t>New Registration categories and updated forms. </a:t>
            </a:r>
          </a:p>
          <a:p>
            <a:pPr marL="34290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Times New Roman" panose="02020603050405020304" pitchFamily="18" charset="0"/>
              </a:rPr>
              <a:t>AEMO received 7 submissions in response to the draft IIR. See Consultation page </a:t>
            </a:r>
            <a:r>
              <a:rPr lang="en-AU" sz="2400" dirty="0">
                <a:effectLst/>
                <a:latin typeface="Calibri" panose="020F0502020204030204" pitchFamily="34" charset="0"/>
                <a:ea typeface="Times New Roman" panose="02020603050405020304" pitchFamily="18" charset="0"/>
                <a:hlinkClick r:id="rId3"/>
              </a:rPr>
              <a:t>here</a:t>
            </a:r>
            <a:r>
              <a:rPr lang="en-AU" sz="2400" dirty="0">
                <a:effectLst/>
                <a:latin typeface="Calibri" panose="020F0502020204030204" pitchFamily="34" charset="0"/>
                <a:ea typeface="Times New Roman" panose="02020603050405020304" pitchFamily="18" charset="0"/>
              </a:rPr>
              <a:t>.</a:t>
            </a:r>
          </a:p>
        </p:txBody>
      </p:sp>
      <p:sp>
        <p:nvSpPr>
          <p:cNvPr id="4" name="Slide Number Placeholder 3">
            <a:extLst>
              <a:ext uri="{FF2B5EF4-FFF2-40B4-BE49-F238E27FC236}">
                <a16:creationId xmlns:a16="http://schemas.microsoft.com/office/drawing/2014/main" id="{2DFD4787-06A1-4A5A-BAB8-74E9E42E12B0}"/>
              </a:ext>
            </a:extLst>
          </p:cNvPr>
          <p:cNvSpPr>
            <a:spLocks noGrp="1"/>
          </p:cNvSpPr>
          <p:nvPr>
            <p:ph type="sldNum" sz="quarter" idx="12"/>
          </p:nvPr>
        </p:nvSpPr>
        <p:spPr/>
        <p:txBody>
          <a:bodyPr/>
          <a:lstStyle/>
          <a:p>
            <a:fld id="{713AB538-E724-0A46-AEB0-E520B1BBAFEE}" type="slidenum">
              <a:rPr lang="en-US" smtClean="0"/>
              <a:t>4</a:t>
            </a:fld>
            <a:endParaRPr lang="en-US" dirty="0"/>
          </a:p>
        </p:txBody>
      </p:sp>
    </p:spTree>
    <p:extLst>
      <p:ext uri="{BB962C8B-B14F-4D97-AF65-F5344CB8AC3E}">
        <p14:creationId xmlns:p14="http://schemas.microsoft.com/office/powerpoint/2010/main" val="333301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F9DB2-C55F-4925-A9A8-378CDAF3DEE2}"/>
              </a:ext>
            </a:extLst>
          </p:cNvPr>
          <p:cNvSpPr>
            <a:spLocks noGrp="1"/>
          </p:cNvSpPr>
          <p:nvPr>
            <p:ph type="title"/>
          </p:nvPr>
        </p:nvSpPr>
        <p:spPr/>
        <p:txBody>
          <a:bodyPr>
            <a:normAutofit fontScale="90000"/>
          </a:bodyPr>
          <a:lstStyle/>
          <a:p>
            <a:r>
              <a:rPr lang="en-AU" dirty="0"/>
              <a:t>Gas Transparency Measures –Jordan Daly (AEMO)</a:t>
            </a:r>
          </a:p>
        </p:txBody>
      </p:sp>
      <p:sp>
        <p:nvSpPr>
          <p:cNvPr id="3" name="Content Placeholder 2">
            <a:extLst>
              <a:ext uri="{FF2B5EF4-FFF2-40B4-BE49-F238E27FC236}">
                <a16:creationId xmlns:a16="http://schemas.microsoft.com/office/drawing/2014/main" id="{31B453EF-6272-4F7B-8364-1CF4CCAD5F1B}"/>
              </a:ext>
            </a:extLst>
          </p:cNvPr>
          <p:cNvSpPr>
            <a:spLocks noGrp="1"/>
          </p:cNvSpPr>
          <p:nvPr>
            <p:ph idx="1"/>
          </p:nvPr>
        </p:nvSpPr>
        <p:spPr/>
        <p:txBody>
          <a:bodyPr>
            <a:normAutofit/>
          </a:bodyPr>
          <a:lstStyle/>
          <a:p>
            <a:pPr marL="0" indent="0">
              <a:buNone/>
            </a:pPr>
            <a:r>
              <a:rPr lang="en-AU" dirty="0"/>
              <a:t>Indicative Timeline:</a:t>
            </a:r>
          </a:p>
          <a:p>
            <a:pPr marL="34290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Calibri" panose="020F0502020204030204" pitchFamily="34" charset="0"/>
              </a:rPr>
              <a:t>Workshop on </a:t>
            </a:r>
            <a:r>
              <a:rPr lang="en-AU" sz="2400" b="1" dirty="0">
                <a:effectLst/>
                <a:latin typeface="Calibri" panose="020F0502020204030204" pitchFamily="34" charset="0"/>
                <a:ea typeface="Calibri" panose="020F0502020204030204" pitchFamily="34" charset="0"/>
              </a:rPr>
              <a:t>14 September 2022 </a:t>
            </a:r>
            <a:r>
              <a:rPr lang="en-AU" sz="2400" dirty="0">
                <a:effectLst/>
                <a:latin typeface="Calibri" panose="020F0502020204030204" pitchFamily="34" charset="0"/>
                <a:ea typeface="Calibri" panose="020F0502020204030204" pitchFamily="34" charset="0"/>
              </a:rPr>
              <a:t>to discuss preliminary feedback. </a:t>
            </a:r>
          </a:p>
          <a:p>
            <a:pPr marL="342900" lvl="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Times New Roman" panose="02020603050405020304" pitchFamily="18" charset="0"/>
              </a:rPr>
              <a:t>Submissions on IIR close on </a:t>
            </a:r>
            <a:r>
              <a:rPr lang="en-AU" sz="2400" b="1" dirty="0">
                <a:effectLst/>
                <a:latin typeface="Calibri" panose="020F0502020204030204" pitchFamily="34" charset="0"/>
                <a:ea typeface="Times New Roman" panose="02020603050405020304" pitchFamily="18" charset="0"/>
              </a:rPr>
              <a:t>26</a:t>
            </a:r>
            <a:r>
              <a:rPr lang="en-AU" sz="2400" dirty="0">
                <a:effectLst/>
                <a:latin typeface="Calibri" panose="020F0502020204030204" pitchFamily="34" charset="0"/>
                <a:ea typeface="Times New Roman" panose="02020603050405020304" pitchFamily="18" charset="0"/>
              </a:rPr>
              <a:t> September 2022.</a:t>
            </a:r>
          </a:p>
          <a:p>
            <a:pPr marL="342900" lvl="0" indent="-342900">
              <a:spcBef>
                <a:spcPts val="600"/>
              </a:spcBef>
              <a:spcAft>
                <a:spcPts val="600"/>
              </a:spcAft>
              <a:buFont typeface="Symbol" panose="05050102010706020507" pitchFamily="18" charset="2"/>
              <a:buChar char=""/>
            </a:pPr>
            <a:r>
              <a:rPr lang="en-AU" sz="2400" dirty="0">
                <a:effectLst/>
                <a:latin typeface="Calibri" panose="020F0502020204030204" pitchFamily="34" charset="0"/>
                <a:ea typeface="Times New Roman" panose="02020603050405020304" pitchFamily="18" charset="0"/>
              </a:rPr>
              <a:t>Knock-on effects on publication of Notice of Decision and other effective dates.</a:t>
            </a:r>
          </a:p>
          <a:p>
            <a:pPr marL="342900" lvl="0" indent="-342900">
              <a:spcBef>
                <a:spcPts val="600"/>
              </a:spcBef>
              <a:spcAft>
                <a:spcPts val="600"/>
              </a:spcAft>
              <a:buFont typeface="Symbol" panose="05050102010706020507" pitchFamily="18" charset="2"/>
              <a:buChar char=""/>
            </a:pPr>
            <a:r>
              <a:rPr lang="en-AU" sz="2400" dirty="0">
                <a:latin typeface="Calibri" panose="020F0502020204030204" pitchFamily="34" charset="0"/>
                <a:ea typeface="Calibri" panose="020F0502020204030204" pitchFamily="34" charset="0"/>
              </a:rPr>
              <a:t>Will keep participants informed as AER discussions unfold.</a:t>
            </a:r>
            <a:endParaRPr lang="en-AU" sz="2400" dirty="0">
              <a:effectLst/>
              <a:latin typeface="Calibri" panose="020F050202020403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2DFD4787-06A1-4A5A-BAB8-74E9E42E12B0}"/>
              </a:ext>
            </a:extLst>
          </p:cNvPr>
          <p:cNvSpPr>
            <a:spLocks noGrp="1"/>
          </p:cNvSpPr>
          <p:nvPr>
            <p:ph type="sldNum" sz="quarter" idx="12"/>
          </p:nvPr>
        </p:nvSpPr>
        <p:spPr/>
        <p:txBody>
          <a:bodyPr/>
          <a:lstStyle/>
          <a:p>
            <a:fld id="{713AB538-E724-0A46-AEB0-E520B1BBAFEE}" type="slidenum">
              <a:rPr lang="en-US" smtClean="0"/>
              <a:t>5</a:t>
            </a:fld>
            <a:endParaRPr lang="en-US" dirty="0"/>
          </a:p>
        </p:txBody>
      </p:sp>
    </p:spTree>
    <p:extLst>
      <p:ext uri="{BB962C8B-B14F-4D97-AF65-F5344CB8AC3E}">
        <p14:creationId xmlns:p14="http://schemas.microsoft.com/office/powerpoint/2010/main" val="3992483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F9DB2-C55F-4925-A9A8-378CDAF3DEE2}"/>
              </a:ext>
            </a:extLst>
          </p:cNvPr>
          <p:cNvSpPr>
            <a:spLocks noGrp="1"/>
          </p:cNvSpPr>
          <p:nvPr>
            <p:ph type="title"/>
          </p:nvPr>
        </p:nvSpPr>
        <p:spPr/>
        <p:txBody>
          <a:bodyPr>
            <a:normAutofit fontScale="90000"/>
          </a:bodyPr>
          <a:lstStyle/>
          <a:p>
            <a:r>
              <a:rPr lang="en-AU" dirty="0"/>
              <a:t>DWGM Enhancements – Luke Stevens (AEMO)</a:t>
            </a:r>
          </a:p>
        </p:txBody>
      </p:sp>
      <p:sp>
        <p:nvSpPr>
          <p:cNvPr id="3" name="Content Placeholder 2">
            <a:extLst>
              <a:ext uri="{FF2B5EF4-FFF2-40B4-BE49-F238E27FC236}">
                <a16:creationId xmlns:a16="http://schemas.microsoft.com/office/drawing/2014/main" id="{31B453EF-6272-4F7B-8364-1CF4CCAD5F1B}"/>
              </a:ext>
            </a:extLst>
          </p:cNvPr>
          <p:cNvSpPr>
            <a:spLocks noGrp="1"/>
          </p:cNvSpPr>
          <p:nvPr>
            <p:ph idx="1"/>
          </p:nvPr>
        </p:nvSpPr>
        <p:spPr/>
        <p:txBody>
          <a:bodyPr>
            <a:normAutofit fontScale="92500" lnSpcReduction="10000"/>
          </a:bodyPr>
          <a:lstStyle/>
          <a:p>
            <a:pPr marL="0" indent="0">
              <a:buNone/>
            </a:pPr>
            <a:r>
              <a:rPr lang="en-AU" dirty="0"/>
              <a:t>Participant request for additional participant specific version of MIBB Report INT348 CC Transfer which would only show the participants transfers. Will this provide value for participants?</a:t>
            </a:r>
          </a:p>
          <a:p>
            <a:pPr marL="0" indent="0">
              <a:buNone/>
            </a:pPr>
            <a:endParaRPr lang="en-AU" dirty="0"/>
          </a:p>
          <a:p>
            <a:pPr marL="285750" indent="-285750">
              <a:buFont typeface="+mj-lt"/>
              <a:buAutoNum type="alphaLcPeriod"/>
            </a:pPr>
            <a:r>
              <a:rPr lang="en-AU" sz="3200" dirty="0"/>
              <a:t>Is there any participant appetite for a new participant specific version of the report INT348 which has been proposed to simplify participant settlement of Transfers? </a:t>
            </a:r>
          </a:p>
          <a:p>
            <a:pPr marL="285750" indent="-285750">
              <a:buFont typeface="+mj-lt"/>
              <a:buAutoNum type="alphaLcPeriod"/>
            </a:pPr>
            <a:r>
              <a:rPr lang="en-AU" sz="3200" dirty="0"/>
              <a:t>Please reply via email to </a:t>
            </a:r>
            <a:r>
              <a:rPr lang="en-AU" sz="3200" dirty="0">
                <a:hlinkClick r:id="rId2">
                  <a:extLst>
                    <a:ext uri="{A12FA001-AC4F-418D-AE19-62706E023703}">
                      <ahyp:hlinkClr xmlns:ahyp="http://schemas.microsoft.com/office/drawing/2018/hyperlinkcolor" val="tx"/>
                    </a:ext>
                  </a:extLst>
                </a:hlinkClick>
              </a:rPr>
              <a:t>luke.stevens@aemo.com.au</a:t>
            </a:r>
            <a:r>
              <a:rPr lang="en-AU" sz="3200" dirty="0"/>
              <a:t> and </a:t>
            </a:r>
            <a:r>
              <a:rPr lang="en-AU" sz="3200" dirty="0">
                <a:hlinkClick r:id="rId3">
                  <a:extLst>
                    <a:ext uri="{A12FA001-AC4F-418D-AE19-62706E023703}">
                      <ahyp:hlinkClr xmlns:ahyp="http://schemas.microsoft.com/office/drawing/2018/hyperlinkcolor" val="tx"/>
                    </a:ext>
                  </a:extLst>
                </a:hlinkClick>
              </a:rPr>
              <a:t>GWCF_Correspondence@aemo.com.au</a:t>
            </a:r>
            <a:r>
              <a:rPr lang="en-AU" sz="3200" dirty="0"/>
              <a:t> by </a:t>
            </a:r>
            <a:r>
              <a:rPr lang="en-AU" sz="3200" b="1" dirty="0"/>
              <a:t>COB 23 September 2022. </a:t>
            </a:r>
          </a:p>
          <a:p>
            <a:pPr marL="0" indent="0">
              <a:buNone/>
            </a:pPr>
            <a:endParaRPr lang="en-AU" dirty="0"/>
          </a:p>
        </p:txBody>
      </p:sp>
      <p:sp>
        <p:nvSpPr>
          <p:cNvPr id="4" name="Slide Number Placeholder 3">
            <a:extLst>
              <a:ext uri="{FF2B5EF4-FFF2-40B4-BE49-F238E27FC236}">
                <a16:creationId xmlns:a16="http://schemas.microsoft.com/office/drawing/2014/main" id="{2DFD4787-06A1-4A5A-BAB8-74E9E42E12B0}"/>
              </a:ext>
            </a:extLst>
          </p:cNvPr>
          <p:cNvSpPr>
            <a:spLocks noGrp="1"/>
          </p:cNvSpPr>
          <p:nvPr>
            <p:ph type="sldNum" sz="quarter" idx="12"/>
          </p:nvPr>
        </p:nvSpPr>
        <p:spPr/>
        <p:txBody>
          <a:bodyPr/>
          <a:lstStyle/>
          <a:p>
            <a:fld id="{713AB538-E724-0A46-AEB0-E520B1BBAFEE}" type="slidenum">
              <a:rPr lang="en-US" smtClean="0"/>
              <a:t>6</a:t>
            </a:fld>
            <a:endParaRPr lang="en-US" dirty="0"/>
          </a:p>
        </p:txBody>
      </p:sp>
    </p:spTree>
    <p:extLst>
      <p:ext uri="{BB962C8B-B14F-4D97-AF65-F5344CB8AC3E}">
        <p14:creationId xmlns:p14="http://schemas.microsoft.com/office/powerpoint/2010/main" val="883477042"/>
      </p:ext>
    </p:extLst>
  </p:cSld>
  <p:clrMapOvr>
    <a:masterClrMapping/>
  </p:clrMapOvr>
</p:sld>
</file>

<file path=ppt/theme/theme1.xml><?xml version="1.0" encoding="utf-8"?>
<a:theme xmlns:a="http://schemas.openxmlformats.org/drawingml/2006/main" name="Office Theme">
  <a:themeElements>
    <a:clrScheme name="AEMO">
      <a:dk1>
        <a:srgbClr val="424242"/>
      </a:dk1>
      <a:lt1>
        <a:srgbClr val="FFFFFF"/>
      </a:lt1>
      <a:dk2>
        <a:srgbClr val="3C1053"/>
      </a:dk2>
      <a:lt2>
        <a:srgbClr val="EEEEF0"/>
      </a:lt2>
      <a:accent1>
        <a:srgbClr val="6B3077"/>
      </a:accent1>
      <a:accent2>
        <a:srgbClr val="A3519B"/>
      </a:accent2>
      <a:accent3>
        <a:srgbClr val="9B2241"/>
      </a:accent3>
      <a:accent4>
        <a:srgbClr val="FDD26E"/>
      </a:accent4>
      <a:accent5>
        <a:srgbClr val="A1D883"/>
      </a:accent5>
      <a:accent6>
        <a:srgbClr val="40C1AC"/>
      </a:accent6>
      <a:hlink>
        <a:srgbClr val="606EB2"/>
      </a:hlink>
      <a:folHlink>
        <a:srgbClr val="A3DBE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D5DEB77C-B1A9-FB49-B7C0-5732F81BA0F6}" vid="{DB416059-6C35-D24E-A01D-7D6C96D491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fc36bc6de0bf403e9ed4dec84c72e21e xmlns="5d1a2284-45bc-4927-a9f9-e51f9f17c21a">
      <Terms xmlns="http://schemas.microsoft.com/office/infopath/2007/PartnerControls"/>
    </fc36bc6de0bf403e9ed4dec84c72e21e>
    <TaxCatchAll xmlns="5d1a2284-45bc-4927-a9f9-e51f9f17c21a" xsi:nil="true"/>
    <TaxKeywordTaxHTField xmlns="5d1a2284-45bc-4927-a9f9-e51f9f17c21a">
      <Terms xmlns="http://schemas.microsoft.com/office/infopath/2007/PartnerControls"/>
    </TaxKeywordTaxHTField>
  </documentManagement>
</p:properties>
</file>

<file path=customXml/item2.xml><?xml version="1.0" encoding="utf-8"?>
<ct:contentTypeSchema xmlns:ct="http://schemas.microsoft.com/office/2006/metadata/contentType" xmlns:ma="http://schemas.microsoft.com/office/2006/metadata/properties/metaAttributes" ct:_="" ma:_="" ma:contentTypeName="AEMO Collaboration Document" ma:contentTypeID="0x0101002F0B48F8F4F7904196E710056827A09600A3272C1FA78F9848BCD3E49FC91D2BC1" ma:contentTypeVersion="4" ma:contentTypeDescription="" ma:contentTypeScope="" ma:versionID="c131147ec098d088c4f31b1ee64fc50f">
  <xsd:schema xmlns:xsd="http://www.w3.org/2001/XMLSchema" xmlns:xs="http://www.w3.org/2001/XMLSchema" xmlns:p="http://schemas.microsoft.com/office/2006/metadata/properties" xmlns:ns2="5d1a2284-45bc-4927-a9f9-e51f9f17c21a" targetNamespace="http://schemas.microsoft.com/office/2006/metadata/properties" ma:root="true" ma:fieldsID="e147ef5e4e3b2b435898117beaf177a6" ns2:_="">
    <xsd:import namespace="5d1a2284-45bc-4927-a9f9-e51f9f17c21a"/>
    <xsd:element name="properties">
      <xsd:complexType>
        <xsd:sequence>
          <xsd:element name="documentManagement">
            <xsd:complexType>
              <xsd:all>
                <xsd:element ref="ns2:TaxCatchAll" minOccurs="0"/>
                <xsd:element ref="ns2:TaxCatchAllLabel" minOccurs="0"/>
                <xsd:element ref="ns2:TaxKeywordTaxHTField" minOccurs="0"/>
                <xsd:element ref="ns2:fc36bc6de0bf403e9ed4dec84c72e21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1a2284-45bc-4927-a9f9-e51f9f17c21a"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a7bf8d9-4782-43eb-a082-793345e05c6a}" ma:internalName="TaxCatchAll" ma:showField="CatchAllData" ma:web="793c4978-3955-4a61-a6a8-52d76c84624d">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da7bf8d9-4782-43eb-a082-793345e05c6a}" ma:internalName="TaxCatchAllLabel" ma:readOnly="true" ma:showField="CatchAllDataLabel" ma:web="793c4978-3955-4a61-a6a8-52d76c84624d">
      <xsd:complexType>
        <xsd:complexContent>
          <xsd:extension base="dms:MultiChoiceLookup">
            <xsd:sequence>
              <xsd:element name="Value" type="dms:Lookup" maxOccurs="unbounded" minOccurs="0" nillable="true"/>
            </xsd:sequence>
          </xsd:extension>
        </xsd:complexContent>
      </xsd:complexType>
    </xsd:element>
    <xsd:element name="TaxKeywordTaxHTField" ma:index="10"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fc36bc6de0bf403e9ed4dec84c72e21e" ma:index="12" nillable="true" ma:taxonomy="true" ma:internalName="fc36bc6de0bf403e9ed4dec84c72e21e" ma:taxonomyFieldName="AEMO_x0020_Collaboration_x0020_Document_x0020_Type" ma:displayName="AEMO Collaboration Document Type" ma:default="" ma:fieldId="{fc36bc6d-e0bf-403e-9ed4-dec84c72e21e}" ma:sspId="3e8ba7a3-af95-40f6-9ded-4ebe13adeb29" ma:termSetId="559df48e-15e2-45fa-a2d5-de60d483ab80"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3e8ba7a3-af95-40f6-9ded-4ebe13adeb29" ContentTypeId="0x0101002F0B48F8F4F7904196E710056827A096" PreviousValue="false" LastSyncTimeStamp="2022-01-31T11:36:03.467Z"/>
</file>

<file path=customXml/itemProps1.xml><?xml version="1.0" encoding="utf-8"?>
<ds:datastoreItem xmlns:ds="http://schemas.openxmlformats.org/officeDocument/2006/customXml" ds:itemID="{C3E8AFC6-31FA-4E00-BD31-838AD99F2A81}">
  <ds:schemaRefs>
    <ds:schemaRef ds:uri="5d1a2284-45bc-4927-a9f9-e51f9f17c21a"/>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6F3F944-0E5F-4F0E-99EA-E6A3D0E1FEB3}">
  <ds:schemaRefs>
    <ds:schemaRef ds:uri="5d1a2284-45bc-4927-a9f9-e51f9f17c2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35B528E-BE2B-4D26-9A5C-7ED290260DD0}">
  <ds:schemaRefs>
    <ds:schemaRef ds:uri="http://schemas.microsoft.com/sharepoint/v3/contenttype/forms"/>
  </ds:schemaRefs>
</ds:datastoreItem>
</file>

<file path=customXml/itemProps4.xml><?xml version="1.0" encoding="utf-8"?>
<ds:datastoreItem xmlns:ds="http://schemas.openxmlformats.org/officeDocument/2006/customXml" ds:itemID="{09A90EC9-33F6-43D4-918D-D52F7EA2D7E0}">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AEMO_Presentation_Template</Template>
  <TotalTime>103</TotalTime>
  <Words>725</Words>
  <Application>Microsoft Office PowerPoint</Application>
  <PresentationFormat>Widescreen</PresentationFormat>
  <Paragraphs>47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Nova</vt:lpstr>
      <vt:lpstr>Calibri</vt:lpstr>
      <vt:lpstr>Century Gothic</vt:lpstr>
      <vt:lpstr>Symbol</vt:lpstr>
      <vt:lpstr>Office Theme</vt:lpstr>
      <vt:lpstr>GWCF</vt:lpstr>
      <vt:lpstr>Online forum housekeeping</vt:lpstr>
      <vt:lpstr>AEMO Competition Law  Meeting Protocol</vt:lpstr>
      <vt:lpstr>Gas Transparency Measures –Jordan Daly (AEMO)</vt:lpstr>
      <vt:lpstr>Gas Transparency Measures –Jordan Daly (AEMO)</vt:lpstr>
      <vt:lpstr>DWGM Enhancements – Luke Stevens (AEMO)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Jordan Daly</dc:creator>
  <cp:lastModifiedBy>Jordan Daly</cp:lastModifiedBy>
  <cp:revision>4</cp:revision>
  <dcterms:created xsi:type="dcterms:W3CDTF">2022-09-01T03:42:51Z</dcterms:created>
  <dcterms:modified xsi:type="dcterms:W3CDTF">2022-09-15T01:02:10Z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0x0101002F0B48F8F4F7904196E710056827A09600A3272C1FA78F9848BCD3E49FC91D2BC1</vt:lpwstr>
  </property>
  <property fmtid="{D5CDD505-2E9C-101B-9397-08002B2CF9AE}" pid="3" name="MSIP_Label_c1941c47-a837-430d-8559-fd118a72769e_Enabled">
    <vt:lpwstr>true</vt:lpwstr>
  </property>
  <property fmtid="{D5CDD505-2E9C-101B-9397-08002B2CF9AE}" pid="4" name="MSIP_Label_c1941c47-a837-430d-8559-fd118a72769e_SetDate">
    <vt:lpwstr>2022-09-01T03:42:53Z</vt:lpwstr>
  </property>
  <property fmtid="{D5CDD505-2E9C-101B-9397-08002B2CF9AE}" pid="5" name="MSIP_Label_c1941c47-a837-430d-8559-fd118a72769e_Method">
    <vt:lpwstr>Standard</vt:lpwstr>
  </property>
  <property fmtid="{D5CDD505-2E9C-101B-9397-08002B2CF9AE}" pid="6" name="MSIP_Label_c1941c47-a837-430d-8559-fd118a72769e_Name">
    <vt:lpwstr>Internal</vt:lpwstr>
  </property>
  <property fmtid="{D5CDD505-2E9C-101B-9397-08002B2CF9AE}" pid="7" name="MSIP_Label_c1941c47-a837-430d-8559-fd118a72769e_SiteId">
    <vt:lpwstr>320c999e-3876-4ad0-b401-d241068e9e60</vt:lpwstr>
  </property>
  <property fmtid="{D5CDD505-2E9C-101B-9397-08002B2CF9AE}" pid="8" name="MSIP_Label_c1941c47-a837-430d-8559-fd118a72769e_ActionId">
    <vt:lpwstr>dd1671de-d22c-4d21-9ce2-b4dd8c0636bb</vt:lpwstr>
  </property>
  <property fmtid="{D5CDD505-2E9C-101B-9397-08002B2CF9AE}" pid="9" name="MSIP_Label_c1941c47-a837-430d-8559-fd118a72769e_ContentBits">
    <vt:lpwstr>0</vt:lpwstr>
  </property>
  <property fmtid="{D5CDD505-2E9C-101B-9397-08002B2CF9AE}" pid="10" name="AEMO Collaboration Document Type">
    <vt:lpwstr/>
  </property>
  <property fmtid="{D5CDD505-2E9C-101B-9397-08002B2CF9AE}" pid="11" name="TaxKeyword">
    <vt:lpwstr/>
  </property>
  <property fmtid="{D5CDD505-2E9C-101B-9397-08002B2CF9AE}" pid="12" name="lcf76f155ced4ddcb4097134ff3c332f">
    <vt:lpwstr/>
  </property>
  <property fmtid="{D5CDD505-2E9C-101B-9397-08002B2CF9AE}" pid="13" name="MediaServiceImageTags">
    <vt:lpwstr/>
  </property>
</Properties>
</file>