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docProps/custom.xml" ContentType="application/vnd.openxmlformats-officedocument.custom-properti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6"/>
  </p:notesMasterIdLst>
  <p:sldIdLst>
    <p:sldId id="257" r:id="rId5"/>
    <p:sldId id="285" r:id="rId6"/>
    <p:sldId id="301" r:id="rId7"/>
    <p:sldId id="304" r:id="rId8"/>
    <p:sldId id="308" r:id="rId9"/>
    <p:sldId id="302" r:id="rId10"/>
    <p:sldId id="305" r:id="rId11"/>
    <p:sldId id="306" r:id="rId12"/>
    <p:sldId id="303" r:id="rId13"/>
    <p:sldId id="307" r:id="rId14"/>
    <p:sldId id="26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rryl White" initials="DW" lastIdx="1" clrIdx="0">
    <p:extLst>
      <p:ext uri="{19B8F6BF-5375-455C-9EA6-DF929625EA0E}">
        <p15:presenceInfo xmlns:p15="http://schemas.microsoft.com/office/powerpoint/2012/main" userId="S::Darryl.White@aemo.com.au::5a114f64-c682-462f-8937-9af5722a248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C1AC"/>
    <a:srgbClr val="E56A54"/>
    <a:srgbClr val="FDD26E"/>
    <a:srgbClr val="EBE8EC"/>
    <a:srgbClr val="D4CDD6"/>
    <a:srgbClr val="E3E8F0"/>
    <a:srgbClr val="2AAFC9"/>
    <a:srgbClr val="7C7FAB"/>
    <a:srgbClr val="A4DBE8"/>
    <a:srgbClr val="606EB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9BFF1E-12D2-4148-85CA-35FAF7119D26}" v="1271" dt="2022-09-14T06:16:44.500"/>
    <p1510:client id="{4B359A4F-1AA9-72AC-4F11-D90235DD25A8}" v="191" dt="2022-09-14T06:58:36.661"/>
    <p1510:client id="{53D21F16-0C7A-2C6E-39FC-676FBE209117}" v="7" dt="2022-09-14T05:51:57.762"/>
    <p1510:client id="{E417952E-AD0D-4AC9-B4B1-8B5921EB2704}" v="116" dt="2022-09-14T06:58:46.2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63" d="100"/>
          <a:sy n="163" d="100"/>
        </p:scale>
        <p:origin x="174" y="4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ustomXml" Target="../customXml/item4.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8A0CDE-82FF-6D41-823E-AECF9923FA65}" type="datetimeFigureOut">
              <a:rPr lang="en-US" smtClean="0"/>
              <a:t>9/14/2022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15F2EC-4926-6E49-A9C1-C60F4D8F26A5}" type="slidenum">
              <a:rPr lang="en-US" smtClean="0"/>
              <a:t>‹#›</a:t>
            </a:fld>
            <a:endParaRPr lang="en-US"/>
          </a:p>
        </p:txBody>
      </p:sp>
    </p:spTree>
    <p:extLst>
      <p:ext uri="{BB962C8B-B14F-4D97-AF65-F5344CB8AC3E}">
        <p14:creationId xmlns:p14="http://schemas.microsoft.com/office/powerpoint/2010/main" val="1545766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 Electricit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11C31-5088-7243-AAD5-621B1E314F05}"/>
              </a:ext>
            </a:extLst>
          </p:cNvPr>
          <p:cNvSpPr>
            <a:spLocks noGrp="1"/>
          </p:cNvSpPr>
          <p:nvPr>
            <p:ph type="ctrTitle"/>
          </p:nvPr>
        </p:nvSpPr>
        <p:spPr>
          <a:xfrm>
            <a:off x="724931" y="683741"/>
            <a:ext cx="7241058" cy="3031524"/>
          </a:xfrm>
          <a:prstGeom prst="rect">
            <a:avLst/>
          </a:prstGeom>
        </p:spPr>
        <p:txBody>
          <a:bodyPr anchor="b">
            <a:normAutofit/>
          </a:bodyPr>
          <a:lstStyle>
            <a:lvl1pPr algn="l">
              <a:defRPr sz="5400">
                <a:solidFill>
                  <a:schemeClr val="bg1"/>
                </a:solidFill>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C4E06004-B4FF-FE46-A3AF-D01808DCE6D9}"/>
              </a:ext>
            </a:extLst>
          </p:cNvPr>
          <p:cNvSpPr>
            <a:spLocks noGrp="1"/>
          </p:cNvSpPr>
          <p:nvPr>
            <p:ph type="subTitle" idx="1"/>
          </p:nvPr>
        </p:nvSpPr>
        <p:spPr>
          <a:xfrm>
            <a:off x="724932" y="4193060"/>
            <a:ext cx="4860322" cy="1748524"/>
          </a:xfrm>
          <a:prstGeom prst="rect">
            <a:avLst/>
          </a:prstGeom>
        </p:spPr>
        <p:txBody>
          <a:bodyPr>
            <a:normAutofit/>
          </a:bodyPr>
          <a:lstStyle>
            <a:lvl1pPr marL="0" indent="0" algn="l">
              <a:buNone/>
              <a:defRPr sz="2000" b="0" i="0">
                <a:solidFill>
                  <a:schemeClr val="accent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73365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81A3EC-C7E1-4240-A6DF-5E8B2BB98D1F}"/>
              </a:ext>
            </a:extLst>
          </p:cNvPr>
          <p:cNvSpPr>
            <a:spLocks noGrp="1"/>
          </p:cNvSpPr>
          <p:nvPr>
            <p:ph type="dt" sz="half" idx="10"/>
          </p:nvPr>
        </p:nvSpPr>
        <p:spPr>
          <a:xfrm>
            <a:off x="550191" y="6356350"/>
            <a:ext cx="2743200" cy="365125"/>
          </a:xfrm>
          <a:prstGeom prst="rect">
            <a:avLst/>
          </a:prstGeom>
        </p:spPr>
        <p:txBody>
          <a:bodyPr/>
          <a:lstStyle/>
          <a:p>
            <a:fld id="{5EBF3AF6-BFCE-4E4A-AF1D-F193141FC744}" type="datetime1">
              <a:rPr lang="en-AU" smtClean="0"/>
              <a:t>14/09/2022</a:t>
            </a:fld>
            <a:endParaRPr lang="en-US"/>
          </a:p>
        </p:txBody>
      </p:sp>
      <p:sp>
        <p:nvSpPr>
          <p:cNvPr id="3" name="Footer Placeholder 2">
            <a:extLst>
              <a:ext uri="{FF2B5EF4-FFF2-40B4-BE49-F238E27FC236}">
                <a16:creationId xmlns:a16="http://schemas.microsoft.com/office/drawing/2014/main" id="{B0E128E4-EBD9-1E4D-9CCE-4054C4B9DFB8}"/>
              </a:ext>
            </a:extLst>
          </p:cNvPr>
          <p:cNvSpPr>
            <a:spLocks noGrp="1"/>
          </p:cNvSpPr>
          <p:nvPr>
            <p:ph type="ftr" sz="quarter" idx="11"/>
          </p:nvPr>
        </p:nvSpPr>
        <p:spPr>
          <a:xfrm>
            <a:off x="3293391" y="6356350"/>
            <a:ext cx="8348415"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C6DCACBF-76BC-874B-8B74-5707349DC680}"/>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3904497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87A55-5591-0042-85B8-D3B0B6371B9E}"/>
              </a:ext>
            </a:extLst>
          </p:cNvPr>
          <p:cNvSpPr>
            <a:spLocks noGrp="1"/>
          </p:cNvSpPr>
          <p:nvPr>
            <p:ph type="title"/>
          </p:nvPr>
        </p:nvSpPr>
        <p:spPr>
          <a:xfrm>
            <a:off x="550191" y="564777"/>
            <a:ext cx="9459223" cy="600636"/>
          </a:xfrm>
          <a:prstGeom prst="rect">
            <a:avLst/>
          </a:prstGeom>
        </p:spPr>
        <p:txBody>
          <a:bodyPr anchor="ctr"/>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A602646-41FE-5F45-B129-37893F0C922D}"/>
              </a:ext>
            </a:extLst>
          </p:cNvPr>
          <p:cNvSpPr>
            <a:spLocks noGrp="1"/>
          </p:cNvSpPr>
          <p:nvPr>
            <p:ph idx="1"/>
          </p:nvPr>
        </p:nvSpPr>
        <p:spPr>
          <a:xfrm>
            <a:off x="4715436" y="1796143"/>
            <a:ext cx="6293224" cy="406490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D9F79C40-1E8C-4B41-8BC7-5FB26A82FA58}"/>
              </a:ext>
            </a:extLst>
          </p:cNvPr>
          <p:cNvSpPr>
            <a:spLocks noGrp="1"/>
          </p:cNvSpPr>
          <p:nvPr>
            <p:ph type="body" sz="half" idx="2"/>
          </p:nvPr>
        </p:nvSpPr>
        <p:spPr>
          <a:xfrm>
            <a:off x="550192" y="1796144"/>
            <a:ext cx="3806655" cy="4072844"/>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7F6B498-E487-FB41-9F9D-43278BC1CE3F}"/>
              </a:ext>
            </a:extLst>
          </p:cNvPr>
          <p:cNvSpPr>
            <a:spLocks noGrp="1"/>
          </p:cNvSpPr>
          <p:nvPr>
            <p:ph type="dt" sz="half" idx="10"/>
          </p:nvPr>
        </p:nvSpPr>
        <p:spPr>
          <a:xfrm>
            <a:off x="550191" y="6356350"/>
            <a:ext cx="2743200" cy="365125"/>
          </a:xfrm>
          <a:prstGeom prst="rect">
            <a:avLst/>
          </a:prstGeom>
        </p:spPr>
        <p:txBody>
          <a:bodyPr/>
          <a:lstStyle/>
          <a:p>
            <a:fld id="{134241AE-9F98-9349-BDD3-E80BF168A12D}" type="datetime1">
              <a:rPr lang="en-AU" smtClean="0"/>
              <a:t>14/09/2022</a:t>
            </a:fld>
            <a:endParaRPr lang="en-US"/>
          </a:p>
        </p:txBody>
      </p:sp>
      <p:sp>
        <p:nvSpPr>
          <p:cNvPr id="6" name="Footer Placeholder 5">
            <a:extLst>
              <a:ext uri="{FF2B5EF4-FFF2-40B4-BE49-F238E27FC236}">
                <a16:creationId xmlns:a16="http://schemas.microsoft.com/office/drawing/2014/main" id="{ABB5BBD2-1983-D944-AAB8-9FF7099B4717}"/>
              </a:ext>
            </a:extLst>
          </p:cNvPr>
          <p:cNvSpPr>
            <a:spLocks noGrp="1"/>
          </p:cNvSpPr>
          <p:nvPr>
            <p:ph type="ftr" sz="quarter" idx="11"/>
          </p:nvPr>
        </p:nvSpPr>
        <p:spPr>
          <a:xfrm>
            <a:off x="3293391" y="6356350"/>
            <a:ext cx="8348416"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DC3450D-4BDF-0A4F-BECC-9C662B80DBE8}"/>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35908367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69FF4-49AF-874B-A722-AEC2257554EB}"/>
              </a:ext>
            </a:extLst>
          </p:cNvPr>
          <p:cNvSpPr>
            <a:spLocks noGrp="1"/>
          </p:cNvSpPr>
          <p:nvPr>
            <p:ph type="title"/>
          </p:nvPr>
        </p:nvSpPr>
        <p:spPr>
          <a:xfrm>
            <a:off x="550192" y="564776"/>
            <a:ext cx="9720480" cy="610881"/>
          </a:xfrm>
          <a:prstGeom prst="rect">
            <a:avLst/>
          </a:prstGeom>
        </p:spPr>
        <p:txBody>
          <a:bodyPr anchor="ctr"/>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15B428BC-9B8D-2A43-8196-E44FC422D9B3}"/>
              </a:ext>
            </a:extLst>
          </p:cNvPr>
          <p:cNvSpPr>
            <a:spLocks noGrp="1"/>
          </p:cNvSpPr>
          <p:nvPr>
            <p:ph type="pic" idx="1"/>
          </p:nvPr>
        </p:nvSpPr>
        <p:spPr>
          <a:xfrm>
            <a:off x="4715436" y="1775012"/>
            <a:ext cx="6226367" cy="40860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a:extLst>
              <a:ext uri="{FF2B5EF4-FFF2-40B4-BE49-F238E27FC236}">
                <a16:creationId xmlns:a16="http://schemas.microsoft.com/office/drawing/2014/main" id="{8751DA56-3DE2-ED4A-A686-A597D1A5A40E}"/>
              </a:ext>
            </a:extLst>
          </p:cNvPr>
          <p:cNvSpPr>
            <a:spLocks noGrp="1"/>
          </p:cNvSpPr>
          <p:nvPr>
            <p:ph type="body" sz="half" idx="2"/>
          </p:nvPr>
        </p:nvSpPr>
        <p:spPr>
          <a:xfrm>
            <a:off x="550192" y="1775012"/>
            <a:ext cx="3806655" cy="4093976"/>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C67803B-D5D9-7045-980E-8CA947983029}"/>
              </a:ext>
            </a:extLst>
          </p:cNvPr>
          <p:cNvSpPr>
            <a:spLocks noGrp="1"/>
          </p:cNvSpPr>
          <p:nvPr>
            <p:ph type="dt" sz="half" idx="10"/>
          </p:nvPr>
        </p:nvSpPr>
        <p:spPr>
          <a:xfrm>
            <a:off x="550191" y="6356350"/>
            <a:ext cx="2743200" cy="365125"/>
          </a:xfrm>
          <a:prstGeom prst="rect">
            <a:avLst/>
          </a:prstGeom>
        </p:spPr>
        <p:txBody>
          <a:bodyPr/>
          <a:lstStyle/>
          <a:p>
            <a:fld id="{3B7FC97A-96B0-1248-B37A-49D4BF59CCDE}" type="datetime1">
              <a:rPr lang="en-AU" smtClean="0"/>
              <a:t>14/09/2022</a:t>
            </a:fld>
            <a:endParaRPr lang="en-US"/>
          </a:p>
        </p:txBody>
      </p:sp>
      <p:sp>
        <p:nvSpPr>
          <p:cNvPr id="6" name="Footer Placeholder 5">
            <a:extLst>
              <a:ext uri="{FF2B5EF4-FFF2-40B4-BE49-F238E27FC236}">
                <a16:creationId xmlns:a16="http://schemas.microsoft.com/office/drawing/2014/main" id="{17C9F169-A600-0144-82C6-4DCA27A5271D}"/>
              </a:ext>
            </a:extLst>
          </p:cNvPr>
          <p:cNvSpPr>
            <a:spLocks noGrp="1"/>
          </p:cNvSpPr>
          <p:nvPr>
            <p:ph type="ftr" sz="quarter" idx="11"/>
          </p:nvPr>
        </p:nvSpPr>
        <p:spPr>
          <a:xfrm>
            <a:off x="3293391" y="6356350"/>
            <a:ext cx="8348416"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3147848-C030-C444-B025-665A8C68A2A7}"/>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23888754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with Captio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424E456A-6E26-4441-AFE8-5B1A398CC02E}"/>
              </a:ext>
            </a:extLst>
          </p:cNvPr>
          <p:cNvSpPr>
            <a:spLocks noGrp="1"/>
          </p:cNvSpPr>
          <p:nvPr>
            <p:ph type="dt" sz="half" idx="10"/>
          </p:nvPr>
        </p:nvSpPr>
        <p:spPr/>
        <p:txBody>
          <a:bodyPr/>
          <a:lstStyle/>
          <a:p>
            <a:fld id="{F91D74E2-673D-5443-AB82-5465FF08957A}" type="datetime1">
              <a:rPr lang="en-AU" smtClean="0"/>
              <a:t>14/09/2022</a:t>
            </a:fld>
            <a:endParaRPr lang="en-US"/>
          </a:p>
        </p:txBody>
      </p:sp>
      <p:sp>
        <p:nvSpPr>
          <p:cNvPr id="4" name="Footer Placeholder 3">
            <a:extLst>
              <a:ext uri="{FF2B5EF4-FFF2-40B4-BE49-F238E27FC236}">
                <a16:creationId xmlns:a16="http://schemas.microsoft.com/office/drawing/2014/main" id="{2834A0F0-0DE8-9D40-8830-F19479598E8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E27F048-64C1-C944-8186-025E973C3232}"/>
              </a:ext>
            </a:extLst>
          </p:cNvPr>
          <p:cNvSpPr>
            <a:spLocks noGrp="1"/>
          </p:cNvSpPr>
          <p:nvPr>
            <p:ph type="sldNum" sz="quarter" idx="12"/>
          </p:nvPr>
        </p:nvSpPr>
        <p:spPr/>
        <p:txBody>
          <a:bodyPr/>
          <a:lstStyle/>
          <a:p>
            <a:fld id="{713AB538-E724-0A46-AEB0-E520B1BBAFEE}" type="slidenum">
              <a:rPr lang="en-US" smtClean="0"/>
              <a:pPr/>
              <a:t>‹#›</a:t>
            </a:fld>
            <a:endParaRPr lang="en-US"/>
          </a:p>
        </p:txBody>
      </p:sp>
      <p:sp>
        <p:nvSpPr>
          <p:cNvPr id="8" name="Text Placeholder 3">
            <a:extLst>
              <a:ext uri="{FF2B5EF4-FFF2-40B4-BE49-F238E27FC236}">
                <a16:creationId xmlns:a16="http://schemas.microsoft.com/office/drawing/2014/main" id="{1191CDAA-BB7C-C545-9A6B-5BFB126A0881}"/>
              </a:ext>
            </a:extLst>
          </p:cNvPr>
          <p:cNvSpPr>
            <a:spLocks noGrp="1"/>
          </p:cNvSpPr>
          <p:nvPr>
            <p:ph type="body" sz="half" idx="2"/>
          </p:nvPr>
        </p:nvSpPr>
        <p:spPr>
          <a:xfrm>
            <a:off x="10121575" y="3568148"/>
            <a:ext cx="1478905" cy="2713382"/>
          </a:xfrm>
          <a:prstGeom prst="rect">
            <a:avLst/>
          </a:prstGeo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9" name="Picture Placeholder 2">
            <a:extLst>
              <a:ext uri="{FF2B5EF4-FFF2-40B4-BE49-F238E27FC236}">
                <a16:creationId xmlns:a16="http://schemas.microsoft.com/office/drawing/2014/main" id="{844DC1A3-F794-A049-93EA-E4CCD19FAFB9}"/>
              </a:ext>
            </a:extLst>
          </p:cNvPr>
          <p:cNvSpPr>
            <a:spLocks noGrp="1"/>
          </p:cNvSpPr>
          <p:nvPr>
            <p:ph type="pic" idx="1"/>
          </p:nvPr>
        </p:nvSpPr>
        <p:spPr>
          <a:xfrm>
            <a:off x="550191" y="569842"/>
            <a:ext cx="9299487" cy="5711687"/>
          </a:xfrm>
          <a:prstGeom prst="rect">
            <a:avLst/>
          </a:prstGeom>
          <a:blipFill>
            <a:blip r:embed="rId2"/>
            <a:stretch>
              <a:fillRect/>
            </a:stretch>
          </a:blip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Tree>
    <p:extLst>
      <p:ext uri="{BB962C8B-B14F-4D97-AF65-F5344CB8AC3E}">
        <p14:creationId xmlns:p14="http://schemas.microsoft.com/office/powerpoint/2010/main" val="36510071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page photo">
    <p:bg>
      <p:bgPr>
        <a:solidFill>
          <a:schemeClr val="bg1"/>
        </a:solidFill>
        <a:effectLst/>
      </p:bgPr>
    </p:bg>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9057E7CC-B3CA-4D40-A2C0-4419E0CCB5B2}"/>
              </a:ext>
            </a:extLst>
          </p:cNvPr>
          <p:cNvSpPr>
            <a:spLocks noGrp="1"/>
          </p:cNvSpPr>
          <p:nvPr>
            <p:ph type="pic" idx="1"/>
          </p:nvPr>
        </p:nvSpPr>
        <p:spPr>
          <a:xfrm>
            <a:off x="0" y="0"/>
            <a:ext cx="12191999" cy="6858000"/>
          </a:xfrm>
          <a:prstGeom prst="rect">
            <a:avLst/>
          </a:prstGeom>
          <a:blipFill>
            <a:blip r:embed="rId2"/>
            <a:stretch>
              <a:fillRect b="-13878"/>
            </a:stretch>
          </a:blip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3" name="Date Placeholder 2">
            <a:extLst>
              <a:ext uri="{FF2B5EF4-FFF2-40B4-BE49-F238E27FC236}">
                <a16:creationId xmlns:a16="http://schemas.microsoft.com/office/drawing/2014/main" id="{424E456A-6E26-4441-AFE8-5B1A398CC02E}"/>
              </a:ext>
            </a:extLst>
          </p:cNvPr>
          <p:cNvSpPr>
            <a:spLocks noGrp="1"/>
          </p:cNvSpPr>
          <p:nvPr>
            <p:ph type="dt" sz="half" idx="10"/>
          </p:nvPr>
        </p:nvSpPr>
        <p:spPr/>
        <p:txBody>
          <a:bodyPr/>
          <a:lstStyle>
            <a:lvl1pPr>
              <a:defRPr>
                <a:solidFill>
                  <a:schemeClr val="bg1"/>
                </a:solidFill>
              </a:defRPr>
            </a:lvl1pPr>
          </a:lstStyle>
          <a:p>
            <a:fld id="{F91D74E2-673D-5443-AB82-5465FF08957A}" type="datetime1">
              <a:rPr lang="en-AU" smtClean="0"/>
              <a:pPr/>
              <a:t>14/09/2022</a:t>
            </a:fld>
            <a:endParaRPr lang="en-US"/>
          </a:p>
        </p:txBody>
      </p:sp>
      <p:sp>
        <p:nvSpPr>
          <p:cNvPr id="4" name="Footer Placeholder 3">
            <a:extLst>
              <a:ext uri="{FF2B5EF4-FFF2-40B4-BE49-F238E27FC236}">
                <a16:creationId xmlns:a16="http://schemas.microsoft.com/office/drawing/2014/main" id="{2834A0F0-0DE8-9D40-8830-F19479598E8A}"/>
              </a:ext>
            </a:extLst>
          </p:cNvPr>
          <p:cNvSpPr>
            <a:spLocks noGrp="1"/>
          </p:cNvSpPr>
          <p:nvPr>
            <p:ph type="ftr" sz="quarter" idx="11"/>
          </p:nvPr>
        </p:nvSpPr>
        <p:spPr/>
        <p:txBody>
          <a:bodyPr/>
          <a:lstStyle>
            <a:lvl1pPr>
              <a:defRPr>
                <a:solidFill>
                  <a:schemeClr val="bg1"/>
                </a:solidFill>
              </a:defRPr>
            </a:lvl1pPr>
          </a:lstStyle>
          <a:p>
            <a:endParaRPr lang="en-US"/>
          </a:p>
        </p:txBody>
      </p:sp>
      <p:sp>
        <p:nvSpPr>
          <p:cNvPr id="5" name="Slide Number Placeholder 4">
            <a:extLst>
              <a:ext uri="{FF2B5EF4-FFF2-40B4-BE49-F238E27FC236}">
                <a16:creationId xmlns:a16="http://schemas.microsoft.com/office/drawing/2014/main" id="{CE27F048-64C1-C944-8186-025E973C3232}"/>
              </a:ext>
            </a:extLst>
          </p:cNvPr>
          <p:cNvSpPr>
            <a:spLocks noGrp="1"/>
          </p:cNvSpPr>
          <p:nvPr>
            <p:ph type="sldNum" sz="quarter" idx="12"/>
          </p:nvPr>
        </p:nvSpPr>
        <p:spPr/>
        <p:txBody>
          <a:bodyPr/>
          <a:lstStyle>
            <a:lvl1pPr>
              <a:defRPr>
                <a:solidFill>
                  <a:schemeClr val="bg1"/>
                </a:solidFill>
              </a:defRPr>
            </a:lvl1pPr>
          </a:lstStyle>
          <a:p>
            <a:fld id="{713AB538-E724-0A46-AEB0-E520B1BBAFEE}" type="slidenum">
              <a:rPr lang="en-US" smtClean="0"/>
              <a:pPr/>
              <a:t>‹#›</a:t>
            </a:fld>
            <a:endParaRPr lang="en-US"/>
          </a:p>
        </p:txBody>
      </p:sp>
      <p:pic>
        <p:nvPicPr>
          <p:cNvPr id="2" name="Picture 1">
            <a:extLst>
              <a:ext uri="{FF2B5EF4-FFF2-40B4-BE49-F238E27FC236}">
                <a16:creationId xmlns:a16="http://schemas.microsoft.com/office/drawing/2014/main" id="{2025E601-9FA4-FF4D-8E6E-C71BEA474A0E}"/>
              </a:ext>
            </a:extLst>
          </p:cNvPr>
          <p:cNvPicPr>
            <a:picLocks noChangeAspect="1"/>
          </p:cNvPicPr>
          <p:nvPr userDrawn="1"/>
        </p:nvPicPr>
        <p:blipFill>
          <a:blip r:embed="rId3"/>
          <a:stretch>
            <a:fillRect/>
          </a:stretch>
        </p:blipFill>
        <p:spPr>
          <a:xfrm>
            <a:off x="10452099" y="0"/>
            <a:ext cx="1739900" cy="2997200"/>
          </a:xfrm>
          <a:prstGeom prst="rect">
            <a:avLst/>
          </a:prstGeom>
        </p:spPr>
      </p:pic>
    </p:spTree>
    <p:extLst>
      <p:ext uri="{BB962C8B-B14F-4D97-AF65-F5344CB8AC3E}">
        <p14:creationId xmlns:p14="http://schemas.microsoft.com/office/powerpoint/2010/main" val="299262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 Dark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2A223-58FC-4045-ADFF-2C9411DB7D87}"/>
              </a:ext>
            </a:extLst>
          </p:cNvPr>
          <p:cNvSpPr>
            <a:spLocks noGrp="1"/>
          </p:cNvSpPr>
          <p:nvPr>
            <p:ph type="title"/>
          </p:nvPr>
        </p:nvSpPr>
        <p:spPr>
          <a:xfrm>
            <a:off x="550191" y="564775"/>
            <a:ext cx="9887917" cy="1202031"/>
          </a:xfrm>
          <a:prstGeom prst="rect">
            <a:avLst/>
          </a:prstGeom>
        </p:spPr>
        <p:txBody>
          <a:bodyPr/>
          <a:lstStyle>
            <a:lvl1pPr>
              <a:defRPr>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08AAD68-3F76-704F-8C35-2B0DCD54AF0E}"/>
              </a:ext>
            </a:extLst>
          </p:cNvPr>
          <p:cNvSpPr>
            <a:spLocks noGrp="1"/>
          </p:cNvSpPr>
          <p:nvPr>
            <p:ph idx="1"/>
          </p:nvPr>
        </p:nvSpPr>
        <p:spPr>
          <a:xfrm>
            <a:off x="550191" y="2090057"/>
            <a:ext cx="11050290" cy="4086906"/>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C3CB105-B445-7346-A76E-C18A71F249EC}"/>
              </a:ext>
            </a:extLst>
          </p:cNvPr>
          <p:cNvSpPr>
            <a:spLocks noGrp="1"/>
          </p:cNvSpPr>
          <p:nvPr>
            <p:ph type="dt" sz="half" idx="10"/>
          </p:nvPr>
        </p:nvSpPr>
        <p:spPr>
          <a:xfrm>
            <a:off x="550191" y="6356350"/>
            <a:ext cx="2743200" cy="365125"/>
          </a:xfrm>
          <a:prstGeom prst="rect">
            <a:avLst/>
          </a:prstGeom>
        </p:spPr>
        <p:txBody>
          <a:bodyPr/>
          <a:lstStyle/>
          <a:p>
            <a:fld id="{FFEE8978-79B1-3D44-9527-A5B38DA5CA4C}" type="datetime1">
              <a:rPr lang="en-AU" smtClean="0"/>
              <a:t>14/09/2022</a:t>
            </a:fld>
            <a:endParaRPr lang="en-US"/>
          </a:p>
        </p:txBody>
      </p:sp>
      <p:sp>
        <p:nvSpPr>
          <p:cNvPr id="5" name="Footer Placeholder 4">
            <a:extLst>
              <a:ext uri="{FF2B5EF4-FFF2-40B4-BE49-F238E27FC236}">
                <a16:creationId xmlns:a16="http://schemas.microsoft.com/office/drawing/2014/main" id="{982016D3-0BE6-8249-B2AD-D3313EF2DC9E}"/>
              </a:ext>
            </a:extLst>
          </p:cNvPr>
          <p:cNvSpPr>
            <a:spLocks noGrp="1"/>
          </p:cNvSpPr>
          <p:nvPr>
            <p:ph type="ftr" sz="quarter" idx="11"/>
          </p:nvPr>
        </p:nvSpPr>
        <p:spPr>
          <a:xfrm>
            <a:off x="6781799" y="6356350"/>
            <a:ext cx="4860008"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6A11005-EFD1-AD48-80B3-4B616B3CDD34}"/>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19943249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 Mid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2A223-58FC-4045-ADFF-2C9411DB7D87}"/>
              </a:ext>
            </a:extLst>
          </p:cNvPr>
          <p:cNvSpPr>
            <a:spLocks noGrp="1"/>
          </p:cNvSpPr>
          <p:nvPr>
            <p:ph type="title"/>
          </p:nvPr>
        </p:nvSpPr>
        <p:spPr>
          <a:xfrm>
            <a:off x="550191" y="564775"/>
            <a:ext cx="9887917" cy="1202031"/>
          </a:xfrm>
          <a:prstGeom prst="rect">
            <a:avLst/>
          </a:prstGeom>
        </p:spPr>
        <p:txBody>
          <a:bodyPr/>
          <a:lstStyle>
            <a:lvl1pPr>
              <a:defRPr>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08AAD68-3F76-704F-8C35-2B0DCD54AF0E}"/>
              </a:ext>
            </a:extLst>
          </p:cNvPr>
          <p:cNvSpPr>
            <a:spLocks noGrp="1"/>
          </p:cNvSpPr>
          <p:nvPr>
            <p:ph idx="1"/>
          </p:nvPr>
        </p:nvSpPr>
        <p:spPr>
          <a:xfrm>
            <a:off x="550191" y="2090057"/>
            <a:ext cx="11050290" cy="4086906"/>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C3CB105-B445-7346-A76E-C18A71F249EC}"/>
              </a:ext>
            </a:extLst>
          </p:cNvPr>
          <p:cNvSpPr>
            <a:spLocks noGrp="1"/>
          </p:cNvSpPr>
          <p:nvPr>
            <p:ph type="dt" sz="half" idx="10"/>
          </p:nvPr>
        </p:nvSpPr>
        <p:spPr>
          <a:xfrm>
            <a:off x="550191" y="6356350"/>
            <a:ext cx="2743200" cy="365125"/>
          </a:xfrm>
          <a:prstGeom prst="rect">
            <a:avLst/>
          </a:prstGeom>
        </p:spPr>
        <p:txBody>
          <a:bodyPr/>
          <a:lstStyle/>
          <a:p>
            <a:fld id="{7F69F270-5BDE-C54C-8230-EE0A83295664}" type="datetime1">
              <a:rPr lang="en-AU" smtClean="0"/>
              <a:t>14/09/2022</a:t>
            </a:fld>
            <a:endParaRPr lang="en-US"/>
          </a:p>
        </p:txBody>
      </p:sp>
      <p:sp>
        <p:nvSpPr>
          <p:cNvPr id="5" name="Footer Placeholder 4">
            <a:extLst>
              <a:ext uri="{FF2B5EF4-FFF2-40B4-BE49-F238E27FC236}">
                <a16:creationId xmlns:a16="http://schemas.microsoft.com/office/drawing/2014/main" id="{982016D3-0BE6-8249-B2AD-D3313EF2DC9E}"/>
              </a:ext>
            </a:extLst>
          </p:cNvPr>
          <p:cNvSpPr>
            <a:spLocks noGrp="1"/>
          </p:cNvSpPr>
          <p:nvPr>
            <p:ph type="ftr" sz="quarter" idx="11"/>
          </p:nvPr>
        </p:nvSpPr>
        <p:spPr>
          <a:xfrm>
            <a:off x="3293391" y="6356350"/>
            <a:ext cx="8348417"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6A11005-EFD1-AD48-80B3-4B616B3CDD34}"/>
              </a:ext>
            </a:extLst>
          </p:cNvPr>
          <p:cNvSpPr>
            <a:spLocks noGrp="1"/>
          </p:cNvSpPr>
          <p:nvPr>
            <p:ph type="sldNum" sz="quarter" idx="12"/>
          </p:nvPr>
        </p:nvSpPr>
        <p:spPr>
          <a:xfrm>
            <a:off x="11641809" y="6356350"/>
            <a:ext cx="550190"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22649074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 Light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2A223-58FC-4045-ADFF-2C9411DB7D87}"/>
              </a:ext>
            </a:extLst>
          </p:cNvPr>
          <p:cNvSpPr>
            <a:spLocks noGrp="1"/>
          </p:cNvSpPr>
          <p:nvPr>
            <p:ph type="title"/>
          </p:nvPr>
        </p:nvSpPr>
        <p:spPr>
          <a:xfrm>
            <a:off x="550191" y="564775"/>
            <a:ext cx="9887917" cy="1202031"/>
          </a:xfrm>
          <a:prstGeom prst="rect">
            <a:avLst/>
          </a:prstGeom>
        </p:spPr>
        <p:txBody>
          <a:bodyPr/>
          <a:lstStyle>
            <a:lvl1pPr>
              <a:defRPr>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08AAD68-3F76-704F-8C35-2B0DCD54AF0E}"/>
              </a:ext>
            </a:extLst>
          </p:cNvPr>
          <p:cNvSpPr>
            <a:spLocks noGrp="1"/>
          </p:cNvSpPr>
          <p:nvPr>
            <p:ph idx="1"/>
          </p:nvPr>
        </p:nvSpPr>
        <p:spPr>
          <a:xfrm>
            <a:off x="550191" y="2090057"/>
            <a:ext cx="11050290" cy="4086906"/>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C3CB105-B445-7346-A76E-C18A71F249EC}"/>
              </a:ext>
            </a:extLst>
          </p:cNvPr>
          <p:cNvSpPr>
            <a:spLocks noGrp="1"/>
          </p:cNvSpPr>
          <p:nvPr>
            <p:ph type="dt" sz="half" idx="10"/>
          </p:nvPr>
        </p:nvSpPr>
        <p:spPr>
          <a:xfrm>
            <a:off x="550191" y="6356350"/>
            <a:ext cx="2743200" cy="365125"/>
          </a:xfrm>
          <a:prstGeom prst="rect">
            <a:avLst/>
          </a:prstGeom>
        </p:spPr>
        <p:txBody>
          <a:bodyPr/>
          <a:lstStyle/>
          <a:p>
            <a:fld id="{F6C56DFB-F114-0940-A297-EF923B1E9939}" type="datetime1">
              <a:rPr lang="en-AU" smtClean="0"/>
              <a:t>14/09/2022</a:t>
            </a:fld>
            <a:endParaRPr lang="en-US"/>
          </a:p>
        </p:txBody>
      </p:sp>
      <p:sp>
        <p:nvSpPr>
          <p:cNvPr id="5" name="Footer Placeholder 4">
            <a:extLst>
              <a:ext uri="{FF2B5EF4-FFF2-40B4-BE49-F238E27FC236}">
                <a16:creationId xmlns:a16="http://schemas.microsoft.com/office/drawing/2014/main" id="{982016D3-0BE6-8249-B2AD-D3313EF2DC9E}"/>
              </a:ext>
            </a:extLst>
          </p:cNvPr>
          <p:cNvSpPr>
            <a:spLocks noGrp="1"/>
          </p:cNvSpPr>
          <p:nvPr>
            <p:ph type="ftr" sz="quarter" idx="11"/>
          </p:nvPr>
        </p:nvSpPr>
        <p:spPr>
          <a:xfrm>
            <a:off x="3293391" y="6356350"/>
            <a:ext cx="830709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6A11005-EFD1-AD48-80B3-4B616B3CDD34}"/>
              </a:ext>
            </a:extLst>
          </p:cNvPr>
          <p:cNvSpPr>
            <a:spLocks noGrp="1"/>
          </p:cNvSpPr>
          <p:nvPr>
            <p:ph type="sldNum" sz="quarter" idx="12"/>
          </p:nvPr>
        </p:nvSpPr>
        <p:spPr>
          <a:xfrm>
            <a:off x="11641809" y="6356350"/>
            <a:ext cx="550190"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277077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B6AE98B-EDB9-F949-AC99-D0AF6BF47A20}"/>
              </a:ext>
            </a:extLst>
          </p:cNvPr>
          <p:cNvSpPr/>
          <p:nvPr userDrawn="1"/>
        </p:nvSpPr>
        <p:spPr>
          <a:xfrm>
            <a:off x="3797935" y="4378072"/>
            <a:ext cx="4596130" cy="523220"/>
          </a:xfrm>
          <a:prstGeom prst="rect">
            <a:avLst/>
          </a:prstGeom>
        </p:spPr>
        <p:txBody>
          <a:bodyPr wrap="none">
            <a:spAutoFit/>
          </a:bodyPr>
          <a:lstStyle/>
          <a:p>
            <a:pPr algn="ctr"/>
            <a:r>
              <a:rPr lang="en-US" sz="2800">
                <a:solidFill>
                  <a:schemeClr val="bg1"/>
                </a:solidFill>
                <a:latin typeface="Century Gothic" panose="020B0502020202020204" pitchFamily="34" charset="0"/>
              </a:rPr>
              <a:t>For more information visit </a:t>
            </a:r>
          </a:p>
        </p:txBody>
      </p:sp>
      <p:sp>
        <p:nvSpPr>
          <p:cNvPr id="9" name="Rectangle 8">
            <a:extLst>
              <a:ext uri="{FF2B5EF4-FFF2-40B4-BE49-F238E27FC236}">
                <a16:creationId xmlns:a16="http://schemas.microsoft.com/office/drawing/2014/main" id="{F78FB695-276B-2340-97E7-4290E240AB78}"/>
              </a:ext>
            </a:extLst>
          </p:cNvPr>
          <p:cNvSpPr/>
          <p:nvPr userDrawn="1"/>
        </p:nvSpPr>
        <p:spPr>
          <a:xfrm>
            <a:off x="4406280" y="4992669"/>
            <a:ext cx="3379451" cy="646331"/>
          </a:xfrm>
          <a:prstGeom prst="rect">
            <a:avLst/>
          </a:prstGeom>
        </p:spPr>
        <p:txBody>
          <a:bodyPr wrap="none">
            <a:spAutoFit/>
          </a:bodyPr>
          <a:lstStyle/>
          <a:p>
            <a:pPr algn="ctr"/>
            <a:r>
              <a:rPr lang="en-US" sz="3600" b="1">
                <a:solidFill>
                  <a:schemeClr val="accent2"/>
                </a:solidFill>
                <a:latin typeface="Century Gothic" panose="020B0502020202020204" pitchFamily="34" charset="0"/>
              </a:rPr>
              <a:t>aemo.com.au</a:t>
            </a:r>
          </a:p>
        </p:txBody>
      </p:sp>
    </p:spTree>
    <p:extLst>
      <p:ext uri="{BB962C8B-B14F-4D97-AF65-F5344CB8AC3E}">
        <p14:creationId xmlns:p14="http://schemas.microsoft.com/office/powerpoint/2010/main" val="1016301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 Ga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11C31-5088-7243-AAD5-621B1E314F05}"/>
              </a:ext>
            </a:extLst>
          </p:cNvPr>
          <p:cNvSpPr>
            <a:spLocks noGrp="1"/>
          </p:cNvSpPr>
          <p:nvPr>
            <p:ph type="ctrTitle"/>
          </p:nvPr>
        </p:nvSpPr>
        <p:spPr>
          <a:xfrm>
            <a:off x="724931" y="683741"/>
            <a:ext cx="7241058" cy="3031524"/>
          </a:xfrm>
          <a:prstGeom prst="rect">
            <a:avLst/>
          </a:prstGeom>
        </p:spPr>
        <p:txBody>
          <a:bodyPr anchor="b">
            <a:normAutofit/>
          </a:bodyPr>
          <a:lstStyle>
            <a:lvl1pPr algn="l">
              <a:defRPr sz="5400">
                <a:solidFill>
                  <a:schemeClr val="bg1"/>
                </a:solidFill>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C4E06004-B4FF-FE46-A3AF-D01808DCE6D9}"/>
              </a:ext>
            </a:extLst>
          </p:cNvPr>
          <p:cNvSpPr>
            <a:spLocks noGrp="1"/>
          </p:cNvSpPr>
          <p:nvPr>
            <p:ph type="subTitle" idx="1"/>
          </p:nvPr>
        </p:nvSpPr>
        <p:spPr>
          <a:xfrm>
            <a:off x="724932" y="4193060"/>
            <a:ext cx="4860322" cy="1748524"/>
          </a:xfrm>
          <a:prstGeom prst="rect">
            <a:avLst/>
          </a:prstGeom>
        </p:spPr>
        <p:txBody>
          <a:bodyPr>
            <a:normAutofit/>
          </a:bodyPr>
          <a:lstStyle>
            <a:lvl1pPr marL="0" indent="0" algn="l">
              <a:buNone/>
              <a:defRPr sz="2000" b="0" i="0">
                <a:solidFill>
                  <a:schemeClr val="accent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236914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11C31-5088-7243-AAD5-621B1E314F05}"/>
              </a:ext>
            </a:extLst>
          </p:cNvPr>
          <p:cNvSpPr>
            <a:spLocks noGrp="1"/>
          </p:cNvSpPr>
          <p:nvPr>
            <p:ph type="ctrTitle"/>
          </p:nvPr>
        </p:nvSpPr>
        <p:spPr>
          <a:xfrm>
            <a:off x="724931" y="683741"/>
            <a:ext cx="7241058" cy="2570205"/>
          </a:xfrm>
          <a:prstGeom prst="rect">
            <a:avLst/>
          </a:prstGeom>
        </p:spPr>
        <p:txBody>
          <a:bodyPr anchor="b">
            <a:normAutofit/>
          </a:bodyPr>
          <a:lstStyle>
            <a:lvl1pPr algn="l">
              <a:defRPr sz="5400">
                <a:solidFill>
                  <a:schemeClr val="bg1"/>
                </a:solidFill>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C4E06004-B4FF-FE46-A3AF-D01808DCE6D9}"/>
              </a:ext>
            </a:extLst>
          </p:cNvPr>
          <p:cNvSpPr>
            <a:spLocks noGrp="1"/>
          </p:cNvSpPr>
          <p:nvPr>
            <p:ph type="subTitle" idx="1"/>
          </p:nvPr>
        </p:nvSpPr>
        <p:spPr>
          <a:xfrm>
            <a:off x="724932" y="3995352"/>
            <a:ext cx="6977446" cy="1416908"/>
          </a:xfrm>
          <a:prstGeom prst="rect">
            <a:avLst/>
          </a:prstGeom>
        </p:spPr>
        <p:txBody>
          <a:bodyPr>
            <a:normAutofit/>
          </a:bodyPr>
          <a:lstStyle>
            <a:lvl1pPr marL="0" indent="0" algn="l">
              <a:buNone/>
              <a:defRPr sz="2000" b="0" i="0">
                <a:solidFill>
                  <a:schemeClr val="accent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552332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11C31-5088-7243-AAD5-621B1E314F05}"/>
              </a:ext>
            </a:extLst>
          </p:cNvPr>
          <p:cNvSpPr>
            <a:spLocks noGrp="1"/>
          </p:cNvSpPr>
          <p:nvPr>
            <p:ph type="ctrTitle"/>
          </p:nvPr>
        </p:nvSpPr>
        <p:spPr>
          <a:xfrm>
            <a:off x="724931" y="683741"/>
            <a:ext cx="7241058" cy="2570205"/>
          </a:xfrm>
          <a:prstGeom prst="rect">
            <a:avLst/>
          </a:prstGeom>
        </p:spPr>
        <p:txBody>
          <a:bodyPr anchor="b">
            <a:normAutofit/>
          </a:bodyPr>
          <a:lstStyle>
            <a:lvl1pPr algn="l">
              <a:defRPr sz="5400">
                <a:solidFill>
                  <a:schemeClr val="accent1"/>
                </a:solidFill>
              </a:defRPr>
            </a:lvl1pPr>
          </a:lstStyle>
          <a:p>
            <a:r>
              <a:rPr lang="en-GB"/>
              <a:t>Click to edit Master title style</a:t>
            </a:r>
            <a:endParaRPr lang="en-US"/>
          </a:p>
        </p:txBody>
      </p:sp>
      <p:sp>
        <p:nvSpPr>
          <p:cNvPr id="3" name="Subtitle 2">
            <a:extLst>
              <a:ext uri="{FF2B5EF4-FFF2-40B4-BE49-F238E27FC236}">
                <a16:creationId xmlns:a16="http://schemas.microsoft.com/office/drawing/2014/main" id="{C4E06004-B4FF-FE46-A3AF-D01808DCE6D9}"/>
              </a:ext>
            </a:extLst>
          </p:cNvPr>
          <p:cNvSpPr>
            <a:spLocks noGrp="1"/>
          </p:cNvSpPr>
          <p:nvPr>
            <p:ph type="subTitle" idx="1"/>
          </p:nvPr>
        </p:nvSpPr>
        <p:spPr>
          <a:xfrm>
            <a:off x="724932" y="3995352"/>
            <a:ext cx="6977446" cy="1416908"/>
          </a:xfrm>
          <a:prstGeom prst="rect">
            <a:avLst/>
          </a:prstGeom>
        </p:spPr>
        <p:txBody>
          <a:bodyPr>
            <a:normAutofit/>
          </a:bodyPr>
          <a:lstStyle>
            <a:lvl1pPr marL="0" indent="0" algn="l">
              <a:buNone/>
              <a:defRPr sz="2000" b="0" i="0">
                <a:solidFill>
                  <a:schemeClr val="accent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1543733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 Plai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11C31-5088-7243-AAD5-621B1E314F05}"/>
              </a:ext>
            </a:extLst>
          </p:cNvPr>
          <p:cNvSpPr>
            <a:spLocks noGrp="1"/>
          </p:cNvSpPr>
          <p:nvPr>
            <p:ph type="ctrTitle"/>
          </p:nvPr>
        </p:nvSpPr>
        <p:spPr>
          <a:xfrm>
            <a:off x="550191" y="1191986"/>
            <a:ext cx="10467433" cy="2514600"/>
          </a:xfrm>
          <a:prstGeom prst="rect">
            <a:avLst/>
          </a:prstGeom>
        </p:spPr>
        <p:txBody>
          <a:bodyPr anchor="b"/>
          <a:lstStyle>
            <a:lvl1pPr algn="l">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4E06004-B4FF-FE46-A3AF-D01808DCE6D9}"/>
              </a:ext>
            </a:extLst>
          </p:cNvPr>
          <p:cNvSpPr>
            <a:spLocks noGrp="1"/>
          </p:cNvSpPr>
          <p:nvPr>
            <p:ph type="subTitle" idx="1"/>
          </p:nvPr>
        </p:nvSpPr>
        <p:spPr>
          <a:xfrm>
            <a:off x="550190" y="4064794"/>
            <a:ext cx="10467433" cy="1655762"/>
          </a:xfrm>
          <a:prstGeom prst="rect">
            <a:avLst/>
          </a:prstGeom>
        </p:spPr>
        <p:txBody>
          <a:bodyPr/>
          <a:lstStyle>
            <a:lvl1pPr marL="0" indent="0" algn="l">
              <a:buNone/>
              <a:defRPr sz="2400" b="0" i="0">
                <a:solidFill>
                  <a:schemeClr val="accent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36EE60D-3DE5-7D47-A115-A3C0F81C9414}"/>
              </a:ext>
            </a:extLst>
          </p:cNvPr>
          <p:cNvSpPr>
            <a:spLocks noGrp="1"/>
          </p:cNvSpPr>
          <p:nvPr>
            <p:ph type="dt" sz="half" idx="10"/>
          </p:nvPr>
        </p:nvSpPr>
        <p:spPr>
          <a:xfrm>
            <a:off x="550191" y="6356350"/>
            <a:ext cx="2743200" cy="365125"/>
          </a:xfrm>
          <a:prstGeom prst="rect">
            <a:avLst/>
          </a:prstGeom>
        </p:spPr>
        <p:txBody>
          <a:bodyPr/>
          <a:lstStyle/>
          <a:p>
            <a:fld id="{AA10802A-4FF1-1641-BCAF-D933730FE834}" type="datetime1">
              <a:rPr lang="en-AU" smtClean="0"/>
              <a:t>14/09/2022</a:t>
            </a:fld>
            <a:endParaRPr lang="en-US"/>
          </a:p>
        </p:txBody>
      </p:sp>
      <p:sp>
        <p:nvSpPr>
          <p:cNvPr id="5" name="Footer Placeholder 4">
            <a:extLst>
              <a:ext uri="{FF2B5EF4-FFF2-40B4-BE49-F238E27FC236}">
                <a16:creationId xmlns:a16="http://schemas.microsoft.com/office/drawing/2014/main" id="{132DFA9A-1E04-C545-8357-3FAF75C87D60}"/>
              </a:ext>
            </a:extLst>
          </p:cNvPr>
          <p:cNvSpPr>
            <a:spLocks noGrp="1"/>
          </p:cNvSpPr>
          <p:nvPr>
            <p:ph type="ftr" sz="quarter" idx="11"/>
          </p:nvPr>
        </p:nvSpPr>
        <p:spPr>
          <a:xfrm>
            <a:off x="3293391" y="6356350"/>
            <a:ext cx="8348415"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398E55C-07D8-C546-AAFA-337514FE25AA}"/>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3435660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2A223-58FC-4045-ADFF-2C9411DB7D87}"/>
              </a:ext>
            </a:extLst>
          </p:cNvPr>
          <p:cNvSpPr>
            <a:spLocks noGrp="1"/>
          </p:cNvSpPr>
          <p:nvPr>
            <p:ph type="title"/>
          </p:nvPr>
        </p:nvSpPr>
        <p:spPr>
          <a:xfrm>
            <a:off x="550191" y="564776"/>
            <a:ext cx="9887917" cy="1219199"/>
          </a:xfrm>
          <a:prstGeom prst="rect">
            <a:avLst/>
          </a:prstGeom>
        </p:spPr>
        <p:txBody>
          <a:bodyPr anchor="t"/>
          <a:lstStyle/>
          <a:p>
            <a:r>
              <a:rPr lang="en-GB"/>
              <a:t>Click to edit Master title style</a:t>
            </a:r>
            <a:endParaRPr lang="en-US"/>
          </a:p>
        </p:txBody>
      </p:sp>
      <p:sp>
        <p:nvSpPr>
          <p:cNvPr id="3" name="Content Placeholder 2">
            <a:extLst>
              <a:ext uri="{FF2B5EF4-FFF2-40B4-BE49-F238E27FC236}">
                <a16:creationId xmlns:a16="http://schemas.microsoft.com/office/drawing/2014/main" id="{E08AAD68-3F76-704F-8C35-2B0DCD54AF0E}"/>
              </a:ext>
            </a:extLst>
          </p:cNvPr>
          <p:cNvSpPr>
            <a:spLocks noGrp="1"/>
          </p:cNvSpPr>
          <p:nvPr>
            <p:ph idx="1"/>
          </p:nvPr>
        </p:nvSpPr>
        <p:spPr>
          <a:xfrm>
            <a:off x="550190" y="2090057"/>
            <a:ext cx="10727409" cy="4086906"/>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C3CB105-B445-7346-A76E-C18A71F249EC}"/>
              </a:ext>
            </a:extLst>
          </p:cNvPr>
          <p:cNvSpPr>
            <a:spLocks noGrp="1"/>
          </p:cNvSpPr>
          <p:nvPr>
            <p:ph type="dt" sz="half" idx="10"/>
          </p:nvPr>
        </p:nvSpPr>
        <p:spPr>
          <a:xfrm>
            <a:off x="550191" y="6356350"/>
            <a:ext cx="2743200" cy="365125"/>
          </a:xfrm>
          <a:prstGeom prst="rect">
            <a:avLst/>
          </a:prstGeom>
        </p:spPr>
        <p:txBody>
          <a:bodyPr/>
          <a:lstStyle/>
          <a:p>
            <a:fld id="{D6ED13E6-4384-A94C-969D-7EE3D956CEF5}" type="datetime1">
              <a:rPr lang="en-AU" smtClean="0"/>
              <a:t>14/09/2022</a:t>
            </a:fld>
            <a:endParaRPr lang="en-US"/>
          </a:p>
        </p:txBody>
      </p:sp>
      <p:sp>
        <p:nvSpPr>
          <p:cNvPr id="5" name="Footer Placeholder 4">
            <a:extLst>
              <a:ext uri="{FF2B5EF4-FFF2-40B4-BE49-F238E27FC236}">
                <a16:creationId xmlns:a16="http://schemas.microsoft.com/office/drawing/2014/main" id="{982016D3-0BE6-8249-B2AD-D3313EF2DC9E}"/>
              </a:ext>
            </a:extLst>
          </p:cNvPr>
          <p:cNvSpPr>
            <a:spLocks noGrp="1"/>
          </p:cNvSpPr>
          <p:nvPr>
            <p:ph type="ftr" sz="quarter" idx="11"/>
          </p:nvPr>
        </p:nvSpPr>
        <p:spPr>
          <a:xfrm>
            <a:off x="7363672" y="6356350"/>
            <a:ext cx="4236809"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6A11005-EFD1-AD48-80B3-4B616B3CDD34}"/>
              </a:ext>
            </a:extLst>
          </p:cNvPr>
          <p:cNvSpPr>
            <a:spLocks noGrp="1"/>
          </p:cNvSpPr>
          <p:nvPr>
            <p:ph type="sldNum" sz="quarter" idx="12"/>
          </p:nvPr>
        </p:nvSpPr>
        <p:spPr>
          <a:xfrm>
            <a:off x="11641808" y="6356350"/>
            <a:ext cx="550192"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495567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66753-64E3-9F45-8CC5-68813C404918}"/>
              </a:ext>
            </a:extLst>
          </p:cNvPr>
          <p:cNvSpPr>
            <a:spLocks noGrp="1"/>
          </p:cNvSpPr>
          <p:nvPr>
            <p:ph type="title"/>
          </p:nvPr>
        </p:nvSpPr>
        <p:spPr>
          <a:xfrm>
            <a:off x="550191" y="555811"/>
            <a:ext cx="9887917" cy="121099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A0F8647-4D0A-5B44-A10D-3CACFA9C8CFF}"/>
              </a:ext>
            </a:extLst>
          </p:cNvPr>
          <p:cNvSpPr>
            <a:spLocks noGrp="1"/>
          </p:cNvSpPr>
          <p:nvPr>
            <p:ph sz="half" idx="1"/>
          </p:nvPr>
        </p:nvSpPr>
        <p:spPr>
          <a:xfrm>
            <a:off x="550192" y="2073729"/>
            <a:ext cx="5181600" cy="4103234"/>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840FF842-5527-984A-9787-DCE6B495DD25}"/>
              </a:ext>
            </a:extLst>
          </p:cNvPr>
          <p:cNvSpPr>
            <a:spLocks noGrp="1"/>
          </p:cNvSpPr>
          <p:nvPr>
            <p:ph sz="half" idx="2"/>
          </p:nvPr>
        </p:nvSpPr>
        <p:spPr>
          <a:xfrm>
            <a:off x="6096000" y="2073729"/>
            <a:ext cx="5257800" cy="4103234"/>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864DFC5-830C-D641-8AB0-A24DE3A325D0}"/>
              </a:ext>
            </a:extLst>
          </p:cNvPr>
          <p:cNvSpPr>
            <a:spLocks noGrp="1"/>
          </p:cNvSpPr>
          <p:nvPr>
            <p:ph type="dt" sz="half" idx="10"/>
          </p:nvPr>
        </p:nvSpPr>
        <p:spPr>
          <a:xfrm>
            <a:off x="550191" y="6356350"/>
            <a:ext cx="2743200" cy="365125"/>
          </a:xfrm>
          <a:prstGeom prst="rect">
            <a:avLst/>
          </a:prstGeom>
        </p:spPr>
        <p:txBody>
          <a:bodyPr/>
          <a:lstStyle/>
          <a:p>
            <a:fld id="{366087E2-3B2C-294B-991F-E896D3AA2A0A}" type="datetime1">
              <a:rPr lang="en-AU" smtClean="0"/>
              <a:t>14/09/2022</a:t>
            </a:fld>
            <a:endParaRPr lang="en-US"/>
          </a:p>
        </p:txBody>
      </p:sp>
      <p:sp>
        <p:nvSpPr>
          <p:cNvPr id="6" name="Footer Placeholder 5">
            <a:extLst>
              <a:ext uri="{FF2B5EF4-FFF2-40B4-BE49-F238E27FC236}">
                <a16:creationId xmlns:a16="http://schemas.microsoft.com/office/drawing/2014/main" id="{C9038B6F-B84E-3A44-8BC4-8B20DAD8C8AE}"/>
              </a:ext>
            </a:extLst>
          </p:cNvPr>
          <p:cNvSpPr>
            <a:spLocks noGrp="1"/>
          </p:cNvSpPr>
          <p:nvPr>
            <p:ph type="ftr" sz="quarter" idx="11"/>
          </p:nvPr>
        </p:nvSpPr>
        <p:spPr>
          <a:xfrm>
            <a:off x="3325907" y="6356350"/>
            <a:ext cx="8315902"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3E5B567-3BF8-CB42-BD03-B73229D97A86}"/>
              </a:ext>
            </a:extLst>
          </p:cNvPr>
          <p:cNvSpPr>
            <a:spLocks noGrp="1"/>
          </p:cNvSpPr>
          <p:nvPr>
            <p:ph type="sldNum" sz="quarter" idx="12"/>
          </p:nvPr>
        </p:nvSpPr>
        <p:spPr>
          <a:xfrm>
            <a:off x="11641809" y="6356350"/>
            <a:ext cx="550190"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798385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FFD0B-C643-4742-A403-5F91EF9723F1}"/>
              </a:ext>
            </a:extLst>
          </p:cNvPr>
          <p:cNvSpPr>
            <a:spLocks noGrp="1"/>
          </p:cNvSpPr>
          <p:nvPr>
            <p:ph type="title"/>
          </p:nvPr>
        </p:nvSpPr>
        <p:spPr>
          <a:xfrm>
            <a:off x="550191" y="564776"/>
            <a:ext cx="9883766" cy="1292596"/>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B46DE7E-E72D-8246-8D2A-AF75F2E19762}"/>
              </a:ext>
            </a:extLst>
          </p:cNvPr>
          <p:cNvSpPr>
            <a:spLocks noGrp="1"/>
          </p:cNvSpPr>
          <p:nvPr>
            <p:ph type="body" idx="1"/>
          </p:nvPr>
        </p:nvSpPr>
        <p:spPr>
          <a:xfrm>
            <a:off x="550191" y="1857375"/>
            <a:ext cx="5428279" cy="64770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50E1FA9-D8D6-9E40-9D94-083C874AF356}"/>
              </a:ext>
            </a:extLst>
          </p:cNvPr>
          <p:cNvSpPr>
            <a:spLocks noGrp="1"/>
          </p:cNvSpPr>
          <p:nvPr>
            <p:ph sz="half" idx="2"/>
          </p:nvPr>
        </p:nvSpPr>
        <p:spPr>
          <a:xfrm>
            <a:off x="550192" y="2671761"/>
            <a:ext cx="5428278" cy="3517901"/>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5C31B32-2174-FA4A-B819-3017EECD1CA6}"/>
              </a:ext>
            </a:extLst>
          </p:cNvPr>
          <p:cNvSpPr>
            <a:spLocks noGrp="1"/>
          </p:cNvSpPr>
          <p:nvPr>
            <p:ph type="body" sz="quarter" idx="3"/>
          </p:nvPr>
        </p:nvSpPr>
        <p:spPr>
          <a:xfrm>
            <a:off x="6172200" y="1857373"/>
            <a:ext cx="5428280" cy="647701"/>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96D4DFB-FEBF-F147-84E3-1F6180B0BF3A}"/>
              </a:ext>
            </a:extLst>
          </p:cNvPr>
          <p:cNvSpPr>
            <a:spLocks noGrp="1"/>
          </p:cNvSpPr>
          <p:nvPr>
            <p:ph sz="quarter" idx="4"/>
          </p:nvPr>
        </p:nvSpPr>
        <p:spPr>
          <a:xfrm>
            <a:off x="6172199" y="2671761"/>
            <a:ext cx="5428281" cy="3517901"/>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BA5265B-AD07-B94C-8B63-5ED1677E9701}"/>
              </a:ext>
            </a:extLst>
          </p:cNvPr>
          <p:cNvSpPr>
            <a:spLocks noGrp="1"/>
          </p:cNvSpPr>
          <p:nvPr>
            <p:ph type="dt" sz="half" idx="10"/>
          </p:nvPr>
        </p:nvSpPr>
        <p:spPr>
          <a:xfrm>
            <a:off x="550191" y="6356350"/>
            <a:ext cx="2743200" cy="365125"/>
          </a:xfrm>
          <a:prstGeom prst="rect">
            <a:avLst/>
          </a:prstGeom>
        </p:spPr>
        <p:txBody>
          <a:bodyPr/>
          <a:lstStyle/>
          <a:p>
            <a:fld id="{63A16E7A-A311-EC48-9053-49DC35F52040}" type="datetime1">
              <a:rPr lang="en-AU" smtClean="0"/>
              <a:t>14/09/2022</a:t>
            </a:fld>
            <a:endParaRPr lang="en-US"/>
          </a:p>
        </p:txBody>
      </p:sp>
      <p:sp>
        <p:nvSpPr>
          <p:cNvPr id="8" name="Footer Placeholder 7">
            <a:extLst>
              <a:ext uri="{FF2B5EF4-FFF2-40B4-BE49-F238E27FC236}">
                <a16:creationId xmlns:a16="http://schemas.microsoft.com/office/drawing/2014/main" id="{FA883901-1DF2-054A-8629-2D76CDC5B16D}"/>
              </a:ext>
            </a:extLst>
          </p:cNvPr>
          <p:cNvSpPr>
            <a:spLocks noGrp="1"/>
          </p:cNvSpPr>
          <p:nvPr>
            <p:ph type="ftr" sz="quarter" idx="11"/>
          </p:nvPr>
        </p:nvSpPr>
        <p:spPr>
          <a:xfrm>
            <a:off x="3293391" y="6356350"/>
            <a:ext cx="8348416"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5CB681B1-3ECF-AF40-8A77-0E29BCB28D55}"/>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3020292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A2FCA-D37C-4B41-A081-A059FE4DC29C}"/>
              </a:ext>
            </a:extLst>
          </p:cNvPr>
          <p:cNvSpPr>
            <a:spLocks noGrp="1"/>
          </p:cNvSpPr>
          <p:nvPr>
            <p:ph type="title"/>
          </p:nvPr>
        </p:nvSpPr>
        <p:spPr>
          <a:xfrm>
            <a:off x="550191" y="365125"/>
            <a:ext cx="9887917" cy="1401682"/>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C92170E-4173-4649-82C3-1DAF6ECF519F}"/>
              </a:ext>
            </a:extLst>
          </p:cNvPr>
          <p:cNvSpPr>
            <a:spLocks noGrp="1"/>
          </p:cNvSpPr>
          <p:nvPr>
            <p:ph type="dt" sz="half" idx="10"/>
          </p:nvPr>
        </p:nvSpPr>
        <p:spPr>
          <a:xfrm>
            <a:off x="550191" y="6356350"/>
            <a:ext cx="2743200" cy="365125"/>
          </a:xfrm>
          <a:prstGeom prst="rect">
            <a:avLst/>
          </a:prstGeom>
        </p:spPr>
        <p:txBody>
          <a:bodyPr/>
          <a:lstStyle/>
          <a:p>
            <a:fld id="{1BA0721A-4309-5442-9655-9E214D986AE2}" type="datetime1">
              <a:rPr lang="en-AU" smtClean="0"/>
              <a:t>14/09/2022</a:t>
            </a:fld>
            <a:endParaRPr lang="en-US"/>
          </a:p>
        </p:txBody>
      </p:sp>
      <p:sp>
        <p:nvSpPr>
          <p:cNvPr id="4" name="Footer Placeholder 3">
            <a:extLst>
              <a:ext uri="{FF2B5EF4-FFF2-40B4-BE49-F238E27FC236}">
                <a16:creationId xmlns:a16="http://schemas.microsoft.com/office/drawing/2014/main" id="{653838DF-BCD1-8940-842D-C4A57010F88F}"/>
              </a:ext>
            </a:extLst>
          </p:cNvPr>
          <p:cNvSpPr>
            <a:spLocks noGrp="1"/>
          </p:cNvSpPr>
          <p:nvPr>
            <p:ph type="ftr" sz="quarter" idx="11"/>
          </p:nvPr>
        </p:nvSpPr>
        <p:spPr>
          <a:xfrm>
            <a:off x="3293391" y="6356350"/>
            <a:ext cx="8348415"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C6054EC-4C5F-AE4E-ADE1-081DE3BB422D}"/>
              </a:ext>
            </a:extLst>
          </p:cNvPr>
          <p:cNvSpPr>
            <a:spLocks noGrp="1"/>
          </p:cNvSpPr>
          <p:nvPr>
            <p:ph type="sldNum" sz="quarter" idx="12"/>
          </p:nvPr>
        </p:nvSpPr>
        <p:spPr>
          <a:xfrm>
            <a:off x="11641807" y="6356350"/>
            <a:ext cx="550192" cy="365125"/>
          </a:xfrm>
          <a:prstGeom prst="rect">
            <a:avLst/>
          </a:prstGeom>
        </p:spPr>
        <p:txBody>
          <a:bodyPr/>
          <a:lstStyle/>
          <a:p>
            <a:fld id="{713AB538-E724-0A46-AEB0-E520B1BBAFEE}" type="slidenum">
              <a:rPr lang="en-US" smtClean="0"/>
              <a:t>‹#›</a:t>
            </a:fld>
            <a:endParaRPr lang="en-US"/>
          </a:p>
        </p:txBody>
      </p:sp>
    </p:spTree>
    <p:extLst>
      <p:ext uri="{BB962C8B-B14F-4D97-AF65-F5344CB8AC3E}">
        <p14:creationId xmlns:p14="http://schemas.microsoft.com/office/powerpoint/2010/main" val="1177500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51CFD1A-D332-474C-8C0A-863C652DFF40}"/>
              </a:ext>
            </a:extLst>
          </p:cNvPr>
          <p:cNvSpPr>
            <a:spLocks noGrp="1"/>
          </p:cNvSpPr>
          <p:nvPr>
            <p:ph type="title"/>
          </p:nvPr>
        </p:nvSpPr>
        <p:spPr>
          <a:xfrm>
            <a:off x="550191" y="609599"/>
            <a:ext cx="9887917" cy="1157207"/>
          </a:xfrm>
          <a:prstGeom prst="rect">
            <a:avLst/>
          </a:prstGeom>
        </p:spPr>
        <p:txBody>
          <a:bodyPr vert="horz" lIns="91440" tIns="45720" rIns="91440" bIns="45720" rtlCol="0" anchor="t">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BC8A4AE-B2D4-FB42-BF76-4B250FB6874E}"/>
              </a:ext>
            </a:extLst>
          </p:cNvPr>
          <p:cNvSpPr>
            <a:spLocks noGrp="1"/>
          </p:cNvSpPr>
          <p:nvPr>
            <p:ph type="body" idx="1"/>
          </p:nvPr>
        </p:nvSpPr>
        <p:spPr>
          <a:xfrm>
            <a:off x="550191" y="2090057"/>
            <a:ext cx="10770952" cy="4086906"/>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73178CB-5AF7-9142-B41D-92F44527A913}"/>
              </a:ext>
            </a:extLst>
          </p:cNvPr>
          <p:cNvSpPr>
            <a:spLocks noGrp="1"/>
          </p:cNvSpPr>
          <p:nvPr>
            <p:ph type="dt" sz="half" idx="2"/>
          </p:nvPr>
        </p:nvSpPr>
        <p:spPr>
          <a:xfrm>
            <a:off x="550191"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Arial Nova" panose="020B0504020202020204" pitchFamily="34" charset="0"/>
              </a:defRPr>
            </a:lvl1pPr>
          </a:lstStyle>
          <a:p>
            <a:fld id="{F91D74E2-673D-5443-AB82-5465FF08957A}" type="datetime1">
              <a:rPr lang="en-AU" smtClean="0"/>
              <a:t>14/09/2022</a:t>
            </a:fld>
            <a:endParaRPr lang="en-US"/>
          </a:p>
        </p:txBody>
      </p:sp>
      <p:sp>
        <p:nvSpPr>
          <p:cNvPr id="5" name="Footer Placeholder 4">
            <a:extLst>
              <a:ext uri="{FF2B5EF4-FFF2-40B4-BE49-F238E27FC236}">
                <a16:creationId xmlns:a16="http://schemas.microsoft.com/office/drawing/2014/main" id="{67DAB519-1EEA-6346-94EE-D604390397A4}"/>
              </a:ext>
            </a:extLst>
          </p:cNvPr>
          <p:cNvSpPr>
            <a:spLocks noGrp="1"/>
          </p:cNvSpPr>
          <p:nvPr>
            <p:ph type="ftr" sz="quarter" idx="3"/>
          </p:nvPr>
        </p:nvSpPr>
        <p:spPr>
          <a:xfrm>
            <a:off x="3293391" y="6356350"/>
            <a:ext cx="8307089" cy="365125"/>
          </a:xfrm>
          <a:prstGeom prst="rect">
            <a:avLst/>
          </a:prstGeom>
        </p:spPr>
        <p:txBody>
          <a:bodyPr vert="horz" lIns="91440" tIns="45720" rIns="91440" bIns="45720" rtlCol="0" anchor="ctr"/>
          <a:lstStyle>
            <a:lvl1pPr algn="r">
              <a:defRPr sz="1200" b="0" i="0">
                <a:solidFill>
                  <a:schemeClr val="tx1">
                    <a:tint val="75000"/>
                  </a:schemeClr>
                </a:solidFill>
                <a:latin typeface="Arial Nova" panose="020B0504020202020204" pitchFamily="34" charset="0"/>
              </a:defRPr>
            </a:lvl1pPr>
          </a:lstStyle>
          <a:p>
            <a:endParaRPr lang="en-US"/>
          </a:p>
        </p:txBody>
      </p:sp>
      <p:sp>
        <p:nvSpPr>
          <p:cNvPr id="6" name="Slide Number Placeholder 5">
            <a:extLst>
              <a:ext uri="{FF2B5EF4-FFF2-40B4-BE49-F238E27FC236}">
                <a16:creationId xmlns:a16="http://schemas.microsoft.com/office/drawing/2014/main" id="{C09AAB5E-3638-C242-93CA-BB88433F0F4C}"/>
              </a:ext>
            </a:extLst>
          </p:cNvPr>
          <p:cNvSpPr>
            <a:spLocks noGrp="1"/>
          </p:cNvSpPr>
          <p:nvPr>
            <p:ph type="sldNum" sz="quarter" idx="4"/>
          </p:nvPr>
        </p:nvSpPr>
        <p:spPr>
          <a:xfrm>
            <a:off x="11600481" y="6356350"/>
            <a:ext cx="591518" cy="365125"/>
          </a:xfrm>
          <a:prstGeom prst="rect">
            <a:avLst/>
          </a:prstGeom>
        </p:spPr>
        <p:txBody>
          <a:bodyPr vert="horz" lIns="91440" tIns="45720" rIns="91440" bIns="45720" rtlCol="0" anchor="ctr"/>
          <a:lstStyle>
            <a:lvl1pPr algn="ctr">
              <a:defRPr sz="1200" b="0" i="0">
                <a:solidFill>
                  <a:schemeClr val="tx1">
                    <a:tint val="75000"/>
                  </a:schemeClr>
                </a:solidFill>
                <a:latin typeface="Arial Nova" panose="020B0504020202020204" pitchFamily="34" charset="0"/>
              </a:defRPr>
            </a:lvl1pPr>
          </a:lstStyle>
          <a:p>
            <a:fld id="{713AB538-E724-0A46-AEB0-E520B1BBAFEE}" type="slidenum">
              <a:rPr lang="en-US" smtClean="0"/>
              <a:pPr/>
              <a:t>‹#›</a:t>
            </a:fld>
            <a:endParaRPr lang="en-US"/>
          </a:p>
        </p:txBody>
      </p:sp>
    </p:spTree>
    <p:extLst>
      <p:ext uri="{BB962C8B-B14F-4D97-AF65-F5344CB8AC3E}">
        <p14:creationId xmlns:p14="http://schemas.microsoft.com/office/powerpoint/2010/main" val="506047146"/>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5" r:id="rId4"/>
    <p:sldLayoutId id="2147483649" r:id="rId5"/>
    <p:sldLayoutId id="2147483650" r:id="rId6"/>
    <p:sldLayoutId id="2147483652" r:id="rId7"/>
    <p:sldLayoutId id="2147483653" r:id="rId8"/>
    <p:sldLayoutId id="2147483654" r:id="rId9"/>
    <p:sldLayoutId id="2147483655" r:id="rId10"/>
    <p:sldLayoutId id="2147483656" r:id="rId11"/>
    <p:sldLayoutId id="2147483657" r:id="rId12"/>
    <p:sldLayoutId id="2147483667" r:id="rId13"/>
    <p:sldLayoutId id="2147483668" r:id="rId14"/>
    <p:sldLayoutId id="2147483662" r:id="rId15"/>
    <p:sldLayoutId id="2147483663" r:id="rId16"/>
    <p:sldLayoutId id="2147483664" r:id="rId17"/>
    <p:sldLayoutId id="2147483666" r:id="rId18"/>
  </p:sldLayoutIdLst>
  <p:hf hdr="0" ftr="0" dt="0"/>
  <p:txStyles>
    <p:titleStyle>
      <a:lvl1pPr algn="l" defTabSz="914400" rtl="0" eaLnBrk="1" latinLnBrk="0" hangingPunct="1">
        <a:lnSpc>
          <a:spcPct val="90000"/>
        </a:lnSpc>
        <a:spcBef>
          <a:spcPct val="0"/>
        </a:spcBef>
        <a:buNone/>
        <a:defRPr sz="4400" b="1" i="0" kern="1200">
          <a:solidFill>
            <a:schemeClr val="accent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Nova"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Nova"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ova"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ova"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ova"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hyperlink" Target="https://www.aemc.gov.au/rule-changes/dwgm-interim-lng-storage-measures"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63905-2EFC-024A-993F-90E6961A1515}"/>
              </a:ext>
            </a:extLst>
          </p:cNvPr>
          <p:cNvSpPr>
            <a:spLocks noGrp="1"/>
          </p:cNvSpPr>
          <p:nvPr>
            <p:ph type="ctrTitle"/>
          </p:nvPr>
        </p:nvSpPr>
        <p:spPr>
          <a:xfrm>
            <a:off x="724930" y="683741"/>
            <a:ext cx="7803927" cy="3031524"/>
          </a:xfrm>
        </p:spPr>
        <p:txBody>
          <a:bodyPr/>
          <a:lstStyle/>
          <a:p>
            <a:r>
              <a:rPr lang="en-US" dirty="0"/>
              <a:t>Recent Market Events &amp; General Update</a:t>
            </a:r>
          </a:p>
        </p:txBody>
      </p:sp>
      <p:sp>
        <p:nvSpPr>
          <p:cNvPr id="3" name="Subtitle 2">
            <a:extLst>
              <a:ext uri="{FF2B5EF4-FFF2-40B4-BE49-F238E27FC236}">
                <a16:creationId xmlns:a16="http://schemas.microsoft.com/office/drawing/2014/main" id="{D0A3EBAE-12C6-DB44-95E1-63A79C4B4C9D}"/>
              </a:ext>
            </a:extLst>
          </p:cNvPr>
          <p:cNvSpPr>
            <a:spLocks noGrp="1"/>
          </p:cNvSpPr>
          <p:nvPr>
            <p:ph type="subTitle" idx="1"/>
          </p:nvPr>
        </p:nvSpPr>
        <p:spPr/>
        <p:txBody>
          <a:bodyPr>
            <a:normAutofit/>
          </a:bodyPr>
          <a:lstStyle/>
          <a:p>
            <a:r>
              <a:rPr lang="en-US" sz="2400"/>
              <a:t>September 2022</a:t>
            </a:r>
          </a:p>
        </p:txBody>
      </p:sp>
    </p:spTree>
    <p:extLst>
      <p:ext uri="{BB962C8B-B14F-4D97-AF65-F5344CB8AC3E}">
        <p14:creationId xmlns:p14="http://schemas.microsoft.com/office/powerpoint/2010/main" val="9137980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B98D6-DBA4-458D-BC0A-7C32F9AC8017}"/>
              </a:ext>
            </a:extLst>
          </p:cNvPr>
          <p:cNvSpPr>
            <a:spLocks noGrp="1"/>
          </p:cNvSpPr>
          <p:nvPr>
            <p:ph type="title"/>
          </p:nvPr>
        </p:nvSpPr>
        <p:spPr/>
        <p:txBody>
          <a:bodyPr/>
          <a:lstStyle/>
          <a:p>
            <a:r>
              <a:rPr lang="en-AU"/>
              <a:t>DWGM Compensation Claims</a:t>
            </a:r>
          </a:p>
        </p:txBody>
      </p:sp>
      <p:sp>
        <p:nvSpPr>
          <p:cNvPr id="3" name="Content Placeholder 2">
            <a:extLst>
              <a:ext uri="{FF2B5EF4-FFF2-40B4-BE49-F238E27FC236}">
                <a16:creationId xmlns:a16="http://schemas.microsoft.com/office/drawing/2014/main" id="{39EBA881-94A5-456D-9C32-041ADD84D172}"/>
              </a:ext>
            </a:extLst>
          </p:cNvPr>
          <p:cNvSpPr>
            <a:spLocks noGrp="1"/>
          </p:cNvSpPr>
          <p:nvPr>
            <p:ph idx="1"/>
          </p:nvPr>
        </p:nvSpPr>
        <p:spPr>
          <a:xfrm>
            <a:off x="496627" y="1347824"/>
            <a:ext cx="10727409" cy="4086906"/>
          </a:xfrm>
        </p:spPr>
        <p:txBody>
          <a:bodyPr vert="horz" lIns="91440" tIns="45720" rIns="91440" bIns="45720" rtlCol="0" anchor="t">
            <a:normAutofit/>
          </a:bodyPr>
          <a:lstStyle/>
          <a:p>
            <a:r>
              <a:rPr lang="en-AU" sz="2400">
                <a:latin typeface="Arial Nova"/>
              </a:rPr>
              <a:t>Process</a:t>
            </a:r>
            <a:endParaRPr lang="en-AU" sz="2000">
              <a:latin typeface="Arial Nova"/>
            </a:endParaRPr>
          </a:p>
          <a:p>
            <a:pPr lvl="1">
              <a:spcBef>
                <a:spcPts val="1800"/>
              </a:spcBef>
            </a:pPr>
            <a:r>
              <a:rPr lang="en-AU" sz="2000">
                <a:latin typeface="Arial Nova"/>
              </a:rPr>
              <a:t>Wholesale Energy Market Dispute Resolution Advisor (WEMDRA) has established a DRP</a:t>
            </a:r>
          </a:p>
          <a:p>
            <a:pPr lvl="1">
              <a:spcBef>
                <a:spcPts val="1800"/>
              </a:spcBef>
            </a:pPr>
            <a:r>
              <a:rPr lang="en-AU" sz="2000">
                <a:latin typeface="Arial Nova"/>
              </a:rPr>
              <a:t>Formal notification will be sent to the market in the next day or so via SWN advising of the claim </a:t>
            </a:r>
            <a:endParaRPr lang="en-AU" sz="2000"/>
          </a:p>
          <a:p>
            <a:pPr lvl="1">
              <a:spcBef>
                <a:spcPts val="1800"/>
              </a:spcBef>
            </a:pPr>
            <a:r>
              <a:rPr lang="en-AU" sz="2000">
                <a:latin typeface="Arial Nova"/>
              </a:rPr>
              <a:t>As the compensation amount is funded by Market Participants, any participant wishing to be involved in the DRP process may contact WEMDRA</a:t>
            </a:r>
          </a:p>
          <a:p>
            <a:pPr lvl="1">
              <a:spcBef>
                <a:spcPts val="1800"/>
              </a:spcBef>
            </a:pPr>
            <a:r>
              <a:rPr lang="en-AU" sz="2000">
                <a:latin typeface="Arial Nova"/>
              </a:rPr>
              <a:t>Date will be finalised shortly for DRP to determine claim</a:t>
            </a:r>
          </a:p>
          <a:p>
            <a:pPr lvl="1"/>
            <a:endParaRPr lang="en-AU"/>
          </a:p>
        </p:txBody>
      </p:sp>
      <p:sp>
        <p:nvSpPr>
          <p:cNvPr id="4" name="Slide Number Placeholder 3">
            <a:extLst>
              <a:ext uri="{FF2B5EF4-FFF2-40B4-BE49-F238E27FC236}">
                <a16:creationId xmlns:a16="http://schemas.microsoft.com/office/drawing/2014/main" id="{920E7F59-B6F9-463B-96C4-5B7E453C16CB}"/>
              </a:ext>
            </a:extLst>
          </p:cNvPr>
          <p:cNvSpPr>
            <a:spLocks noGrp="1"/>
          </p:cNvSpPr>
          <p:nvPr>
            <p:ph type="sldNum" sz="quarter" idx="12"/>
          </p:nvPr>
        </p:nvSpPr>
        <p:spPr/>
        <p:txBody>
          <a:bodyPr/>
          <a:lstStyle/>
          <a:p>
            <a:fld id="{713AB538-E724-0A46-AEB0-E520B1BBAFEE}" type="slidenum">
              <a:rPr lang="en-US" smtClean="0"/>
              <a:t>10</a:t>
            </a:fld>
            <a:endParaRPr lang="en-US"/>
          </a:p>
        </p:txBody>
      </p:sp>
    </p:spTree>
    <p:extLst>
      <p:ext uri="{BB962C8B-B14F-4D97-AF65-F5344CB8AC3E}">
        <p14:creationId xmlns:p14="http://schemas.microsoft.com/office/powerpoint/2010/main" val="3354748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497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01592-9BBA-994C-8DED-6BFE586006B0}"/>
              </a:ext>
            </a:extLst>
          </p:cNvPr>
          <p:cNvSpPr>
            <a:spLocks noGrp="1"/>
          </p:cNvSpPr>
          <p:nvPr>
            <p:ph type="title"/>
          </p:nvPr>
        </p:nvSpPr>
        <p:spPr/>
        <p:txBody>
          <a:bodyPr/>
          <a:lstStyle/>
          <a:p>
            <a:r>
              <a:rPr lang="en-US"/>
              <a:t>Overview</a:t>
            </a:r>
          </a:p>
        </p:txBody>
      </p:sp>
      <p:sp>
        <p:nvSpPr>
          <p:cNvPr id="3" name="Content Placeholder 2">
            <a:extLst>
              <a:ext uri="{FF2B5EF4-FFF2-40B4-BE49-F238E27FC236}">
                <a16:creationId xmlns:a16="http://schemas.microsoft.com/office/drawing/2014/main" id="{6A395A6D-F87A-BB45-87C0-E99C5A125C76}"/>
              </a:ext>
            </a:extLst>
          </p:cNvPr>
          <p:cNvSpPr>
            <a:spLocks noGrp="1"/>
          </p:cNvSpPr>
          <p:nvPr>
            <p:ph idx="1"/>
          </p:nvPr>
        </p:nvSpPr>
        <p:spPr>
          <a:xfrm>
            <a:off x="550190" y="1783974"/>
            <a:ext cx="10727409" cy="4572375"/>
          </a:xfrm>
        </p:spPr>
        <p:txBody>
          <a:bodyPr>
            <a:normAutofit/>
          </a:bodyPr>
          <a:lstStyle/>
          <a:p>
            <a:r>
              <a:rPr lang="en-AU" sz="2400" dirty="0"/>
              <a:t>Iona storage depletion</a:t>
            </a:r>
          </a:p>
          <a:p>
            <a:endParaRPr lang="en-AU" sz="2400" dirty="0"/>
          </a:p>
          <a:p>
            <a:r>
              <a:rPr lang="en-AU" sz="2400" dirty="0"/>
              <a:t>DWGM LNG storage measures</a:t>
            </a:r>
          </a:p>
          <a:p>
            <a:endParaRPr lang="en-AU" sz="2400" dirty="0"/>
          </a:p>
          <a:p>
            <a:r>
              <a:rPr lang="en-US" sz="2400" dirty="0"/>
              <a:t>DWGM Participant Compensation Claims</a:t>
            </a:r>
            <a:endParaRPr lang="en-AU" sz="2200" dirty="0"/>
          </a:p>
          <a:p>
            <a:endParaRPr lang="en-US" sz="1800" dirty="0"/>
          </a:p>
        </p:txBody>
      </p:sp>
      <p:sp>
        <p:nvSpPr>
          <p:cNvPr id="4" name="Slide Number Placeholder 3">
            <a:extLst>
              <a:ext uri="{FF2B5EF4-FFF2-40B4-BE49-F238E27FC236}">
                <a16:creationId xmlns:a16="http://schemas.microsoft.com/office/drawing/2014/main" id="{689B9196-B8F9-A74B-9538-B7FB0B4F261D}"/>
              </a:ext>
            </a:extLst>
          </p:cNvPr>
          <p:cNvSpPr>
            <a:spLocks noGrp="1"/>
          </p:cNvSpPr>
          <p:nvPr>
            <p:ph type="sldNum" sz="quarter" idx="12"/>
          </p:nvPr>
        </p:nvSpPr>
        <p:spPr/>
        <p:txBody>
          <a:bodyPr/>
          <a:lstStyle/>
          <a:p>
            <a:fld id="{713AB538-E724-0A46-AEB0-E520B1BBAFEE}" type="slidenum">
              <a:rPr lang="en-US" smtClean="0"/>
              <a:t>2</a:t>
            </a:fld>
            <a:endParaRPr lang="en-US"/>
          </a:p>
        </p:txBody>
      </p:sp>
    </p:spTree>
    <p:extLst>
      <p:ext uri="{BB962C8B-B14F-4D97-AF65-F5344CB8AC3E}">
        <p14:creationId xmlns:p14="http://schemas.microsoft.com/office/powerpoint/2010/main" val="2476877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01592-9BBA-994C-8DED-6BFE586006B0}"/>
              </a:ext>
            </a:extLst>
          </p:cNvPr>
          <p:cNvSpPr>
            <a:spLocks noGrp="1"/>
          </p:cNvSpPr>
          <p:nvPr>
            <p:ph type="title"/>
          </p:nvPr>
        </p:nvSpPr>
        <p:spPr/>
        <p:txBody>
          <a:bodyPr/>
          <a:lstStyle/>
          <a:p>
            <a:r>
              <a:rPr lang="en-US"/>
              <a:t>Iona Storage Depletion</a:t>
            </a:r>
          </a:p>
        </p:txBody>
      </p:sp>
      <p:sp>
        <p:nvSpPr>
          <p:cNvPr id="3" name="Content Placeholder 2">
            <a:extLst>
              <a:ext uri="{FF2B5EF4-FFF2-40B4-BE49-F238E27FC236}">
                <a16:creationId xmlns:a16="http://schemas.microsoft.com/office/drawing/2014/main" id="{6A395A6D-F87A-BB45-87C0-E99C5A125C76}"/>
              </a:ext>
            </a:extLst>
          </p:cNvPr>
          <p:cNvSpPr>
            <a:spLocks noGrp="1"/>
          </p:cNvSpPr>
          <p:nvPr>
            <p:ph idx="1"/>
          </p:nvPr>
        </p:nvSpPr>
        <p:spPr>
          <a:xfrm>
            <a:off x="550190" y="1330036"/>
            <a:ext cx="10727409" cy="5026314"/>
          </a:xfrm>
        </p:spPr>
        <p:txBody>
          <a:bodyPr>
            <a:normAutofit/>
          </a:bodyPr>
          <a:lstStyle/>
          <a:p>
            <a:r>
              <a:rPr lang="en-AU" sz="1800" b="0" i="0" u="none" strike="noStrike" baseline="0">
                <a:solidFill>
                  <a:srgbClr val="000000"/>
                </a:solidFill>
                <a:latin typeface="Arial" panose="020B0604020202020204" pitchFamily="34" charset="0"/>
              </a:rPr>
              <a:t>AEMO issued a Notice of a Threat to System Security on 11 July 2022 and published an additional threat notice on 18 July 2022 due to low Iona underground gas storage inventory and the risk of supply shortfalls due to Iona inventory depletion over winter</a:t>
            </a:r>
          </a:p>
          <a:p>
            <a:r>
              <a:rPr lang="en-AU" sz="1800"/>
              <a:t>In the threat notice, AEMO requested:</a:t>
            </a:r>
            <a:endParaRPr lang="en-AU" sz="1800" b="0" i="0" u="none" strike="noStrike" baseline="0">
              <a:solidFill>
                <a:srgbClr val="000000"/>
              </a:solidFill>
              <a:latin typeface="Arial" panose="020B0604020202020204" pitchFamily="34" charset="0"/>
            </a:endParaRPr>
          </a:p>
          <a:p>
            <a:pPr lvl="1"/>
            <a:r>
              <a:rPr lang="en-AU" sz="1800" b="0" i="0" u="none" strike="noStrike" baseline="0">
                <a:solidFill>
                  <a:srgbClr val="000000"/>
                </a:solidFill>
                <a:latin typeface="Arial" panose="020B0604020202020204" pitchFamily="34" charset="0"/>
              </a:rPr>
              <a:t>Market Participants to cease purchasing gas from the DWGM to ship to other jurisdictions</a:t>
            </a:r>
          </a:p>
          <a:p>
            <a:pPr lvl="1"/>
            <a:r>
              <a:rPr lang="en-AU" sz="1800" b="0" i="0" u="none" strike="noStrike" baseline="0">
                <a:solidFill>
                  <a:srgbClr val="000000"/>
                </a:solidFill>
                <a:latin typeface="Arial" panose="020B0604020202020204" pitchFamily="34" charset="0"/>
              </a:rPr>
              <a:t>Victorian gas generators connected to the DTS are not to generate using gas without supplying a corresponding quantity of gas into the DTS</a:t>
            </a:r>
            <a:endParaRPr lang="en-AU" sz="1800"/>
          </a:p>
          <a:p>
            <a:endParaRPr lang="en-US" sz="1800"/>
          </a:p>
        </p:txBody>
      </p:sp>
      <p:sp>
        <p:nvSpPr>
          <p:cNvPr id="4" name="Slide Number Placeholder 3">
            <a:extLst>
              <a:ext uri="{FF2B5EF4-FFF2-40B4-BE49-F238E27FC236}">
                <a16:creationId xmlns:a16="http://schemas.microsoft.com/office/drawing/2014/main" id="{689B9196-B8F9-A74B-9538-B7FB0B4F261D}"/>
              </a:ext>
            </a:extLst>
          </p:cNvPr>
          <p:cNvSpPr>
            <a:spLocks noGrp="1"/>
          </p:cNvSpPr>
          <p:nvPr>
            <p:ph type="sldNum" sz="quarter" idx="12"/>
          </p:nvPr>
        </p:nvSpPr>
        <p:spPr/>
        <p:txBody>
          <a:bodyPr/>
          <a:lstStyle/>
          <a:p>
            <a:fld id="{713AB538-E724-0A46-AEB0-E520B1BBAFEE}" type="slidenum">
              <a:rPr lang="en-US" smtClean="0"/>
              <a:t>3</a:t>
            </a:fld>
            <a:endParaRPr lang="en-US"/>
          </a:p>
        </p:txBody>
      </p:sp>
      <p:pic>
        <p:nvPicPr>
          <p:cNvPr id="7" name="Picture 6">
            <a:extLst>
              <a:ext uri="{FF2B5EF4-FFF2-40B4-BE49-F238E27FC236}">
                <a16:creationId xmlns:a16="http://schemas.microsoft.com/office/drawing/2014/main" id="{C0394D4C-8E72-431B-B925-717234C09BC6}"/>
              </a:ext>
            </a:extLst>
          </p:cNvPr>
          <p:cNvPicPr>
            <a:picLocks noChangeAspect="1"/>
          </p:cNvPicPr>
          <p:nvPr/>
        </p:nvPicPr>
        <p:blipFill>
          <a:blip r:embed="rId2"/>
          <a:stretch>
            <a:fillRect/>
          </a:stretch>
        </p:blipFill>
        <p:spPr>
          <a:xfrm>
            <a:off x="6310192" y="3346507"/>
            <a:ext cx="4967408" cy="3358342"/>
          </a:xfrm>
          <a:prstGeom prst="rect">
            <a:avLst/>
          </a:prstGeom>
        </p:spPr>
      </p:pic>
      <p:sp>
        <p:nvSpPr>
          <p:cNvPr id="8" name="TextBox 7">
            <a:extLst>
              <a:ext uri="{FF2B5EF4-FFF2-40B4-BE49-F238E27FC236}">
                <a16:creationId xmlns:a16="http://schemas.microsoft.com/office/drawing/2014/main" id="{20D99282-0D14-4D26-8DFC-F276680E660D}"/>
              </a:ext>
            </a:extLst>
          </p:cNvPr>
          <p:cNvSpPr txBox="1"/>
          <p:nvPr/>
        </p:nvSpPr>
        <p:spPr>
          <a:xfrm>
            <a:off x="550189" y="3207924"/>
            <a:ext cx="5094152" cy="2862322"/>
          </a:xfrm>
          <a:prstGeom prst="rect">
            <a:avLst/>
          </a:prstGeom>
          <a:noFill/>
        </p:spPr>
        <p:txBody>
          <a:bodyPr wrap="square" rtlCol="0">
            <a:spAutoFit/>
          </a:bodyPr>
          <a:lstStyle/>
          <a:p>
            <a:pPr algn="l"/>
            <a:endParaRPr lang="en-AU" sz="1800" b="0" i="0" u="none" strike="noStrike" baseline="0">
              <a:solidFill>
                <a:srgbClr val="000000"/>
              </a:solidFill>
              <a:latin typeface="Arial" panose="020B0604020202020204" pitchFamily="34" charset="0"/>
            </a:endParaRPr>
          </a:p>
          <a:p>
            <a:pPr marL="285750" indent="-285750">
              <a:buFont typeface="Arial" panose="020B0604020202020204" pitchFamily="34" charset="0"/>
              <a:buChar char="•"/>
            </a:pPr>
            <a:r>
              <a:rPr lang="en-AU" sz="1800" b="0" i="0" u="none" strike="noStrike" baseline="0">
                <a:solidFill>
                  <a:srgbClr val="000000"/>
                </a:solidFill>
                <a:latin typeface="Arial" panose="020B0604020202020204" pitchFamily="34" charset="0"/>
              </a:rPr>
              <a:t>Iona storage inventory reduced at an average daily rate of ~200 TJ/d from 1-11 July </a:t>
            </a:r>
          </a:p>
          <a:p>
            <a:pPr marL="285750" indent="-285750">
              <a:buFont typeface="Arial" panose="020B0604020202020204" pitchFamily="34" charset="0"/>
              <a:buChar char="•"/>
            </a:pPr>
            <a:r>
              <a:rPr lang="en-AU" sz="1800" b="0" i="0" u="none" strike="noStrike" baseline="0">
                <a:solidFill>
                  <a:srgbClr val="000000"/>
                </a:solidFill>
                <a:latin typeface="Arial" panose="020B0604020202020204" pitchFamily="34" charset="0"/>
              </a:rPr>
              <a:t>If this rate of decline continued, Iona storage inventory would reduce to 6 PJ by 6 August</a:t>
            </a:r>
          </a:p>
          <a:p>
            <a:pPr marL="285750" indent="-285750">
              <a:buFont typeface="Arial" panose="020B0604020202020204" pitchFamily="34" charset="0"/>
              <a:buChar char="•"/>
            </a:pPr>
            <a:r>
              <a:rPr lang="en-AU" sz="1800" b="0" i="0" u="none" strike="noStrike" baseline="0">
                <a:solidFill>
                  <a:srgbClr val="000000"/>
                </a:solidFill>
                <a:latin typeface="Arial" panose="020B0604020202020204" pitchFamily="34" charset="0"/>
              </a:rPr>
              <a:t>At this inventory level, Iona supply delivery capacity may begin to reduce, with this supply capacity reduction increasing if the Iona inventory continued to decl</a:t>
            </a:r>
            <a:r>
              <a:rPr lang="en-AU">
                <a:solidFill>
                  <a:srgbClr val="000000"/>
                </a:solidFill>
                <a:latin typeface="Arial" panose="020B0604020202020204" pitchFamily="34" charset="0"/>
              </a:rPr>
              <a:t>ine</a:t>
            </a:r>
            <a:r>
              <a:rPr lang="en-AU" sz="1800" b="0" i="0" u="none" strike="noStrike" baseline="0">
                <a:solidFill>
                  <a:srgbClr val="000000"/>
                </a:solidFill>
                <a:latin typeface="Arial" panose="020B0604020202020204" pitchFamily="34" charset="0"/>
              </a:rPr>
              <a:t>	</a:t>
            </a:r>
          </a:p>
          <a:p>
            <a:endParaRPr lang="en-AU"/>
          </a:p>
        </p:txBody>
      </p:sp>
    </p:spTree>
    <p:extLst>
      <p:ext uri="{BB962C8B-B14F-4D97-AF65-F5344CB8AC3E}">
        <p14:creationId xmlns:p14="http://schemas.microsoft.com/office/powerpoint/2010/main" val="157250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01592-9BBA-994C-8DED-6BFE586006B0}"/>
              </a:ext>
            </a:extLst>
          </p:cNvPr>
          <p:cNvSpPr>
            <a:spLocks noGrp="1"/>
          </p:cNvSpPr>
          <p:nvPr>
            <p:ph type="title"/>
          </p:nvPr>
        </p:nvSpPr>
        <p:spPr/>
        <p:txBody>
          <a:bodyPr/>
          <a:lstStyle/>
          <a:p>
            <a:r>
              <a:rPr lang="en-US"/>
              <a:t>Iona Storage Depletion</a:t>
            </a:r>
          </a:p>
        </p:txBody>
      </p:sp>
      <p:sp>
        <p:nvSpPr>
          <p:cNvPr id="3" name="Content Placeholder 2">
            <a:extLst>
              <a:ext uri="{FF2B5EF4-FFF2-40B4-BE49-F238E27FC236}">
                <a16:creationId xmlns:a16="http://schemas.microsoft.com/office/drawing/2014/main" id="{6A395A6D-F87A-BB45-87C0-E99C5A125C76}"/>
              </a:ext>
            </a:extLst>
          </p:cNvPr>
          <p:cNvSpPr>
            <a:spLocks noGrp="1"/>
          </p:cNvSpPr>
          <p:nvPr>
            <p:ph idx="1"/>
          </p:nvPr>
        </p:nvSpPr>
        <p:spPr>
          <a:xfrm>
            <a:off x="550190" y="1330036"/>
            <a:ext cx="10727409" cy="5026314"/>
          </a:xfrm>
        </p:spPr>
        <p:txBody>
          <a:bodyPr>
            <a:normAutofit/>
          </a:bodyPr>
          <a:lstStyle/>
          <a:p>
            <a:r>
              <a:rPr lang="en-AU" sz="1800"/>
              <a:t>On 10 August, AEMO issued an updated notice, noting that since 21 July Iona inventory increased from 9.4 PJ to 11 PJ on 7 August. Based on information provided at the time Iona inventory was expected to stay above 6 PJ</a:t>
            </a:r>
          </a:p>
          <a:p>
            <a:r>
              <a:rPr lang="en-AU" sz="1800"/>
              <a:t>As such, from 2 August participants were no longer requested to support controllable withdrawals from the DTS into Iona UGS with corresponding supply, and from 11 August allow limited net withdrawals from the DWGM by Victorian gas generators.</a:t>
            </a:r>
          </a:p>
          <a:p>
            <a:pPr>
              <a:lnSpc>
                <a:spcPct val="120000"/>
              </a:lnSpc>
            </a:pPr>
            <a:endParaRPr lang="en-AU" sz="2200"/>
          </a:p>
          <a:p>
            <a:endParaRPr lang="en-US" sz="1800"/>
          </a:p>
        </p:txBody>
      </p:sp>
      <p:sp>
        <p:nvSpPr>
          <p:cNvPr id="4" name="Slide Number Placeholder 3">
            <a:extLst>
              <a:ext uri="{FF2B5EF4-FFF2-40B4-BE49-F238E27FC236}">
                <a16:creationId xmlns:a16="http://schemas.microsoft.com/office/drawing/2014/main" id="{689B9196-B8F9-A74B-9538-B7FB0B4F261D}"/>
              </a:ext>
            </a:extLst>
          </p:cNvPr>
          <p:cNvSpPr>
            <a:spLocks noGrp="1"/>
          </p:cNvSpPr>
          <p:nvPr>
            <p:ph type="sldNum" sz="quarter" idx="12"/>
          </p:nvPr>
        </p:nvSpPr>
        <p:spPr/>
        <p:txBody>
          <a:bodyPr/>
          <a:lstStyle/>
          <a:p>
            <a:fld id="{713AB538-E724-0A46-AEB0-E520B1BBAFEE}" type="slidenum">
              <a:rPr lang="en-US" smtClean="0"/>
              <a:t>4</a:t>
            </a:fld>
            <a:endParaRPr lang="en-US"/>
          </a:p>
        </p:txBody>
      </p:sp>
      <p:pic>
        <p:nvPicPr>
          <p:cNvPr id="6" name="Picture 5">
            <a:extLst>
              <a:ext uri="{FF2B5EF4-FFF2-40B4-BE49-F238E27FC236}">
                <a16:creationId xmlns:a16="http://schemas.microsoft.com/office/drawing/2014/main" id="{6B9ACF61-AC9C-4092-A948-1807A418EA24}"/>
              </a:ext>
            </a:extLst>
          </p:cNvPr>
          <p:cNvPicPr>
            <a:picLocks noChangeAspect="1"/>
          </p:cNvPicPr>
          <p:nvPr/>
        </p:nvPicPr>
        <p:blipFill>
          <a:blip r:embed="rId2"/>
          <a:stretch>
            <a:fillRect/>
          </a:stretch>
        </p:blipFill>
        <p:spPr>
          <a:xfrm>
            <a:off x="6338136" y="3167541"/>
            <a:ext cx="4759645" cy="3101958"/>
          </a:xfrm>
          <a:prstGeom prst="rect">
            <a:avLst/>
          </a:prstGeom>
        </p:spPr>
      </p:pic>
      <p:sp>
        <p:nvSpPr>
          <p:cNvPr id="7" name="Content Placeholder 2">
            <a:extLst>
              <a:ext uri="{FF2B5EF4-FFF2-40B4-BE49-F238E27FC236}">
                <a16:creationId xmlns:a16="http://schemas.microsoft.com/office/drawing/2014/main" id="{BC368210-50D0-4DE8-B54C-D243F3CAF948}"/>
              </a:ext>
            </a:extLst>
          </p:cNvPr>
          <p:cNvSpPr txBox="1">
            <a:spLocks/>
          </p:cNvSpPr>
          <p:nvPr/>
        </p:nvSpPr>
        <p:spPr>
          <a:xfrm>
            <a:off x="550191" y="3033591"/>
            <a:ext cx="5608127" cy="274653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Nova"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Nova"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ova"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ova"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ova"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a:latin typeface="Arial Nova"/>
              </a:rPr>
              <a:t>Participants were still requested to cease purchasing gas from the DWGM via controllable withdrawals from the DTS, unless withdrawing into Iona UGS</a:t>
            </a:r>
          </a:p>
          <a:p>
            <a:r>
              <a:rPr lang="en-AU" sz="1800">
                <a:latin typeface="Arial Nova"/>
              </a:rPr>
              <a:t>The gas supply threat due to Iona inventory depletion during this winter peak demand period (that ends on 30 September) has eased. AEMO is reviewing the current DWGM threat notices and the Gas Supply Guarantee. </a:t>
            </a:r>
            <a:endParaRPr lang="en-AU" sz="1800"/>
          </a:p>
          <a:p>
            <a:pPr marL="0" indent="0">
              <a:buNone/>
            </a:pPr>
            <a:endParaRPr lang="en-AU" sz="1800"/>
          </a:p>
          <a:p>
            <a:endParaRPr lang="en-US" sz="1800"/>
          </a:p>
        </p:txBody>
      </p:sp>
    </p:spTree>
    <p:extLst>
      <p:ext uri="{BB962C8B-B14F-4D97-AF65-F5344CB8AC3E}">
        <p14:creationId xmlns:p14="http://schemas.microsoft.com/office/powerpoint/2010/main" val="2807744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61172-E47C-4CED-8DAD-7018E0EB3066}"/>
              </a:ext>
            </a:extLst>
          </p:cNvPr>
          <p:cNvSpPr>
            <a:spLocks noGrp="1"/>
          </p:cNvSpPr>
          <p:nvPr>
            <p:ph type="title"/>
          </p:nvPr>
        </p:nvSpPr>
        <p:spPr/>
        <p:txBody>
          <a:bodyPr/>
          <a:lstStyle/>
          <a:p>
            <a:r>
              <a:rPr lang="en-AU"/>
              <a:t>Iona Storage Depletion</a:t>
            </a:r>
          </a:p>
        </p:txBody>
      </p:sp>
      <p:sp>
        <p:nvSpPr>
          <p:cNvPr id="3" name="Content Placeholder 2">
            <a:extLst>
              <a:ext uri="{FF2B5EF4-FFF2-40B4-BE49-F238E27FC236}">
                <a16:creationId xmlns:a16="http://schemas.microsoft.com/office/drawing/2014/main" id="{0EA8FA82-E62F-4853-8099-2CF0E25E3BF4}"/>
              </a:ext>
            </a:extLst>
          </p:cNvPr>
          <p:cNvSpPr>
            <a:spLocks noGrp="1"/>
          </p:cNvSpPr>
          <p:nvPr>
            <p:ph idx="1"/>
          </p:nvPr>
        </p:nvSpPr>
        <p:spPr>
          <a:xfrm>
            <a:off x="550191" y="1278958"/>
            <a:ext cx="10727409" cy="2072110"/>
          </a:xfrm>
        </p:spPr>
        <p:txBody>
          <a:bodyPr vert="horz" lIns="91440" tIns="45720" rIns="91440" bIns="45720" rtlCol="0" anchor="t">
            <a:normAutofit fontScale="92500" lnSpcReduction="10000"/>
          </a:bodyPr>
          <a:lstStyle/>
          <a:p>
            <a:r>
              <a:rPr lang="en-AU">
                <a:latin typeface="Arial Nova"/>
              </a:rPr>
              <a:t>Below 6 PJ level (~25% of storage capacity) </a:t>
            </a:r>
            <a:endParaRPr lang="en-AU"/>
          </a:p>
          <a:p>
            <a:pPr lvl="1"/>
            <a:r>
              <a:rPr lang="en-AU">
                <a:latin typeface="Arial Nova"/>
              </a:rPr>
              <a:t>The withdrawal capacity could vary anywhere between half and full capacity.</a:t>
            </a:r>
            <a:endParaRPr lang="en-AU"/>
          </a:p>
          <a:p>
            <a:pPr lvl="1"/>
            <a:r>
              <a:rPr lang="en-AU">
                <a:latin typeface="Arial Nova"/>
              </a:rPr>
              <a:t>Many factors can affect the withdrawal capacity, including how the gas has been withdrawn, any gas injected, duration of injection or withdrawal, etc; </a:t>
            </a:r>
            <a:endParaRPr lang="en-AU"/>
          </a:p>
          <a:p>
            <a:pPr lvl="1"/>
            <a:r>
              <a:rPr lang="en-AU">
                <a:latin typeface="Arial Nova"/>
              </a:rPr>
              <a:t>Directionally, the overall withdrawal capacity will decline faster the more of the ~6PJ is withdrawn. </a:t>
            </a:r>
            <a:endParaRPr lang="en-AU"/>
          </a:p>
          <a:p>
            <a:pPr lvl="1"/>
            <a:endParaRPr lang="en-AU">
              <a:latin typeface="Arial Nova"/>
            </a:endParaRPr>
          </a:p>
          <a:p>
            <a:endParaRPr lang="en-AU"/>
          </a:p>
        </p:txBody>
      </p:sp>
      <p:sp>
        <p:nvSpPr>
          <p:cNvPr id="4" name="Slide Number Placeholder 3">
            <a:extLst>
              <a:ext uri="{FF2B5EF4-FFF2-40B4-BE49-F238E27FC236}">
                <a16:creationId xmlns:a16="http://schemas.microsoft.com/office/drawing/2014/main" id="{ADA13825-70E4-4AA8-AF8A-105447F25B43}"/>
              </a:ext>
            </a:extLst>
          </p:cNvPr>
          <p:cNvSpPr>
            <a:spLocks noGrp="1"/>
          </p:cNvSpPr>
          <p:nvPr>
            <p:ph type="sldNum" sz="quarter" idx="12"/>
          </p:nvPr>
        </p:nvSpPr>
        <p:spPr/>
        <p:txBody>
          <a:bodyPr/>
          <a:lstStyle/>
          <a:p>
            <a:fld id="{713AB538-E724-0A46-AEB0-E520B1BBAFEE}" type="slidenum">
              <a:rPr lang="en-US" smtClean="0"/>
              <a:t>5</a:t>
            </a:fld>
            <a:endParaRPr lang="en-US"/>
          </a:p>
        </p:txBody>
      </p:sp>
      <p:pic>
        <p:nvPicPr>
          <p:cNvPr id="7" name="Picture 6">
            <a:extLst>
              <a:ext uri="{FF2B5EF4-FFF2-40B4-BE49-F238E27FC236}">
                <a16:creationId xmlns:a16="http://schemas.microsoft.com/office/drawing/2014/main" id="{03136A5E-6BF8-485B-BDCE-452E09F7B61C}"/>
              </a:ext>
            </a:extLst>
          </p:cNvPr>
          <p:cNvPicPr>
            <a:picLocks noChangeAspect="1"/>
          </p:cNvPicPr>
          <p:nvPr/>
        </p:nvPicPr>
        <p:blipFill>
          <a:blip r:embed="rId2"/>
          <a:stretch>
            <a:fillRect/>
          </a:stretch>
        </p:blipFill>
        <p:spPr>
          <a:xfrm>
            <a:off x="3129933" y="3876939"/>
            <a:ext cx="5428446" cy="2844536"/>
          </a:xfrm>
          <a:prstGeom prst="rect">
            <a:avLst/>
          </a:prstGeom>
        </p:spPr>
      </p:pic>
      <p:sp>
        <p:nvSpPr>
          <p:cNvPr id="8" name="Content Placeholder 2">
            <a:extLst>
              <a:ext uri="{FF2B5EF4-FFF2-40B4-BE49-F238E27FC236}">
                <a16:creationId xmlns:a16="http://schemas.microsoft.com/office/drawing/2014/main" id="{693F146E-02E0-4736-BF06-D35D5EA01CAC}"/>
              </a:ext>
            </a:extLst>
          </p:cNvPr>
          <p:cNvSpPr txBox="1">
            <a:spLocks/>
          </p:cNvSpPr>
          <p:nvPr/>
        </p:nvSpPr>
        <p:spPr>
          <a:xfrm>
            <a:off x="550191" y="3351068"/>
            <a:ext cx="10931764" cy="14261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rial Nova"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rial Nova"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rial Nova"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ova"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rial Nova"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2400"/>
              <a:t>From </a:t>
            </a:r>
            <a:r>
              <a:rPr lang="en-AU" sz="2400" i="1"/>
              <a:t>Chapter 4 Managing risks to supply adequacy</a:t>
            </a:r>
            <a:r>
              <a:rPr lang="en-AU" sz="2400"/>
              <a:t>, 2022 VGPR Update:</a:t>
            </a:r>
          </a:p>
        </p:txBody>
      </p:sp>
    </p:spTree>
    <p:extLst>
      <p:ext uri="{BB962C8B-B14F-4D97-AF65-F5344CB8AC3E}">
        <p14:creationId xmlns:p14="http://schemas.microsoft.com/office/powerpoint/2010/main" val="3852408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01592-9BBA-994C-8DED-6BFE586006B0}"/>
              </a:ext>
            </a:extLst>
          </p:cNvPr>
          <p:cNvSpPr>
            <a:spLocks noGrp="1"/>
          </p:cNvSpPr>
          <p:nvPr>
            <p:ph type="title"/>
          </p:nvPr>
        </p:nvSpPr>
        <p:spPr/>
        <p:txBody>
          <a:bodyPr/>
          <a:lstStyle/>
          <a:p>
            <a:r>
              <a:rPr lang="en-US"/>
              <a:t>DWGM LNG storage measures</a:t>
            </a:r>
          </a:p>
        </p:txBody>
      </p:sp>
      <p:sp>
        <p:nvSpPr>
          <p:cNvPr id="3" name="Content Placeholder 2">
            <a:extLst>
              <a:ext uri="{FF2B5EF4-FFF2-40B4-BE49-F238E27FC236}">
                <a16:creationId xmlns:a16="http://schemas.microsoft.com/office/drawing/2014/main" id="{6A395A6D-F87A-BB45-87C0-E99C5A125C76}"/>
              </a:ext>
            </a:extLst>
          </p:cNvPr>
          <p:cNvSpPr>
            <a:spLocks noGrp="1"/>
          </p:cNvSpPr>
          <p:nvPr>
            <p:ph idx="1"/>
          </p:nvPr>
        </p:nvSpPr>
        <p:spPr>
          <a:xfrm>
            <a:off x="550190" y="1771636"/>
            <a:ext cx="10727409" cy="5026314"/>
          </a:xfrm>
        </p:spPr>
        <p:txBody>
          <a:bodyPr vert="horz" lIns="91440" tIns="45720" rIns="91440" bIns="45720" rtlCol="0" anchor="t">
            <a:normAutofit/>
          </a:bodyPr>
          <a:lstStyle/>
          <a:p>
            <a:r>
              <a:rPr lang="en-AU" sz="2000" dirty="0">
                <a:latin typeface="Arial Nova"/>
              </a:rPr>
              <a:t>The AEMC has published a consultation paper on an urgent rule change request seeking to reduce risks to system security and improve reliability of supply in the DWGM between winter 2023 and 2025</a:t>
            </a:r>
          </a:p>
          <a:p>
            <a:pPr marL="0" indent="0">
              <a:buNone/>
            </a:pPr>
            <a:r>
              <a:rPr lang="en-AU" sz="2000" dirty="0">
                <a:effectLst/>
                <a:latin typeface="Calibri"/>
                <a:ea typeface="Calibri"/>
                <a:cs typeface="Calibri"/>
              </a:rPr>
              <a:t>AEMO is to:</a:t>
            </a:r>
            <a:r>
              <a:rPr lang="en-AU" sz="2000" dirty="0">
                <a:latin typeface="Calibri"/>
                <a:ea typeface="Calibri"/>
                <a:cs typeface="Calibri"/>
              </a:rPr>
              <a:t> </a:t>
            </a:r>
            <a:endParaRPr lang="en-AU" sz="2000" dirty="0">
              <a:effectLst/>
              <a:latin typeface="Calibri" panose="020F0502020204030204" pitchFamily="34" charset="0"/>
              <a:ea typeface="Calibri" panose="020F0502020204030204" pitchFamily="34" charset="0"/>
              <a:cs typeface="Calibri"/>
            </a:endParaRPr>
          </a:p>
          <a:p>
            <a:pPr marL="342900" indent="-342900">
              <a:buFont typeface="Calibri" panose="020F0502020204030204" pitchFamily="34" charset="0"/>
              <a:buChar char="•"/>
            </a:pPr>
            <a:r>
              <a:rPr lang="en-AU" sz="2000" dirty="0">
                <a:effectLst/>
                <a:latin typeface="Calibri"/>
                <a:ea typeface="Times New Roman" panose="02020603050405020304" pitchFamily="18" charset="0"/>
                <a:cs typeface="Calibri"/>
              </a:rPr>
              <a:t>Act as buyer of last resort</a:t>
            </a:r>
            <a:r>
              <a:rPr lang="en-AU" sz="2000" dirty="0">
                <a:latin typeface="Calibri"/>
                <a:ea typeface="Times New Roman" panose="02020603050405020304" pitchFamily="18" charset="0"/>
                <a:cs typeface="Calibri"/>
              </a:rPr>
              <a:t> for </a:t>
            </a:r>
            <a:r>
              <a:rPr lang="en-AU" sz="2000" dirty="0">
                <a:effectLst/>
                <a:latin typeface="Calibri"/>
                <a:ea typeface="Times New Roman" panose="02020603050405020304" pitchFamily="18" charset="0"/>
                <a:cs typeface="Calibri"/>
              </a:rPr>
              <a:t>capacity </a:t>
            </a:r>
            <a:r>
              <a:rPr lang="en-AU" sz="2000" dirty="0">
                <a:latin typeface="Calibri"/>
                <a:ea typeface="Times New Roman" panose="02020603050405020304" pitchFamily="18" charset="0"/>
                <a:cs typeface="Calibri"/>
              </a:rPr>
              <a:t>at</a:t>
            </a:r>
            <a:r>
              <a:rPr lang="en-AU" sz="2000" dirty="0">
                <a:effectLst/>
                <a:latin typeface="Calibri"/>
                <a:ea typeface="Times New Roman" panose="02020603050405020304" pitchFamily="18" charset="0"/>
                <a:cs typeface="Calibri"/>
              </a:rPr>
              <a:t> the Dandenong liquified natural gas (LNG) storage facility and hold all uncontracted tank capacity</a:t>
            </a:r>
            <a:r>
              <a:rPr lang="en-AU" sz="2000" dirty="0">
                <a:latin typeface="Calibri"/>
                <a:ea typeface="Times New Roman" panose="02020603050405020304" pitchFamily="18" charset="0"/>
                <a:cs typeface="Calibri"/>
              </a:rPr>
              <a:t> </a:t>
            </a:r>
            <a:endParaRPr lang="en-AU" sz="2000" dirty="0">
              <a:effectLst/>
              <a:latin typeface="Times New Roman"/>
              <a:ea typeface="Calibri" panose="020F0502020204030204" pitchFamily="34" charset="0"/>
            </a:endParaRPr>
          </a:p>
          <a:p>
            <a:pPr marL="742950" lvl="1" indent="-285750">
              <a:buFont typeface="Courier New" panose="02070309020205020404" pitchFamily="49" charset="0"/>
              <a:buChar char="o"/>
            </a:pPr>
            <a:r>
              <a:rPr lang="en-AU" sz="2000" dirty="0">
                <a:effectLst/>
                <a:latin typeface="Calibri"/>
                <a:ea typeface="Times New Roman" panose="02020603050405020304" pitchFamily="18" charset="0"/>
                <a:cs typeface="Calibri"/>
              </a:rPr>
              <a:t>If a retailer then wants to contract capacity, AEMO would relinquish that capacity to allow the retailer to take it</a:t>
            </a:r>
            <a:r>
              <a:rPr lang="en-AU" sz="2000" dirty="0">
                <a:latin typeface="Calibri"/>
                <a:ea typeface="Times New Roman" panose="02020603050405020304" pitchFamily="18" charset="0"/>
                <a:cs typeface="Calibri"/>
              </a:rPr>
              <a:t> </a:t>
            </a:r>
            <a:endParaRPr lang="en-AU" sz="2000" dirty="0">
              <a:effectLst/>
              <a:latin typeface="Calibri" panose="020F0502020204030204" pitchFamily="34" charset="0"/>
              <a:ea typeface="Calibri" panose="020F0502020204030204" pitchFamily="34" charset="0"/>
            </a:endParaRPr>
          </a:p>
          <a:p>
            <a:pPr marL="342900" indent="-342900">
              <a:buFont typeface="Calibri" panose="020F0502020204030204" pitchFamily="34" charset="0"/>
              <a:buChar char="•"/>
            </a:pPr>
            <a:r>
              <a:rPr lang="en-AU" sz="2000" dirty="0">
                <a:effectLst/>
                <a:latin typeface="Calibri"/>
                <a:ea typeface="Times New Roman" panose="02020603050405020304" pitchFamily="18" charset="0"/>
                <a:cs typeface="Calibri"/>
              </a:rPr>
              <a:t>Act as supplier of last resort in relation to the use of its LNG stock.</a:t>
            </a:r>
            <a:r>
              <a:rPr lang="en-AU" sz="2000" dirty="0">
                <a:latin typeface="Calibri"/>
                <a:ea typeface="Times New Roman" panose="02020603050405020304" pitchFamily="18" charset="0"/>
                <a:cs typeface="Calibri"/>
              </a:rPr>
              <a:t> </a:t>
            </a:r>
            <a:endParaRPr lang="en-AU" sz="2000" dirty="0">
              <a:effectLst/>
              <a:latin typeface="Calibri" panose="020F0502020204030204" pitchFamily="34" charset="0"/>
              <a:ea typeface="Calibri" panose="020F0502020204030204" pitchFamily="34" charset="0"/>
            </a:endParaRPr>
          </a:p>
          <a:p>
            <a:pPr marL="742950" lvl="1" indent="-285750">
              <a:buFont typeface="Courier New" panose="02070309020205020404" pitchFamily="49" charset="0"/>
              <a:buChar char="o"/>
            </a:pPr>
            <a:r>
              <a:rPr lang="en-AU" sz="2000" dirty="0">
                <a:effectLst/>
                <a:latin typeface="Calibri"/>
                <a:ea typeface="Times New Roman" panose="02020603050405020304" pitchFamily="18" charset="0"/>
                <a:cs typeface="Calibri"/>
              </a:rPr>
              <a:t>AEMO’s LNG stock is to be scheduled after other market participants</a:t>
            </a:r>
          </a:p>
          <a:p>
            <a:pPr marL="742950" lvl="1" indent="-285750">
              <a:buFont typeface="Courier New" panose="02070309020205020404" pitchFamily="49" charset="0"/>
              <a:buChar char="o"/>
            </a:pPr>
            <a:r>
              <a:rPr lang="en-AU" sz="2000" dirty="0">
                <a:effectLst/>
                <a:latin typeface="Calibri"/>
                <a:ea typeface="Times New Roman" panose="02020603050405020304" pitchFamily="18" charset="0"/>
                <a:cs typeface="Calibri"/>
              </a:rPr>
              <a:t>AEMO’s inventory would be priced at VOLL </a:t>
            </a:r>
          </a:p>
          <a:p>
            <a:pPr marL="742950" lvl="1" indent="-285750">
              <a:buFont typeface="Courier New" panose="02070309020205020404" pitchFamily="49" charset="0"/>
              <a:buChar char="o"/>
            </a:pPr>
            <a:r>
              <a:rPr lang="en-AU" sz="2000" dirty="0">
                <a:latin typeface="Calibri"/>
                <a:ea typeface="Times New Roman" panose="02020603050405020304" pitchFamily="18" charset="0"/>
                <a:cs typeface="Calibri"/>
              </a:rPr>
              <a:t>It </a:t>
            </a:r>
            <a:r>
              <a:rPr lang="en-AU" sz="2000" dirty="0">
                <a:effectLst/>
                <a:latin typeface="Calibri"/>
                <a:ea typeface="Times New Roman" panose="02020603050405020304" pitchFamily="18" charset="0"/>
                <a:cs typeface="Calibri"/>
              </a:rPr>
              <a:t>only go into the market as a supply of last resort</a:t>
            </a:r>
            <a:endParaRPr lang="en-AU" sz="2000" dirty="0">
              <a:effectLst/>
              <a:latin typeface="Calibri"/>
              <a:ea typeface="Calibri" panose="020F0502020204030204" pitchFamily="34" charset="0"/>
              <a:cs typeface="Calibri"/>
            </a:endParaRPr>
          </a:p>
          <a:p>
            <a:endParaRPr lang="en-AU" sz="1800" dirty="0"/>
          </a:p>
          <a:p>
            <a:pPr>
              <a:lnSpc>
                <a:spcPct val="120000"/>
              </a:lnSpc>
            </a:pPr>
            <a:endParaRPr lang="en-AU" sz="2200" dirty="0"/>
          </a:p>
          <a:p>
            <a:endParaRPr lang="en-US" sz="1800" dirty="0"/>
          </a:p>
        </p:txBody>
      </p:sp>
      <p:sp>
        <p:nvSpPr>
          <p:cNvPr id="4" name="Slide Number Placeholder 3">
            <a:extLst>
              <a:ext uri="{FF2B5EF4-FFF2-40B4-BE49-F238E27FC236}">
                <a16:creationId xmlns:a16="http://schemas.microsoft.com/office/drawing/2014/main" id="{689B9196-B8F9-A74B-9538-B7FB0B4F261D}"/>
              </a:ext>
            </a:extLst>
          </p:cNvPr>
          <p:cNvSpPr>
            <a:spLocks noGrp="1"/>
          </p:cNvSpPr>
          <p:nvPr>
            <p:ph type="sldNum" sz="quarter" idx="12"/>
          </p:nvPr>
        </p:nvSpPr>
        <p:spPr/>
        <p:txBody>
          <a:bodyPr/>
          <a:lstStyle/>
          <a:p>
            <a:fld id="{713AB538-E724-0A46-AEB0-E520B1BBAFEE}" type="slidenum">
              <a:rPr lang="en-US" smtClean="0"/>
              <a:t>6</a:t>
            </a:fld>
            <a:endParaRPr lang="en-US"/>
          </a:p>
        </p:txBody>
      </p:sp>
    </p:spTree>
    <p:extLst>
      <p:ext uri="{BB962C8B-B14F-4D97-AF65-F5344CB8AC3E}">
        <p14:creationId xmlns:p14="http://schemas.microsoft.com/office/powerpoint/2010/main" val="15405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01592-9BBA-994C-8DED-6BFE586006B0}"/>
              </a:ext>
            </a:extLst>
          </p:cNvPr>
          <p:cNvSpPr>
            <a:spLocks noGrp="1"/>
          </p:cNvSpPr>
          <p:nvPr>
            <p:ph type="title"/>
          </p:nvPr>
        </p:nvSpPr>
        <p:spPr/>
        <p:txBody>
          <a:bodyPr/>
          <a:lstStyle/>
          <a:p>
            <a:r>
              <a:rPr lang="en-US"/>
              <a:t>DWGM LNG storage measures</a:t>
            </a:r>
          </a:p>
        </p:txBody>
      </p:sp>
      <p:sp>
        <p:nvSpPr>
          <p:cNvPr id="3" name="Content Placeholder 2">
            <a:extLst>
              <a:ext uri="{FF2B5EF4-FFF2-40B4-BE49-F238E27FC236}">
                <a16:creationId xmlns:a16="http://schemas.microsoft.com/office/drawing/2014/main" id="{6A395A6D-F87A-BB45-87C0-E99C5A125C76}"/>
              </a:ext>
            </a:extLst>
          </p:cNvPr>
          <p:cNvSpPr>
            <a:spLocks noGrp="1"/>
          </p:cNvSpPr>
          <p:nvPr>
            <p:ph idx="1"/>
          </p:nvPr>
        </p:nvSpPr>
        <p:spPr>
          <a:xfrm>
            <a:off x="550190" y="1330036"/>
            <a:ext cx="10727409" cy="5026314"/>
          </a:xfrm>
        </p:spPr>
        <p:txBody>
          <a:bodyPr vert="horz" lIns="91440" tIns="45720" rIns="91440" bIns="45720" rtlCol="0" anchor="t">
            <a:normAutofit/>
          </a:bodyPr>
          <a:lstStyle/>
          <a:p>
            <a:pPr marL="0" indent="0">
              <a:buNone/>
            </a:pPr>
            <a:r>
              <a:rPr lang="en-AU" sz="2000">
                <a:effectLst/>
                <a:latin typeface="Calibri"/>
                <a:ea typeface="Calibri"/>
                <a:cs typeface="Calibri"/>
              </a:rPr>
              <a:t>The proposed rule also sets out:</a:t>
            </a:r>
            <a:r>
              <a:rPr lang="en-AU" sz="2000">
                <a:latin typeface="Calibri"/>
                <a:ea typeface="Calibri"/>
                <a:cs typeface="Calibri"/>
              </a:rPr>
              <a:t> </a:t>
            </a:r>
            <a:endParaRPr lang="en-AU" sz="2000">
              <a:effectLst/>
              <a:latin typeface="Calibri" panose="020F0502020204030204" pitchFamily="34" charset="0"/>
              <a:ea typeface="Calibri" panose="020F0502020204030204" pitchFamily="34" charset="0"/>
            </a:endParaRPr>
          </a:p>
          <a:p>
            <a:pPr marL="342900" indent="-342900">
              <a:buFont typeface="Calibri" panose="020F0502020204030204" pitchFamily="34" charset="0"/>
              <a:buChar char="•"/>
            </a:pPr>
            <a:r>
              <a:rPr lang="en-AU" sz="2000">
                <a:effectLst/>
                <a:latin typeface="Calibri"/>
                <a:ea typeface="Times New Roman" panose="02020603050405020304" pitchFamily="18" charset="0"/>
                <a:cs typeface="Calibri"/>
              </a:rPr>
              <a:t>The contractual arrangements to be put in place between AEMO and the APA to support AEMO’s roles as buyer and supplier of last resort</a:t>
            </a:r>
            <a:r>
              <a:rPr lang="en-AU" sz="2000">
                <a:latin typeface="Calibri"/>
                <a:ea typeface="Times New Roman" panose="02020603050405020304" pitchFamily="18" charset="0"/>
                <a:cs typeface="Calibri"/>
              </a:rPr>
              <a:t> </a:t>
            </a:r>
            <a:endParaRPr lang="en-AU" sz="2000">
              <a:effectLst/>
              <a:latin typeface="Calibri" panose="020F0502020204030204" pitchFamily="34" charset="0"/>
              <a:ea typeface="Calibri" panose="020F0502020204030204" pitchFamily="34" charset="0"/>
            </a:endParaRPr>
          </a:p>
          <a:p>
            <a:pPr marL="342900" indent="-342900">
              <a:buFont typeface="Calibri" panose="020F0502020204030204" pitchFamily="34" charset="0"/>
              <a:buChar char="•"/>
            </a:pPr>
            <a:r>
              <a:rPr lang="en-AU" sz="2000">
                <a:effectLst/>
                <a:latin typeface="Calibri"/>
                <a:ea typeface="Times New Roman" panose="02020603050405020304" pitchFamily="18" charset="0"/>
                <a:cs typeface="Calibri"/>
              </a:rPr>
              <a:t>How the costs AEMO incurs as buyer and supplier of last resort are to be recovered from market participants</a:t>
            </a:r>
            <a:r>
              <a:rPr lang="en-AU" sz="2000">
                <a:latin typeface="Calibri"/>
                <a:ea typeface="Times New Roman" panose="02020603050405020304" pitchFamily="18" charset="0"/>
                <a:cs typeface="Calibri"/>
              </a:rPr>
              <a:t> </a:t>
            </a:r>
            <a:endParaRPr lang="en-AU" sz="2000">
              <a:effectLst/>
              <a:latin typeface="Calibri" panose="020F0502020204030204" pitchFamily="34" charset="0"/>
              <a:ea typeface="Calibri" panose="020F0502020204030204" pitchFamily="34" charset="0"/>
            </a:endParaRPr>
          </a:p>
          <a:p>
            <a:pPr marL="742950" lvl="1" indent="-285750">
              <a:buFont typeface="Courier New" panose="02070309020205020404" pitchFamily="49" charset="0"/>
              <a:buChar char="o"/>
            </a:pPr>
            <a:r>
              <a:rPr lang="en-AU" sz="2000">
                <a:effectLst/>
                <a:latin typeface="Calibri"/>
                <a:ea typeface="Times New Roman" panose="02020603050405020304" pitchFamily="18" charset="0"/>
                <a:cs typeface="Calibri"/>
              </a:rPr>
              <a:t>the contracting costs will go onto DWGM participant fees</a:t>
            </a:r>
            <a:endParaRPr lang="en-AU" sz="2000">
              <a:effectLst/>
              <a:latin typeface="Calibri"/>
              <a:ea typeface="Calibri" panose="020F0502020204030204" pitchFamily="34" charset="0"/>
              <a:cs typeface="Calibri"/>
            </a:endParaRPr>
          </a:p>
          <a:p>
            <a:pPr marL="742950" lvl="1" indent="-285750">
              <a:buFont typeface="Courier New" panose="02070309020205020404" pitchFamily="49" charset="0"/>
              <a:buChar char="o"/>
            </a:pPr>
            <a:r>
              <a:rPr lang="en-AU" sz="2000">
                <a:effectLst/>
                <a:latin typeface="Calibri"/>
                <a:ea typeface="Times New Roman" panose="02020603050405020304" pitchFamily="18" charset="0"/>
                <a:cs typeface="Calibri"/>
              </a:rPr>
              <a:t>AEMO imbalance costs will go into the </a:t>
            </a:r>
            <a:r>
              <a:rPr lang="en-AU" sz="2000" err="1">
                <a:effectLst/>
                <a:latin typeface="Calibri"/>
                <a:ea typeface="Times New Roman" panose="02020603050405020304" pitchFamily="18" charset="0"/>
                <a:cs typeface="Calibri"/>
              </a:rPr>
              <a:t>linepack</a:t>
            </a:r>
            <a:r>
              <a:rPr lang="en-AU" sz="2000">
                <a:effectLst/>
                <a:latin typeface="Calibri"/>
                <a:ea typeface="Times New Roman" panose="02020603050405020304" pitchFamily="18" charset="0"/>
                <a:cs typeface="Calibri"/>
              </a:rPr>
              <a:t> account</a:t>
            </a:r>
            <a:endParaRPr lang="en-AU" sz="2000">
              <a:effectLst/>
              <a:latin typeface="Calibri"/>
              <a:ea typeface="Calibri" panose="020F0502020204030204" pitchFamily="34" charset="0"/>
              <a:cs typeface="Calibri"/>
            </a:endParaRPr>
          </a:p>
          <a:p>
            <a:pPr marL="342900" lvl="0" indent="-342900">
              <a:buFont typeface="Calibri" panose="020F0502020204030204" pitchFamily="34" charset="0"/>
              <a:buChar char="•"/>
            </a:pPr>
            <a:r>
              <a:rPr lang="en-AU" sz="2000">
                <a:effectLst/>
                <a:latin typeface="Calibri"/>
                <a:ea typeface="Times New Roman" panose="02020603050405020304" pitchFamily="18" charset="0"/>
                <a:cs typeface="Calibri"/>
              </a:rPr>
              <a:t>The accountability and transparency measures that would apply to AEMO in its capacity as buyer and supplier of last resort</a:t>
            </a:r>
            <a:endParaRPr lang="en-AU" sz="2000">
              <a:effectLst/>
              <a:latin typeface="Calibri"/>
              <a:ea typeface="Calibri" panose="020F0502020204030204" pitchFamily="34" charset="0"/>
              <a:cs typeface="Calibri"/>
            </a:endParaRPr>
          </a:p>
          <a:p>
            <a:pPr marL="742950" lvl="1" indent="-285750">
              <a:buFont typeface="Courier New" panose="02070309020205020404" pitchFamily="49" charset="0"/>
              <a:buChar char="o"/>
            </a:pPr>
            <a:r>
              <a:rPr lang="en-AU" sz="2000">
                <a:effectLst/>
                <a:latin typeface="Calibri"/>
                <a:ea typeface="Times New Roman" panose="02020603050405020304" pitchFamily="18" charset="0"/>
                <a:cs typeface="Calibri"/>
              </a:rPr>
              <a:t>New Public Procedures will be required to be developed to show how </a:t>
            </a:r>
            <a:r>
              <a:rPr lang="en-AU" sz="2000">
                <a:latin typeface="Calibri"/>
                <a:ea typeface="Times New Roman" panose="02020603050405020304" pitchFamily="18" charset="0"/>
                <a:cs typeface="Calibri"/>
              </a:rPr>
              <a:t>AEMO's LNG capacity</a:t>
            </a:r>
            <a:r>
              <a:rPr lang="en-AU" sz="2000">
                <a:effectLst/>
                <a:latin typeface="Calibri"/>
                <a:ea typeface="Times New Roman" panose="02020603050405020304" pitchFamily="18" charset="0"/>
                <a:cs typeface="Calibri"/>
              </a:rPr>
              <a:t> is to be used, when AEMO relinquishes capacity, when AEMO can sell</a:t>
            </a:r>
            <a:r>
              <a:rPr lang="en-AU" sz="2000">
                <a:latin typeface="Calibri"/>
                <a:ea typeface="Times New Roman" panose="02020603050405020304" pitchFamily="18" charset="0"/>
                <a:cs typeface="Calibri"/>
              </a:rPr>
              <a:t> its</a:t>
            </a:r>
            <a:r>
              <a:rPr lang="en-AU" sz="2000">
                <a:effectLst/>
                <a:latin typeface="Calibri"/>
                <a:ea typeface="Times New Roman" panose="02020603050405020304" pitchFamily="18" charset="0"/>
                <a:cs typeface="Calibri"/>
              </a:rPr>
              <a:t> </a:t>
            </a:r>
            <a:r>
              <a:rPr lang="en-AU" sz="2000">
                <a:latin typeface="Calibri"/>
                <a:ea typeface="Times New Roman" panose="02020603050405020304" pitchFamily="18" charset="0"/>
                <a:cs typeface="Calibri"/>
              </a:rPr>
              <a:t>LNG inventory</a:t>
            </a:r>
            <a:r>
              <a:rPr lang="en-AU" sz="2000">
                <a:effectLst/>
                <a:latin typeface="Calibri"/>
                <a:ea typeface="Times New Roman" panose="02020603050405020304" pitchFamily="18" charset="0"/>
                <a:cs typeface="Calibri"/>
              </a:rPr>
              <a:t> through bilateral agreements, etc.</a:t>
            </a:r>
            <a:endParaRPr lang="en-AU" sz="2000">
              <a:effectLst/>
              <a:latin typeface="Times New Roman"/>
              <a:ea typeface="Calibri" panose="020F0502020204030204" pitchFamily="34" charset="0"/>
              <a:cs typeface="Calibri"/>
            </a:endParaRPr>
          </a:p>
          <a:p>
            <a:pPr marL="0" indent="0">
              <a:buNone/>
            </a:pPr>
            <a:endParaRPr lang="en-AU" sz="2000">
              <a:effectLst/>
              <a:latin typeface="Calibri" panose="020F0502020204030204" pitchFamily="34" charset="0"/>
              <a:ea typeface="Calibri" panose="020F0502020204030204" pitchFamily="34" charset="0"/>
            </a:endParaRPr>
          </a:p>
          <a:p>
            <a:r>
              <a:rPr lang="en-AU" sz="2000">
                <a:latin typeface="Calibri"/>
                <a:ea typeface="Calibri"/>
                <a:cs typeface="Calibri"/>
              </a:rPr>
              <a:t>Further information from AEMC - </a:t>
            </a:r>
            <a:r>
              <a:rPr lang="en-AU" sz="2000">
                <a:latin typeface="Arial Nova"/>
                <a:hlinkClick r:id="rId2"/>
              </a:rPr>
              <a:t>DWGM interim LNG storage measures | AEMC</a:t>
            </a:r>
            <a:endParaRPr lang="en-AU" sz="2000">
              <a:latin typeface="Arial Nova"/>
            </a:endParaRPr>
          </a:p>
          <a:p>
            <a:pPr>
              <a:lnSpc>
                <a:spcPct val="120000"/>
              </a:lnSpc>
            </a:pPr>
            <a:endParaRPr lang="en-AU" sz="2200"/>
          </a:p>
          <a:p>
            <a:endParaRPr lang="en-US" sz="1800"/>
          </a:p>
        </p:txBody>
      </p:sp>
      <p:sp>
        <p:nvSpPr>
          <p:cNvPr id="4" name="Slide Number Placeholder 3">
            <a:extLst>
              <a:ext uri="{FF2B5EF4-FFF2-40B4-BE49-F238E27FC236}">
                <a16:creationId xmlns:a16="http://schemas.microsoft.com/office/drawing/2014/main" id="{689B9196-B8F9-A74B-9538-B7FB0B4F261D}"/>
              </a:ext>
            </a:extLst>
          </p:cNvPr>
          <p:cNvSpPr>
            <a:spLocks noGrp="1"/>
          </p:cNvSpPr>
          <p:nvPr>
            <p:ph type="sldNum" sz="quarter" idx="12"/>
          </p:nvPr>
        </p:nvSpPr>
        <p:spPr/>
        <p:txBody>
          <a:bodyPr/>
          <a:lstStyle/>
          <a:p>
            <a:fld id="{713AB538-E724-0A46-AEB0-E520B1BBAFEE}" type="slidenum">
              <a:rPr lang="en-US" smtClean="0"/>
              <a:t>7</a:t>
            </a:fld>
            <a:endParaRPr lang="en-US"/>
          </a:p>
        </p:txBody>
      </p:sp>
    </p:spTree>
    <p:extLst>
      <p:ext uri="{BB962C8B-B14F-4D97-AF65-F5344CB8AC3E}">
        <p14:creationId xmlns:p14="http://schemas.microsoft.com/office/powerpoint/2010/main" val="15484908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7EB7A-47D2-432E-96D3-B52621843037}"/>
              </a:ext>
            </a:extLst>
          </p:cNvPr>
          <p:cNvSpPr>
            <a:spLocks noGrp="1"/>
          </p:cNvSpPr>
          <p:nvPr>
            <p:ph type="title"/>
          </p:nvPr>
        </p:nvSpPr>
        <p:spPr/>
        <p:txBody>
          <a:bodyPr/>
          <a:lstStyle/>
          <a:p>
            <a:r>
              <a:rPr lang="en-AU"/>
              <a:t>DWGM Compensation Claims</a:t>
            </a:r>
          </a:p>
        </p:txBody>
      </p:sp>
      <p:sp>
        <p:nvSpPr>
          <p:cNvPr id="3" name="Content Placeholder 2">
            <a:extLst>
              <a:ext uri="{FF2B5EF4-FFF2-40B4-BE49-F238E27FC236}">
                <a16:creationId xmlns:a16="http://schemas.microsoft.com/office/drawing/2014/main" id="{6EA3CB1B-92C3-46C3-9F67-1527810B8095}"/>
              </a:ext>
            </a:extLst>
          </p:cNvPr>
          <p:cNvSpPr>
            <a:spLocks noGrp="1"/>
          </p:cNvSpPr>
          <p:nvPr>
            <p:ph idx="1"/>
          </p:nvPr>
        </p:nvSpPr>
        <p:spPr>
          <a:xfrm>
            <a:off x="550190" y="1351650"/>
            <a:ext cx="10727409" cy="5004700"/>
          </a:xfrm>
        </p:spPr>
        <p:txBody>
          <a:bodyPr vert="horz" lIns="91440" tIns="45720" rIns="91440" bIns="45720" rtlCol="0" anchor="t">
            <a:normAutofit/>
          </a:bodyPr>
          <a:lstStyle/>
          <a:p>
            <a:pPr>
              <a:spcBef>
                <a:spcPts val="1800"/>
              </a:spcBef>
            </a:pPr>
            <a:r>
              <a:rPr lang="en-AU" sz="2000">
                <a:latin typeface="Arial Nova"/>
              </a:rPr>
              <a:t>AEMO has received compensation claims for June and July billing periods</a:t>
            </a:r>
          </a:p>
          <a:p>
            <a:pPr>
              <a:spcBef>
                <a:spcPts val="1800"/>
              </a:spcBef>
            </a:pPr>
            <a:r>
              <a:rPr lang="en-AU" sz="2000">
                <a:latin typeface="Arial Nova"/>
              </a:rPr>
              <a:t>Aggregate claim value around $1.2 million</a:t>
            </a:r>
          </a:p>
          <a:p>
            <a:pPr>
              <a:spcBef>
                <a:spcPts val="1800"/>
              </a:spcBef>
            </a:pPr>
            <a:r>
              <a:rPr lang="en-AU" sz="2000">
                <a:latin typeface="Arial Nova"/>
              </a:rPr>
              <a:t>Claims are made on the basis that the cost of gas supplied was higher than the APC of $40/GJ</a:t>
            </a:r>
          </a:p>
          <a:p>
            <a:pPr>
              <a:spcBef>
                <a:spcPts val="1800"/>
              </a:spcBef>
            </a:pPr>
            <a:r>
              <a:rPr lang="en-AU" sz="2000">
                <a:latin typeface="Arial Nova"/>
              </a:rPr>
              <a:t>Rule 237 of the NGR prescribes the process for a market participant to claim compensation</a:t>
            </a:r>
            <a:endParaRPr lang="en-AU" sz="2000"/>
          </a:p>
          <a:p>
            <a:pPr>
              <a:spcBef>
                <a:spcPts val="1800"/>
              </a:spcBef>
            </a:pPr>
            <a:r>
              <a:rPr lang="en-AU" sz="2000">
                <a:latin typeface="Arial Nova"/>
              </a:rPr>
              <a:t>A dispute resolution panel (DRP) is formed to assess the claim</a:t>
            </a:r>
          </a:p>
          <a:p>
            <a:pPr>
              <a:spcBef>
                <a:spcPts val="1800"/>
              </a:spcBef>
            </a:pPr>
            <a:r>
              <a:rPr lang="en-AU" sz="2000">
                <a:latin typeface="Arial Nova"/>
              </a:rPr>
              <a:t>Rule 238 requires the DRP to make a determination consistent with the compensation procedures, on both:</a:t>
            </a:r>
            <a:endParaRPr lang="en-AU" sz="2000"/>
          </a:p>
          <a:p>
            <a:pPr lvl="1">
              <a:spcBef>
                <a:spcPts val="1800"/>
              </a:spcBef>
            </a:pPr>
            <a:r>
              <a:rPr lang="en-AU" sz="1600">
                <a:latin typeface="Arial Nova"/>
              </a:rPr>
              <a:t>Amount of compensation payable (based on direct costs for gas scheduled at price steps above APC)</a:t>
            </a:r>
          </a:p>
          <a:p>
            <a:pPr lvl="1">
              <a:spcBef>
                <a:spcPts val="1800"/>
              </a:spcBef>
            </a:pPr>
            <a:r>
              <a:rPr lang="en-AU" sz="1600">
                <a:latin typeface="Arial Nova"/>
              </a:rPr>
              <a:t>Basis for recovery of compensation amount from market participants (will occur through settlement process)</a:t>
            </a:r>
          </a:p>
        </p:txBody>
      </p:sp>
      <p:sp>
        <p:nvSpPr>
          <p:cNvPr id="4" name="Slide Number Placeholder 3">
            <a:extLst>
              <a:ext uri="{FF2B5EF4-FFF2-40B4-BE49-F238E27FC236}">
                <a16:creationId xmlns:a16="http://schemas.microsoft.com/office/drawing/2014/main" id="{4C0C1E41-9D0B-4FCF-95E5-8981D30A2BEB}"/>
              </a:ext>
            </a:extLst>
          </p:cNvPr>
          <p:cNvSpPr>
            <a:spLocks noGrp="1"/>
          </p:cNvSpPr>
          <p:nvPr>
            <p:ph type="sldNum" sz="quarter" idx="12"/>
          </p:nvPr>
        </p:nvSpPr>
        <p:spPr/>
        <p:txBody>
          <a:bodyPr/>
          <a:lstStyle/>
          <a:p>
            <a:fld id="{713AB538-E724-0A46-AEB0-E520B1BBAFEE}" type="slidenum">
              <a:rPr lang="en-US" smtClean="0"/>
              <a:t>8</a:t>
            </a:fld>
            <a:endParaRPr lang="en-US"/>
          </a:p>
        </p:txBody>
      </p:sp>
    </p:spTree>
    <p:extLst>
      <p:ext uri="{BB962C8B-B14F-4D97-AF65-F5344CB8AC3E}">
        <p14:creationId xmlns:p14="http://schemas.microsoft.com/office/powerpoint/2010/main" val="2163357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01592-9BBA-994C-8DED-6BFE586006B0}"/>
              </a:ext>
            </a:extLst>
          </p:cNvPr>
          <p:cNvSpPr>
            <a:spLocks noGrp="1"/>
          </p:cNvSpPr>
          <p:nvPr>
            <p:ph type="title"/>
          </p:nvPr>
        </p:nvSpPr>
        <p:spPr/>
        <p:txBody>
          <a:bodyPr>
            <a:normAutofit/>
          </a:bodyPr>
          <a:lstStyle/>
          <a:p>
            <a:r>
              <a:rPr lang="en-US" sz="3600"/>
              <a:t>DWGM Compensation Claims</a:t>
            </a:r>
          </a:p>
        </p:txBody>
      </p:sp>
      <p:sp>
        <p:nvSpPr>
          <p:cNvPr id="3" name="Content Placeholder 2">
            <a:extLst>
              <a:ext uri="{FF2B5EF4-FFF2-40B4-BE49-F238E27FC236}">
                <a16:creationId xmlns:a16="http://schemas.microsoft.com/office/drawing/2014/main" id="{6A395A6D-F87A-BB45-87C0-E99C5A125C76}"/>
              </a:ext>
            </a:extLst>
          </p:cNvPr>
          <p:cNvSpPr>
            <a:spLocks noGrp="1"/>
          </p:cNvSpPr>
          <p:nvPr>
            <p:ph idx="1"/>
          </p:nvPr>
        </p:nvSpPr>
        <p:spPr>
          <a:xfrm>
            <a:off x="433812" y="1330036"/>
            <a:ext cx="10727409" cy="5026314"/>
          </a:xfrm>
        </p:spPr>
        <p:txBody>
          <a:bodyPr vert="horz" lIns="91440" tIns="45720" rIns="91440" bIns="45720" rtlCol="0" anchor="t">
            <a:normAutofit/>
          </a:bodyPr>
          <a:lstStyle/>
          <a:p>
            <a:r>
              <a:rPr lang="en-AU" sz="2000">
                <a:latin typeface="Arial Nova"/>
              </a:rPr>
              <a:t>Wholesale Market Compensation Procedure (Victoria) does not sufficiently address compensation and funding where gas is scheduled at bid prices above APC:</a:t>
            </a:r>
          </a:p>
          <a:p>
            <a:pPr lvl="1">
              <a:spcBef>
                <a:spcPts val="1800"/>
              </a:spcBef>
            </a:pPr>
            <a:r>
              <a:rPr lang="en-AU" sz="1600">
                <a:latin typeface="Arial Nova"/>
              </a:rPr>
              <a:t>Lack of detail on the process for validating claims for this scenario</a:t>
            </a:r>
          </a:p>
          <a:p>
            <a:pPr lvl="1">
              <a:spcBef>
                <a:spcPts val="1800"/>
              </a:spcBef>
            </a:pPr>
            <a:r>
              <a:rPr lang="en-AU" sz="1600">
                <a:latin typeface="Arial Nova"/>
              </a:rPr>
              <a:t>Funding principles do not specifically cover this scenario</a:t>
            </a:r>
          </a:p>
          <a:p>
            <a:pPr>
              <a:spcBef>
                <a:spcPts val="1800"/>
              </a:spcBef>
            </a:pPr>
            <a:r>
              <a:rPr lang="en-AU" sz="2000">
                <a:latin typeface="Arial Nova"/>
              </a:rPr>
              <a:t>Additional changes based on the experiences of this winter will need to be made and consulted on in the near future</a:t>
            </a:r>
          </a:p>
          <a:p>
            <a:pPr>
              <a:spcBef>
                <a:spcPts val="1800"/>
              </a:spcBef>
            </a:pPr>
            <a:r>
              <a:rPr lang="en-AU" sz="2000">
                <a:latin typeface="Arial Nova"/>
              </a:rPr>
              <a:t>Compensation process for this claim will be based on the existing procedure to the best extent possible</a:t>
            </a:r>
          </a:p>
          <a:p>
            <a:pPr>
              <a:spcBef>
                <a:spcPts val="1800"/>
              </a:spcBef>
            </a:pPr>
            <a:r>
              <a:rPr lang="en-AU" sz="2000">
                <a:latin typeface="Arial Nova"/>
              </a:rPr>
              <a:t>AEMO will propose that the DRP consider two options for funding any compensation awarded:</a:t>
            </a:r>
          </a:p>
          <a:p>
            <a:pPr lvl="1"/>
            <a:r>
              <a:rPr lang="en-AU" sz="1600">
                <a:latin typeface="Arial Nova"/>
              </a:rPr>
              <a:t>Causer pays – participants that were in negative imbalance, which relied on gas injections above APC to be able to meet their demand including controlled withdrawals</a:t>
            </a:r>
            <a:endParaRPr lang="en-AU" sz="1600"/>
          </a:p>
          <a:p>
            <a:pPr lvl="1"/>
            <a:r>
              <a:rPr lang="en-AU" sz="1600">
                <a:latin typeface="Arial Nova"/>
              </a:rPr>
              <a:t>User pays – pro-rate based on the proportion of aggregate withdrawals for the affected gas days (similar to common uplift principle)</a:t>
            </a:r>
          </a:p>
          <a:p>
            <a:pPr>
              <a:lnSpc>
                <a:spcPct val="120000"/>
              </a:lnSpc>
            </a:pPr>
            <a:endParaRPr lang="en-AU" sz="2200"/>
          </a:p>
          <a:p>
            <a:endParaRPr lang="en-US" sz="1800"/>
          </a:p>
        </p:txBody>
      </p:sp>
      <p:sp>
        <p:nvSpPr>
          <p:cNvPr id="4" name="Slide Number Placeholder 3">
            <a:extLst>
              <a:ext uri="{FF2B5EF4-FFF2-40B4-BE49-F238E27FC236}">
                <a16:creationId xmlns:a16="http://schemas.microsoft.com/office/drawing/2014/main" id="{689B9196-B8F9-A74B-9538-B7FB0B4F261D}"/>
              </a:ext>
            </a:extLst>
          </p:cNvPr>
          <p:cNvSpPr>
            <a:spLocks noGrp="1"/>
          </p:cNvSpPr>
          <p:nvPr>
            <p:ph type="sldNum" sz="quarter" idx="12"/>
          </p:nvPr>
        </p:nvSpPr>
        <p:spPr/>
        <p:txBody>
          <a:bodyPr/>
          <a:lstStyle/>
          <a:p>
            <a:fld id="{713AB538-E724-0A46-AEB0-E520B1BBAFEE}" type="slidenum">
              <a:rPr lang="en-US" smtClean="0"/>
              <a:t>9</a:t>
            </a:fld>
            <a:endParaRPr lang="en-US"/>
          </a:p>
        </p:txBody>
      </p:sp>
    </p:spTree>
    <p:extLst>
      <p:ext uri="{BB962C8B-B14F-4D97-AF65-F5344CB8AC3E}">
        <p14:creationId xmlns:p14="http://schemas.microsoft.com/office/powerpoint/2010/main" val="4033211463"/>
      </p:ext>
    </p:extLst>
  </p:cSld>
  <p:clrMapOvr>
    <a:masterClrMapping/>
  </p:clrMapOvr>
</p:sld>
</file>

<file path=ppt/theme/theme1.xml><?xml version="1.0" encoding="utf-8"?>
<a:theme xmlns:a="http://schemas.openxmlformats.org/drawingml/2006/main" name="Office Theme">
  <a:themeElements>
    <a:clrScheme name="AEMO">
      <a:dk1>
        <a:srgbClr val="424242"/>
      </a:dk1>
      <a:lt1>
        <a:srgbClr val="FFFFFF"/>
      </a:lt1>
      <a:dk2>
        <a:srgbClr val="3C1053"/>
      </a:dk2>
      <a:lt2>
        <a:srgbClr val="EEEEF0"/>
      </a:lt2>
      <a:accent1>
        <a:srgbClr val="6B3077"/>
      </a:accent1>
      <a:accent2>
        <a:srgbClr val="A3519B"/>
      </a:accent2>
      <a:accent3>
        <a:srgbClr val="9B2241"/>
      </a:accent3>
      <a:accent4>
        <a:srgbClr val="FDD26E"/>
      </a:accent4>
      <a:accent5>
        <a:srgbClr val="A1D883"/>
      </a:accent5>
      <a:accent6>
        <a:srgbClr val="40C1AC"/>
      </a:accent6>
      <a:hlink>
        <a:srgbClr val="606EB2"/>
      </a:hlink>
      <a:folHlink>
        <a:srgbClr val="A3DBE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D5DEB77C-B1A9-FB49-B7C0-5732F81BA0F6}" vid="{DB416059-6C35-D24E-A01D-7D6C96D4913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fc36bc6de0bf403e9ed4dec84c72e21e xmlns="5d1a2284-45bc-4927-a9f9-e51f9f17c21a">
      <Terms xmlns="http://schemas.microsoft.com/office/infopath/2007/PartnerControls"/>
    </fc36bc6de0bf403e9ed4dec84c72e21e>
    <TaxCatchAll xmlns="5d1a2284-45bc-4927-a9f9-e51f9f17c21a" xsi:nil="true"/>
    <TaxKeywordTaxHTField xmlns="5d1a2284-45bc-4927-a9f9-e51f9f17c21a">
      <Terms xmlns="http://schemas.microsoft.com/office/infopath/2007/PartnerControls"/>
    </TaxKeywordTaxHTField>
  </documentManagement>
</p:properties>
</file>

<file path=customXml/item3.xml><?xml version="1.0" encoding="utf-8"?>
<ct:contentTypeSchema xmlns:ct="http://schemas.microsoft.com/office/2006/metadata/contentType" xmlns:ma="http://schemas.microsoft.com/office/2006/metadata/properties/metaAttributes" ct:_="" ma:_="" ma:contentTypeName="AEMO Collaboration Document" ma:contentTypeID="0x0101002F0B48F8F4F7904196E710056827A09600A3272C1FA78F9848BCD3E49FC91D2BC1" ma:contentTypeVersion="4" ma:contentTypeDescription="" ma:contentTypeScope="" ma:versionID="c131147ec098d088c4f31b1ee64fc50f">
  <xsd:schema xmlns:xsd="http://www.w3.org/2001/XMLSchema" xmlns:xs="http://www.w3.org/2001/XMLSchema" xmlns:p="http://schemas.microsoft.com/office/2006/metadata/properties" xmlns:ns2="5d1a2284-45bc-4927-a9f9-e51f9f17c21a" targetNamespace="http://schemas.microsoft.com/office/2006/metadata/properties" ma:root="true" ma:fieldsID="e147ef5e4e3b2b435898117beaf177a6" ns2:_="">
    <xsd:import namespace="5d1a2284-45bc-4927-a9f9-e51f9f17c21a"/>
    <xsd:element name="properties">
      <xsd:complexType>
        <xsd:sequence>
          <xsd:element name="documentManagement">
            <xsd:complexType>
              <xsd:all>
                <xsd:element ref="ns2:TaxCatchAll" minOccurs="0"/>
                <xsd:element ref="ns2:TaxCatchAllLabel" minOccurs="0"/>
                <xsd:element ref="ns2:TaxKeywordTaxHTField" minOccurs="0"/>
                <xsd:element ref="ns2:fc36bc6de0bf403e9ed4dec84c72e21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1a2284-45bc-4927-a9f9-e51f9f17c21a"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da7bf8d9-4782-43eb-a082-793345e05c6a}" ma:internalName="TaxCatchAll" ma:showField="CatchAllData" ma:web="793c4978-3955-4a61-a6a8-52d76c84624d">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da7bf8d9-4782-43eb-a082-793345e05c6a}" ma:internalName="TaxCatchAllLabel" ma:readOnly="true" ma:showField="CatchAllDataLabel" ma:web="793c4978-3955-4a61-a6a8-52d76c84624d">
      <xsd:complexType>
        <xsd:complexContent>
          <xsd:extension base="dms:MultiChoiceLookup">
            <xsd:sequence>
              <xsd:element name="Value" type="dms:Lookup" maxOccurs="unbounded" minOccurs="0" nillable="true"/>
            </xsd:sequence>
          </xsd:extension>
        </xsd:complexContent>
      </xsd:complexType>
    </xsd:element>
    <xsd:element name="TaxKeywordTaxHTField" ma:index="10"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fc36bc6de0bf403e9ed4dec84c72e21e" ma:index="12" nillable="true" ma:taxonomy="true" ma:internalName="fc36bc6de0bf403e9ed4dec84c72e21e" ma:taxonomyFieldName="AEMO_x0020_Collaboration_x0020_Document_x0020_Type" ma:displayName="AEMO Collaboration Document Type" ma:default="" ma:fieldId="{fc36bc6d-e0bf-403e-9ed4-dec84c72e21e}" ma:sspId="3e8ba7a3-af95-40f6-9ded-4ebe13adeb29" ma:termSetId="559df48e-15e2-45fa-a2d5-de60d483ab80"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3e8ba7a3-af95-40f6-9ded-4ebe13adeb29" ContentTypeId="0x0101002F0B48F8F4F7904196E710056827A096" PreviousValue="false" LastSyncTimeStamp="2022-01-31T11:36:03.467Z"/>
</file>

<file path=customXml/itemProps1.xml><?xml version="1.0" encoding="utf-8"?>
<ds:datastoreItem xmlns:ds="http://schemas.openxmlformats.org/officeDocument/2006/customXml" ds:itemID="{5EAE1D37-81E9-44F2-BC6D-AAEFD581B58B}">
  <ds:schemaRefs>
    <ds:schemaRef ds:uri="http://schemas.microsoft.com/sharepoint/v3/contenttype/forms"/>
  </ds:schemaRefs>
</ds:datastoreItem>
</file>

<file path=customXml/itemProps2.xml><?xml version="1.0" encoding="utf-8"?>
<ds:datastoreItem xmlns:ds="http://schemas.openxmlformats.org/officeDocument/2006/customXml" ds:itemID="{45E77B95-0654-4AAC-A6DC-3704C6B302D2}">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7caa5658-f003-4e8b-a1f5-2a370327914b"/>
    <ds:schemaRef ds:uri="http://purl.org/dc/terms/"/>
    <ds:schemaRef ds:uri="http://schemas.openxmlformats.org/package/2006/metadata/core-properties"/>
    <ds:schemaRef ds:uri="92bbf5f8-d0f1-4a6e-98a6-02d89911398e"/>
    <ds:schemaRef ds:uri="http://www.w3.org/XML/1998/namespace"/>
    <ds:schemaRef ds:uri="http://purl.org/dc/dcmitype/"/>
  </ds:schemaRefs>
</ds:datastoreItem>
</file>

<file path=customXml/itemProps3.xml><?xml version="1.0" encoding="utf-8"?>
<ds:datastoreItem xmlns:ds="http://schemas.openxmlformats.org/officeDocument/2006/customXml" ds:itemID="{52E550C2-099F-4A78-8D1E-B1E297369F23}"/>
</file>

<file path=customXml/itemProps4.xml><?xml version="1.0" encoding="utf-8"?>
<ds:datastoreItem xmlns:ds="http://schemas.openxmlformats.org/officeDocument/2006/customXml" ds:itemID="{6B50D936-3855-4266-BF6F-AC8040B07C65}"/>
</file>

<file path=docProps/app.xml><?xml version="1.0" encoding="utf-8"?>
<Properties xmlns="http://schemas.openxmlformats.org/officeDocument/2006/extended-properties" xmlns:vt="http://schemas.openxmlformats.org/officeDocument/2006/docPropsVTypes">
  <Template/>
  <TotalTime>0</TotalTime>
  <Words>1039</Words>
  <Application>Microsoft Office PowerPoint</Application>
  <PresentationFormat>Widescreen</PresentationFormat>
  <Paragraphs>81</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Recent Market Events &amp; General Update</vt:lpstr>
      <vt:lpstr>Overview</vt:lpstr>
      <vt:lpstr>Iona Storage Depletion</vt:lpstr>
      <vt:lpstr>Iona Storage Depletion</vt:lpstr>
      <vt:lpstr>Iona Storage Depletion</vt:lpstr>
      <vt:lpstr>DWGM LNG storage measures</vt:lpstr>
      <vt:lpstr>DWGM LNG storage measures</vt:lpstr>
      <vt:lpstr>DWGM Compensation Claims</vt:lpstr>
      <vt:lpstr>DWGM Compensation Claims</vt:lpstr>
      <vt:lpstr>DWGM Compensation Claims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Nerida Hippisley</dc:creator>
  <cp:lastModifiedBy>David Younger</cp:lastModifiedBy>
  <cp:revision>4</cp:revision>
  <dcterms:created xsi:type="dcterms:W3CDTF">2022-01-31T07:10:34Z</dcterms:created>
  <dcterms:modified xsi:type="dcterms:W3CDTF">2022-09-15T00:59:42Z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0x0101002F0B48F8F4F7904196E710056827A09600A3272C1FA78F9848BCD3E49FC91D2BC1</vt:lpwstr>
  </property>
</Properties>
</file>