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6"/>
  </p:notesMasterIdLst>
  <p:sldIdLst>
    <p:sldId id="257" r:id="rId2"/>
    <p:sldId id="289" r:id="rId3"/>
    <p:sldId id="283" r:id="rId4"/>
    <p:sldId id="26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AFC9"/>
    <a:srgbClr val="7C7FAB"/>
    <a:srgbClr val="E56A54"/>
    <a:srgbClr val="FDD26E"/>
    <a:srgbClr val="A4DBE8"/>
    <a:srgbClr val="E3E8F0"/>
    <a:srgbClr val="606EB2"/>
    <a:srgbClr val="E3E48D"/>
    <a:srgbClr val="94795D"/>
    <a:srgbClr val="373A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6327"/>
  </p:normalViewPr>
  <p:slideViewPr>
    <p:cSldViewPr snapToGrid="0" snapToObjects="1">
      <p:cViewPr varScale="1">
        <p:scale>
          <a:sx n="114" d="100"/>
          <a:sy n="114" d="100"/>
        </p:scale>
        <p:origin x="30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Relationship Id="rId14" Type="http://schemas.openxmlformats.org/officeDocument/2006/relationships/customXml" Target="../customXml/item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8A0CDE-82FF-6D41-823E-AECF9923FA65}" type="datetimeFigureOut">
              <a:rPr lang="en-US" smtClean="0"/>
              <a:t>9/14/2022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15F2EC-4926-6E49-A9C1-C60F4D8F26A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5766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Electricit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911C31-5088-7243-AAD5-621B1E314F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4931" y="683741"/>
            <a:ext cx="7241058" cy="3031524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E06004-B4FF-FE46-A3AF-D01808DCE6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4932" y="4193060"/>
            <a:ext cx="4860322" cy="17485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b="0" i="0">
                <a:solidFill>
                  <a:schemeClr val="accent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3655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281A3EC-C7E1-4240-A6DF-5E8B2BB98D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19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BF3AF6-BFCE-4E4A-AF1D-F193141FC744}" type="datetime1">
              <a:rPr lang="en-AU" smtClean="0"/>
              <a:t>14/09/2022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0E128E4-EBD9-1E4D-9CCE-4054C4B9DF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93391" y="6356350"/>
            <a:ext cx="8348415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DCACBF-76BC-874B-8B74-5707349DC6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41807" y="6356350"/>
            <a:ext cx="550192" cy="365125"/>
          </a:xfrm>
          <a:prstGeom prst="rect">
            <a:avLst/>
          </a:prstGeom>
        </p:spPr>
        <p:txBody>
          <a:bodyPr/>
          <a:lstStyle/>
          <a:p>
            <a:fld id="{713AB538-E724-0A46-AEB0-E520B1BBAF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4497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87A55-5591-0042-85B8-D3B0B6371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191" y="564777"/>
            <a:ext cx="9459223" cy="600636"/>
          </a:xfrm>
          <a:prstGeom prst="rect">
            <a:avLst/>
          </a:prstGeo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602646-41FE-5F45-B129-37893F0C92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5436" y="1796143"/>
            <a:ext cx="6293224" cy="406490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F79C40-1E8C-4B41-8BC7-5FB26A82FA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50192" y="1796144"/>
            <a:ext cx="3806655" cy="40728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F6B498-E487-FB41-9F9D-43278BC1CE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19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34241AE-9F98-9349-BDD3-E80BF168A12D}" type="datetime1">
              <a:rPr lang="en-AU" smtClean="0"/>
              <a:t>14/09/2022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B5BBD2-1983-D944-AAB8-9FF7099B4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93391" y="6356350"/>
            <a:ext cx="8348416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C3450D-4BDF-0A4F-BECC-9C662B80D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41807" y="6356350"/>
            <a:ext cx="550192" cy="365125"/>
          </a:xfrm>
          <a:prstGeom prst="rect">
            <a:avLst/>
          </a:prstGeom>
        </p:spPr>
        <p:txBody>
          <a:bodyPr/>
          <a:lstStyle/>
          <a:p>
            <a:fld id="{713AB538-E724-0A46-AEB0-E520B1BBAF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083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469FF4-49AF-874B-A722-AEC2257554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192" y="564776"/>
            <a:ext cx="9720480" cy="610881"/>
          </a:xfrm>
          <a:prstGeom prst="rect">
            <a:avLst/>
          </a:prstGeo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B428BC-9B8D-2A43-8196-E44FC422D9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715436" y="1775012"/>
            <a:ext cx="6226367" cy="40860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51DA56-3DE2-ED4A-A686-A597D1A5A4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50192" y="1775012"/>
            <a:ext cx="3806655" cy="40939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67803B-D5D9-7045-980E-8CA94798302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19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7FC97A-96B0-1248-B37A-49D4BF59CCDE}" type="datetime1">
              <a:rPr lang="en-AU" smtClean="0"/>
              <a:t>14/09/2022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C9F169-A600-0144-82C6-4DCA27A52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93391" y="6356350"/>
            <a:ext cx="8348416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147848-C030-C444-B025-665A8C68A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41807" y="6356350"/>
            <a:ext cx="550192" cy="365125"/>
          </a:xfrm>
          <a:prstGeom prst="rect">
            <a:avLst/>
          </a:prstGeom>
        </p:spPr>
        <p:txBody>
          <a:bodyPr/>
          <a:lstStyle/>
          <a:p>
            <a:fld id="{713AB538-E724-0A46-AEB0-E520B1BBAF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88754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4E456A-6E26-4441-AFE8-5B1A398CC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D74E2-673D-5443-AB82-5465FF08957A}" type="datetime1">
              <a:rPr lang="en-AU" smtClean="0"/>
              <a:t>14/09/2022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834A0F0-0DE8-9D40-8830-F19479598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27F048-64C1-C944-8186-025E973C32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AB538-E724-0A46-AEB0-E520B1BBAFE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1191CDAA-BB7C-C545-9A6B-5BFB126A08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121575" y="3568148"/>
            <a:ext cx="1478905" cy="271338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44DC1A3-F794-A049-93EA-E4CCD19FAF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50191" y="569842"/>
            <a:ext cx="9299487" cy="571168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6510071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9057E7CC-B3CA-4D40-A2C0-4419E0CCB5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1999" cy="6858000"/>
          </a:xfrm>
          <a:prstGeom prst="rect">
            <a:avLst/>
          </a:prstGeom>
          <a:blipFill>
            <a:blip r:embed="rId2"/>
            <a:stretch>
              <a:fillRect b="-13878"/>
            </a:stretch>
          </a:blip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4E456A-6E26-4441-AFE8-5B1A398CC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91D74E2-673D-5443-AB82-5465FF08957A}" type="datetime1">
              <a:rPr lang="en-AU" smtClean="0"/>
              <a:pPr/>
              <a:t>14/09/2022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834A0F0-0DE8-9D40-8830-F19479598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27F048-64C1-C944-8186-025E973C32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13AB538-E724-0A46-AEB0-E520B1BBAFE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025E601-9FA4-FF4D-8E6E-C71BEA474A0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2099" y="0"/>
            <a:ext cx="1739900" cy="299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621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Dark Purp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2A223-58FC-4045-ADFF-2C9411DB7D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191" y="564775"/>
            <a:ext cx="9887917" cy="120203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8AAD68-3F76-704F-8C35-2B0DCD54AF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191" y="2090057"/>
            <a:ext cx="11050290" cy="408690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3CB105-B445-7346-A76E-C18A71F249E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19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FEE8978-79B1-3D44-9527-A5B38DA5CA4C}" type="datetime1">
              <a:rPr lang="en-AU" smtClean="0"/>
              <a:t>14/09/2022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2016D3-0BE6-8249-B2AD-D3313EF2D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81799" y="6356350"/>
            <a:ext cx="4860008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A11005-EFD1-AD48-80B3-4B616B3CD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41807" y="6356350"/>
            <a:ext cx="550192" cy="365125"/>
          </a:xfrm>
          <a:prstGeom prst="rect">
            <a:avLst/>
          </a:prstGeom>
        </p:spPr>
        <p:txBody>
          <a:bodyPr/>
          <a:lstStyle/>
          <a:p>
            <a:fld id="{713AB538-E724-0A46-AEB0-E520B1BBAF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43249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Mid Purp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2A223-58FC-4045-ADFF-2C9411DB7D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191" y="564775"/>
            <a:ext cx="9887917" cy="120203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8AAD68-3F76-704F-8C35-2B0DCD54AF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191" y="2090057"/>
            <a:ext cx="11050290" cy="408690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3CB105-B445-7346-A76E-C18A71F249E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19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F69F270-5BDE-C54C-8230-EE0A83295664}" type="datetime1">
              <a:rPr lang="en-AU" smtClean="0"/>
              <a:t>14/09/2022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2016D3-0BE6-8249-B2AD-D3313EF2D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93391" y="6356350"/>
            <a:ext cx="8348417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A11005-EFD1-AD48-80B3-4B616B3CD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41809" y="6356350"/>
            <a:ext cx="550190" cy="365125"/>
          </a:xfrm>
          <a:prstGeom prst="rect">
            <a:avLst/>
          </a:prstGeom>
        </p:spPr>
        <p:txBody>
          <a:bodyPr/>
          <a:lstStyle/>
          <a:p>
            <a:fld id="{713AB538-E724-0A46-AEB0-E520B1BBAF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9074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Light Purp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2A223-58FC-4045-ADFF-2C9411DB7D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191" y="564775"/>
            <a:ext cx="9887917" cy="120203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8AAD68-3F76-704F-8C35-2B0DCD54AF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191" y="2090057"/>
            <a:ext cx="11050290" cy="408690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3CB105-B445-7346-A76E-C18A71F249E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19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6C56DFB-F114-0940-A297-EF923B1E9939}" type="datetime1">
              <a:rPr lang="en-AU" smtClean="0"/>
              <a:t>14/09/2022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2016D3-0BE6-8249-B2AD-D3313EF2D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93391" y="6356350"/>
            <a:ext cx="830709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A11005-EFD1-AD48-80B3-4B616B3CD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41809" y="6356350"/>
            <a:ext cx="550190" cy="365125"/>
          </a:xfrm>
          <a:prstGeom prst="rect">
            <a:avLst/>
          </a:prstGeom>
        </p:spPr>
        <p:txBody>
          <a:bodyPr/>
          <a:lstStyle/>
          <a:p>
            <a:fld id="{713AB538-E724-0A46-AEB0-E520B1BBAF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077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B6AE98B-EDB9-F949-AC99-D0AF6BF47A20}"/>
              </a:ext>
            </a:extLst>
          </p:cNvPr>
          <p:cNvSpPr/>
          <p:nvPr userDrawn="1"/>
        </p:nvSpPr>
        <p:spPr>
          <a:xfrm>
            <a:off x="3797935" y="4378072"/>
            <a:ext cx="45961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For more information visit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78FB695-276B-2340-97E7-4290E240AB78}"/>
              </a:ext>
            </a:extLst>
          </p:cNvPr>
          <p:cNvSpPr/>
          <p:nvPr userDrawn="1"/>
        </p:nvSpPr>
        <p:spPr>
          <a:xfrm>
            <a:off x="4406280" y="4992669"/>
            <a:ext cx="33794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aemo.com.au</a:t>
            </a:r>
          </a:p>
        </p:txBody>
      </p:sp>
    </p:spTree>
    <p:extLst>
      <p:ext uri="{BB962C8B-B14F-4D97-AF65-F5344CB8AC3E}">
        <p14:creationId xmlns:p14="http://schemas.microsoft.com/office/powerpoint/2010/main" val="1016301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Ga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911C31-5088-7243-AAD5-621B1E314F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4931" y="683741"/>
            <a:ext cx="7241058" cy="3031524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E06004-B4FF-FE46-A3AF-D01808DCE6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4932" y="4193060"/>
            <a:ext cx="4860322" cy="17485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b="0" i="0">
                <a:solidFill>
                  <a:schemeClr val="accent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69142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Purp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911C31-5088-7243-AAD5-621B1E314F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4931" y="683741"/>
            <a:ext cx="7241058" cy="257020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E06004-B4FF-FE46-A3AF-D01808DCE6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4932" y="3995352"/>
            <a:ext cx="6977446" cy="141690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b="0" i="0">
                <a:solidFill>
                  <a:schemeClr val="accent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332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Ligh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911C31-5088-7243-AAD5-621B1E314F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4931" y="683741"/>
            <a:ext cx="7241058" cy="257020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E06004-B4FF-FE46-A3AF-D01808DCE6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4932" y="3995352"/>
            <a:ext cx="6977446" cy="141690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b="0" i="0">
                <a:solidFill>
                  <a:schemeClr val="accent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3733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911C31-5088-7243-AAD5-621B1E314F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0191" y="1191986"/>
            <a:ext cx="10467433" cy="2514600"/>
          </a:xfrm>
          <a:prstGeom prst="rect">
            <a:avLst/>
          </a:prstGeo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E06004-B4FF-FE46-A3AF-D01808DCE6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0190" y="4064794"/>
            <a:ext cx="10467433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 i="0">
                <a:solidFill>
                  <a:schemeClr val="accent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6EE60D-3DE5-7D47-A115-A3C0F81C94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19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A10802A-4FF1-1641-BCAF-D933730FE834}" type="datetime1">
              <a:rPr lang="en-AU" smtClean="0"/>
              <a:t>14/09/2022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2DFA9A-1E04-C545-8357-3FAF75C87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93391" y="6356350"/>
            <a:ext cx="8348415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98E55C-07D8-C546-AAFA-337514FE2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41807" y="6356350"/>
            <a:ext cx="550192" cy="365125"/>
          </a:xfrm>
          <a:prstGeom prst="rect">
            <a:avLst/>
          </a:prstGeom>
        </p:spPr>
        <p:txBody>
          <a:bodyPr/>
          <a:lstStyle/>
          <a:p>
            <a:fld id="{713AB538-E724-0A46-AEB0-E520B1BBAF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60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2A223-58FC-4045-ADFF-2C9411DB7D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191" y="564776"/>
            <a:ext cx="9887917" cy="1219199"/>
          </a:xfrm>
          <a:prstGeom prst="rect">
            <a:avLst/>
          </a:prstGeom>
        </p:spPr>
        <p:txBody>
          <a:bodyPr anchor="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8AAD68-3F76-704F-8C35-2B0DCD54AF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190" y="2090057"/>
            <a:ext cx="10727409" cy="408690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3CB105-B445-7346-A76E-C18A71F249E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19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ED13E6-4384-A94C-969D-7EE3D956CEF5}" type="datetime1">
              <a:rPr lang="en-AU" smtClean="0"/>
              <a:t>14/09/2022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2016D3-0BE6-8249-B2AD-D3313EF2D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363672" y="6356350"/>
            <a:ext cx="4236809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A11005-EFD1-AD48-80B3-4B616B3CD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41808" y="6356350"/>
            <a:ext cx="550192" cy="365125"/>
          </a:xfrm>
          <a:prstGeom prst="rect">
            <a:avLst/>
          </a:prstGeom>
        </p:spPr>
        <p:txBody>
          <a:bodyPr/>
          <a:lstStyle/>
          <a:p>
            <a:fld id="{713AB538-E724-0A46-AEB0-E520B1BBAF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5567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E66753-64E3-9F45-8CC5-68813C4049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191" y="555811"/>
            <a:ext cx="9887917" cy="121099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0F8647-4D0A-5B44-A10D-3CACFA9C8C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0192" y="2073729"/>
            <a:ext cx="5181600" cy="410323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0FF842-5527-984A-9787-DCE6B495DD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2073729"/>
            <a:ext cx="5257800" cy="410323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64DFC5-830C-D641-8AB0-A24DE3A325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19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66087E2-3B2C-294B-991F-E896D3AA2A0A}" type="datetime1">
              <a:rPr lang="en-AU" smtClean="0"/>
              <a:t>14/09/2022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038B6F-B84E-3A44-8BC4-8B20DAD8C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25907" y="6356350"/>
            <a:ext cx="8315902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E5B567-3BF8-CB42-BD03-B73229D97A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41809" y="6356350"/>
            <a:ext cx="550190" cy="365125"/>
          </a:xfrm>
          <a:prstGeom prst="rect">
            <a:avLst/>
          </a:prstGeom>
        </p:spPr>
        <p:txBody>
          <a:bodyPr/>
          <a:lstStyle/>
          <a:p>
            <a:fld id="{713AB538-E724-0A46-AEB0-E520B1BBAF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8385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4FFD0B-C643-4742-A403-5F91EF9723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191" y="564776"/>
            <a:ext cx="9883766" cy="129259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46DE7E-E72D-8246-8D2A-AF75F2E197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0191" y="1857375"/>
            <a:ext cx="5428279" cy="6477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0E1FA9-D8D6-9E40-9D94-083C874AF3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0192" y="2671761"/>
            <a:ext cx="5428278" cy="351790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C31B32-2174-FA4A-B819-3017EECD1C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857373"/>
            <a:ext cx="5428280" cy="647701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96D4DFB-FEBF-F147-84E3-1F6180B0BF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199" y="2671761"/>
            <a:ext cx="5428281" cy="351790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BA5265B-AD07-B94C-8B63-5ED1677E97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19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3A16E7A-A311-EC48-9053-49DC35F52040}" type="datetime1">
              <a:rPr lang="en-AU" smtClean="0"/>
              <a:t>14/09/2022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A883901-1DF2-054A-8629-2D76CDC5B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93391" y="6356350"/>
            <a:ext cx="8348416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B681B1-3ECF-AF40-8A77-0E29BCB28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41807" y="6356350"/>
            <a:ext cx="550192" cy="365125"/>
          </a:xfrm>
          <a:prstGeom prst="rect">
            <a:avLst/>
          </a:prstGeom>
        </p:spPr>
        <p:txBody>
          <a:bodyPr/>
          <a:lstStyle/>
          <a:p>
            <a:fld id="{713AB538-E724-0A46-AEB0-E520B1BBAF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0292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8A2FCA-D37C-4B41-A081-A059FE4DC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191" y="365125"/>
            <a:ext cx="9887917" cy="140168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C92170E-4173-4649-82C3-1DAF6ECF51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191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A0721A-4309-5442-9655-9E214D986AE2}" type="datetime1">
              <a:rPr lang="en-AU" smtClean="0"/>
              <a:t>14/09/2022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3838DF-BCD1-8940-842D-C4A57010F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93391" y="6356350"/>
            <a:ext cx="8348415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6054EC-4C5F-AE4E-ADE1-081DE3BB4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41807" y="6356350"/>
            <a:ext cx="550192" cy="365125"/>
          </a:xfrm>
          <a:prstGeom prst="rect">
            <a:avLst/>
          </a:prstGeom>
        </p:spPr>
        <p:txBody>
          <a:bodyPr/>
          <a:lstStyle/>
          <a:p>
            <a:fld id="{713AB538-E724-0A46-AEB0-E520B1BBAF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7500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51CFD1A-D332-474C-8C0A-863C652DFF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191" y="609599"/>
            <a:ext cx="9887917" cy="115720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C8A4AE-B2D4-FB42-BF76-4B250FB687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0191" y="2090057"/>
            <a:ext cx="10770952" cy="40869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3178CB-5AF7-9142-B41D-92F44527A9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5019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Arial Nova" panose="020B0504020202020204" pitchFamily="34" charset="0"/>
              </a:defRPr>
            </a:lvl1pPr>
          </a:lstStyle>
          <a:p>
            <a:fld id="{F91D74E2-673D-5443-AB82-5465FF08957A}" type="datetime1">
              <a:rPr lang="en-AU" smtClean="0"/>
              <a:t>14/09/2022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DAB519-1EEA-6346-94EE-D604390397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93391" y="6356350"/>
            <a:ext cx="8307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Arial Nova" panose="020B05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9AAB5E-3638-C242-93CA-BB88433F0F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00481" y="6356350"/>
            <a:ext cx="5915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Arial Nova" panose="020B0504020202020204" pitchFamily="34" charset="0"/>
              </a:defRPr>
            </a:lvl1pPr>
          </a:lstStyle>
          <a:p>
            <a:fld id="{713AB538-E724-0A46-AEB0-E520B1BBAFE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6047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5" r:id="rId4"/>
    <p:sldLayoutId id="2147483649" r:id="rId5"/>
    <p:sldLayoutId id="2147483650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67" r:id="rId13"/>
    <p:sldLayoutId id="2147483668" r:id="rId14"/>
    <p:sldLayoutId id="2147483662" r:id="rId15"/>
    <p:sldLayoutId id="2147483663" r:id="rId16"/>
    <p:sldLayoutId id="2147483664" r:id="rId17"/>
    <p:sldLayoutId id="2147483666" r:id="rId1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accent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Arial Nova" panose="020F05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Arial Nova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rial Nova" panose="020F05020202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rial Nova" panose="020F05020202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rial Nova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063905-2EFC-024A-993F-90E6961A151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Emergency Protocol Update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A3EBAE-12C6-DB44-95E1-63A79C4B4C9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/>
              <a:t>September </a:t>
            </a:r>
            <a:r>
              <a:rPr lang="en-US" sz="2400" dirty="0"/>
              <a:t>2022</a:t>
            </a:r>
          </a:p>
        </p:txBody>
      </p:sp>
    </p:spTree>
    <p:extLst>
      <p:ext uri="{BB962C8B-B14F-4D97-AF65-F5344CB8AC3E}">
        <p14:creationId xmlns:p14="http://schemas.microsoft.com/office/powerpoint/2010/main" val="9137980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501592-9BBA-994C-8DED-6BFE586006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Protocol Consultation Outcomes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395A6D-F87A-BB45-87C0-E99C5A125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189" y="1640737"/>
            <a:ext cx="9608879" cy="48152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/>
              <a:t>Curtailment Guidelines - May 2022</a:t>
            </a:r>
          </a:p>
          <a:p>
            <a:r>
              <a:rPr lang="en-US" sz="1800" dirty="0"/>
              <a:t>Minor amendments that do not substantially alter the described processes</a:t>
            </a:r>
          </a:p>
          <a:p>
            <a:r>
              <a:rPr lang="en-US" sz="1800" dirty="0"/>
              <a:t>Improve use of terminology (e.g. “end user” instead of “customer” in parts)</a:t>
            </a:r>
          </a:p>
          <a:p>
            <a:r>
              <a:rPr lang="en-US" sz="1800" dirty="0"/>
              <a:t>Refine Registered Participant curtailment data submission obligations. Updates have been reflected in the submission request issued to Participants in August.</a:t>
            </a:r>
          </a:p>
          <a:p>
            <a:endParaRPr lang="en-US" sz="16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400" b="1" dirty="0"/>
              <a:t>Emergency Procedures - August 2022</a:t>
            </a:r>
          </a:p>
          <a:p>
            <a:r>
              <a:rPr lang="en-US" sz="1800" dirty="0"/>
              <a:t>Minor amendments that do not substantially alter the described processes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sz="1900" dirty="0">
                <a:solidFill>
                  <a:schemeClr val="accent1">
                    <a:lumMod val="75000"/>
                  </a:schemeClr>
                </a:solidFill>
              </a:rPr>
              <a:t>Participants that provided a submission will be contacted to discuss how their feedback was incorporated into the Final release version of the Protocol.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9B9196-B8F9-A74B-9538-B7FB0B4F2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AB538-E724-0A46-AEB0-E520B1BBAFEE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6524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501592-9BBA-994C-8DED-6BFE586006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Protocol update schedule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395A6D-F87A-BB45-87C0-E99C5A125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189" y="1640737"/>
            <a:ext cx="8150057" cy="48152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/>
              <a:t>September</a:t>
            </a:r>
          </a:p>
          <a:p>
            <a:r>
              <a:rPr lang="en-US" sz="1800" dirty="0"/>
              <a:t>Minister briefing</a:t>
            </a:r>
          </a:p>
          <a:p>
            <a:r>
              <a:rPr lang="en-US" sz="1800" dirty="0"/>
              <a:t>Curtailment information submissions</a:t>
            </a:r>
          </a:p>
          <a:p>
            <a:endParaRPr lang="en-US" sz="16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400" b="1" dirty="0"/>
              <a:t>TBD</a:t>
            </a:r>
          </a:p>
          <a:p>
            <a:r>
              <a:rPr lang="en-US" sz="1800" dirty="0"/>
              <a:t>Release of FINAL Protocol to Register participants for planning and preparation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400" b="1" dirty="0"/>
              <a:t>December / January</a:t>
            </a:r>
          </a:p>
          <a:p>
            <a:r>
              <a:rPr lang="en-US" sz="1800" dirty="0"/>
              <a:t>Publication of updated Protocol (Protocol to be effective from date of publication)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9B9196-B8F9-A74B-9538-B7FB0B4F2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AB538-E724-0A46-AEB0-E520B1BBAFEE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29298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54971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EMO">
      <a:dk1>
        <a:srgbClr val="424242"/>
      </a:dk1>
      <a:lt1>
        <a:srgbClr val="FFFFFF"/>
      </a:lt1>
      <a:dk2>
        <a:srgbClr val="3C1053"/>
      </a:dk2>
      <a:lt2>
        <a:srgbClr val="EEEEF0"/>
      </a:lt2>
      <a:accent1>
        <a:srgbClr val="6B3077"/>
      </a:accent1>
      <a:accent2>
        <a:srgbClr val="A3519B"/>
      </a:accent2>
      <a:accent3>
        <a:srgbClr val="9B2241"/>
      </a:accent3>
      <a:accent4>
        <a:srgbClr val="FDD26E"/>
      </a:accent4>
      <a:accent5>
        <a:srgbClr val="A1D883"/>
      </a:accent5>
      <a:accent6>
        <a:srgbClr val="40C1AC"/>
      </a:accent6>
      <a:hlink>
        <a:srgbClr val="606EB2"/>
      </a:hlink>
      <a:folHlink>
        <a:srgbClr val="A3DBE8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EMO_Presentation_Template.potx" id="{B152EBE1-5FE7-416B-8EF6-6C90EB9A0D0D}" vid="{DA0C3BEE-26DB-46E0-A05C-12F945A7F41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AEMO Collaboration Document" ma:contentTypeID="0x0101002F0B48F8F4F7904196E710056827A09600A3272C1FA78F9848BCD3E49FC91D2BC1" ma:contentTypeVersion="4" ma:contentTypeDescription="" ma:contentTypeScope="" ma:versionID="c131147ec098d088c4f31b1ee64fc50f">
  <xsd:schema xmlns:xsd="http://www.w3.org/2001/XMLSchema" xmlns:xs="http://www.w3.org/2001/XMLSchema" xmlns:p="http://schemas.microsoft.com/office/2006/metadata/properties" xmlns:ns2="5d1a2284-45bc-4927-a9f9-e51f9f17c21a" targetNamespace="http://schemas.microsoft.com/office/2006/metadata/properties" ma:root="true" ma:fieldsID="e147ef5e4e3b2b435898117beaf177a6" ns2:_="">
    <xsd:import namespace="5d1a2284-45bc-4927-a9f9-e51f9f17c21a"/>
    <xsd:element name="properties">
      <xsd:complexType>
        <xsd:sequence>
          <xsd:element name="documentManagement">
            <xsd:complexType>
              <xsd:all>
                <xsd:element ref="ns2:TaxCatchAll" minOccurs="0"/>
                <xsd:element ref="ns2:TaxCatchAllLabel" minOccurs="0"/>
                <xsd:element ref="ns2:TaxKeywordTaxHTField" minOccurs="0"/>
                <xsd:element ref="ns2:fc36bc6de0bf403e9ed4dec84c72e21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1a2284-45bc-4927-a9f9-e51f9f17c21a" elementFormDefault="qualified">
    <xsd:import namespace="http://schemas.microsoft.com/office/2006/documentManagement/types"/>
    <xsd:import namespace="http://schemas.microsoft.com/office/infopath/2007/PartnerControls"/>
    <xsd:element name="TaxCatchAll" ma:index="8" nillable="true" ma:displayName="Taxonomy Catch All Column" ma:hidden="true" ma:list="{da7bf8d9-4782-43eb-a082-793345e05c6a}" ma:internalName="TaxCatchAll" ma:showField="CatchAllData" ma:web="793c4978-3955-4a61-a6a8-52d76c84624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9" nillable="true" ma:displayName="Taxonomy Catch All Column1" ma:hidden="true" ma:list="{da7bf8d9-4782-43eb-a082-793345e05c6a}" ma:internalName="TaxCatchAllLabel" ma:readOnly="true" ma:showField="CatchAllDataLabel" ma:web="793c4978-3955-4a61-a6a8-52d76c84624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KeywordTaxHTField" ma:index="10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fc36bc6de0bf403e9ed4dec84c72e21e" ma:index="12" nillable="true" ma:taxonomy="true" ma:internalName="fc36bc6de0bf403e9ed4dec84c72e21e" ma:taxonomyFieldName="AEMO_x0020_Collaboration_x0020_Document_x0020_Type" ma:displayName="AEMO Collaboration Document Type" ma:default="" ma:fieldId="{fc36bc6d-e0bf-403e-9ed4-dec84c72e21e}" ma:sspId="3e8ba7a3-af95-40f6-9ded-4ebe13adeb29" ma:termSetId="559df48e-15e2-45fa-a2d5-de60d483ab80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3e8ba7a3-af95-40f6-9ded-4ebe13adeb29" ContentTypeId="0x0101002F0B48F8F4F7904196E710056827A096" PreviousValue="false" LastSyncTimeStamp="2022-01-31T11:36:03.467Z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fc36bc6de0bf403e9ed4dec84c72e21e xmlns="5d1a2284-45bc-4927-a9f9-e51f9f17c21a">
      <Terms xmlns="http://schemas.microsoft.com/office/infopath/2007/PartnerControls"/>
    </fc36bc6de0bf403e9ed4dec84c72e21e>
    <TaxCatchAll xmlns="5d1a2284-45bc-4927-a9f9-e51f9f17c21a" xsi:nil="true"/>
    <TaxKeywordTaxHTField xmlns="5d1a2284-45bc-4927-a9f9-e51f9f17c21a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9898C237-A5EF-4A77-874D-7C1CAC49F865}"/>
</file>

<file path=customXml/itemProps2.xml><?xml version="1.0" encoding="utf-8"?>
<ds:datastoreItem xmlns:ds="http://schemas.openxmlformats.org/officeDocument/2006/customXml" ds:itemID="{59B8F187-107A-4799-AF3E-7BBB273089A6}"/>
</file>

<file path=customXml/itemProps3.xml><?xml version="1.0" encoding="utf-8"?>
<ds:datastoreItem xmlns:ds="http://schemas.openxmlformats.org/officeDocument/2006/customXml" ds:itemID="{B9E32081-1849-457C-BA1B-516A887F19F4}"/>
</file>

<file path=customXml/itemProps4.xml><?xml version="1.0" encoding="utf-8"?>
<ds:datastoreItem xmlns:ds="http://schemas.openxmlformats.org/officeDocument/2006/customXml" ds:itemID="{02EDA849-4849-4C5B-9BD9-FB14F0C2CE32}"/>
</file>

<file path=docProps/app.xml><?xml version="1.0" encoding="utf-8"?>
<Properties xmlns="http://schemas.openxmlformats.org/officeDocument/2006/extended-properties" xmlns:vt="http://schemas.openxmlformats.org/officeDocument/2006/docPropsVTypes">
  <Template>AEMO_Presentation_Template</Template>
  <TotalTime>10688</TotalTime>
  <Words>145</Words>
  <Application>Microsoft Office PowerPoint</Application>
  <PresentationFormat>Widescreen</PresentationFormat>
  <Paragraphs>25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Nova</vt:lpstr>
      <vt:lpstr>Calibri</vt:lpstr>
      <vt:lpstr>Century Gothic</vt:lpstr>
      <vt:lpstr>Office Theme</vt:lpstr>
      <vt:lpstr>Emergency Protocol Update</vt:lpstr>
      <vt:lpstr>Protocol Consultation Outcomes</vt:lpstr>
      <vt:lpstr>Protocol update schedule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Emergency Procedures (Gas) – Preliminary Draft</dc:title>
  <dc:creator>Robert Dickie</dc:creator>
  <cp:lastModifiedBy>Robert Dickie</cp:lastModifiedBy>
  <cp:revision>47</cp:revision>
  <dcterms:created xsi:type="dcterms:W3CDTF">2022-05-19T05:04:00Z</dcterms:created>
  <dcterms:modified xsi:type="dcterms:W3CDTF">2022-09-15T00:59:49Z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0x0101002F0B48F8F4F7904196E710056827A09600A3272C1FA78F9848BCD3E49FC91D2BC1</vt:lpwstr>
  </property>
</Properties>
</file>