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
  </p:notesMasterIdLst>
  <p:sldIdLst>
    <p:sldId id="257" r:id="rId2"/>
    <p:sldId id="261" r:id="rId3"/>
    <p:sldId id="269" r:id="rId4"/>
    <p:sldId id="262" r:id="rId5"/>
    <p:sldId id="263" r:id="rId6"/>
    <p:sldId id="258" r:id="rId7"/>
    <p:sldId id="259" r:id="rId8"/>
    <p:sldId id="260"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rent Morrow" initials="TM" lastIdx="3" clrIdx="0">
    <p:extLst>
      <p:ext uri="{19B8F6BF-5375-455C-9EA6-DF929625EA0E}">
        <p15:presenceInfo xmlns:p15="http://schemas.microsoft.com/office/powerpoint/2012/main" userId="S-1-5-21-256186967-1468483519-2110688028-2040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5E7E8"/>
    <a:srgbClr val="EACCC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1642" autoAdjust="0"/>
  </p:normalViewPr>
  <p:slideViewPr>
    <p:cSldViewPr snapToGrid="0">
      <p:cViewPr varScale="1">
        <p:scale>
          <a:sx n="63" d="100"/>
          <a:sy n="63" d="100"/>
        </p:scale>
        <p:origin x="1426" y="3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B11E59E-E860-4BA5-93AB-2FA4AB0F5F87}" type="datetimeFigureOut">
              <a:rPr lang="en-AU" smtClean="0"/>
              <a:t>03/10/2018</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1E404D2-E7B5-4E4C-A606-717D92BE0D18}" type="slidenum">
              <a:rPr lang="en-AU" smtClean="0"/>
              <a:t>‹#›</a:t>
            </a:fld>
            <a:endParaRPr lang="en-AU"/>
          </a:p>
        </p:txBody>
      </p:sp>
    </p:spTree>
    <p:extLst>
      <p:ext uri="{BB962C8B-B14F-4D97-AF65-F5344CB8AC3E}">
        <p14:creationId xmlns:p14="http://schemas.microsoft.com/office/powerpoint/2010/main" val="27907170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51E404D2-E7B5-4E4C-A606-717D92BE0D18}" type="slidenum">
              <a:rPr lang="en-AU" smtClean="0"/>
              <a:t>2</a:t>
            </a:fld>
            <a:endParaRPr lang="en-AU"/>
          </a:p>
        </p:txBody>
      </p:sp>
    </p:spTree>
    <p:extLst>
      <p:ext uri="{BB962C8B-B14F-4D97-AF65-F5344CB8AC3E}">
        <p14:creationId xmlns:p14="http://schemas.microsoft.com/office/powerpoint/2010/main" val="31554861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BECF31DC-5470-4E23-AD19-3A7123DBCEB8}" type="slidenum">
              <a:rPr lang="en-AU" smtClean="0"/>
              <a:t>3</a:t>
            </a:fld>
            <a:endParaRPr lang="en-AU"/>
          </a:p>
        </p:txBody>
      </p:sp>
    </p:spTree>
    <p:extLst>
      <p:ext uri="{BB962C8B-B14F-4D97-AF65-F5344CB8AC3E}">
        <p14:creationId xmlns:p14="http://schemas.microsoft.com/office/powerpoint/2010/main" val="31925690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51E404D2-E7B5-4E4C-A606-717D92BE0D18}" type="slidenum">
              <a:rPr lang="en-AU" smtClean="0"/>
              <a:t>4</a:t>
            </a:fld>
            <a:endParaRPr lang="en-AU"/>
          </a:p>
        </p:txBody>
      </p:sp>
    </p:spTree>
    <p:extLst>
      <p:ext uri="{BB962C8B-B14F-4D97-AF65-F5344CB8AC3E}">
        <p14:creationId xmlns:p14="http://schemas.microsoft.com/office/powerpoint/2010/main" val="23521385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51E404D2-E7B5-4E4C-A606-717D92BE0D18}" type="slidenum">
              <a:rPr lang="en-AU" smtClean="0"/>
              <a:t>5</a:t>
            </a:fld>
            <a:endParaRPr lang="en-AU"/>
          </a:p>
        </p:txBody>
      </p:sp>
    </p:spTree>
    <p:extLst>
      <p:ext uri="{BB962C8B-B14F-4D97-AF65-F5344CB8AC3E}">
        <p14:creationId xmlns:p14="http://schemas.microsoft.com/office/powerpoint/2010/main" val="15641552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51E404D2-E7B5-4E4C-A606-717D92BE0D18}" type="slidenum">
              <a:rPr lang="en-AU" smtClean="0"/>
              <a:t>6</a:t>
            </a:fld>
            <a:endParaRPr lang="en-AU"/>
          </a:p>
        </p:txBody>
      </p:sp>
    </p:spTree>
    <p:extLst>
      <p:ext uri="{BB962C8B-B14F-4D97-AF65-F5344CB8AC3E}">
        <p14:creationId xmlns:p14="http://schemas.microsoft.com/office/powerpoint/2010/main" val="13637654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51E404D2-E7B5-4E4C-A606-717D92BE0D18}" type="slidenum">
              <a:rPr lang="en-AU" smtClean="0"/>
              <a:t>8</a:t>
            </a:fld>
            <a:endParaRPr lang="en-AU"/>
          </a:p>
        </p:txBody>
      </p:sp>
    </p:spTree>
    <p:extLst>
      <p:ext uri="{BB962C8B-B14F-4D97-AF65-F5344CB8AC3E}">
        <p14:creationId xmlns:p14="http://schemas.microsoft.com/office/powerpoint/2010/main" val="169983563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accent2"/>
        </a:solidFill>
        <a:effectLst/>
      </p:bgPr>
    </p:bg>
    <p:spTree>
      <p:nvGrpSpPr>
        <p:cNvPr id="1" name=""/>
        <p:cNvGrpSpPr/>
        <p:nvPr/>
      </p:nvGrpSpPr>
      <p:grpSpPr>
        <a:xfrm>
          <a:off x="0" y="0"/>
          <a:ext cx="0" cy="0"/>
          <a:chOff x="0" y="0"/>
          <a:chExt cx="0" cy="0"/>
        </a:xfrm>
      </p:grpSpPr>
      <p:sp>
        <p:nvSpPr>
          <p:cNvPr id="7" name="Freeform 15">
            <a:extLst>
              <a:ext uri="{FF2B5EF4-FFF2-40B4-BE49-F238E27FC236}">
                <a16:creationId xmlns:a16="http://schemas.microsoft.com/office/drawing/2014/main" id="{332CD06C-42C1-4DF5-AEBC-2DBE2DAFBA10}"/>
              </a:ext>
            </a:extLst>
          </p:cNvPr>
          <p:cNvSpPr>
            <a:spLocks/>
          </p:cNvSpPr>
          <p:nvPr userDrawn="1"/>
        </p:nvSpPr>
        <p:spPr bwMode="auto">
          <a:xfrm flipH="1">
            <a:off x="-2935513" y="4166205"/>
            <a:ext cx="11139999" cy="3591552"/>
          </a:xfrm>
          <a:custGeom>
            <a:avLst/>
            <a:gdLst>
              <a:gd name="T0" fmla="*/ 6807 w 8055"/>
              <a:gd name="T1" fmla="*/ 1082 h 2594"/>
              <a:gd name="T2" fmla="*/ 3279 w 8055"/>
              <a:gd name="T3" fmla="*/ 786 h 2594"/>
              <a:gd name="T4" fmla="*/ 1046 w 8055"/>
              <a:gd name="T5" fmla="*/ 5 h 2594"/>
              <a:gd name="T6" fmla="*/ 1063 w 8055"/>
              <a:gd name="T7" fmla="*/ 6 h 2594"/>
              <a:gd name="T8" fmla="*/ 0 w 8055"/>
              <a:gd name="T9" fmla="*/ 292 h 2594"/>
              <a:gd name="T10" fmla="*/ 1311 w 8055"/>
              <a:gd name="T11" fmla="*/ 482 h 2594"/>
              <a:gd name="T12" fmla="*/ 3231 w 8055"/>
              <a:gd name="T13" fmla="*/ 1898 h 2594"/>
              <a:gd name="T14" fmla="*/ 5831 w 8055"/>
              <a:gd name="T15" fmla="*/ 1722 h 2594"/>
              <a:gd name="T16" fmla="*/ 8055 w 8055"/>
              <a:gd name="T17" fmla="*/ 1346 h 2594"/>
              <a:gd name="T18" fmla="*/ 8055 w 8055"/>
              <a:gd name="T19" fmla="*/ 1098 h 2594"/>
              <a:gd name="T20" fmla="*/ 6807 w 8055"/>
              <a:gd name="T21" fmla="*/ 1082 h 2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55" h="2594">
                <a:moveTo>
                  <a:pt x="6807" y="1082"/>
                </a:moveTo>
                <a:cubicBezTo>
                  <a:pt x="5911" y="1330"/>
                  <a:pt x="4872" y="1860"/>
                  <a:pt x="3279" y="786"/>
                </a:cubicBezTo>
                <a:cubicBezTo>
                  <a:pt x="2364" y="169"/>
                  <a:pt x="1673" y="0"/>
                  <a:pt x="1046" y="5"/>
                </a:cubicBezTo>
                <a:cubicBezTo>
                  <a:pt x="1057" y="6"/>
                  <a:pt x="1063" y="6"/>
                  <a:pt x="1063" y="6"/>
                </a:cubicBezTo>
                <a:cubicBezTo>
                  <a:pt x="1063" y="6"/>
                  <a:pt x="530" y="57"/>
                  <a:pt x="0" y="292"/>
                </a:cubicBezTo>
                <a:cubicBezTo>
                  <a:pt x="399" y="260"/>
                  <a:pt x="917" y="274"/>
                  <a:pt x="1311" y="482"/>
                </a:cubicBezTo>
                <a:cubicBezTo>
                  <a:pt x="2055" y="874"/>
                  <a:pt x="2783" y="1610"/>
                  <a:pt x="3231" y="1898"/>
                </a:cubicBezTo>
                <a:cubicBezTo>
                  <a:pt x="3598" y="2134"/>
                  <a:pt x="4463" y="2594"/>
                  <a:pt x="5831" y="1722"/>
                </a:cubicBezTo>
                <a:cubicBezTo>
                  <a:pt x="7199" y="850"/>
                  <a:pt x="8055" y="1346"/>
                  <a:pt x="8055" y="1346"/>
                </a:cubicBezTo>
                <a:cubicBezTo>
                  <a:pt x="8055" y="1098"/>
                  <a:pt x="8055" y="1098"/>
                  <a:pt x="8055" y="1098"/>
                </a:cubicBezTo>
                <a:cubicBezTo>
                  <a:pt x="8055" y="1098"/>
                  <a:pt x="7703" y="834"/>
                  <a:pt x="6807" y="1082"/>
                </a:cubicBezTo>
                <a:close/>
              </a:path>
            </a:pathLst>
          </a:custGeom>
          <a:gradFill flip="none" rotWithShape="1">
            <a:gsLst>
              <a:gs pos="17000">
                <a:srgbClr val="360F3C">
                  <a:alpha val="70000"/>
                </a:srgbClr>
              </a:gs>
              <a:gs pos="57000">
                <a:srgbClr val="5C1C8C">
                  <a:alpha val="20000"/>
                </a:srgbClr>
              </a:gs>
              <a:gs pos="94000">
                <a:srgbClr val="C72032">
                  <a:alpha val="50000"/>
                </a:srgbClr>
              </a:gs>
            </a:gsLst>
            <a:lin ang="10800000" scaled="1"/>
            <a:tileRect/>
          </a:gradFill>
          <a:ln>
            <a:noFill/>
          </a:ln>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324"/>
              </a:solidFill>
              <a:effectLst/>
              <a:uLnTx/>
              <a:uFillTx/>
              <a:latin typeface="Futura Std Light"/>
              <a:ea typeface="+mn-ea"/>
              <a:cs typeface="+mn-cs"/>
              <a:sym typeface="Futura Std Light"/>
            </a:endParaRPr>
          </a:p>
        </p:txBody>
      </p:sp>
      <p:sp>
        <p:nvSpPr>
          <p:cNvPr id="8" name="Freeform 16">
            <a:extLst>
              <a:ext uri="{FF2B5EF4-FFF2-40B4-BE49-F238E27FC236}">
                <a16:creationId xmlns:a16="http://schemas.microsoft.com/office/drawing/2014/main" id="{76E05CA3-D21A-42E0-A63A-D375E1C1E26E}"/>
              </a:ext>
            </a:extLst>
          </p:cNvPr>
          <p:cNvSpPr>
            <a:spLocks/>
          </p:cNvSpPr>
          <p:nvPr userDrawn="1"/>
        </p:nvSpPr>
        <p:spPr bwMode="auto">
          <a:xfrm flipH="1">
            <a:off x="6738333" y="4064389"/>
            <a:ext cx="5985254" cy="2631276"/>
          </a:xfrm>
          <a:custGeom>
            <a:avLst/>
            <a:gdLst>
              <a:gd name="T0" fmla="*/ 2196 w 4328"/>
              <a:gd name="T1" fmla="*/ 1896 h 1900"/>
              <a:gd name="T2" fmla="*/ 2448 w 4328"/>
              <a:gd name="T3" fmla="*/ 992 h 1900"/>
              <a:gd name="T4" fmla="*/ 4328 w 4328"/>
              <a:gd name="T5" fmla="*/ 80 h 1900"/>
              <a:gd name="T6" fmla="*/ 1632 w 4328"/>
              <a:gd name="T7" fmla="*/ 420 h 1900"/>
              <a:gd name="T8" fmla="*/ 248 w 4328"/>
              <a:gd name="T9" fmla="*/ 1900 h 1900"/>
              <a:gd name="T10" fmla="*/ 2196 w 4328"/>
              <a:gd name="T11" fmla="*/ 1896 h 1900"/>
            </a:gdLst>
            <a:ahLst/>
            <a:cxnLst>
              <a:cxn ang="0">
                <a:pos x="T0" y="T1"/>
              </a:cxn>
              <a:cxn ang="0">
                <a:pos x="T2" y="T3"/>
              </a:cxn>
              <a:cxn ang="0">
                <a:pos x="T4" y="T5"/>
              </a:cxn>
              <a:cxn ang="0">
                <a:pos x="T6" y="T7"/>
              </a:cxn>
              <a:cxn ang="0">
                <a:pos x="T8" y="T9"/>
              </a:cxn>
              <a:cxn ang="0">
                <a:pos x="T10" y="T11"/>
              </a:cxn>
            </a:cxnLst>
            <a:rect l="0" t="0" r="r" b="b"/>
            <a:pathLst>
              <a:path w="4328" h="1900">
                <a:moveTo>
                  <a:pt x="2196" y="1896"/>
                </a:moveTo>
                <a:cubicBezTo>
                  <a:pt x="2196" y="1896"/>
                  <a:pt x="2113" y="1475"/>
                  <a:pt x="2448" y="992"/>
                </a:cubicBezTo>
                <a:cubicBezTo>
                  <a:pt x="2992" y="208"/>
                  <a:pt x="4328" y="80"/>
                  <a:pt x="4328" y="80"/>
                </a:cubicBezTo>
                <a:cubicBezTo>
                  <a:pt x="4328" y="80"/>
                  <a:pt x="3161" y="0"/>
                  <a:pt x="1632" y="420"/>
                </a:cubicBezTo>
                <a:cubicBezTo>
                  <a:pt x="0" y="868"/>
                  <a:pt x="248" y="1900"/>
                  <a:pt x="248" y="1900"/>
                </a:cubicBezTo>
                <a:lnTo>
                  <a:pt x="2196" y="1896"/>
                </a:lnTo>
                <a:close/>
              </a:path>
            </a:pathLst>
          </a:custGeom>
          <a:gradFill flip="none" rotWithShape="1">
            <a:gsLst>
              <a:gs pos="37000">
                <a:srgbClr val="D93B50">
                  <a:alpha val="50000"/>
                </a:srgbClr>
              </a:gs>
              <a:gs pos="0">
                <a:srgbClr val="C72032">
                  <a:alpha val="80000"/>
                </a:srgbClr>
              </a:gs>
              <a:gs pos="95575">
                <a:srgbClr val="5C1C8C">
                  <a:alpha val="35000"/>
                </a:srgbClr>
              </a:gs>
            </a:gsLst>
            <a:lin ang="18900000" scaled="1"/>
            <a:tileRect/>
          </a:gra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324"/>
              </a:solidFill>
              <a:effectLst/>
              <a:uLnTx/>
              <a:uFillTx/>
              <a:latin typeface="Futura Std Light"/>
              <a:ea typeface="+mn-ea"/>
              <a:cs typeface="+mn-cs"/>
              <a:sym typeface="Futura Std Light"/>
            </a:endParaRPr>
          </a:p>
        </p:txBody>
      </p:sp>
      <p:pic>
        <p:nvPicPr>
          <p:cNvPr id="9" name="Picture 8">
            <a:extLst>
              <a:ext uri="{FF2B5EF4-FFF2-40B4-BE49-F238E27FC236}">
                <a16:creationId xmlns:a16="http://schemas.microsoft.com/office/drawing/2014/main" id="{9234F0ED-53FA-453F-AAA8-F2EA2B5748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470032" y="728148"/>
            <a:ext cx="3024336" cy="996252"/>
          </a:xfrm>
          <a:prstGeom prst="rect">
            <a:avLst/>
          </a:prstGeom>
        </p:spPr>
      </p:pic>
      <p:sp>
        <p:nvSpPr>
          <p:cNvPr id="10" name="Freeform: Shape 9">
            <a:extLst>
              <a:ext uri="{FF2B5EF4-FFF2-40B4-BE49-F238E27FC236}">
                <a16:creationId xmlns:a16="http://schemas.microsoft.com/office/drawing/2014/main" id="{7B9E9ED6-D0E9-4818-A55E-FEFC2F0CD672}"/>
              </a:ext>
            </a:extLst>
          </p:cNvPr>
          <p:cNvSpPr/>
          <p:nvPr userDrawn="1"/>
        </p:nvSpPr>
        <p:spPr>
          <a:xfrm>
            <a:off x="0" y="0"/>
            <a:ext cx="12192000" cy="6858000"/>
          </a:xfrm>
          <a:custGeom>
            <a:avLst/>
            <a:gdLst>
              <a:gd name="connsiteX0" fmla="*/ 263525 w 12192000"/>
              <a:gd name="connsiteY0" fmla="*/ 260350 h 6858000"/>
              <a:gd name="connsiteX1" fmla="*/ 263525 w 12192000"/>
              <a:gd name="connsiteY1" fmla="*/ 6597650 h 6858000"/>
              <a:gd name="connsiteX2" fmla="*/ 11928475 w 12192000"/>
              <a:gd name="connsiteY2" fmla="*/ 6597650 h 6858000"/>
              <a:gd name="connsiteX3" fmla="*/ 11928475 w 12192000"/>
              <a:gd name="connsiteY3" fmla="*/ 260350 h 6858000"/>
              <a:gd name="connsiteX4" fmla="*/ 0 w 12192000"/>
              <a:gd name="connsiteY4" fmla="*/ 0 h 6858000"/>
              <a:gd name="connsiteX5" fmla="*/ 12192000 w 12192000"/>
              <a:gd name="connsiteY5" fmla="*/ 0 h 6858000"/>
              <a:gd name="connsiteX6" fmla="*/ 12192000 w 12192000"/>
              <a:gd name="connsiteY6" fmla="*/ 6858000 h 6858000"/>
              <a:gd name="connsiteX7" fmla="*/ 0 w 12192000"/>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858000">
                <a:moveTo>
                  <a:pt x="263525" y="260350"/>
                </a:moveTo>
                <a:lnTo>
                  <a:pt x="263525" y="6597650"/>
                </a:lnTo>
                <a:lnTo>
                  <a:pt x="11928475" y="6597650"/>
                </a:lnTo>
                <a:lnTo>
                  <a:pt x="11928475" y="260350"/>
                </a:lnTo>
                <a:close/>
                <a:moveTo>
                  <a:pt x="0" y="0"/>
                </a:moveTo>
                <a:lnTo>
                  <a:pt x="12192000" y="0"/>
                </a:lnTo>
                <a:lnTo>
                  <a:pt x="12192000"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utura Std Light"/>
              <a:ea typeface="+mn-ea"/>
              <a:cs typeface="+mn-cs"/>
              <a:sym typeface="Futura Std Light"/>
            </a:endParaRPr>
          </a:p>
        </p:txBody>
      </p:sp>
      <p:sp>
        <p:nvSpPr>
          <p:cNvPr id="2" name="Title 1">
            <a:extLst>
              <a:ext uri="{FF2B5EF4-FFF2-40B4-BE49-F238E27FC236}">
                <a16:creationId xmlns:a16="http://schemas.microsoft.com/office/drawing/2014/main" id="{AD559B4D-39E2-4A2E-8A5C-95726E785FF9}"/>
              </a:ext>
            </a:extLst>
          </p:cNvPr>
          <p:cNvSpPr>
            <a:spLocks noGrp="1"/>
          </p:cNvSpPr>
          <p:nvPr>
            <p:ph type="ctrTitle"/>
          </p:nvPr>
        </p:nvSpPr>
        <p:spPr>
          <a:xfrm>
            <a:off x="838800" y="2350800"/>
            <a:ext cx="9144000" cy="2387600"/>
          </a:xfrm>
        </p:spPr>
        <p:txBody>
          <a:bodyPr anchor="b"/>
          <a:lstStyle>
            <a:lvl1pPr algn="l">
              <a:defRPr sz="6000"/>
            </a:lvl1pPr>
          </a:lstStyle>
          <a:p>
            <a:r>
              <a:rPr lang="en-US"/>
              <a:t>Click to edit Master title style</a:t>
            </a:r>
            <a:endParaRPr lang="en-AU"/>
          </a:p>
        </p:txBody>
      </p:sp>
      <p:sp>
        <p:nvSpPr>
          <p:cNvPr id="3" name="Subtitle 2">
            <a:extLst>
              <a:ext uri="{FF2B5EF4-FFF2-40B4-BE49-F238E27FC236}">
                <a16:creationId xmlns:a16="http://schemas.microsoft.com/office/drawing/2014/main" id="{4F9AB51E-A732-4105-AAF9-C4C491281C8E}"/>
              </a:ext>
            </a:extLst>
          </p:cNvPr>
          <p:cNvSpPr>
            <a:spLocks noGrp="1"/>
          </p:cNvSpPr>
          <p:nvPr>
            <p:ph type="subTitle" idx="1"/>
          </p:nvPr>
        </p:nvSpPr>
        <p:spPr>
          <a:xfrm>
            <a:off x="838800" y="4899600"/>
            <a:ext cx="9144000" cy="626400"/>
          </a:xfrm>
        </p:spPr>
        <p:txBody>
          <a:bodyPr>
            <a:normAutofit/>
          </a:bodyPr>
          <a:lstStyle>
            <a:lvl1pPr marL="0" indent="0" algn="l">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AU"/>
          </a:p>
        </p:txBody>
      </p:sp>
      <p:sp>
        <p:nvSpPr>
          <p:cNvPr id="6" name="Slide Number Placeholder 5">
            <a:extLst>
              <a:ext uri="{FF2B5EF4-FFF2-40B4-BE49-F238E27FC236}">
                <a16:creationId xmlns:a16="http://schemas.microsoft.com/office/drawing/2014/main" id="{5B9216FF-48D2-43CC-A7A2-6B66955AF4F4}"/>
              </a:ext>
            </a:extLst>
          </p:cNvPr>
          <p:cNvSpPr>
            <a:spLocks noGrp="1"/>
          </p:cNvSpPr>
          <p:nvPr>
            <p:ph type="sldNum" sz="quarter" idx="12"/>
          </p:nvPr>
        </p:nvSpPr>
        <p:spPr>
          <a:xfrm>
            <a:off x="11335871" y="6230847"/>
            <a:ext cx="576108" cy="365125"/>
          </a:xfrm>
        </p:spPr>
        <p:txBody>
          <a:bodyPr/>
          <a:lstStyle>
            <a:lvl1pPr>
              <a:defRPr>
                <a:solidFill>
                  <a:schemeClr val="bg1"/>
                </a:solidFill>
              </a:defRPr>
            </a:lvl1pPr>
          </a:lstStyle>
          <a:p>
            <a:fld id="{4EC81F68-4976-451A-B2E9-79BCBD2F70CC}" type="slidenum">
              <a:rPr lang="en-AU" smtClean="0"/>
              <a:pPr/>
              <a:t>‹#›</a:t>
            </a:fld>
            <a:endParaRPr lang="en-AU"/>
          </a:p>
        </p:txBody>
      </p:sp>
      <p:sp>
        <p:nvSpPr>
          <p:cNvPr id="4" name="Date Placeholder 3">
            <a:extLst>
              <a:ext uri="{FF2B5EF4-FFF2-40B4-BE49-F238E27FC236}">
                <a16:creationId xmlns:a16="http://schemas.microsoft.com/office/drawing/2014/main" id="{FCDF4901-5DA8-4CDF-9DD6-0DFA0044C2F9}"/>
              </a:ext>
            </a:extLst>
          </p:cNvPr>
          <p:cNvSpPr>
            <a:spLocks noGrp="1"/>
          </p:cNvSpPr>
          <p:nvPr>
            <p:ph type="dt" sz="half" idx="10"/>
          </p:nvPr>
        </p:nvSpPr>
        <p:spPr>
          <a:xfrm>
            <a:off x="9478496" y="6230847"/>
            <a:ext cx="1736066" cy="365125"/>
          </a:xfrm>
        </p:spPr>
        <p:txBody>
          <a:bodyPr/>
          <a:lstStyle>
            <a:lvl1pPr>
              <a:defRPr>
                <a:solidFill>
                  <a:schemeClr val="bg1"/>
                </a:solidFill>
              </a:defRPr>
            </a:lvl1pPr>
          </a:lstStyle>
          <a:p>
            <a:fld id="{DB25E40E-9DF4-47B5-BAB8-388FDD99D59B}" type="datetimeFigureOut">
              <a:rPr lang="en-AU" smtClean="0"/>
              <a:pPr/>
              <a:t>03/10/2018</a:t>
            </a:fld>
            <a:endParaRPr lang="en-AU"/>
          </a:p>
        </p:txBody>
      </p:sp>
      <p:sp>
        <p:nvSpPr>
          <p:cNvPr id="5" name="Footer Placeholder 4">
            <a:extLst>
              <a:ext uri="{FF2B5EF4-FFF2-40B4-BE49-F238E27FC236}">
                <a16:creationId xmlns:a16="http://schemas.microsoft.com/office/drawing/2014/main" id="{4A27B57D-1C5A-4936-973A-C09D58DAEA00}"/>
              </a:ext>
            </a:extLst>
          </p:cNvPr>
          <p:cNvSpPr>
            <a:spLocks noGrp="1"/>
          </p:cNvSpPr>
          <p:nvPr>
            <p:ph type="ftr" sz="quarter" idx="11"/>
          </p:nvPr>
        </p:nvSpPr>
        <p:spPr>
          <a:xfrm>
            <a:off x="4020670" y="6230847"/>
            <a:ext cx="5336509" cy="365125"/>
          </a:xfrm>
        </p:spPr>
        <p:txBody>
          <a:bodyPr/>
          <a:lstStyle>
            <a:lvl1pPr>
              <a:defRPr>
                <a:solidFill>
                  <a:schemeClr val="bg1"/>
                </a:solidFill>
              </a:defRPr>
            </a:lvl1pPr>
          </a:lstStyle>
          <a:p>
            <a:endParaRPr lang="en-AU"/>
          </a:p>
        </p:txBody>
      </p:sp>
    </p:spTree>
    <p:extLst>
      <p:ext uri="{BB962C8B-B14F-4D97-AF65-F5344CB8AC3E}">
        <p14:creationId xmlns:p14="http://schemas.microsoft.com/office/powerpoint/2010/main" val="31910401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A6B70B14-71BF-4D10-B3DA-12193BF02EE1}"/>
              </a:ext>
            </a:extLst>
          </p:cNvPr>
          <p:cNvSpPr/>
          <p:nvPr userDrawn="1"/>
        </p:nvSpPr>
        <p:spPr>
          <a:xfrm>
            <a:off x="0" y="0"/>
            <a:ext cx="3935413" cy="6858000"/>
          </a:xfrm>
          <a:prstGeom prst="rect">
            <a:avLst/>
          </a:prstGeom>
          <a:gradFill>
            <a:gsLst>
              <a:gs pos="0">
                <a:srgbClr val="360F3C"/>
              </a:gs>
              <a:gs pos="99000">
                <a:srgbClr val="77173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 name="Title 1">
            <a:extLst>
              <a:ext uri="{FF2B5EF4-FFF2-40B4-BE49-F238E27FC236}">
                <a16:creationId xmlns:a16="http://schemas.microsoft.com/office/drawing/2014/main" id="{93A023EC-89BA-427F-B659-C9BA6F7C97BD}"/>
              </a:ext>
            </a:extLst>
          </p:cNvPr>
          <p:cNvSpPr>
            <a:spLocks noGrp="1"/>
          </p:cNvSpPr>
          <p:nvPr>
            <p:ph type="title"/>
          </p:nvPr>
        </p:nvSpPr>
        <p:spPr>
          <a:xfrm>
            <a:off x="266400" y="457200"/>
            <a:ext cx="3315600" cy="1324800"/>
          </a:xfrm>
        </p:spPr>
        <p:txBody>
          <a:bodyPr anchor="t" anchorCtr="0">
            <a:noAutofit/>
          </a:bodyPr>
          <a:lstStyle>
            <a:lvl1pPr>
              <a:defRPr sz="4400"/>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6E2789DB-5346-49A4-93BC-CE824ABD6F0D}"/>
              </a:ext>
            </a:extLst>
          </p:cNvPr>
          <p:cNvSpPr>
            <a:spLocks noGrp="1"/>
          </p:cNvSpPr>
          <p:nvPr>
            <p:ph type="pic" idx="1"/>
          </p:nvPr>
        </p:nvSpPr>
        <p:spPr>
          <a:xfrm>
            <a:off x="4201812" y="457200"/>
            <a:ext cx="7724987" cy="5626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AU"/>
          </a:p>
        </p:txBody>
      </p:sp>
      <p:sp>
        <p:nvSpPr>
          <p:cNvPr id="4" name="Text Placeholder 3">
            <a:extLst>
              <a:ext uri="{FF2B5EF4-FFF2-40B4-BE49-F238E27FC236}">
                <a16:creationId xmlns:a16="http://schemas.microsoft.com/office/drawing/2014/main" id="{227ED3C4-6241-480A-9C80-94FA28B6BFD3}"/>
              </a:ext>
            </a:extLst>
          </p:cNvPr>
          <p:cNvSpPr>
            <a:spLocks noGrp="1"/>
          </p:cNvSpPr>
          <p:nvPr>
            <p:ph type="body" sz="half" idx="2"/>
          </p:nvPr>
        </p:nvSpPr>
        <p:spPr>
          <a:xfrm>
            <a:off x="266400" y="3117600"/>
            <a:ext cx="3315600" cy="1846800"/>
          </a:xfrm>
        </p:spPr>
        <p:txBody>
          <a:bodyPr/>
          <a:lstStyle>
            <a:lvl1pPr marL="0" indent="0">
              <a:buNone/>
              <a:defRPr sz="28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9A2BE93A-F35B-437B-B683-A13F8549B11A}"/>
              </a:ext>
            </a:extLst>
          </p:cNvPr>
          <p:cNvSpPr>
            <a:spLocks noGrp="1"/>
          </p:cNvSpPr>
          <p:nvPr>
            <p:ph type="dt" sz="half" idx="10"/>
          </p:nvPr>
        </p:nvSpPr>
        <p:spPr/>
        <p:txBody>
          <a:bodyPr/>
          <a:lstStyle/>
          <a:p>
            <a:fld id="{DB25E40E-9DF4-47B5-BAB8-388FDD99D59B}" type="datetimeFigureOut">
              <a:rPr lang="en-AU" smtClean="0"/>
              <a:t>03/10/2018</a:t>
            </a:fld>
            <a:endParaRPr lang="en-AU"/>
          </a:p>
        </p:txBody>
      </p:sp>
      <p:sp>
        <p:nvSpPr>
          <p:cNvPr id="6" name="Footer Placeholder 5">
            <a:extLst>
              <a:ext uri="{FF2B5EF4-FFF2-40B4-BE49-F238E27FC236}">
                <a16:creationId xmlns:a16="http://schemas.microsoft.com/office/drawing/2014/main" id="{F94D30DB-3BC0-4933-B267-A5A1205AA3B8}"/>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167EDBB3-96E6-4EEA-931F-DB7B9E145130}"/>
              </a:ext>
            </a:extLst>
          </p:cNvPr>
          <p:cNvSpPr>
            <a:spLocks noGrp="1"/>
          </p:cNvSpPr>
          <p:nvPr>
            <p:ph type="sldNum" sz="quarter" idx="12"/>
          </p:nvPr>
        </p:nvSpPr>
        <p:spPr/>
        <p:txBody>
          <a:bodyPr/>
          <a:lstStyle/>
          <a:p>
            <a:fld id="{4EC81F68-4976-451A-B2E9-79BCBD2F70CC}" type="slidenum">
              <a:rPr lang="en-AU" smtClean="0"/>
              <a:t>‹#›</a:t>
            </a:fld>
            <a:endParaRPr lang="en-AU"/>
          </a:p>
        </p:txBody>
      </p:sp>
      <p:pic>
        <p:nvPicPr>
          <p:cNvPr id="11" name="Picture 10">
            <a:extLst>
              <a:ext uri="{FF2B5EF4-FFF2-40B4-BE49-F238E27FC236}">
                <a16:creationId xmlns:a16="http://schemas.microsoft.com/office/drawing/2014/main" id="{7B94471A-234C-42ED-A5ED-07983193827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35527" y="6135398"/>
            <a:ext cx="1679681" cy="553307"/>
          </a:xfrm>
          <a:prstGeom prst="rect">
            <a:avLst/>
          </a:prstGeom>
        </p:spPr>
      </p:pic>
    </p:spTree>
    <p:extLst>
      <p:ext uri="{BB962C8B-B14F-4D97-AF65-F5344CB8AC3E}">
        <p14:creationId xmlns:p14="http://schemas.microsoft.com/office/powerpoint/2010/main" val="4389742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Final Slide">
    <p:bg>
      <p:bgPr>
        <a:solidFill>
          <a:schemeClr val="accent2"/>
        </a:solidFill>
        <a:effectLst/>
      </p:bgPr>
    </p:bg>
    <p:spTree>
      <p:nvGrpSpPr>
        <p:cNvPr id="1" name=""/>
        <p:cNvGrpSpPr/>
        <p:nvPr/>
      </p:nvGrpSpPr>
      <p:grpSpPr>
        <a:xfrm>
          <a:off x="0" y="0"/>
          <a:ext cx="0" cy="0"/>
          <a:chOff x="0" y="0"/>
          <a:chExt cx="0" cy="0"/>
        </a:xfrm>
      </p:grpSpPr>
      <p:sp>
        <p:nvSpPr>
          <p:cNvPr id="9" name="Freeform 15">
            <a:extLst>
              <a:ext uri="{FF2B5EF4-FFF2-40B4-BE49-F238E27FC236}">
                <a16:creationId xmlns:a16="http://schemas.microsoft.com/office/drawing/2014/main" id="{A60732D9-43AE-45F7-B226-98D000B102F6}"/>
              </a:ext>
            </a:extLst>
          </p:cNvPr>
          <p:cNvSpPr>
            <a:spLocks/>
          </p:cNvSpPr>
          <p:nvPr userDrawn="1"/>
        </p:nvSpPr>
        <p:spPr bwMode="auto">
          <a:xfrm flipH="1">
            <a:off x="-2935513" y="4166205"/>
            <a:ext cx="11139999" cy="3591552"/>
          </a:xfrm>
          <a:custGeom>
            <a:avLst/>
            <a:gdLst>
              <a:gd name="T0" fmla="*/ 6807 w 8055"/>
              <a:gd name="T1" fmla="*/ 1082 h 2594"/>
              <a:gd name="T2" fmla="*/ 3279 w 8055"/>
              <a:gd name="T3" fmla="*/ 786 h 2594"/>
              <a:gd name="T4" fmla="*/ 1046 w 8055"/>
              <a:gd name="T5" fmla="*/ 5 h 2594"/>
              <a:gd name="T6" fmla="*/ 1063 w 8055"/>
              <a:gd name="T7" fmla="*/ 6 h 2594"/>
              <a:gd name="T8" fmla="*/ 0 w 8055"/>
              <a:gd name="T9" fmla="*/ 292 h 2594"/>
              <a:gd name="T10" fmla="*/ 1311 w 8055"/>
              <a:gd name="T11" fmla="*/ 482 h 2594"/>
              <a:gd name="T12" fmla="*/ 3231 w 8055"/>
              <a:gd name="T13" fmla="*/ 1898 h 2594"/>
              <a:gd name="T14" fmla="*/ 5831 w 8055"/>
              <a:gd name="T15" fmla="*/ 1722 h 2594"/>
              <a:gd name="T16" fmla="*/ 8055 w 8055"/>
              <a:gd name="T17" fmla="*/ 1346 h 2594"/>
              <a:gd name="T18" fmla="*/ 8055 w 8055"/>
              <a:gd name="T19" fmla="*/ 1098 h 2594"/>
              <a:gd name="T20" fmla="*/ 6807 w 8055"/>
              <a:gd name="T21" fmla="*/ 1082 h 2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55" h="2594">
                <a:moveTo>
                  <a:pt x="6807" y="1082"/>
                </a:moveTo>
                <a:cubicBezTo>
                  <a:pt x="5911" y="1330"/>
                  <a:pt x="4872" y="1860"/>
                  <a:pt x="3279" y="786"/>
                </a:cubicBezTo>
                <a:cubicBezTo>
                  <a:pt x="2364" y="169"/>
                  <a:pt x="1673" y="0"/>
                  <a:pt x="1046" y="5"/>
                </a:cubicBezTo>
                <a:cubicBezTo>
                  <a:pt x="1057" y="6"/>
                  <a:pt x="1063" y="6"/>
                  <a:pt x="1063" y="6"/>
                </a:cubicBezTo>
                <a:cubicBezTo>
                  <a:pt x="1063" y="6"/>
                  <a:pt x="530" y="57"/>
                  <a:pt x="0" y="292"/>
                </a:cubicBezTo>
                <a:cubicBezTo>
                  <a:pt x="399" y="260"/>
                  <a:pt x="917" y="274"/>
                  <a:pt x="1311" y="482"/>
                </a:cubicBezTo>
                <a:cubicBezTo>
                  <a:pt x="2055" y="874"/>
                  <a:pt x="2783" y="1610"/>
                  <a:pt x="3231" y="1898"/>
                </a:cubicBezTo>
                <a:cubicBezTo>
                  <a:pt x="3598" y="2134"/>
                  <a:pt x="4463" y="2594"/>
                  <a:pt x="5831" y="1722"/>
                </a:cubicBezTo>
                <a:cubicBezTo>
                  <a:pt x="7199" y="850"/>
                  <a:pt x="8055" y="1346"/>
                  <a:pt x="8055" y="1346"/>
                </a:cubicBezTo>
                <a:cubicBezTo>
                  <a:pt x="8055" y="1098"/>
                  <a:pt x="8055" y="1098"/>
                  <a:pt x="8055" y="1098"/>
                </a:cubicBezTo>
                <a:cubicBezTo>
                  <a:pt x="8055" y="1098"/>
                  <a:pt x="7703" y="834"/>
                  <a:pt x="6807" y="1082"/>
                </a:cubicBezTo>
                <a:close/>
              </a:path>
            </a:pathLst>
          </a:custGeom>
          <a:gradFill flip="none" rotWithShape="1">
            <a:gsLst>
              <a:gs pos="17000">
                <a:srgbClr val="360F3C">
                  <a:alpha val="70000"/>
                </a:srgbClr>
              </a:gs>
              <a:gs pos="57000">
                <a:srgbClr val="5C1C8C">
                  <a:alpha val="20000"/>
                </a:srgbClr>
              </a:gs>
              <a:gs pos="94000">
                <a:srgbClr val="C72032">
                  <a:alpha val="50000"/>
                </a:srgbClr>
              </a:gs>
            </a:gsLst>
            <a:lin ang="10800000" scaled="1"/>
            <a:tileRect/>
          </a:gradFill>
          <a:ln>
            <a:noFill/>
          </a:ln>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324"/>
              </a:solidFill>
              <a:effectLst/>
              <a:uLnTx/>
              <a:uFillTx/>
              <a:latin typeface="Futura Std Light"/>
              <a:ea typeface="+mn-ea"/>
              <a:cs typeface="+mn-cs"/>
              <a:sym typeface="Futura Std Light"/>
            </a:endParaRPr>
          </a:p>
        </p:txBody>
      </p:sp>
      <p:sp>
        <p:nvSpPr>
          <p:cNvPr id="10" name="Freeform 16">
            <a:extLst>
              <a:ext uri="{FF2B5EF4-FFF2-40B4-BE49-F238E27FC236}">
                <a16:creationId xmlns:a16="http://schemas.microsoft.com/office/drawing/2014/main" id="{20B52A3C-76FF-428B-9F8F-F455D362E761}"/>
              </a:ext>
            </a:extLst>
          </p:cNvPr>
          <p:cNvSpPr>
            <a:spLocks/>
          </p:cNvSpPr>
          <p:nvPr userDrawn="1"/>
        </p:nvSpPr>
        <p:spPr bwMode="auto">
          <a:xfrm flipH="1">
            <a:off x="6738333" y="4064389"/>
            <a:ext cx="5985254" cy="2631276"/>
          </a:xfrm>
          <a:custGeom>
            <a:avLst/>
            <a:gdLst>
              <a:gd name="T0" fmla="*/ 2196 w 4328"/>
              <a:gd name="T1" fmla="*/ 1896 h 1900"/>
              <a:gd name="T2" fmla="*/ 2448 w 4328"/>
              <a:gd name="T3" fmla="*/ 992 h 1900"/>
              <a:gd name="T4" fmla="*/ 4328 w 4328"/>
              <a:gd name="T5" fmla="*/ 80 h 1900"/>
              <a:gd name="T6" fmla="*/ 1632 w 4328"/>
              <a:gd name="T7" fmla="*/ 420 h 1900"/>
              <a:gd name="T8" fmla="*/ 248 w 4328"/>
              <a:gd name="T9" fmla="*/ 1900 h 1900"/>
              <a:gd name="T10" fmla="*/ 2196 w 4328"/>
              <a:gd name="T11" fmla="*/ 1896 h 1900"/>
            </a:gdLst>
            <a:ahLst/>
            <a:cxnLst>
              <a:cxn ang="0">
                <a:pos x="T0" y="T1"/>
              </a:cxn>
              <a:cxn ang="0">
                <a:pos x="T2" y="T3"/>
              </a:cxn>
              <a:cxn ang="0">
                <a:pos x="T4" y="T5"/>
              </a:cxn>
              <a:cxn ang="0">
                <a:pos x="T6" y="T7"/>
              </a:cxn>
              <a:cxn ang="0">
                <a:pos x="T8" y="T9"/>
              </a:cxn>
              <a:cxn ang="0">
                <a:pos x="T10" y="T11"/>
              </a:cxn>
            </a:cxnLst>
            <a:rect l="0" t="0" r="r" b="b"/>
            <a:pathLst>
              <a:path w="4328" h="1900">
                <a:moveTo>
                  <a:pt x="2196" y="1896"/>
                </a:moveTo>
                <a:cubicBezTo>
                  <a:pt x="2196" y="1896"/>
                  <a:pt x="2113" y="1475"/>
                  <a:pt x="2448" y="992"/>
                </a:cubicBezTo>
                <a:cubicBezTo>
                  <a:pt x="2992" y="208"/>
                  <a:pt x="4328" y="80"/>
                  <a:pt x="4328" y="80"/>
                </a:cubicBezTo>
                <a:cubicBezTo>
                  <a:pt x="4328" y="80"/>
                  <a:pt x="3161" y="0"/>
                  <a:pt x="1632" y="420"/>
                </a:cubicBezTo>
                <a:cubicBezTo>
                  <a:pt x="0" y="868"/>
                  <a:pt x="248" y="1900"/>
                  <a:pt x="248" y="1900"/>
                </a:cubicBezTo>
                <a:lnTo>
                  <a:pt x="2196" y="1896"/>
                </a:lnTo>
                <a:close/>
              </a:path>
            </a:pathLst>
          </a:custGeom>
          <a:gradFill flip="none" rotWithShape="1">
            <a:gsLst>
              <a:gs pos="37000">
                <a:srgbClr val="D93B50">
                  <a:alpha val="50000"/>
                </a:srgbClr>
              </a:gs>
              <a:gs pos="0">
                <a:srgbClr val="C72032">
                  <a:alpha val="80000"/>
                </a:srgbClr>
              </a:gs>
              <a:gs pos="95575">
                <a:srgbClr val="5C1C8C">
                  <a:alpha val="35000"/>
                </a:srgbClr>
              </a:gs>
            </a:gsLst>
            <a:lin ang="18900000" scaled="1"/>
            <a:tileRect/>
          </a:gra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22324"/>
              </a:solidFill>
              <a:effectLst/>
              <a:uLnTx/>
              <a:uFillTx/>
              <a:latin typeface="Futura Std Light"/>
              <a:ea typeface="+mn-ea"/>
              <a:cs typeface="+mn-cs"/>
              <a:sym typeface="Futura Std Light"/>
            </a:endParaRPr>
          </a:p>
        </p:txBody>
      </p:sp>
      <p:pic>
        <p:nvPicPr>
          <p:cNvPr id="7" name="Picture 6">
            <a:extLst>
              <a:ext uri="{FF2B5EF4-FFF2-40B4-BE49-F238E27FC236}">
                <a16:creationId xmlns:a16="http://schemas.microsoft.com/office/drawing/2014/main" id="{D7659222-D08F-45A0-BBAE-5F79E3B4594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973232" y="2729735"/>
            <a:ext cx="4245537" cy="1398530"/>
          </a:xfrm>
          <a:prstGeom prst="rect">
            <a:avLst/>
          </a:prstGeom>
        </p:spPr>
      </p:pic>
    </p:spTree>
    <p:extLst>
      <p:ext uri="{BB962C8B-B14F-4D97-AF65-F5344CB8AC3E}">
        <p14:creationId xmlns:p14="http://schemas.microsoft.com/office/powerpoint/2010/main" val="10298087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Agenda">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7CABBF1-340C-406B-8C6D-79AE564C0DDF}"/>
              </a:ext>
            </a:extLst>
          </p:cNvPr>
          <p:cNvSpPr/>
          <p:nvPr userDrawn="1"/>
        </p:nvSpPr>
        <p:spPr>
          <a:xfrm>
            <a:off x="0" y="0"/>
            <a:ext cx="3935413" cy="6858000"/>
          </a:xfrm>
          <a:prstGeom prst="rect">
            <a:avLst/>
          </a:prstGeom>
          <a:gradFill>
            <a:gsLst>
              <a:gs pos="0">
                <a:srgbClr val="360F3C"/>
              </a:gs>
              <a:gs pos="99000">
                <a:srgbClr val="77173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 name="Title 1">
            <a:extLst>
              <a:ext uri="{FF2B5EF4-FFF2-40B4-BE49-F238E27FC236}">
                <a16:creationId xmlns:a16="http://schemas.microsoft.com/office/drawing/2014/main" id="{94B8A512-F5E2-4729-A3C7-D3CBFFA81415}"/>
              </a:ext>
            </a:extLst>
          </p:cNvPr>
          <p:cNvSpPr>
            <a:spLocks noGrp="1"/>
          </p:cNvSpPr>
          <p:nvPr>
            <p:ph type="title"/>
          </p:nvPr>
        </p:nvSpPr>
        <p:spPr>
          <a:xfrm>
            <a:off x="266400" y="457200"/>
            <a:ext cx="3315600" cy="1324800"/>
          </a:xfrm>
        </p:spPr>
        <p:txBody>
          <a:bodyPr anchor="t" anchorCtr="0">
            <a:noAutofit/>
          </a:bodyPr>
          <a:lstStyle>
            <a:lvl1pPr>
              <a:defRPr sz="4400"/>
            </a:lvl1pPr>
          </a:lstStyle>
          <a:p>
            <a:r>
              <a:rPr lang="en-US"/>
              <a:t>Click to edit Master title style</a:t>
            </a:r>
            <a:endParaRPr lang="en-AU"/>
          </a:p>
        </p:txBody>
      </p:sp>
      <p:sp>
        <p:nvSpPr>
          <p:cNvPr id="5" name="Date Placeholder 4">
            <a:extLst>
              <a:ext uri="{FF2B5EF4-FFF2-40B4-BE49-F238E27FC236}">
                <a16:creationId xmlns:a16="http://schemas.microsoft.com/office/drawing/2014/main" id="{AEB08899-091A-4986-B914-D309D6491E2A}"/>
              </a:ext>
            </a:extLst>
          </p:cNvPr>
          <p:cNvSpPr>
            <a:spLocks noGrp="1"/>
          </p:cNvSpPr>
          <p:nvPr>
            <p:ph type="dt" sz="half" idx="10"/>
          </p:nvPr>
        </p:nvSpPr>
        <p:spPr/>
        <p:txBody>
          <a:bodyPr/>
          <a:lstStyle/>
          <a:p>
            <a:fld id="{DB25E40E-9DF4-47B5-BAB8-388FDD99D59B}" type="datetimeFigureOut">
              <a:rPr lang="en-AU" smtClean="0"/>
              <a:t>03/10/2018</a:t>
            </a:fld>
            <a:endParaRPr lang="en-AU"/>
          </a:p>
        </p:txBody>
      </p:sp>
      <p:sp>
        <p:nvSpPr>
          <p:cNvPr id="6" name="Footer Placeholder 5">
            <a:extLst>
              <a:ext uri="{FF2B5EF4-FFF2-40B4-BE49-F238E27FC236}">
                <a16:creationId xmlns:a16="http://schemas.microsoft.com/office/drawing/2014/main" id="{B935479A-D9D2-45B0-9A87-66C743FAB20E}"/>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F7E2F7D9-6D72-472F-9761-0399665077CA}"/>
              </a:ext>
            </a:extLst>
          </p:cNvPr>
          <p:cNvSpPr>
            <a:spLocks noGrp="1"/>
          </p:cNvSpPr>
          <p:nvPr>
            <p:ph type="sldNum" sz="quarter" idx="12"/>
          </p:nvPr>
        </p:nvSpPr>
        <p:spPr/>
        <p:txBody>
          <a:bodyPr/>
          <a:lstStyle/>
          <a:p>
            <a:fld id="{4EC81F68-4976-451A-B2E9-79BCBD2F70CC}" type="slidenum">
              <a:rPr lang="en-AU" smtClean="0"/>
              <a:t>‹#›</a:t>
            </a:fld>
            <a:endParaRPr lang="en-AU"/>
          </a:p>
        </p:txBody>
      </p:sp>
      <p:sp>
        <p:nvSpPr>
          <p:cNvPr id="9" name="Text Placeholder 8">
            <a:extLst>
              <a:ext uri="{FF2B5EF4-FFF2-40B4-BE49-F238E27FC236}">
                <a16:creationId xmlns:a16="http://schemas.microsoft.com/office/drawing/2014/main" id="{1F1E3B37-D501-42E3-9623-5B5A892FD8A7}"/>
              </a:ext>
            </a:extLst>
          </p:cNvPr>
          <p:cNvSpPr>
            <a:spLocks noGrp="1"/>
          </p:cNvSpPr>
          <p:nvPr>
            <p:ph type="body" sz="quarter" idx="13"/>
          </p:nvPr>
        </p:nvSpPr>
        <p:spPr>
          <a:xfrm>
            <a:off x="4201200" y="457200"/>
            <a:ext cx="7725600" cy="5626800"/>
          </a:xfrm>
        </p:spPr>
        <p:txBody>
          <a:bodyPr/>
          <a:lstStyle>
            <a:lvl1pPr marL="450850" indent="-450850">
              <a:buFont typeface="+mj-lt"/>
              <a:buAutoNum type="arabicPeriod"/>
              <a:defRPr/>
            </a:lvl1pPr>
            <a:lvl2pPr marL="914400" indent="-457200">
              <a:buFont typeface="+mj-lt"/>
              <a:buAutoNum type="arabicPeriod"/>
              <a:defRPr/>
            </a:lvl2pPr>
            <a:lvl3pPr marL="1371600" indent="-457200">
              <a:buFont typeface="+mj-lt"/>
              <a:buAutoNum type="arabicPeriod"/>
              <a:defRPr/>
            </a:lvl3pPr>
            <a:lvl4pPr marL="1714500" indent="-342900">
              <a:buFont typeface="+mj-lt"/>
              <a:buAutoNum type="arabicPeriod"/>
              <a:defRPr/>
            </a:lvl4pPr>
            <a:lvl5pPr marL="2171700" indent="-342900">
              <a:buFont typeface="+mj-lt"/>
              <a:buAutoNum type="arabicPeriod"/>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pic>
        <p:nvPicPr>
          <p:cNvPr id="13" name="Picture 12">
            <a:extLst>
              <a:ext uri="{FF2B5EF4-FFF2-40B4-BE49-F238E27FC236}">
                <a16:creationId xmlns:a16="http://schemas.microsoft.com/office/drawing/2014/main" id="{9F9633F8-3251-4EEB-A1BB-AE6989B46D6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35527" y="6135398"/>
            <a:ext cx="1679681" cy="553307"/>
          </a:xfrm>
          <a:prstGeom prst="rect">
            <a:avLst/>
          </a:prstGeom>
        </p:spPr>
      </p:pic>
    </p:spTree>
    <p:extLst>
      <p:ext uri="{BB962C8B-B14F-4D97-AF65-F5344CB8AC3E}">
        <p14:creationId xmlns:p14="http://schemas.microsoft.com/office/powerpoint/2010/main" val="16134550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078D73-741E-4A3A-B8C4-124CE6BAC49F}"/>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3D4DF620-32AE-46C9-9F22-DDE369B504A5}"/>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9E8A0033-3118-46E0-9F01-3652AE36EBE3}"/>
              </a:ext>
            </a:extLst>
          </p:cNvPr>
          <p:cNvSpPr>
            <a:spLocks noGrp="1"/>
          </p:cNvSpPr>
          <p:nvPr>
            <p:ph type="dt" sz="half" idx="10"/>
          </p:nvPr>
        </p:nvSpPr>
        <p:spPr/>
        <p:txBody>
          <a:bodyPr/>
          <a:lstStyle/>
          <a:p>
            <a:fld id="{DB25E40E-9DF4-47B5-BAB8-388FDD99D59B}" type="datetimeFigureOut">
              <a:rPr lang="en-AU" smtClean="0"/>
              <a:t>03/10/2018</a:t>
            </a:fld>
            <a:endParaRPr lang="en-AU"/>
          </a:p>
        </p:txBody>
      </p:sp>
      <p:sp>
        <p:nvSpPr>
          <p:cNvPr id="5" name="Footer Placeholder 4">
            <a:extLst>
              <a:ext uri="{FF2B5EF4-FFF2-40B4-BE49-F238E27FC236}">
                <a16:creationId xmlns:a16="http://schemas.microsoft.com/office/drawing/2014/main" id="{947995D5-0AEB-4D1D-8A60-9100F1F04538}"/>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1B05ED6E-F140-4083-9570-EFDF8AAE9C49}"/>
              </a:ext>
            </a:extLst>
          </p:cNvPr>
          <p:cNvSpPr>
            <a:spLocks noGrp="1"/>
          </p:cNvSpPr>
          <p:nvPr>
            <p:ph type="sldNum" sz="quarter" idx="12"/>
          </p:nvPr>
        </p:nvSpPr>
        <p:spPr/>
        <p:txBody>
          <a:bodyPr/>
          <a:lstStyle/>
          <a:p>
            <a:fld id="{4EC81F68-4976-451A-B2E9-79BCBD2F70CC}" type="slidenum">
              <a:rPr lang="en-AU" smtClean="0"/>
              <a:t>‹#›</a:t>
            </a:fld>
            <a:endParaRPr lang="en-AU"/>
          </a:p>
        </p:txBody>
      </p:sp>
    </p:spTree>
    <p:extLst>
      <p:ext uri="{BB962C8B-B14F-4D97-AF65-F5344CB8AC3E}">
        <p14:creationId xmlns:p14="http://schemas.microsoft.com/office/powerpoint/2010/main" val="10462795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107475-FEE0-40F3-B487-DB82C280664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AU"/>
          </a:p>
        </p:txBody>
      </p:sp>
      <p:sp>
        <p:nvSpPr>
          <p:cNvPr id="3" name="Text Placeholder 2">
            <a:extLst>
              <a:ext uri="{FF2B5EF4-FFF2-40B4-BE49-F238E27FC236}">
                <a16:creationId xmlns:a16="http://schemas.microsoft.com/office/drawing/2014/main" id="{2A56FD0D-B4CE-41F4-9879-E575CB28F436}"/>
              </a:ext>
            </a:extLst>
          </p:cNvPr>
          <p:cNvSpPr>
            <a:spLocks noGrp="1"/>
          </p:cNvSpPr>
          <p:nvPr>
            <p:ph type="body" idx="1"/>
          </p:nvPr>
        </p:nvSpPr>
        <p:spPr>
          <a:xfrm>
            <a:off x="831850" y="4589463"/>
            <a:ext cx="10515600" cy="1500187"/>
          </a:xfr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73BDB86D-BED8-4F4E-A228-4A9502398278}"/>
              </a:ext>
            </a:extLst>
          </p:cNvPr>
          <p:cNvSpPr>
            <a:spLocks noGrp="1"/>
          </p:cNvSpPr>
          <p:nvPr>
            <p:ph type="dt" sz="half" idx="10"/>
          </p:nvPr>
        </p:nvSpPr>
        <p:spPr/>
        <p:txBody>
          <a:bodyPr/>
          <a:lstStyle>
            <a:lvl1pPr>
              <a:defRPr>
                <a:solidFill>
                  <a:schemeClr val="bg1"/>
                </a:solidFill>
              </a:defRPr>
            </a:lvl1pPr>
          </a:lstStyle>
          <a:p>
            <a:fld id="{DB25E40E-9DF4-47B5-BAB8-388FDD99D59B}" type="datetimeFigureOut">
              <a:rPr lang="en-AU" smtClean="0"/>
              <a:pPr/>
              <a:t>03/10/2018</a:t>
            </a:fld>
            <a:endParaRPr lang="en-AU"/>
          </a:p>
        </p:txBody>
      </p:sp>
      <p:sp>
        <p:nvSpPr>
          <p:cNvPr id="5" name="Footer Placeholder 4">
            <a:extLst>
              <a:ext uri="{FF2B5EF4-FFF2-40B4-BE49-F238E27FC236}">
                <a16:creationId xmlns:a16="http://schemas.microsoft.com/office/drawing/2014/main" id="{8C4C2DBD-604C-465E-B9D8-B4B22647CF29}"/>
              </a:ext>
            </a:extLst>
          </p:cNvPr>
          <p:cNvSpPr>
            <a:spLocks noGrp="1"/>
          </p:cNvSpPr>
          <p:nvPr>
            <p:ph type="ftr" sz="quarter" idx="11"/>
          </p:nvPr>
        </p:nvSpPr>
        <p:spPr/>
        <p:txBody>
          <a:bodyPr/>
          <a:lstStyle>
            <a:lvl1pPr>
              <a:defRPr>
                <a:solidFill>
                  <a:schemeClr val="bg1"/>
                </a:solidFill>
              </a:defRPr>
            </a:lvl1pPr>
          </a:lstStyle>
          <a:p>
            <a:endParaRPr lang="en-AU"/>
          </a:p>
        </p:txBody>
      </p:sp>
      <p:sp>
        <p:nvSpPr>
          <p:cNvPr id="6" name="Slide Number Placeholder 5">
            <a:extLst>
              <a:ext uri="{FF2B5EF4-FFF2-40B4-BE49-F238E27FC236}">
                <a16:creationId xmlns:a16="http://schemas.microsoft.com/office/drawing/2014/main" id="{DFD5CE2D-E898-480E-8C7D-50D7E3781CA3}"/>
              </a:ext>
            </a:extLst>
          </p:cNvPr>
          <p:cNvSpPr>
            <a:spLocks noGrp="1"/>
          </p:cNvSpPr>
          <p:nvPr>
            <p:ph type="sldNum" sz="quarter" idx="12"/>
          </p:nvPr>
        </p:nvSpPr>
        <p:spPr/>
        <p:txBody>
          <a:bodyPr/>
          <a:lstStyle>
            <a:lvl1pPr>
              <a:defRPr>
                <a:solidFill>
                  <a:schemeClr val="bg1"/>
                </a:solidFill>
              </a:defRPr>
            </a:lvl1pPr>
          </a:lstStyle>
          <a:p>
            <a:fld id="{4EC81F68-4976-451A-B2E9-79BCBD2F70CC}" type="slidenum">
              <a:rPr lang="en-AU" smtClean="0"/>
              <a:pPr/>
              <a:t>‹#›</a:t>
            </a:fld>
            <a:endParaRPr lang="en-AU"/>
          </a:p>
        </p:txBody>
      </p:sp>
      <p:pic>
        <p:nvPicPr>
          <p:cNvPr id="9" name="Picture 8">
            <a:extLst>
              <a:ext uri="{FF2B5EF4-FFF2-40B4-BE49-F238E27FC236}">
                <a16:creationId xmlns:a16="http://schemas.microsoft.com/office/drawing/2014/main" id="{10290B17-B974-464F-8842-968877D0874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35527" y="6135398"/>
            <a:ext cx="1679681" cy="553307"/>
          </a:xfrm>
          <a:prstGeom prst="rect">
            <a:avLst/>
          </a:prstGeom>
        </p:spPr>
      </p:pic>
    </p:spTree>
    <p:extLst>
      <p:ext uri="{BB962C8B-B14F-4D97-AF65-F5344CB8AC3E}">
        <p14:creationId xmlns:p14="http://schemas.microsoft.com/office/powerpoint/2010/main" val="25709681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2775BD-C264-4D14-9F9C-5E355E6152C5}"/>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C050E30A-9FDC-436A-82DC-AF6B205EB45E}"/>
              </a:ext>
            </a:extLst>
          </p:cNvPr>
          <p:cNvSpPr>
            <a:spLocks noGrp="1"/>
          </p:cNvSpPr>
          <p:nvPr>
            <p:ph sz="half" idx="1"/>
          </p:nvPr>
        </p:nvSpPr>
        <p:spPr>
          <a:xfrm>
            <a:off x="235528" y="1825625"/>
            <a:ext cx="57564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a:extLst>
              <a:ext uri="{FF2B5EF4-FFF2-40B4-BE49-F238E27FC236}">
                <a16:creationId xmlns:a16="http://schemas.microsoft.com/office/drawing/2014/main" id="{66E30723-81C3-4A18-9021-A93A3C56F363}"/>
              </a:ext>
            </a:extLst>
          </p:cNvPr>
          <p:cNvSpPr>
            <a:spLocks noGrp="1"/>
          </p:cNvSpPr>
          <p:nvPr>
            <p:ph sz="half" idx="2"/>
          </p:nvPr>
        </p:nvSpPr>
        <p:spPr>
          <a:xfrm>
            <a:off x="6172200" y="1825625"/>
            <a:ext cx="5757708"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a:extLst>
              <a:ext uri="{FF2B5EF4-FFF2-40B4-BE49-F238E27FC236}">
                <a16:creationId xmlns:a16="http://schemas.microsoft.com/office/drawing/2014/main" id="{CC43672F-28FD-447E-B5A2-6040CEC9D790}"/>
              </a:ext>
            </a:extLst>
          </p:cNvPr>
          <p:cNvSpPr>
            <a:spLocks noGrp="1"/>
          </p:cNvSpPr>
          <p:nvPr>
            <p:ph type="dt" sz="half" idx="10"/>
          </p:nvPr>
        </p:nvSpPr>
        <p:spPr/>
        <p:txBody>
          <a:bodyPr/>
          <a:lstStyle/>
          <a:p>
            <a:fld id="{DB25E40E-9DF4-47B5-BAB8-388FDD99D59B}" type="datetimeFigureOut">
              <a:rPr lang="en-AU" smtClean="0"/>
              <a:t>03/10/2018</a:t>
            </a:fld>
            <a:endParaRPr lang="en-AU"/>
          </a:p>
        </p:txBody>
      </p:sp>
      <p:sp>
        <p:nvSpPr>
          <p:cNvPr id="6" name="Footer Placeholder 5">
            <a:extLst>
              <a:ext uri="{FF2B5EF4-FFF2-40B4-BE49-F238E27FC236}">
                <a16:creationId xmlns:a16="http://schemas.microsoft.com/office/drawing/2014/main" id="{69EE0952-34FB-4217-8FBC-774BE000F6FC}"/>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F1122B44-2702-4DE0-8F4B-297ACA78CA11}"/>
              </a:ext>
            </a:extLst>
          </p:cNvPr>
          <p:cNvSpPr>
            <a:spLocks noGrp="1"/>
          </p:cNvSpPr>
          <p:nvPr>
            <p:ph type="sldNum" sz="quarter" idx="12"/>
          </p:nvPr>
        </p:nvSpPr>
        <p:spPr/>
        <p:txBody>
          <a:bodyPr/>
          <a:lstStyle/>
          <a:p>
            <a:fld id="{4EC81F68-4976-451A-B2E9-79BCBD2F70CC}" type="slidenum">
              <a:rPr lang="en-AU" smtClean="0"/>
              <a:t>‹#›</a:t>
            </a:fld>
            <a:endParaRPr lang="en-AU"/>
          </a:p>
        </p:txBody>
      </p:sp>
    </p:spTree>
    <p:extLst>
      <p:ext uri="{BB962C8B-B14F-4D97-AF65-F5344CB8AC3E}">
        <p14:creationId xmlns:p14="http://schemas.microsoft.com/office/powerpoint/2010/main" val="25543854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C346C0-76B2-4261-BBDE-BA8E98953FAE}"/>
              </a:ext>
            </a:extLst>
          </p:cNvPr>
          <p:cNvSpPr>
            <a:spLocks noGrp="1"/>
          </p:cNvSpPr>
          <p:nvPr>
            <p:ph type="title"/>
          </p:nvPr>
        </p:nvSpPr>
        <p:spPr>
          <a:xfrm>
            <a:off x="234000" y="136800"/>
            <a:ext cx="9003600" cy="1188000"/>
          </a:xfrm>
        </p:spPr>
        <p:txBody>
          <a:bodyPr/>
          <a:lstStyle/>
          <a:p>
            <a:r>
              <a:rPr lang="en-US"/>
              <a:t>Click to edit Master title style</a:t>
            </a:r>
            <a:endParaRPr lang="en-AU"/>
          </a:p>
        </p:txBody>
      </p:sp>
      <p:sp>
        <p:nvSpPr>
          <p:cNvPr id="3" name="Text Placeholder 2">
            <a:extLst>
              <a:ext uri="{FF2B5EF4-FFF2-40B4-BE49-F238E27FC236}">
                <a16:creationId xmlns:a16="http://schemas.microsoft.com/office/drawing/2014/main" id="{526F9673-06A6-4883-87B9-AEFCC485B9D1}"/>
              </a:ext>
            </a:extLst>
          </p:cNvPr>
          <p:cNvSpPr>
            <a:spLocks noGrp="1"/>
          </p:cNvSpPr>
          <p:nvPr>
            <p:ph type="body" idx="1"/>
          </p:nvPr>
        </p:nvSpPr>
        <p:spPr>
          <a:xfrm>
            <a:off x="234000" y="1681163"/>
            <a:ext cx="5763575"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25ECD162-0697-49BE-8899-05FCFB71539C}"/>
              </a:ext>
            </a:extLst>
          </p:cNvPr>
          <p:cNvSpPr>
            <a:spLocks noGrp="1"/>
          </p:cNvSpPr>
          <p:nvPr>
            <p:ph sz="half" idx="2"/>
          </p:nvPr>
        </p:nvSpPr>
        <p:spPr>
          <a:xfrm>
            <a:off x="234000" y="2505075"/>
            <a:ext cx="5763575"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a:extLst>
              <a:ext uri="{FF2B5EF4-FFF2-40B4-BE49-F238E27FC236}">
                <a16:creationId xmlns:a16="http://schemas.microsoft.com/office/drawing/2014/main" id="{A69E6007-785B-41D0-B932-2B4BFF073755}"/>
              </a:ext>
            </a:extLst>
          </p:cNvPr>
          <p:cNvSpPr>
            <a:spLocks noGrp="1"/>
          </p:cNvSpPr>
          <p:nvPr>
            <p:ph type="body" sz="quarter" idx="3"/>
          </p:nvPr>
        </p:nvSpPr>
        <p:spPr>
          <a:xfrm>
            <a:off x="6172200" y="1681163"/>
            <a:ext cx="576360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E35DF337-0335-4780-B1BA-0BBD0A42EA5C}"/>
              </a:ext>
            </a:extLst>
          </p:cNvPr>
          <p:cNvSpPr>
            <a:spLocks noGrp="1"/>
          </p:cNvSpPr>
          <p:nvPr>
            <p:ph sz="quarter" idx="4"/>
          </p:nvPr>
        </p:nvSpPr>
        <p:spPr>
          <a:xfrm>
            <a:off x="6172200" y="2505075"/>
            <a:ext cx="576360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a:extLst>
              <a:ext uri="{FF2B5EF4-FFF2-40B4-BE49-F238E27FC236}">
                <a16:creationId xmlns:a16="http://schemas.microsoft.com/office/drawing/2014/main" id="{30D2C4F8-CFFF-463C-BEA7-03012D7F8516}"/>
              </a:ext>
            </a:extLst>
          </p:cNvPr>
          <p:cNvSpPr>
            <a:spLocks noGrp="1"/>
          </p:cNvSpPr>
          <p:nvPr>
            <p:ph type="dt" sz="half" idx="10"/>
          </p:nvPr>
        </p:nvSpPr>
        <p:spPr/>
        <p:txBody>
          <a:bodyPr/>
          <a:lstStyle/>
          <a:p>
            <a:fld id="{DB25E40E-9DF4-47B5-BAB8-388FDD99D59B}" type="datetimeFigureOut">
              <a:rPr lang="en-AU" smtClean="0"/>
              <a:t>03/10/2018</a:t>
            </a:fld>
            <a:endParaRPr lang="en-AU"/>
          </a:p>
        </p:txBody>
      </p:sp>
      <p:sp>
        <p:nvSpPr>
          <p:cNvPr id="8" name="Footer Placeholder 7">
            <a:extLst>
              <a:ext uri="{FF2B5EF4-FFF2-40B4-BE49-F238E27FC236}">
                <a16:creationId xmlns:a16="http://schemas.microsoft.com/office/drawing/2014/main" id="{45F5B21B-D917-4C2D-A86B-12BB20BCDC13}"/>
              </a:ext>
            </a:extLst>
          </p:cNvPr>
          <p:cNvSpPr>
            <a:spLocks noGrp="1"/>
          </p:cNvSpPr>
          <p:nvPr>
            <p:ph type="ftr" sz="quarter" idx="11"/>
          </p:nvPr>
        </p:nvSpPr>
        <p:spPr/>
        <p:txBody>
          <a:bodyPr/>
          <a:lstStyle/>
          <a:p>
            <a:endParaRPr lang="en-AU"/>
          </a:p>
        </p:txBody>
      </p:sp>
      <p:sp>
        <p:nvSpPr>
          <p:cNvPr id="9" name="Slide Number Placeholder 8">
            <a:extLst>
              <a:ext uri="{FF2B5EF4-FFF2-40B4-BE49-F238E27FC236}">
                <a16:creationId xmlns:a16="http://schemas.microsoft.com/office/drawing/2014/main" id="{3ED006EB-F623-4403-A677-A9921610C0AE}"/>
              </a:ext>
            </a:extLst>
          </p:cNvPr>
          <p:cNvSpPr>
            <a:spLocks noGrp="1"/>
          </p:cNvSpPr>
          <p:nvPr>
            <p:ph type="sldNum" sz="quarter" idx="12"/>
          </p:nvPr>
        </p:nvSpPr>
        <p:spPr/>
        <p:txBody>
          <a:bodyPr/>
          <a:lstStyle/>
          <a:p>
            <a:fld id="{4EC81F68-4976-451A-B2E9-79BCBD2F70CC}" type="slidenum">
              <a:rPr lang="en-AU" smtClean="0"/>
              <a:t>‹#›</a:t>
            </a:fld>
            <a:endParaRPr lang="en-AU"/>
          </a:p>
        </p:txBody>
      </p:sp>
    </p:spTree>
    <p:extLst>
      <p:ext uri="{BB962C8B-B14F-4D97-AF65-F5344CB8AC3E}">
        <p14:creationId xmlns:p14="http://schemas.microsoft.com/office/powerpoint/2010/main" val="33655750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E57A25-6280-4D1F-8222-2DE5D168B254}"/>
              </a:ext>
            </a:extLst>
          </p:cNvPr>
          <p:cNvSpPr>
            <a:spLocks noGrp="1"/>
          </p:cNvSpPr>
          <p:nvPr>
            <p:ph type="title"/>
          </p:nvPr>
        </p:nvSpPr>
        <p:spPr/>
        <p:txBody>
          <a:bodyPr/>
          <a:lstStyle/>
          <a:p>
            <a:r>
              <a:rPr lang="en-US"/>
              <a:t>Click to edit Master title style</a:t>
            </a:r>
            <a:endParaRPr lang="en-AU"/>
          </a:p>
        </p:txBody>
      </p:sp>
      <p:sp>
        <p:nvSpPr>
          <p:cNvPr id="3" name="Date Placeholder 2">
            <a:extLst>
              <a:ext uri="{FF2B5EF4-FFF2-40B4-BE49-F238E27FC236}">
                <a16:creationId xmlns:a16="http://schemas.microsoft.com/office/drawing/2014/main" id="{AF5B11E6-D675-4EEF-978E-E387831969B1}"/>
              </a:ext>
            </a:extLst>
          </p:cNvPr>
          <p:cNvSpPr>
            <a:spLocks noGrp="1"/>
          </p:cNvSpPr>
          <p:nvPr>
            <p:ph type="dt" sz="half" idx="10"/>
          </p:nvPr>
        </p:nvSpPr>
        <p:spPr/>
        <p:txBody>
          <a:bodyPr/>
          <a:lstStyle/>
          <a:p>
            <a:fld id="{DB25E40E-9DF4-47B5-BAB8-388FDD99D59B}" type="datetimeFigureOut">
              <a:rPr lang="en-AU" smtClean="0"/>
              <a:t>03/10/2018</a:t>
            </a:fld>
            <a:endParaRPr lang="en-AU"/>
          </a:p>
        </p:txBody>
      </p:sp>
      <p:sp>
        <p:nvSpPr>
          <p:cNvPr id="4" name="Footer Placeholder 3">
            <a:extLst>
              <a:ext uri="{FF2B5EF4-FFF2-40B4-BE49-F238E27FC236}">
                <a16:creationId xmlns:a16="http://schemas.microsoft.com/office/drawing/2014/main" id="{495CDF87-D029-4429-9F21-882389F5C0E6}"/>
              </a:ext>
            </a:extLst>
          </p:cNvPr>
          <p:cNvSpPr>
            <a:spLocks noGrp="1"/>
          </p:cNvSpPr>
          <p:nvPr>
            <p:ph type="ftr" sz="quarter" idx="11"/>
          </p:nvPr>
        </p:nvSpPr>
        <p:spPr/>
        <p:txBody>
          <a:bodyPr/>
          <a:lstStyle/>
          <a:p>
            <a:endParaRPr lang="en-AU"/>
          </a:p>
        </p:txBody>
      </p:sp>
      <p:sp>
        <p:nvSpPr>
          <p:cNvPr id="5" name="Slide Number Placeholder 4">
            <a:extLst>
              <a:ext uri="{FF2B5EF4-FFF2-40B4-BE49-F238E27FC236}">
                <a16:creationId xmlns:a16="http://schemas.microsoft.com/office/drawing/2014/main" id="{170BC53C-4C4B-4FB5-B43A-F9255C94B3E5}"/>
              </a:ext>
            </a:extLst>
          </p:cNvPr>
          <p:cNvSpPr>
            <a:spLocks noGrp="1"/>
          </p:cNvSpPr>
          <p:nvPr>
            <p:ph type="sldNum" sz="quarter" idx="12"/>
          </p:nvPr>
        </p:nvSpPr>
        <p:spPr/>
        <p:txBody>
          <a:bodyPr/>
          <a:lstStyle/>
          <a:p>
            <a:fld id="{4EC81F68-4976-451A-B2E9-79BCBD2F70CC}" type="slidenum">
              <a:rPr lang="en-AU" smtClean="0"/>
              <a:t>‹#›</a:t>
            </a:fld>
            <a:endParaRPr lang="en-AU"/>
          </a:p>
        </p:txBody>
      </p:sp>
    </p:spTree>
    <p:extLst>
      <p:ext uri="{BB962C8B-B14F-4D97-AF65-F5344CB8AC3E}">
        <p14:creationId xmlns:p14="http://schemas.microsoft.com/office/powerpoint/2010/main" val="18574130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6ABD13F-814C-4D3A-8EB6-2F0288292708}"/>
              </a:ext>
            </a:extLst>
          </p:cNvPr>
          <p:cNvSpPr>
            <a:spLocks noGrp="1"/>
          </p:cNvSpPr>
          <p:nvPr>
            <p:ph type="dt" sz="half" idx="10"/>
          </p:nvPr>
        </p:nvSpPr>
        <p:spPr/>
        <p:txBody>
          <a:bodyPr/>
          <a:lstStyle/>
          <a:p>
            <a:fld id="{DB25E40E-9DF4-47B5-BAB8-388FDD99D59B}" type="datetimeFigureOut">
              <a:rPr lang="en-AU" smtClean="0"/>
              <a:t>03/10/2018</a:t>
            </a:fld>
            <a:endParaRPr lang="en-AU"/>
          </a:p>
        </p:txBody>
      </p:sp>
      <p:sp>
        <p:nvSpPr>
          <p:cNvPr id="3" name="Footer Placeholder 2">
            <a:extLst>
              <a:ext uri="{FF2B5EF4-FFF2-40B4-BE49-F238E27FC236}">
                <a16:creationId xmlns:a16="http://schemas.microsoft.com/office/drawing/2014/main" id="{A6DB036C-D370-4FDE-B942-8258769CEEC3}"/>
              </a:ext>
            </a:extLst>
          </p:cNvPr>
          <p:cNvSpPr>
            <a:spLocks noGrp="1"/>
          </p:cNvSpPr>
          <p:nvPr>
            <p:ph type="ftr" sz="quarter" idx="11"/>
          </p:nvPr>
        </p:nvSpPr>
        <p:spPr/>
        <p:txBody>
          <a:bodyPr/>
          <a:lstStyle/>
          <a:p>
            <a:endParaRPr lang="en-AU"/>
          </a:p>
        </p:txBody>
      </p:sp>
      <p:sp>
        <p:nvSpPr>
          <p:cNvPr id="4" name="Slide Number Placeholder 3">
            <a:extLst>
              <a:ext uri="{FF2B5EF4-FFF2-40B4-BE49-F238E27FC236}">
                <a16:creationId xmlns:a16="http://schemas.microsoft.com/office/drawing/2014/main" id="{00CCFD27-C193-40B6-BAF5-5C073FCA20A5}"/>
              </a:ext>
            </a:extLst>
          </p:cNvPr>
          <p:cNvSpPr>
            <a:spLocks noGrp="1"/>
          </p:cNvSpPr>
          <p:nvPr>
            <p:ph type="sldNum" sz="quarter" idx="12"/>
          </p:nvPr>
        </p:nvSpPr>
        <p:spPr/>
        <p:txBody>
          <a:bodyPr/>
          <a:lstStyle/>
          <a:p>
            <a:fld id="{4EC81F68-4976-451A-B2E9-79BCBD2F70CC}" type="slidenum">
              <a:rPr lang="en-AU" smtClean="0"/>
              <a:t>‹#›</a:t>
            </a:fld>
            <a:endParaRPr lang="en-AU"/>
          </a:p>
        </p:txBody>
      </p:sp>
    </p:spTree>
    <p:extLst>
      <p:ext uri="{BB962C8B-B14F-4D97-AF65-F5344CB8AC3E}">
        <p14:creationId xmlns:p14="http://schemas.microsoft.com/office/powerpoint/2010/main" val="2781370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7CABBF1-340C-406B-8C6D-79AE564C0DDF}"/>
              </a:ext>
            </a:extLst>
          </p:cNvPr>
          <p:cNvSpPr/>
          <p:nvPr userDrawn="1"/>
        </p:nvSpPr>
        <p:spPr>
          <a:xfrm>
            <a:off x="0" y="0"/>
            <a:ext cx="3935413" cy="6858000"/>
          </a:xfrm>
          <a:prstGeom prst="rect">
            <a:avLst/>
          </a:prstGeom>
          <a:gradFill>
            <a:gsLst>
              <a:gs pos="0">
                <a:srgbClr val="360F3C"/>
              </a:gs>
              <a:gs pos="99000">
                <a:srgbClr val="77173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 name="Title 1">
            <a:extLst>
              <a:ext uri="{FF2B5EF4-FFF2-40B4-BE49-F238E27FC236}">
                <a16:creationId xmlns:a16="http://schemas.microsoft.com/office/drawing/2014/main" id="{94B8A512-F5E2-4729-A3C7-D3CBFFA81415}"/>
              </a:ext>
            </a:extLst>
          </p:cNvPr>
          <p:cNvSpPr>
            <a:spLocks noGrp="1"/>
          </p:cNvSpPr>
          <p:nvPr>
            <p:ph type="title"/>
          </p:nvPr>
        </p:nvSpPr>
        <p:spPr>
          <a:xfrm>
            <a:off x="266400" y="457200"/>
            <a:ext cx="3315600" cy="1324800"/>
          </a:xfrm>
        </p:spPr>
        <p:txBody>
          <a:bodyPr anchor="t" anchorCtr="0">
            <a:noAutofit/>
          </a:bodyPr>
          <a:lstStyle>
            <a:lvl1pPr>
              <a:defRPr sz="4400"/>
            </a:lvl1pPr>
          </a:lstStyle>
          <a:p>
            <a:r>
              <a:rPr lang="en-US"/>
              <a:t>Click to edit Master title style</a:t>
            </a:r>
            <a:endParaRPr lang="en-AU"/>
          </a:p>
        </p:txBody>
      </p:sp>
      <p:sp>
        <p:nvSpPr>
          <p:cNvPr id="3" name="Content Placeholder 2">
            <a:extLst>
              <a:ext uri="{FF2B5EF4-FFF2-40B4-BE49-F238E27FC236}">
                <a16:creationId xmlns:a16="http://schemas.microsoft.com/office/drawing/2014/main" id="{5AE116F7-0AE7-40B0-9C9D-0F9CBF82DF85}"/>
              </a:ext>
            </a:extLst>
          </p:cNvPr>
          <p:cNvSpPr>
            <a:spLocks noGrp="1"/>
          </p:cNvSpPr>
          <p:nvPr>
            <p:ph idx="1"/>
          </p:nvPr>
        </p:nvSpPr>
        <p:spPr>
          <a:xfrm>
            <a:off x="4201812" y="457200"/>
            <a:ext cx="7724987" cy="56268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a:extLst>
              <a:ext uri="{FF2B5EF4-FFF2-40B4-BE49-F238E27FC236}">
                <a16:creationId xmlns:a16="http://schemas.microsoft.com/office/drawing/2014/main" id="{4A46DFC6-B1F9-4548-AD13-D6EEFAE6DD0C}"/>
              </a:ext>
            </a:extLst>
          </p:cNvPr>
          <p:cNvSpPr>
            <a:spLocks noGrp="1"/>
          </p:cNvSpPr>
          <p:nvPr>
            <p:ph type="body" sz="half" idx="2"/>
          </p:nvPr>
        </p:nvSpPr>
        <p:spPr>
          <a:xfrm>
            <a:off x="266400" y="3117600"/>
            <a:ext cx="3315600" cy="1846800"/>
          </a:xfrm>
        </p:spPr>
        <p:txBody>
          <a:bodyPr>
            <a:normAutofit/>
          </a:bodyPr>
          <a:lstStyle>
            <a:lvl1pPr marL="0" indent="0">
              <a:buNone/>
              <a:defRPr sz="28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AEB08899-091A-4986-B914-D309D6491E2A}"/>
              </a:ext>
            </a:extLst>
          </p:cNvPr>
          <p:cNvSpPr>
            <a:spLocks noGrp="1"/>
          </p:cNvSpPr>
          <p:nvPr>
            <p:ph type="dt" sz="half" idx="10"/>
          </p:nvPr>
        </p:nvSpPr>
        <p:spPr/>
        <p:txBody>
          <a:bodyPr/>
          <a:lstStyle/>
          <a:p>
            <a:fld id="{DB25E40E-9DF4-47B5-BAB8-388FDD99D59B}" type="datetimeFigureOut">
              <a:rPr lang="en-AU" smtClean="0"/>
              <a:t>03/10/2018</a:t>
            </a:fld>
            <a:endParaRPr lang="en-AU"/>
          </a:p>
        </p:txBody>
      </p:sp>
      <p:sp>
        <p:nvSpPr>
          <p:cNvPr id="6" name="Footer Placeholder 5">
            <a:extLst>
              <a:ext uri="{FF2B5EF4-FFF2-40B4-BE49-F238E27FC236}">
                <a16:creationId xmlns:a16="http://schemas.microsoft.com/office/drawing/2014/main" id="{B935479A-D9D2-45B0-9A87-66C743FAB20E}"/>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F7E2F7D9-6D72-472F-9761-0399665077CA}"/>
              </a:ext>
            </a:extLst>
          </p:cNvPr>
          <p:cNvSpPr>
            <a:spLocks noGrp="1"/>
          </p:cNvSpPr>
          <p:nvPr>
            <p:ph type="sldNum" sz="quarter" idx="12"/>
          </p:nvPr>
        </p:nvSpPr>
        <p:spPr/>
        <p:txBody>
          <a:bodyPr/>
          <a:lstStyle/>
          <a:p>
            <a:fld id="{4EC81F68-4976-451A-B2E9-79BCBD2F70CC}" type="slidenum">
              <a:rPr lang="en-AU" smtClean="0"/>
              <a:t>‹#›</a:t>
            </a:fld>
            <a:endParaRPr lang="en-AU"/>
          </a:p>
        </p:txBody>
      </p:sp>
      <p:pic>
        <p:nvPicPr>
          <p:cNvPr id="12" name="Picture 11">
            <a:extLst>
              <a:ext uri="{FF2B5EF4-FFF2-40B4-BE49-F238E27FC236}">
                <a16:creationId xmlns:a16="http://schemas.microsoft.com/office/drawing/2014/main" id="{3CBDB7B8-31EA-4E99-B71D-922F603F3BF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35527" y="6135398"/>
            <a:ext cx="1679681" cy="553307"/>
          </a:xfrm>
          <a:prstGeom prst="rect">
            <a:avLst/>
          </a:prstGeom>
        </p:spPr>
      </p:pic>
    </p:spTree>
    <p:extLst>
      <p:ext uri="{BB962C8B-B14F-4D97-AF65-F5344CB8AC3E}">
        <p14:creationId xmlns:p14="http://schemas.microsoft.com/office/powerpoint/2010/main" val="40353691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4AA570C-1BBC-4CDB-A506-E6982C6B7BDD}"/>
              </a:ext>
            </a:extLst>
          </p:cNvPr>
          <p:cNvSpPr/>
          <p:nvPr userDrawn="1"/>
        </p:nvSpPr>
        <p:spPr>
          <a:xfrm>
            <a:off x="0" y="0"/>
            <a:ext cx="12192000" cy="1325563"/>
          </a:xfrm>
          <a:prstGeom prst="rect">
            <a:avLst/>
          </a:prstGeom>
          <a:gradFill>
            <a:gsLst>
              <a:gs pos="0">
                <a:srgbClr val="360F3C"/>
              </a:gs>
              <a:gs pos="99000">
                <a:srgbClr val="77173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350"/>
          </a:p>
        </p:txBody>
      </p:sp>
      <p:sp>
        <p:nvSpPr>
          <p:cNvPr id="2" name="Title Placeholder 1">
            <a:extLst>
              <a:ext uri="{FF2B5EF4-FFF2-40B4-BE49-F238E27FC236}">
                <a16:creationId xmlns:a16="http://schemas.microsoft.com/office/drawing/2014/main" id="{E813FF67-1633-4DD4-99C9-C98EEFE702B2}"/>
              </a:ext>
            </a:extLst>
          </p:cNvPr>
          <p:cNvSpPr>
            <a:spLocks noGrp="1"/>
          </p:cNvSpPr>
          <p:nvPr>
            <p:ph type="title"/>
          </p:nvPr>
        </p:nvSpPr>
        <p:spPr>
          <a:xfrm>
            <a:off x="235528" y="136525"/>
            <a:ext cx="9001778" cy="1189039"/>
          </a:xfrm>
          <a:prstGeom prst="rect">
            <a:avLst/>
          </a:prstGeom>
        </p:spPr>
        <p:txBody>
          <a:bodyPr vert="horz" lIns="91440" tIns="45720" rIns="91440" bIns="45720" rtlCol="0" anchor="b" anchorCtr="0">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27D0BBB1-D145-40B9-81B9-93197AFAADDE}"/>
              </a:ext>
            </a:extLst>
          </p:cNvPr>
          <p:cNvSpPr>
            <a:spLocks noGrp="1"/>
          </p:cNvSpPr>
          <p:nvPr>
            <p:ph type="body" idx="1"/>
          </p:nvPr>
        </p:nvSpPr>
        <p:spPr>
          <a:xfrm>
            <a:off x="235527" y="1825625"/>
            <a:ext cx="11694382"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C4F2B31C-A208-4978-9A1D-EA4662D26BC7}"/>
              </a:ext>
            </a:extLst>
          </p:cNvPr>
          <p:cNvSpPr>
            <a:spLocks noGrp="1"/>
          </p:cNvSpPr>
          <p:nvPr>
            <p:ph type="dt" sz="half" idx="2"/>
          </p:nvPr>
        </p:nvSpPr>
        <p:spPr>
          <a:xfrm>
            <a:off x="9496425" y="6356350"/>
            <a:ext cx="1736066"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B25E40E-9DF4-47B5-BAB8-388FDD99D59B}" type="datetimeFigureOut">
              <a:rPr lang="en-AU" smtClean="0"/>
              <a:t>03/10/2018</a:t>
            </a:fld>
            <a:endParaRPr lang="en-AU"/>
          </a:p>
        </p:txBody>
      </p:sp>
      <p:sp>
        <p:nvSpPr>
          <p:cNvPr id="5" name="Footer Placeholder 4">
            <a:extLst>
              <a:ext uri="{FF2B5EF4-FFF2-40B4-BE49-F238E27FC236}">
                <a16:creationId xmlns:a16="http://schemas.microsoft.com/office/drawing/2014/main" id="{7ACC266F-310A-4449-8A29-6F1ACA0C6CA5}"/>
              </a:ext>
            </a:extLst>
          </p:cNvPr>
          <p:cNvSpPr>
            <a:spLocks noGrp="1"/>
          </p:cNvSpPr>
          <p:nvPr>
            <p:ph type="ftr" sz="quarter" idx="3"/>
          </p:nvPr>
        </p:nvSpPr>
        <p:spPr>
          <a:xfrm>
            <a:off x="4038599" y="6356350"/>
            <a:ext cx="5336509" cy="365125"/>
          </a:xfrm>
          <a:prstGeom prst="rect">
            <a:avLst/>
          </a:prstGeom>
        </p:spPr>
        <p:txBody>
          <a:bodyPr vert="horz" lIns="91440" tIns="45720" rIns="91440" bIns="45720" rtlCol="0" anchor="ctr"/>
          <a:lstStyle>
            <a:lvl1pPr algn="r">
              <a:defRPr sz="1200">
                <a:solidFill>
                  <a:schemeClr val="tx1">
                    <a:tint val="75000"/>
                  </a:schemeClr>
                </a:solidFill>
              </a:defRPr>
            </a:lvl1pPr>
          </a:lstStyle>
          <a:p>
            <a:endParaRPr lang="en-AU"/>
          </a:p>
        </p:txBody>
      </p:sp>
      <p:sp>
        <p:nvSpPr>
          <p:cNvPr id="6" name="Slide Number Placeholder 5">
            <a:extLst>
              <a:ext uri="{FF2B5EF4-FFF2-40B4-BE49-F238E27FC236}">
                <a16:creationId xmlns:a16="http://schemas.microsoft.com/office/drawing/2014/main" id="{F32EF9F2-B7AF-45F0-96E3-4AB78790C458}"/>
              </a:ext>
            </a:extLst>
          </p:cNvPr>
          <p:cNvSpPr>
            <a:spLocks noGrp="1"/>
          </p:cNvSpPr>
          <p:nvPr>
            <p:ph type="sldNum" sz="quarter" idx="4"/>
          </p:nvPr>
        </p:nvSpPr>
        <p:spPr>
          <a:xfrm>
            <a:off x="11353800" y="6356350"/>
            <a:ext cx="576108"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EC81F68-4976-451A-B2E9-79BCBD2F70CC}" type="slidenum">
              <a:rPr lang="en-AU" smtClean="0"/>
              <a:t>‹#›</a:t>
            </a:fld>
            <a:endParaRPr lang="en-AU"/>
          </a:p>
        </p:txBody>
      </p:sp>
      <p:pic>
        <p:nvPicPr>
          <p:cNvPr id="9" name="Picture 8">
            <a:extLst>
              <a:ext uri="{FF2B5EF4-FFF2-40B4-BE49-F238E27FC236}">
                <a16:creationId xmlns:a16="http://schemas.microsoft.com/office/drawing/2014/main" id="{97C1AA2C-3FFA-48E8-B036-2C5DC3A52F92}"/>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235527" y="6135398"/>
            <a:ext cx="1679681" cy="553307"/>
          </a:xfrm>
          <a:prstGeom prst="rect">
            <a:avLst/>
          </a:prstGeom>
        </p:spPr>
      </p:pic>
    </p:spTree>
    <p:extLst>
      <p:ext uri="{BB962C8B-B14F-4D97-AF65-F5344CB8AC3E}">
        <p14:creationId xmlns:p14="http://schemas.microsoft.com/office/powerpoint/2010/main" val="3437493204"/>
      </p:ext>
    </p:extLst>
  </p:cSld>
  <p:clrMap bg1="lt1" tx1="dk1" bg2="lt2" tx2="dk2" accent1="accent1" accent2="accent2" accent3="accent3" accent4="accent4" accent5="accent5" accent6="accent6" hlink="hlink" folHlink="folHlink"/>
  <p:sldLayoutIdLst>
    <p:sldLayoutId id="2147483649" r:id="rId1"/>
    <p:sldLayoutId id="2147483658"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9" r:id="rId11"/>
  </p:sldLayoutIdLst>
  <p:txStyles>
    <p:titleStyle>
      <a:lvl1pPr algn="l" defTabSz="914400" rtl="0" eaLnBrk="1" latinLnBrk="0" hangingPunct="1">
        <a:lnSpc>
          <a:spcPct val="90000"/>
        </a:lnSpc>
        <a:spcBef>
          <a:spcPct val="0"/>
        </a:spcBef>
        <a:buNone/>
        <a:defRPr sz="4400" b="0" kern="1200">
          <a:solidFill>
            <a:schemeClr val="bg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hyperlink" Target="http://aemo.com.au/Stakeholder-Consultation/Consultations/Capacity-Trading-Reform-Package?Convenor=AEMO%20Gas" TargetMode="External"/><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9001B86-1443-47EC-B6DC-846CE4E471CE}"/>
              </a:ext>
            </a:extLst>
          </p:cNvPr>
          <p:cNvSpPr>
            <a:spLocks noGrp="1"/>
          </p:cNvSpPr>
          <p:nvPr>
            <p:ph type="ctrTitle"/>
          </p:nvPr>
        </p:nvSpPr>
        <p:spPr/>
        <p:txBody>
          <a:bodyPr/>
          <a:lstStyle/>
          <a:p>
            <a:r>
              <a:rPr lang="en-AU" dirty="0"/>
              <a:t>Pipeline Capacity Trading Update</a:t>
            </a:r>
          </a:p>
        </p:txBody>
      </p:sp>
      <p:sp>
        <p:nvSpPr>
          <p:cNvPr id="5" name="Subtitle 4">
            <a:extLst>
              <a:ext uri="{FF2B5EF4-FFF2-40B4-BE49-F238E27FC236}">
                <a16:creationId xmlns:a16="http://schemas.microsoft.com/office/drawing/2014/main" id="{8C1BF767-69BB-4556-9D40-83E020974227}"/>
              </a:ext>
            </a:extLst>
          </p:cNvPr>
          <p:cNvSpPr>
            <a:spLocks noGrp="1"/>
          </p:cNvSpPr>
          <p:nvPr>
            <p:ph type="subTitle" idx="1"/>
          </p:nvPr>
        </p:nvSpPr>
        <p:spPr/>
        <p:txBody>
          <a:bodyPr/>
          <a:lstStyle/>
          <a:p>
            <a:r>
              <a:rPr lang="en-AU" dirty="0"/>
              <a:t>October 2018</a:t>
            </a:r>
          </a:p>
        </p:txBody>
      </p:sp>
    </p:spTree>
    <p:extLst>
      <p:ext uri="{BB962C8B-B14F-4D97-AF65-F5344CB8AC3E}">
        <p14:creationId xmlns:p14="http://schemas.microsoft.com/office/powerpoint/2010/main" val="18655259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BDE6449-E081-4C10-87AD-BB4FE4C2034F}"/>
              </a:ext>
            </a:extLst>
          </p:cNvPr>
          <p:cNvSpPr>
            <a:spLocks noGrp="1"/>
          </p:cNvSpPr>
          <p:nvPr>
            <p:ph type="title"/>
          </p:nvPr>
        </p:nvSpPr>
        <p:spPr/>
        <p:txBody>
          <a:bodyPr>
            <a:normAutofit/>
          </a:bodyPr>
          <a:lstStyle/>
          <a:p>
            <a:r>
              <a:rPr lang="en-AU" dirty="0"/>
              <a:t>Capacity Trading Project</a:t>
            </a:r>
          </a:p>
        </p:txBody>
      </p:sp>
      <p:sp>
        <p:nvSpPr>
          <p:cNvPr id="5" name="Content Placeholder 4">
            <a:extLst>
              <a:ext uri="{FF2B5EF4-FFF2-40B4-BE49-F238E27FC236}">
                <a16:creationId xmlns:a16="http://schemas.microsoft.com/office/drawing/2014/main" id="{0D311EAF-68CB-4B39-B8CC-4BC9F86AE816}"/>
              </a:ext>
            </a:extLst>
          </p:cNvPr>
          <p:cNvSpPr>
            <a:spLocks noGrp="1"/>
          </p:cNvSpPr>
          <p:nvPr>
            <p:ph idx="1"/>
          </p:nvPr>
        </p:nvSpPr>
        <p:spPr>
          <a:xfrm>
            <a:off x="0" y="1398426"/>
            <a:ext cx="12093108" cy="5458044"/>
          </a:xfrm>
        </p:spPr>
        <p:txBody>
          <a:bodyPr>
            <a:normAutofit fontScale="77500" lnSpcReduction="20000"/>
          </a:bodyPr>
          <a:lstStyle/>
          <a:p>
            <a:pPr>
              <a:spcBef>
                <a:spcPts val="600"/>
              </a:spcBef>
            </a:pPr>
            <a:r>
              <a:rPr lang="en-AU" dirty="0"/>
              <a:t>Pipeline Capacity Trading reform package includes the development of:</a:t>
            </a:r>
          </a:p>
          <a:p>
            <a:pPr lvl="1">
              <a:spcBef>
                <a:spcPts val="600"/>
              </a:spcBef>
            </a:pPr>
            <a:r>
              <a:rPr lang="en-AU" dirty="0"/>
              <a:t>a capacity trading platform (CTP),</a:t>
            </a:r>
          </a:p>
          <a:p>
            <a:pPr lvl="1">
              <a:spcBef>
                <a:spcPts val="600"/>
              </a:spcBef>
            </a:pPr>
            <a:r>
              <a:rPr lang="en-AU" dirty="0"/>
              <a:t>a day-ahead auction (DAA) of contracted but un-nominated capacity, </a:t>
            </a:r>
          </a:p>
          <a:p>
            <a:pPr lvl="1">
              <a:spcBef>
                <a:spcPts val="600"/>
              </a:spcBef>
            </a:pPr>
            <a:r>
              <a:rPr lang="en-AU" dirty="0"/>
              <a:t>standards for key contract terms in transportation agreements,</a:t>
            </a:r>
          </a:p>
          <a:p>
            <a:pPr lvl="1">
              <a:spcBef>
                <a:spcPts val="600"/>
              </a:spcBef>
            </a:pPr>
            <a:r>
              <a:rPr lang="en-AU" dirty="0"/>
              <a:t>a reporting framework for secondary capacity trades, and</a:t>
            </a:r>
          </a:p>
          <a:p>
            <a:pPr lvl="1">
              <a:spcBef>
                <a:spcPts val="600"/>
              </a:spcBef>
            </a:pPr>
            <a:r>
              <a:rPr lang="en-AU" dirty="0"/>
              <a:t>common gas day </a:t>
            </a:r>
          </a:p>
          <a:p>
            <a:pPr>
              <a:spcBef>
                <a:spcPts val="600"/>
              </a:spcBef>
            </a:pPr>
            <a:r>
              <a:rPr lang="en-AU" dirty="0"/>
              <a:t>The reform package is to be implemented by 1 March 2019.</a:t>
            </a:r>
          </a:p>
          <a:p>
            <a:pPr>
              <a:lnSpc>
                <a:spcPct val="120000"/>
              </a:lnSpc>
              <a:spcBef>
                <a:spcPts val="600"/>
              </a:spcBef>
              <a:spcAft>
                <a:spcPts val="600"/>
              </a:spcAft>
            </a:pPr>
            <a:r>
              <a:rPr lang="en-AU" dirty="0"/>
              <a:t>Key components of the implementation project include:</a:t>
            </a:r>
          </a:p>
          <a:p>
            <a:pPr lvl="1">
              <a:lnSpc>
                <a:spcPct val="120000"/>
              </a:lnSpc>
              <a:spcBef>
                <a:spcPts val="600"/>
              </a:spcBef>
              <a:spcAft>
                <a:spcPts val="600"/>
              </a:spcAft>
            </a:pPr>
            <a:r>
              <a:rPr lang="en-AU" dirty="0"/>
              <a:t>Legal, regulatory and contractual architecture </a:t>
            </a:r>
          </a:p>
          <a:p>
            <a:pPr lvl="2">
              <a:lnSpc>
                <a:spcPct val="120000"/>
              </a:lnSpc>
              <a:spcBef>
                <a:spcPts val="600"/>
              </a:spcBef>
              <a:spcAft>
                <a:spcPts val="600"/>
              </a:spcAft>
            </a:pPr>
            <a:r>
              <a:rPr lang="en-AU" dirty="0"/>
              <a:t>changes to the National Gas Law (NGL), the National Gas Rules (NGR), the Regulations and the Operational Transportation Services Code, which will be made by the South Australian Minister and give effect to the package of reforms. </a:t>
            </a:r>
            <a:r>
              <a:rPr lang="en-AU" dirty="0">
                <a:solidFill>
                  <a:schemeClr val="accent3"/>
                </a:solidFill>
              </a:rPr>
              <a:t>(GMRG)</a:t>
            </a:r>
            <a:endParaRPr lang="en-AU" dirty="0"/>
          </a:p>
          <a:p>
            <a:pPr lvl="2">
              <a:lnSpc>
                <a:spcPct val="120000"/>
              </a:lnSpc>
              <a:spcBef>
                <a:spcPts val="600"/>
              </a:spcBef>
              <a:spcAft>
                <a:spcPts val="600"/>
              </a:spcAft>
            </a:pPr>
            <a:r>
              <a:rPr lang="en-AU" dirty="0"/>
              <a:t>Market procedures and participant agreements. </a:t>
            </a:r>
            <a:r>
              <a:rPr lang="en-AU" dirty="0">
                <a:solidFill>
                  <a:schemeClr val="accent3"/>
                </a:solidFill>
              </a:rPr>
              <a:t>(AEMO)</a:t>
            </a:r>
          </a:p>
          <a:p>
            <a:pPr lvl="2">
              <a:lnSpc>
                <a:spcPct val="120000"/>
              </a:lnSpc>
              <a:spcBef>
                <a:spcPts val="600"/>
              </a:spcBef>
              <a:spcAft>
                <a:spcPts val="600"/>
              </a:spcAft>
            </a:pPr>
            <a:r>
              <a:rPr lang="en-AU" dirty="0"/>
              <a:t>Standardised operational transportation agreements. </a:t>
            </a:r>
            <a:r>
              <a:rPr lang="en-AU" dirty="0">
                <a:solidFill>
                  <a:schemeClr val="accent3"/>
                </a:solidFill>
              </a:rPr>
              <a:t>(Facility Operators)</a:t>
            </a:r>
            <a:r>
              <a:rPr lang="en-AU" dirty="0"/>
              <a:t> </a:t>
            </a:r>
          </a:p>
          <a:p>
            <a:pPr lvl="1">
              <a:lnSpc>
                <a:spcPct val="120000"/>
              </a:lnSpc>
              <a:spcBef>
                <a:spcPts val="600"/>
              </a:spcBef>
              <a:spcAft>
                <a:spcPts val="600"/>
              </a:spcAft>
            </a:pPr>
            <a:r>
              <a:rPr lang="en-AU" dirty="0"/>
              <a:t>Market systems   </a:t>
            </a:r>
            <a:r>
              <a:rPr lang="en-AU" dirty="0">
                <a:solidFill>
                  <a:schemeClr val="accent3"/>
                </a:solidFill>
              </a:rPr>
              <a:t>(AEMO)</a:t>
            </a:r>
            <a:endParaRPr lang="en-AU" dirty="0"/>
          </a:p>
          <a:p>
            <a:pPr lvl="1">
              <a:lnSpc>
                <a:spcPct val="120000"/>
              </a:lnSpc>
              <a:spcBef>
                <a:spcPts val="600"/>
              </a:spcBef>
              <a:spcAft>
                <a:spcPts val="600"/>
              </a:spcAft>
            </a:pPr>
            <a:r>
              <a:rPr lang="en-AU" dirty="0"/>
              <a:t>Market readiness – including guides, training, facility operator testing and market trial   </a:t>
            </a:r>
            <a:r>
              <a:rPr lang="en-AU" dirty="0">
                <a:solidFill>
                  <a:schemeClr val="accent3"/>
                </a:solidFill>
              </a:rPr>
              <a:t>(AEMO)</a:t>
            </a:r>
            <a:endParaRPr lang="en-AU" dirty="0"/>
          </a:p>
        </p:txBody>
      </p:sp>
      <p:sp>
        <p:nvSpPr>
          <p:cNvPr id="6" name="Slide Number Placeholder 5">
            <a:extLst>
              <a:ext uri="{FF2B5EF4-FFF2-40B4-BE49-F238E27FC236}">
                <a16:creationId xmlns:a16="http://schemas.microsoft.com/office/drawing/2014/main" id="{76DDCDD4-9A42-482B-99FE-F428A8813531}"/>
              </a:ext>
            </a:extLst>
          </p:cNvPr>
          <p:cNvSpPr>
            <a:spLocks noGrp="1"/>
          </p:cNvSpPr>
          <p:nvPr>
            <p:ph type="sldNum" sz="quarter" idx="12"/>
          </p:nvPr>
        </p:nvSpPr>
        <p:spPr>
          <a:xfrm>
            <a:off x="11353800" y="6356350"/>
            <a:ext cx="576108" cy="365125"/>
          </a:xfrm>
        </p:spPr>
        <p:txBody>
          <a:bodyPr/>
          <a:lstStyle/>
          <a:p>
            <a:fld id="{4EC81F68-4976-451A-B2E9-79BCBD2F70CC}" type="slidenum">
              <a:rPr lang="en-AU" smtClean="0"/>
              <a:pPr/>
              <a:t>2</a:t>
            </a:fld>
            <a:endParaRPr lang="en-AU"/>
          </a:p>
        </p:txBody>
      </p:sp>
    </p:spTree>
    <p:extLst>
      <p:ext uri="{BB962C8B-B14F-4D97-AF65-F5344CB8AC3E}">
        <p14:creationId xmlns:p14="http://schemas.microsoft.com/office/powerpoint/2010/main" val="3291540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AU" spc="-5" dirty="0"/>
              <a:t>Legal Framework</a:t>
            </a:r>
            <a:endParaRPr lang="en-AU" dirty="0"/>
          </a:p>
        </p:txBody>
      </p:sp>
      <p:sp>
        <p:nvSpPr>
          <p:cNvPr id="3" name="Slide Number Placeholder 2"/>
          <p:cNvSpPr>
            <a:spLocks noGrp="1"/>
          </p:cNvSpPr>
          <p:nvPr>
            <p:ph type="sldNum" sz="quarter" idx="12"/>
          </p:nvPr>
        </p:nvSpPr>
        <p:spPr/>
        <p:txBody>
          <a:bodyPr/>
          <a:lstStyle/>
          <a:p>
            <a:fld id="{067C746D-CCEF-401C-9CB4-28545D2404D5}" type="slidenum">
              <a:rPr lang="en-AU" smtClean="0"/>
              <a:pPr/>
              <a:t>3</a:t>
            </a:fld>
            <a:endParaRPr lang="en-AU"/>
          </a:p>
        </p:txBody>
      </p:sp>
      <p:sp>
        <p:nvSpPr>
          <p:cNvPr id="7" name="Rectangle: Rounded Corners 6">
            <a:extLst>
              <a:ext uri="{FF2B5EF4-FFF2-40B4-BE49-F238E27FC236}">
                <a16:creationId xmlns:a16="http://schemas.microsoft.com/office/drawing/2014/main" id="{1D2C8947-BC53-497A-8FD0-6F1C13163603}"/>
              </a:ext>
            </a:extLst>
          </p:cNvPr>
          <p:cNvSpPr/>
          <p:nvPr/>
        </p:nvSpPr>
        <p:spPr>
          <a:xfrm>
            <a:off x="2207815" y="3727222"/>
            <a:ext cx="1350000" cy="1103832"/>
          </a:xfrm>
          <a:prstGeom prst="roundRect">
            <a:avLst/>
          </a:prstGeom>
          <a:gradFill flip="none" rotWithShape="1">
            <a:gsLst>
              <a:gs pos="0">
                <a:srgbClr val="33CCCC">
                  <a:tint val="66000"/>
                  <a:satMod val="160000"/>
                </a:srgbClr>
              </a:gs>
              <a:gs pos="50000">
                <a:srgbClr val="33CCCC">
                  <a:tint val="44500"/>
                  <a:satMod val="160000"/>
                </a:srgbClr>
              </a:gs>
              <a:gs pos="100000">
                <a:srgbClr val="33CCCC">
                  <a:tint val="23500"/>
                  <a:satMod val="160000"/>
                </a:srgbClr>
              </a:gs>
            </a:gsLst>
            <a:lin ang="2700000" scaled="1"/>
            <a:tileRect/>
          </a:grad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950" b="1">
                <a:solidFill>
                  <a:schemeClr val="tx1"/>
                </a:solidFill>
                <a:latin typeface="Arial" panose="020B0604020202020204" pitchFamily="34" charset="0"/>
                <a:cs typeface="Arial" panose="020B0604020202020204" pitchFamily="34" charset="0"/>
              </a:rPr>
              <a:t>Part 22 (GSH)</a:t>
            </a:r>
            <a:br>
              <a:rPr lang="en-AU" sz="950" b="1">
                <a:solidFill>
                  <a:schemeClr val="tx1"/>
                </a:solidFill>
                <a:latin typeface="Arial" panose="020B0604020202020204" pitchFamily="34" charset="0"/>
                <a:cs typeface="Arial" panose="020B0604020202020204" pitchFamily="34" charset="0"/>
              </a:rPr>
            </a:br>
            <a:r>
              <a:rPr lang="en-AU" sz="950">
                <a:solidFill>
                  <a:schemeClr val="tx1"/>
                </a:solidFill>
                <a:latin typeface="Arial" panose="020B0604020202020204" pitchFamily="34" charset="0"/>
                <a:cs typeface="Arial" panose="020B0604020202020204" pitchFamily="34" charset="0"/>
              </a:rPr>
              <a:t>Legal framework and</a:t>
            </a:r>
            <a:r>
              <a:rPr lang="en-AU" sz="900">
                <a:solidFill>
                  <a:schemeClr val="tx1"/>
                </a:solidFill>
                <a:latin typeface="Arial" panose="020B0604020202020204" pitchFamily="34" charset="0"/>
                <a:cs typeface="Arial" panose="020B0604020202020204" pitchFamily="34" charset="0"/>
              </a:rPr>
              <a:t> market conduct rules</a:t>
            </a:r>
          </a:p>
        </p:txBody>
      </p:sp>
      <p:sp>
        <p:nvSpPr>
          <p:cNvPr id="8" name="Rectangle: Rounded Corners 7">
            <a:extLst>
              <a:ext uri="{FF2B5EF4-FFF2-40B4-BE49-F238E27FC236}">
                <a16:creationId xmlns:a16="http://schemas.microsoft.com/office/drawing/2014/main" id="{F4E5107E-4078-4AC8-BB6F-E1BD7E5D7BF5}"/>
              </a:ext>
            </a:extLst>
          </p:cNvPr>
          <p:cNvSpPr/>
          <p:nvPr/>
        </p:nvSpPr>
        <p:spPr>
          <a:xfrm>
            <a:off x="3435187" y="1540916"/>
            <a:ext cx="4645151" cy="637793"/>
          </a:xfrm>
          <a:prstGeom prst="roundRect">
            <a:avLst/>
          </a:prstGeom>
          <a:solidFill>
            <a:srgbClr val="0099FF">
              <a:alpha val="56863"/>
            </a:srgbClr>
          </a:solidFill>
          <a:ln w="6350">
            <a:solidFill>
              <a:srgbClr val="0066FF">
                <a:alpha val="67843"/>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200" b="1">
                <a:solidFill>
                  <a:schemeClr val="tx1"/>
                </a:solidFill>
                <a:latin typeface="Arial" panose="020B0604020202020204" pitchFamily="34" charset="0"/>
                <a:cs typeface="Arial" panose="020B0604020202020204" pitchFamily="34" charset="0"/>
              </a:rPr>
              <a:t>National Gas Law</a:t>
            </a:r>
            <a:br>
              <a:rPr lang="en-AU" sz="950" b="1">
                <a:solidFill>
                  <a:schemeClr val="tx1"/>
                </a:solidFill>
                <a:latin typeface="Arial" panose="020B0604020202020204" pitchFamily="34" charset="0"/>
                <a:cs typeface="Arial" panose="020B0604020202020204" pitchFamily="34" charset="0"/>
              </a:rPr>
            </a:br>
            <a:r>
              <a:rPr lang="en-US" sz="950">
                <a:solidFill>
                  <a:schemeClr val="tx1"/>
                </a:solidFill>
                <a:latin typeface="Arial" panose="020B0604020202020204" pitchFamily="34" charset="0"/>
                <a:cs typeface="Arial" panose="020B0604020202020204" pitchFamily="34" charset="0"/>
              </a:rPr>
              <a:t>Powers, functions and duties</a:t>
            </a:r>
          </a:p>
          <a:p>
            <a:pPr algn="ctr"/>
            <a:r>
              <a:rPr lang="en-US" sz="950">
                <a:solidFill>
                  <a:schemeClr val="tx1"/>
                </a:solidFill>
                <a:latin typeface="Arial" panose="020B0604020202020204" pitchFamily="34" charset="0"/>
                <a:cs typeface="Arial" panose="020B0604020202020204" pitchFamily="34" charset="0"/>
              </a:rPr>
              <a:t>Legal framework for subordinate instruments</a:t>
            </a:r>
            <a:endParaRPr lang="en-AU" sz="950">
              <a:solidFill>
                <a:schemeClr val="tx1"/>
              </a:solidFill>
              <a:latin typeface="Arial" panose="020B0604020202020204" pitchFamily="34" charset="0"/>
              <a:cs typeface="Arial" panose="020B0604020202020204" pitchFamily="34" charset="0"/>
            </a:endParaRPr>
          </a:p>
        </p:txBody>
      </p:sp>
      <p:sp>
        <p:nvSpPr>
          <p:cNvPr id="9" name="Rectangle: Rounded Corners 8">
            <a:extLst>
              <a:ext uri="{FF2B5EF4-FFF2-40B4-BE49-F238E27FC236}">
                <a16:creationId xmlns:a16="http://schemas.microsoft.com/office/drawing/2014/main" id="{02719BE1-4CE3-4269-A0DA-CDEBC1B92B4F}"/>
              </a:ext>
            </a:extLst>
          </p:cNvPr>
          <p:cNvSpPr/>
          <p:nvPr/>
        </p:nvSpPr>
        <p:spPr>
          <a:xfrm>
            <a:off x="9468630" y="5090499"/>
            <a:ext cx="1329011" cy="915172"/>
          </a:xfrm>
          <a:prstGeom prst="roundRect">
            <a:avLst/>
          </a:prstGeom>
          <a:gradFill flip="none" rotWithShape="1">
            <a:gsLst>
              <a:gs pos="0">
                <a:schemeClr val="accent6">
                  <a:tint val="66000"/>
                  <a:satMod val="160000"/>
                </a:schemeClr>
              </a:gs>
              <a:gs pos="50000">
                <a:schemeClr val="accent6">
                  <a:tint val="44500"/>
                  <a:satMod val="160000"/>
                </a:schemeClr>
              </a:gs>
              <a:gs pos="100000">
                <a:schemeClr val="accent6">
                  <a:tint val="23500"/>
                  <a:satMod val="160000"/>
                </a:schemeClr>
              </a:gs>
            </a:gsLst>
            <a:lin ang="2700000" scaled="1"/>
            <a:tileRect/>
          </a:gradFill>
          <a:ln w="28575">
            <a:solidFill>
              <a:srgbClr val="7030A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85725" algn="ctr"/>
            <a:r>
              <a:rPr lang="en-AU" sz="950" b="1" dirty="0">
                <a:solidFill>
                  <a:srgbClr val="2F528F"/>
                </a:solidFill>
                <a:latin typeface="Arial" panose="020B0604020202020204" pitchFamily="34" charset="0"/>
                <a:cs typeface="Arial" panose="020B0604020202020204" pitchFamily="34" charset="0"/>
              </a:rPr>
              <a:t>Capacity Transfer and Auction Procedures</a:t>
            </a:r>
          </a:p>
          <a:p>
            <a:pPr indent="-85725" algn="ctr"/>
            <a:r>
              <a:rPr lang="en-US" sz="950" b="1" dirty="0">
                <a:solidFill>
                  <a:srgbClr val="7030A0"/>
                </a:solidFill>
                <a:latin typeface="Arial" panose="020B0604020202020204" pitchFamily="34" charset="0"/>
                <a:cs typeface="Arial" panose="020B0604020202020204" pitchFamily="34" charset="0"/>
              </a:rPr>
              <a:t>Made by AEMO</a:t>
            </a:r>
            <a:endParaRPr lang="en-AU" sz="950" b="1" dirty="0">
              <a:solidFill>
                <a:srgbClr val="7030A0"/>
              </a:solidFill>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5C69C8CE-D0A6-4F4D-9190-0C98426597E3}"/>
              </a:ext>
            </a:extLst>
          </p:cNvPr>
          <p:cNvSpPr txBox="1"/>
          <p:nvPr/>
        </p:nvSpPr>
        <p:spPr>
          <a:xfrm>
            <a:off x="8972057" y="6482965"/>
            <a:ext cx="1973019" cy="234114"/>
          </a:xfrm>
          <a:prstGeom prst="rect">
            <a:avLst/>
          </a:prstGeom>
          <a:noFill/>
        </p:spPr>
        <p:txBody>
          <a:bodyPr wrap="square" rtlCol="0">
            <a:spAutoFit/>
          </a:bodyPr>
          <a:lstStyle/>
          <a:p>
            <a:r>
              <a:rPr lang="en-AU" sz="900">
                <a:latin typeface="Arial" panose="020B0604020202020204" pitchFamily="34" charset="0"/>
                <a:cs typeface="Arial" panose="020B0604020202020204" pitchFamily="34" charset="0"/>
              </a:rPr>
              <a:t>Denotes contractual arrangements</a:t>
            </a:r>
          </a:p>
        </p:txBody>
      </p:sp>
      <p:cxnSp>
        <p:nvCxnSpPr>
          <p:cNvPr id="11" name="Straight Connector 10">
            <a:extLst>
              <a:ext uri="{FF2B5EF4-FFF2-40B4-BE49-F238E27FC236}">
                <a16:creationId xmlns:a16="http://schemas.microsoft.com/office/drawing/2014/main" id="{FEDA8F26-D966-447C-B58D-007F12531DAD}"/>
              </a:ext>
            </a:extLst>
          </p:cNvPr>
          <p:cNvCxnSpPr>
            <a:cxnSpLocks/>
          </p:cNvCxnSpPr>
          <p:nvPr/>
        </p:nvCxnSpPr>
        <p:spPr>
          <a:xfrm flipV="1">
            <a:off x="8520887" y="6637430"/>
            <a:ext cx="443769" cy="4315"/>
          </a:xfrm>
          <a:prstGeom prst="line">
            <a:avLst/>
          </a:prstGeom>
          <a:ln w="28575">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2" name="Rectangle: Rounded Corners 117">
            <a:extLst>
              <a:ext uri="{FF2B5EF4-FFF2-40B4-BE49-F238E27FC236}">
                <a16:creationId xmlns:a16="http://schemas.microsoft.com/office/drawing/2014/main" id="{2E131A49-A6DC-49CC-8A05-40D79DCBE00F}"/>
              </a:ext>
            </a:extLst>
          </p:cNvPr>
          <p:cNvSpPr/>
          <p:nvPr/>
        </p:nvSpPr>
        <p:spPr>
          <a:xfrm>
            <a:off x="687981" y="3243487"/>
            <a:ext cx="1275054" cy="1098903"/>
          </a:xfrm>
          <a:prstGeom prst="roundRect">
            <a:avLst/>
          </a:prstGeom>
          <a:gradFill flip="none" rotWithShape="1">
            <a:gsLst>
              <a:gs pos="0">
                <a:schemeClr val="accent4">
                  <a:lumMod val="5000"/>
                  <a:lumOff val="95000"/>
                </a:schemeClr>
              </a:gs>
              <a:gs pos="74000">
                <a:schemeClr val="accent4">
                  <a:lumMod val="45000"/>
                  <a:lumOff val="55000"/>
                </a:schemeClr>
              </a:gs>
              <a:gs pos="83000">
                <a:schemeClr val="accent4">
                  <a:lumMod val="45000"/>
                  <a:lumOff val="55000"/>
                </a:schemeClr>
              </a:gs>
              <a:gs pos="100000">
                <a:schemeClr val="accent4">
                  <a:lumMod val="30000"/>
                  <a:lumOff val="70000"/>
                </a:schemeClr>
              </a:gs>
            </a:gsLst>
            <a:lin ang="5400000" scaled="1"/>
            <a:tileRect/>
          </a:gra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950" b="1">
              <a:solidFill>
                <a:schemeClr val="tx1"/>
              </a:solidFill>
              <a:latin typeface="Arial" panose="020B0604020202020204" pitchFamily="34" charset="0"/>
              <a:cs typeface="Arial" panose="020B0604020202020204" pitchFamily="34" charset="0"/>
            </a:endParaRPr>
          </a:p>
          <a:p>
            <a:pPr algn="ctr"/>
            <a:r>
              <a:rPr lang="en-AU" sz="950" b="1">
                <a:solidFill>
                  <a:schemeClr val="tx1"/>
                </a:solidFill>
                <a:latin typeface="Arial" panose="020B0604020202020204" pitchFamily="34" charset="0"/>
                <a:cs typeface="Arial" panose="020B0604020202020204" pitchFamily="34" charset="0"/>
              </a:rPr>
              <a:t>Regulations</a:t>
            </a:r>
          </a:p>
          <a:p>
            <a:pPr algn="ctr"/>
            <a:r>
              <a:rPr lang="en-US" sz="950">
                <a:solidFill>
                  <a:schemeClr val="tx1"/>
                </a:solidFill>
                <a:latin typeface="Arial" panose="020B0604020202020204" pitchFamily="34" charset="0"/>
                <a:cs typeface="Arial" panose="020B0604020202020204" pitchFamily="34" charset="0"/>
              </a:rPr>
              <a:t>Liability caps, civil penalty and conduct provisions</a:t>
            </a:r>
            <a:endParaRPr lang="en-AU" sz="900">
              <a:solidFill>
                <a:schemeClr val="tx1"/>
              </a:solidFill>
              <a:latin typeface="Arial" panose="020B0604020202020204" pitchFamily="34" charset="0"/>
              <a:cs typeface="Arial" panose="020B0604020202020204" pitchFamily="34" charset="0"/>
            </a:endParaRPr>
          </a:p>
          <a:p>
            <a:pPr algn="ctr"/>
            <a:endParaRPr lang="en-AU" sz="950" b="1">
              <a:solidFill>
                <a:schemeClr val="tx1"/>
              </a:solidFill>
              <a:latin typeface="Arial" panose="020B0604020202020204" pitchFamily="34" charset="0"/>
              <a:cs typeface="Arial" panose="020B0604020202020204" pitchFamily="34" charset="0"/>
            </a:endParaRPr>
          </a:p>
        </p:txBody>
      </p:sp>
      <p:sp>
        <p:nvSpPr>
          <p:cNvPr id="13" name="Rectangle: Rounded Corners 118">
            <a:extLst>
              <a:ext uri="{FF2B5EF4-FFF2-40B4-BE49-F238E27FC236}">
                <a16:creationId xmlns:a16="http://schemas.microsoft.com/office/drawing/2014/main" id="{D9FD3AD2-9CF1-4EC2-B9F8-018A2EE89706}"/>
              </a:ext>
            </a:extLst>
          </p:cNvPr>
          <p:cNvSpPr/>
          <p:nvPr/>
        </p:nvSpPr>
        <p:spPr>
          <a:xfrm>
            <a:off x="6522895" y="2533587"/>
            <a:ext cx="1884236" cy="1097803"/>
          </a:xfrm>
          <a:prstGeom prst="roundRect">
            <a:avLst/>
          </a:prstGeom>
          <a:gradFill flip="none" rotWithShape="1">
            <a:gsLst>
              <a:gs pos="0">
                <a:srgbClr val="33CCCC">
                  <a:tint val="66000"/>
                  <a:satMod val="160000"/>
                </a:srgbClr>
              </a:gs>
              <a:gs pos="50000">
                <a:srgbClr val="33CCCC">
                  <a:tint val="44500"/>
                  <a:satMod val="160000"/>
                </a:srgbClr>
              </a:gs>
              <a:gs pos="100000">
                <a:srgbClr val="33CCCC">
                  <a:tint val="23500"/>
                  <a:satMod val="160000"/>
                </a:srgbClr>
              </a:gs>
            </a:gsLst>
            <a:lin ang="2700000" scaled="1"/>
            <a:tileRect/>
          </a:grad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950" b="1">
                <a:solidFill>
                  <a:schemeClr val="tx1"/>
                </a:solidFill>
                <a:latin typeface="Arial" panose="020B0604020202020204" pitchFamily="34" charset="0"/>
                <a:cs typeface="Arial" panose="020B0604020202020204" pitchFamily="34" charset="0"/>
              </a:rPr>
              <a:t>Part 18 (GBB)</a:t>
            </a:r>
            <a:br>
              <a:rPr lang="en-AU" sz="950" b="1">
                <a:solidFill>
                  <a:schemeClr val="tx1"/>
                </a:solidFill>
                <a:latin typeface="Arial" panose="020B0604020202020204" pitchFamily="34" charset="0"/>
                <a:cs typeface="Arial" panose="020B0604020202020204" pitchFamily="34" charset="0"/>
              </a:rPr>
            </a:br>
            <a:r>
              <a:rPr lang="en-AU" sz="950">
                <a:solidFill>
                  <a:schemeClr val="tx1"/>
                </a:solidFill>
                <a:latin typeface="Arial" panose="020B0604020202020204" pitchFamily="34" charset="0"/>
                <a:cs typeface="Arial" panose="020B0604020202020204" pitchFamily="34" charset="0"/>
              </a:rPr>
              <a:t>Secondary trade information and other transparency measures (e.g. allocation arrangements)</a:t>
            </a:r>
            <a:endParaRPr lang="en-AU" sz="900">
              <a:solidFill>
                <a:schemeClr val="tx1"/>
              </a:solidFill>
              <a:latin typeface="Arial" panose="020B0604020202020204" pitchFamily="34" charset="0"/>
              <a:cs typeface="Arial" panose="020B0604020202020204" pitchFamily="34" charset="0"/>
            </a:endParaRPr>
          </a:p>
        </p:txBody>
      </p:sp>
      <p:sp>
        <p:nvSpPr>
          <p:cNvPr id="14" name="Rectangle: Rounded Corners 32">
            <a:extLst>
              <a:ext uri="{FF2B5EF4-FFF2-40B4-BE49-F238E27FC236}">
                <a16:creationId xmlns:a16="http://schemas.microsoft.com/office/drawing/2014/main" id="{991DFEFF-E0C2-4FDD-B93B-996594CD804B}"/>
              </a:ext>
            </a:extLst>
          </p:cNvPr>
          <p:cNvSpPr/>
          <p:nvPr/>
        </p:nvSpPr>
        <p:spPr>
          <a:xfrm>
            <a:off x="2040205" y="2378392"/>
            <a:ext cx="7601506" cy="2589742"/>
          </a:xfrm>
          <a:prstGeom prst="roundRect">
            <a:avLst/>
          </a:prstGeom>
          <a:noFill/>
          <a:ln w="19050" cap="rnd">
            <a:solidFill>
              <a:schemeClr val="tx1">
                <a:alpha val="81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0"/>
            <a:endParaRPr lang="en-AU" sz="950" b="1">
              <a:noFill/>
              <a:latin typeface="Arial" panose="020B0604020202020204" pitchFamily="34" charset="0"/>
              <a:cs typeface="Arial" panose="020B0604020202020204" pitchFamily="34" charset="0"/>
            </a:endParaRPr>
          </a:p>
        </p:txBody>
      </p:sp>
      <p:cxnSp>
        <p:nvCxnSpPr>
          <p:cNvPr id="15" name="Elbow Connector 11">
            <a:extLst>
              <a:ext uri="{FF2B5EF4-FFF2-40B4-BE49-F238E27FC236}">
                <a16:creationId xmlns:a16="http://schemas.microsoft.com/office/drawing/2014/main" id="{054703E9-A0C1-4A0D-B345-A3C3A1E6F40A}"/>
              </a:ext>
            </a:extLst>
          </p:cNvPr>
          <p:cNvCxnSpPr>
            <a:cxnSpLocks/>
          </p:cNvCxnSpPr>
          <p:nvPr/>
        </p:nvCxnSpPr>
        <p:spPr>
          <a:xfrm rot="10800000" flipV="1">
            <a:off x="1325509" y="1859813"/>
            <a:ext cx="2109679" cy="1383674"/>
          </a:xfrm>
          <a:prstGeom prst="bentConnector2">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9582BE8D-E0AB-4CF3-8597-35D13C97B07D}"/>
              </a:ext>
            </a:extLst>
          </p:cNvPr>
          <p:cNvSpPr txBox="1"/>
          <p:nvPr/>
        </p:nvSpPr>
        <p:spPr>
          <a:xfrm>
            <a:off x="4963203" y="2302796"/>
            <a:ext cx="1687071" cy="276999"/>
          </a:xfrm>
          <a:prstGeom prst="rect">
            <a:avLst/>
          </a:prstGeom>
          <a:noFill/>
        </p:spPr>
        <p:txBody>
          <a:bodyPr wrap="square" rtlCol="0">
            <a:spAutoFit/>
          </a:bodyPr>
          <a:lstStyle/>
          <a:p>
            <a:r>
              <a:rPr lang="en-US" sz="1200" b="1">
                <a:latin typeface="Arial" panose="020B0604020202020204" pitchFamily="34" charset="0"/>
                <a:cs typeface="Arial" panose="020B0604020202020204" pitchFamily="34" charset="0"/>
              </a:rPr>
              <a:t>National Gas Rules</a:t>
            </a:r>
            <a:endParaRPr lang="en-AU" sz="1200" b="1">
              <a:latin typeface="Arial" panose="020B0604020202020204" pitchFamily="34" charset="0"/>
              <a:cs typeface="Arial" panose="020B0604020202020204" pitchFamily="34" charset="0"/>
            </a:endParaRPr>
          </a:p>
        </p:txBody>
      </p:sp>
      <p:cxnSp>
        <p:nvCxnSpPr>
          <p:cNvPr id="17" name="Elbow Connector 106">
            <a:extLst>
              <a:ext uri="{FF2B5EF4-FFF2-40B4-BE49-F238E27FC236}">
                <a16:creationId xmlns:a16="http://schemas.microsoft.com/office/drawing/2014/main" id="{E131DE01-CFEF-4299-820B-F194C1353D0C}"/>
              </a:ext>
            </a:extLst>
          </p:cNvPr>
          <p:cNvCxnSpPr>
            <a:cxnSpLocks/>
            <a:stCxn id="8" idx="3"/>
            <a:endCxn id="9" idx="3"/>
          </p:cNvCxnSpPr>
          <p:nvPr/>
        </p:nvCxnSpPr>
        <p:spPr>
          <a:xfrm>
            <a:off x="8080338" y="1859813"/>
            <a:ext cx="2717303" cy="3688272"/>
          </a:xfrm>
          <a:prstGeom prst="bentConnector3">
            <a:avLst>
              <a:gd name="adj1" fmla="val 108413"/>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8" name="Rectangle: Rounded Corners 17">
            <a:extLst>
              <a:ext uri="{FF2B5EF4-FFF2-40B4-BE49-F238E27FC236}">
                <a16:creationId xmlns:a16="http://schemas.microsoft.com/office/drawing/2014/main" id="{D7D40068-BFF9-418F-9DB2-305F6FFB8D93}"/>
              </a:ext>
            </a:extLst>
          </p:cNvPr>
          <p:cNvSpPr/>
          <p:nvPr/>
        </p:nvSpPr>
        <p:spPr>
          <a:xfrm>
            <a:off x="5812089" y="5092138"/>
            <a:ext cx="1422642" cy="900087"/>
          </a:xfrm>
          <a:prstGeom prst="roundRect">
            <a:avLst/>
          </a:prstGeom>
          <a:gradFill flip="none" rotWithShape="1">
            <a:gsLst>
              <a:gs pos="0">
                <a:schemeClr val="accent6">
                  <a:tint val="66000"/>
                  <a:satMod val="160000"/>
                </a:schemeClr>
              </a:gs>
              <a:gs pos="50000">
                <a:schemeClr val="accent6">
                  <a:tint val="44500"/>
                  <a:satMod val="160000"/>
                </a:schemeClr>
              </a:gs>
              <a:gs pos="100000">
                <a:schemeClr val="accent6">
                  <a:tint val="23500"/>
                  <a:satMod val="160000"/>
                </a:schemeClr>
              </a:gs>
            </a:gsLst>
            <a:lin ang="2700000" scaled="1"/>
            <a:tileRect/>
          </a:gradFill>
          <a:ln w="28575">
            <a:solidFill>
              <a:srgbClr val="7030A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85725" algn="ctr"/>
            <a:r>
              <a:rPr lang="en-AU" sz="950" b="1" dirty="0">
                <a:solidFill>
                  <a:srgbClr val="2F528F"/>
                </a:solidFill>
                <a:latin typeface="Arial" panose="020B0604020202020204" pitchFamily="34" charset="0"/>
                <a:cs typeface="Arial" panose="020B0604020202020204" pitchFamily="34" charset="0"/>
              </a:rPr>
              <a:t>Auction Agreement</a:t>
            </a:r>
          </a:p>
          <a:p>
            <a:pPr indent="-85725" algn="ctr"/>
            <a:r>
              <a:rPr lang="en-AU" sz="950" b="1" dirty="0">
                <a:solidFill>
                  <a:srgbClr val="7030A0"/>
                </a:solidFill>
                <a:latin typeface="Arial" panose="020B0604020202020204" pitchFamily="34" charset="0"/>
                <a:cs typeface="Arial" panose="020B0604020202020204" pitchFamily="34" charset="0"/>
              </a:rPr>
              <a:t>Made by AEMO</a:t>
            </a:r>
          </a:p>
        </p:txBody>
      </p:sp>
      <p:sp>
        <p:nvSpPr>
          <p:cNvPr id="19" name="Rectangle: Rounded Corners 18">
            <a:extLst>
              <a:ext uri="{FF2B5EF4-FFF2-40B4-BE49-F238E27FC236}">
                <a16:creationId xmlns:a16="http://schemas.microsoft.com/office/drawing/2014/main" id="{1AE7EC1E-461A-431D-AF2B-C45A77B0F9B6}"/>
              </a:ext>
            </a:extLst>
          </p:cNvPr>
          <p:cNvSpPr/>
          <p:nvPr/>
        </p:nvSpPr>
        <p:spPr>
          <a:xfrm>
            <a:off x="3636756" y="3720296"/>
            <a:ext cx="1923284" cy="1103832"/>
          </a:xfrm>
          <a:prstGeom prst="roundRect">
            <a:avLst/>
          </a:prstGeom>
          <a:gradFill flip="none" rotWithShape="1">
            <a:gsLst>
              <a:gs pos="0">
                <a:srgbClr val="00B050"/>
              </a:gs>
              <a:gs pos="50000">
                <a:srgbClr val="33CCCC">
                  <a:tint val="44500"/>
                  <a:satMod val="160000"/>
                </a:srgbClr>
              </a:gs>
              <a:gs pos="100000">
                <a:srgbClr val="00CC99"/>
              </a:gs>
            </a:gsLst>
            <a:lin ang="2700000" scaled="1"/>
            <a:tileRect/>
          </a:grad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950" b="1">
                <a:solidFill>
                  <a:schemeClr val="tx1"/>
                </a:solidFill>
                <a:latin typeface="Arial" panose="020B0604020202020204" pitchFamily="34" charset="0"/>
                <a:cs typeface="Arial" panose="020B0604020202020204" pitchFamily="34" charset="0"/>
              </a:rPr>
              <a:t>Part 24 (Facilitating capacity trades and capacity auction)</a:t>
            </a:r>
            <a:br>
              <a:rPr lang="en-AU" sz="950" b="1">
                <a:solidFill>
                  <a:schemeClr val="tx1"/>
                </a:solidFill>
                <a:latin typeface="Arial" panose="020B0604020202020204" pitchFamily="34" charset="0"/>
                <a:cs typeface="Arial" panose="020B0604020202020204" pitchFamily="34" charset="0"/>
              </a:rPr>
            </a:br>
            <a:r>
              <a:rPr lang="en-AU" sz="950">
                <a:solidFill>
                  <a:schemeClr val="tx1"/>
                </a:solidFill>
                <a:latin typeface="Arial" panose="020B0604020202020204" pitchFamily="34" charset="0"/>
                <a:cs typeface="Arial" panose="020B0604020202020204" pitchFamily="34" charset="0"/>
              </a:rPr>
              <a:t>Legal and governance framework for the Code, service provider obligations to facilitate trades and exemptions</a:t>
            </a:r>
            <a:endParaRPr lang="en-AU" sz="900">
              <a:solidFill>
                <a:schemeClr val="tx1"/>
              </a:solidFill>
              <a:latin typeface="Arial" panose="020B0604020202020204" pitchFamily="34" charset="0"/>
              <a:cs typeface="Arial" panose="020B0604020202020204" pitchFamily="34" charset="0"/>
            </a:endParaRPr>
          </a:p>
        </p:txBody>
      </p:sp>
      <p:sp>
        <p:nvSpPr>
          <p:cNvPr id="20" name="Rectangle: Rounded Corners 19">
            <a:extLst>
              <a:ext uri="{FF2B5EF4-FFF2-40B4-BE49-F238E27FC236}">
                <a16:creationId xmlns:a16="http://schemas.microsoft.com/office/drawing/2014/main" id="{E4077594-8805-4EBB-9D82-8FAB451585AC}"/>
              </a:ext>
            </a:extLst>
          </p:cNvPr>
          <p:cNvSpPr/>
          <p:nvPr/>
        </p:nvSpPr>
        <p:spPr>
          <a:xfrm>
            <a:off x="5638981" y="3715226"/>
            <a:ext cx="1745982" cy="1103832"/>
          </a:xfrm>
          <a:prstGeom prst="roundRect">
            <a:avLst/>
          </a:prstGeom>
          <a:gradFill flip="none" rotWithShape="1">
            <a:gsLst>
              <a:gs pos="0">
                <a:srgbClr val="00B050"/>
              </a:gs>
              <a:gs pos="50000">
                <a:srgbClr val="33CCCC">
                  <a:tint val="44500"/>
                  <a:satMod val="160000"/>
                </a:srgbClr>
              </a:gs>
              <a:gs pos="100000">
                <a:srgbClr val="00CC99"/>
              </a:gs>
            </a:gsLst>
            <a:lin ang="2700000" scaled="1"/>
            <a:tileRect/>
          </a:grad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950" b="1" dirty="0">
                <a:solidFill>
                  <a:schemeClr val="tx1"/>
                </a:solidFill>
                <a:latin typeface="Arial" panose="020B0604020202020204" pitchFamily="34" charset="0"/>
                <a:cs typeface="Arial" panose="020B0604020202020204" pitchFamily="34" charset="0"/>
              </a:rPr>
              <a:t>Part 25 (Capacity Auction)</a:t>
            </a:r>
            <a:br>
              <a:rPr lang="en-AU" sz="950" b="1" dirty="0">
                <a:solidFill>
                  <a:schemeClr val="tx1"/>
                </a:solidFill>
                <a:latin typeface="Arial" panose="020B0604020202020204" pitchFamily="34" charset="0"/>
                <a:cs typeface="Arial" panose="020B0604020202020204" pitchFamily="34" charset="0"/>
              </a:rPr>
            </a:br>
            <a:r>
              <a:rPr lang="en-AU" sz="950" dirty="0">
                <a:solidFill>
                  <a:schemeClr val="tx1"/>
                </a:solidFill>
                <a:latin typeface="Arial" panose="020B0604020202020204" pitchFamily="34" charset="0"/>
                <a:cs typeface="Arial" panose="020B0604020202020204" pitchFamily="34" charset="0"/>
              </a:rPr>
              <a:t>Legal framework, auction design, market conduct, service provider obligations and payment mechanism</a:t>
            </a:r>
            <a:endParaRPr lang="en-AU" sz="900" dirty="0">
              <a:solidFill>
                <a:schemeClr val="tx1"/>
              </a:solidFill>
              <a:latin typeface="Arial" panose="020B0604020202020204" pitchFamily="34" charset="0"/>
              <a:cs typeface="Arial" panose="020B0604020202020204" pitchFamily="34" charset="0"/>
            </a:endParaRPr>
          </a:p>
        </p:txBody>
      </p:sp>
      <p:sp>
        <p:nvSpPr>
          <p:cNvPr id="21" name="Rectangle: Rounded Corners 20">
            <a:extLst>
              <a:ext uri="{FF2B5EF4-FFF2-40B4-BE49-F238E27FC236}">
                <a16:creationId xmlns:a16="http://schemas.microsoft.com/office/drawing/2014/main" id="{3C7FE30C-58A0-439B-826D-CB8B042AD57F}"/>
              </a:ext>
            </a:extLst>
          </p:cNvPr>
          <p:cNvSpPr/>
          <p:nvPr/>
        </p:nvSpPr>
        <p:spPr>
          <a:xfrm>
            <a:off x="7487796" y="3726801"/>
            <a:ext cx="1957480" cy="1103832"/>
          </a:xfrm>
          <a:prstGeom prst="roundRect">
            <a:avLst/>
          </a:prstGeom>
          <a:gradFill flip="none" rotWithShape="1">
            <a:gsLst>
              <a:gs pos="0">
                <a:srgbClr val="00B050"/>
              </a:gs>
              <a:gs pos="50000">
                <a:srgbClr val="33CCCC">
                  <a:tint val="44500"/>
                  <a:satMod val="160000"/>
                </a:srgbClr>
              </a:gs>
              <a:gs pos="100000">
                <a:srgbClr val="00CC99"/>
              </a:gs>
            </a:gsLst>
            <a:lin ang="2700000" scaled="1"/>
            <a:tileRect/>
          </a:grad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950" b="1" dirty="0">
                <a:solidFill>
                  <a:schemeClr val="tx1"/>
                </a:solidFill>
                <a:latin typeface="Arial" panose="020B0604020202020204" pitchFamily="34" charset="0"/>
                <a:cs typeface="Arial" panose="020B0604020202020204" pitchFamily="34" charset="0"/>
              </a:rPr>
              <a:t>Part 26 (Standard Market Timetable)</a:t>
            </a:r>
            <a:br>
              <a:rPr lang="en-AU" sz="950" b="1" dirty="0">
                <a:solidFill>
                  <a:schemeClr val="tx1"/>
                </a:solidFill>
                <a:latin typeface="Arial" panose="020B0604020202020204" pitchFamily="34" charset="0"/>
                <a:cs typeface="Arial" panose="020B0604020202020204" pitchFamily="34" charset="0"/>
              </a:rPr>
            </a:br>
            <a:r>
              <a:rPr lang="en-AU" sz="950" dirty="0">
                <a:solidFill>
                  <a:schemeClr val="tx1"/>
                </a:solidFill>
                <a:latin typeface="Arial" panose="020B0604020202020204" pitchFamily="34" charset="0"/>
                <a:cs typeface="Arial" panose="020B0604020202020204" pitchFamily="34" charset="0"/>
              </a:rPr>
              <a:t>Legal framework for harmonised gas day start time and nomination cut-off times, and obligations associated with transition</a:t>
            </a:r>
            <a:endParaRPr lang="en-AU" sz="900" dirty="0">
              <a:solidFill>
                <a:schemeClr val="tx1"/>
              </a:solidFill>
              <a:latin typeface="Arial" panose="020B0604020202020204" pitchFamily="34" charset="0"/>
              <a:cs typeface="Arial" panose="020B0604020202020204" pitchFamily="34" charset="0"/>
            </a:endParaRPr>
          </a:p>
        </p:txBody>
      </p:sp>
      <p:cxnSp>
        <p:nvCxnSpPr>
          <p:cNvPr id="22" name="Straight Arrow Connector 21">
            <a:extLst>
              <a:ext uri="{FF2B5EF4-FFF2-40B4-BE49-F238E27FC236}">
                <a16:creationId xmlns:a16="http://schemas.microsoft.com/office/drawing/2014/main" id="{B5EA2046-FEC7-405A-A003-F0DFBBE9C7E8}"/>
              </a:ext>
            </a:extLst>
          </p:cNvPr>
          <p:cNvCxnSpPr>
            <a:cxnSpLocks/>
            <a:stCxn id="20" idx="2"/>
            <a:endCxn id="18" idx="0"/>
          </p:cNvCxnSpPr>
          <p:nvPr/>
        </p:nvCxnSpPr>
        <p:spPr>
          <a:xfrm>
            <a:off x="6511972" y="4819058"/>
            <a:ext cx="11438" cy="273080"/>
          </a:xfrm>
          <a:prstGeom prst="straightConnector1">
            <a:avLst/>
          </a:prstGeom>
          <a:ln w="38100">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
        <p:nvSpPr>
          <p:cNvPr id="23" name="Rectangle: Rounded Corners 118">
            <a:extLst>
              <a:ext uri="{FF2B5EF4-FFF2-40B4-BE49-F238E27FC236}">
                <a16:creationId xmlns:a16="http://schemas.microsoft.com/office/drawing/2014/main" id="{1FA49612-67EC-47C5-B0FF-5FCD5BA3DC6F}"/>
              </a:ext>
            </a:extLst>
          </p:cNvPr>
          <p:cNvSpPr/>
          <p:nvPr/>
        </p:nvSpPr>
        <p:spPr>
          <a:xfrm>
            <a:off x="2462625" y="2533586"/>
            <a:ext cx="1923284" cy="1103832"/>
          </a:xfrm>
          <a:prstGeom prst="roundRect">
            <a:avLst/>
          </a:prstGeom>
          <a:gradFill flip="none" rotWithShape="1">
            <a:gsLst>
              <a:gs pos="0">
                <a:srgbClr val="33CCCC">
                  <a:tint val="66000"/>
                  <a:satMod val="160000"/>
                </a:srgbClr>
              </a:gs>
              <a:gs pos="50000">
                <a:srgbClr val="33CCCC">
                  <a:tint val="44500"/>
                  <a:satMod val="160000"/>
                </a:srgbClr>
              </a:gs>
              <a:gs pos="100000">
                <a:srgbClr val="33CCCC">
                  <a:tint val="23500"/>
                  <a:satMod val="160000"/>
                </a:srgbClr>
              </a:gs>
            </a:gsLst>
            <a:lin ang="2700000" scaled="1"/>
            <a:tileRect/>
          </a:grad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950" b="1">
                <a:solidFill>
                  <a:schemeClr val="tx1"/>
                </a:solidFill>
                <a:latin typeface="Arial" panose="020B0604020202020204" pitchFamily="34" charset="0"/>
                <a:cs typeface="Arial" panose="020B0604020202020204" pitchFamily="34" charset="0"/>
              </a:rPr>
              <a:t>Part 15A (Registered Participants)</a:t>
            </a:r>
            <a:br>
              <a:rPr lang="en-AU" sz="950" b="1">
                <a:solidFill>
                  <a:schemeClr val="tx1"/>
                </a:solidFill>
                <a:latin typeface="Arial" panose="020B0604020202020204" pitchFamily="34" charset="0"/>
                <a:cs typeface="Arial" panose="020B0604020202020204" pitchFamily="34" charset="0"/>
              </a:rPr>
            </a:br>
            <a:r>
              <a:rPr lang="en-AU" sz="950">
                <a:solidFill>
                  <a:schemeClr val="tx1"/>
                </a:solidFill>
                <a:latin typeface="Arial" panose="020B0604020202020204" pitchFamily="34" charset="0"/>
                <a:cs typeface="Arial" panose="020B0604020202020204" pitchFamily="34" charset="0"/>
              </a:rPr>
              <a:t>Provides for AEMO to recover its costs from participants</a:t>
            </a:r>
            <a:endParaRPr lang="en-AU" sz="900">
              <a:solidFill>
                <a:schemeClr val="tx1"/>
              </a:solidFill>
              <a:latin typeface="Arial" panose="020B0604020202020204" pitchFamily="34" charset="0"/>
              <a:cs typeface="Arial" panose="020B0604020202020204" pitchFamily="34" charset="0"/>
            </a:endParaRPr>
          </a:p>
        </p:txBody>
      </p:sp>
      <p:sp>
        <p:nvSpPr>
          <p:cNvPr id="24" name="Rectangle: Rounded Corners 118">
            <a:extLst>
              <a:ext uri="{FF2B5EF4-FFF2-40B4-BE49-F238E27FC236}">
                <a16:creationId xmlns:a16="http://schemas.microsoft.com/office/drawing/2014/main" id="{BFCE49D0-1C8F-4F0A-B7F3-7FE9C09313FB}"/>
              </a:ext>
            </a:extLst>
          </p:cNvPr>
          <p:cNvSpPr/>
          <p:nvPr/>
        </p:nvSpPr>
        <p:spPr>
          <a:xfrm>
            <a:off x="4529554" y="2533615"/>
            <a:ext cx="1861324" cy="1103832"/>
          </a:xfrm>
          <a:prstGeom prst="roundRect">
            <a:avLst/>
          </a:prstGeom>
          <a:gradFill flip="none" rotWithShape="1">
            <a:gsLst>
              <a:gs pos="0">
                <a:srgbClr val="33CCCC">
                  <a:tint val="66000"/>
                  <a:satMod val="160000"/>
                </a:srgbClr>
              </a:gs>
              <a:gs pos="50000">
                <a:srgbClr val="33CCCC">
                  <a:tint val="44500"/>
                  <a:satMod val="160000"/>
                </a:srgbClr>
              </a:gs>
              <a:gs pos="100000">
                <a:srgbClr val="33CCCC">
                  <a:tint val="23500"/>
                  <a:satMod val="160000"/>
                </a:srgbClr>
              </a:gs>
            </a:gsLst>
            <a:lin ang="2700000" scaled="1"/>
            <a:tileRect/>
          </a:grad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950" b="1">
                <a:solidFill>
                  <a:schemeClr val="tx1"/>
                </a:solidFill>
                <a:latin typeface="Arial" panose="020B0604020202020204" pitchFamily="34" charset="0"/>
                <a:cs typeface="Arial" panose="020B0604020202020204" pitchFamily="34" charset="0"/>
              </a:rPr>
              <a:t>Part 15B (Procedures)</a:t>
            </a:r>
            <a:br>
              <a:rPr lang="en-AU" sz="950" b="1">
                <a:solidFill>
                  <a:schemeClr val="tx1"/>
                </a:solidFill>
                <a:latin typeface="Arial" panose="020B0604020202020204" pitchFamily="34" charset="0"/>
                <a:cs typeface="Arial" panose="020B0604020202020204" pitchFamily="34" charset="0"/>
              </a:rPr>
            </a:br>
            <a:r>
              <a:rPr lang="en-AU" sz="950">
                <a:solidFill>
                  <a:schemeClr val="tx1"/>
                </a:solidFill>
                <a:latin typeface="Arial" panose="020B0604020202020204" pitchFamily="34" charset="0"/>
                <a:cs typeface="Arial" panose="020B0604020202020204" pitchFamily="34" charset="0"/>
              </a:rPr>
              <a:t>Sets out the matters about which AEMO can make procedures</a:t>
            </a:r>
            <a:endParaRPr lang="en-AU" sz="900">
              <a:solidFill>
                <a:schemeClr val="tx1"/>
              </a:solidFill>
              <a:latin typeface="Arial" panose="020B0604020202020204" pitchFamily="34" charset="0"/>
              <a:cs typeface="Arial" panose="020B0604020202020204" pitchFamily="34" charset="0"/>
            </a:endParaRPr>
          </a:p>
        </p:txBody>
      </p:sp>
      <p:sp>
        <p:nvSpPr>
          <p:cNvPr id="25" name="Rectangle: Rounded Corners 24">
            <a:extLst>
              <a:ext uri="{FF2B5EF4-FFF2-40B4-BE49-F238E27FC236}">
                <a16:creationId xmlns:a16="http://schemas.microsoft.com/office/drawing/2014/main" id="{7B566D37-A304-49B0-B015-6F707D401519}"/>
              </a:ext>
            </a:extLst>
          </p:cNvPr>
          <p:cNvSpPr/>
          <p:nvPr/>
        </p:nvSpPr>
        <p:spPr>
          <a:xfrm>
            <a:off x="3516377" y="5098076"/>
            <a:ext cx="2187544" cy="894149"/>
          </a:xfrm>
          <a:prstGeom prst="roundRect">
            <a:avLst/>
          </a:prstGeom>
          <a:gradFill flip="none" rotWithShape="1">
            <a:gsLst>
              <a:gs pos="0">
                <a:srgbClr val="002060">
                  <a:tint val="66000"/>
                  <a:satMod val="160000"/>
                </a:srgbClr>
              </a:gs>
              <a:gs pos="50000">
                <a:srgbClr val="002060">
                  <a:tint val="44500"/>
                  <a:satMod val="160000"/>
                </a:srgbClr>
              </a:gs>
              <a:gs pos="100000">
                <a:srgbClr val="002060">
                  <a:tint val="23500"/>
                  <a:satMod val="160000"/>
                </a:srgbClr>
              </a:gs>
            </a:gsLst>
            <a:lin ang="2700000" scaled="1"/>
            <a:tileRect/>
          </a:gradFill>
          <a:ln w="19050">
            <a:solidFill>
              <a:srgbClr val="00206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0"/>
            <a:r>
              <a:rPr lang="en-AU" sz="950" b="1" dirty="0">
                <a:solidFill>
                  <a:srgbClr val="2F528F"/>
                </a:solidFill>
                <a:latin typeface="Arial" panose="020B0604020202020204" pitchFamily="34" charset="0"/>
                <a:cs typeface="Arial" panose="020B0604020202020204" pitchFamily="34" charset="0"/>
              </a:rPr>
              <a:t>Operational Transportation Service Code</a:t>
            </a:r>
          </a:p>
          <a:p>
            <a:pPr algn="ctr" defTabSz="0"/>
            <a:r>
              <a:rPr lang="en-US" sz="950" dirty="0">
                <a:solidFill>
                  <a:schemeClr val="tx1"/>
                </a:solidFill>
                <a:latin typeface="Arial" panose="020B0604020202020204" pitchFamily="34" charset="0"/>
                <a:cs typeface="Arial" panose="020B0604020202020204" pitchFamily="34" charset="0"/>
              </a:rPr>
              <a:t>Initial Code made by SA Minister</a:t>
            </a:r>
            <a:br>
              <a:rPr lang="en-US" sz="950" dirty="0">
                <a:solidFill>
                  <a:schemeClr val="tx1"/>
                </a:solidFill>
                <a:latin typeface="Arial" panose="020B0604020202020204" pitchFamily="34" charset="0"/>
                <a:cs typeface="Arial" panose="020B0604020202020204" pitchFamily="34" charset="0"/>
              </a:rPr>
            </a:br>
            <a:r>
              <a:rPr lang="en-US" sz="950" dirty="0">
                <a:solidFill>
                  <a:srgbClr val="0000FF"/>
                </a:solidFill>
                <a:latin typeface="Arial" panose="020B0604020202020204" pitchFamily="34" charset="0"/>
                <a:cs typeface="Arial" panose="020B0604020202020204" pitchFamily="34" charset="0"/>
              </a:rPr>
              <a:t>Subsequent amendments made by AER</a:t>
            </a:r>
            <a:endParaRPr lang="en-AU" sz="950" dirty="0">
              <a:solidFill>
                <a:srgbClr val="0000FF"/>
              </a:solidFill>
              <a:latin typeface="Arial" panose="020B0604020202020204" pitchFamily="34" charset="0"/>
              <a:cs typeface="Arial" panose="020B0604020202020204" pitchFamily="34" charset="0"/>
            </a:endParaRPr>
          </a:p>
        </p:txBody>
      </p:sp>
      <p:sp>
        <p:nvSpPr>
          <p:cNvPr id="26" name="Rectangle: Rounded Corners 25">
            <a:extLst>
              <a:ext uri="{FF2B5EF4-FFF2-40B4-BE49-F238E27FC236}">
                <a16:creationId xmlns:a16="http://schemas.microsoft.com/office/drawing/2014/main" id="{CE8BA9BA-E177-4A8F-B03F-2CDF1104FD09}"/>
              </a:ext>
            </a:extLst>
          </p:cNvPr>
          <p:cNvSpPr/>
          <p:nvPr/>
        </p:nvSpPr>
        <p:spPr>
          <a:xfrm>
            <a:off x="3618052" y="6310039"/>
            <a:ext cx="1978985" cy="474773"/>
          </a:xfrm>
          <a:prstGeom prst="roundRect">
            <a:avLst/>
          </a:prstGeom>
          <a:gradFill flip="none" rotWithShape="1">
            <a:gsLst>
              <a:gs pos="0">
                <a:srgbClr val="CC0066">
                  <a:tint val="66000"/>
                  <a:satMod val="160000"/>
                </a:srgbClr>
              </a:gs>
              <a:gs pos="50000">
                <a:srgbClr val="CC0066">
                  <a:tint val="44500"/>
                  <a:satMod val="160000"/>
                </a:srgbClr>
              </a:gs>
              <a:gs pos="100000">
                <a:srgbClr val="CC0066">
                  <a:tint val="23500"/>
                  <a:satMod val="160000"/>
                </a:srgbClr>
              </a:gs>
            </a:gsLst>
            <a:lin ang="0" scaled="1"/>
            <a:tileRect/>
          </a:gradFill>
          <a:ln w="19050">
            <a:solidFill>
              <a:srgbClr val="CC006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0"/>
            <a:r>
              <a:rPr lang="en-AU" sz="900" b="1">
                <a:solidFill>
                  <a:srgbClr val="2F528F"/>
                </a:solidFill>
                <a:latin typeface="Arial" panose="020B0604020202020204" pitchFamily="34" charset="0"/>
                <a:cs typeface="Arial" panose="020B0604020202020204" pitchFamily="34" charset="0"/>
              </a:rPr>
              <a:t>Standard Operational Agreement</a:t>
            </a:r>
            <a:br>
              <a:rPr lang="en-AU" sz="900" b="1">
                <a:solidFill>
                  <a:srgbClr val="2F528F"/>
                </a:solidFill>
                <a:latin typeface="Arial" panose="020B0604020202020204" pitchFamily="34" charset="0"/>
                <a:cs typeface="Arial" panose="020B0604020202020204" pitchFamily="34" charset="0"/>
              </a:rPr>
            </a:br>
            <a:r>
              <a:rPr lang="en-US" sz="900" b="1">
                <a:solidFill>
                  <a:srgbClr val="CC0000"/>
                </a:solidFill>
                <a:latin typeface="Arial" panose="020B0604020202020204" pitchFamily="34" charset="0"/>
                <a:cs typeface="Arial" panose="020B0604020202020204" pitchFamily="34" charset="0"/>
              </a:rPr>
              <a:t>Published by Service Providers</a:t>
            </a:r>
            <a:endParaRPr lang="en-AU" sz="900" b="1">
              <a:solidFill>
                <a:srgbClr val="CC0000"/>
              </a:solidFill>
              <a:latin typeface="Arial" panose="020B0604020202020204" pitchFamily="34" charset="0"/>
              <a:cs typeface="Arial" panose="020B0604020202020204" pitchFamily="34" charset="0"/>
            </a:endParaRPr>
          </a:p>
        </p:txBody>
      </p:sp>
      <p:cxnSp>
        <p:nvCxnSpPr>
          <p:cNvPr id="27" name="Straight Arrow Connector 26">
            <a:extLst>
              <a:ext uri="{FF2B5EF4-FFF2-40B4-BE49-F238E27FC236}">
                <a16:creationId xmlns:a16="http://schemas.microsoft.com/office/drawing/2014/main" id="{38009D9F-2266-4620-8E2C-9DE51D0384F1}"/>
              </a:ext>
            </a:extLst>
          </p:cNvPr>
          <p:cNvCxnSpPr>
            <a:cxnSpLocks/>
            <a:stCxn id="19" idx="2"/>
            <a:endCxn id="25" idx="0"/>
          </p:cNvCxnSpPr>
          <p:nvPr/>
        </p:nvCxnSpPr>
        <p:spPr>
          <a:xfrm>
            <a:off x="4598398" y="4824128"/>
            <a:ext cx="11751" cy="273948"/>
          </a:xfrm>
          <a:prstGeom prst="straightConnector1">
            <a:avLst/>
          </a:prstGeom>
          <a:ln w="38100">
            <a:solidFill>
              <a:srgbClr val="0000FF"/>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4043EC05-2192-455A-BE40-317233842FAE}"/>
              </a:ext>
            </a:extLst>
          </p:cNvPr>
          <p:cNvCxnSpPr>
            <a:cxnSpLocks/>
            <a:stCxn id="25" idx="2"/>
            <a:endCxn id="26" idx="0"/>
          </p:cNvCxnSpPr>
          <p:nvPr/>
        </p:nvCxnSpPr>
        <p:spPr>
          <a:xfrm flipH="1">
            <a:off x="4607545" y="5992225"/>
            <a:ext cx="2604" cy="317814"/>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29" name="Rectangle: Rounded Corners 28">
            <a:extLst>
              <a:ext uri="{FF2B5EF4-FFF2-40B4-BE49-F238E27FC236}">
                <a16:creationId xmlns:a16="http://schemas.microsoft.com/office/drawing/2014/main" id="{21BA4BAB-68F8-4E63-842C-2C5E346E7406}"/>
              </a:ext>
            </a:extLst>
          </p:cNvPr>
          <p:cNvSpPr/>
          <p:nvPr/>
        </p:nvSpPr>
        <p:spPr>
          <a:xfrm>
            <a:off x="2314437" y="5077052"/>
            <a:ext cx="1137532" cy="915172"/>
          </a:xfrm>
          <a:prstGeom prst="roundRect">
            <a:avLst/>
          </a:prstGeom>
          <a:gradFill flip="none" rotWithShape="0">
            <a:gsLst>
              <a:gs pos="0">
                <a:srgbClr val="00CC99">
                  <a:tint val="66000"/>
                  <a:satMod val="160000"/>
                </a:srgbClr>
              </a:gs>
              <a:gs pos="50000">
                <a:srgbClr val="00CC99">
                  <a:tint val="44500"/>
                  <a:satMod val="160000"/>
                </a:srgbClr>
              </a:gs>
              <a:gs pos="100000">
                <a:srgbClr val="00CC99">
                  <a:tint val="23500"/>
                  <a:satMod val="160000"/>
                </a:srgbClr>
              </a:gs>
            </a:gsLst>
            <a:lin ang="0" scaled="1"/>
            <a:tileRect/>
          </a:gradFill>
          <a:ln w="28575">
            <a:solidFill>
              <a:srgbClr val="00CC99"/>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85725" algn="ctr"/>
            <a:r>
              <a:rPr lang="en-AU" sz="950" b="1" dirty="0">
                <a:solidFill>
                  <a:srgbClr val="2F528F"/>
                </a:solidFill>
                <a:latin typeface="Arial" panose="020B0604020202020204" pitchFamily="34" charset="0"/>
                <a:cs typeface="Arial" panose="020B0604020202020204" pitchFamily="34" charset="0"/>
              </a:rPr>
              <a:t>Exchange Agreement</a:t>
            </a:r>
          </a:p>
          <a:p>
            <a:pPr indent="-85725" algn="ctr"/>
            <a:r>
              <a:rPr lang="en-US" sz="950" b="1" dirty="0">
                <a:solidFill>
                  <a:srgbClr val="7030A0"/>
                </a:solidFill>
                <a:latin typeface="Arial" panose="020B0604020202020204" pitchFamily="34" charset="0"/>
                <a:cs typeface="Arial" panose="020B0604020202020204" pitchFamily="34" charset="0"/>
              </a:rPr>
              <a:t>Made by AEMO</a:t>
            </a:r>
            <a:endParaRPr lang="en-AU" sz="950" b="1" dirty="0">
              <a:solidFill>
                <a:srgbClr val="7030A0"/>
              </a:solidFill>
              <a:latin typeface="Arial" panose="020B0604020202020204" pitchFamily="34" charset="0"/>
              <a:cs typeface="Arial" panose="020B0604020202020204" pitchFamily="34" charset="0"/>
            </a:endParaRPr>
          </a:p>
        </p:txBody>
      </p:sp>
      <p:cxnSp>
        <p:nvCxnSpPr>
          <p:cNvPr id="30" name="Straight Arrow Connector 29">
            <a:extLst>
              <a:ext uri="{FF2B5EF4-FFF2-40B4-BE49-F238E27FC236}">
                <a16:creationId xmlns:a16="http://schemas.microsoft.com/office/drawing/2014/main" id="{292F384C-76BF-427E-B94A-85C46CFFFF47}"/>
              </a:ext>
            </a:extLst>
          </p:cNvPr>
          <p:cNvCxnSpPr>
            <a:cxnSpLocks/>
            <a:stCxn id="7" idx="2"/>
            <a:endCxn id="29" idx="0"/>
          </p:cNvCxnSpPr>
          <p:nvPr/>
        </p:nvCxnSpPr>
        <p:spPr>
          <a:xfrm>
            <a:off x="2882815" y="4831054"/>
            <a:ext cx="388" cy="245998"/>
          </a:xfrm>
          <a:prstGeom prst="straightConnector1">
            <a:avLst/>
          </a:prstGeom>
          <a:ln w="38100">
            <a:solidFill>
              <a:schemeClr val="accent6"/>
            </a:solidFill>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6030485E-8217-4E44-860F-4142C9AC6979}"/>
              </a:ext>
            </a:extLst>
          </p:cNvPr>
          <p:cNvCxnSpPr>
            <a:cxnSpLocks/>
          </p:cNvCxnSpPr>
          <p:nvPr/>
        </p:nvCxnSpPr>
        <p:spPr>
          <a:xfrm flipH="1">
            <a:off x="6871616" y="2187544"/>
            <a:ext cx="1" cy="199214"/>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3" name="TextBox 32">
            <a:extLst>
              <a:ext uri="{FF2B5EF4-FFF2-40B4-BE49-F238E27FC236}">
                <a16:creationId xmlns:a16="http://schemas.microsoft.com/office/drawing/2014/main" id="{53C0C83C-2088-48F0-8B42-13002BC4FDAB}"/>
              </a:ext>
            </a:extLst>
          </p:cNvPr>
          <p:cNvSpPr txBox="1"/>
          <p:nvPr/>
        </p:nvSpPr>
        <p:spPr>
          <a:xfrm>
            <a:off x="8451545" y="6303560"/>
            <a:ext cx="1973019" cy="234114"/>
          </a:xfrm>
          <a:prstGeom prst="rect">
            <a:avLst/>
          </a:prstGeom>
          <a:noFill/>
        </p:spPr>
        <p:txBody>
          <a:bodyPr wrap="square" rtlCol="0">
            <a:spAutoFit/>
          </a:bodyPr>
          <a:lstStyle/>
          <a:p>
            <a:r>
              <a:rPr lang="en-AU" sz="900" b="1">
                <a:latin typeface="Arial" panose="020B0604020202020204" pitchFamily="34" charset="0"/>
                <a:cs typeface="Arial" panose="020B0604020202020204" pitchFamily="34" charset="0"/>
              </a:rPr>
              <a:t>Key</a:t>
            </a:r>
          </a:p>
        </p:txBody>
      </p:sp>
      <p:sp>
        <p:nvSpPr>
          <p:cNvPr id="37" name="Rectangle: Rounded Corners 36">
            <a:extLst>
              <a:ext uri="{FF2B5EF4-FFF2-40B4-BE49-F238E27FC236}">
                <a16:creationId xmlns:a16="http://schemas.microsoft.com/office/drawing/2014/main" id="{8E0A3B3C-FD50-4BBC-802A-288070AEB6F1}"/>
              </a:ext>
            </a:extLst>
          </p:cNvPr>
          <p:cNvSpPr/>
          <p:nvPr/>
        </p:nvSpPr>
        <p:spPr>
          <a:xfrm>
            <a:off x="8394427" y="5098076"/>
            <a:ext cx="998559" cy="915172"/>
          </a:xfrm>
          <a:prstGeom prst="roundRect">
            <a:avLst/>
          </a:prstGeom>
          <a:gradFill flip="none" rotWithShape="0">
            <a:gsLst>
              <a:gs pos="0">
                <a:srgbClr val="00CC99">
                  <a:tint val="66000"/>
                  <a:satMod val="160000"/>
                </a:srgbClr>
              </a:gs>
              <a:gs pos="50000">
                <a:srgbClr val="00CC99">
                  <a:tint val="44500"/>
                  <a:satMod val="160000"/>
                </a:srgbClr>
              </a:gs>
              <a:gs pos="100000">
                <a:srgbClr val="00CC99">
                  <a:tint val="23500"/>
                  <a:satMod val="160000"/>
                </a:srgbClr>
              </a:gs>
            </a:gsLst>
            <a:lin ang="0" scaled="1"/>
            <a:tileRect/>
          </a:gradFill>
          <a:ln w="28575">
            <a:solidFill>
              <a:srgbClr val="00CC99"/>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85725" algn="ctr"/>
            <a:r>
              <a:rPr lang="en-AU" sz="950" b="1" dirty="0">
                <a:solidFill>
                  <a:srgbClr val="2F528F"/>
                </a:solidFill>
                <a:latin typeface="Arial" panose="020B0604020202020204" pitchFamily="34" charset="0"/>
                <a:cs typeface="Arial" panose="020B0604020202020204" pitchFamily="34" charset="0"/>
              </a:rPr>
              <a:t>DWGM procedures</a:t>
            </a:r>
          </a:p>
          <a:p>
            <a:pPr indent="-85725" algn="ctr"/>
            <a:r>
              <a:rPr lang="en-US" sz="950" b="1" dirty="0">
                <a:solidFill>
                  <a:srgbClr val="7030A0"/>
                </a:solidFill>
                <a:latin typeface="Arial" panose="020B0604020202020204" pitchFamily="34" charset="0"/>
                <a:cs typeface="Arial" panose="020B0604020202020204" pitchFamily="34" charset="0"/>
              </a:rPr>
              <a:t>Made by AEMO</a:t>
            </a:r>
            <a:endParaRPr lang="en-AU" sz="950" b="1" dirty="0">
              <a:solidFill>
                <a:srgbClr val="7030A0"/>
              </a:solidFill>
              <a:latin typeface="Arial" panose="020B0604020202020204" pitchFamily="34" charset="0"/>
              <a:cs typeface="Arial" panose="020B0604020202020204" pitchFamily="34" charset="0"/>
            </a:endParaRPr>
          </a:p>
        </p:txBody>
      </p:sp>
      <p:sp>
        <p:nvSpPr>
          <p:cNvPr id="32" name="Rectangle: Rounded Corners 31">
            <a:extLst>
              <a:ext uri="{FF2B5EF4-FFF2-40B4-BE49-F238E27FC236}">
                <a16:creationId xmlns:a16="http://schemas.microsoft.com/office/drawing/2014/main" id="{382A8835-0712-48BF-8536-1E51D55EBEE0}"/>
              </a:ext>
            </a:extLst>
          </p:cNvPr>
          <p:cNvSpPr/>
          <p:nvPr/>
        </p:nvSpPr>
        <p:spPr>
          <a:xfrm>
            <a:off x="7308651" y="5084595"/>
            <a:ext cx="998559" cy="915172"/>
          </a:xfrm>
          <a:prstGeom prst="roundRect">
            <a:avLst/>
          </a:prstGeom>
          <a:gradFill flip="none" rotWithShape="0">
            <a:gsLst>
              <a:gs pos="0">
                <a:srgbClr val="00CC99">
                  <a:tint val="66000"/>
                  <a:satMod val="160000"/>
                </a:srgbClr>
              </a:gs>
              <a:gs pos="50000">
                <a:srgbClr val="00CC99">
                  <a:tint val="44500"/>
                  <a:satMod val="160000"/>
                </a:srgbClr>
              </a:gs>
              <a:gs pos="100000">
                <a:srgbClr val="00CC99">
                  <a:tint val="23500"/>
                  <a:satMod val="160000"/>
                </a:srgbClr>
              </a:gs>
            </a:gsLst>
            <a:lin ang="0" scaled="1"/>
            <a:tileRect/>
          </a:gradFill>
          <a:ln w="28575">
            <a:solidFill>
              <a:srgbClr val="00CC99"/>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85725" algn="ctr"/>
            <a:r>
              <a:rPr lang="en-AU" sz="950" b="1" dirty="0">
                <a:solidFill>
                  <a:srgbClr val="2F528F"/>
                </a:solidFill>
                <a:latin typeface="Arial" panose="020B0604020202020204" pitchFamily="34" charset="0"/>
                <a:cs typeface="Arial" panose="020B0604020202020204" pitchFamily="34" charset="0"/>
              </a:rPr>
              <a:t>BB procedures</a:t>
            </a:r>
          </a:p>
          <a:p>
            <a:pPr indent="-85725" algn="ctr"/>
            <a:r>
              <a:rPr lang="en-US" sz="950" b="1" dirty="0">
                <a:solidFill>
                  <a:srgbClr val="7030A0"/>
                </a:solidFill>
                <a:latin typeface="Arial" panose="020B0604020202020204" pitchFamily="34" charset="0"/>
                <a:cs typeface="Arial" panose="020B0604020202020204" pitchFamily="34" charset="0"/>
              </a:rPr>
              <a:t>Made by AEMO</a:t>
            </a:r>
            <a:endParaRPr lang="en-AU" sz="950" b="1" dirty="0">
              <a:solidFill>
                <a:srgbClr val="7030A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997214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BDE6449-E081-4C10-87AD-BB4FE4C2034F}"/>
              </a:ext>
            </a:extLst>
          </p:cNvPr>
          <p:cNvSpPr>
            <a:spLocks noGrp="1"/>
          </p:cNvSpPr>
          <p:nvPr>
            <p:ph type="title"/>
          </p:nvPr>
        </p:nvSpPr>
        <p:spPr/>
        <p:txBody>
          <a:bodyPr>
            <a:normAutofit fontScale="90000"/>
          </a:bodyPr>
          <a:lstStyle/>
          <a:p>
            <a:r>
              <a:rPr lang="en-AU" dirty="0"/>
              <a:t>Legal Framework – Consultation Dates</a:t>
            </a:r>
          </a:p>
        </p:txBody>
      </p:sp>
      <p:graphicFrame>
        <p:nvGraphicFramePr>
          <p:cNvPr id="6" name="Table 5">
            <a:extLst>
              <a:ext uri="{FF2B5EF4-FFF2-40B4-BE49-F238E27FC236}">
                <a16:creationId xmlns:a16="http://schemas.microsoft.com/office/drawing/2014/main" id="{8B61FBFD-5523-448A-8CAE-7DF90DA5DE46}"/>
              </a:ext>
            </a:extLst>
          </p:cNvPr>
          <p:cNvGraphicFramePr>
            <a:graphicFrameLocks noGrp="1"/>
          </p:cNvGraphicFramePr>
          <p:nvPr>
            <p:extLst>
              <p:ext uri="{D42A27DB-BD31-4B8C-83A1-F6EECF244321}">
                <p14:modId xmlns:p14="http://schemas.microsoft.com/office/powerpoint/2010/main" val="655435200"/>
              </p:ext>
            </p:extLst>
          </p:nvPr>
        </p:nvGraphicFramePr>
        <p:xfrm>
          <a:off x="0" y="1328037"/>
          <a:ext cx="12191999" cy="4639673"/>
        </p:xfrm>
        <a:graphic>
          <a:graphicData uri="http://schemas.openxmlformats.org/drawingml/2006/table">
            <a:tbl>
              <a:tblPr firstRow="1" bandRow="1">
                <a:tableStyleId>{5C22544A-7EE6-4342-B048-85BDC9FD1C3A}</a:tableStyleId>
              </a:tblPr>
              <a:tblGrid>
                <a:gridCol w="1673574">
                  <a:extLst>
                    <a:ext uri="{9D8B030D-6E8A-4147-A177-3AD203B41FA5}">
                      <a16:colId xmlns:a16="http://schemas.microsoft.com/office/drawing/2014/main" val="20000"/>
                    </a:ext>
                  </a:extLst>
                </a:gridCol>
                <a:gridCol w="1804841">
                  <a:extLst>
                    <a:ext uri="{9D8B030D-6E8A-4147-A177-3AD203B41FA5}">
                      <a16:colId xmlns:a16="http://schemas.microsoft.com/office/drawing/2014/main" val="20001"/>
                    </a:ext>
                  </a:extLst>
                </a:gridCol>
                <a:gridCol w="8713584">
                  <a:extLst>
                    <a:ext uri="{9D8B030D-6E8A-4147-A177-3AD203B41FA5}">
                      <a16:colId xmlns:a16="http://schemas.microsoft.com/office/drawing/2014/main" val="3932051627"/>
                    </a:ext>
                  </a:extLst>
                </a:gridCol>
              </a:tblGrid>
              <a:tr h="345434">
                <a:tc>
                  <a:txBody>
                    <a:bodyPr/>
                    <a:lstStyle/>
                    <a:p>
                      <a:pPr marL="46990" marR="46990">
                        <a:lnSpc>
                          <a:spcPct val="110000"/>
                        </a:lnSpc>
                        <a:spcBef>
                          <a:spcPts val="100"/>
                        </a:spcBef>
                        <a:spcAft>
                          <a:spcPts val="100"/>
                        </a:spcAft>
                      </a:pPr>
                      <a:r>
                        <a:rPr lang="en-AU" sz="2000" dirty="0">
                          <a:effectLst/>
                        </a:rPr>
                        <a:t>Date</a:t>
                      </a:r>
                      <a:endParaRPr lang="en-AU" sz="2000" dirty="0">
                        <a:solidFill>
                          <a:srgbClr val="FFFFFF"/>
                        </a:solidFill>
                        <a:effectLst/>
                        <a:latin typeface="+mj-lt"/>
                        <a:ea typeface="Times New Roman" panose="02020603050405020304" pitchFamily="18" charset="0"/>
                      </a:endParaRPr>
                    </a:p>
                  </a:txBody>
                  <a:tcPr marL="0" marR="0" marT="0" marB="0"/>
                </a:tc>
                <a:tc>
                  <a:txBody>
                    <a:bodyPr/>
                    <a:lstStyle/>
                    <a:p>
                      <a:pPr marL="46990" marR="46990">
                        <a:lnSpc>
                          <a:spcPct val="110000"/>
                        </a:lnSpc>
                        <a:spcBef>
                          <a:spcPts val="100"/>
                        </a:spcBef>
                        <a:spcAft>
                          <a:spcPts val="100"/>
                        </a:spcAft>
                      </a:pPr>
                      <a:r>
                        <a:rPr lang="en-AU" sz="2000" dirty="0">
                          <a:effectLst/>
                        </a:rPr>
                        <a:t>Responsibility</a:t>
                      </a:r>
                      <a:endParaRPr lang="en-AU" sz="2000" dirty="0">
                        <a:solidFill>
                          <a:srgbClr val="FFFFFF"/>
                        </a:solidFill>
                        <a:effectLst/>
                        <a:latin typeface="+mj-lt"/>
                        <a:ea typeface="Times New Roman" panose="02020603050405020304" pitchFamily="18" charset="0"/>
                      </a:endParaRPr>
                    </a:p>
                  </a:txBody>
                  <a:tcPr marL="0" marR="0" marT="0" marB="0"/>
                </a:tc>
                <a:tc>
                  <a:txBody>
                    <a:bodyPr/>
                    <a:lstStyle/>
                    <a:p>
                      <a:pPr marL="46990" marR="46990">
                        <a:lnSpc>
                          <a:spcPct val="110000"/>
                        </a:lnSpc>
                        <a:spcBef>
                          <a:spcPts val="100"/>
                        </a:spcBef>
                        <a:spcAft>
                          <a:spcPts val="100"/>
                        </a:spcAft>
                      </a:pPr>
                      <a:r>
                        <a:rPr lang="en-AU" sz="2000" dirty="0">
                          <a:effectLst/>
                        </a:rPr>
                        <a:t>Process</a:t>
                      </a:r>
                      <a:endParaRPr lang="en-AU" sz="2000" dirty="0">
                        <a:solidFill>
                          <a:srgbClr val="FFFFFF"/>
                        </a:solidFill>
                        <a:effectLst/>
                        <a:latin typeface="+mj-lt"/>
                        <a:ea typeface="Times New Roman" panose="02020603050405020304" pitchFamily="18" charset="0"/>
                      </a:endParaRPr>
                    </a:p>
                  </a:txBody>
                  <a:tcPr marL="0" marR="0" marT="0" marB="0"/>
                </a:tc>
                <a:extLst>
                  <a:ext uri="{0D108BD9-81ED-4DB2-BD59-A6C34878D82A}">
                    <a16:rowId xmlns:a16="http://schemas.microsoft.com/office/drawing/2014/main" val="10000"/>
                  </a:ext>
                </a:extLst>
              </a:tr>
              <a:tr h="749489">
                <a:tc>
                  <a:txBody>
                    <a:bodyPr/>
                    <a:lstStyle/>
                    <a:p>
                      <a:pPr marL="53975" marR="53975">
                        <a:lnSpc>
                          <a:spcPct val="110000"/>
                        </a:lnSpc>
                        <a:spcBef>
                          <a:spcPts val="400"/>
                        </a:spcBef>
                        <a:spcAft>
                          <a:spcPts val="400"/>
                        </a:spcAft>
                        <a:tabLst>
                          <a:tab pos="6120130" algn="r"/>
                        </a:tabLst>
                      </a:pPr>
                      <a:r>
                        <a:rPr lang="en-AU" sz="1500" dirty="0">
                          <a:effectLst/>
                        </a:rPr>
                        <a:t>July – Nov 2018</a:t>
                      </a:r>
                      <a:endParaRPr lang="en-AU" sz="1500" b="0" dirty="0">
                        <a:solidFill>
                          <a:schemeClr val="tx1"/>
                        </a:solidFill>
                        <a:effectLst/>
                        <a:latin typeface="+mj-lt"/>
                        <a:ea typeface="Times New Roman" panose="02020603050405020304" pitchFamily="18" charset="0"/>
                        <a:cs typeface="Times New Roman" panose="02020603050405020304" pitchFamily="18" charset="0"/>
                      </a:endParaRPr>
                    </a:p>
                  </a:txBody>
                  <a:tcPr marL="0" marR="0" marT="0" marB="0"/>
                </a:tc>
                <a:tc>
                  <a:txBody>
                    <a:bodyPr/>
                    <a:lstStyle/>
                    <a:p>
                      <a:pPr marL="53975" marR="53975">
                        <a:lnSpc>
                          <a:spcPct val="110000"/>
                        </a:lnSpc>
                        <a:spcBef>
                          <a:spcPts val="400"/>
                        </a:spcBef>
                        <a:spcAft>
                          <a:spcPts val="400"/>
                        </a:spcAft>
                        <a:tabLst>
                          <a:tab pos="6120130" algn="r"/>
                        </a:tabLst>
                      </a:pPr>
                      <a:r>
                        <a:rPr lang="en-AU" sz="1500" dirty="0">
                          <a:effectLst/>
                        </a:rPr>
                        <a:t>SA Minister</a:t>
                      </a:r>
                      <a:endParaRPr lang="en-AU" sz="1500" b="0" dirty="0">
                        <a:solidFill>
                          <a:schemeClr val="tx1"/>
                        </a:solidFill>
                        <a:effectLst/>
                        <a:latin typeface="+mj-lt"/>
                        <a:ea typeface="Times New Roman" panose="02020603050405020304" pitchFamily="18" charset="0"/>
                        <a:cs typeface="Times New Roman" panose="02020603050405020304" pitchFamily="18" charset="0"/>
                      </a:endParaRPr>
                    </a:p>
                  </a:txBody>
                  <a:tcPr marL="0" marR="0" marT="0" marB="0"/>
                </a:tc>
                <a:tc>
                  <a:txBody>
                    <a:bodyPr/>
                    <a:lstStyle/>
                    <a:p>
                      <a:pPr marL="53975" marR="86360">
                        <a:lnSpc>
                          <a:spcPct val="110000"/>
                        </a:lnSpc>
                        <a:spcBef>
                          <a:spcPts val="400"/>
                        </a:spcBef>
                        <a:spcAft>
                          <a:spcPts val="400"/>
                        </a:spcAft>
                        <a:tabLst>
                          <a:tab pos="6120130" algn="r"/>
                        </a:tabLst>
                      </a:pPr>
                      <a:r>
                        <a:rPr lang="en-AU" sz="1500" dirty="0">
                          <a:effectLst/>
                        </a:rPr>
                        <a:t>Amendments to the NGL progressed through SA Parliament and once NGL changes are proclaimed, the amendments to the Regulations and the NGR, and the initial Code will be made.</a:t>
                      </a:r>
                      <a:endParaRPr lang="en-AU" sz="1500" b="0" dirty="0">
                        <a:solidFill>
                          <a:schemeClr val="tx1"/>
                        </a:solidFill>
                        <a:effectLst/>
                        <a:latin typeface="+mj-lt"/>
                        <a:ea typeface="Times New Roman" panose="02020603050405020304" pitchFamily="18" charset="0"/>
                        <a:cs typeface="Times New Roman" panose="02020603050405020304" pitchFamily="18" charset="0"/>
                      </a:endParaRPr>
                    </a:p>
                  </a:txBody>
                  <a:tcPr marL="0" marR="0" marT="0" marB="0"/>
                </a:tc>
                <a:extLst>
                  <a:ext uri="{0D108BD9-81ED-4DB2-BD59-A6C34878D82A}">
                    <a16:rowId xmlns:a16="http://schemas.microsoft.com/office/drawing/2014/main" val="10001"/>
                  </a:ext>
                </a:extLst>
              </a:tr>
              <a:tr h="489576">
                <a:tc>
                  <a:txBody>
                    <a:bodyPr/>
                    <a:lstStyle/>
                    <a:p>
                      <a:pPr marL="53975" marR="53975">
                        <a:lnSpc>
                          <a:spcPct val="110000"/>
                        </a:lnSpc>
                        <a:spcBef>
                          <a:spcPts val="400"/>
                        </a:spcBef>
                        <a:spcAft>
                          <a:spcPts val="400"/>
                        </a:spcAft>
                        <a:tabLst>
                          <a:tab pos="6120130" algn="r"/>
                        </a:tabLst>
                      </a:pPr>
                      <a:r>
                        <a:rPr lang="en-AU" sz="1500" dirty="0">
                          <a:effectLst/>
                        </a:rPr>
                        <a:t>Aug – Sep 2018</a:t>
                      </a:r>
                      <a:endParaRPr lang="en-AU" sz="1500" dirty="0">
                        <a:solidFill>
                          <a:schemeClr val="tx1"/>
                        </a:solidFill>
                        <a:effectLst/>
                        <a:latin typeface="+mj-lt"/>
                        <a:ea typeface="Times New Roman" panose="02020603050405020304" pitchFamily="18" charset="0"/>
                        <a:cs typeface="Times New Roman" panose="02020603050405020304" pitchFamily="18" charset="0"/>
                      </a:endParaRPr>
                    </a:p>
                  </a:txBody>
                  <a:tcPr marL="0" marR="0" marT="0" marB="0"/>
                </a:tc>
                <a:tc>
                  <a:txBody>
                    <a:bodyPr/>
                    <a:lstStyle/>
                    <a:p>
                      <a:pPr marL="53975" marR="53975">
                        <a:lnSpc>
                          <a:spcPct val="110000"/>
                        </a:lnSpc>
                        <a:spcBef>
                          <a:spcPts val="400"/>
                        </a:spcBef>
                        <a:spcAft>
                          <a:spcPts val="400"/>
                        </a:spcAft>
                        <a:tabLst>
                          <a:tab pos="6120130" algn="r"/>
                        </a:tabLst>
                      </a:pPr>
                      <a:r>
                        <a:rPr lang="en-AU" sz="1500" dirty="0">
                          <a:effectLst/>
                        </a:rPr>
                        <a:t>AEMO</a:t>
                      </a:r>
                      <a:endParaRPr lang="en-AU" sz="1500" dirty="0">
                        <a:solidFill>
                          <a:schemeClr val="tx1"/>
                        </a:solidFill>
                        <a:effectLst/>
                        <a:latin typeface="+mj-lt"/>
                        <a:ea typeface="Times New Roman" panose="02020603050405020304" pitchFamily="18" charset="0"/>
                        <a:cs typeface="Times New Roman" panose="02020603050405020304" pitchFamily="18" charset="0"/>
                      </a:endParaRPr>
                    </a:p>
                  </a:txBody>
                  <a:tcPr marL="0" marR="0" marT="0" marB="0"/>
                </a:tc>
                <a:tc>
                  <a:txBody>
                    <a:bodyPr/>
                    <a:lstStyle/>
                    <a:p>
                      <a:pPr marL="53975" marR="86360">
                        <a:lnSpc>
                          <a:spcPct val="110000"/>
                        </a:lnSpc>
                        <a:spcBef>
                          <a:spcPts val="400"/>
                        </a:spcBef>
                        <a:spcAft>
                          <a:spcPts val="400"/>
                        </a:spcAft>
                        <a:tabLst>
                          <a:tab pos="6120130" algn="r"/>
                        </a:tabLst>
                      </a:pPr>
                      <a:r>
                        <a:rPr lang="en-AU" sz="1500" dirty="0">
                          <a:effectLst/>
                        </a:rPr>
                        <a:t>Formal consultation on the Capacity Transfer and Auction Procedures, the Auction Agreement and changes to the Exchange Agreement</a:t>
                      </a:r>
                      <a:endParaRPr lang="en-AU" sz="1500" dirty="0">
                        <a:solidFill>
                          <a:schemeClr val="tx1"/>
                        </a:solidFill>
                        <a:effectLst/>
                        <a:latin typeface="+mj-lt"/>
                        <a:ea typeface="Times New Roman" panose="02020603050405020304" pitchFamily="18" charset="0"/>
                        <a:cs typeface="Times New Roman" panose="02020603050405020304" pitchFamily="18" charset="0"/>
                      </a:endParaRPr>
                    </a:p>
                  </a:txBody>
                  <a:tcPr marL="0" marR="0" marT="0" marB="0"/>
                </a:tc>
                <a:extLst>
                  <a:ext uri="{0D108BD9-81ED-4DB2-BD59-A6C34878D82A}">
                    <a16:rowId xmlns:a16="http://schemas.microsoft.com/office/drawing/2014/main" val="10003"/>
                  </a:ext>
                </a:extLst>
              </a:tr>
              <a:tr h="378372">
                <a:tc>
                  <a:txBody>
                    <a:bodyPr/>
                    <a:lstStyle/>
                    <a:p>
                      <a:pPr marL="53975" marR="53975">
                        <a:lnSpc>
                          <a:spcPct val="110000"/>
                        </a:lnSpc>
                        <a:spcBef>
                          <a:spcPts val="400"/>
                        </a:spcBef>
                        <a:spcAft>
                          <a:spcPts val="400"/>
                        </a:spcAft>
                        <a:tabLst>
                          <a:tab pos="6120130" algn="r"/>
                        </a:tabLst>
                      </a:pPr>
                      <a:r>
                        <a:rPr lang="en-AU" sz="1500" dirty="0">
                          <a:effectLst/>
                        </a:rPr>
                        <a:t>Sep </a:t>
                      </a:r>
                      <a:r>
                        <a:rPr lang="en-AU" sz="1500" kern="1200" dirty="0">
                          <a:effectLst/>
                        </a:rPr>
                        <a:t>–</a:t>
                      </a:r>
                      <a:r>
                        <a:rPr lang="en-AU" sz="1500" dirty="0">
                          <a:effectLst/>
                        </a:rPr>
                        <a:t> Oct 2018</a:t>
                      </a:r>
                      <a:endParaRPr lang="en-AU" sz="1500" dirty="0">
                        <a:solidFill>
                          <a:schemeClr val="tx1"/>
                        </a:solidFill>
                        <a:effectLst/>
                        <a:latin typeface="+mj-lt"/>
                        <a:ea typeface="Times New Roman" panose="02020603050405020304" pitchFamily="18" charset="0"/>
                        <a:cs typeface="Times New Roman" panose="02020603050405020304" pitchFamily="18" charset="0"/>
                      </a:endParaRPr>
                    </a:p>
                  </a:txBody>
                  <a:tcPr marL="0" marR="0" marT="0" marB="0"/>
                </a:tc>
                <a:tc>
                  <a:txBody>
                    <a:bodyPr/>
                    <a:lstStyle/>
                    <a:p>
                      <a:pPr marL="53975" marR="53975">
                        <a:lnSpc>
                          <a:spcPct val="110000"/>
                        </a:lnSpc>
                        <a:spcBef>
                          <a:spcPts val="400"/>
                        </a:spcBef>
                        <a:spcAft>
                          <a:spcPts val="400"/>
                        </a:spcAft>
                        <a:tabLst>
                          <a:tab pos="6120130" algn="r"/>
                        </a:tabLst>
                      </a:pPr>
                      <a:r>
                        <a:rPr lang="en-AU" sz="1500" dirty="0">
                          <a:effectLst/>
                        </a:rPr>
                        <a:t>AEMO</a:t>
                      </a:r>
                      <a:endParaRPr lang="en-AU" sz="1500" dirty="0">
                        <a:solidFill>
                          <a:schemeClr val="tx1"/>
                        </a:solidFill>
                        <a:effectLst/>
                        <a:latin typeface="+mj-lt"/>
                        <a:ea typeface="Times New Roman" panose="02020603050405020304" pitchFamily="18" charset="0"/>
                        <a:cs typeface="Times New Roman" panose="02020603050405020304" pitchFamily="18" charset="0"/>
                      </a:endParaRPr>
                    </a:p>
                  </a:txBody>
                  <a:tcPr marL="0" marR="0" marT="0" marB="0"/>
                </a:tc>
                <a:tc>
                  <a:txBody>
                    <a:bodyPr/>
                    <a:lstStyle/>
                    <a:p>
                      <a:pPr marL="53975" marR="86360">
                        <a:lnSpc>
                          <a:spcPct val="110000"/>
                        </a:lnSpc>
                        <a:spcBef>
                          <a:spcPts val="400"/>
                        </a:spcBef>
                        <a:spcAft>
                          <a:spcPts val="400"/>
                        </a:spcAft>
                        <a:tabLst>
                          <a:tab pos="6120130" algn="r"/>
                        </a:tabLst>
                      </a:pPr>
                      <a:r>
                        <a:rPr lang="en-AU" sz="1500" dirty="0">
                          <a:effectLst/>
                        </a:rPr>
                        <a:t>Publication of registration kit for service providers</a:t>
                      </a:r>
                      <a:endParaRPr lang="en-AU" sz="1500" dirty="0">
                        <a:solidFill>
                          <a:schemeClr val="tx1"/>
                        </a:solidFill>
                        <a:effectLst/>
                        <a:latin typeface="+mj-lt"/>
                        <a:ea typeface="Times New Roman" panose="02020603050405020304" pitchFamily="18" charset="0"/>
                        <a:cs typeface="Times New Roman" panose="02020603050405020304" pitchFamily="18" charset="0"/>
                      </a:endParaRPr>
                    </a:p>
                  </a:txBody>
                  <a:tcPr marL="0" marR="0" marT="0" marB="0"/>
                </a:tc>
                <a:extLst>
                  <a:ext uri="{0D108BD9-81ED-4DB2-BD59-A6C34878D82A}">
                    <a16:rowId xmlns:a16="http://schemas.microsoft.com/office/drawing/2014/main" val="527310693"/>
                  </a:ext>
                </a:extLst>
              </a:tr>
              <a:tr h="428233">
                <a:tc>
                  <a:txBody>
                    <a:bodyPr/>
                    <a:lstStyle/>
                    <a:p>
                      <a:pPr marL="53975" marR="53975">
                        <a:lnSpc>
                          <a:spcPct val="110000"/>
                        </a:lnSpc>
                        <a:spcBef>
                          <a:spcPts val="400"/>
                        </a:spcBef>
                        <a:spcAft>
                          <a:spcPts val="400"/>
                        </a:spcAft>
                        <a:tabLst>
                          <a:tab pos="6120130" algn="r"/>
                        </a:tabLst>
                      </a:pPr>
                      <a:r>
                        <a:rPr lang="en-AU" sz="1500" dirty="0">
                          <a:effectLst/>
                        </a:rPr>
                        <a:t>Sep </a:t>
                      </a:r>
                      <a:r>
                        <a:rPr lang="en-AU" sz="1500" kern="1200" dirty="0">
                          <a:effectLst/>
                        </a:rPr>
                        <a:t>– </a:t>
                      </a:r>
                      <a:r>
                        <a:rPr lang="en-AU" sz="1500" dirty="0">
                          <a:effectLst/>
                        </a:rPr>
                        <a:t>Oct 2018</a:t>
                      </a:r>
                      <a:endParaRPr lang="en-AU" sz="1500" dirty="0">
                        <a:solidFill>
                          <a:schemeClr val="tx1"/>
                        </a:solidFill>
                        <a:effectLst/>
                        <a:latin typeface="+mj-lt"/>
                        <a:ea typeface="Times New Roman" panose="02020603050405020304" pitchFamily="18" charset="0"/>
                        <a:cs typeface="Times New Roman" panose="02020603050405020304" pitchFamily="18" charset="0"/>
                      </a:endParaRPr>
                    </a:p>
                  </a:txBody>
                  <a:tcPr marL="0" marR="0" marT="0" marB="0"/>
                </a:tc>
                <a:tc>
                  <a:txBody>
                    <a:bodyPr/>
                    <a:lstStyle/>
                    <a:p>
                      <a:pPr marL="53975" marR="53975">
                        <a:lnSpc>
                          <a:spcPct val="110000"/>
                        </a:lnSpc>
                        <a:spcBef>
                          <a:spcPts val="400"/>
                        </a:spcBef>
                        <a:spcAft>
                          <a:spcPts val="400"/>
                        </a:spcAft>
                        <a:tabLst>
                          <a:tab pos="6120130" algn="r"/>
                        </a:tabLst>
                      </a:pPr>
                      <a:r>
                        <a:rPr lang="en-AU" sz="1500">
                          <a:effectLst/>
                        </a:rPr>
                        <a:t>AEMO</a:t>
                      </a:r>
                      <a:endParaRPr lang="en-AU" sz="1500">
                        <a:solidFill>
                          <a:schemeClr val="tx1"/>
                        </a:solidFill>
                        <a:effectLst/>
                        <a:latin typeface="+mj-lt"/>
                        <a:ea typeface="Times New Roman" panose="02020603050405020304" pitchFamily="18" charset="0"/>
                        <a:cs typeface="Times New Roman" panose="02020603050405020304" pitchFamily="18" charset="0"/>
                      </a:endParaRPr>
                    </a:p>
                  </a:txBody>
                  <a:tcPr marL="0" marR="0" marT="0" marB="0"/>
                </a:tc>
                <a:tc>
                  <a:txBody>
                    <a:bodyPr/>
                    <a:lstStyle/>
                    <a:p>
                      <a:pPr marL="53975" marR="86360">
                        <a:lnSpc>
                          <a:spcPct val="110000"/>
                        </a:lnSpc>
                        <a:spcBef>
                          <a:spcPts val="400"/>
                        </a:spcBef>
                        <a:spcAft>
                          <a:spcPts val="400"/>
                        </a:spcAft>
                        <a:tabLst>
                          <a:tab pos="6120130" algn="r"/>
                        </a:tabLst>
                      </a:pPr>
                      <a:r>
                        <a:rPr lang="en-AU" sz="1500" kern="1200" dirty="0"/>
                        <a:t>Consultation on second draft of the specification of service points, zones and pipeline segments.</a:t>
                      </a:r>
                      <a:endParaRPr lang="en-AU" sz="1500" dirty="0">
                        <a:solidFill>
                          <a:schemeClr val="tx1"/>
                        </a:solidFill>
                        <a:effectLst/>
                        <a:latin typeface="+mj-lt"/>
                        <a:ea typeface="Times New Roman" panose="02020603050405020304" pitchFamily="18" charset="0"/>
                        <a:cs typeface="Times New Roman" panose="02020603050405020304" pitchFamily="18" charset="0"/>
                      </a:endParaRPr>
                    </a:p>
                  </a:txBody>
                  <a:tcPr marL="0" marR="0" marT="0" marB="0"/>
                </a:tc>
                <a:extLst>
                  <a:ext uri="{0D108BD9-81ED-4DB2-BD59-A6C34878D82A}">
                    <a16:rowId xmlns:a16="http://schemas.microsoft.com/office/drawing/2014/main" val="3258327375"/>
                  </a:ext>
                </a:extLst>
              </a:tr>
              <a:tr h="270114">
                <a:tc>
                  <a:txBody>
                    <a:bodyPr/>
                    <a:lstStyle/>
                    <a:p>
                      <a:pPr marL="53975" marR="53975">
                        <a:lnSpc>
                          <a:spcPct val="110000"/>
                        </a:lnSpc>
                        <a:spcBef>
                          <a:spcPts val="400"/>
                        </a:spcBef>
                        <a:spcAft>
                          <a:spcPts val="400"/>
                        </a:spcAft>
                        <a:tabLst>
                          <a:tab pos="6120130" algn="r"/>
                        </a:tabLst>
                      </a:pPr>
                      <a:r>
                        <a:rPr lang="en-AU" sz="1500" dirty="0">
                          <a:effectLst/>
                        </a:rPr>
                        <a:t>Oct 2018</a:t>
                      </a:r>
                      <a:endParaRPr lang="en-AU" sz="1500" dirty="0">
                        <a:solidFill>
                          <a:schemeClr val="tx1"/>
                        </a:solidFill>
                        <a:effectLst/>
                        <a:latin typeface="+mj-lt"/>
                        <a:ea typeface="Times New Roman" panose="02020603050405020304" pitchFamily="18" charset="0"/>
                        <a:cs typeface="Times New Roman" panose="02020603050405020304" pitchFamily="18" charset="0"/>
                      </a:endParaRPr>
                    </a:p>
                  </a:txBody>
                  <a:tcPr marL="0" marR="0" marT="0" marB="0"/>
                </a:tc>
                <a:tc>
                  <a:txBody>
                    <a:bodyPr/>
                    <a:lstStyle/>
                    <a:p>
                      <a:pPr marL="53975" marR="53975">
                        <a:lnSpc>
                          <a:spcPct val="110000"/>
                        </a:lnSpc>
                        <a:spcBef>
                          <a:spcPts val="400"/>
                        </a:spcBef>
                        <a:spcAft>
                          <a:spcPts val="400"/>
                        </a:spcAft>
                        <a:tabLst>
                          <a:tab pos="6120130" algn="r"/>
                        </a:tabLst>
                      </a:pPr>
                      <a:r>
                        <a:rPr lang="en-AU" sz="1500">
                          <a:effectLst/>
                        </a:rPr>
                        <a:t>AEMO</a:t>
                      </a:r>
                      <a:endParaRPr lang="en-AU" sz="1500">
                        <a:solidFill>
                          <a:schemeClr val="tx1"/>
                        </a:solidFill>
                        <a:effectLst/>
                        <a:latin typeface="+mj-lt"/>
                        <a:ea typeface="Times New Roman" panose="02020603050405020304" pitchFamily="18" charset="0"/>
                        <a:cs typeface="Times New Roman" panose="02020603050405020304" pitchFamily="18" charset="0"/>
                      </a:endParaRPr>
                    </a:p>
                  </a:txBody>
                  <a:tcPr marL="0" marR="0" marT="0" marB="0"/>
                </a:tc>
                <a:tc>
                  <a:txBody>
                    <a:bodyPr/>
                    <a:lstStyle/>
                    <a:p>
                      <a:pPr marL="53975" marR="86360">
                        <a:lnSpc>
                          <a:spcPct val="110000"/>
                        </a:lnSpc>
                        <a:spcBef>
                          <a:spcPts val="400"/>
                        </a:spcBef>
                        <a:spcAft>
                          <a:spcPts val="400"/>
                        </a:spcAft>
                        <a:tabLst>
                          <a:tab pos="6120130" algn="r"/>
                        </a:tabLst>
                      </a:pPr>
                      <a:r>
                        <a:rPr lang="en-AU" sz="1500" kern="1200" dirty="0">
                          <a:effectLst/>
                        </a:rPr>
                        <a:t>Publication of registration kit for market participants.</a:t>
                      </a:r>
                      <a:endParaRPr lang="en-AU" sz="1500" dirty="0">
                        <a:solidFill>
                          <a:schemeClr val="tx1"/>
                        </a:solidFill>
                        <a:effectLst/>
                        <a:latin typeface="+mj-lt"/>
                        <a:ea typeface="Times New Roman" panose="02020603050405020304" pitchFamily="18" charset="0"/>
                        <a:cs typeface="Times New Roman" panose="02020603050405020304" pitchFamily="18" charset="0"/>
                      </a:endParaRPr>
                    </a:p>
                  </a:txBody>
                  <a:tcPr marL="0" marR="0" marT="0" marB="0"/>
                </a:tc>
                <a:extLst>
                  <a:ext uri="{0D108BD9-81ED-4DB2-BD59-A6C34878D82A}">
                    <a16:rowId xmlns:a16="http://schemas.microsoft.com/office/drawing/2014/main" val="3669697527"/>
                  </a:ext>
                </a:extLst>
              </a:tr>
              <a:tr h="288798">
                <a:tc rowSpan="3">
                  <a:txBody>
                    <a:bodyPr/>
                    <a:lstStyle/>
                    <a:p>
                      <a:pPr marL="53975" marR="53975">
                        <a:lnSpc>
                          <a:spcPct val="110000"/>
                        </a:lnSpc>
                        <a:spcBef>
                          <a:spcPts val="400"/>
                        </a:spcBef>
                        <a:spcAft>
                          <a:spcPts val="400"/>
                        </a:spcAft>
                        <a:tabLst>
                          <a:tab pos="6120130" algn="r"/>
                        </a:tabLst>
                      </a:pPr>
                      <a:r>
                        <a:rPr lang="en-AU" sz="1500" dirty="0">
                          <a:effectLst/>
                        </a:rPr>
                        <a:t>Oct – Nov 2018</a:t>
                      </a:r>
                      <a:endParaRPr lang="en-AU" sz="1500" dirty="0">
                        <a:solidFill>
                          <a:schemeClr val="tx1"/>
                        </a:solidFill>
                        <a:effectLst/>
                        <a:latin typeface="+mj-lt"/>
                        <a:ea typeface="Times New Roman" panose="02020603050405020304" pitchFamily="18" charset="0"/>
                        <a:cs typeface="Times New Roman" panose="02020603050405020304" pitchFamily="18" charset="0"/>
                      </a:endParaRPr>
                    </a:p>
                  </a:txBody>
                  <a:tcPr marL="0" marR="0" marT="0" marB="0"/>
                </a:tc>
                <a:tc>
                  <a:txBody>
                    <a:bodyPr/>
                    <a:lstStyle/>
                    <a:p>
                      <a:pPr marL="53975" marR="53975">
                        <a:lnSpc>
                          <a:spcPct val="110000"/>
                        </a:lnSpc>
                        <a:spcBef>
                          <a:spcPts val="400"/>
                        </a:spcBef>
                        <a:spcAft>
                          <a:spcPts val="400"/>
                        </a:spcAft>
                        <a:tabLst>
                          <a:tab pos="6120130" algn="r"/>
                        </a:tabLst>
                      </a:pPr>
                      <a:r>
                        <a:rPr lang="en-AU" sz="1500">
                          <a:effectLst/>
                        </a:rPr>
                        <a:t>AEMO</a:t>
                      </a:r>
                      <a:endParaRPr lang="en-AU" sz="1500">
                        <a:solidFill>
                          <a:schemeClr val="tx1"/>
                        </a:solidFill>
                        <a:effectLst/>
                        <a:latin typeface="+mj-lt"/>
                        <a:ea typeface="Times New Roman" panose="02020603050405020304" pitchFamily="18" charset="0"/>
                        <a:cs typeface="Times New Roman" panose="02020603050405020304" pitchFamily="18" charset="0"/>
                      </a:endParaRPr>
                    </a:p>
                  </a:txBody>
                  <a:tcPr marL="0" marR="0" marT="0" marB="0"/>
                </a:tc>
                <a:tc>
                  <a:txBody>
                    <a:bodyPr/>
                    <a:lstStyle/>
                    <a:p>
                      <a:pPr marL="53975" marR="86360">
                        <a:lnSpc>
                          <a:spcPct val="110000"/>
                        </a:lnSpc>
                        <a:spcBef>
                          <a:spcPts val="400"/>
                        </a:spcBef>
                        <a:spcAft>
                          <a:spcPts val="400"/>
                        </a:spcAft>
                        <a:tabLst>
                          <a:tab pos="6120130" algn="r"/>
                        </a:tabLst>
                      </a:pPr>
                      <a:r>
                        <a:rPr lang="en-AU" sz="1500" dirty="0">
                          <a:effectLst/>
                        </a:rPr>
                        <a:t>Formal consultation on other Procedures.</a:t>
                      </a:r>
                      <a:endParaRPr lang="en-AU" sz="1500" dirty="0">
                        <a:solidFill>
                          <a:schemeClr val="tx1"/>
                        </a:solidFill>
                        <a:effectLst/>
                        <a:latin typeface="+mj-lt"/>
                        <a:ea typeface="Times New Roman" panose="02020603050405020304" pitchFamily="18" charset="0"/>
                        <a:cs typeface="Times New Roman" panose="02020603050405020304" pitchFamily="18" charset="0"/>
                      </a:endParaRPr>
                    </a:p>
                  </a:txBody>
                  <a:tcPr marL="0" marR="0" marT="0" marB="0"/>
                </a:tc>
                <a:extLst>
                  <a:ext uri="{0D108BD9-81ED-4DB2-BD59-A6C34878D82A}">
                    <a16:rowId xmlns:a16="http://schemas.microsoft.com/office/drawing/2014/main" val="10005"/>
                  </a:ext>
                </a:extLst>
              </a:tr>
              <a:tr h="393498">
                <a:tc vMerge="1">
                  <a:txBody>
                    <a:bodyPr/>
                    <a:lstStyle/>
                    <a:p>
                      <a:pPr marL="53975" marR="53975">
                        <a:lnSpc>
                          <a:spcPct val="110000"/>
                        </a:lnSpc>
                        <a:spcBef>
                          <a:spcPts val="400"/>
                        </a:spcBef>
                        <a:spcAft>
                          <a:spcPts val="400"/>
                        </a:spcAft>
                        <a:tabLst>
                          <a:tab pos="6120130" algn="r"/>
                        </a:tabLst>
                      </a:pPr>
                      <a:endParaRPr lang="en-AU" sz="1300">
                        <a:solidFill>
                          <a:schemeClr val="tx1"/>
                        </a:solidFill>
                        <a:effectLst/>
                        <a:latin typeface="+mj-lt"/>
                        <a:ea typeface="Times New Roman" panose="02020603050405020304" pitchFamily="18" charset="0"/>
                        <a:cs typeface="Times New Roman" panose="02020603050405020304" pitchFamily="18" charset="0"/>
                      </a:endParaRPr>
                    </a:p>
                  </a:txBody>
                  <a:tcPr marL="0" marR="0" marT="0" marB="0"/>
                </a:tc>
                <a:tc>
                  <a:txBody>
                    <a:bodyPr/>
                    <a:lstStyle/>
                    <a:p>
                      <a:pPr marL="53975" marR="53975">
                        <a:lnSpc>
                          <a:spcPct val="110000"/>
                        </a:lnSpc>
                        <a:spcBef>
                          <a:spcPts val="400"/>
                        </a:spcBef>
                        <a:spcAft>
                          <a:spcPts val="400"/>
                        </a:spcAft>
                        <a:tabLst>
                          <a:tab pos="6120130" algn="r"/>
                        </a:tabLst>
                      </a:pPr>
                      <a:r>
                        <a:rPr lang="en-AU" sz="1500">
                          <a:effectLst/>
                        </a:rPr>
                        <a:t>AEMO</a:t>
                      </a:r>
                      <a:endParaRPr lang="en-AU" sz="1500">
                        <a:solidFill>
                          <a:schemeClr val="tx1"/>
                        </a:solidFill>
                        <a:effectLst/>
                        <a:latin typeface="+mj-lt"/>
                        <a:ea typeface="Times New Roman" panose="02020603050405020304" pitchFamily="18" charset="0"/>
                        <a:cs typeface="Times New Roman" panose="02020603050405020304" pitchFamily="18" charset="0"/>
                      </a:endParaRPr>
                    </a:p>
                  </a:txBody>
                  <a:tcPr marL="0" marR="0" marT="0" marB="0"/>
                </a:tc>
                <a:tc>
                  <a:txBody>
                    <a:bodyPr/>
                    <a:lstStyle/>
                    <a:p>
                      <a:pPr marL="53975" marR="86360">
                        <a:lnSpc>
                          <a:spcPct val="110000"/>
                        </a:lnSpc>
                        <a:spcBef>
                          <a:spcPts val="400"/>
                        </a:spcBef>
                        <a:spcAft>
                          <a:spcPts val="400"/>
                        </a:spcAft>
                        <a:tabLst>
                          <a:tab pos="6120130" algn="r"/>
                        </a:tabLst>
                      </a:pPr>
                      <a:r>
                        <a:rPr lang="en-AU" sz="1500" dirty="0">
                          <a:effectLst/>
                        </a:rPr>
                        <a:t>Publication of training material for facility operators and for other market participants </a:t>
                      </a:r>
                      <a:endParaRPr lang="en-AU" sz="1500" dirty="0">
                        <a:solidFill>
                          <a:schemeClr val="tx1"/>
                        </a:solidFill>
                        <a:effectLst/>
                        <a:latin typeface="+mj-lt"/>
                        <a:ea typeface="Times New Roman" panose="02020603050405020304" pitchFamily="18" charset="0"/>
                        <a:cs typeface="Times New Roman" panose="02020603050405020304" pitchFamily="18" charset="0"/>
                      </a:endParaRPr>
                    </a:p>
                  </a:txBody>
                  <a:tcPr marL="0" marR="0" marT="0" marB="0"/>
                </a:tc>
                <a:extLst>
                  <a:ext uri="{0D108BD9-81ED-4DB2-BD59-A6C34878D82A}">
                    <a16:rowId xmlns:a16="http://schemas.microsoft.com/office/drawing/2014/main" val="2926414464"/>
                  </a:ext>
                </a:extLst>
              </a:tr>
              <a:tr h="174726">
                <a:tc vMerge="1">
                  <a:txBody>
                    <a:bodyPr/>
                    <a:lstStyle/>
                    <a:p>
                      <a:pPr marL="53975" marR="53975">
                        <a:lnSpc>
                          <a:spcPct val="110000"/>
                        </a:lnSpc>
                        <a:spcBef>
                          <a:spcPts val="400"/>
                        </a:spcBef>
                        <a:spcAft>
                          <a:spcPts val="400"/>
                        </a:spcAft>
                        <a:tabLst>
                          <a:tab pos="6120130" algn="r"/>
                        </a:tabLst>
                      </a:pPr>
                      <a:endParaRPr lang="en-AU" sz="1300">
                        <a:solidFill>
                          <a:schemeClr val="tx1"/>
                        </a:solidFill>
                        <a:effectLst/>
                        <a:latin typeface="+mj-lt"/>
                        <a:ea typeface="Times New Roman" panose="02020603050405020304" pitchFamily="18" charset="0"/>
                        <a:cs typeface="Times New Roman" panose="02020603050405020304" pitchFamily="18" charset="0"/>
                      </a:endParaRPr>
                    </a:p>
                  </a:txBody>
                  <a:tcPr marL="0" marR="0" marT="0" marB="0"/>
                </a:tc>
                <a:tc>
                  <a:txBody>
                    <a:bodyPr/>
                    <a:lstStyle/>
                    <a:p>
                      <a:pPr marL="53975" marR="53975">
                        <a:lnSpc>
                          <a:spcPct val="110000"/>
                        </a:lnSpc>
                        <a:spcBef>
                          <a:spcPts val="400"/>
                        </a:spcBef>
                        <a:spcAft>
                          <a:spcPts val="400"/>
                        </a:spcAft>
                        <a:tabLst>
                          <a:tab pos="6120130" algn="r"/>
                        </a:tabLst>
                      </a:pPr>
                      <a:r>
                        <a:rPr lang="en-AU" sz="1500" dirty="0">
                          <a:effectLst/>
                        </a:rPr>
                        <a:t>AER</a:t>
                      </a:r>
                      <a:endParaRPr lang="en-AU" sz="1500" dirty="0">
                        <a:solidFill>
                          <a:schemeClr val="tx1"/>
                        </a:solidFill>
                        <a:effectLst/>
                        <a:latin typeface="+mj-lt"/>
                        <a:ea typeface="Times New Roman" panose="02020603050405020304" pitchFamily="18" charset="0"/>
                        <a:cs typeface="Times New Roman" panose="02020603050405020304" pitchFamily="18" charset="0"/>
                      </a:endParaRPr>
                    </a:p>
                  </a:txBody>
                  <a:tcPr marL="0" marR="0" marT="0" marB="0"/>
                </a:tc>
                <a:tc>
                  <a:txBody>
                    <a:bodyPr/>
                    <a:lstStyle/>
                    <a:p>
                      <a:pPr marL="53975" marR="86360">
                        <a:lnSpc>
                          <a:spcPct val="110000"/>
                        </a:lnSpc>
                        <a:spcBef>
                          <a:spcPts val="400"/>
                        </a:spcBef>
                        <a:spcAft>
                          <a:spcPts val="400"/>
                        </a:spcAft>
                        <a:tabLst>
                          <a:tab pos="6120130" algn="r"/>
                        </a:tabLst>
                      </a:pPr>
                      <a:r>
                        <a:rPr lang="en-AU" sz="1500" dirty="0">
                          <a:effectLst/>
                        </a:rPr>
                        <a:t>Formal consultation on record keeping guidelines.</a:t>
                      </a:r>
                      <a:endParaRPr lang="en-AU" sz="1500" dirty="0">
                        <a:solidFill>
                          <a:schemeClr val="tx1"/>
                        </a:solidFill>
                        <a:effectLst/>
                        <a:latin typeface="+mj-lt"/>
                        <a:ea typeface="Times New Roman" panose="02020603050405020304" pitchFamily="18" charset="0"/>
                        <a:cs typeface="Times New Roman" panose="02020603050405020304" pitchFamily="18" charset="0"/>
                      </a:endParaRPr>
                    </a:p>
                  </a:txBody>
                  <a:tcPr marL="0" marR="0" marT="0" marB="0"/>
                </a:tc>
                <a:extLst>
                  <a:ext uri="{0D108BD9-81ED-4DB2-BD59-A6C34878D82A}">
                    <a16:rowId xmlns:a16="http://schemas.microsoft.com/office/drawing/2014/main" val="3975117955"/>
                  </a:ext>
                </a:extLst>
              </a:tr>
              <a:tr h="604529">
                <a:tc rowSpan="2">
                  <a:txBody>
                    <a:bodyPr/>
                    <a:lstStyle/>
                    <a:p>
                      <a:pPr marL="53975" marR="53975">
                        <a:lnSpc>
                          <a:spcPct val="110000"/>
                        </a:lnSpc>
                        <a:spcBef>
                          <a:spcPts val="400"/>
                        </a:spcBef>
                        <a:spcAft>
                          <a:spcPts val="400"/>
                        </a:spcAft>
                        <a:tabLst>
                          <a:tab pos="6120130" algn="r"/>
                        </a:tabLst>
                      </a:pPr>
                      <a:r>
                        <a:rPr lang="en-AU" sz="1500">
                          <a:effectLst/>
                        </a:rPr>
                        <a:t>On or before 1 Dec 2018</a:t>
                      </a:r>
                      <a:endParaRPr lang="en-AU" sz="1500">
                        <a:solidFill>
                          <a:schemeClr val="tx1"/>
                        </a:solidFill>
                        <a:effectLst/>
                        <a:latin typeface="+mj-lt"/>
                        <a:ea typeface="Times New Roman" panose="02020603050405020304" pitchFamily="18" charset="0"/>
                        <a:cs typeface="Times New Roman" panose="02020603050405020304" pitchFamily="18" charset="0"/>
                      </a:endParaRPr>
                    </a:p>
                  </a:txBody>
                  <a:tcPr marL="0" marR="0" marT="0" marB="0"/>
                </a:tc>
                <a:tc>
                  <a:txBody>
                    <a:bodyPr/>
                    <a:lstStyle/>
                    <a:p>
                      <a:pPr marL="53975" marR="53975">
                        <a:lnSpc>
                          <a:spcPct val="110000"/>
                        </a:lnSpc>
                        <a:spcBef>
                          <a:spcPts val="400"/>
                        </a:spcBef>
                        <a:spcAft>
                          <a:spcPts val="400"/>
                        </a:spcAft>
                        <a:tabLst>
                          <a:tab pos="6120130" algn="r"/>
                        </a:tabLst>
                      </a:pPr>
                      <a:r>
                        <a:rPr lang="en-AU" sz="1500">
                          <a:effectLst/>
                        </a:rPr>
                        <a:t>AEMO</a:t>
                      </a:r>
                      <a:endParaRPr lang="en-AU" sz="1500">
                        <a:solidFill>
                          <a:schemeClr val="tx1"/>
                        </a:solidFill>
                        <a:effectLst/>
                        <a:latin typeface="+mj-lt"/>
                        <a:ea typeface="Times New Roman" panose="02020603050405020304" pitchFamily="18" charset="0"/>
                        <a:cs typeface="Times New Roman" panose="02020603050405020304" pitchFamily="18" charset="0"/>
                      </a:endParaRPr>
                    </a:p>
                  </a:txBody>
                  <a:tcPr marL="0" marR="0" marT="0" marB="0"/>
                </a:tc>
                <a:tc>
                  <a:txBody>
                    <a:bodyPr/>
                    <a:lstStyle/>
                    <a:p>
                      <a:pPr marL="53975" marR="86360">
                        <a:lnSpc>
                          <a:spcPct val="110000"/>
                        </a:lnSpc>
                        <a:spcBef>
                          <a:spcPts val="400"/>
                        </a:spcBef>
                        <a:spcAft>
                          <a:spcPts val="400"/>
                        </a:spcAft>
                        <a:tabLst>
                          <a:tab pos="6120130" algn="r"/>
                        </a:tabLst>
                      </a:pPr>
                      <a:r>
                        <a:rPr lang="en-AU" sz="1500" dirty="0">
                          <a:effectLst/>
                        </a:rPr>
                        <a:t>AEMO to make the Capacity Transfer and Auction Procedures and Auction Agreement and amend the Exchange Agreement and other Procedures.</a:t>
                      </a:r>
                      <a:endParaRPr lang="en-AU" sz="1500" dirty="0">
                        <a:solidFill>
                          <a:schemeClr val="tx1"/>
                        </a:solidFill>
                        <a:effectLst/>
                        <a:latin typeface="+mj-lt"/>
                        <a:ea typeface="Times New Roman" panose="02020603050405020304" pitchFamily="18" charset="0"/>
                        <a:cs typeface="Times New Roman" panose="02020603050405020304" pitchFamily="18" charset="0"/>
                      </a:endParaRPr>
                    </a:p>
                  </a:txBody>
                  <a:tcPr marL="0" marR="0" marT="0" marB="0"/>
                </a:tc>
                <a:extLst>
                  <a:ext uri="{0D108BD9-81ED-4DB2-BD59-A6C34878D82A}">
                    <a16:rowId xmlns:a16="http://schemas.microsoft.com/office/drawing/2014/main" val="10006"/>
                  </a:ext>
                </a:extLst>
              </a:tr>
              <a:tr h="460045">
                <a:tc vMerge="1">
                  <a:txBody>
                    <a:bodyPr/>
                    <a:lstStyle/>
                    <a:p>
                      <a:pPr marL="53975" marR="53975">
                        <a:lnSpc>
                          <a:spcPct val="110000"/>
                        </a:lnSpc>
                        <a:spcBef>
                          <a:spcPts val="400"/>
                        </a:spcBef>
                        <a:spcAft>
                          <a:spcPts val="400"/>
                        </a:spcAft>
                        <a:tabLst>
                          <a:tab pos="6120130" algn="r"/>
                        </a:tabLst>
                      </a:pPr>
                      <a:endParaRPr lang="en-AU" sz="1300">
                        <a:solidFill>
                          <a:schemeClr val="tx1"/>
                        </a:solidFill>
                        <a:effectLst/>
                        <a:latin typeface="+mj-lt"/>
                        <a:ea typeface="Times New Roman" panose="02020603050405020304" pitchFamily="18" charset="0"/>
                        <a:cs typeface="Times New Roman" panose="02020603050405020304" pitchFamily="18" charset="0"/>
                      </a:endParaRPr>
                    </a:p>
                  </a:txBody>
                  <a:tcPr marL="0" marR="0" marT="0" marB="0"/>
                </a:tc>
                <a:tc>
                  <a:txBody>
                    <a:bodyPr/>
                    <a:lstStyle/>
                    <a:p>
                      <a:pPr marL="53975" marR="53975">
                        <a:lnSpc>
                          <a:spcPct val="110000"/>
                        </a:lnSpc>
                        <a:spcBef>
                          <a:spcPts val="400"/>
                        </a:spcBef>
                        <a:spcAft>
                          <a:spcPts val="400"/>
                        </a:spcAft>
                        <a:tabLst>
                          <a:tab pos="6120130" algn="r"/>
                        </a:tabLst>
                      </a:pPr>
                      <a:r>
                        <a:rPr lang="en-AU" sz="1500">
                          <a:effectLst/>
                        </a:rPr>
                        <a:t>AER</a:t>
                      </a:r>
                      <a:endParaRPr lang="en-AU" sz="1500">
                        <a:solidFill>
                          <a:schemeClr val="tx1"/>
                        </a:solidFill>
                        <a:effectLst/>
                        <a:latin typeface="+mj-lt"/>
                        <a:ea typeface="Times New Roman" panose="02020603050405020304" pitchFamily="18" charset="0"/>
                        <a:cs typeface="Times New Roman" panose="02020603050405020304" pitchFamily="18" charset="0"/>
                      </a:endParaRPr>
                    </a:p>
                  </a:txBody>
                  <a:tcPr marL="0" marR="0" marT="0" marB="0"/>
                </a:tc>
                <a:tc>
                  <a:txBody>
                    <a:bodyPr/>
                    <a:lstStyle/>
                    <a:p>
                      <a:pPr marL="53975" marR="86360">
                        <a:lnSpc>
                          <a:spcPct val="110000"/>
                        </a:lnSpc>
                        <a:spcBef>
                          <a:spcPts val="400"/>
                        </a:spcBef>
                        <a:spcAft>
                          <a:spcPts val="400"/>
                        </a:spcAft>
                        <a:tabLst>
                          <a:tab pos="6120130" algn="r"/>
                        </a:tabLst>
                      </a:pPr>
                      <a:r>
                        <a:rPr lang="en-AU" sz="1500" dirty="0">
                          <a:effectLst/>
                        </a:rPr>
                        <a:t>AER to make record keeping guidelines.</a:t>
                      </a:r>
                      <a:endParaRPr lang="en-AU" sz="1500" dirty="0">
                        <a:solidFill>
                          <a:schemeClr val="tx1"/>
                        </a:solidFill>
                        <a:effectLst/>
                        <a:latin typeface="+mj-lt"/>
                        <a:ea typeface="Times New Roman" panose="02020603050405020304" pitchFamily="18" charset="0"/>
                        <a:cs typeface="Times New Roman" panose="02020603050405020304" pitchFamily="18" charset="0"/>
                      </a:endParaRPr>
                    </a:p>
                  </a:txBody>
                  <a:tcPr marL="0" marR="0" marT="0" marB="0"/>
                </a:tc>
                <a:extLst>
                  <a:ext uri="{0D108BD9-81ED-4DB2-BD59-A6C34878D82A}">
                    <a16:rowId xmlns:a16="http://schemas.microsoft.com/office/drawing/2014/main" val="772335492"/>
                  </a:ext>
                </a:extLst>
              </a:tr>
            </a:tbl>
          </a:graphicData>
        </a:graphic>
      </p:graphicFrame>
      <p:sp>
        <p:nvSpPr>
          <p:cNvPr id="7" name="Rectangle 6">
            <a:extLst>
              <a:ext uri="{FF2B5EF4-FFF2-40B4-BE49-F238E27FC236}">
                <a16:creationId xmlns:a16="http://schemas.microsoft.com/office/drawing/2014/main" id="{DEF8B354-54BD-4DFF-81D2-26A07B7981DA}"/>
              </a:ext>
            </a:extLst>
          </p:cNvPr>
          <p:cNvSpPr/>
          <p:nvPr/>
        </p:nvSpPr>
        <p:spPr>
          <a:xfrm>
            <a:off x="2025570" y="6004908"/>
            <a:ext cx="9931077" cy="646331"/>
          </a:xfrm>
          <a:prstGeom prst="rect">
            <a:avLst/>
          </a:prstGeom>
        </p:spPr>
        <p:txBody>
          <a:bodyPr wrap="square">
            <a:spAutoFit/>
          </a:bodyPr>
          <a:lstStyle/>
          <a:p>
            <a:r>
              <a:rPr lang="en-AU" dirty="0"/>
              <a:t>Procedure consultation page: </a:t>
            </a:r>
            <a:r>
              <a:rPr lang="en-AU" dirty="0">
                <a:hlinkClick r:id="rId3"/>
              </a:rPr>
              <a:t>http://aemo.com.au/Stakeholder-Consultation/Consultations/Capacity-Trading-Reform-Package?Convenor=AEMO%20Gas</a:t>
            </a:r>
            <a:endParaRPr lang="en-AU" dirty="0"/>
          </a:p>
        </p:txBody>
      </p:sp>
      <p:sp>
        <p:nvSpPr>
          <p:cNvPr id="8" name="Slide Number Placeholder 5">
            <a:extLst>
              <a:ext uri="{FF2B5EF4-FFF2-40B4-BE49-F238E27FC236}">
                <a16:creationId xmlns:a16="http://schemas.microsoft.com/office/drawing/2014/main" id="{33D922FA-FBE7-4C8B-B453-BFD5AA5F7DD6}"/>
              </a:ext>
            </a:extLst>
          </p:cNvPr>
          <p:cNvSpPr>
            <a:spLocks noGrp="1"/>
          </p:cNvSpPr>
          <p:nvPr>
            <p:ph type="sldNum" sz="quarter" idx="12"/>
          </p:nvPr>
        </p:nvSpPr>
        <p:spPr>
          <a:xfrm>
            <a:off x="11353800" y="6356350"/>
            <a:ext cx="576108" cy="365125"/>
          </a:xfrm>
        </p:spPr>
        <p:txBody>
          <a:bodyPr/>
          <a:lstStyle/>
          <a:p>
            <a:fld id="{4EC81F68-4976-451A-B2E9-79BCBD2F70CC}" type="slidenum">
              <a:rPr lang="en-AU" smtClean="0"/>
              <a:pPr/>
              <a:t>4</a:t>
            </a:fld>
            <a:endParaRPr lang="en-AU"/>
          </a:p>
        </p:txBody>
      </p:sp>
    </p:spTree>
    <p:extLst>
      <p:ext uri="{BB962C8B-B14F-4D97-AF65-F5344CB8AC3E}">
        <p14:creationId xmlns:p14="http://schemas.microsoft.com/office/powerpoint/2010/main" val="18022196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BDE6449-E081-4C10-87AD-BB4FE4C2034F}"/>
              </a:ext>
            </a:extLst>
          </p:cNvPr>
          <p:cNvSpPr>
            <a:spLocks noGrp="1"/>
          </p:cNvSpPr>
          <p:nvPr>
            <p:ph type="title"/>
          </p:nvPr>
        </p:nvSpPr>
        <p:spPr/>
        <p:txBody>
          <a:bodyPr>
            <a:normAutofit/>
          </a:bodyPr>
          <a:lstStyle/>
          <a:p>
            <a:r>
              <a:rPr lang="en-AU" dirty="0"/>
              <a:t>Market Readiness Program</a:t>
            </a:r>
          </a:p>
        </p:txBody>
      </p:sp>
      <p:sp>
        <p:nvSpPr>
          <p:cNvPr id="5" name="Content Placeholder 4">
            <a:extLst>
              <a:ext uri="{FF2B5EF4-FFF2-40B4-BE49-F238E27FC236}">
                <a16:creationId xmlns:a16="http://schemas.microsoft.com/office/drawing/2014/main" id="{0D311EAF-68CB-4B39-B8CC-4BC9F86AE816}"/>
              </a:ext>
            </a:extLst>
          </p:cNvPr>
          <p:cNvSpPr>
            <a:spLocks noGrp="1"/>
          </p:cNvSpPr>
          <p:nvPr>
            <p:ph idx="1"/>
          </p:nvPr>
        </p:nvSpPr>
        <p:spPr>
          <a:xfrm>
            <a:off x="0" y="1398426"/>
            <a:ext cx="12093108" cy="5458044"/>
          </a:xfrm>
        </p:spPr>
        <p:txBody>
          <a:bodyPr>
            <a:normAutofit/>
          </a:bodyPr>
          <a:lstStyle/>
          <a:p>
            <a:r>
              <a:rPr lang="en-AU" dirty="0"/>
              <a:t>Objectives of the market readiness program:</a:t>
            </a:r>
          </a:p>
          <a:p>
            <a:pPr lvl="1"/>
            <a:r>
              <a:rPr lang="en-AU" dirty="0"/>
              <a:t>Support the readiness of industry participants to commence operation of the capacity trading platform and day-ahead auction, and </a:t>
            </a:r>
          </a:p>
          <a:p>
            <a:pPr lvl="1"/>
            <a:r>
              <a:rPr lang="en-AU" dirty="0"/>
              <a:t>Support a smooth transition to live operation.</a:t>
            </a:r>
          </a:p>
          <a:p>
            <a:r>
              <a:rPr lang="en-AU" dirty="0"/>
              <a:t>Key components of program:</a:t>
            </a:r>
          </a:p>
          <a:p>
            <a:pPr lvl="1"/>
            <a:r>
              <a:rPr lang="en-AU" dirty="0"/>
              <a:t>Market Readiness Reporting and Coordination      </a:t>
            </a:r>
          </a:p>
          <a:p>
            <a:pPr lvl="1"/>
            <a:r>
              <a:rPr lang="en-AU" dirty="0"/>
              <a:t>Training and Market Guides</a:t>
            </a:r>
          </a:p>
          <a:p>
            <a:pPr lvl="2"/>
            <a:r>
              <a:rPr lang="en-AU" dirty="0"/>
              <a:t>First round of training scheduled for late Oct / Nov.</a:t>
            </a:r>
          </a:p>
          <a:p>
            <a:pPr lvl="2"/>
            <a:r>
              <a:rPr lang="en-AU" dirty="0"/>
              <a:t>Second round of training in January 2019.</a:t>
            </a:r>
          </a:p>
          <a:p>
            <a:pPr lvl="1"/>
            <a:r>
              <a:rPr lang="en-AU" dirty="0"/>
              <a:t>Facility Operator Testing</a:t>
            </a:r>
          </a:p>
          <a:p>
            <a:pPr lvl="2"/>
            <a:r>
              <a:rPr lang="en-AU" dirty="0"/>
              <a:t>Mid-November to mid-December. </a:t>
            </a:r>
          </a:p>
          <a:p>
            <a:pPr lvl="1"/>
            <a:r>
              <a:rPr lang="en-AU" dirty="0"/>
              <a:t>Market Trial</a:t>
            </a:r>
          </a:p>
          <a:p>
            <a:pPr lvl="2"/>
            <a:r>
              <a:rPr lang="en-AU" dirty="0"/>
              <a:t>Commencing January 2019.</a:t>
            </a:r>
          </a:p>
        </p:txBody>
      </p:sp>
      <p:sp>
        <p:nvSpPr>
          <p:cNvPr id="6" name="Slide Number Placeholder 5">
            <a:extLst>
              <a:ext uri="{FF2B5EF4-FFF2-40B4-BE49-F238E27FC236}">
                <a16:creationId xmlns:a16="http://schemas.microsoft.com/office/drawing/2014/main" id="{3FEF736F-CCF9-43B2-8688-7DC3D84252CA}"/>
              </a:ext>
            </a:extLst>
          </p:cNvPr>
          <p:cNvSpPr>
            <a:spLocks noGrp="1"/>
          </p:cNvSpPr>
          <p:nvPr>
            <p:ph type="sldNum" sz="quarter" idx="12"/>
          </p:nvPr>
        </p:nvSpPr>
        <p:spPr>
          <a:xfrm>
            <a:off x="11353800" y="6356350"/>
            <a:ext cx="576108" cy="365125"/>
          </a:xfrm>
        </p:spPr>
        <p:txBody>
          <a:bodyPr/>
          <a:lstStyle/>
          <a:p>
            <a:fld id="{4EC81F68-4976-451A-B2E9-79BCBD2F70CC}" type="slidenum">
              <a:rPr lang="en-AU" smtClean="0"/>
              <a:pPr/>
              <a:t>5</a:t>
            </a:fld>
            <a:endParaRPr lang="en-AU"/>
          </a:p>
        </p:txBody>
      </p:sp>
    </p:spTree>
    <p:extLst>
      <p:ext uri="{BB962C8B-B14F-4D97-AF65-F5344CB8AC3E}">
        <p14:creationId xmlns:p14="http://schemas.microsoft.com/office/powerpoint/2010/main" val="37610655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BDE6449-E081-4C10-87AD-BB4FE4C2034F}"/>
              </a:ext>
            </a:extLst>
          </p:cNvPr>
          <p:cNvSpPr>
            <a:spLocks noGrp="1"/>
          </p:cNvSpPr>
          <p:nvPr>
            <p:ph type="title"/>
          </p:nvPr>
        </p:nvSpPr>
        <p:spPr/>
        <p:txBody>
          <a:bodyPr>
            <a:normAutofit fontScale="90000"/>
          </a:bodyPr>
          <a:lstStyle/>
          <a:p>
            <a:r>
              <a:rPr lang="en-AU" dirty="0"/>
              <a:t>DWGM Accreditation Procedures</a:t>
            </a:r>
          </a:p>
        </p:txBody>
      </p:sp>
      <p:sp>
        <p:nvSpPr>
          <p:cNvPr id="5" name="Content Placeholder 4">
            <a:extLst>
              <a:ext uri="{FF2B5EF4-FFF2-40B4-BE49-F238E27FC236}">
                <a16:creationId xmlns:a16="http://schemas.microsoft.com/office/drawing/2014/main" id="{0D311EAF-68CB-4B39-B8CC-4BC9F86AE816}"/>
              </a:ext>
            </a:extLst>
          </p:cNvPr>
          <p:cNvSpPr>
            <a:spLocks noGrp="1"/>
          </p:cNvSpPr>
          <p:nvPr>
            <p:ph idx="1"/>
          </p:nvPr>
        </p:nvSpPr>
        <p:spPr>
          <a:xfrm>
            <a:off x="0" y="1398426"/>
            <a:ext cx="12093108" cy="5458044"/>
          </a:xfrm>
        </p:spPr>
        <p:txBody>
          <a:bodyPr>
            <a:normAutofit lnSpcReduction="10000"/>
          </a:bodyPr>
          <a:lstStyle/>
          <a:p>
            <a:r>
              <a:rPr lang="en-AU" dirty="0"/>
              <a:t>AEMO will be amending the </a:t>
            </a:r>
            <a:r>
              <a:rPr lang="en-AU" i="1" dirty="0"/>
              <a:t>Accreditation Procedures</a:t>
            </a:r>
            <a:r>
              <a:rPr lang="en-AU" dirty="0"/>
              <a:t> to meet the requirement to integrate the CTP and DAA with the DWGM. </a:t>
            </a:r>
          </a:p>
          <a:p>
            <a:r>
              <a:rPr lang="en-AU" dirty="0"/>
              <a:t>To trade capacity at a DWGM interface point a participant must first have applied for and be accredited at that point.</a:t>
            </a:r>
          </a:p>
          <a:p>
            <a:r>
              <a:rPr lang="en-AU" dirty="0"/>
              <a:t>DWGM Participants who trade capacity at a DWGM interface point will be taken to have a issued deemed application (a revised application) for accreditation at that interface point. </a:t>
            </a:r>
          </a:p>
          <a:p>
            <a:r>
              <a:rPr lang="en-AU" dirty="0"/>
              <a:t>On receipt of a deemed application AEMO will:</a:t>
            </a:r>
          </a:p>
          <a:p>
            <a:pPr lvl="1"/>
            <a:r>
              <a:rPr lang="en-AU" dirty="0">
                <a:solidFill>
                  <a:schemeClr val="accent3"/>
                </a:solidFill>
              </a:rPr>
              <a:t>Increase or decrease the participant’s MHQ and ramp times (where applicable) to reflect the corresponding transportation capacity traded via the CTP or DAA </a:t>
            </a:r>
          </a:p>
          <a:p>
            <a:r>
              <a:rPr lang="en-AU" dirty="0"/>
              <a:t>Adjustments to accreditation for deemed applications will be made automatically and occur after a CTP transfer has been confirmed or DAA auction results have been published. </a:t>
            </a:r>
          </a:p>
        </p:txBody>
      </p:sp>
      <p:sp>
        <p:nvSpPr>
          <p:cNvPr id="6" name="Slide Number Placeholder 5">
            <a:extLst>
              <a:ext uri="{FF2B5EF4-FFF2-40B4-BE49-F238E27FC236}">
                <a16:creationId xmlns:a16="http://schemas.microsoft.com/office/drawing/2014/main" id="{FEB40965-0E5E-4EDE-A2C3-B35E079EC693}"/>
              </a:ext>
            </a:extLst>
          </p:cNvPr>
          <p:cNvSpPr>
            <a:spLocks noGrp="1"/>
          </p:cNvSpPr>
          <p:nvPr>
            <p:ph type="sldNum" sz="quarter" idx="12"/>
          </p:nvPr>
        </p:nvSpPr>
        <p:spPr>
          <a:xfrm>
            <a:off x="11353800" y="6356350"/>
            <a:ext cx="576108" cy="365125"/>
          </a:xfrm>
        </p:spPr>
        <p:txBody>
          <a:bodyPr/>
          <a:lstStyle/>
          <a:p>
            <a:fld id="{4EC81F68-4976-451A-B2E9-79BCBD2F70CC}" type="slidenum">
              <a:rPr lang="en-AU" smtClean="0"/>
              <a:pPr/>
              <a:t>6</a:t>
            </a:fld>
            <a:endParaRPr lang="en-AU"/>
          </a:p>
        </p:txBody>
      </p:sp>
    </p:spTree>
    <p:extLst>
      <p:ext uri="{BB962C8B-B14F-4D97-AF65-F5344CB8AC3E}">
        <p14:creationId xmlns:p14="http://schemas.microsoft.com/office/powerpoint/2010/main" val="12232303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D6D109-C07D-4D0D-ADC0-7A80A6F69A6D}"/>
              </a:ext>
            </a:extLst>
          </p:cNvPr>
          <p:cNvSpPr>
            <a:spLocks noGrp="1"/>
          </p:cNvSpPr>
          <p:nvPr>
            <p:ph type="title"/>
          </p:nvPr>
        </p:nvSpPr>
        <p:spPr/>
        <p:txBody>
          <a:bodyPr>
            <a:normAutofit fontScale="90000"/>
          </a:bodyPr>
          <a:lstStyle/>
          <a:p>
            <a:r>
              <a:rPr lang="en-AU" dirty="0"/>
              <a:t>DWGM Accreditation Procedures</a:t>
            </a:r>
          </a:p>
        </p:txBody>
      </p:sp>
      <p:sp>
        <p:nvSpPr>
          <p:cNvPr id="3" name="Content Placeholder 2">
            <a:extLst>
              <a:ext uri="{FF2B5EF4-FFF2-40B4-BE49-F238E27FC236}">
                <a16:creationId xmlns:a16="http://schemas.microsoft.com/office/drawing/2014/main" id="{56771EAA-35EE-4EA2-AB92-5B43FBD112D8}"/>
              </a:ext>
            </a:extLst>
          </p:cNvPr>
          <p:cNvSpPr>
            <a:spLocks noGrp="1"/>
          </p:cNvSpPr>
          <p:nvPr>
            <p:ph idx="1"/>
          </p:nvPr>
        </p:nvSpPr>
        <p:spPr>
          <a:xfrm>
            <a:off x="77872" y="1457763"/>
            <a:ext cx="11694382" cy="4351338"/>
          </a:xfrm>
        </p:spPr>
        <p:txBody>
          <a:bodyPr>
            <a:normAutofit fontScale="92500" lnSpcReduction="10000"/>
          </a:bodyPr>
          <a:lstStyle/>
          <a:p>
            <a:r>
              <a:rPr lang="en-AU" dirty="0"/>
              <a:t>Expected DWGM interface points for DAA and CTP include:</a:t>
            </a:r>
          </a:p>
          <a:p>
            <a:pPr lvl="1"/>
            <a:r>
              <a:rPr lang="en-AU" dirty="0" err="1"/>
              <a:t>Tashub</a:t>
            </a:r>
            <a:r>
              <a:rPr lang="en-AU" dirty="0"/>
              <a:t> </a:t>
            </a:r>
          </a:p>
          <a:p>
            <a:pPr lvl="1"/>
            <a:r>
              <a:rPr lang="en-AU" dirty="0" err="1"/>
              <a:t>Vichub</a:t>
            </a:r>
            <a:endParaRPr lang="en-AU" dirty="0"/>
          </a:p>
          <a:p>
            <a:pPr lvl="1"/>
            <a:r>
              <a:rPr lang="en-AU" dirty="0"/>
              <a:t>Culcairn (injections and withdrawals)</a:t>
            </a:r>
          </a:p>
          <a:p>
            <a:pPr lvl="1"/>
            <a:r>
              <a:rPr lang="en-AU" dirty="0" err="1"/>
              <a:t>SEAGas</a:t>
            </a:r>
            <a:endParaRPr lang="en-AU" dirty="0"/>
          </a:p>
          <a:p>
            <a:pPr lvl="1"/>
            <a:r>
              <a:rPr lang="en-AU" dirty="0"/>
              <a:t>Mortlake</a:t>
            </a:r>
          </a:p>
          <a:p>
            <a:pPr lvl="1"/>
            <a:r>
              <a:rPr lang="en-AU" dirty="0"/>
              <a:t>Otway</a:t>
            </a:r>
          </a:p>
          <a:p>
            <a:pPr lvl="1"/>
            <a:r>
              <a:rPr lang="en-AU" dirty="0"/>
              <a:t>Iona</a:t>
            </a:r>
          </a:p>
          <a:p>
            <a:r>
              <a:rPr lang="en-AU" dirty="0"/>
              <a:t>AEMO will be developing a new INT report to assist participants in understanding changes to their accreditation.</a:t>
            </a:r>
          </a:p>
          <a:p>
            <a:pPr lvl="1"/>
            <a:r>
              <a:rPr lang="en-AU" dirty="0"/>
              <a:t>The new report will </a:t>
            </a:r>
            <a:r>
              <a:rPr lang="en-AU"/>
              <a:t>provide </a:t>
            </a:r>
            <a:r>
              <a:rPr lang="en-AU" dirty="0"/>
              <a:t>participants with </a:t>
            </a:r>
            <a:r>
              <a:rPr lang="en-AU"/>
              <a:t>a</a:t>
            </a:r>
            <a:r>
              <a:rPr lang="en-AU" dirty="0"/>
              <a:t> view of their accreditation beyond the current 2-day window </a:t>
            </a:r>
            <a:r>
              <a:rPr lang="en-AU"/>
              <a:t>as specified in INT118. </a:t>
            </a:r>
            <a:endParaRPr lang="en-AU" dirty="0"/>
          </a:p>
        </p:txBody>
      </p:sp>
      <p:sp>
        <p:nvSpPr>
          <p:cNvPr id="4" name="Slide Number Placeholder 5">
            <a:extLst>
              <a:ext uri="{FF2B5EF4-FFF2-40B4-BE49-F238E27FC236}">
                <a16:creationId xmlns:a16="http://schemas.microsoft.com/office/drawing/2014/main" id="{D0211A92-5D15-4E69-9D49-ABD2E89BD39D}"/>
              </a:ext>
            </a:extLst>
          </p:cNvPr>
          <p:cNvSpPr>
            <a:spLocks noGrp="1"/>
          </p:cNvSpPr>
          <p:nvPr>
            <p:ph type="sldNum" sz="quarter" idx="12"/>
          </p:nvPr>
        </p:nvSpPr>
        <p:spPr>
          <a:xfrm>
            <a:off x="11353800" y="6356350"/>
            <a:ext cx="576108" cy="365125"/>
          </a:xfrm>
        </p:spPr>
        <p:txBody>
          <a:bodyPr/>
          <a:lstStyle/>
          <a:p>
            <a:fld id="{4EC81F68-4976-451A-B2E9-79BCBD2F70CC}" type="slidenum">
              <a:rPr lang="en-AU" smtClean="0"/>
              <a:pPr/>
              <a:t>7</a:t>
            </a:fld>
            <a:endParaRPr lang="en-AU"/>
          </a:p>
        </p:txBody>
      </p:sp>
    </p:spTree>
    <p:extLst>
      <p:ext uri="{BB962C8B-B14F-4D97-AF65-F5344CB8AC3E}">
        <p14:creationId xmlns:p14="http://schemas.microsoft.com/office/powerpoint/2010/main" val="36943421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C8226D-17BF-41AC-8EBB-9D7700190DC0}"/>
              </a:ext>
            </a:extLst>
          </p:cNvPr>
          <p:cNvSpPr>
            <a:spLocks noGrp="1"/>
          </p:cNvSpPr>
          <p:nvPr>
            <p:ph type="title"/>
          </p:nvPr>
        </p:nvSpPr>
        <p:spPr/>
        <p:txBody>
          <a:bodyPr/>
          <a:lstStyle/>
          <a:p>
            <a:r>
              <a:rPr lang="en-AU" dirty="0"/>
              <a:t>Gas Bulletin Board Procedures	</a:t>
            </a:r>
          </a:p>
        </p:txBody>
      </p:sp>
      <p:sp>
        <p:nvSpPr>
          <p:cNvPr id="3" name="Content Placeholder 2">
            <a:extLst>
              <a:ext uri="{FF2B5EF4-FFF2-40B4-BE49-F238E27FC236}">
                <a16:creationId xmlns:a16="http://schemas.microsoft.com/office/drawing/2014/main" id="{A7CD0D1A-74C7-4597-8628-81A1A9D8D749}"/>
              </a:ext>
            </a:extLst>
          </p:cNvPr>
          <p:cNvSpPr>
            <a:spLocks noGrp="1"/>
          </p:cNvSpPr>
          <p:nvPr>
            <p:ph idx="1"/>
          </p:nvPr>
        </p:nvSpPr>
        <p:spPr>
          <a:xfrm>
            <a:off x="235527" y="1391830"/>
            <a:ext cx="11886342" cy="4785133"/>
          </a:xfrm>
        </p:spPr>
        <p:txBody>
          <a:bodyPr>
            <a:normAutofit/>
          </a:bodyPr>
          <a:lstStyle/>
          <a:p>
            <a:r>
              <a:rPr lang="en-AU" dirty="0"/>
              <a:t>The proposed BB Procedures changes include:</a:t>
            </a:r>
          </a:p>
          <a:p>
            <a:pPr lvl="1"/>
            <a:r>
              <a:rPr lang="en-AU" dirty="0"/>
              <a:t>Amendments to allow for registration of allocation agents and allocation points.</a:t>
            </a:r>
          </a:p>
          <a:p>
            <a:pPr lvl="1"/>
            <a:r>
              <a:rPr lang="en-AU" dirty="0"/>
              <a:t>Reporting requirements for allocation agents.</a:t>
            </a:r>
          </a:p>
          <a:p>
            <a:pPr lvl="1"/>
            <a:r>
              <a:rPr lang="en-AU" dirty="0"/>
              <a:t>Reporting requirements for nameplate rating for receipt and delivery points.</a:t>
            </a:r>
          </a:p>
          <a:p>
            <a:pPr lvl="1"/>
            <a:r>
              <a:rPr lang="en-AU" dirty="0"/>
              <a:t>Additional transparency measures required for the pipeline capacity trading reforms.</a:t>
            </a:r>
          </a:p>
          <a:p>
            <a:r>
              <a:rPr lang="en-AU" dirty="0"/>
              <a:t>AEMO has commenced formal consultation on the first round of Gas Bulletin Board Procedure changes required for the pipeline capacity trading reform package.</a:t>
            </a:r>
          </a:p>
          <a:p>
            <a:pPr lvl="1"/>
            <a:r>
              <a:rPr lang="en-AU" dirty="0"/>
              <a:t>Consultation on the PPC closed on 28 September.</a:t>
            </a:r>
          </a:p>
          <a:p>
            <a:r>
              <a:rPr lang="en-AU" dirty="0"/>
              <a:t>AEMO has prepared an Impact and Implementation Report (IIR)</a:t>
            </a:r>
          </a:p>
          <a:p>
            <a:pPr lvl="1"/>
            <a:r>
              <a:rPr lang="en-AU" dirty="0"/>
              <a:t>Consultation on the IIR due to close in late October. </a:t>
            </a:r>
          </a:p>
          <a:p>
            <a:pPr lvl="1"/>
            <a:endParaRPr lang="en-AU" dirty="0"/>
          </a:p>
          <a:p>
            <a:endParaRPr lang="en-AU" dirty="0"/>
          </a:p>
        </p:txBody>
      </p:sp>
      <p:sp>
        <p:nvSpPr>
          <p:cNvPr id="4" name="Slide Number Placeholder 5">
            <a:extLst>
              <a:ext uri="{FF2B5EF4-FFF2-40B4-BE49-F238E27FC236}">
                <a16:creationId xmlns:a16="http://schemas.microsoft.com/office/drawing/2014/main" id="{5DD66E7A-D0E7-4708-8110-16F082D149E2}"/>
              </a:ext>
            </a:extLst>
          </p:cNvPr>
          <p:cNvSpPr>
            <a:spLocks noGrp="1"/>
          </p:cNvSpPr>
          <p:nvPr>
            <p:ph type="sldNum" sz="quarter" idx="12"/>
          </p:nvPr>
        </p:nvSpPr>
        <p:spPr>
          <a:xfrm>
            <a:off x="11353800" y="6356350"/>
            <a:ext cx="576108" cy="365125"/>
          </a:xfrm>
        </p:spPr>
        <p:txBody>
          <a:bodyPr/>
          <a:lstStyle/>
          <a:p>
            <a:fld id="{4EC81F68-4976-451A-B2E9-79BCBD2F70CC}" type="slidenum">
              <a:rPr lang="en-AU" smtClean="0"/>
              <a:pPr/>
              <a:t>8</a:t>
            </a:fld>
            <a:endParaRPr lang="en-AU"/>
          </a:p>
        </p:txBody>
      </p:sp>
    </p:spTree>
    <p:extLst>
      <p:ext uri="{BB962C8B-B14F-4D97-AF65-F5344CB8AC3E}">
        <p14:creationId xmlns:p14="http://schemas.microsoft.com/office/powerpoint/2010/main" val="2965737176"/>
      </p:ext>
    </p:extLst>
  </p:cSld>
  <p:clrMapOvr>
    <a:masterClrMapping/>
  </p:clrMapOvr>
</p:sld>
</file>

<file path=ppt/theme/theme1.xml><?xml version="1.0" encoding="utf-8"?>
<a:theme xmlns:a="http://schemas.openxmlformats.org/drawingml/2006/main" name="Office Theme">
  <a:themeElements>
    <a:clrScheme name="AEMO PPT 2018">
      <a:dk1>
        <a:srgbClr val="222324"/>
      </a:dk1>
      <a:lt1>
        <a:srgbClr val="FFFFFF"/>
      </a:lt1>
      <a:dk2>
        <a:srgbClr val="000000"/>
      </a:dk2>
      <a:lt2>
        <a:srgbClr val="E0E8EA"/>
      </a:lt2>
      <a:accent1>
        <a:srgbClr val="C41230"/>
      </a:accent1>
      <a:accent2>
        <a:srgbClr val="360F3C"/>
      </a:accent2>
      <a:accent3>
        <a:srgbClr val="F37421"/>
      </a:accent3>
      <a:accent4>
        <a:srgbClr val="FFC222"/>
      </a:accent4>
      <a:accent5>
        <a:srgbClr val="82859C"/>
      </a:accent5>
      <a:accent6>
        <a:srgbClr val="B3E0EE"/>
      </a:accent6>
      <a:hlink>
        <a:srgbClr val="C41230"/>
      </a:hlink>
      <a:folHlink>
        <a:srgbClr val="C41230"/>
      </a:folHlink>
    </a:clrScheme>
    <a:fontScheme name="AEMO TW Segoe">
      <a:majorFont>
        <a:latin typeface="Century Gothic"/>
        <a:ea typeface=""/>
        <a:cs typeface=""/>
      </a:majorFont>
      <a:minorFont>
        <a:latin typeface="Segoe UI Semi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 2018 16-9 v3.potx" id="{9047AFF0-4AFD-4E34-9AF9-A4765443E2DE}" vid="{526E9861-4B55-47C5-AAEA-312A9FBB788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2759</TotalTime>
  <Words>885</Words>
  <Application>Microsoft Office PowerPoint</Application>
  <PresentationFormat>Widescreen</PresentationFormat>
  <Paragraphs>132</Paragraphs>
  <Slides>8</Slides>
  <Notes>6</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8</vt:i4>
      </vt:variant>
    </vt:vector>
  </HeadingPairs>
  <TitlesOfParts>
    <vt:vector size="15" baseType="lpstr">
      <vt:lpstr>Arial</vt:lpstr>
      <vt:lpstr>Calibri</vt:lpstr>
      <vt:lpstr>Century Gothic</vt:lpstr>
      <vt:lpstr>Futura Std Light</vt:lpstr>
      <vt:lpstr>Segoe UI Semilight</vt:lpstr>
      <vt:lpstr>Times New Roman</vt:lpstr>
      <vt:lpstr>Office Theme</vt:lpstr>
      <vt:lpstr>Pipeline Capacity Trading Update</vt:lpstr>
      <vt:lpstr>Capacity Trading Project</vt:lpstr>
      <vt:lpstr>Legal Framework</vt:lpstr>
      <vt:lpstr>Legal Framework – Consultation Dates</vt:lpstr>
      <vt:lpstr>Market Readiness Program</vt:lpstr>
      <vt:lpstr>DWGM Accreditation Procedures</vt:lpstr>
      <vt:lpstr>DWGM Accreditation Procedures</vt:lpstr>
      <vt:lpstr>Gas Bulletin Board Procedures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Trent Morrow</dc:creator>
  <cp:lastModifiedBy>Hayley George</cp:lastModifiedBy>
  <cp:revision>34</cp:revision>
  <dcterms:created xsi:type="dcterms:W3CDTF">1601-01-01T00:00:00Z</dcterms:created>
  <dcterms:modified xsi:type="dcterms:W3CDTF">2018-10-02T22:14:27Z</dcterms:modified>
</cp:coreProperties>
</file>