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B9ED9E-893B-4792-9A07-9AD3B984C854}" v="24" dt="2018-06-07T00:07:29.9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5">
            <a:extLst>
              <a:ext uri="{FF2B5EF4-FFF2-40B4-BE49-F238E27FC236}">
                <a16:creationId xmlns:a16="http://schemas.microsoft.com/office/drawing/2014/main" id="{332CD06C-42C1-4DF5-AEBC-2DBE2DAFBA10}"/>
              </a:ext>
            </a:extLst>
          </p:cNvPr>
          <p:cNvSpPr>
            <a:spLocks/>
          </p:cNvSpPr>
          <p:nvPr/>
        </p:nvSpPr>
        <p:spPr bwMode="auto">
          <a:xfrm flipH="1">
            <a:off x="-2935513" y="4166205"/>
            <a:ext cx="11139999" cy="3591552"/>
          </a:xfrm>
          <a:custGeom>
            <a:avLst/>
            <a:gdLst>
              <a:gd name="T0" fmla="*/ 6807 w 8055"/>
              <a:gd name="T1" fmla="*/ 1082 h 2594"/>
              <a:gd name="T2" fmla="*/ 3279 w 8055"/>
              <a:gd name="T3" fmla="*/ 786 h 2594"/>
              <a:gd name="T4" fmla="*/ 1046 w 8055"/>
              <a:gd name="T5" fmla="*/ 5 h 2594"/>
              <a:gd name="T6" fmla="*/ 1063 w 8055"/>
              <a:gd name="T7" fmla="*/ 6 h 2594"/>
              <a:gd name="T8" fmla="*/ 0 w 8055"/>
              <a:gd name="T9" fmla="*/ 292 h 2594"/>
              <a:gd name="T10" fmla="*/ 1311 w 8055"/>
              <a:gd name="T11" fmla="*/ 482 h 2594"/>
              <a:gd name="T12" fmla="*/ 3231 w 8055"/>
              <a:gd name="T13" fmla="*/ 1898 h 2594"/>
              <a:gd name="T14" fmla="*/ 5831 w 8055"/>
              <a:gd name="T15" fmla="*/ 1722 h 2594"/>
              <a:gd name="T16" fmla="*/ 8055 w 8055"/>
              <a:gd name="T17" fmla="*/ 1346 h 2594"/>
              <a:gd name="T18" fmla="*/ 8055 w 8055"/>
              <a:gd name="T19" fmla="*/ 1098 h 2594"/>
              <a:gd name="T20" fmla="*/ 6807 w 8055"/>
              <a:gd name="T21" fmla="*/ 1082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55" h="2594">
                <a:moveTo>
                  <a:pt x="6807" y="1082"/>
                </a:moveTo>
                <a:cubicBezTo>
                  <a:pt x="5911" y="1330"/>
                  <a:pt x="4872" y="1860"/>
                  <a:pt x="3279" y="786"/>
                </a:cubicBezTo>
                <a:cubicBezTo>
                  <a:pt x="2364" y="169"/>
                  <a:pt x="1673" y="0"/>
                  <a:pt x="1046" y="5"/>
                </a:cubicBezTo>
                <a:cubicBezTo>
                  <a:pt x="1057" y="6"/>
                  <a:pt x="1063" y="6"/>
                  <a:pt x="1063" y="6"/>
                </a:cubicBezTo>
                <a:cubicBezTo>
                  <a:pt x="1063" y="6"/>
                  <a:pt x="530" y="57"/>
                  <a:pt x="0" y="292"/>
                </a:cubicBezTo>
                <a:cubicBezTo>
                  <a:pt x="399" y="260"/>
                  <a:pt x="917" y="274"/>
                  <a:pt x="1311" y="482"/>
                </a:cubicBezTo>
                <a:cubicBezTo>
                  <a:pt x="2055" y="874"/>
                  <a:pt x="2783" y="1610"/>
                  <a:pt x="3231" y="1898"/>
                </a:cubicBezTo>
                <a:cubicBezTo>
                  <a:pt x="3598" y="2134"/>
                  <a:pt x="4463" y="2594"/>
                  <a:pt x="5831" y="1722"/>
                </a:cubicBezTo>
                <a:cubicBezTo>
                  <a:pt x="7199" y="850"/>
                  <a:pt x="8055" y="1346"/>
                  <a:pt x="8055" y="1346"/>
                </a:cubicBezTo>
                <a:cubicBezTo>
                  <a:pt x="8055" y="1098"/>
                  <a:pt x="8055" y="1098"/>
                  <a:pt x="8055" y="1098"/>
                </a:cubicBezTo>
                <a:cubicBezTo>
                  <a:pt x="8055" y="1098"/>
                  <a:pt x="7703" y="834"/>
                  <a:pt x="6807" y="1082"/>
                </a:cubicBezTo>
                <a:close/>
              </a:path>
            </a:pathLst>
          </a:custGeom>
          <a:gradFill flip="none" rotWithShape="1">
            <a:gsLst>
              <a:gs pos="17000">
                <a:srgbClr val="360F3C">
                  <a:alpha val="70000"/>
                </a:srgbClr>
              </a:gs>
              <a:gs pos="57000">
                <a:srgbClr val="5C1C8C">
                  <a:alpha val="20000"/>
                </a:srgbClr>
              </a:gs>
              <a:gs pos="94000">
                <a:srgbClr val="C72032">
                  <a:alpha val="5000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324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76E05CA3-D21A-42E0-A63A-D375E1C1E26E}"/>
              </a:ext>
            </a:extLst>
          </p:cNvPr>
          <p:cNvSpPr>
            <a:spLocks/>
          </p:cNvSpPr>
          <p:nvPr/>
        </p:nvSpPr>
        <p:spPr bwMode="auto">
          <a:xfrm flipH="1">
            <a:off x="6738333" y="4064389"/>
            <a:ext cx="5985254" cy="2631276"/>
          </a:xfrm>
          <a:custGeom>
            <a:avLst/>
            <a:gdLst>
              <a:gd name="T0" fmla="*/ 2196 w 4328"/>
              <a:gd name="T1" fmla="*/ 1896 h 1900"/>
              <a:gd name="T2" fmla="*/ 2448 w 4328"/>
              <a:gd name="T3" fmla="*/ 992 h 1900"/>
              <a:gd name="T4" fmla="*/ 4328 w 4328"/>
              <a:gd name="T5" fmla="*/ 80 h 1900"/>
              <a:gd name="T6" fmla="*/ 1632 w 4328"/>
              <a:gd name="T7" fmla="*/ 420 h 1900"/>
              <a:gd name="T8" fmla="*/ 248 w 4328"/>
              <a:gd name="T9" fmla="*/ 1900 h 1900"/>
              <a:gd name="T10" fmla="*/ 2196 w 4328"/>
              <a:gd name="T11" fmla="*/ 1896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28" h="1900">
                <a:moveTo>
                  <a:pt x="2196" y="1896"/>
                </a:moveTo>
                <a:cubicBezTo>
                  <a:pt x="2196" y="1896"/>
                  <a:pt x="2113" y="1475"/>
                  <a:pt x="2448" y="992"/>
                </a:cubicBezTo>
                <a:cubicBezTo>
                  <a:pt x="2992" y="208"/>
                  <a:pt x="4328" y="80"/>
                  <a:pt x="4328" y="80"/>
                </a:cubicBezTo>
                <a:cubicBezTo>
                  <a:pt x="4328" y="80"/>
                  <a:pt x="3161" y="0"/>
                  <a:pt x="1632" y="420"/>
                </a:cubicBezTo>
                <a:cubicBezTo>
                  <a:pt x="0" y="868"/>
                  <a:pt x="248" y="1900"/>
                  <a:pt x="248" y="1900"/>
                </a:cubicBezTo>
                <a:lnTo>
                  <a:pt x="2196" y="1896"/>
                </a:lnTo>
                <a:close/>
              </a:path>
            </a:pathLst>
          </a:custGeom>
          <a:gradFill flip="none" rotWithShape="1">
            <a:gsLst>
              <a:gs pos="37000">
                <a:srgbClr val="D93B50">
                  <a:alpha val="50000"/>
                </a:srgbClr>
              </a:gs>
              <a:gs pos="0">
                <a:srgbClr val="C72032">
                  <a:alpha val="80000"/>
                </a:srgbClr>
              </a:gs>
              <a:gs pos="95575">
                <a:srgbClr val="5C1C8C">
                  <a:alpha val="35000"/>
                </a:srgbClr>
              </a:gs>
            </a:gsLst>
            <a:lin ang="189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324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34F0ED-53FA-453F-AAA8-F2EA2B574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032" y="728148"/>
            <a:ext cx="3024336" cy="996252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B9E9ED6-D0E9-4818-A55E-FEFC2F0CD6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63525 w 12192000"/>
              <a:gd name="connsiteY0" fmla="*/ 260350 h 6858000"/>
              <a:gd name="connsiteX1" fmla="*/ 263525 w 12192000"/>
              <a:gd name="connsiteY1" fmla="*/ 6597650 h 6858000"/>
              <a:gd name="connsiteX2" fmla="*/ 11928475 w 12192000"/>
              <a:gd name="connsiteY2" fmla="*/ 6597650 h 6858000"/>
              <a:gd name="connsiteX3" fmla="*/ 11928475 w 12192000"/>
              <a:gd name="connsiteY3" fmla="*/ 26035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263525" y="260350"/>
                </a:moveTo>
                <a:lnTo>
                  <a:pt x="263525" y="6597650"/>
                </a:lnTo>
                <a:lnTo>
                  <a:pt x="11928475" y="6597650"/>
                </a:lnTo>
                <a:lnTo>
                  <a:pt x="11928475" y="26035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559B4D-39E2-4A2E-8A5C-95726E785F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2350800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9AB51E-A732-4105-AAF9-C4C491281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4899600"/>
            <a:ext cx="9144000" cy="6264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9216FF-48D2-43CC-A7A2-6B66955AF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5871" y="6230847"/>
            <a:ext cx="57610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C81F68-4976-451A-B2E9-79BCBD2F70C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DF4901-5DA8-4CDF-9DD6-0DFA0044C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478496" y="6230847"/>
            <a:ext cx="173606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B25E40E-9DF4-47B5-BAB8-388FDD99D59B}" type="datetimeFigureOut">
              <a:rPr lang="en-AU" smtClean="0"/>
              <a:pPr/>
              <a:t>08/06/2018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7B57D-1C5A-4936-973A-C09D58DAE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20670" y="6230847"/>
            <a:ext cx="533650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1040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6B70B14-71BF-4D10-B3DA-12193BF02EE1}"/>
              </a:ext>
            </a:extLst>
          </p:cNvPr>
          <p:cNvSpPr/>
          <p:nvPr/>
        </p:nvSpPr>
        <p:spPr>
          <a:xfrm>
            <a:off x="0" y="0"/>
            <a:ext cx="3935413" cy="6858000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A023EC-89BA-427F-B659-C9BA6F7C9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400" y="457200"/>
            <a:ext cx="3315600" cy="1324800"/>
          </a:xfrm>
        </p:spPr>
        <p:txBody>
          <a:bodyPr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789DB-5346-49A4-93BC-CE824ABD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01812" y="457200"/>
            <a:ext cx="7724987" cy="562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7ED3C4-6241-480A-9C80-94FA28B6BF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6400" y="3117600"/>
            <a:ext cx="3315600" cy="1846800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2BE93A-F35B-437B-B683-A13F8549B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08/06/2018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D30DB-3BC0-4933-B267-A5A1205AA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7EDBB3-96E6-4EEA-931F-DB7B9E145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8974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5">
            <a:extLst>
              <a:ext uri="{FF2B5EF4-FFF2-40B4-BE49-F238E27FC236}">
                <a16:creationId xmlns:a16="http://schemas.microsoft.com/office/drawing/2014/main" id="{A60732D9-43AE-45F7-B226-98D000B102F6}"/>
              </a:ext>
            </a:extLst>
          </p:cNvPr>
          <p:cNvSpPr>
            <a:spLocks/>
          </p:cNvSpPr>
          <p:nvPr/>
        </p:nvSpPr>
        <p:spPr bwMode="auto">
          <a:xfrm flipH="1">
            <a:off x="-2935513" y="4166205"/>
            <a:ext cx="11139999" cy="3591552"/>
          </a:xfrm>
          <a:custGeom>
            <a:avLst/>
            <a:gdLst>
              <a:gd name="T0" fmla="*/ 6807 w 8055"/>
              <a:gd name="T1" fmla="*/ 1082 h 2594"/>
              <a:gd name="T2" fmla="*/ 3279 w 8055"/>
              <a:gd name="T3" fmla="*/ 786 h 2594"/>
              <a:gd name="T4" fmla="*/ 1046 w 8055"/>
              <a:gd name="T5" fmla="*/ 5 h 2594"/>
              <a:gd name="T6" fmla="*/ 1063 w 8055"/>
              <a:gd name="T7" fmla="*/ 6 h 2594"/>
              <a:gd name="T8" fmla="*/ 0 w 8055"/>
              <a:gd name="T9" fmla="*/ 292 h 2594"/>
              <a:gd name="T10" fmla="*/ 1311 w 8055"/>
              <a:gd name="T11" fmla="*/ 482 h 2594"/>
              <a:gd name="T12" fmla="*/ 3231 w 8055"/>
              <a:gd name="T13" fmla="*/ 1898 h 2594"/>
              <a:gd name="T14" fmla="*/ 5831 w 8055"/>
              <a:gd name="T15" fmla="*/ 1722 h 2594"/>
              <a:gd name="T16" fmla="*/ 8055 w 8055"/>
              <a:gd name="T17" fmla="*/ 1346 h 2594"/>
              <a:gd name="T18" fmla="*/ 8055 w 8055"/>
              <a:gd name="T19" fmla="*/ 1098 h 2594"/>
              <a:gd name="T20" fmla="*/ 6807 w 8055"/>
              <a:gd name="T21" fmla="*/ 1082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55" h="2594">
                <a:moveTo>
                  <a:pt x="6807" y="1082"/>
                </a:moveTo>
                <a:cubicBezTo>
                  <a:pt x="5911" y="1330"/>
                  <a:pt x="4872" y="1860"/>
                  <a:pt x="3279" y="786"/>
                </a:cubicBezTo>
                <a:cubicBezTo>
                  <a:pt x="2364" y="169"/>
                  <a:pt x="1673" y="0"/>
                  <a:pt x="1046" y="5"/>
                </a:cubicBezTo>
                <a:cubicBezTo>
                  <a:pt x="1057" y="6"/>
                  <a:pt x="1063" y="6"/>
                  <a:pt x="1063" y="6"/>
                </a:cubicBezTo>
                <a:cubicBezTo>
                  <a:pt x="1063" y="6"/>
                  <a:pt x="530" y="57"/>
                  <a:pt x="0" y="292"/>
                </a:cubicBezTo>
                <a:cubicBezTo>
                  <a:pt x="399" y="260"/>
                  <a:pt x="917" y="274"/>
                  <a:pt x="1311" y="482"/>
                </a:cubicBezTo>
                <a:cubicBezTo>
                  <a:pt x="2055" y="874"/>
                  <a:pt x="2783" y="1610"/>
                  <a:pt x="3231" y="1898"/>
                </a:cubicBezTo>
                <a:cubicBezTo>
                  <a:pt x="3598" y="2134"/>
                  <a:pt x="4463" y="2594"/>
                  <a:pt x="5831" y="1722"/>
                </a:cubicBezTo>
                <a:cubicBezTo>
                  <a:pt x="7199" y="850"/>
                  <a:pt x="8055" y="1346"/>
                  <a:pt x="8055" y="1346"/>
                </a:cubicBezTo>
                <a:cubicBezTo>
                  <a:pt x="8055" y="1098"/>
                  <a:pt x="8055" y="1098"/>
                  <a:pt x="8055" y="1098"/>
                </a:cubicBezTo>
                <a:cubicBezTo>
                  <a:pt x="8055" y="1098"/>
                  <a:pt x="7703" y="834"/>
                  <a:pt x="6807" y="1082"/>
                </a:cubicBezTo>
                <a:close/>
              </a:path>
            </a:pathLst>
          </a:custGeom>
          <a:gradFill flip="none" rotWithShape="1">
            <a:gsLst>
              <a:gs pos="17000">
                <a:srgbClr val="360F3C">
                  <a:alpha val="70000"/>
                </a:srgbClr>
              </a:gs>
              <a:gs pos="57000">
                <a:srgbClr val="5C1C8C">
                  <a:alpha val="20000"/>
                </a:srgbClr>
              </a:gs>
              <a:gs pos="94000">
                <a:srgbClr val="C72032">
                  <a:alpha val="5000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324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20B52A3C-76FF-428B-9F8F-F455D362E761}"/>
              </a:ext>
            </a:extLst>
          </p:cNvPr>
          <p:cNvSpPr>
            <a:spLocks/>
          </p:cNvSpPr>
          <p:nvPr/>
        </p:nvSpPr>
        <p:spPr bwMode="auto">
          <a:xfrm flipH="1">
            <a:off x="6738333" y="4064389"/>
            <a:ext cx="5985254" cy="2631276"/>
          </a:xfrm>
          <a:custGeom>
            <a:avLst/>
            <a:gdLst>
              <a:gd name="T0" fmla="*/ 2196 w 4328"/>
              <a:gd name="T1" fmla="*/ 1896 h 1900"/>
              <a:gd name="T2" fmla="*/ 2448 w 4328"/>
              <a:gd name="T3" fmla="*/ 992 h 1900"/>
              <a:gd name="T4" fmla="*/ 4328 w 4328"/>
              <a:gd name="T5" fmla="*/ 80 h 1900"/>
              <a:gd name="T6" fmla="*/ 1632 w 4328"/>
              <a:gd name="T7" fmla="*/ 420 h 1900"/>
              <a:gd name="T8" fmla="*/ 248 w 4328"/>
              <a:gd name="T9" fmla="*/ 1900 h 1900"/>
              <a:gd name="T10" fmla="*/ 2196 w 4328"/>
              <a:gd name="T11" fmla="*/ 1896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28" h="1900">
                <a:moveTo>
                  <a:pt x="2196" y="1896"/>
                </a:moveTo>
                <a:cubicBezTo>
                  <a:pt x="2196" y="1896"/>
                  <a:pt x="2113" y="1475"/>
                  <a:pt x="2448" y="992"/>
                </a:cubicBezTo>
                <a:cubicBezTo>
                  <a:pt x="2992" y="208"/>
                  <a:pt x="4328" y="80"/>
                  <a:pt x="4328" y="80"/>
                </a:cubicBezTo>
                <a:cubicBezTo>
                  <a:pt x="4328" y="80"/>
                  <a:pt x="3161" y="0"/>
                  <a:pt x="1632" y="420"/>
                </a:cubicBezTo>
                <a:cubicBezTo>
                  <a:pt x="0" y="868"/>
                  <a:pt x="248" y="1900"/>
                  <a:pt x="248" y="1900"/>
                </a:cubicBezTo>
                <a:lnTo>
                  <a:pt x="2196" y="1896"/>
                </a:lnTo>
                <a:close/>
              </a:path>
            </a:pathLst>
          </a:custGeom>
          <a:gradFill flip="none" rotWithShape="1">
            <a:gsLst>
              <a:gs pos="37000">
                <a:srgbClr val="D93B50">
                  <a:alpha val="50000"/>
                </a:srgbClr>
              </a:gs>
              <a:gs pos="0">
                <a:srgbClr val="C72032">
                  <a:alpha val="80000"/>
                </a:srgbClr>
              </a:gs>
              <a:gs pos="95575">
                <a:srgbClr val="5C1C8C">
                  <a:alpha val="35000"/>
                </a:srgbClr>
              </a:gs>
            </a:gsLst>
            <a:lin ang="18900000" scaled="1"/>
            <a:tileRect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324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659222-D08F-45A0-BBAE-5F79E3B45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232" y="2729735"/>
            <a:ext cx="4245537" cy="139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08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CABBF1-340C-406B-8C6D-79AE564C0DDF}"/>
              </a:ext>
            </a:extLst>
          </p:cNvPr>
          <p:cNvSpPr/>
          <p:nvPr/>
        </p:nvSpPr>
        <p:spPr>
          <a:xfrm>
            <a:off x="0" y="0"/>
            <a:ext cx="3935413" cy="6858000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B8A512-F5E2-4729-A3C7-D3CBFFA81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400" y="457200"/>
            <a:ext cx="3315600" cy="1324800"/>
          </a:xfrm>
        </p:spPr>
        <p:txBody>
          <a:bodyPr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08899-091A-4986-B914-D309D649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08/06/2018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5479A-D9D2-45B0-9A87-66C743FAB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2F7D9-6D72-472F-9761-039966507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F1E3B37-D501-42E3-9623-5B5A892FD8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01200" y="457200"/>
            <a:ext cx="7725600" cy="5626800"/>
          </a:xfrm>
        </p:spPr>
        <p:txBody>
          <a:bodyPr/>
          <a:lstStyle>
            <a:lvl1pPr marL="450850" indent="-4508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rabicPeriod"/>
              <a:defRPr/>
            </a:lvl2pPr>
            <a:lvl3pPr marL="1371600" indent="-4572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345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78D73-741E-4A3A-B8C4-124CE6BAC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DF620-32AE-46C9-9F22-DDE369B50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A0033-3118-46E0-9F01-3652AE36E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08/06/2018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995D5-0AEB-4D1D-8A60-9100F1F0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5ED6E-F140-4083-9570-EFDF8AAE9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6279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07475-FEE0-40F3-B487-DB82C2806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6FD0D-B4CE-41F4-9879-E575CB28F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DB86D-BED8-4F4E-A228-4A950239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B25E40E-9DF4-47B5-BAB8-388FDD99D59B}" type="datetimeFigureOut">
              <a:rPr lang="en-AU" smtClean="0"/>
              <a:pPr/>
              <a:t>08/06/2018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C2DBD-604C-465E-B9D8-B4B22647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5CE2D-E898-480E-8C7D-50D7E3781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C81F68-4976-451A-B2E9-79BCBD2F70C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0968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775BD-C264-4D14-9F9C-5E355E615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0E30A-9FDC-436A-82DC-AF6B205EB4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5528" y="1825625"/>
            <a:ext cx="57564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E30723-81C3-4A18-9021-A93A3C56F3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757708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43672F-28FD-447E-B5A2-6040CEC9D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08/06/2018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E0952-34FB-4217-8FBC-774BE000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22B44-2702-4DE0-8F4B-297ACA78C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438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346C0-76B2-4261-BBDE-BA8E98953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000" y="136800"/>
            <a:ext cx="9003600" cy="1188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6F9673-06A6-4883-87B9-AEFCC485B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4000" y="1681163"/>
            <a:ext cx="57635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ECD162-0697-49BE-8899-05FCFB715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34000" y="2505075"/>
            <a:ext cx="5763575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9E6007-785B-41D0-B932-2B4BFF0737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7636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5DF337-0335-4780-B1BA-0BBD0A42EA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76360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D2C4F8-CFFF-463C-BEA7-03012D7F8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08/06/2018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F5B21B-D917-4C2D-A86B-12BB20BCD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006EB-F623-4403-A677-A9921610C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5575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57A25-6280-4D1F-8222-2DE5D168B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5B11E6-D675-4EEF-978E-E38783196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08/06/2018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5CDF87-D029-4429-9F21-882389F5C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0BC53C-4C4B-4FB5-B43A-F9255C94B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7413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ABD13F-814C-4D3A-8EB6-2F0288292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08/06/2018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DB036C-D370-4FDE-B942-8258769C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CCFD27-C193-40B6-BAF5-5C073FCA2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137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CABBF1-340C-406B-8C6D-79AE564C0DDF}"/>
              </a:ext>
            </a:extLst>
          </p:cNvPr>
          <p:cNvSpPr/>
          <p:nvPr/>
        </p:nvSpPr>
        <p:spPr>
          <a:xfrm>
            <a:off x="0" y="0"/>
            <a:ext cx="3935413" cy="6858000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B8A512-F5E2-4729-A3C7-D3CBFFA81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400" y="457200"/>
            <a:ext cx="3315600" cy="1324800"/>
          </a:xfrm>
        </p:spPr>
        <p:txBody>
          <a:bodyPr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116F7-0AE7-40B0-9C9D-0F9CBF82D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1812" y="457200"/>
            <a:ext cx="7724987" cy="562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46DFC6-B1F9-4548-AD13-D6EEFAE6DD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6400" y="3117600"/>
            <a:ext cx="3315600" cy="18468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08899-091A-4986-B914-D309D649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08/06/2018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5479A-D9D2-45B0-9A87-66C743FAB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2F7D9-6D72-472F-9761-039966507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536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4AA570C-1BBC-4CDB-A506-E6982C6B7BDD}"/>
              </a:ext>
            </a:extLst>
          </p:cNvPr>
          <p:cNvSpPr/>
          <p:nvPr/>
        </p:nvSpPr>
        <p:spPr>
          <a:xfrm>
            <a:off x="0" y="0"/>
            <a:ext cx="12192000" cy="1325563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35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13FF67-1633-4DD4-99C9-C98EEFE70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28" y="136525"/>
            <a:ext cx="9001778" cy="118903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0BBB1-D145-40B9-81B9-93197AFAA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5527" y="1825625"/>
            <a:ext cx="1169438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F2B31C-A208-4978-9A1D-EA4662D26B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496425" y="6356350"/>
            <a:ext cx="17360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5E40E-9DF4-47B5-BAB8-388FDD99D59B}" type="datetimeFigureOut">
              <a:rPr lang="en-AU" smtClean="0"/>
              <a:t>08/06/2018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C266F-310A-4449-8A29-6F1ACA0C6C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599" y="6356350"/>
            <a:ext cx="53365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EF9F2-B7AF-45F0-96E3-4AB78790C4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56350"/>
            <a:ext cx="5761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749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1FAAF-6CC4-4D9F-A234-2FB86B79FC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Gas Day Harmonisation</a:t>
            </a:r>
            <a:br>
              <a:rPr lang="en-AU" dirty="0"/>
            </a:br>
            <a:r>
              <a:rPr lang="en-AU" sz="3600" dirty="0"/>
              <a:t>GWCF/GRCF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33037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1F1ABD-F041-4E37-B2DB-3339B8D31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Gas Day Harmonisation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126458-EC2F-4D7E-A96F-95D028DA8B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/>
              <a:t>COAG Energy Council has approved harmonising gas days</a:t>
            </a:r>
          </a:p>
          <a:p>
            <a:r>
              <a:rPr lang="en-AU"/>
              <a:t>Draft Law and Rules published by GMRG</a:t>
            </a:r>
          </a:p>
          <a:p>
            <a:pPr lvl="1"/>
            <a:r>
              <a:rPr lang="en-AU"/>
              <a:t>Must still be made by SA </a:t>
            </a:r>
          </a:p>
          <a:p>
            <a:r>
              <a:rPr lang="en-AU"/>
              <a:t>Applies to all states except WA (NT awaiting Energy Council decision)</a:t>
            </a:r>
          </a:p>
          <a:p>
            <a:r>
              <a:rPr lang="en-AU"/>
              <a:t>Standard gas day </a:t>
            </a:r>
            <a:r>
              <a:rPr lang="en-AU">
                <a:solidFill>
                  <a:schemeClr val="accent3"/>
                </a:solidFill>
              </a:rPr>
              <a:t>6am to 6am AEST</a:t>
            </a:r>
          </a:p>
          <a:p>
            <a:pPr lvl="1"/>
            <a:r>
              <a:rPr lang="en-AU"/>
              <a:t>Applies to </a:t>
            </a:r>
            <a:r>
              <a:rPr lang="en-AU" b="1"/>
              <a:t>natural gas facilities</a:t>
            </a:r>
          </a:p>
          <a:p>
            <a:pPr lvl="1"/>
            <a:r>
              <a:rPr lang="en-AU"/>
              <a:t>Effective </a:t>
            </a:r>
            <a:r>
              <a:rPr lang="en-AU">
                <a:solidFill>
                  <a:schemeClr val="accent3"/>
                </a:solidFill>
              </a:rPr>
              <a:t>6am AEST 1 Oct 2019</a:t>
            </a:r>
          </a:p>
          <a:p>
            <a:pPr>
              <a:lnSpc>
                <a:spcPct val="100000"/>
              </a:lnSpc>
            </a:pPr>
            <a:r>
              <a:rPr lang="en-AU"/>
              <a:t>Standard nomination cut off time becomes </a:t>
            </a:r>
            <a:r>
              <a:rPr lang="en-AU">
                <a:solidFill>
                  <a:schemeClr val="accent3"/>
                </a:solidFill>
              </a:rPr>
              <a:t>3pm on the gas day before</a:t>
            </a:r>
            <a:endParaRPr lang="en-AU"/>
          </a:p>
          <a:p>
            <a:pPr lvl="1"/>
            <a:r>
              <a:rPr lang="en-AU"/>
              <a:t>Applies to </a:t>
            </a:r>
            <a:r>
              <a:rPr lang="en-AU" b="1"/>
              <a:t>Part 24 facilities </a:t>
            </a:r>
            <a:r>
              <a:rPr lang="en-AU"/>
              <a:t>only</a:t>
            </a:r>
          </a:p>
        </p:txBody>
      </p:sp>
    </p:spTree>
    <p:extLst>
      <p:ext uri="{BB962C8B-B14F-4D97-AF65-F5344CB8AC3E}">
        <p14:creationId xmlns:p14="http://schemas.microsoft.com/office/powerpoint/2010/main" val="2701565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1A22C-3601-4950-A395-DE2DA4185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Facilities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8F654-3DC6-48C2-9BC8-63DC73221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b="1"/>
              <a:t>Natural gas facility </a:t>
            </a:r>
            <a:r>
              <a:rPr lang="en-AU"/>
              <a:t>(defined in NGR part 26) – </a:t>
            </a:r>
            <a:r>
              <a:rPr lang="en-AU">
                <a:solidFill>
                  <a:schemeClr val="accent3"/>
                </a:solidFill>
              </a:rPr>
              <a:t>Standard Gas Day</a:t>
            </a:r>
          </a:p>
          <a:p>
            <a:pPr lvl="1"/>
            <a:r>
              <a:rPr lang="en-AU"/>
              <a:t>Transport facility (defined in NGL)</a:t>
            </a:r>
          </a:p>
          <a:p>
            <a:pPr lvl="2"/>
            <a:r>
              <a:rPr lang="en-AU"/>
              <a:t>Pipeline (Transmission or Distribution)</a:t>
            </a:r>
          </a:p>
          <a:p>
            <a:pPr lvl="2"/>
            <a:r>
              <a:rPr lang="en-AU"/>
              <a:t>Compression service</a:t>
            </a:r>
          </a:p>
          <a:p>
            <a:pPr lvl="2"/>
            <a:r>
              <a:rPr lang="en-AU"/>
              <a:t>Specified in Regulations</a:t>
            </a:r>
          </a:p>
          <a:p>
            <a:pPr lvl="1"/>
            <a:r>
              <a:rPr lang="en-AU"/>
              <a:t>Production facility</a:t>
            </a:r>
          </a:p>
          <a:p>
            <a:pPr lvl="1"/>
            <a:r>
              <a:rPr lang="en-AU"/>
              <a:t>Storage facility</a:t>
            </a:r>
          </a:p>
          <a:p>
            <a:r>
              <a:rPr lang="en-AU" b="1"/>
              <a:t>Part 24 facility </a:t>
            </a:r>
            <a:r>
              <a:rPr lang="en-AU"/>
              <a:t>(defined in NGR part 24) – </a:t>
            </a:r>
            <a:r>
              <a:rPr lang="en-AU">
                <a:solidFill>
                  <a:schemeClr val="accent3"/>
                </a:solidFill>
              </a:rPr>
              <a:t>Standard Nomination cut-offs</a:t>
            </a:r>
          </a:p>
          <a:p>
            <a:pPr lvl="1"/>
            <a:r>
              <a:rPr lang="en-AU"/>
              <a:t>Transport facility that is </a:t>
            </a:r>
            <a:r>
              <a:rPr lang="en-AU" u="sng"/>
              <a:t>not</a:t>
            </a:r>
            <a:r>
              <a:rPr lang="en-AU"/>
              <a:t> exempted under Part 24</a:t>
            </a:r>
          </a:p>
          <a:p>
            <a:pPr lvl="2"/>
            <a:r>
              <a:rPr lang="en-AU"/>
              <a:t>Distribution pipelines are exempted under Part 24</a:t>
            </a:r>
          </a:p>
          <a:p>
            <a:pPr marL="0" indent="0">
              <a:buNone/>
            </a:pPr>
            <a:endParaRPr lang="en-AU"/>
          </a:p>
          <a:p>
            <a:pPr marL="0" indent="0">
              <a:buNone/>
            </a:pPr>
            <a:r>
              <a:rPr lang="en-AU" b="1"/>
              <a:t>Note – a Part 24 facility is also a natural gas facility</a:t>
            </a:r>
          </a:p>
          <a:p>
            <a:pPr lvl="1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5410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1E0EC-78B8-45A4-863D-7D7F412D7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/>
              <a:t>Facility Operator responsibilities NGL &amp; NGR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E11AC-6BC5-4169-B823-F1AC06288B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AU" b="1"/>
              <a:t>Natural gas facilities</a:t>
            </a:r>
          </a:p>
          <a:p>
            <a:r>
              <a:rPr lang="en-AU"/>
              <a:t>Must publish a </a:t>
            </a:r>
            <a:r>
              <a:rPr lang="en-AU" b="1" u="sng"/>
              <a:t>transition plan </a:t>
            </a:r>
            <a:r>
              <a:rPr lang="en-AU"/>
              <a:t>by </a:t>
            </a:r>
            <a:r>
              <a:rPr lang="en-AU">
                <a:solidFill>
                  <a:schemeClr val="accent3"/>
                </a:solidFill>
              </a:rPr>
              <a:t>30 June 2019</a:t>
            </a:r>
          </a:p>
          <a:p>
            <a:r>
              <a:rPr lang="en-AU"/>
              <a:t>Implement standard gas day for nomination, scheduling and provision of services</a:t>
            </a:r>
          </a:p>
          <a:p>
            <a:r>
              <a:rPr lang="en-AU"/>
              <a:t>Ensure metering equipment measures over the standard gas day</a:t>
            </a:r>
          </a:p>
          <a:p>
            <a:pPr lvl="1"/>
            <a:r>
              <a:rPr lang="en-AU"/>
              <a:t>Measurements can be for shorter periods provided that the:</a:t>
            </a:r>
          </a:p>
          <a:p>
            <a:pPr lvl="2"/>
            <a:r>
              <a:rPr lang="en-AU"/>
              <a:t>First period starts at the start of the standard gas day; and</a:t>
            </a:r>
          </a:p>
          <a:p>
            <a:pPr lvl="2"/>
            <a:r>
              <a:rPr lang="en-AU"/>
              <a:t>Last period ends at the end on the standard gas day</a:t>
            </a:r>
          </a:p>
          <a:p>
            <a:pPr lvl="1"/>
            <a:r>
              <a:rPr lang="en-AU"/>
              <a:t>Distribution meters that measure over a period longer than a gas day do not have to comply</a:t>
            </a:r>
          </a:p>
          <a:p>
            <a:pPr lvl="2"/>
            <a:r>
              <a:rPr lang="en-AU"/>
              <a:t>basic or accumulation meters</a:t>
            </a:r>
          </a:p>
          <a:p>
            <a:pPr marL="0" indent="0">
              <a:buNone/>
            </a:pPr>
            <a:r>
              <a:rPr lang="en-AU" b="1"/>
              <a:t>Part 24 facilities </a:t>
            </a:r>
            <a:r>
              <a:rPr lang="en-AU" b="1" u="sng"/>
              <a:t>additional</a:t>
            </a:r>
            <a:r>
              <a:rPr lang="en-AU" b="1"/>
              <a:t> responsibilities</a:t>
            </a:r>
          </a:p>
          <a:p>
            <a:r>
              <a:rPr lang="en-AU"/>
              <a:t>Implement standard nomination cut off times for day ahead and auction service nominations </a:t>
            </a:r>
          </a:p>
          <a:p>
            <a:pPr lvl="1"/>
            <a:r>
              <a:rPr lang="en-AU"/>
              <a:t>Re-nominations or re-schedules not affected</a:t>
            </a:r>
          </a:p>
          <a:p>
            <a:pPr lvl="1"/>
            <a:endParaRPr lang="en-AU"/>
          </a:p>
          <a:p>
            <a:pPr lvl="1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5849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1130B-6E50-4976-A796-315BE36B9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AEMO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A4A94-C22D-45F9-8BC0-DB2429B9E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/>
              <a:t>AEMO must publish </a:t>
            </a:r>
            <a:r>
              <a:rPr lang="en-AU" b="1" u="sng"/>
              <a:t>market transition plans </a:t>
            </a:r>
            <a:r>
              <a:rPr lang="en-AU"/>
              <a:t>by </a:t>
            </a:r>
            <a:r>
              <a:rPr lang="en-AU">
                <a:solidFill>
                  <a:schemeClr val="accent3"/>
                </a:solidFill>
              </a:rPr>
              <a:t>1 April 2019</a:t>
            </a:r>
          </a:p>
          <a:p>
            <a:pPr lvl="1"/>
            <a:r>
              <a:rPr lang="en-AU"/>
              <a:t>STTM</a:t>
            </a:r>
          </a:p>
          <a:p>
            <a:pPr lvl="1"/>
            <a:r>
              <a:rPr lang="en-AU"/>
              <a:t>DWGM (already operates on 6am gas day start)</a:t>
            </a:r>
          </a:p>
          <a:p>
            <a:pPr lvl="1"/>
            <a:r>
              <a:rPr lang="en-AU"/>
              <a:t>GSH, Capacity Trading and Day Ahead Auction</a:t>
            </a:r>
          </a:p>
          <a:p>
            <a:pPr lvl="1"/>
            <a:r>
              <a:rPr lang="en-AU"/>
              <a:t>Gas BB</a:t>
            </a:r>
          </a:p>
          <a:p>
            <a:pPr lvl="1"/>
            <a:r>
              <a:rPr lang="en-AU"/>
              <a:t>Retail Markets (SA, QLD, NSW/ACT)</a:t>
            </a:r>
          </a:p>
          <a:p>
            <a:r>
              <a:rPr lang="en-AU"/>
              <a:t>AEMO will need to change Market Procedures where applicable</a:t>
            </a:r>
          </a:p>
          <a:p>
            <a:pPr lvl="1"/>
            <a:r>
              <a:rPr lang="en-AU"/>
              <a:t>Normal consultation process will apply</a:t>
            </a:r>
          </a:p>
          <a:p>
            <a:pPr lvl="1"/>
            <a:r>
              <a:rPr lang="en-AU"/>
              <a:t>May include transitional provisions</a:t>
            </a:r>
          </a:p>
          <a:p>
            <a:r>
              <a:rPr lang="en-AU"/>
              <a:t>AEMO has been requested to provide a coordination role for industry readiness</a:t>
            </a:r>
          </a:p>
        </p:txBody>
      </p:sp>
    </p:spTree>
    <p:extLst>
      <p:ext uri="{BB962C8B-B14F-4D97-AF65-F5344CB8AC3E}">
        <p14:creationId xmlns:p14="http://schemas.microsoft.com/office/powerpoint/2010/main" val="4113300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10EB0-8398-41A0-9510-5B04247F2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AEMO gas day harmonisation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B68A9A-C98C-4653-B86E-07051F4916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AU"/>
              <a:t>AEMO is developing and resourcing a project for the implementation of the harmonised gas day.</a:t>
            </a:r>
          </a:p>
          <a:p>
            <a:r>
              <a:rPr lang="en-AU"/>
              <a:t>Likely programme will include:</a:t>
            </a:r>
          </a:p>
          <a:p>
            <a:pPr lvl="1"/>
            <a:r>
              <a:rPr lang="en-AU"/>
              <a:t>Industry workshops in Q3 2018 to:</a:t>
            </a:r>
          </a:p>
          <a:p>
            <a:pPr lvl="2"/>
            <a:r>
              <a:rPr lang="en-AU"/>
              <a:t>Ensure a common understanding of the transition</a:t>
            </a:r>
          </a:p>
          <a:p>
            <a:pPr lvl="2"/>
            <a:r>
              <a:rPr lang="en-AU"/>
              <a:t>Identify any issues with the transition</a:t>
            </a:r>
          </a:p>
          <a:p>
            <a:pPr lvl="2"/>
            <a:r>
              <a:rPr lang="en-AU"/>
              <a:t>Set timelines</a:t>
            </a:r>
          </a:p>
          <a:p>
            <a:pPr lvl="2"/>
            <a:r>
              <a:rPr lang="en-AU"/>
              <a:t>Seek close alignment in assumptions for transition plans.  For example:</a:t>
            </a:r>
          </a:p>
          <a:p>
            <a:pPr lvl="3"/>
            <a:r>
              <a:rPr lang="en-AU"/>
              <a:t>Time based events continue on existing gas day timings until 6am on 1 Oct 2019 and then change to standardised gas day timings</a:t>
            </a:r>
          </a:p>
          <a:p>
            <a:pPr lvl="3"/>
            <a:r>
              <a:rPr lang="en-AU"/>
              <a:t>Gas day 30 Sep 2019 will have less than 24 hours</a:t>
            </a:r>
          </a:p>
          <a:p>
            <a:pPr lvl="1"/>
            <a:r>
              <a:rPr lang="en-AU"/>
              <a:t>Development and Consultation on:</a:t>
            </a:r>
          </a:p>
          <a:p>
            <a:pPr lvl="2"/>
            <a:r>
              <a:rPr lang="en-AU"/>
              <a:t>AEMO’s market transition plan</a:t>
            </a:r>
          </a:p>
          <a:p>
            <a:pPr lvl="2"/>
            <a:r>
              <a:rPr lang="en-AU"/>
              <a:t>AEMO’s Procedure changes</a:t>
            </a:r>
          </a:p>
          <a:p>
            <a:pPr lvl="1"/>
            <a:r>
              <a:rPr lang="en-AU"/>
              <a:t>High level readiness reporting</a:t>
            </a:r>
          </a:p>
        </p:txBody>
      </p:sp>
    </p:spTree>
    <p:extLst>
      <p:ext uri="{BB962C8B-B14F-4D97-AF65-F5344CB8AC3E}">
        <p14:creationId xmlns:p14="http://schemas.microsoft.com/office/powerpoint/2010/main" val="1103766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BAA09-6207-4DC4-A851-738732884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1638C-C6A9-4142-BE05-E8A489E0E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/>
              <a:t>AEMO contact – Roger Shaw</a:t>
            </a:r>
          </a:p>
        </p:txBody>
      </p:sp>
    </p:spTree>
    <p:extLst>
      <p:ext uri="{BB962C8B-B14F-4D97-AF65-F5344CB8AC3E}">
        <p14:creationId xmlns:p14="http://schemas.microsoft.com/office/powerpoint/2010/main" val="4261824719"/>
      </p:ext>
    </p:extLst>
  </p:cSld>
  <p:clrMapOvr>
    <a:masterClrMapping/>
  </p:clrMapOvr>
</p:sld>
</file>

<file path=ppt/theme/theme1.xml><?xml version="1.0" encoding="utf-8"?>
<a:theme xmlns:a="http://schemas.openxmlformats.org/drawingml/2006/main" name="AEMO 2018 16-9">
  <a:themeElements>
    <a:clrScheme name="AEMO PPT 2018">
      <a:dk1>
        <a:srgbClr val="222324"/>
      </a:dk1>
      <a:lt1>
        <a:srgbClr val="FFFFFF"/>
      </a:lt1>
      <a:dk2>
        <a:srgbClr val="000000"/>
      </a:dk2>
      <a:lt2>
        <a:srgbClr val="E0E8EA"/>
      </a:lt2>
      <a:accent1>
        <a:srgbClr val="C41230"/>
      </a:accent1>
      <a:accent2>
        <a:srgbClr val="360F3C"/>
      </a:accent2>
      <a:accent3>
        <a:srgbClr val="F37421"/>
      </a:accent3>
      <a:accent4>
        <a:srgbClr val="FFC222"/>
      </a:accent4>
      <a:accent5>
        <a:srgbClr val="82859C"/>
      </a:accent5>
      <a:accent6>
        <a:srgbClr val="B3E0EE"/>
      </a:accent6>
      <a:hlink>
        <a:srgbClr val="C41230"/>
      </a:hlink>
      <a:folHlink>
        <a:srgbClr val="C41230"/>
      </a:folHlink>
    </a:clrScheme>
    <a:fontScheme name="Tw Cen MT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EMO 2018 16-9" id="{C8B3759F-F5B1-4ADC-9FF7-91A875C606A0}" vid="{0536C440-3EAA-4CC9-9940-81E531A34C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Widescreen</PresentationFormat>
  <Paragraphs>64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Futura Std Light</vt:lpstr>
      <vt:lpstr>Tw Cen MT</vt:lpstr>
      <vt:lpstr>AEMO 2018 16-9</vt:lpstr>
      <vt:lpstr>Gas Day Harmonisation GWCF/GRCF</vt:lpstr>
      <vt:lpstr>Gas Day Harmonisation</vt:lpstr>
      <vt:lpstr>Facilities</vt:lpstr>
      <vt:lpstr>Facility Operator responsibilities NGL &amp; NGR</vt:lpstr>
      <vt:lpstr>AEMO responsibilities</vt:lpstr>
      <vt:lpstr>AEMO gas day harmonisation project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Gas Day Harmonisation</dc:title>
  <dc:creator>Roger Shaw</dc:creator>
  <cp:lastModifiedBy>Hayley George</cp:lastModifiedBy>
  <cp:revision>2</cp:revision>
  <dcterms:modified xsi:type="dcterms:W3CDTF">2018-06-07T22:47:25Z</dcterms:modified>
</cp:coreProperties>
</file>