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5"/>
  </p:sldMasterIdLst>
  <p:notesMasterIdLst>
    <p:notesMasterId r:id="rId22"/>
  </p:notesMasterIdLst>
  <p:sldIdLst>
    <p:sldId id="257" r:id="rId6"/>
    <p:sldId id="354" r:id="rId7"/>
    <p:sldId id="355" r:id="rId8"/>
    <p:sldId id="356" r:id="rId9"/>
    <p:sldId id="357" r:id="rId10"/>
    <p:sldId id="351" r:id="rId11"/>
    <p:sldId id="352" r:id="rId12"/>
    <p:sldId id="358" r:id="rId13"/>
    <p:sldId id="359" r:id="rId14"/>
    <p:sldId id="360" r:id="rId15"/>
    <p:sldId id="269" r:id="rId16"/>
    <p:sldId id="353" r:id="rId17"/>
    <p:sldId id="343" r:id="rId18"/>
    <p:sldId id="347" r:id="rId19"/>
    <p:sldId id="348" r:id="rId20"/>
    <p:sldId id="310" r:id="rId21"/>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ole Dodd" initials="ND" lastIdx="12" clrIdx="0">
    <p:extLst>
      <p:ext uri="{19B8F6BF-5375-455C-9EA6-DF929625EA0E}">
        <p15:presenceInfo xmlns:p15="http://schemas.microsoft.com/office/powerpoint/2012/main" userId="S-1-5-21-256186967-1468483519-2110688028-16297" providerId="AD"/>
      </p:ext>
    </p:extLst>
  </p:cmAuthor>
  <p:cmAuthor id="2" name="Trent Morrow" initials="TM" lastIdx="6" clrIdx="1">
    <p:extLst>
      <p:ext uri="{19B8F6BF-5375-455C-9EA6-DF929625EA0E}">
        <p15:presenceInfo xmlns:p15="http://schemas.microsoft.com/office/powerpoint/2012/main" userId="S-1-5-21-256186967-1468483519-2110688028-20405" providerId="AD"/>
      </p:ext>
    </p:extLst>
  </p:cmAuthor>
  <p:cmAuthor id="3" name="Nicholas Pope" initials="NP" lastIdx="1" clrIdx="2">
    <p:extLst>
      <p:ext uri="{19B8F6BF-5375-455C-9EA6-DF929625EA0E}">
        <p15:presenceInfo xmlns:p15="http://schemas.microsoft.com/office/powerpoint/2012/main" userId="S-1-5-21-256186967-1468483519-2110688028-1442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8" autoAdjust="0"/>
    <p:restoredTop sz="94660"/>
  </p:normalViewPr>
  <p:slideViewPr>
    <p:cSldViewPr snapToGrid="0">
      <p:cViewPr varScale="1">
        <p:scale>
          <a:sx n="88" d="100"/>
          <a:sy n="88" d="100"/>
        </p:scale>
        <p:origin x="643" y="5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201F7AD1-BABD-4EEC-88FF-055095BCCAAD}" type="datetimeFigureOut">
              <a:rPr lang="en-AU" smtClean="0"/>
              <a:t>08/06/2018</a:t>
            </a:fld>
            <a:endParaRPr lang="en-AU"/>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15C109A6-2741-4A83-8BAA-E7D3DDEA1AF4}" type="slidenum">
              <a:rPr lang="en-AU" smtClean="0"/>
              <a:t>‹#›</a:t>
            </a:fld>
            <a:endParaRPr lang="en-AU"/>
          </a:p>
        </p:txBody>
      </p:sp>
    </p:spTree>
    <p:extLst>
      <p:ext uri="{BB962C8B-B14F-4D97-AF65-F5344CB8AC3E}">
        <p14:creationId xmlns:p14="http://schemas.microsoft.com/office/powerpoint/2010/main" val="2329904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5C109A6-2741-4A83-8BAA-E7D3DDEA1AF4}" type="slidenum">
              <a:rPr lang="en-AU" smtClean="0"/>
              <a:t>10</a:t>
            </a:fld>
            <a:endParaRPr lang="en-AU"/>
          </a:p>
        </p:txBody>
      </p:sp>
    </p:spTree>
    <p:extLst>
      <p:ext uri="{BB962C8B-B14F-4D97-AF65-F5344CB8AC3E}">
        <p14:creationId xmlns:p14="http://schemas.microsoft.com/office/powerpoint/2010/main" val="3906067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BECF31DC-5470-4E23-AD19-3A7123DBCEB8}" type="slidenum">
              <a:rPr lang="en-AU" smtClean="0"/>
              <a:t>11</a:t>
            </a:fld>
            <a:endParaRPr lang="en-AU"/>
          </a:p>
        </p:txBody>
      </p:sp>
    </p:spTree>
    <p:extLst>
      <p:ext uri="{BB962C8B-B14F-4D97-AF65-F5344CB8AC3E}">
        <p14:creationId xmlns:p14="http://schemas.microsoft.com/office/powerpoint/2010/main" val="31803438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7" name="Freeform 15">
            <a:extLst>
              <a:ext uri="{FF2B5EF4-FFF2-40B4-BE49-F238E27FC236}">
                <a16:creationId xmlns:a16="http://schemas.microsoft.com/office/drawing/2014/main" id="{332CD06C-42C1-4DF5-AEBC-2DBE2DAFBA10}"/>
              </a:ext>
            </a:extLst>
          </p:cNvPr>
          <p:cNvSpPr>
            <a:spLocks/>
          </p:cNvSpPr>
          <p:nvPr userDrawn="1"/>
        </p:nvSpPr>
        <p:spPr bwMode="auto">
          <a:xfrm flipH="1">
            <a:off x="-2935513" y="4166205"/>
            <a:ext cx="11139999" cy="3591552"/>
          </a:xfrm>
          <a:custGeom>
            <a:avLst/>
            <a:gdLst>
              <a:gd name="T0" fmla="*/ 6807 w 8055"/>
              <a:gd name="T1" fmla="*/ 1082 h 2594"/>
              <a:gd name="T2" fmla="*/ 3279 w 8055"/>
              <a:gd name="T3" fmla="*/ 786 h 2594"/>
              <a:gd name="T4" fmla="*/ 1046 w 8055"/>
              <a:gd name="T5" fmla="*/ 5 h 2594"/>
              <a:gd name="T6" fmla="*/ 1063 w 8055"/>
              <a:gd name="T7" fmla="*/ 6 h 2594"/>
              <a:gd name="T8" fmla="*/ 0 w 8055"/>
              <a:gd name="T9" fmla="*/ 292 h 2594"/>
              <a:gd name="T10" fmla="*/ 1311 w 8055"/>
              <a:gd name="T11" fmla="*/ 482 h 2594"/>
              <a:gd name="T12" fmla="*/ 3231 w 8055"/>
              <a:gd name="T13" fmla="*/ 1898 h 2594"/>
              <a:gd name="T14" fmla="*/ 5831 w 8055"/>
              <a:gd name="T15" fmla="*/ 1722 h 2594"/>
              <a:gd name="T16" fmla="*/ 8055 w 8055"/>
              <a:gd name="T17" fmla="*/ 1346 h 2594"/>
              <a:gd name="T18" fmla="*/ 8055 w 8055"/>
              <a:gd name="T19" fmla="*/ 1098 h 2594"/>
              <a:gd name="T20" fmla="*/ 6807 w 8055"/>
              <a:gd name="T21" fmla="*/ 1082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5" h="2594">
                <a:moveTo>
                  <a:pt x="6807" y="1082"/>
                </a:moveTo>
                <a:cubicBezTo>
                  <a:pt x="5911" y="1330"/>
                  <a:pt x="4872" y="1860"/>
                  <a:pt x="3279" y="786"/>
                </a:cubicBezTo>
                <a:cubicBezTo>
                  <a:pt x="2364" y="169"/>
                  <a:pt x="1673" y="0"/>
                  <a:pt x="1046" y="5"/>
                </a:cubicBezTo>
                <a:cubicBezTo>
                  <a:pt x="1057" y="6"/>
                  <a:pt x="1063" y="6"/>
                  <a:pt x="1063" y="6"/>
                </a:cubicBezTo>
                <a:cubicBezTo>
                  <a:pt x="1063" y="6"/>
                  <a:pt x="530" y="57"/>
                  <a:pt x="0" y="292"/>
                </a:cubicBezTo>
                <a:cubicBezTo>
                  <a:pt x="399" y="260"/>
                  <a:pt x="917" y="274"/>
                  <a:pt x="1311" y="482"/>
                </a:cubicBezTo>
                <a:cubicBezTo>
                  <a:pt x="2055" y="874"/>
                  <a:pt x="2783" y="1610"/>
                  <a:pt x="3231" y="1898"/>
                </a:cubicBezTo>
                <a:cubicBezTo>
                  <a:pt x="3598" y="2134"/>
                  <a:pt x="4463" y="2594"/>
                  <a:pt x="5831" y="1722"/>
                </a:cubicBezTo>
                <a:cubicBezTo>
                  <a:pt x="7199" y="850"/>
                  <a:pt x="8055" y="1346"/>
                  <a:pt x="8055" y="1346"/>
                </a:cubicBezTo>
                <a:cubicBezTo>
                  <a:pt x="8055" y="1098"/>
                  <a:pt x="8055" y="1098"/>
                  <a:pt x="8055" y="1098"/>
                </a:cubicBezTo>
                <a:cubicBezTo>
                  <a:pt x="8055" y="1098"/>
                  <a:pt x="7703" y="834"/>
                  <a:pt x="6807" y="1082"/>
                </a:cubicBezTo>
                <a:close/>
              </a:path>
            </a:pathLst>
          </a:custGeom>
          <a:gradFill flip="none" rotWithShape="1">
            <a:gsLst>
              <a:gs pos="17000">
                <a:srgbClr val="360F3C">
                  <a:alpha val="70000"/>
                </a:srgbClr>
              </a:gs>
              <a:gs pos="57000">
                <a:srgbClr val="5C1C8C">
                  <a:alpha val="20000"/>
                </a:srgbClr>
              </a:gs>
              <a:gs pos="94000">
                <a:srgbClr val="C72032">
                  <a:alpha val="50000"/>
                </a:srgbClr>
              </a:gs>
            </a:gsLst>
            <a:lin ang="10800000" scaled="1"/>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Arial" panose="020B0604020202020204" pitchFamily="34" charset="0"/>
              <a:ea typeface="+mn-ea"/>
              <a:cs typeface="Arial" panose="020B0604020202020204" pitchFamily="34" charset="0"/>
              <a:sym typeface="Futura Std Light"/>
            </a:endParaRPr>
          </a:p>
        </p:txBody>
      </p:sp>
      <p:sp>
        <p:nvSpPr>
          <p:cNvPr id="8" name="Freeform 16">
            <a:extLst>
              <a:ext uri="{FF2B5EF4-FFF2-40B4-BE49-F238E27FC236}">
                <a16:creationId xmlns:a16="http://schemas.microsoft.com/office/drawing/2014/main" id="{76E05CA3-D21A-42E0-A63A-D375E1C1E26E}"/>
              </a:ext>
            </a:extLst>
          </p:cNvPr>
          <p:cNvSpPr>
            <a:spLocks/>
          </p:cNvSpPr>
          <p:nvPr userDrawn="1"/>
        </p:nvSpPr>
        <p:spPr bwMode="auto">
          <a:xfrm flipH="1">
            <a:off x="6738333" y="4064389"/>
            <a:ext cx="5985254" cy="2631276"/>
          </a:xfrm>
          <a:custGeom>
            <a:avLst/>
            <a:gdLst>
              <a:gd name="T0" fmla="*/ 2196 w 4328"/>
              <a:gd name="T1" fmla="*/ 1896 h 1900"/>
              <a:gd name="T2" fmla="*/ 2448 w 4328"/>
              <a:gd name="T3" fmla="*/ 992 h 1900"/>
              <a:gd name="T4" fmla="*/ 4328 w 4328"/>
              <a:gd name="T5" fmla="*/ 80 h 1900"/>
              <a:gd name="T6" fmla="*/ 1632 w 4328"/>
              <a:gd name="T7" fmla="*/ 420 h 1900"/>
              <a:gd name="T8" fmla="*/ 248 w 4328"/>
              <a:gd name="T9" fmla="*/ 1900 h 1900"/>
              <a:gd name="T10" fmla="*/ 2196 w 4328"/>
              <a:gd name="T11" fmla="*/ 1896 h 1900"/>
            </a:gdLst>
            <a:ahLst/>
            <a:cxnLst>
              <a:cxn ang="0">
                <a:pos x="T0" y="T1"/>
              </a:cxn>
              <a:cxn ang="0">
                <a:pos x="T2" y="T3"/>
              </a:cxn>
              <a:cxn ang="0">
                <a:pos x="T4" y="T5"/>
              </a:cxn>
              <a:cxn ang="0">
                <a:pos x="T6" y="T7"/>
              </a:cxn>
              <a:cxn ang="0">
                <a:pos x="T8" y="T9"/>
              </a:cxn>
              <a:cxn ang="0">
                <a:pos x="T10" y="T11"/>
              </a:cxn>
            </a:cxnLst>
            <a:rect l="0" t="0" r="r" b="b"/>
            <a:pathLst>
              <a:path w="4328" h="1900">
                <a:moveTo>
                  <a:pt x="2196" y="1896"/>
                </a:moveTo>
                <a:cubicBezTo>
                  <a:pt x="2196" y="1896"/>
                  <a:pt x="2113" y="1475"/>
                  <a:pt x="2448" y="992"/>
                </a:cubicBezTo>
                <a:cubicBezTo>
                  <a:pt x="2992" y="208"/>
                  <a:pt x="4328" y="80"/>
                  <a:pt x="4328" y="80"/>
                </a:cubicBezTo>
                <a:cubicBezTo>
                  <a:pt x="4328" y="80"/>
                  <a:pt x="3161" y="0"/>
                  <a:pt x="1632" y="420"/>
                </a:cubicBezTo>
                <a:cubicBezTo>
                  <a:pt x="0" y="868"/>
                  <a:pt x="248" y="1900"/>
                  <a:pt x="248" y="1900"/>
                </a:cubicBezTo>
                <a:lnTo>
                  <a:pt x="2196" y="1896"/>
                </a:lnTo>
                <a:close/>
              </a:path>
            </a:pathLst>
          </a:custGeom>
          <a:gradFill flip="none" rotWithShape="1">
            <a:gsLst>
              <a:gs pos="37000">
                <a:srgbClr val="D93B50">
                  <a:alpha val="50000"/>
                </a:srgbClr>
              </a:gs>
              <a:gs pos="0">
                <a:srgbClr val="C72032">
                  <a:alpha val="80000"/>
                </a:srgbClr>
              </a:gs>
              <a:gs pos="95575">
                <a:srgbClr val="5C1C8C">
                  <a:alpha val="35000"/>
                </a:srgbClr>
              </a:gs>
            </a:gsLst>
            <a:lin ang="18900000" scaled="1"/>
            <a:tileRect/>
          </a:gra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Arial" panose="020B0604020202020204" pitchFamily="34" charset="0"/>
              <a:ea typeface="+mn-ea"/>
              <a:cs typeface="Arial" panose="020B0604020202020204" pitchFamily="34" charset="0"/>
              <a:sym typeface="Futura Std Light"/>
            </a:endParaRPr>
          </a:p>
        </p:txBody>
      </p:sp>
      <p:pic>
        <p:nvPicPr>
          <p:cNvPr id="9" name="Picture 8">
            <a:extLst>
              <a:ext uri="{FF2B5EF4-FFF2-40B4-BE49-F238E27FC236}">
                <a16:creationId xmlns:a16="http://schemas.microsoft.com/office/drawing/2014/main" id="{9234F0ED-53FA-453F-AAA8-F2EA2B5748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70032" y="728148"/>
            <a:ext cx="3024336" cy="996252"/>
          </a:xfrm>
          <a:prstGeom prst="rect">
            <a:avLst/>
          </a:prstGeom>
        </p:spPr>
      </p:pic>
      <p:sp>
        <p:nvSpPr>
          <p:cNvPr id="10" name="Freeform: Shape 9">
            <a:extLst>
              <a:ext uri="{FF2B5EF4-FFF2-40B4-BE49-F238E27FC236}">
                <a16:creationId xmlns:a16="http://schemas.microsoft.com/office/drawing/2014/main" id="{7B9E9ED6-D0E9-4818-A55E-FEFC2F0CD672}"/>
              </a:ext>
            </a:extLst>
          </p:cNvPr>
          <p:cNvSpPr/>
          <p:nvPr userDrawn="1"/>
        </p:nvSpPr>
        <p:spPr>
          <a:xfrm>
            <a:off x="0" y="0"/>
            <a:ext cx="12192000" cy="6858000"/>
          </a:xfrm>
          <a:custGeom>
            <a:avLst/>
            <a:gdLst>
              <a:gd name="connsiteX0" fmla="*/ 263525 w 12192000"/>
              <a:gd name="connsiteY0" fmla="*/ 260350 h 6858000"/>
              <a:gd name="connsiteX1" fmla="*/ 263525 w 12192000"/>
              <a:gd name="connsiteY1" fmla="*/ 6597650 h 6858000"/>
              <a:gd name="connsiteX2" fmla="*/ 11928475 w 12192000"/>
              <a:gd name="connsiteY2" fmla="*/ 6597650 h 6858000"/>
              <a:gd name="connsiteX3" fmla="*/ 11928475 w 12192000"/>
              <a:gd name="connsiteY3" fmla="*/ 26035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63525" y="260350"/>
                </a:moveTo>
                <a:lnTo>
                  <a:pt x="263525" y="6597650"/>
                </a:lnTo>
                <a:lnTo>
                  <a:pt x="11928475" y="6597650"/>
                </a:lnTo>
                <a:lnTo>
                  <a:pt x="11928475" y="260350"/>
                </a:lnTo>
                <a:close/>
                <a:moveTo>
                  <a:pt x="0" y="0"/>
                </a:moveTo>
                <a:lnTo>
                  <a:pt x="12192000" y="0"/>
                </a:lnTo>
                <a:lnTo>
                  <a:pt x="1219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sym typeface="Futura Std Light"/>
            </a:endParaRPr>
          </a:p>
        </p:txBody>
      </p:sp>
      <p:sp>
        <p:nvSpPr>
          <p:cNvPr id="2" name="Title 1">
            <a:extLst>
              <a:ext uri="{FF2B5EF4-FFF2-40B4-BE49-F238E27FC236}">
                <a16:creationId xmlns:a16="http://schemas.microsoft.com/office/drawing/2014/main" id="{AD559B4D-39E2-4A2E-8A5C-95726E785FF9}"/>
              </a:ext>
            </a:extLst>
          </p:cNvPr>
          <p:cNvSpPr>
            <a:spLocks noGrp="1"/>
          </p:cNvSpPr>
          <p:nvPr>
            <p:ph type="ctrTitle"/>
          </p:nvPr>
        </p:nvSpPr>
        <p:spPr>
          <a:xfrm>
            <a:off x="838800" y="2350800"/>
            <a:ext cx="9144000" cy="2387600"/>
          </a:xfrm>
        </p:spPr>
        <p:txBody>
          <a:bodyPr anchor="b"/>
          <a:lstStyle>
            <a:lvl1pPr algn="l">
              <a:defRPr sz="60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Subtitle 2">
            <a:extLst>
              <a:ext uri="{FF2B5EF4-FFF2-40B4-BE49-F238E27FC236}">
                <a16:creationId xmlns:a16="http://schemas.microsoft.com/office/drawing/2014/main" id="{4F9AB51E-A732-4105-AAF9-C4C491281C8E}"/>
              </a:ext>
            </a:extLst>
          </p:cNvPr>
          <p:cNvSpPr>
            <a:spLocks noGrp="1"/>
          </p:cNvSpPr>
          <p:nvPr>
            <p:ph type="subTitle" idx="1"/>
          </p:nvPr>
        </p:nvSpPr>
        <p:spPr>
          <a:xfrm>
            <a:off x="838800" y="4899600"/>
            <a:ext cx="9144000" cy="626400"/>
          </a:xfrm>
        </p:spPr>
        <p:txBody>
          <a:bodyPr>
            <a:normAutofit/>
          </a:bodyPr>
          <a:lstStyle>
            <a:lvl1pPr marL="0" indent="0" algn="l">
              <a:buNone/>
              <a:defRPr sz="28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Tree>
    <p:extLst>
      <p:ext uri="{BB962C8B-B14F-4D97-AF65-F5344CB8AC3E}">
        <p14:creationId xmlns:p14="http://schemas.microsoft.com/office/powerpoint/2010/main" val="3191040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5AE116F7-0AE7-40B0-9C9D-0F9CBF82DF85}"/>
              </a:ext>
            </a:extLst>
          </p:cNvPr>
          <p:cNvSpPr>
            <a:spLocks noGrp="1"/>
          </p:cNvSpPr>
          <p:nvPr>
            <p:ph idx="1"/>
          </p:nvPr>
        </p:nvSpPr>
        <p:spPr>
          <a:xfrm>
            <a:off x="4201812" y="457200"/>
            <a:ext cx="7724987" cy="5626800"/>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4A46DFC6-B1F9-4548-AD13-D6EEFAE6DD0C}"/>
              </a:ext>
            </a:extLst>
          </p:cNvPr>
          <p:cNvSpPr>
            <a:spLocks noGrp="1"/>
          </p:cNvSpPr>
          <p:nvPr>
            <p:ph type="body" sz="half" idx="2"/>
          </p:nvPr>
        </p:nvSpPr>
        <p:spPr>
          <a:xfrm>
            <a:off x="266400" y="3117600"/>
            <a:ext cx="3315600" cy="1846800"/>
          </a:xfrm>
        </p:spPr>
        <p:txBody>
          <a:bodyPr>
            <a:normAutofit/>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035369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B70B14-71BF-4D10-B3DA-12193BF02EE1}"/>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3A023EC-89BA-427F-B659-C9BA6F7C97BD}"/>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E2789DB-5346-49A4-93BC-CE824ABD6F0D}"/>
              </a:ext>
            </a:extLst>
          </p:cNvPr>
          <p:cNvSpPr>
            <a:spLocks noGrp="1"/>
          </p:cNvSpPr>
          <p:nvPr>
            <p:ph type="pic" idx="1"/>
          </p:nvPr>
        </p:nvSpPr>
        <p:spPr>
          <a:xfrm>
            <a:off x="4201812" y="457200"/>
            <a:ext cx="7724987" cy="562680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227ED3C4-6241-480A-9C80-94FA28B6BFD3}"/>
              </a:ext>
            </a:extLst>
          </p:cNvPr>
          <p:cNvSpPr>
            <a:spLocks noGrp="1"/>
          </p:cNvSpPr>
          <p:nvPr>
            <p:ph type="body" sz="half" idx="2"/>
          </p:nvPr>
        </p:nvSpPr>
        <p:spPr>
          <a:xfrm>
            <a:off x="266400" y="3117600"/>
            <a:ext cx="3315600" cy="1846800"/>
          </a:xfrm>
        </p:spPr>
        <p:txBody>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Slide Number Placeholder 5">
            <a:extLst>
              <a:ext uri="{FF2B5EF4-FFF2-40B4-BE49-F238E27FC236}">
                <a16:creationId xmlns:a16="http://schemas.microsoft.com/office/drawing/2014/main" id="{D7419A7C-D9E9-402F-A86D-28137C721FFE}"/>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438974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B70B14-71BF-4D10-B3DA-12193BF02EE1}"/>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93A023EC-89BA-427F-B659-C9BA6F7C97BD}"/>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E2789DB-5346-49A4-93BC-CE824ABD6F0D}"/>
              </a:ext>
            </a:extLst>
          </p:cNvPr>
          <p:cNvSpPr>
            <a:spLocks noGrp="1"/>
          </p:cNvSpPr>
          <p:nvPr>
            <p:ph type="pic" idx="1"/>
          </p:nvPr>
        </p:nvSpPr>
        <p:spPr>
          <a:xfrm>
            <a:off x="4201812" y="457200"/>
            <a:ext cx="7724987" cy="562680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227ED3C4-6241-480A-9C80-94FA28B6BFD3}"/>
              </a:ext>
            </a:extLst>
          </p:cNvPr>
          <p:cNvSpPr>
            <a:spLocks noGrp="1"/>
          </p:cNvSpPr>
          <p:nvPr>
            <p:ph type="body" sz="half" idx="2"/>
          </p:nvPr>
        </p:nvSpPr>
        <p:spPr>
          <a:xfrm>
            <a:off x="266400" y="3117600"/>
            <a:ext cx="3315600" cy="1846800"/>
          </a:xfrm>
        </p:spPr>
        <p:txBody>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A2BE93A-F35B-437B-B683-A13F8549B11A}"/>
              </a:ext>
            </a:extLst>
          </p:cNvPr>
          <p:cNvSpPr>
            <a:spLocks noGrp="1"/>
          </p:cNvSpPr>
          <p:nvPr>
            <p:ph type="dt" sz="half" idx="10"/>
          </p:nvPr>
        </p:nvSpPr>
        <p:spPr>
          <a:xfrm>
            <a:off x="9496425" y="6356350"/>
            <a:ext cx="1736066" cy="365125"/>
          </a:xfrm>
          <a:prstGeom prst="rect">
            <a:avLst/>
          </a:prstGeom>
        </p:spPr>
        <p:txBody>
          <a:bodyPr/>
          <a:lstStyle/>
          <a:p>
            <a:fld id="{DB25E40E-9DF4-47B5-BAB8-388FDD99D59B}" type="datetimeFigureOut">
              <a:rPr lang="en-AU" smtClean="0"/>
              <a:t>08/06/2018</a:t>
            </a:fld>
            <a:endParaRPr lang="en-AU"/>
          </a:p>
        </p:txBody>
      </p:sp>
      <p:sp>
        <p:nvSpPr>
          <p:cNvPr id="7" name="Slide Number Placeholder 6">
            <a:extLst>
              <a:ext uri="{FF2B5EF4-FFF2-40B4-BE49-F238E27FC236}">
                <a16:creationId xmlns:a16="http://schemas.microsoft.com/office/drawing/2014/main" id="{167EDBB3-96E6-4EEA-931F-DB7B9E145130}"/>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4389742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775BD-C264-4D14-9F9C-5E355E6152C5}"/>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C050E30A-9FDC-436A-82DC-AF6B205EB45E}"/>
              </a:ext>
            </a:extLst>
          </p:cNvPr>
          <p:cNvSpPr>
            <a:spLocks noGrp="1"/>
          </p:cNvSpPr>
          <p:nvPr>
            <p:ph sz="half" idx="1"/>
          </p:nvPr>
        </p:nvSpPr>
        <p:spPr>
          <a:xfrm>
            <a:off x="235528" y="1825625"/>
            <a:ext cx="57564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66E30723-81C3-4A18-9021-A93A3C56F363}"/>
              </a:ext>
            </a:extLst>
          </p:cNvPr>
          <p:cNvSpPr>
            <a:spLocks noGrp="1"/>
          </p:cNvSpPr>
          <p:nvPr>
            <p:ph sz="half" idx="2"/>
          </p:nvPr>
        </p:nvSpPr>
        <p:spPr>
          <a:xfrm>
            <a:off x="6172200" y="1825625"/>
            <a:ext cx="5757708"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CC43672F-28FD-447E-B5A2-6040CEC9D790}"/>
              </a:ext>
            </a:extLst>
          </p:cNvPr>
          <p:cNvSpPr>
            <a:spLocks noGrp="1"/>
          </p:cNvSpPr>
          <p:nvPr>
            <p:ph type="dt" sz="half" idx="10"/>
          </p:nvPr>
        </p:nvSpPr>
        <p:spPr>
          <a:xfrm>
            <a:off x="9496425" y="6356350"/>
            <a:ext cx="1736066" cy="365125"/>
          </a:xfrm>
          <a:prstGeom prst="rect">
            <a:avLst/>
          </a:prstGeom>
        </p:spPr>
        <p:txBody>
          <a:bodyPr/>
          <a:lstStyle/>
          <a:p>
            <a:fld id="{DB25E40E-9DF4-47B5-BAB8-388FDD99D59B}" type="datetimeFigureOut">
              <a:rPr lang="en-AU" smtClean="0"/>
              <a:t>08/06/2018</a:t>
            </a:fld>
            <a:endParaRPr lang="en-AU"/>
          </a:p>
        </p:txBody>
      </p:sp>
      <p:sp>
        <p:nvSpPr>
          <p:cNvPr id="6" name="Footer Placeholder 5">
            <a:extLst>
              <a:ext uri="{FF2B5EF4-FFF2-40B4-BE49-F238E27FC236}">
                <a16:creationId xmlns:a16="http://schemas.microsoft.com/office/drawing/2014/main" id="{69EE0952-34FB-4217-8FBC-774BE000F6FC}"/>
              </a:ext>
            </a:extLst>
          </p:cNvPr>
          <p:cNvSpPr>
            <a:spLocks noGrp="1"/>
          </p:cNvSpPr>
          <p:nvPr>
            <p:ph type="ftr" sz="quarter" idx="11"/>
          </p:nvPr>
        </p:nvSpPr>
        <p:spPr>
          <a:xfrm>
            <a:off x="4038599" y="6356350"/>
            <a:ext cx="5336509"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1122B44-2702-4DE0-8F4B-297ACA78CA11}"/>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25543854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346C0-76B2-4261-BBDE-BA8E98953FAE}"/>
              </a:ext>
            </a:extLst>
          </p:cNvPr>
          <p:cNvSpPr>
            <a:spLocks noGrp="1"/>
          </p:cNvSpPr>
          <p:nvPr>
            <p:ph type="title"/>
          </p:nvPr>
        </p:nvSpPr>
        <p:spPr>
          <a:xfrm>
            <a:off x="234000" y="136800"/>
            <a:ext cx="9003600" cy="1188000"/>
          </a:xfr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526F9673-06A6-4883-87B9-AEFCC485B9D1}"/>
              </a:ext>
            </a:extLst>
          </p:cNvPr>
          <p:cNvSpPr>
            <a:spLocks noGrp="1"/>
          </p:cNvSpPr>
          <p:nvPr>
            <p:ph type="body" idx="1"/>
          </p:nvPr>
        </p:nvSpPr>
        <p:spPr>
          <a:xfrm>
            <a:off x="234000" y="1681163"/>
            <a:ext cx="5763575"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ECD162-0697-49BE-8899-05FCFB71539C}"/>
              </a:ext>
            </a:extLst>
          </p:cNvPr>
          <p:cNvSpPr>
            <a:spLocks noGrp="1"/>
          </p:cNvSpPr>
          <p:nvPr>
            <p:ph sz="half" idx="2"/>
          </p:nvPr>
        </p:nvSpPr>
        <p:spPr>
          <a:xfrm>
            <a:off x="234000" y="2505075"/>
            <a:ext cx="5763575"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69E6007-785B-41D0-B932-2B4BFF073755}"/>
              </a:ext>
            </a:extLst>
          </p:cNvPr>
          <p:cNvSpPr>
            <a:spLocks noGrp="1"/>
          </p:cNvSpPr>
          <p:nvPr>
            <p:ph type="body" sz="quarter" idx="3"/>
          </p:nvPr>
        </p:nvSpPr>
        <p:spPr>
          <a:xfrm>
            <a:off x="6172200" y="1681163"/>
            <a:ext cx="5763600"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35DF337-0335-4780-B1BA-0BBD0A42EA5C}"/>
              </a:ext>
            </a:extLst>
          </p:cNvPr>
          <p:cNvSpPr>
            <a:spLocks noGrp="1"/>
          </p:cNvSpPr>
          <p:nvPr>
            <p:ph sz="quarter" idx="4"/>
          </p:nvPr>
        </p:nvSpPr>
        <p:spPr>
          <a:xfrm>
            <a:off x="6172200" y="2505075"/>
            <a:ext cx="5763600"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30D2C4F8-CFFF-463C-BEA7-03012D7F8516}"/>
              </a:ext>
            </a:extLst>
          </p:cNvPr>
          <p:cNvSpPr>
            <a:spLocks noGrp="1"/>
          </p:cNvSpPr>
          <p:nvPr>
            <p:ph type="dt" sz="half" idx="10"/>
          </p:nvPr>
        </p:nvSpPr>
        <p:spPr>
          <a:xfrm>
            <a:off x="9496425" y="6356350"/>
            <a:ext cx="1736066" cy="365125"/>
          </a:xfrm>
          <a:prstGeom prst="rect">
            <a:avLst/>
          </a:prstGeom>
        </p:spPr>
        <p:txBody>
          <a:bodyPr/>
          <a:lstStyle/>
          <a:p>
            <a:fld id="{DB25E40E-9DF4-47B5-BAB8-388FDD99D59B}" type="datetimeFigureOut">
              <a:rPr lang="en-AU" smtClean="0"/>
              <a:t>08/06/2018</a:t>
            </a:fld>
            <a:endParaRPr lang="en-AU"/>
          </a:p>
        </p:txBody>
      </p:sp>
      <p:sp>
        <p:nvSpPr>
          <p:cNvPr id="8" name="Footer Placeholder 7">
            <a:extLst>
              <a:ext uri="{FF2B5EF4-FFF2-40B4-BE49-F238E27FC236}">
                <a16:creationId xmlns:a16="http://schemas.microsoft.com/office/drawing/2014/main" id="{45F5B21B-D917-4C2D-A86B-12BB20BCDC13}"/>
              </a:ext>
            </a:extLst>
          </p:cNvPr>
          <p:cNvSpPr>
            <a:spLocks noGrp="1"/>
          </p:cNvSpPr>
          <p:nvPr>
            <p:ph type="ftr" sz="quarter" idx="11"/>
          </p:nvPr>
        </p:nvSpPr>
        <p:spPr>
          <a:xfrm>
            <a:off x="4038599" y="6356350"/>
            <a:ext cx="5336509"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3ED006EB-F623-4403-A677-A9921610C0AE}"/>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33655750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57A25-6280-4D1F-8222-2DE5D168B254}"/>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Date Placeholder 2">
            <a:extLst>
              <a:ext uri="{FF2B5EF4-FFF2-40B4-BE49-F238E27FC236}">
                <a16:creationId xmlns:a16="http://schemas.microsoft.com/office/drawing/2014/main" id="{AF5B11E6-D675-4EEF-978E-E387831969B1}"/>
              </a:ext>
            </a:extLst>
          </p:cNvPr>
          <p:cNvSpPr>
            <a:spLocks noGrp="1"/>
          </p:cNvSpPr>
          <p:nvPr>
            <p:ph type="dt" sz="half" idx="10"/>
          </p:nvPr>
        </p:nvSpPr>
        <p:spPr>
          <a:xfrm>
            <a:off x="9496425" y="6356350"/>
            <a:ext cx="1736066" cy="365125"/>
          </a:xfrm>
          <a:prstGeom prst="rect">
            <a:avLst/>
          </a:prstGeom>
        </p:spPr>
        <p:txBody>
          <a:bodyPr/>
          <a:lstStyle/>
          <a:p>
            <a:fld id="{DB25E40E-9DF4-47B5-BAB8-388FDD99D59B}" type="datetimeFigureOut">
              <a:rPr lang="en-AU" smtClean="0"/>
              <a:t>08/06/2018</a:t>
            </a:fld>
            <a:endParaRPr lang="en-AU"/>
          </a:p>
        </p:txBody>
      </p:sp>
      <p:sp>
        <p:nvSpPr>
          <p:cNvPr id="4" name="Footer Placeholder 3">
            <a:extLst>
              <a:ext uri="{FF2B5EF4-FFF2-40B4-BE49-F238E27FC236}">
                <a16:creationId xmlns:a16="http://schemas.microsoft.com/office/drawing/2014/main" id="{495CDF87-D029-4429-9F21-882389F5C0E6}"/>
              </a:ext>
            </a:extLst>
          </p:cNvPr>
          <p:cNvSpPr>
            <a:spLocks noGrp="1"/>
          </p:cNvSpPr>
          <p:nvPr>
            <p:ph type="ftr" sz="quarter" idx="11"/>
          </p:nvPr>
        </p:nvSpPr>
        <p:spPr>
          <a:xfrm>
            <a:off x="4038599" y="6356350"/>
            <a:ext cx="5336509"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170BC53C-4C4B-4FB5-B43A-F9255C94B3E5}"/>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18574130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ABD13F-814C-4D3A-8EB6-2F0288292708}"/>
              </a:ext>
            </a:extLst>
          </p:cNvPr>
          <p:cNvSpPr>
            <a:spLocks noGrp="1"/>
          </p:cNvSpPr>
          <p:nvPr>
            <p:ph type="dt" sz="half" idx="10"/>
          </p:nvPr>
        </p:nvSpPr>
        <p:spPr>
          <a:xfrm>
            <a:off x="9496425" y="6356350"/>
            <a:ext cx="1736066" cy="365125"/>
          </a:xfrm>
          <a:prstGeom prst="rect">
            <a:avLst/>
          </a:prstGeom>
        </p:spPr>
        <p:txBody>
          <a:bodyPr/>
          <a:lstStyle/>
          <a:p>
            <a:fld id="{DB25E40E-9DF4-47B5-BAB8-388FDD99D59B}" type="datetimeFigureOut">
              <a:rPr lang="en-AU" smtClean="0"/>
              <a:t>08/06/2018</a:t>
            </a:fld>
            <a:endParaRPr lang="en-AU"/>
          </a:p>
        </p:txBody>
      </p:sp>
      <p:sp>
        <p:nvSpPr>
          <p:cNvPr id="3" name="Footer Placeholder 2">
            <a:extLst>
              <a:ext uri="{FF2B5EF4-FFF2-40B4-BE49-F238E27FC236}">
                <a16:creationId xmlns:a16="http://schemas.microsoft.com/office/drawing/2014/main" id="{A6DB036C-D370-4FDE-B942-8258769CEEC3}"/>
              </a:ext>
            </a:extLst>
          </p:cNvPr>
          <p:cNvSpPr>
            <a:spLocks noGrp="1"/>
          </p:cNvSpPr>
          <p:nvPr>
            <p:ph type="ftr" sz="quarter" idx="11"/>
          </p:nvPr>
        </p:nvSpPr>
        <p:spPr>
          <a:xfrm>
            <a:off x="4038599" y="6356350"/>
            <a:ext cx="5336509"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00CCFD27-C193-40B6-BAF5-5C073FCA20A5}"/>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2781370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5AE116F7-0AE7-40B0-9C9D-0F9CBF82DF85}"/>
              </a:ext>
            </a:extLst>
          </p:cNvPr>
          <p:cNvSpPr>
            <a:spLocks noGrp="1"/>
          </p:cNvSpPr>
          <p:nvPr>
            <p:ph idx="1"/>
          </p:nvPr>
        </p:nvSpPr>
        <p:spPr>
          <a:xfrm>
            <a:off x="4201812" y="457200"/>
            <a:ext cx="7724987" cy="5626800"/>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4A46DFC6-B1F9-4548-AD13-D6EEFAE6DD0C}"/>
              </a:ext>
            </a:extLst>
          </p:cNvPr>
          <p:cNvSpPr>
            <a:spLocks noGrp="1"/>
          </p:cNvSpPr>
          <p:nvPr>
            <p:ph type="body" sz="half" idx="2"/>
          </p:nvPr>
        </p:nvSpPr>
        <p:spPr>
          <a:xfrm>
            <a:off x="266400" y="3117600"/>
            <a:ext cx="3315600" cy="1846800"/>
          </a:xfrm>
        </p:spPr>
        <p:txBody>
          <a:bodyPr>
            <a:normAutofit/>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EB08899-091A-4986-B914-D309D6491E2A}"/>
              </a:ext>
            </a:extLst>
          </p:cNvPr>
          <p:cNvSpPr>
            <a:spLocks noGrp="1"/>
          </p:cNvSpPr>
          <p:nvPr>
            <p:ph type="dt" sz="half" idx="10"/>
          </p:nvPr>
        </p:nvSpPr>
        <p:spPr>
          <a:xfrm>
            <a:off x="9496425" y="6356350"/>
            <a:ext cx="1736066" cy="365125"/>
          </a:xfrm>
          <a:prstGeom prst="rect">
            <a:avLst/>
          </a:prstGeom>
        </p:spPr>
        <p:txBody>
          <a:bodyPr/>
          <a:lstStyle>
            <a:lvl1pPr>
              <a:defRPr>
                <a:latin typeface="Arial" panose="020B0604020202020204" pitchFamily="34" charset="0"/>
                <a:cs typeface="Arial" panose="020B0604020202020204" pitchFamily="34" charset="0"/>
              </a:defRPr>
            </a:lvl1pPr>
          </a:lstStyle>
          <a:p>
            <a:fld id="{DB25E40E-9DF4-47B5-BAB8-388FDD99D59B}" type="datetimeFigureOut">
              <a:rPr lang="en-AU" smtClean="0"/>
              <a:pPr/>
              <a:t>08/06/2018</a:t>
            </a:fld>
            <a:endParaRPr lang="en-AU"/>
          </a:p>
        </p:txBody>
      </p:sp>
      <p:sp>
        <p:nvSpPr>
          <p:cNvPr id="7" name="Slide Number Placeholder 6">
            <a:extLst>
              <a:ext uri="{FF2B5EF4-FFF2-40B4-BE49-F238E27FC236}">
                <a16:creationId xmlns:a16="http://schemas.microsoft.com/office/drawing/2014/main" id="{F7E2F7D9-6D72-472F-9761-0399665077CA}"/>
              </a:ext>
            </a:extLst>
          </p:cNvPr>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EC81F68-4976-451A-B2E9-79BCBD2F70CC}" type="slidenum">
              <a:rPr lang="en-AU" smtClean="0"/>
              <a:pPr/>
              <a:t>‹#›</a:t>
            </a:fld>
            <a:endParaRPr lang="en-AU"/>
          </a:p>
        </p:txBody>
      </p:sp>
    </p:spTree>
    <p:extLst>
      <p:ext uri="{BB962C8B-B14F-4D97-AF65-F5344CB8AC3E}">
        <p14:creationId xmlns:p14="http://schemas.microsoft.com/office/powerpoint/2010/main" val="4035369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B70B14-71BF-4D10-B3DA-12193BF02EE1}"/>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3A023EC-89BA-427F-B659-C9BA6F7C97BD}"/>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E2789DB-5346-49A4-93BC-CE824ABD6F0D}"/>
              </a:ext>
            </a:extLst>
          </p:cNvPr>
          <p:cNvSpPr>
            <a:spLocks noGrp="1"/>
          </p:cNvSpPr>
          <p:nvPr>
            <p:ph type="pic" idx="1"/>
          </p:nvPr>
        </p:nvSpPr>
        <p:spPr>
          <a:xfrm>
            <a:off x="4201812" y="457200"/>
            <a:ext cx="7724987" cy="562680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227ED3C4-6241-480A-9C80-94FA28B6BFD3}"/>
              </a:ext>
            </a:extLst>
          </p:cNvPr>
          <p:cNvSpPr>
            <a:spLocks noGrp="1"/>
          </p:cNvSpPr>
          <p:nvPr>
            <p:ph type="body" sz="half" idx="2"/>
          </p:nvPr>
        </p:nvSpPr>
        <p:spPr>
          <a:xfrm>
            <a:off x="266400" y="3117600"/>
            <a:ext cx="3315600" cy="1846800"/>
          </a:xfrm>
        </p:spPr>
        <p:txBody>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A2BE93A-F35B-437B-B683-A13F8549B11A}"/>
              </a:ext>
            </a:extLst>
          </p:cNvPr>
          <p:cNvSpPr>
            <a:spLocks noGrp="1"/>
          </p:cNvSpPr>
          <p:nvPr>
            <p:ph type="dt" sz="half" idx="10"/>
          </p:nvPr>
        </p:nvSpPr>
        <p:spPr>
          <a:xfrm>
            <a:off x="9496425" y="6356350"/>
            <a:ext cx="1736066" cy="365125"/>
          </a:xfrm>
          <a:prstGeom prst="rect">
            <a:avLst/>
          </a:prstGeom>
        </p:spPr>
        <p:txBody>
          <a:bodyPr/>
          <a:lstStyle>
            <a:lvl1pPr>
              <a:defRPr>
                <a:latin typeface="Arial" panose="020B0604020202020204" pitchFamily="34" charset="0"/>
                <a:cs typeface="Arial" panose="020B0604020202020204" pitchFamily="34" charset="0"/>
              </a:defRPr>
            </a:lvl1pPr>
          </a:lstStyle>
          <a:p>
            <a:fld id="{DB25E40E-9DF4-47B5-BAB8-388FDD99D59B}" type="datetimeFigureOut">
              <a:rPr lang="en-AU" smtClean="0"/>
              <a:pPr/>
              <a:t>08/06/2018</a:t>
            </a:fld>
            <a:endParaRPr lang="en-AU"/>
          </a:p>
        </p:txBody>
      </p:sp>
      <p:sp>
        <p:nvSpPr>
          <p:cNvPr id="7" name="Slide Number Placeholder 6">
            <a:extLst>
              <a:ext uri="{FF2B5EF4-FFF2-40B4-BE49-F238E27FC236}">
                <a16:creationId xmlns:a16="http://schemas.microsoft.com/office/drawing/2014/main" id="{167EDBB3-96E6-4EEA-931F-DB7B9E145130}"/>
              </a:ext>
            </a:extLst>
          </p:cNvPr>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EC81F68-4976-451A-B2E9-79BCBD2F70CC}" type="slidenum">
              <a:rPr lang="en-AU" smtClean="0"/>
              <a:pPr/>
              <a:t>‹#›</a:t>
            </a:fld>
            <a:endParaRPr lang="en-AU"/>
          </a:p>
        </p:txBody>
      </p:sp>
    </p:spTree>
    <p:extLst>
      <p:ext uri="{BB962C8B-B14F-4D97-AF65-F5344CB8AC3E}">
        <p14:creationId xmlns:p14="http://schemas.microsoft.com/office/powerpoint/2010/main" val="4389742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B70B14-71BF-4D10-B3DA-12193BF02EE1}"/>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3A023EC-89BA-427F-B659-C9BA6F7C97BD}"/>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E2789DB-5346-49A4-93BC-CE824ABD6F0D}"/>
              </a:ext>
            </a:extLst>
          </p:cNvPr>
          <p:cNvSpPr>
            <a:spLocks noGrp="1"/>
          </p:cNvSpPr>
          <p:nvPr>
            <p:ph type="pic" idx="1"/>
          </p:nvPr>
        </p:nvSpPr>
        <p:spPr>
          <a:xfrm>
            <a:off x="4201812" y="457200"/>
            <a:ext cx="7724987" cy="562680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227ED3C4-6241-480A-9C80-94FA28B6BFD3}"/>
              </a:ext>
            </a:extLst>
          </p:cNvPr>
          <p:cNvSpPr>
            <a:spLocks noGrp="1"/>
          </p:cNvSpPr>
          <p:nvPr>
            <p:ph type="body" sz="half" idx="2"/>
          </p:nvPr>
        </p:nvSpPr>
        <p:spPr>
          <a:xfrm>
            <a:off x="266400" y="3117600"/>
            <a:ext cx="3315600" cy="1846800"/>
          </a:xfrm>
        </p:spPr>
        <p:txBody>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Slide Number Placeholder 5">
            <a:extLst>
              <a:ext uri="{FF2B5EF4-FFF2-40B4-BE49-F238E27FC236}">
                <a16:creationId xmlns:a16="http://schemas.microsoft.com/office/drawing/2014/main" id="{33275DE8-0485-4C08-AD6F-60FBF7AF23AB}"/>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438974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9" name="Text Placeholder 8">
            <a:extLst>
              <a:ext uri="{FF2B5EF4-FFF2-40B4-BE49-F238E27FC236}">
                <a16:creationId xmlns:a16="http://schemas.microsoft.com/office/drawing/2014/main" id="{1F1E3B37-D501-42E3-9623-5B5A892FD8A7}"/>
              </a:ext>
            </a:extLst>
          </p:cNvPr>
          <p:cNvSpPr>
            <a:spLocks noGrp="1"/>
          </p:cNvSpPr>
          <p:nvPr>
            <p:ph type="body" sz="quarter" idx="13"/>
          </p:nvPr>
        </p:nvSpPr>
        <p:spPr>
          <a:xfrm>
            <a:off x="4201200" y="457200"/>
            <a:ext cx="7725600" cy="5626800"/>
          </a:xfrm>
        </p:spPr>
        <p:txBody>
          <a:bodyPr/>
          <a:lstStyle>
            <a:lvl1pPr marL="450850" indent="-450850">
              <a:buFont typeface="+mj-lt"/>
              <a:buAutoNum type="arabicPeriod"/>
              <a:defRPr>
                <a:latin typeface="Arial" panose="020B0604020202020204" pitchFamily="34" charset="0"/>
                <a:cs typeface="Arial" panose="020B0604020202020204" pitchFamily="34" charset="0"/>
              </a:defRPr>
            </a:lvl1pPr>
            <a:lvl2pPr marL="914400" indent="-457200">
              <a:buFont typeface="+mj-lt"/>
              <a:buAutoNum type="arabicPeriod"/>
              <a:defRPr>
                <a:latin typeface="Arial" panose="020B0604020202020204" pitchFamily="34" charset="0"/>
                <a:cs typeface="Arial" panose="020B0604020202020204" pitchFamily="34" charset="0"/>
              </a:defRPr>
            </a:lvl2pPr>
            <a:lvl3pPr marL="1371600" indent="-457200">
              <a:buFont typeface="+mj-lt"/>
              <a:buAutoNum type="arabicPeriod"/>
              <a:defRPr>
                <a:latin typeface="Arial" panose="020B0604020202020204" pitchFamily="34" charset="0"/>
                <a:cs typeface="Arial" panose="020B0604020202020204" pitchFamily="34" charset="0"/>
              </a:defRPr>
            </a:lvl3pPr>
            <a:lvl4pPr marL="1714500" indent="-342900">
              <a:buFont typeface="+mj-lt"/>
              <a:buAutoNum type="arabicPeriod"/>
              <a:defRPr>
                <a:latin typeface="Arial" panose="020B0604020202020204" pitchFamily="34" charset="0"/>
                <a:cs typeface="Arial" panose="020B0604020202020204" pitchFamily="34" charset="0"/>
              </a:defRPr>
            </a:lvl4pPr>
            <a:lvl5pPr marL="2171700" indent="-342900">
              <a:buFont typeface="+mj-lt"/>
              <a:buAutoNum type="arabicPeriod"/>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613455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inal Slide">
    <p:bg>
      <p:bgPr>
        <a:solidFill>
          <a:schemeClr val="accent2"/>
        </a:solidFill>
        <a:effectLst/>
      </p:bgPr>
    </p:bg>
    <p:spTree>
      <p:nvGrpSpPr>
        <p:cNvPr id="1" name=""/>
        <p:cNvGrpSpPr/>
        <p:nvPr/>
      </p:nvGrpSpPr>
      <p:grpSpPr>
        <a:xfrm>
          <a:off x="0" y="0"/>
          <a:ext cx="0" cy="0"/>
          <a:chOff x="0" y="0"/>
          <a:chExt cx="0" cy="0"/>
        </a:xfrm>
      </p:grpSpPr>
      <p:sp>
        <p:nvSpPr>
          <p:cNvPr id="9" name="Freeform 15">
            <a:extLst>
              <a:ext uri="{FF2B5EF4-FFF2-40B4-BE49-F238E27FC236}">
                <a16:creationId xmlns:a16="http://schemas.microsoft.com/office/drawing/2014/main" id="{A60732D9-43AE-45F7-B226-98D000B102F6}"/>
              </a:ext>
            </a:extLst>
          </p:cNvPr>
          <p:cNvSpPr>
            <a:spLocks/>
          </p:cNvSpPr>
          <p:nvPr userDrawn="1"/>
        </p:nvSpPr>
        <p:spPr bwMode="auto">
          <a:xfrm flipH="1">
            <a:off x="-2935513" y="4166205"/>
            <a:ext cx="11139999" cy="3591552"/>
          </a:xfrm>
          <a:custGeom>
            <a:avLst/>
            <a:gdLst>
              <a:gd name="T0" fmla="*/ 6807 w 8055"/>
              <a:gd name="T1" fmla="*/ 1082 h 2594"/>
              <a:gd name="T2" fmla="*/ 3279 w 8055"/>
              <a:gd name="T3" fmla="*/ 786 h 2594"/>
              <a:gd name="T4" fmla="*/ 1046 w 8055"/>
              <a:gd name="T5" fmla="*/ 5 h 2594"/>
              <a:gd name="T6" fmla="*/ 1063 w 8055"/>
              <a:gd name="T7" fmla="*/ 6 h 2594"/>
              <a:gd name="T8" fmla="*/ 0 w 8055"/>
              <a:gd name="T9" fmla="*/ 292 h 2594"/>
              <a:gd name="T10" fmla="*/ 1311 w 8055"/>
              <a:gd name="T11" fmla="*/ 482 h 2594"/>
              <a:gd name="T12" fmla="*/ 3231 w 8055"/>
              <a:gd name="T13" fmla="*/ 1898 h 2594"/>
              <a:gd name="T14" fmla="*/ 5831 w 8055"/>
              <a:gd name="T15" fmla="*/ 1722 h 2594"/>
              <a:gd name="T16" fmla="*/ 8055 w 8055"/>
              <a:gd name="T17" fmla="*/ 1346 h 2594"/>
              <a:gd name="T18" fmla="*/ 8055 w 8055"/>
              <a:gd name="T19" fmla="*/ 1098 h 2594"/>
              <a:gd name="T20" fmla="*/ 6807 w 8055"/>
              <a:gd name="T21" fmla="*/ 1082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5" h="2594">
                <a:moveTo>
                  <a:pt x="6807" y="1082"/>
                </a:moveTo>
                <a:cubicBezTo>
                  <a:pt x="5911" y="1330"/>
                  <a:pt x="4872" y="1860"/>
                  <a:pt x="3279" y="786"/>
                </a:cubicBezTo>
                <a:cubicBezTo>
                  <a:pt x="2364" y="169"/>
                  <a:pt x="1673" y="0"/>
                  <a:pt x="1046" y="5"/>
                </a:cubicBezTo>
                <a:cubicBezTo>
                  <a:pt x="1057" y="6"/>
                  <a:pt x="1063" y="6"/>
                  <a:pt x="1063" y="6"/>
                </a:cubicBezTo>
                <a:cubicBezTo>
                  <a:pt x="1063" y="6"/>
                  <a:pt x="530" y="57"/>
                  <a:pt x="0" y="292"/>
                </a:cubicBezTo>
                <a:cubicBezTo>
                  <a:pt x="399" y="260"/>
                  <a:pt x="917" y="274"/>
                  <a:pt x="1311" y="482"/>
                </a:cubicBezTo>
                <a:cubicBezTo>
                  <a:pt x="2055" y="874"/>
                  <a:pt x="2783" y="1610"/>
                  <a:pt x="3231" y="1898"/>
                </a:cubicBezTo>
                <a:cubicBezTo>
                  <a:pt x="3598" y="2134"/>
                  <a:pt x="4463" y="2594"/>
                  <a:pt x="5831" y="1722"/>
                </a:cubicBezTo>
                <a:cubicBezTo>
                  <a:pt x="7199" y="850"/>
                  <a:pt x="8055" y="1346"/>
                  <a:pt x="8055" y="1346"/>
                </a:cubicBezTo>
                <a:cubicBezTo>
                  <a:pt x="8055" y="1098"/>
                  <a:pt x="8055" y="1098"/>
                  <a:pt x="8055" y="1098"/>
                </a:cubicBezTo>
                <a:cubicBezTo>
                  <a:pt x="8055" y="1098"/>
                  <a:pt x="7703" y="834"/>
                  <a:pt x="6807" y="1082"/>
                </a:cubicBezTo>
                <a:close/>
              </a:path>
            </a:pathLst>
          </a:custGeom>
          <a:gradFill flip="none" rotWithShape="1">
            <a:gsLst>
              <a:gs pos="17000">
                <a:srgbClr val="360F3C">
                  <a:alpha val="70000"/>
                </a:srgbClr>
              </a:gs>
              <a:gs pos="57000">
                <a:srgbClr val="5C1C8C">
                  <a:alpha val="20000"/>
                </a:srgbClr>
              </a:gs>
              <a:gs pos="94000">
                <a:srgbClr val="C72032">
                  <a:alpha val="50000"/>
                </a:srgbClr>
              </a:gs>
            </a:gsLst>
            <a:lin ang="10800000" scaled="1"/>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Futura Std Light"/>
              <a:ea typeface="+mn-ea"/>
              <a:cs typeface="+mn-cs"/>
              <a:sym typeface="Futura Std Light"/>
            </a:endParaRPr>
          </a:p>
        </p:txBody>
      </p:sp>
      <p:sp>
        <p:nvSpPr>
          <p:cNvPr id="10" name="Freeform 16">
            <a:extLst>
              <a:ext uri="{FF2B5EF4-FFF2-40B4-BE49-F238E27FC236}">
                <a16:creationId xmlns:a16="http://schemas.microsoft.com/office/drawing/2014/main" id="{20B52A3C-76FF-428B-9F8F-F455D362E761}"/>
              </a:ext>
            </a:extLst>
          </p:cNvPr>
          <p:cNvSpPr>
            <a:spLocks/>
          </p:cNvSpPr>
          <p:nvPr userDrawn="1"/>
        </p:nvSpPr>
        <p:spPr bwMode="auto">
          <a:xfrm flipH="1">
            <a:off x="6738333" y="4064389"/>
            <a:ext cx="5985254" cy="2631276"/>
          </a:xfrm>
          <a:custGeom>
            <a:avLst/>
            <a:gdLst>
              <a:gd name="T0" fmla="*/ 2196 w 4328"/>
              <a:gd name="T1" fmla="*/ 1896 h 1900"/>
              <a:gd name="T2" fmla="*/ 2448 w 4328"/>
              <a:gd name="T3" fmla="*/ 992 h 1900"/>
              <a:gd name="T4" fmla="*/ 4328 w 4328"/>
              <a:gd name="T5" fmla="*/ 80 h 1900"/>
              <a:gd name="T6" fmla="*/ 1632 w 4328"/>
              <a:gd name="T7" fmla="*/ 420 h 1900"/>
              <a:gd name="T8" fmla="*/ 248 w 4328"/>
              <a:gd name="T9" fmla="*/ 1900 h 1900"/>
              <a:gd name="T10" fmla="*/ 2196 w 4328"/>
              <a:gd name="T11" fmla="*/ 1896 h 1900"/>
            </a:gdLst>
            <a:ahLst/>
            <a:cxnLst>
              <a:cxn ang="0">
                <a:pos x="T0" y="T1"/>
              </a:cxn>
              <a:cxn ang="0">
                <a:pos x="T2" y="T3"/>
              </a:cxn>
              <a:cxn ang="0">
                <a:pos x="T4" y="T5"/>
              </a:cxn>
              <a:cxn ang="0">
                <a:pos x="T6" y="T7"/>
              </a:cxn>
              <a:cxn ang="0">
                <a:pos x="T8" y="T9"/>
              </a:cxn>
              <a:cxn ang="0">
                <a:pos x="T10" y="T11"/>
              </a:cxn>
            </a:cxnLst>
            <a:rect l="0" t="0" r="r" b="b"/>
            <a:pathLst>
              <a:path w="4328" h="1900">
                <a:moveTo>
                  <a:pt x="2196" y="1896"/>
                </a:moveTo>
                <a:cubicBezTo>
                  <a:pt x="2196" y="1896"/>
                  <a:pt x="2113" y="1475"/>
                  <a:pt x="2448" y="992"/>
                </a:cubicBezTo>
                <a:cubicBezTo>
                  <a:pt x="2992" y="208"/>
                  <a:pt x="4328" y="80"/>
                  <a:pt x="4328" y="80"/>
                </a:cubicBezTo>
                <a:cubicBezTo>
                  <a:pt x="4328" y="80"/>
                  <a:pt x="3161" y="0"/>
                  <a:pt x="1632" y="420"/>
                </a:cubicBezTo>
                <a:cubicBezTo>
                  <a:pt x="0" y="868"/>
                  <a:pt x="248" y="1900"/>
                  <a:pt x="248" y="1900"/>
                </a:cubicBezTo>
                <a:lnTo>
                  <a:pt x="2196" y="1896"/>
                </a:lnTo>
                <a:close/>
              </a:path>
            </a:pathLst>
          </a:custGeom>
          <a:gradFill flip="none" rotWithShape="1">
            <a:gsLst>
              <a:gs pos="37000">
                <a:srgbClr val="D93B50">
                  <a:alpha val="50000"/>
                </a:srgbClr>
              </a:gs>
              <a:gs pos="0">
                <a:srgbClr val="C72032">
                  <a:alpha val="80000"/>
                </a:srgbClr>
              </a:gs>
              <a:gs pos="95575">
                <a:srgbClr val="5C1C8C">
                  <a:alpha val="35000"/>
                </a:srgbClr>
              </a:gs>
            </a:gsLst>
            <a:lin ang="18900000" scaled="1"/>
            <a:tileRect/>
          </a:gra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Futura Std Light"/>
              <a:ea typeface="+mn-ea"/>
              <a:cs typeface="+mn-cs"/>
              <a:sym typeface="Futura Std Light"/>
            </a:endParaRPr>
          </a:p>
        </p:txBody>
      </p:sp>
      <p:pic>
        <p:nvPicPr>
          <p:cNvPr id="7" name="Picture 6">
            <a:extLst>
              <a:ext uri="{FF2B5EF4-FFF2-40B4-BE49-F238E27FC236}">
                <a16:creationId xmlns:a16="http://schemas.microsoft.com/office/drawing/2014/main" id="{D7659222-D08F-45A0-BBAE-5F79E3B459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73232" y="2729735"/>
            <a:ext cx="4245537" cy="1398530"/>
          </a:xfrm>
          <a:prstGeom prst="rect">
            <a:avLst/>
          </a:prstGeom>
        </p:spPr>
      </p:pic>
    </p:spTree>
    <p:extLst>
      <p:ext uri="{BB962C8B-B14F-4D97-AF65-F5344CB8AC3E}">
        <p14:creationId xmlns:p14="http://schemas.microsoft.com/office/powerpoint/2010/main" val="1029808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78D73-741E-4A3A-B8C4-124CE6BAC49F}"/>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D4DF620-32AE-46C9-9F22-DDE369B504A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Slide Number Placeholder 5">
            <a:extLst>
              <a:ext uri="{FF2B5EF4-FFF2-40B4-BE49-F238E27FC236}">
                <a16:creationId xmlns:a16="http://schemas.microsoft.com/office/drawing/2014/main" id="{1B05ED6E-F140-4083-9570-EFDF8AAE9C49}"/>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1046279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07475-FEE0-40F3-B487-DB82C280664C}"/>
              </a:ext>
            </a:extLst>
          </p:cNvPr>
          <p:cNvSpPr>
            <a:spLocks noGrp="1"/>
          </p:cNvSpPr>
          <p:nvPr>
            <p:ph type="title"/>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A56FD0D-B4CE-41F4-9879-E575CB28F436}"/>
              </a:ext>
            </a:extLst>
          </p:cNvPr>
          <p:cNvSpPr>
            <a:spLocks noGrp="1"/>
          </p:cNvSpPr>
          <p:nvPr>
            <p:ph type="body" idx="1"/>
          </p:nvPr>
        </p:nvSpPr>
        <p:spPr>
          <a:xfrm>
            <a:off x="831850" y="4589463"/>
            <a:ext cx="10515600" cy="1500187"/>
          </a:xfrm>
        </p:spPr>
        <p:txBody>
          <a:bodyPr/>
          <a:lstStyle>
            <a:lvl1pPr marL="0" indent="0">
              <a:buNone/>
              <a:defRPr sz="24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2570968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775BD-C264-4D14-9F9C-5E355E6152C5}"/>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C050E30A-9FDC-436A-82DC-AF6B205EB45E}"/>
              </a:ext>
            </a:extLst>
          </p:cNvPr>
          <p:cNvSpPr>
            <a:spLocks noGrp="1"/>
          </p:cNvSpPr>
          <p:nvPr>
            <p:ph sz="half" idx="1"/>
          </p:nvPr>
        </p:nvSpPr>
        <p:spPr>
          <a:xfrm>
            <a:off x="235528" y="1825625"/>
            <a:ext cx="57564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66E30723-81C3-4A18-9021-A93A3C56F363}"/>
              </a:ext>
            </a:extLst>
          </p:cNvPr>
          <p:cNvSpPr>
            <a:spLocks noGrp="1"/>
          </p:cNvSpPr>
          <p:nvPr>
            <p:ph sz="half" idx="2"/>
          </p:nvPr>
        </p:nvSpPr>
        <p:spPr>
          <a:xfrm>
            <a:off x="6172200" y="1825625"/>
            <a:ext cx="5757708"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554385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346C0-76B2-4261-BBDE-BA8E98953FAE}"/>
              </a:ext>
            </a:extLst>
          </p:cNvPr>
          <p:cNvSpPr>
            <a:spLocks noGrp="1"/>
          </p:cNvSpPr>
          <p:nvPr>
            <p:ph type="title"/>
          </p:nvPr>
        </p:nvSpPr>
        <p:spPr>
          <a:xfrm>
            <a:off x="234000" y="136800"/>
            <a:ext cx="9003600" cy="1188000"/>
          </a:xfr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526F9673-06A6-4883-87B9-AEFCC485B9D1}"/>
              </a:ext>
            </a:extLst>
          </p:cNvPr>
          <p:cNvSpPr>
            <a:spLocks noGrp="1"/>
          </p:cNvSpPr>
          <p:nvPr>
            <p:ph type="body" idx="1"/>
          </p:nvPr>
        </p:nvSpPr>
        <p:spPr>
          <a:xfrm>
            <a:off x="234000" y="1681163"/>
            <a:ext cx="5763575"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ECD162-0697-49BE-8899-05FCFB71539C}"/>
              </a:ext>
            </a:extLst>
          </p:cNvPr>
          <p:cNvSpPr>
            <a:spLocks noGrp="1"/>
          </p:cNvSpPr>
          <p:nvPr>
            <p:ph sz="half" idx="2"/>
          </p:nvPr>
        </p:nvSpPr>
        <p:spPr>
          <a:xfrm>
            <a:off x="234000" y="2505075"/>
            <a:ext cx="5763575"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69E6007-785B-41D0-B932-2B4BFF073755}"/>
              </a:ext>
            </a:extLst>
          </p:cNvPr>
          <p:cNvSpPr>
            <a:spLocks noGrp="1"/>
          </p:cNvSpPr>
          <p:nvPr>
            <p:ph type="body" sz="quarter" idx="3"/>
          </p:nvPr>
        </p:nvSpPr>
        <p:spPr>
          <a:xfrm>
            <a:off x="6172200" y="1681163"/>
            <a:ext cx="5763600"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35DF337-0335-4780-B1BA-0BBD0A42EA5C}"/>
              </a:ext>
            </a:extLst>
          </p:cNvPr>
          <p:cNvSpPr>
            <a:spLocks noGrp="1"/>
          </p:cNvSpPr>
          <p:nvPr>
            <p:ph sz="quarter" idx="4"/>
          </p:nvPr>
        </p:nvSpPr>
        <p:spPr>
          <a:xfrm>
            <a:off x="6172200" y="2505075"/>
            <a:ext cx="5763600"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365575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57A25-6280-4D1F-8222-2DE5D168B254}"/>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5" name="Slide Number Placeholder 4">
            <a:extLst>
              <a:ext uri="{FF2B5EF4-FFF2-40B4-BE49-F238E27FC236}">
                <a16:creationId xmlns:a16="http://schemas.microsoft.com/office/drawing/2014/main" id="{074F9235-F18B-44D5-89A9-9D641E45D8EB}"/>
              </a:ext>
            </a:extLst>
          </p:cNvPr>
          <p:cNvSpPr>
            <a:spLocks noGrp="1"/>
          </p:cNvSpPr>
          <p:nvPr>
            <p:ph type="sldNum" sz="quarter" idx="12"/>
          </p:nvPr>
        </p:nvSpPr>
        <p:spPr/>
        <p:txBody>
          <a:bodyPr/>
          <a:lstStyle/>
          <a:p>
            <a:fld id="{4EC81F68-4976-451A-B2E9-79BCBD2F70CC}" type="slidenum">
              <a:rPr lang="en-AU" smtClean="0"/>
              <a:pPr/>
              <a:t>‹#›</a:t>
            </a:fld>
            <a:endParaRPr lang="en-AU"/>
          </a:p>
        </p:txBody>
      </p:sp>
    </p:spTree>
    <p:extLst>
      <p:ext uri="{BB962C8B-B14F-4D97-AF65-F5344CB8AC3E}">
        <p14:creationId xmlns:p14="http://schemas.microsoft.com/office/powerpoint/2010/main" val="1857413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42D91E95-53CC-4E3F-8328-6FD360EDA5DE}"/>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278137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atin typeface="Arial" panose="020B0604020202020204" pitchFamily="34" charset="0"/>
                <a:cs typeface="Arial" panose="020B0604020202020204" pitchFamily="34" charset="0"/>
              </a:defRPr>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5AE116F7-0AE7-40B0-9C9D-0F9CBF82DF85}"/>
              </a:ext>
            </a:extLst>
          </p:cNvPr>
          <p:cNvSpPr>
            <a:spLocks noGrp="1"/>
          </p:cNvSpPr>
          <p:nvPr>
            <p:ph idx="1"/>
          </p:nvPr>
        </p:nvSpPr>
        <p:spPr>
          <a:xfrm>
            <a:off x="4201812" y="457200"/>
            <a:ext cx="7724987" cy="5626800"/>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4A46DFC6-B1F9-4548-AD13-D6EEFAE6DD0C}"/>
              </a:ext>
            </a:extLst>
          </p:cNvPr>
          <p:cNvSpPr>
            <a:spLocks noGrp="1"/>
          </p:cNvSpPr>
          <p:nvPr>
            <p:ph type="body" sz="half" idx="2"/>
          </p:nvPr>
        </p:nvSpPr>
        <p:spPr>
          <a:xfrm>
            <a:off x="266400" y="3117600"/>
            <a:ext cx="3315600" cy="1846800"/>
          </a:xfrm>
        </p:spPr>
        <p:txBody>
          <a:bodyPr>
            <a:normAutofit/>
          </a:bodyPr>
          <a:lstStyle>
            <a:lvl1pPr marL="0" indent="0">
              <a:buNone/>
              <a:defRPr sz="28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EB08899-091A-4986-B914-D309D6491E2A}"/>
              </a:ext>
            </a:extLst>
          </p:cNvPr>
          <p:cNvSpPr>
            <a:spLocks noGrp="1"/>
          </p:cNvSpPr>
          <p:nvPr>
            <p:ph type="dt" sz="half" idx="10"/>
          </p:nvPr>
        </p:nvSpPr>
        <p:spPr>
          <a:xfrm>
            <a:off x="9496425" y="6356350"/>
            <a:ext cx="1736066" cy="365125"/>
          </a:xfrm>
          <a:prstGeom prst="rect">
            <a:avLst/>
          </a:prstGeom>
        </p:spPr>
        <p:txBody>
          <a:bodyPr/>
          <a:lstStyle>
            <a:lvl1pPr>
              <a:defRPr>
                <a:latin typeface="Arial" panose="020B0604020202020204" pitchFamily="34" charset="0"/>
                <a:cs typeface="Arial" panose="020B0604020202020204" pitchFamily="34" charset="0"/>
              </a:defRPr>
            </a:lvl1pPr>
          </a:lstStyle>
          <a:p>
            <a:fld id="{DB25E40E-9DF4-47B5-BAB8-388FDD99D59B}" type="datetimeFigureOut">
              <a:rPr lang="en-AU" smtClean="0"/>
              <a:pPr/>
              <a:t>08/06/2018</a:t>
            </a:fld>
            <a:endParaRPr lang="en-AU"/>
          </a:p>
        </p:txBody>
      </p:sp>
      <p:sp>
        <p:nvSpPr>
          <p:cNvPr id="7" name="Slide Number Placeholder 6">
            <a:extLst>
              <a:ext uri="{FF2B5EF4-FFF2-40B4-BE49-F238E27FC236}">
                <a16:creationId xmlns:a16="http://schemas.microsoft.com/office/drawing/2014/main" id="{F7E2F7D9-6D72-472F-9761-0399665077CA}"/>
              </a:ext>
            </a:extLst>
          </p:cNvPr>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4EC81F68-4976-451A-B2E9-79BCBD2F70CC}" type="slidenum">
              <a:rPr lang="en-AU" smtClean="0"/>
              <a:pPr/>
              <a:t>‹#›</a:t>
            </a:fld>
            <a:endParaRPr lang="en-AU"/>
          </a:p>
        </p:txBody>
      </p:sp>
      <p:sp>
        <p:nvSpPr>
          <p:cNvPr id="6" name="Footer Placeholder 5">
            <a:extLst>
              <a:ext uri="{FF2B5EF4-FFF2-40B4-BE49-F238E27FC236}">
                <a16:creationId xmlns:a16="http://schemas.microsoft.com/office/drawing/2014/main" id="{312FE6F9-374F-430B-BB69-B60F5C54F7F9}"/>
              </a:ext>
            </a:extLst>
          </p:cNvPr>
          <p:cNvSpPr>
            <a:spLocks noGrp="1"/>
          </p:cNvSpPr>
          <p:nvPr>
            <p:ph type="ftr" sz="quarter" idx="13"/>
          </p:nvPr>
        </p:nvSpPr>
        <p:spPr>
          <a:xfrm>
            <a:off x="4038599" y="6356350"/>
            <a:ext cx="5336509" cy="365125"/>
          </a:xfrm>
          <a:prstGeom prst="rect">
            <a:avLst/>
          </a:prstGeom>
        </p:spPr>
        <p:txBody>
          <a:bodyPr/>
          <a:lstStyle/>
          <a:p>
            <a:endParaRPr lang="en-AU"/>
          </a:p>
        </p:txBody>
      </p:sp>
    </p:spTree>
    <p:extLst>
      <p:ext uri="{BB962C8B-B14F-4D97-AF65-F5344CB8AC3E}">
        <p14:creationId xmlns:p14="http://schemas.microsoft.com/office/powerpoint/2010/main" val="4035369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AA570C-1BBC-4CDB-A506-E6982C6B7BDD}"/>
              </a:ext>
            </a:extLst>
          </p:cNvPr>
          <p:cNvSpPr/>
          <p:nvPr userDrawn="1"/>
        </p:nvSpPr>
        <p:spPr>
          <a:xfrm>
            <a:off x="0" y="0"/>
            <a:ext cx="12192000" cy="1325563"/>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latin typeface="Arial" panose="020B0604020202020204" pitchFamily="34" charset="0"/>
              <a:cs typeface="Arial" panose="020B0604020202020204" pitchFamily="34" charset="0"/>
            </a:endParaRPr>
          </a:p>
        </p:txBody>
      </p:sp>
      <p:sp>
        <p:nvSpPr>
          <p:cNvPr id="2" name="Title Placeholder 1">
            <a:extLst>
              <a:ext uri="{FF2B5EF4-FFF2-40B4-BE49-F238E27FC236}">
                <a16:creationId xmlns:a16="http://schemas.microsoft.com/office/drawing/2014/main" id="{E813FF67-1633-4DD4-99C9-C98EEFE702B2}"/>
              </a:ext>
            </a:extLst>
          </p:cNvPr>
          <p:cNvSpPr>
            <a:spLocks noGrp="1"/>
          </p:cNvSpPr>
          <p:nvPr>
            <p:ph type="title"/>
          </p:nvPr>
        </p:nvSpPr>
        <p:spPr>
          <a:xfrm>
            <a:off x="235528" y="136525"/>
            <a:ext cx="9001778" cy="1189039"/>
          </a:xfrm>
          <a:prstGeom prst="rect">
            <a:avLst/>
          </a:prstGeom>
        </p:spPr>
        <p:txBody>
          <a:bodyPr vert="horz" lIns="91440" tIns="45720" rIns="91440" bIns="45720" rtlCol="0" anchor="b" anchorCtr="0">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7D0BBB1-D145-40B9-81B9-93197AFAADDE}"/>
              </a:ext>
            </a:extLst>
          </p:cNvPr>
          <p:cNvSpPr>
            <a:spLocks noGrp="1"/>
          </p:cNvSpPr>
          <p:nvPr>
            <p:ph type="body" idx="1"/>
          </p:nvPr>
        </p:nvSpPr>
        <p:spPr>
          <a:xfrm>
            <a:off x="235527" y="1825625"/>
            <a:ext cx="11694382"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Slide Number Placeholder 5">
            <a:extLst>
              <a:ext uri="{FF2B5EF4-FFF2-40B4-BE49-F238E27FC236}">
                <a16:creationId xmlns:a16="http://schemas.microsoft.com/office/drawing/2014/main" id="{F32EF9F2-B7AF-45F0-96E3-4AB78790C458}"/>
              </a:ext>
            </a:extLst>
          </p:cNvPr>
          <p:cNvSpPr>
            <a:spLocks noGrp="1"/>
          </p:cNvSpPr>
          <p:nvPr>
            <p:ph type="sldNum" sz="quarter" idx="4"/>
          </p:nvPr>
        </p:nvSpPr>
        <p:spPr>
          <a:xfrm>
            <a:off x="11353800" y="6356350"/>
            <a:ext cx="576108"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4EC81F68-4976-451A-B2E9-79BCBD2F70CC}" type="slidenum">
              <a:rPr lang="en-AU" smtClean="0"/>
              <a:pPr/>
              <a:t>‹#›</a:t>
            </a:fld>
            <a:endParaRPr lang="en-AU"/>
          </a:p>
        </p:txBody>
      </p:sp>
    </p:spTree>
    <p:extLst>
      <p:ext uri="{BB962C8B-B14F-4D97-AF65-F5344CB8AC3E}">
        <p14:creationId xmlns:p14="http://schemas.microsoft.com/office/powerpoint/2010/main" val="3437493204"/>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Lst>
  <p:txStyles>
    <p:titleStyle>
      <a:lvl1pPr algn="l" defTabSz="914400" rtl="0" eaLnBrk="1" latinLnBrk="0" hangingPunct="1">
        <a:lnSpc>
          <a:spcPct val="90000"/>
        </a:lnSpc>
        <a:spcBef>
          <a:spcPct val="0"/>
        </a:spcBef>
        <a:buNone/>
        <a:defRPr sz="4400" b="0"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mailto:pct@aemo.com.au"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hyperlink" Target="https://www.aemo.com.au/Gas/Pipeline-Capacity-Trading"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001B86-1443-47EC-B6DC-846CE4E471CE}"/>
              </a:ext>
            </a:extLst>
          </p:cNvPr>
          <p:cNvSpPr>
            <a:spLocks noGrp="1"/>
          </p:cNvSpPr>
          <p:nvPr>
            <p:ph type="ctrTitle"/>
          </p:nvPr>
        </p:nvSpPr>
        <p:spPr/>
        <p:txBody>
          <a:bodyPr>
            <a:normAutofit/>
          </a:bodyPr>
          <a:lstStyle/>
          <a:p>
            <a:r>
              <a:rPr lang="en-AU"/>
              <a:t>Pipeline Capacity Trading:</a:t>
            </a:r>
          </a:p>
          <a:p>
            <a:r>
              <a:rPr lang="en-AU" sz="4000"/>
              <a:t>Update &amp; Market</a:t>
            </a:r>
            <a:r>
              <a:rPr lang="en-AU" sz="4000">
                <a:latin typeface="Arial" panose="020B0604020202020204" pitchFamily="34" charset="0"/>
                <a:cs typeface="Arial" panose="020B0604020202020204" pitchFamily="34" charset="0"/>
              </a:rPr>
              <a:t> </a:t>
            </a:r>
            <a:r>
              <a:rPr lang="en-AU" sz="4000"/>
              <a:t>Procedure amendments </a:t>
            </a:r>
            <a:endParaRPr lang="en-AU" sz="4000">
              <a:solidFill>
                <a:schemeClr val="tx1"/>
              </a:solidFill>
            </a:endParaRPr>
          </a:p>
        </p:txBody>
      </p:sp>
      <p:sp>
        <p:nvSpPr>
          <p:cNvPr id="5" name="Subtitle 4">
            <a:extLst>
              <a:ext uri="{FF2B5EF4-FFF2-40B4-BE49-F238E27FC236}">
                <a16:creationId xmlns:a16="http://schemas.microsoft.com/office/drawing/2014/main" id="{8C1BF767-69BB-4556-9D40-83E020974227}"/>
              </a:ext>
            </a:extLst>
          </p:cNvPr>
          <p:cNvSpPr>
            <a:spLocks noGrp="1"/>
          </p:cNvSpPr>
          <p:nvPr>
            <p:ph type="subTitle" idx="1"/>
          </p:nvPr>
        </p:nvSpPr>
        <p:spPr/>
        <p:txBody>
          <a:bodyPr/>
          <a:lstStyle/>
          <a:p>
            <a:r>
              <a:rPr lang="en-AU">
                <a:latin typeface="Arial" panose="020B0604020202020204" pitchFamily="34" charset="0"/>
                <a:cs typeface="Arial" panose="020B0604020202020204" pitchFamily="34" charset="0"/>
              </a:rPr>
              <a:t>Gas Wholesale Consultative Forum – 12 June 2018</a:t>
            </a:r>
          </a:p>
        </p:txBody>
      </p:sp>
    </p:spTree>
    <p:extLst>
      <p:ext uri="{BB962C8B-B14F-4D97-AF65-F5344CB8AC3E}">
        <p14:creationId xmlns:p14="http://schemas.microsoft.com/office/powerpoint/2010/main" val="18655259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EF841-B292-4964-A59D-71C071A25EE3}"/>
              </a:ext>
            </a:extLst>
          </p:cNvPr>
          <p:cNvSpPr>
            <a:spLocks noGrp="1"/>
          </p:cNvSpPr>
          <p:nvPr>
            <p:ph type="title"/>
          </p:nvPr>
        </p:nvSpPr>
        <p:spPr/>
        <p:txBody>
          <a:bodyPr>
            <a:normAutofit fontScale="90000"/>
          </a:bodyPr>
          <a:lstStyle/>
          <a:p>
            <a:r>
              <a:rPr lang="en-AU" dirty="0"/>
              <a:t>Treatment of capacity at DWGM points</a:t>
            </a:r>
          </a:p>
        </p:txBody>
      </p:sp>
      <p:sp>
        <p:nvSpPr>
          <p:cNvPr id="3" name="Content Placeholder 2">
            <a:extLst>
              <a:ext uri="{FF2B5EF4-FFF2-40B4-BE49-F238E27FC236}">
                <a16:creationId xmlns:a16="http://schemas.microsoft.com/office/drawing/2014/main" id="{6DD3BAC1-5948-46D9-8B0B-950E4BB48A2F}"/>
              </a:ext>
            </a:extLst>
          </p:cNvPr>
          <p:cNvSpPr>
            <a:spLocks noGrp="1"/>
          </p:cNvSpPr>
          <p:nvPr>
            <p:ph idx="1"/>
          </p:nvPr>
        </p:nvSpPr>
        <p:spPr>
          <a:xfrm>
            <a:off x="235528" y="1594716"/>
            <a:ext cx="11587017" cy="5263284"/>
          </a:xfrm>
        </p:spPr>
        <p:txBody>
          <a:bodyPr>
            <a:normAutofit/>
          </a:bodyPr>
          <a:lstStyle/>
          <a:p>
            <a:pPr>
              <a:lnSpc>
                <a:spcPct val="110000"/>
              </a:lnSpc>
            </a:pPr>
            <a:r>
              <a:rPr lang="en-AU" sz="2400" dirty="0"/>
              <a:t>Proposed approach for integration of interface point capacity:</a:t>
            </a:r>
          </a:p>
          <a:p>
            <a:pPr lvl="1">
              <a:lnSpc>
                <a:spcPct val="110000"/>
              </a:lnSpc>
            </a:pPr>
            <a:r>
              <a:rPr lang="en-AU" dirty="0"/>
              <a:t>One-sided changes to bid accreditation constraints will be permitted where a buyer or seller nominates to use a DWGM interface point as a transfer from buyer to seller is not required. This will permit the use of mixed zones where applicable. </a:t>
            </a:r>
          </a:p>
          <a:p>
            <a:pPr lvl="1">
              <a:lnSpc>
                <a:spcPct val="110000"/>
              </a:lnSpc>
            </a:pPr>
            <a:r>
              <a:rPr lang="en-AU" dirty="0"/>
              <a:t>Note that capacity released through the auction will not reduce a participants’ MHQ as the firm holder of the capacity can still use it on the gas day.</a:t>
            </a:r>
          </a:p>
          <a:p>
            <a:pPr>
              <a:lnSpc>
                <a:spcPct val="110000"/>
              </a:lnSpc>
            </a:pPr>
            <a:r>
              <a:rPr lang="en-AU" sz="2400" dirty="0"/>
              <a:t>In accordance with the AMDQ Procedures, participants should adjust their AMDQ at SWPs on interconnect facilities (currently only Culcairn) to reflect the firm capacity they hold at the SWP e.g. to account for any sales.</a:t>
            </a:r>
          </a:p>
          <a:p>
            <a:pPr lvl="1">
              <a:lnSpc>
                <a:spcPct val="110000"/>
              </a:lnSpc>
            </a:pPr>
            <a:r>
              <a:rPr lang="en-AU" dirty="0"/>
              <a:t>Changes to AMDQ to be done as per existing process no automation proposed</a:t>
            </a:r>
          </a:p>
          <a:p>
            <a:pPr marL="457200" lvl="1" indent="0">
              <a:lnSpc>
                <a:spcPct val="110000"/>
              </a:lnSpc>
              <a:buNone/>
            </a:pPr>
            <a:endParaRPr lang="en-AU" dirty="0"/>
          </a:p>
        </p:txBody>
      </p:sp>
      <p:sp>
        <p:nvSpPr>
          <p:cNvPr id="4" name="Slide Number Placeholder 12">
            <a:extLst>
              <a:ext uri="{FF2B5EF4-FFF2-40B4-BE49-F238E27FC236}">
                <a16:creationId xmlns:a16="http://schemas.microsoft.com/office/drawing/2014/main" id="{DF5BC135-7150-4C37-BA52-44867B51E637}"/>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t>10</a:t>
            </a:fld>
            <a:endParaRPr lang="en-AU"/>
          </a:p>
        </p:txBody>
      </p:sp>
    </p:spTree>
    <p:extLst>
      <p:ext uri="{BB962C8B-B14F-4D97-AF65-F5344CB8AC3E}">
        <p14:creationId xmlns:p14="http://schemas.microsoft.com/office/powerpoint/2010/main" val="28338767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sz="2800" spc="-5"/>
              <a:t>Legal and regulatory instruments</a:t>
            </a:r>
            <a:endParaRPr lang="en-AU" sz="2800"/>
          </a:p>
        </p:txBody>
      </p:sp>
      <p:sp>
        <p:nvSpPr>
          <p:cNvPr id="3" name="Slide Number Placeholder 2"/>
          <p:cNvSpPr>
            <a:spLocks noGrp="1"/>
          </p:cNvSpPr>
          <p:nvPr>
            <p:ph type="sldNum" sz="quarter" idx="12"/>
          </p:nvPr>
        </p:nvSpPr>
        <p:spPr/>
        <p:txBody>
          <a:bodyPr/>
          <a:lstStyle/>
          <a:p>
            <a:fld id="{067C746D-CCEF-401C-9CB4-28545D2404D5}" type="slidenum">
              <a:rPr lang="en-AU" smtClean="0"/>
              <a:pPr/>
              <a:t>11</a:t>
            </a:fld>
            <a:endParaRPr lang="en-AU"/>
          </a:p>
        </p:txBody>
      </p:sp>
      <p:sp>
        <p:nvSpPr>
          <p:cNvPr id="7" name="Rectangle: Rounded Corners 6">
            <a:extLst>
              <a:ext uri="{FF2B5EF4-FFF2-40B4-BE49-F238E27FC236}">
                <a16:creationId xmlns:a16="http://schemas.microsoft.com/office/drawing/2014/main" id="{1D2C8947-BC53-497A-8FD0-6F1C13163603}"/>
              </a:ext>
            </a:extLst>
          </p:cNvPr>
          <p:cNvSpPr/>
          <p:nvPr/>
        </p:nvSpPr>
        <p:spPr>
          <a:xfrm>
            <a:off x="1878121" y="3727222"/>
            <a:ext cx="1350000" cy="1103832"/>
          </a:xfrm>
          <a:prstGeom prst="roundRect">
            <a:avLst/>
          </a:prstGeom>
          <a:gradFill flip="none" rotWithShape="1">
            <a:gsLst>
              <a:gs pos="0">
                <a:srgbClr val="33CCCC">
                  <a:tint val="66000"/>
                  <a:satMod val="160000"/>
                </a:srgbClr>
              </a:gs>
              <a:gs pos="50000">
                <a:srgbClr val="33CCCC">
                  <a:tint val="44500"/>
                  <a:satMod val="160000"/>
                </a:srgbClr>
              </a:gs>
              <a:gs pos="100000">
                <a:srgbClr val="33CCCC">
                  <a:tint val="23500"/>
                  <a:satMod val="160000"/>
                </a:srgbClr>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22 (GSH)</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Legal framework and</a:t>
            </a:r>
            <a:r>
              <a:rPr lang="en-AU" sz="900">
                <a:solidFill>
                  <a:schemeClr val="tx1"/>
                </a:solidFill>
                <a:latin typeface="Arial" panose="020B0604020202020204" pitchFamily="34" charset="0"/>
                <a:cs typeface="Arial" panose="020B0604020202020204" pitchFamily="34" charset="0"/>
              </a:rPr>
              <a:t> market conduct rules</a:t>
            </a:r>
          </a:p>
        </p:txBody>
      </p:sp>
      <p:sp>
        <p:nvSpPr>
          <p:cNvPr id="8" name="Rectangle: Rounded Corners 7">
            <a:extLst>
              <a:ext uri="{FF2B5EF4-FFF2-40B4-BE49-F238E27FC236}">
                <a16:creationId xmlns:a16="http://schemas.microsoft.com/office/drawing/2014/main" id="{F4E5107E-4078-4AC8-BB6F-E1BD7E5D7BF5}"/>
              </a:ext>
            </a:extLst>
          </p:cNvPr>
          <p:cNvSpPr/>
          <p:nvPr/>
        </p:nvSpPr>
        <p:spPr>
          <a:xfrm>
            <a:off x="3232819" y="1540916"/>
            <a:ext cx="4645151" cy="637793"/>
          </a:xfrm>
          <a:prstGeom prst="roundRect">
            <a:avLst/>
          </a:prstGeom>
          <a:solidFill>
            <a:srgbClr val="0099FF">
              <a:alpha val="56863"/>
            </a:srgbClr>
          </a:solidFill>
          <a:ln w="6350">
            <a:solidFill>
              <a:srgbClr val="0066FF">
                <a:alpha val="67843"/>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a:solidFill>
                  <a:schemeClr val="tx1"/>
                </a:solidFill>
                <a:latin typeface="Arial" panose="020B0604020202020204" pitchFamily="34" charset="0"/>
                <a:cs typeface="Arial" panose="020B0604020202020204" pitchFamily="34" charset="0"/>
              </a:rPr>
              <a:t>National Gas Law</a:t>
            </a:r>
            <a:br>
              <a:rPr lang="en-AU" sz="950" b="1">
                <a:solidFill>
                  <a:schemeClr val="tx1"/>
                </a:solidFill>
                <a:latin typeface="Arial" panose="020B0604020202020204" pitchFamily="34" charset="0"/>
                <a:cs typeface="Arial" panose="020B0604020202020204" pitchFamily="34" charset="0"/>
              </a:rPr>
            </a:br>
            <a:r>
              <a:rPr lang="en-US" sz="950">
                <a:solidFill>
                  <a:schemeClr val="tx1"/>
                </a:solidFill>
                <a:latin typeface="Arial" panose="020B0604020202020204" pitchFamily="34" charset="0"/>
                <a:cs typeface="Arial" panose="020B0604020202020204" pitchFamily="34" charset="0"/>
              </a:rPr>
              <a:t>Powers, functions and duties</a:t>
            </a:r>
          </a:p>
          <a:p>
            <a:pPr algn="ctr"/>
            <a:r>
              <a:rPr lang="en-US" sz="950">
                <a:solidFill>
                  <a:schemeClr val="tx1"/>
                </a:solidFill>
                <a:latin typeface="Arial" panose="020B0604020202020204" pitchFamily="34" charset="0"/>
                <a:cs typeface="Arial" panose="020B0604020202020204" pitchFamily="34" charset="0"/>
              </a:rPr>
              <a:t>Legal framework for subordinate instruments</a:t>
            </a:r>
            <a:endParaRPr lang="en-AU" sz="950">
              <a:solidFill>
                <a:schemeClr val="tx1"/>
              </a:solidFill>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02719BE1-4CE3-4269-A0DA-CDEBC1B92B4F}"/>
              </a:ext>
            </a:extLst>
          </p:cNvPr>
          <p:cNvSpPr/>
          <p:nvPr/>
        </p:nvSpPr>
        <p:spPr>
          <a:xfrm>
            <a:off x="10535830" y="5077051"/>
            <a:ext cx="1329011" cy="915172"/>
          </a:xfrm>
          <a:prstGeom prst="roundRect">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2700000" scaled="1"/>
            <a:tileRect/>
          </a:gradFill>
          <a:ln w="285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85725" algn="ctr"/>
            <a:r>
              <a:rPr lang="en-AU" sz="950" b="1">
                <a:solidFill>
                  <a:srgbClr val="2F528F"/>
                </a:solidFill>
                <a:latin typeface="Arial" panose="020B0604020202020204" pitchFamily="34" charset="0"/>
                <a:cs typeface="Arial" panose="020B0604020202020204" pitchFamily="34" charset="0"/>
              </a:rPr>
              <a:t>Capacity Transfer and Auction Procedures</a:t>
            </a:r>
          </a:p>
          <a:p>
            <a:pPr indent="-85725" algn="ctr"/>
            <a:r>
              <a:rPr lang="en-US" sz="950" b="1">
                <a:solidFill>
                  <a:srgbClr val="7030A0"/>
                </a:solidFill>
                <a:latin typeface="Arial" panose="020B0604020202020204" pitchFamily="34" charset="0"/>
                <a:cs typeface="Arial" panose="020B0604020202020204" pitchFamily="34" charset="0"/>
              </a:rPr>
              <a:t>Made by AEMO*</a:t>
            </a:r>
            <a:endParaRPr lang="en-AU" sz="950" b="1">
              <a:solidFill>
                <a:srgbClr val="7030A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C69C8CE-D0A6-4F4D-9190-0C98426597E3}"/>
              </a:ext>
            </a:extLst>
          </p:cNvPr>
          <p:cNvSpPr txBox="1"/>
          <p:nvPr/>
        </p:nvSpPr>
        <p:spPr>
          <a:xfrm>
            <a:off x="601446" y="6309342"/>
            <a:ext cx="1973019" cy="234114"/>
          </a:xfrm>
          <a:prstGeom prst="rect">
            <a:avLst/>
          </a:prstGeom>
          <a:noFill/>
        </p:spPr>
        <p:txBody>
          <a:bodyPr wrap="square" rtlCol="0">
            <a:spAutoFit/>
          </a:bodyPr>
          <a:lstStyle/>
          <a:p>
            <a:r>
              <a:rPr lang="en-AU" sz="900">
                <a:latin typeface="Arial" panose="020B0604020202020204" pitchFamily="34" charset="0"/>
                <a:cs typeface="Arial" panose="020B0604020202020204" pitchFamily="34" charset="0"/>
              </a:rPr>
              <a:t>Denotes contractual arrangements</a:t>
            </a:r>
          </a:p>
        </p:txBody>
      </p:sp>
      <p:cxnSp>
        <p:nvCxnSpPr>
          <p:cNvPr id="11" name="Straight Connector 10">
            <a:extLst>
              <a:ext uri="{FF2B5EF4-FFF2-40B4-BE49-F238E27FC236}">
                <a16:creationId xmlns:a16="http://schemas.microsoft.com/office/drawing/2014/main" id="{FEDA8F26-D966-447C-B58D-007F12531DAD}"/>
              </a:ext>
            </a:extLst>
          </p:cNvPr>
          <p:cNvCxnSpPr>
            <a:cxnSpLocks/>
          </p:cNvCxnSpPr>
          <p:nvPr/>
        </p:nvCxnSpPr>
        <p:spPr>
          <a:xfrm flipV="1">
            <a:off x="150276" y="6463807"/>
            <a:ext cx="443769" cy="4315"/>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 name="Rectangle: Rounded Corners 117">
            <a:extLst>
              <a:ext uri="{FF2B5EF4-FFF2-40B4-BE49-F238E27FC236}">
                <a16:creationId xmlns:a16="http://schemas.microsoft.com/office/drawing/2014/main" id="{2E131A49-A6DC-49CC-8A05-40D79DCBE00F}"/>
              </a:ext>
            </a:extLst>
          </p:cNvPr>
          <p:cNvSpPr/>
          <p:nvPr/>
        </p:nvSpPr>
        <p:spPr>
          <a:xfrm>
            <a:off x="485612" y="3243487"/>
            <a:ext cx="1275054" cy="1098903"/>
          </a:xfrm>
          <a:prstGeom prst="round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950" b="1">
              <a:solidFill>
                <a:schemeClr val="tx1"/>
              </a:solidFill>
              <a:latin typeface="Arial" panose="020B0604020202020204" pitchFamily="34" charset="0"/>
              <a:cs typeface="Arial" panose="020B0604020202020204" pitchFamily="34" charset="0"/>
            </a:endParaRPr>
          </a:p>
          <a:p>
            <a:pPr algn="ctr"/>
            <a:r>
              <a:rPr lang="en-AU" sz="950" b="1">
                <a:solidFill>
                  <a:schemeClr val="tx1"/>
                </a:solidFill>
                <a:latin typeface="Arial" panose="020B0604020202020204" pitchFamily="34" charset="0"/>
                <a:cs typeface="Arial" panose="020B0604020202020204" pitchFamily="34" charset="0"/>
              </a:rPr>
              <a:t>Regulations</a:t>
            </a:r>
          </a:p>
          <a:p>
            <a:pPr algn="ctr"/>
            <a:r>
              <a:rPr lang="en-US" sz="950">
                <a:solidFill>
                  <a:schemeClr val="tx1"/>
                </a:solidFill>
                <a:latin typeface="Arial" panose="020B0604020202020204" pitchFamily="34" charset="0"/>
                <a:cs typeface="Arial" panose="020B0604020202020204" pitchFamily="34" charset="0"/>
              </a:rPr>
              <a:t>Liability caps, civil penalty and conduct provisions</a:t>
            </a:r>
            <a:endParaRPr lang="en-AU" sz="900">
              <a:solidFill>
                <a:schemeClr val="tx1"/>
              </a:solidFill>
              <a:latin typeface="Arial" panose="020B0604020202020204" pitchFamily="34" charset="0"/>
              <a:cs typeface="Arial" panose="020B0604020202020204" pitchFamily="34" charset="0"/>
            </a:endParaRPr>
          </a:p>
          <a:p>
            <a:pPr algn="ctr"/>
            <a:endParaRPr lang="en-AU" sz="950" b="1">
              <a:solidFill>
                <a:schemeClr val="tx1"/>
              </a:solidFill>
              <a:latin typeface="Arial" panose="020B0604020202020204" pitchFamily="34" charset="0"/>
              <a:cs typeface="Arial" panose="020B0604020202020204" pitchFamily="34" charset="0"/>
            </a:endParaRPr>
          </a:p>
        </p:txBody>
      </p:sp>
      <p:sp>
        <p:nvSpPr>
          <p:cNvPr id="13" name="Rectangle: Rounded Corners 118">
            <a:extLst>
              <a:ext uri="{FF2B5EF4-FFF2-40B4-BE49-F238E27FC236}">
                <a16:creationId xmlns:a16="http://schemas.microsoft.com/office/drawing/2014/main" id="{D9FD3AD2-9CF1-4EC2-B9F8-018A2EE89706}"/>
              </a:ext>
            </a:extLst>
          </p:cNvPr>
          <p:cNvSpPr/>
          <p:nvPr/>
        </p:nvSpPr>
        <p:spPr>
          <a:xfrm>
            <a:off x="6436277" y="2533587"/>
            <a:ext cx="1884236" cy="1097803"/>
          </a:xfrm>
          <a:prstGeom prst="roundRect">
            <a:avLst/>
          </a:prstGeom>
          <a:gradFill flip="none" rotWithShape="1">
            <a:gsLst>
              <a:gs pos="0">
                <a:srgbClr val="33CCCC">
                  <a:tint val="66000"/>
                  <a:satMod val="160000"/>
                </a:srgbClr>
              </a:gs>
              <a:gs pos="50000">
                <a:srgbClr val="33CCCC">
                  <a:tint val="44500"/>
                  <a:satMod val="160000"/>
                </a:srgbClr>
              </a:gs>
              <a:gs pos="100000">
                <a:srgbClr val="33CCCC">
                  <a:tint val="23500"/>
                  <a:satMod val="160000"/>
                </a:srgbClr>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18 (GBB)</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Secondary trade information and other transparency measures (e.g. allocation arrangements)</a:t>
            </a:r>
            <a:endParaRPr lang="en-AU" sz="900">
              <a:solidFill>
                <a:schemeClr val="tx1"/>
              </a:solidFill>
              <a:latin typeface="Arial" panose="020B0604020202020204" pitchFamily="34" charset="0"/>
              <a:cs typeface="Arial" panose="020B0604020202020204" pitchFamily="34" charset="0"/>
            </a:endParaRPr>
          </a:p>
        </p:txBody>
      </p:sp>
      <p:sp>
        <p:nvSpPr>
          <p:cNvPr id="14" name="Rectangle: Rounded Corners 32">
            <a:extLst>
              <a:ext uri="{FF2B5EF4-FFF2-40B4-BE49-F238E27FC236}">
                <a16:creationId xmlns:a16="http://schemas.microsoft.com/office/drawing/2014/main" id="{991DFEFF-E0C2-4FDD-B93B-996594CD804B}"/>
              </a:ext>
            </a:extLst>
          </p:cNvPr>
          <p:cNvSpPr/>
          <p:nvPr/>
        </p:nvSpPr>
        <p:spPr>
          <a:xfrm>
            <a:off x="1837837" y="2378392"/>
            <a:ext cx="9005784" cy="2589742"/>
          </a:xfrm>
          <a:prstGeom prst="roundRect">
            <a:avLst/>
          </a:prstGeom>
          <a:noFill/>
          <a:ln w="19050" cap="rnd">
            <a:solidFill>
              <a:schemeClr val="tx1">
                <a:alpha val="81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0"/>
            <a:endParaRPr lang="en-AU" sz="950" b="1">
              <a:noFill/>
              <a:latin typeface="Arial" panose="020B0604020202020204" pitchFamily="34" charset="0"/>
              <a:cs typeface="Arial" panose="020B0604020202020204" pitchFamily="34" charset="0"/>
            </a:endParaRPr>
          </a:p>
        </p:txBody>
      </p:sp>
      <p:cxnSp>
        <p:nvCxnSpPr>
          <p:cNvPr id="15" name="Elbow Connector 11">
            <a:extLst>
              <a:ext uri="{FF2B5EF4-FFF2-40B4-BE49-F238E27FC236}">
                <a16:creationId xmlns:a16="http://schemas.microsoft.com/office/drawing/2014/main" id="{054703E9-A0C1-4A0D-B345-A3C3A1E6F40A}"/>
              </a:ext>
            </a:extLst>
          </p:cNvPr>
          <p:cNvCxnSpPr>
            <a:cxnSpLocks/>
          </p:cNvCxnSpPr>
          <p:nvPr/>
        </p:nvCxnSpPr>
        <p:spPr>
          <a:xfrm rot="10800000" flipV="1">
            <a:off x="1123140" y="1859813"/>
            <a:ext cx="2109679" cy="1383674"/>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9582BE8D-E0AB-4CF3-8597-35D13C97B07D}"/>
              </a:ext>
            </a:extLst>
          </p:cNvPr>
          <p:cNvSpPr txBox="1"/>
          <p:nvPr/>
        </p:nvSpPr>
        <p:spPr>
          <a:xfrm>
            <a:off x="4760835" y="2302796"/>
            <a:ext cx="1687071" cy="276999"/>
          </a:xfrm>
          <a:prstGeom prst="rect">
            <a:avLst/>
          </a:prstGeom>
          <a:noFill/>
        </p:spPr>
        <p:txBody>
          <a:bodyPr wrap="square" rtlCol="0">
            <a:spAutoFit/>
          </a:bodyPr>
          <a:lstStyle/>
          <a:p>
            <a:r>
              <a:rPr lang="en-US" sz="1200" b="1">
                <a:latin typeface="Arial" panose="020B0604020202020204" pitchFamily="34" charset="0"/>
                <a:cs typeface="Arial" panose="020B0604020202020204" pitchFamily="34" charset="0"/>
              </a:rPr>
              <a:t>National Gas Rules</a:t>
            </a:r>
            <a:endParaRPr lang="en-AU" sz="1200" b="1">
              <a:latin typeface="Arial" panose="020B0604020202020204" pitchFamily="34" charset="0"/>
              <a:cs typeface="Arial" panose="020B0604020202020204" pitchFamily="34" charset="0"/>
            </a:endParaRPr>
          </a:p>
        </p:txBody>
      </p:sp>
      <p:sp>
        <p:nvSpPr>
          <p:cNvPr id="18" name="Rectangle: Rounded Corners 17">
            <a:extLst>
              <a:ext uri="{FF2B5EF4-FFF2-40B4-BE49-F238E27FC236}">
                <a16:creationId xmlns:a16="http://schemas.microsoft.com/office/drawing/2014/main" id="{D7D40068-BFF9-418F-9DB2-305F6FFB8D93}"/>
              </a:ext>
            </a:extLst>
          </p:cNvPr>
          <p:cNvSpPr/>
          <p:nvPr/>
        </p:nvSpPr>
        <p:spPr>
          <a:xfrm>
            <a:off x="5337315" y="5092138"/>
            <a:ext cx="1929451" cy="900087"/>
          </a:xfrm>
          <a:prstGeom prst="roundRect">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2700000" scaled="1"/>
            <a:tileRect/>
          </a:gradFill>
          <a:ln w="28575">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85725" algn="ctr"/>
            <a:r>
              <a:rPr lang="en-AU" sz="950" b="1">
                <a:solidFill>
                  <a:srgbClr val="2F528F"/>
                </a:solidFill>
                <a:latin typeface="Arial" panose="020B0604020202020204" pitchFamily="34" charset="0"/>
                <a:cs typeface="Arial" panose="020B0604020202020204" pitchFamily="34" charset="0"/>
              </a:rPr>
              <a:t>Auction Agreement</a:t>
            </a:r>
          </a:p>
          <a:p>
            <a:pPr indent="-85725" algn="ctr"/>
            <a:r>
              <a:rPr lang="en-AU" sz="950" b="1">
                <a:solidFill>
                  <a:srgbClr val="7030A0"/>
                </a:solidFill>
                <a:latin typeface="Arial" panose="020B0604020202020204" pitchFamily="34" charset="0"/>
                <a:cs typeface="Arial" panose="020B0604020202020204" pitchFamily="34" charset="0"/>
              </a:rPr>
              <a:t>Made by AEMO*</a:t>
            </a:r>
          </a:p>
        </p:txBody>
      </p:sp>
      <p:sp>
        <p:nvSpPr>
          <p:cNvPr id="19" name="Rectangle: Rounded Corners 18">
            <a:extLst>
              <a:ext uri="{FF2B5EF4-FFF2-40B4-BE49-F238E27FC236}">
                <a16:creationId xmlns:a16="http://schemas.microsoft.com/office/drawing/2014/main" id="{1AE7EC1E-461A-431D-AF2B-C45A77B0F9B6}"/>
              </a:ext>
            </a:extLst>
          </p:cNvPr>
          <p:cNvSpPr/>
          <p:nvPr/>
        </p:nvSpPr>
        <p:spPr>
          <a:xfrm>
            <a:off x="3307062" y="3720296"/>
            <a:ext cx="1923284" cy="1103832"/>
          </a:xfrm>
          <a:prstGeom prst="roundRect">
            <a:avLst/>
          </a:prstGeom>
          <a:gradFill flip="none" rotWithShape="1">
            <a:gsLst>
              <a:gs pos="0">
                <a:srgbClr val="00B050"/>
              </a:gs>
              <a:gs pos="50000">
                <a:srgbClr val="33CCCC">
                  <a:tint val="44500"/>
                  <a:satMod val="160000"/>
                </a:srgbClr>
              </a:gs>
              <a:gs pos="100000">
                <a:srgbClr val="00CC99"/>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24 (Facilitating capacity trades and capacity auction)</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Legal and governance framework for the Code, service provider obligations to facilitate trades and exemptions</a:t>
            </a:r>
            <a:endParaRPr lang="en-AU" sz="900">
              <a:solidFill>
                <a:schemeClr val="tx1"/>
              </a:solidFill>
              <a:latin typeface="Arial" panose="020B0604020202020204" pitchFamily="34" charset="0"/>
              <a:cs typeface="Arial" panose="020B0604020202020204" pitchFamily="34" charset="0"/>
            </a:endParaRPr>
          </a:p>
        </p:txBody>
      </p:sp>
      <p:sp>
        <p:nvSpPr>
          <p:cNvPr id="20" name="Rectangle: Rounded Corners 19">
            <a:extLst>
              <a:ext uri="{FF2B5EF4-FFF2-40B4-BE49-F238E27FC236}">
                <a16:creationId xmlns:a16="http://schemas.microsoft.com/office/drawing/2014/main" id="{E4077594-8805-4EBB-9D82-8FAB451585AC}"/>
              </a:ext>
            </a:extLst>
          </p:cNvPr>
          <p:cNvSpPr/>
          <p:nvPr/>
        </p:nvSpPr>
        <p:spPr>
          <a:xfrm>
            <a:off x="5309288" y="3715226"/>
            <a:ext cx="1957480" cy="1103832"/>
          </a:xfrm>
          <a:prstGeom prst="roundRect">
            <a:avLst/>
          </a:prstGeom>
          <a:gradFill flip="none" rotWithShape="1">
            <a:gsLst>
              <a:gs pos="0">
                <a:srgbClr val="00B050"/>
              </a:gs>
              <a:gs pos="50000">
                <a:srgbClr val="33CCCC">
                  <a:tint val="44500"/>
                  <a:satMod val="160000"/>
                </a:srgbClr>
              </a:gs>
              <a:gs pos="100000">
                <a:srgbClr val="00CC99"/>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25 (Capacity Auction)</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Legal framework, auction design, market conduct, service provider obligations and payment mechanism</a:t>
            </a:r>
            <a:endParaRPr lang="en-AU" sz="900">
              <a:solidFill>
                <a:schemeClr val="tx1"/>
              </a:solidFill>
              <a:latin typeface="Arial" panose="020B0604020202020204" pitchFamily="34" charset="0"/>
              <a:cs typeface="Arial" panose="020B0604020202020204" pitchFamily="34" charset="0"/>
            </a:endParaRPr>
          </a:p>
        </p:txBody>
      </p:sp>
      <p:sp>
        <p:nvSpPr>
          <p:cNvPr id="21" name="Rectangle: Rounded Corners 20">
            <a:extLst>
              <a:ext uri="{FF2B5EF4-FFF2-40B4-BE49-F238E27FC236}">
                <a16:creationId xmlns:a16="http://schemas.microsoft.com/office/drawing/2014/main" id="{3C7FE30C-58A0-439B-826D-CB8B042AD57F}"/>
              </a:ext>
            </a:extLst>
          </p:cNvPr>
          <p:cNvSpPr/>
          <p:nvPr/>
        </p:nvSpPr>
        <p:spPr>
          <a:xfrm>
            <a:off x="7331726" y="3715226"/>
            <a:ext cx="1957480" cy="1103832"/>
          </a:xfrm>
          <a:prstGeom prst="roundRect">
            <a:avLst/>
          </a:prstGeom>
          <a:gradFill flip="none" rotWithShape="1">
            <a:gsLst>
              <a:gs pos="0">
                <a:srgbClr val="00B050"/>
              </a:gs>
              <a:gs pos="50000">
                <a:srgbClr val="33CCCC">
                  <a:tint val="44500"/>
                  <a:satMod val="160000"/>
                </a:srgbClr>
              </a:gs>
              <a:gs pos="100000">
                <a:srgbClr val="00CC99"/>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26 (Standard Market Timetable)</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Legal framework for harmonised gas day start time and nomination cut-off times, and obligations associated with transition</a:t>
            </a:r>
            <a:endParaRPr lang="en-AU" sz="900">
              <a:solidFill>
                <a:schemeClr val="tx1"/>
              </a:solidFill>
              <a:latin typeface="Arial" panose="020B0604020202020204" pitchFamily="34" charset="0"/>
              <a:cs typeface="Arial" panose="020B0604020202020204" pitchFamily="34" charset="0"/>
            </a:endParaRPr>
          </a:p>
        </p:txBody>
      </p:sp>
      <p:cxnSp>
        <p:nvCxnSpPr>
          <p:cNvPr id="22" name="Straight Arrow Connector 21">
            <a:extLst>
              <a:ext uri="{FF2B5EF4-FFF2-40B4-BE49-F238E27FC236}">
                <a16:creationId xmlns:a16="http://schemas.microsoft.com/office/drawing/2014/main" id="{B5EA2046-FEC7-405A-A003-F0DFBBE9C7E8}"/>
              </a:ext>
            </a:extLst>
          </p:cNvPr>
          <p:cNvCxnSpPr>
            <a:cxnSpLocks/>
          </p:cNvCxnSpPr>
          <p:nvPr/>
        </p:nvCxnSpPr>
        <p:spPr>
          <a:xfrm>
            <a:off x="6288026" y="4819057"/>
            <a:ext cx="14012" cy="27308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Rounded Corners 118">
            <a:extLst>
              <a:ext uri="{FF2B5EF4-FFF2-40B4-BE49-F238E27FC236}">
                <a16:creationId xmlns:a16="http://schemas.microsoft.com/office/drawing/2014/main" id="{1FA49612-67EC-47C5-B0FF-5FCD5BA3DC6F}"/>
              </a:ext>
            </a:extLst>
          </p:cNvPr>
          <p:cNvSpPr/>
          <p:nvPr/>
        </p:nvSpPr>
        <p:spPr>
          <a:xfrm>
            <a:off x="2376006" y="2533586"/>
            <a:ext cx="1923284" cy="1103832"/>
          </a:xfrm>
          <a:prstGeom prst="roundRect">
            <a:avLst/>
          </a:prstGeom>
          <a:gradFill flip="none" rotWithShape="1">
            <a:gsLst>
              <a:gs pos="0">
                <a:srgbClr val="33CCCC">
                  <a:tint val="66000"/>
                  <a:satMod val="160000"/>
                </a:srgbClr>
              </a:gs>
              <a:gs pos="50000">
                <a:srgbClr val="33CCCC">
                  <a:tint val="44500"/>
                  <a:satMod val="160000"/>
                </a:srgbClr>
              </a:gs>
              <a:gs pos="100000">
                <a:srgbClr val="33CCCC">
                  <a:tint val="23500"/>
                  <a:satMod val="160000"/>
                </a:srgbClr>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15A (Registered Participants)</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Provides for AEMO to recover its costs from participants</a:t>
            </a:r>
            <a:endParaRPr lang="en-AU" sz="900">
              <a:solidFill>
                <a:schemeClr val="tx1"/>
              </a:solidFill>
              <a:latin typeface="Arial" panose="020B0604020202020204" pitchFamily="34" charset="0"/>
              <a:cs typeface="Arial" panose="020B0604020202020204" pitchFamily="34" charset="0"/>
            </a:endParaRPr>
          </a:p>
        </p:txBody>
      </p:sp>
      <p:sp>
        <p:nvSpPr>
          <p:cNvPr id="24" name="Rectangle: Rounded Corners 118">
            <a:extLst>
              <a:ext uri="{FF2B5EF4-FFF2-40B4-BE49-F238E27FC236}">
                <a16:creationId xmlns:a16="http://schemas.microsoft.com/office/drawing/2014/main" id="{BFCE49D0-1C8F-4F0A-B7F3-7FE9C09313FB}"/>
              </a:ext>
            </a:extLst>
          </p:cNvPr>
          <p:cNvSpPr/>
          <p:nvPr/>
        </p:nvSpPr>
        <p:spPr>
          <a:xfrm>
            <a:off x="4442935" y="2533615"/>
            <a:ext cx="1861324" cy="1103832"/>
          </a:xfrm>
          <a:prstGeom prst="roundRect">
            <a:avLst/>
          </a:prstGeom>
          <a:gradFill flip="none" rotWithShape="1">
            <a:gsLst>
              <a:gs pos="0">
                <a:srgbClr val="33CCCC">
                  <a:tint val="66000"/>
                  <a:satMod val="160000"/>
                </a:srgbClr>
              </a:gs>
              <a:gs pos="50000">
                <a:srgbClr val="33CCCC">
                  <a:tint val="44500"/>
                  <a:satMod val="160000"/>
                </a:srgbClr>
              </a:gs>
              <a:gs pos="100000">
                <a:srgbClr val="33CCCC">
                  <a:tint val="23500"/>
                  <a:satMod val="160000"/>
                </a:srgbClr>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15B (Procedures)</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Sets out the matters about which AEMO can make procedures</a:t>
            </a:r>
            <a:endParaRPr lang="en-AU" sz="900">
              <a:solidFill>
                <a:schemeClr val="tx1"/>
              </a:solidFill>
              <a:latin typeface="Arial" panose="020B0604020202020204" pitchFamily="34" charset="0"/>
              <a:cs typeface="Arial" panose="020B0604020202020204" pitchFamily="34" charset="0"/>
            </a:endParaRPr>
          </a:p>
        </p:txBody>
      </p:sp>
      <p:sp>
        <p:nvSpPr>
          <p:cNvPr id="25" name="Rectangle: Rounded Corners 24">
            <a:extLst>
              <a:ext uri="{FF2B5EF4-FFF2-40B4-BE49-F238E27FC236}">
                <a16:creationId xmlns:a16="http://schemas.microsoft.com/office/drawing/2014/main" id="{7B566D37-A304-49B0-B015-6F707D401519}"/>
              </a:ext>
            </a:extLst>
          </p:cNvPr>
          <p:cNvSpPr/>
          <p:nvPr/>
        </p:nvSpPr>
        <p:spPr>
          <a:xfrm>
            <a:off x="3281332" y="5098077"/>
            <a:ext cx="1986010" cy="894149"/>
          </a:xfrm>
          <a:prstGeom prst="roundRect">
            <a:avLst/>
          </a:prstGeom>
          <a:gradFill flip="none" rotWithShape="1">
            <a:gsLst>
              <a:gs pos="0">
                <a:srgbClr val="002060">
                  <a:tint val="66000"/>
                  <a:satMod val="160000"/>
                </a:srgbClr>
              </a:gs>
              <a:gs pos="50000">
                <a:srgbClr val="002060">
                  <a:tint val="44500"/>
                  <a:satMod val="160000"/>
                </a:srgbClr>
              </a:gs>
              <a:gs pos="100000">
                <a:srgbClr val="002060">
                  <a:tint val="23500"/>
                  <a:satMod val="160000"/>
                </a:srgbClr>
              </a:gs>
            </a:gsLst>
            <a:lin ang="2700000" scaled="1"/>
            <a:tileRect/>
          </a:gradFill>
          <a:ln w="19050">
            <a:solidFill>
              <a:srgbClr val="00206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0"/>
            <a:r>
              <a:rPr lang="en-AU" sz="950" b="1">
                <a:solidFill>
                  <a:srgbClr val="2F528F"/>
                </a:solidFill>
                <a:latin typeface="Arial" panose="020B0604020202020204" pitchFamily="34" charset="0"/>
                <a:cs typeface="Arial" panose="020B0604020202020204" pitchFamily="34" charset="0"/>
              </a:rPr>
              <a:t>Operational Transportation Service Code</a:t>
            </a:r>
          </a:p>
          <a:p>
            <a:pPr algn="ctr" defTabSz="0"/>
            <a:r>
              <a:rPr lang="en-US" sz="950">
                <a:solidFill>
                  <a:schemeClr val="tx1"/>
                </a:solidFill>
                <a:latin typeface="Arial" panose="020B0604020202020204" pitchFamily="34" charset="0"/>
                <a:cs typeface="Arial" panose="020B0604020202020204" pitchFamily="34" charset="0"/>
              </a:rPr>
              <a:t>Initial Code made by SA Minister</a:t>
            </a:r>
            <a:br>
              <a:rPr lang="en-US" sz="950">
                <a:solidFill>
                  <a:schemeClr val="tx1"/>
                </a:solidFill>
                <a:latin typeface="Arial" panose="020B0604020202020204" pitchFamily="34" charset="0"/>
                <a:cs typeface="Arial" panose="020B0604020202020204" pitchFamily="34" charset="0"/>
              </a:rPr>
            </a:br>
            <a:r>
              <a:rPr lang="en-US" sz="950">
                <a:solidFill>
                  <a:srgbClr val="0000FF"/>
                </a:solidFill>
                <a:latin typeface="Arial" panose="020B0604020202020204" pitchFamily="34" charset="0"/>
                <a:cs typeface="Arial" panose="020B0604020202020204" pitchFamily="34" charset="0"/>
              </a:rPr>
              <a:t>Subsequent amendments made by AER</a:t>
            </a:r>
            <a:endParaRPr lang="en-AU" sz="950">
              <a:solidFill>
                <a:srgbClr val="0000FF"/>
              </a:solidFill>
              <a:latin typeface="Arial" panose="020B0604020202020204" pitchFamily="34" charset="0"/>
              <a:cs typeface="Arial" panose="020B0604020202020204" pitchFamily="34" charset="0"/>
            </a:endParaRPr>
          </a:p>
        </p:txBody>
      </p:sp>
      <p:sp>
        <p:nvSpPr>
          <p:cNvPr id="26" name="Rectangle: Rounded Corners 25">
            <a:extLst>
              <a:ext uri="{FF2B5EF4-FFF2-40B4-BE49-F238E27FC236}">
                <a16:creationId xmlns:a16="http://schemas.microsoft.com/office/drawing/2014/main" id="{CE8BA9BA-E177-4A8F-B03F-2CDF1104FD09}"/>
              </a:ext>
            </a:extLst>
          </p:cNvPr>
          <p:cNvSpPr/>
          <p:nvPr/>
        </p:nvSpPr>
        <p:spPr>
          <a:xfrm>
            <a:off x="3288359" y="6310041"/>
            <a:ext cx="1978985" cy="474773"/>
          </a:xfrm>
          <a:prstGeom prst="roundRect">
            <a:avLst/>
          </a:prstGeom>
          <a:gradFill flip="none" rotWithShape="1">
            <a:gsLst>
              <a:gs pos="0">
                <a:srgbClr val="CC0066">
                  <a:tint val="66000"/>
                  <a:satMod val="160000"/>
                </a:srgbClr>
              </a:gs>
              <a:gs pos="50000">
                <a:srgbClr val="CC0066">
                  <a:tint val="44500"/>
                  <a:satMod val="160000"/>
                </a:srgbClr>
              </a:gs>
              <a:gs pos="100000">
                <a:srgbClr val="CC0066">
                  <a:tint val="23500"/>
                  <a:satMod val="160000"/>
                </a:srgbClr>
              </a:gs>
            </a:gsLst>
            <a:lin ang="0" scaled="1"/>
            <a:tileRect/>
          </a:gradFill>
          <a:ln w="19050">
            <a:solidFill>
              <a:srgbClr val="CC00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0"/>
            <a:r>
              <a:rPr lang="en-AU" sz="900" b="1">
                <a:solidFill>
                  <a:srgbClr val="2F528F"/>
                </a:solidFill>
                <a:latin typeface="Arial" panose="020B0604020202020204" pitchFamily="34" charset="0"/>
                <a:cs typeface="Arial" panose="020B0604020202020204" pitchFamily="34" charset="0"/>
              </a:rPr>
              <a:t>Standard Operational Agreement</a:t>
            </a:r>
            <a:br>
              <a:rPr lang="en-AU" sz="900" b="1">
                <a:solidFill>
                  <a:srgbClr val="2F528F"/>
                </a:solidFill>
                <a:latin typeface="Arial" panose="020B0604020202020204" pitchFamily="34" charset="0"/>
                <a:cs typeface="Arial" panose="020B0604020202020204" pitchFamily="34" charset="0"/>
              </a:rPr>
            </a:br>
            <a:r>
              <a:rPr lang="en-US" sz="900" b="1">
                <a:solidFill>
                  <a:srgbClr val="CC0000"/>
                </a:solidFill>
                <a:latin typeface="Arial" panose="020B0604020202020204" pitchFamily="34" charset="0"/>
                <a:cs typeface="Arial" panose="020B0604020202020204" pitchFamily="34" charset="0"/>
              </a:rPr>
              <a:t>Published by Service Providers</a:t>
            </a:r>
            <a:endParaRPr lang="en-AU" sz="900" b="1">
              <a:solidFill>
                <a:srgbClr val="CC0000"/>
              </a:solidFill>
              <a:latin typeface="Arial" panose="020B0604020202020204" pitchFamily="34" charset="0"/>
              <a:cs typeface="Arial" panose="020B0604020202020204" pitchFamily="34" charset="0"/>
            </a:endParaRPr>
          </a:p>
        </p:txBody>
      </p:sp>
      <p:cxnSp>
        <p:nvCxnSpPr>
          <p:cNvPr id="27" name="Straight Arrow Connector 26">
            <a:extLst>
              <a:ext uri="{FF2B5EF4-FFF2-40B4-BE49-F238E27FC236}">
                <a16:creationId xmlns:a16="http://schemas.microsoft.com/office/drawing/2014/main" id="{38009D9F-2266-4620-8E2C-9DE51D0384F1}"/>
              </a:ext>
            </a:extLst>
          </p:cNvPr>
          <p:cNvCxnSpPr>
            <a:cxnSpLocks/>
          </p:cNvCxnSpPr>
          <p:nvPr/>
        </p:nvCxnSpPr>
        <p:spPr>
          <a:xfrm>
            <a:off x="4268705" y="4824128"/>
            <a:ext cx="5633" cy="273949"/>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4043EC05-2192-455A-BE40-317233842FAE}"/>
              </a:ext>
            </a:extLst>
          </p:cNvPr>
          <p:cNvCxnSpPr>
            <a:cxnSpLocks/>
          </p:cNvCxnSpPr>
          <p:nvPr/>
        </p:nvCxnSpPr>
        <p:spPr>
          <a:xfrm>
            <a:off x="4274338" y="5992223"/>
            <a:ext cx="3514" cy="31781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21BA4BAB-68F8-4E63-842C-2C5E346E7406}"/>
              </a:ext>
            </a:extLst>
          </p:cNvPr>
          <p:cNvSpPr/>
          <p:nvPr/>
        </p:nvSpPr>
        <p:spPr>
          <a:xfrm>
            <a:off x="1891370" y="5077051"/>
            <a:ext cx="1323502" cy="915172"/>
          </a:xfrm>
          <a:prstGeom prst="roundRect">
            <a:avLst/>
          </a:prstGeom>
          <a:gradFill flip="none" rotWithShape="0">
            <a:gsLst>
              <a:gs pos="0">
                <a:srgbClr val="00CC99">
                  <a:tint val="66000"/>
                  <a:satMod val="160000"/>
                </a:srgbClr>
              </a:gs>
              <a:gs pos="50000">
                <a:srgbClr val="00CC99">
                  <a:tint val="44500"/>
                  <a:satMod val="160000"/>
                </a:srgbClr>
              </a:gs>
              <a:gs pos="100000">
                <a:srgbClr val="00CC99">
                  <a:tint val="23500"/>
                  <a:satMod val="160000"/>
                </a:srgbClr>
              </a:gs>
            </a:gsLst>
            <a:lin ang="0" scaled="1"/>
            <a:tileRect/>
          </a:gradFill>
          <a:ln w="28575">
            <a:solidFill>
              <a:srgbClr val="00CC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85725" algn="ctr"/>
            <a:r>
              <a:rPr lang="en-AU" sz="950" b="1">
                <a:solidFill>
                  <a:srgbClr val="2F528F"/>
                </a:solidFill>
                <a:latin typeface="Arial" panose="020B0604020202020204" pitchFamily="34" charset="0"/>
                <a:cs typeface="Arial" panose="020B0604020202020204" pitchFamily="34" charset="0"/>
              </a:rPr>
              <a:t>Exchange Agreement</a:t>
            </a:r>
          </a:p>
          <a:p>
            <a:pPr indent="-85725" algn="ctr"/>
            <a:r>
              <a:rPr lang="en-US" sz="950" b="1">
                <a:solidFill>
                  <a:srgbClr val="7030A0"/>
                </a:solidFill>
                <a:latin typeface="Arial" panose="020B0604020202020204" pitchFamily="34" charset="0"/>
                <a:cs typeface="Arial" panose="020B0604020202020204" pitchFamily="34" charset="0"/>
              </a:rPr>
              <a:t>Made by AEMO*</a:t>
            </a:r>
            <a:endParaRPr lang="en-AU" sz="950" b="1">
              <a:solidFill>
                <a:srgbClr val="7030A0"/>
              </a:solidFill>
              <a:latin typeface="Arial" panose="020B0604020202020204" pitchFamily="34" charset="0"/>
              <a:cs typeface="Arial" panose="020B0604020202020204" pitchFamily="34" charset="0"/>
            </a:endParaRPr>
          </a:p>
        </p:txBody>
      </p:sp>
      <p:cxnSp>
        <p:nvCxnSpPr>
          <p:cNvPr id="30" name="Straight Arrow Connector 29">
            <a:extLst>
              <a:ext uri="{FF2B5EF4-FFF2-40B4-BE49-F238E27FC236}">
                <a16:creationId xmlns:a16="http://schemas.microsoft.com/office/drawing/2014/main" id="{292F384C-76BF-427E-B94A-85C46CFFFF47}"/>
              </a:ext>
            </a:extLst>
          </p:cNvPr>
          <p:cNvCxnSpPr>
            <a:cxnSpLocks/>
          </p:cNvCxnSpPr>
          <p:nvPr/>
        </p:nvCxnSpPr>
        <p:spPr>
          <a:xfrm>
            <a:off x="2553122" y="4831054"/>
            <a:ext cx="0" cy="245997"/>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030485E-8217-4E44-860F-4142C9AC6979}"/>
              </a:ext>
            </a:extLst>
          </p:cNvPr>
          <p:cNvCxnSpPr>
            <a:cxnSpLocks/>
          </p:cNvCxnSpPr>
          <p:nvPr/>
        </p:nvCxnSpPr>
        <p:spPr>
          <a:xfrm flipH="1">
            <a:off x="6669248" y="2187544"/>
            <a:ext cx="1" cy="19921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53C0C83C-2088-48F0-8B42-13002BC4FDAB}"/>
              </a:ext>
            </a:extLst>
          </p:cNvPr>
          <p:cNvSpPr txBox="1"/>
          <p:nvPr/>
        </p:nvSpPr>
        <p:spPr>
          <a:xfrm>
            <a:off x="80934" y="6129937"/>
            <a:ext cx="1973019" cy="234114"/>
          </a:xfrm>
          <a:prstGeom prst="rect">
            <a:avLst/>
          </a:prstGeom>
          <a:noFill/>
        </p:spPr>
        <p:txBody>
          <a:bodyPr wrap="square" rtlCol="0">
            <a:spAutoFit/>
          </a:bodyPr>
          <a:lstStyle/>
          <a:p>
            <a:r>
              <a:rPr lang="en-AU" sz="900" b="1">
                <a:latin typeface="Arial" panose="020B0604020202020204" pitchFamily="34" charset="0"/>
                <a:cs typeface="Arial" panose="020B0604020202020204" pitchFamily="34" charset="0"/>
              </a:rPr>
              <a:t>Key</a:t>
            </a:r>
          </a:p>
        </p:txBody>
      </p:sp>
      <p:sp>
        <p:nvSpPr>
          <p:cNvPr id="36" name="Rectangle: Rounded Corners 35">
            <a:extLst>
              <a:ext uri="{FF2B5EF4-FFF2-40B4-BE49-F238E27FC236}">
                <a16:creationId xmlns:a16="http://schemas.microsoft.com/office/drawing/2014/main" id="{7FDF60ED-AD81-48F3-AA51-585734BA17B8}"/>
              </a:ext>
            </a:extLst>
          </p:cNvPr>
          <p:cNvSpPr/>
          <p:nvPr/>
        </p:nvSpPr>
        <p:spPr>
          <a:xfrm>
            <a:off x="8394561" y="5077051"/>
            <a:ext cx="969625" cy="915172"/>
          </a:xfrm>
          <a:prstGeom prst="roundRect">
            <a:avLst/>
          </a:prstGeom>
          <a:gradFill flip="none" rotWithShape="0">
            <a:gsLst>
              <a:gs pos="0">
                <a:srgbClr val="00CC99">
                  <a:tint val="66000"/>
                  <a:satMod val="160000"/>
                </a:srgbClr>
              </a:gs>
              <a:gs pos="50000">
                <a:srgbClr val="00CC99">
                  <a:tint val="44500"/>
                  <a:satMod val="160000"/>
                </a:srgbClr>
              </a:gs>
              <a:gs pos="100000">
                <a:srgbClr val="00CC99">
                  <a:tint val="23500"/>
                  <a:satMod val="160000"/>
                </a:srgbClr>
              </a:gs>
            </a:gsLst>
            <a:lin ang="0" scaled="1"/>
            <a:tileRect/>
          </a:gradFill>
          <a:ln w="28575">
            <a:solidFill>
              <a:srgbClr val="00CC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85725" algn="ctr"/>
            <a:r>
              <a:rPr lang="en-AU" sz="950" b="1">
                <a:solidFill>
                  <a:srgbClr val="2F528F"/>
                </a:solidFill>
                <a:latin typeface="Arial" panose="020B0604020202020204" pitchFamily="34" charset="0"/>
                <a:cs typeface="Arial" panose="020B0604020202020204" pitchFamily="34" charset="0"/>
              </a:rPr>
              <a:t>STTM procedures</a:t>
            </a:r>
          </a:p>
          <a:p>
            <a:pPr indent="-85725" algn="ctr"/>
            <a:r>
              <a:rPr lang="en-US" sz="950" b="1">
                <a:solidFill>
                  <a:srgbClr val="7030A0"/>
                </a:solidFill>
                <a:latin typeface="Arial" panose="020B0604020202020204" pitchFamily="34" charset="0"/>
                <a:cs typeface="Arial" panose="020B0604020202020204" pitchFamily="34" charset="0"/>
              </a:rPr>
              <a:t>Made by AEMO*</a:t>
            </a:r>
            <a:endParaRPr lang="en-AU" sz="950" b="1">
              <a:solidFill>
                <a:srgbClr val="7030A0"/>
              </a:solidFill>
              <a:latin typeface="Arial" panose="020B0604020202020204" pitchFamily="34" charset="0"/>
              <a:cs typeface="Arial" panose="020B0604020202020204" pitchFamily="34" charset="0"/>
            </a:endParaRPr>
          </a:p>
        </p:txBody>
      </p:sp>
      <p:sp>
        <p:nvSpPr>
          <p:cNvPr id="37" name="Rectangle: Rounded Corners 36">
            <a:extLst>
              <a:ext uri="{FF2B5EF4-FFF2-40B4-BE49-F238E27FC236}">
                <a16:creationId xmlns:a16="http://schemas.microsoft.com/office/drawing/2014/main" id="{8E0A3B3C-FD50-4BBC-802A-288070AEB6F1}"/>
              </a:ext>
            </a:extLst>
          </p:cNvPr>
          <p:cNvSpPr/>
          <p:nvPr/>
        </p:nvSpPr>
        <p:spPr>
          <a:xfrm>
            <a:off x="9471299" y="5077051"/>
            <a:ext cx="947851" cy="915172"/>
          </a:xfrm>
          <a:prstGeom prst="roundRect">
            <a:avLst/>
          </a:prstGeom>
          <a:gradFill flip="none" rotWithShape="0">
            <a:gsLst>
              <a:gs pos="0">
                <a:srgbClr val="00CC99">
                  <a:tint val="66000"/>
                  <a:satMod val="160000"/>
                </a:srgbClr>
              </a:gs>
              <a:gs pos="50000">
                <a:srgbClr val="00CC99">
                  <a:tint val="44500"/>
                  <a:satMod val="160000"/>
                </a:srgbClr>
              </a:gs>
              <a:gs pos="100000">
                <a:srgbClr val="00CC99">
                  <a:tint val="23500"/>
                  <a:satMod val="160000"/>
                </a:srgbClr>
              </a:gs>
            </a:gsLst>
            <a:lin ang="0" scaled="1"/>
            <a:tileRect/>
          </a:gradFill>
          <a:ln w="28575">
            <a:solidFill>
              <a:srgbClr val="00CC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85725" algn="ctr"/>
            <a:r>
              <a:rPr lang="en-AU" sz="950" b="1">
                <a:solidFill>
                  <a:srgbClr val="2F528F"/>
                </a:solidFill>
                <a:latin typeface="Arial" panose="020B0604020202020204" pitchFamily="34" charset="0"/>
                <a:cs typeface="Arial" panose="020B0604020202020204" pitchFamily="34" charset="0"/>
              </a:rPr>
              <a:t>DWGM procedures</a:t>
            </a:r>
          </a:p>
          <a:p>
            <a:pPr indent="-85725" algn="ctr"/>
            <a:r>
              <a:rPr lang="en-US" sz="950" b="1">
                <a:solidFill>
                  <a:srgbClr val="7030A0"/>
                </a:solidFill>
                <a:latin typeface="Arial" panose="020B0604020202020204" pitchFamily="34" charset="0"/>
                <a:cs typeface="Arial" panose="020B0604020202020204" pitchFamily="34" charset="0"/>
              </a:rPr>
              <a:t>Made by AEMO*</a:t>
            </a:r>
            <a:endParaRPr lang="en-AU" sz="950" b="1">
              <a:solidFill>
                <a:srgbClr val="7030A0"/>
              </a:solidFill>
              <a:latin typeface="Arial" panose="020B0604020202020204" pitchFamily="34" charset="0"/>
              <a:cs typeface="Arial" panose="020B0604020202020204" pitchFamily="34" charset="0"/>
            </a:endParaRPr>
          </a:p>
        </p:txBody>
      </p:sp>
      <p:sp>
        <p:nvSpPr>
          <p:cNvPr id="38" name="Rectangle: Rounded Corners 37">
            <a:extLst>
              <a:ext uri="{FF2B5EF4-FFF2-40B4-BE49-F238E27FC236}">
                <a16:creationId xmlns:a16="http://schemas.microsoft.com/office/drawing/2014/main" id="{F403EC6A-DF9F-40E3-A547-838EFEB56EC2}"/>
              </a:ext>
            </a:extLst>
          </p:cNvPr>
          <p:cNvSpPr/>
          <p:nvPr/>
        </p:nvSpPr>
        <p:spPr>
          <a:xfrm>
            <a:off x="7353617" y="5077051"/>
            <a:ext cx="933836" cy="915172"/>
          </a:xfrm>
          <a:prstGeom prst="roundRect">
            <a:avLst/>
          </a:prstGeom>
          <a:gradFill flip="none" rotWithShape="0">
            <a:gsLst>
              <a:gs pos="0">
                <a:srgbClr val="00CC99">
                  <a:tint val="66000"/>
                  <a:satMod val="160000"/>
                </a:srgbClr>
              </a:gs>
              <a:gs pos="50000">
                <a:srgbClr val="00CC99">
                  <a:tint val="44500"/>
                  <a:satMod val="160000"/>
                </a:srgbClr>
              </a:gs>
              <a:gs pos="100000">
                <a:srgbClr val="00CC99">
                  <a:tint val="23500"/>
                  <a:satMod val="160000"/>
                </a:srgbClr>
              </a:gs>
            </a:gsLst>
            <a:lin ang="0" scaled="1"/>
            <a:tileRect/>
          </a:gradFill>
          <a:ln w="28575">
            <a:solidFill>
              <a:srgbClr val="00CC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85725" algn="ctr"/>
            <a:r>
              <a:rPr lang="en-AU" sz="950" b="1">
                <a:solidFill>
                  <a:srgbClr val="2F528F"/>
                </a:solidFill>
                <a:latin typeface="Arial" panose="020B0604020202020204" pitchFamily="34" charset="0"/>
                <a:cs typeface="Arial" panose="020B0604020202020204" pitchFamily="34" charset="0"/>
              </a:rPr>
              <a:t>BB procedures</a:t>
            </a:r>
          </a:p>
          <a:p>
            <a:pPr indent="-85725" algn="ctr"/>
            <a:r>
              <a:rPr lang="en-US" sz="950" b="1">
                <a:solidFill>
                  <a:srgbClr val="7030A0"/>
                </a:solidFill>
                <a:latin typeface="Arial" panose="020B0604020202020204" pitchFamily="34" charset="0"/>
                <a:cs typeface="Arial" panose="020B0604020202020204" pitchFamily="34" charset="0"/>
              </a:rPr>
              <a:t>Made by AEMO*</a:t>
            </a:r>
            <a:endParaRPr lang="en-AU" sz="950" b="1">
              <a:solidFill>
                <a:srgbClr val="7030A0"/>
              </a:solidFill>
              <a:latin typeface="Arial" panose="020B0604020202020204" pitchFamily="34" charset="0"/>
              <a:cs typeface="Arial" panose="020B0604020202020204" pitchFamily="34" charset="0"/>
            </a:endParaRPr>
          </a:p>
        </p:txBody>
      </p:sp>
      <p:cxnSp>
        <p:nvCxnSpPr>
          <p:cNvPr id="39" name="Elbow Connector 11">
            <a:extLst>
              <a:ext uri="{FF2B5EF4-FFF2-40B4-BE49-F238E27FC236}">
                <a16:creationId xmlns:a16="http://schemas.microsoft.com/office/drawing/2014/main" id="{5B7B43EE-695D-4D39-8DDE-F31C25054263}"/>
              </a:ext>
            </a:extLst>
          </p:cNvPr>
          <p:cNvCxnSpPr>
            <a:cxnSpLocks/>
          </p:cNvCxnSpPr>
          <p:nvPr/>
        </p:nvCxnSpPr>
        <p:spPr>
          <a:xfrm>
            <a:off x="7877888" y="1859812"/>
            <a:ext cx="3328704" cy="3210386"/>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721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D6359-CD86-435C-8F64-47FE11806DB8}"/>
              </a:ext>
            </a:extLst>
          </p:cNvPr>
          <p:cNvSpPr>
            <a:spLocks noGrp="1"/>
          </p:cNvSpPr>
          <p:nvPr>
            <p:ph type="title"/>
          </p:nvPr>
        </p:nvSpPr>
        <p:spPr/>
        <p:txBody>
          <a:bodyPr>
            <a:normAutofit fontScale="90000"/>
          </a:bodyPr>
          <a:lstStyle/>
          <a:p>
            <a:r>
              <a:rPr lang="en-AU" dirty="0"/>
              <a:t>Market Integration – Legal Framework</a:t>
            </a:r>
          </a:p>
        </p:txBody>
      </p:sp>
      <p:sp>
        <p:nvSpPr>
          <p:cNvPr id="3" name="Content Placeholder 2">
            <a:extLst>
              <a:ext uri="{FF2B5EF4-FFF2-40B4-BE49-F238E27FC236}">
                <a16:creationId xmlns:a16="http://schemas.microsoft.com/office/drawing/2014/main" id="{26F626E9-CCE7-415A-82D7-2968B9874AA8}"/>
              </a:ext>
            </a:extLst>
          </p:cNvPr>
          <p:cNvSpPr>
            <a:spLocks noGrp="1"/>
          </p:cNvSpPr>
          <p:nvPr>
            <p:ph idx="1"/>
          </p:nvPr>
        </p:nvSpPr>
        <p:spPr>
          <a:xfrm>
            <a:off x="235527" y="1565030"/>
            <a:ext cx="11694382" cy="5494137"/>
          </a:xfrm>
        </p:spPr>
        <p:txBody>
          <a:bodyPr>
            <a:normAutofit fontScale="70000" lnSpcReduction="20000"/>
          </a:bodyPr>
          <a:lstStyle/>
          <a:p>
            <a:pPr>
              <a:lnSpc>
                <a:spcPct val="120000"/>
              </a:lnSpc>
            </a:pPr>
            <a:r>
              <a:rPr lang="en-AU" dirty="0"/>
              <a:t>NGR Part 24 (</a:t>
            </a:r>
            <a:r>
              <a:rPr lang="en-AU" i="1" dirty="0"/>
              <a:t>Facilitating capacity trades and the capacity auction</a:t>
            </a:r>
            <a:r>
              <a:rPr lang="en-AU" dirty="0"/>
              <a:t>)</a:t>
            </a:r>
          </a:p>
          <a:p>
            <a:pPr lvl="1">
              <a:lnSpc>
                <a:spcPct val="120000"/>
              </a:lnSpc>
            </a:pPr>
            <a:r>
              <a:rPr lang="en-AU" dirty="0"/>
              <a:t>Allows for AEMO to carry out process to transfer capacity in accordance with Part 19 &amp; Part 20.  </a:t>
            </a:r>
          </a:p>
          <a:p>
            <a:pPr>
              <a:lnSpc>
                <a:spcPct val="120000"/>
              </a:lnSpc>
            </a:pPr>
            <a:r>
              <a:rPr lang="en-AU" dirty="0"/>
              <a:t>CT &amp; A Procedures </a:t>
            </a:r>
          </a:p>
          <a:p>
            <a:pPr lvl="1">
              <a:lnSpc>
                <a:spcPct val="120000"/>
              </a:lnSpc>
            </a:pPr>
            <a:r>
              <a:rPr lang="en-AU" dirty="0"/>
              <a:t>Specifies process in DWGM and STTM for AEMO to transfer capacity following a transaction on the Capacity Trading Platform.</a:t>
            </a:r>
          </a:p>
          <a:p>
            <a:pPr lvl="1">
              <a:lnSpc>
                <a:spcPct val="120000"/>
              </a:lnSpc>
            </a:pPr>
            <a:r>
              <a:rPr lang="en-AU" dirty="0"/>
              <a:t>Specifies process in DWGM for allocating auction MDQ at a DWGM interface point.</a:t>
            </a:r>
          </a:p>
          <a:p>
            <a:pPr>
              <a:lnSpc>
                <a:spcPct val="120000"/>
              </a:lnSpc>
            </a:pPr>
            <a:r>
              <a:rPr lang="en-AU" dirty="0"/>
              <a:t>STTM Procedures</a:t>
            </a:r>
          </a:p>
          <a:p>
            <a:pPr lvl="1">
              <a:lnSpc>
                <a:spcPct val="120000"/>
              </a:lnSpc>
            </a:pPr>
            <a:r>
              <a:rPr lang="en-AU" dirty="0"/>
              <a:t>AEMO to adjust the capacity of the registered facility service and trading right nominated by the Trading Participant.</a:t>
            </a:r>
          </a:p>
          <a:p>
            <a:pPr lvl="1">
              <a:lnSpc>
                <a:spcPct val="120000"/>
              </a:lnSpc>
            </a:pPr>
            <a:r>
              <a:rPr lang="en-AU" dirty="0"/>
              <a:t>AEMO to reject the transfer if it were to cause the trading right capacity to fall below zero.  </a:t>
            </a:r>
          </a:p>
          <a:p>
            <a:pPr>
              <a:lnSpc>
                <a:spcPct val="120000"/>
              </a:lnSpc>
            </a:pPr>
            <a:r>
              <a:rPr lang="en-AU" dirty="0"/>
              <a:t>DWGM Accreditation Procedures</a:t>
            </a:r>
          </a:p>
          <a:p>
            <a:pPr lvl="1">
              <a:lnSpc>
                <a:spcPct val="120000"/>
              </a:lnSpc>
            </a:pPr>
            <a:r>
              <a:rPr lang="en-AU" dirty="0"/>
              <a:t>AEMO to deem application for accreditation of the MIRN nominated by Market Participant </a:t>
            </a:r>
          </a:p>
          <a:p>
            <a:pPr lvl="1">
              <a:lnSpc>
                <a:spcPct val="120000"/>
              </a:lnSpc>
            </a:pPr>
            <a:r>
              <a:rPr lang="en-AU" dirty="0"/>
              <a:t>Adjust the MHQ of MIRN nominated by Market Participant following transaction on Capacity Trading Platform. AEMO to reject the transfer if it were to cause the MHQ to fall below zero.</a:t>
            </a:r>
          </a:p>
          <a:p>
            <a:pPr lvl="1">
              <a:lnSpc>
                <a:spcPct val="120000"/>
              </a:lnSpc>
            </a:pPr>
            <a:r>
              <a:rPr lang="en-AU" dirty="0"/>
              <a:t>Increase MHQ of MIRN nominated by Market Participant by amount of auction MDQ allocated. </a:t>
            </a:r>
          </a:p>
        </p:txBody>
      </p:sp>
      <p:sp>
        <p:nvSpPr>
          <p:cNvPr id="5" name="Slide Number Placeholder 2">
            <a:extLst>
              <a:ext uri="{FF2B5EF4-FFF2-40B4-BE49-F238E27FC236}">
                <a16:creationId xmlns:a16="http://schemas.microsoft.com/office/drawing/2014/main" id="{AA261C5B-D730-46C2-85E7-2CF4821A9E58}"/>
              </a:ext>
            </a:extLst>
          </p:cNvPr>
          <p:cNvSpPr>
            <a:spLocks noGrp="1"/>
          </p:cNvSpPr>
          <p:nvPr>
            <p:ph type="sldNum" sz="quarter" idx="12"/>
          </p:nvPr>
        </p:nvSpPr>
        <p:spPr>
          <a:xfrm>
            <a:off x="11353800" y="6356350"/>
            <a:ext cx="576108" cy="365125"/>
          </a:xfrm>
        </p:spPr>
        <p:txBody>
          <a:bodyPr/>
          <a:lstStyle/>
          <a:p>
            <a:fld id="{067C746D-CCEF-401C-9CB4-28545D2404D5}" type="slidenum">
              <a:rPr lang="en-AU" smtClean="0"/>
              <a:pPr/>
              <a:t>12</a:t>
            </a:fld>
            <a:endParaRPr lang="en-AU"/>
          </a:p>
        </p:txBody>
      </p:sp>
    </p:spTree>
    <p:extLst>
      <p:ext uri="{BB962C8B-B14F-4D97-AF65-F5344CB8AC3E}">
        <p14:creationId xmlns:p14="http://schemas.microsoft.com/office/powerpoint/2010/main" val="3669213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D6359-CD86-435C-8F64-47FE11806DB8}"/>
              </a:ext>
            </a:extLst>
          </p:cNvPr>
          <p:cNvSpPr>
            <a:spLocks noGrp="1"/>
          </p:cNvSpPr>
          <p:nvPr>
            <p:ph type="title"/>
          </p:nvPr>
        </p:nvSpPr>
        <p:spPr/>
        <p:txBody>
          <a:bodyPr/>
          <a:lstStyle/>
          <a:p>
            <a:r>
              <a:rPr lang="en-AU"/>
              <a:t>BB Procedures</a:t>
            </a:r>
          </a:p>
        </p:txBody>
      </p:sp>
      <p:sp>
        <p:nvSpPr>
          <p:cNvPr id="3" name="Content Placeholder 2">
            <a:extLst>
              <a:ext uri="{FF2B5EF4-FFF2-40B4-BE49-F238E27FC236}">
                <a16:creationId xmlns:a16="http://schemas.microsoft.com/office/drawing/2014/main" id="{26F626E9-CCE7-415A-82D7-2968B9874AA8}"/>
              </a:ext>
            </a:extLst>
          </p:cNvPr>
          <p:cNvSpPr>
            <a:spLocks noGrp="1"/>
          </p:cNvSpPr>
          <p:nvPr>
            <p:ph idx="1"/>
          </p:nvPr>
        </p:nvSpPr>
        <p:spPr>
          <a:xfrm>
            <a:off x="235527" y="1617785"/>
            <a:ext cx="11694382" cy="4823208"/>
          </a:xfrm>
        </p:spPr>
        <p:txBody>
          <a:bodyPr>
            <a:normAutofit fontScale="92500" lnSpcReduction="10000"/>
          </a:bodyPr>
          <a:lstStyle/>
          <a:p>
            <a:pPr>
              <a:lnSpc>
                <a:spcPct val="120000"/>
              </a:lnSpc>
            </a:pPr>
            <a:r>
              <a:rPr lang="en-AU" dirty="0"/>
              <a:t>Change to Part 18 introduces the following new obligations: </a:t>
            </a:r>
          </a:p>
          <a:p>
            <a:pPr lvl="1">
              <a:lnSpc>
                <a:spcPct val="120000"/>
              </a:lnSpc>
            </a:pPr>
            <a:r>
              <a:rPr lang="en-AU" dirty="0"/>
              <a:t>Allocation Information</a:t>
            </a:r>
          </a:p>
          <a:p>
            <a:pPr lvl="1">
              <a:lnSpc>
                <a:spcPct val="120000"/>
              </a:lnSpc>
            </a:pPr>
            <a:r>
              <a:rPr lang="en-AU" dirty="0"/>
              <a:t>Capacity Transaction Information</a:t>
            </a:r>
          </a:p>
          <a:p>
            <a:pPr>
              <a:lnSpc>
                <a:spcPct val="120000"/>
              </a:lnSpc>
            </a:pPr>
            <a:r>
              <a:rPr lang="en-AU" dirty="0"/>
              <a:t>This introduces new obligations in the BB Procedures, and new BB Data Submission Transactions. </a:t>
            </a:r>
          </a:p>
          <a:p>
            <a:pPr>
              <a:lnSpc>
                <a:spcPct val="120000"/>
              </a:lnSpc>
            </a:pPr>
            <a:r>
              <a:rPr lang="en-AU" i="1" dirty="0"/>
              <a:t>Note: The GMRG Legislative package also introduces transitional Rules requirements related to Part 18 to introduce compressors as a new type of BB facility. </a:t>
            </a:r>
          </a:p>
          <a:p>
            <a:pPr lvl="1">
              <a:lnSpc>
                <a:spcPct val="120000"/>
              </a:lnSpc>
            </a:pPr>
            <a:r>
              <a:rPr lang="en-AU" i="1" dirty="0"/>
              <a:t>The relevant procedural requirements are stipulated in the Capacity Trading and Auction Procedures for the transitional period. </a:t>
            </a:r>
          </a:p>
        </p:txBody>
      </p:sp>
      <p:sp>
        <p:nvSpPr>
          <p:cNvPr id="5" name="Slide Number Placeholder 2">
            <a:extLst>
              <a:ext uri="{FF2B5EF4-FFF2-40B4-BE49-F238E27FC236}">
                <a16:creationId xmlns:a16="http://schemas.microsoft.com/office/drawing/2014/main" id="{AA261C5B-D730-46C2-85E7-2CF4821A9E58}"/>
              </a:ext>
            </a:extLst>
          </p:cNvPr>
          <p:cNvSpPr>
            <a:spLocks noGrp="1"/>
          </p:cNvSpPr>
          <p:nvPr>
            <p:ph type="sldNum" sz="quarter" idx="12"/>
          </p:nvPr>
        </p:nvSpPr>
        <p:spPr>
          <a:xfrm>
            <a:off x="11353800" y="6356350"/>
            <a:ext cx="576108" cy="365125"/>
          </a:xfrm>
        </p:spPr>
        <p:txBody>
          <a:bodyPr/>
          <a:lstStyle/>
          <a:p>
            <a:fld id="{067C746D-CCEF-401C-9CB4-28545D2404D5}" type="slidenum">
              <a:rPr lang="en-AU" smtClean="0"/>
              <a:pPr/>
              <a:t>13</a:t>
            </a:fld>
            <a:endParaRPr lang="en-AU"/>
          </a:p>
        </p:txBody>
      </p:sp>
    </p:spTree>
    <p:extLst>
      <p:ext uri="{BB962C8B-B14F-4D97-AF65-F5344CB8AC3E}">
        <p14:creationId xmlns:p14="http://schemas.microsoft.com/office/powerpoint/2010/main" val="2688239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D6359-CD86-435C-8F64-47FE11806DB8}"/>
              </a:ext>
            </a:extLst>
          </p:cNvPr>
          <p:cNvSpPr>
            <a:spLocks noGrp="1"/>
          </p:cNvSpPr>
          <p:nvPr>
            <p:ph type="title"/>
          </p:nvPr>
        </p:nvSpPr>
        <p:spPr>
          <a:xfrm>
            <a:off x="235527" y="136525"/>
            <a:ext cx="10777465" cy="1189039"/>
          </a:xfrm>
        </p:spPr>
        <p:txBody>
          <a:bodyPr>
            <a:normAutofit/>
          </a:bodyPr>
          <a:lstStyle/>
          <a:p>
            <a:r>
              <a:rPr lang="en-AU"/>
              <a:t>BB Procedures – Allocation Information</a:t>
            </a:r>
          </a:p>
        </p:txBody>
      </p:sp>
      <p:sp>
        <p:nvSpPr>
          <p:cNvPr id="3" name="Content Placeholder 2">
            <a:extLst>
              <a:ext uri="{FF2B5EF4-FFF2-40B4-BE49-F238E27FC236}">
                <a16:creationId xmlns:a16="http://schemas.microsoft.com/office/drawing/2014/main" id="{26F626E9-CCE7-415A-82D7-2968B9874AA8}"/>
              </a:ext>
            </a:extLst>
          </p:cNvPr>
          <p:cNvSpPr>
            <a:spLocks noGrp="1"/>
          </p:cNvSpPr>
          <p:nvPr>
            <p:ph idx="1"/>
          </p:nvPr>
        </p:nvSpPr>
        <p:spPr>
          <a:xfrm>
            <a:off x="235527" y="1825624"/>
            <a:ext cx="11694382" cy="4530725"/>
          </a:xfrm>
        </p:spPr>
        <p:txBody>
          <a:bodyPr>
            <a:normAutofit fontScale="92500" lnSpcReduction="20000"/>
          </a:bodyPr>
          <a:lstStyle/>
          <a:p>
            <a:pPr>
              <a:lnSpc>
                <a:spcPct val="110000"/>
              </a:lnSpc>
            </a:pPr>
            <a:r>
              <a:rPr lang="en-AU" dirty="0"/>
              <a:t>Changes to the BB Procedures: </a:t>
            </a:r>
          </a:p>
          <a:p>
            <a:pPr lvl="1"/>
            <a:r>
              <a:rPr lang="en-AU" dirty="0"/>
              <a:t>4. Registration</a:t>
            </a:r>
          </a:p>
          <a:p>
            <a:pPr lvl="2"/>
            <a:r>
              <a:rPr lang="en-AU" dirty="0"/>
              <a:t>BB allocation agent</a:t>
            </a:r>
          </a:p>
          <a:p>
            <a:pPr lvl="2"/>
            <a:r>
              <a:rPr lang="en-AU" dirty="0"/>
              <a:t>BB allocation point</a:t>
            </a:r>
          </a:p>
          <a:p>
            <a:pPr lvl="1"/>
            <a:r>
              <a:rPr lang="en-AU" dirty="0"/>
              <a:t>7. Information to be Provided by BB Reporting Entities</a:t>
            </a:r>
          </a:p>
          <a:p>
            <a:pPr lvl="2"/>
            <a:r>
              <a:rPr lang="en-AU" dirty="0"/>
              <a:t>New Report – allocation methodology and agreement</a:t>
            </a:r>
            <a:r>
              <a:rPr lang="en-AU"/>
              <a:t>, includes</a:t>
            </a:r>
            <a:r>
              <a:rPr lang="en-AU" dirty="0"/>
              <a:t>:</a:t>
            </a:r>
          </a:p>
          <a:p>
            <a:pPr lvl="3"/>
            <a:r>
              <a:rPr lang="en-AU" dirty="0"/>
              <a:t>Allocation methodology</a:t>
            </a:r>
          </a:p>
          <a:p>
            <a:pPr lvl="3"/>
            <a:r>
              <a:rPr lang="en-AU" dirty="0"/>
              <a:t>Information about any charges to use point</a:t>
            </a:r>
          </a:p>
          <a:p>
            <a:pPr lvl="3"/>
            <a:r>
              <a:rPr lang="en-AU" dirty="0"/>
              <a:t>Process for joining and </a:t>
            </a:r>
            <a:r>
              <a:rPr lang="en-AU"/>
              <a:t>leaving </a:t>
            </a:r>
            <a:r>
              <a:rPr lang="en-AU" dirty="0"/>
              <a:t>agreement</a:t>
            </a:r>
          </a:p>
          <a:p>
            <a:pPr lvl="3"/>
            <a:r>
              <a:rPr lang="en-AU" dirty="0"/>
              <a:t>Contact details for person to whom application to join agreement is to be submitted</a:t>
            </a:r>
          </a:p>
          <a:p>
            <a:r>
              <a:rPr lang="en-AU" dirty="0"/>
              <a:t>BB Data Submission Transaction</a:t>
            </a:r>
          </a:p>
          <a:p>
            <a:pPr lvl="1"/>
            <a:r>
              <a:rPr lang="en-AU" dirty="0"/>
              <a:t>N/A – expect information to be provided via form.</a:t>
            </a:r>
          </a:p>
          <a:p>
            <a:r>
              <a:rPr lang="en-AU" dirty="0"/>
              <a:t>To be given effect: commencement day of new Part 18 Rules</a:t>
            </a:r>
          </a:p>
          <a:p>
            <a:pPr lvl="1"/>
            <a:r>
              <a:rPr lang="en-AU" dirty="0"/>
              <a:t>BB allocation agent must apply to register 20 days after becomes a BB allocation agent. </a:t>
            </a:r>
          </a:p>
          <a:p>
            <a:pPr lvl="1"/>
            <a:endParaRPr lang="en-AU" dirty="0"/>
          </a:p>
        </p:txBody>
      </p:sp>
      <p:sp>
        <p:nvSpPr>
          <p:cNvPr id="5" name="Slide Number Placeholder 2">
            <a:extLst>
              <a:ext uri="{FF2B5EF4-FFF2-40B4-BE49-F238E27FC236}">
                <a16:creationId xmlns:a16="http://schemas.microsoft.com/office/drawing/2014/main" id="{AA261C5B-D730-46C2-85E7-2CF4821A9E58}"/>
              </a:ext>
            </a:extLst>
          </p:cNvPr>
          <p:cNvSpPr>
            <a:spLocks noGrp="1"/>
          </p:cNvSpPr>
          <p:nvPr>
            <p:ph type="sldNum" sz="quarter" idx="12"/>
          </p:nvPr>
        </p:nvSpPr>
        <p:spPr>
          <a:xfrm>
            <a:off x="11353800" y="6356350"/>
            <a:ext cx="576108" cy="365125"/>
          </a:xfrm>
        </p:spPr>
        <p:txBody>
          <a:bodyPr/>
          <a:lstStyle/>
          <a:p>
            <a:fld id="{067C746D-CCEF-401C-9CB4-28545D2404D5}" type="slidenum">
              <a:rPr lang="en-AU" smtClean="0"/>
              <a:pPr/>
              <a:t>14</a:t>
            </a:fld>
            <a:endParaRPr lang="en-AU"/>
          </a:p>
        </p:txBody>
      </p:sp>
    </p:spTree>
    <p:extLst>
      <p:ext uri="{BB962C8B-B14F-4D97-AF65-F5344CB8AC3E}">
        <p14:creationId xmlns:p14="http://schemas.microsoft.com/office/powerpoint/2010/main" val="1631938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D6359-CD86-435C-8F64-47FE11806DB8}"/>
              </a:ext>
            </a:extLst>
          </p:cNvPr>
          <p:cNvSpPr>
            <a:spLocks noGrp="1"/>
          </p:cNvSpPr>
          <p:nvPr>
            <p:ph type="title"/>
          </p:nvPr>
        </p:nvSpPr>
        <p:spPr>
          <a:xfrm>
            <a:off x="235528" y="136525"/>
            <a:ext cx="11694380" cy="1189039"/>
          </a:xfrm>
        </p:spPr>
        <p:txBody>
          <a:bodyPr>
            <a:normAutofit fontScale="90000"/>
          </a:bodyPr>
          <a:lstStyle/>
          <a:p>
            <a:r>
              <a:rPr lang="en-AU"/>
              <a:t>BB Procedures – Capacity Transaction Information</a:t>
            </a:r>
          </a:p>
        </p:txBody>
      </p:sp>
      <p:sp>
        <p:nvSpPr>
          <p:cNvPr id="3" name="Content Placeholder 2">
            <a:extLst>
              <a:ext uri="{FF2B5EF4-FFF2-40B4-BE49-F238E27FC236}">
                <a16:creationId xmlns:a16="http://schemas.microsoft.com/office/drawing/2014/main" id="{26F626E9-CCE7-415A-82D7-2968B9874AA8}"/>
              </a:ext>
            </a:extLst>
          </p:cNvPr>
          <p:cNvSpPr>
            <a:spLocks noGrp="1"/>
          </p:cNvSpPr>
          <p:nvPr>
            <p:ph idx="1"/>
          </p:nvPr>
        </p:nvSpPr>
        <p:spPr>
          <a:xfrm>
            <a:off x="235527" y="1825624"/>
            <a:ext cx="11694382" cy="4831207"/>
          </a:xfrm>
        </p:spPr>
        <p:txBody>
          <a:bodyPr>
            <a:normAutofit/>
          </a:bodyPr>
          <a:lstStyle/>
          <a:p>
            <a:r>
              <a:rPr lang="en-AU" dirty="0"/>
              <a:t>Changes to the BB Procedures: </a:t>
            </a:r>
          </a:p>
          <a:p>
            <a:pPr lvl="1"/>
            <a:r>
              <a:rPr lang="en-AU" dirty="0"/>
              <a:t>4. Registration</a:t>
            </a:r>
          </a:p>
          <a:p>
            <a:pPr lvl="2"/>
            <a:r>
              <a:rPr lang="en-AU" dirty="0"/>
              <a:t>BB transportation facility user</a:t>
            </a:r>
          </a:p>
          <a:p>
            <a:pPr lvl="2"/>
            <a:r>
              <a:rPr lang="en-AU" dirty="0"/>
              <a:t>Capacity transaction reporting agent</a:t>
            </a:r>
          </a:p>
          <a:p>
            <a:pPr lvl="1"/>
            <a:r>
              <a:rPr lang="en-AU" dirty="0"/>
              <a:t>7. Information to be Provided by BB Reporting Entities</a:t>
            </a:r>
          </a:p>
          <a:p>
            <a:pPr lvl="2"/>
            <a:r>
              <a:rPr lang="en-AU" dirty="0"/>
              <a:t>New report – capacity transaction information</a:t>
            </a:r>
          </a:p>
          <a:p>
            <a:pPr lvl="3"/>
            <a:r>
              <a:rPr lang="en-AU" dirty="0"/>
              <a:t>Includes – Parties, Trade date, Service term, Facility, Quantity, Price (and other terms that aid the benchmarking of trades)</a:t>
            </a:r>
          </a:p>
          <a:p>
            <a:r>
              <a:rPr lang="en-AU" dirty="0"/>
              <a:t>BB Data Submission Transaction</a:t>
            </a:r>
          </a:p>
          <a:p>
            <a:pPr lvl="1"/>
            <a:r>
              <a:rPr lang="en-AU" dirty="0"/>
              <a:t>New data submission for capacity transaction information from seller.</a:t>
            </a:r>
          </a:p>
          <a:p>
            <a:r>
              <a:rPr lang="en-AU" dirty="0"/>
              <a:t>To be given effect: capacity auction start date</a:t>
            </a:r>
            <a:r>
              <a:rPr lang="en-AU"/>
              <a:t> (1 March 2019).</a:t>
            </a:r>
            <a:r>
              <a:rPr lang="en-AU" dirty="0"/>
              <a:t> </a:t>
            </a:r>
          </a:p>
          <a:p>
            <a:pPr marL="0" indent="0">
              <a:buNone/>
            </a:pPr>
            <a:endParaRPr lang="en-AU" dirty="0"/>
          </a:p>
        </p:txBody>
      </p:sp>
      <p:sp>
        <p:nvSpPr>
          <p:cNvPr id="5" name="Slide Number Placeholder 2">
            <a:extLst>
              <a:ext uri="{FF2B5EF4-FFF2-40B4-BE49-F238E27FC236}">
                <a16:creationId xmlns:a16="http://schemas.microsoft.com/office/drawing/2014/main" id="{AA261C5B-D730-46C2-85E7-2CF4821A9E58}"/>
              </a:ext>
            </a:extLst>
          </p:cNvPr>
          <p:cNvSpPr>
            <a:spLocks noGrp="1"/>
          </p:cNvSpPr>
          <p:nvPr>
            <p:ph type="sldNum" sz="quarter" idx="12"/>
          </p:nvPr>
        </p:nvSpPr>
        <p:spPr>
          <a:xfrm>
            <a:off x="11353800" y="6356350"/>
            <a:ext cx="576108" cy="365125"/>
          </a:xfrm>
        </p:spPr>
        <p:txBody>
          <a:bodyPr/>
          <a:lstStyle/>
          <a:p>
            <a:fld id="{067C746D-CCEF-401C-9CB4-28545D2404D5}" type="slidenum">
              <a:rPr lang="en-AU" smtClean="0"/>
              <a:pPr/>
              <a:t>15</a:t>
            </a:fld>
            <a:endParaRPr lang="en-AU"/>
          </a:p>
        </p:txBody>
      </p:sp>
    </p:spTree>
    <p:extLst>
      <p:ext uri="{BB962C8B-B14F-4D97-AF65-F5344CB8AC3E}">
        <p14:creationId xmlns:p14="http://schemas.microsoft.com/office/powerpoint/2010/main" val="1367694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D6359-CD86-435C-8F64-47FE11806DB8}"/>
              </a:ext>
            </a:extLst>
          </p:cNvPr>
          <p:cNvSpPr>
            <a:spLocks noGrp="1"/>
          </p:cNvSpPr>
          <p:nvPr>
            <p:ph type="title"/>
          </p:nvPr>
        </p:nvSpPr>
        <p:spPr/>
        <p:txBody>
          <a:bodyPr/>
          <a:lstStyle/>
          <a:p>
            <a:r>
              <a:rPr lang="en-AU"/>
              <a:t>Next steps</a:t>
            </a:r>
          </a:p>
        </p:txBody>
      </p:sp>
      <p:sp>
        <p:nvSpPr>
          <p:cNvPr id="3" name="Content Placeholder 2">
            <a:extLst>
              <a:ext uri="{FF2B5EF4-FFF2-40B4-BE49-F238E27FC236}">
                <a16:creationId xmlns:a16="http://schemas.microsoft.com/office/drawing/2014/main" id="{26F626E9-CCE7-415A-82D7-2968B9874AA8}"/>
              </a:ext>
            </a:extLst>
          </p:cNvPr>
          <p:cNvSpPr>
            <a:spLocks noGrp="1"/>
          </p:cNvSpPr>
          <p:nvPr>
            <p:ph idx="1"/>
          </p:nvPr>
        </p:nvSpPr>
        <p:spPr>
          <a:xfrm>
            <a:off x="235527" y="1825625"/>
            <a:ext cx="11694382" cy="4895850"/>
          </a:xfrm>
        </p:spPr>
        <p:txBody>
          <a:bodyPr>
            <a:normAutofit lnSpcReduction="10000"/>
          </a:bodyPr>
          <a:lstStyle/>
          <a:p>
            <a:pPr>
              <a:lnSpc>
                <a:spcPct val="110000"/>
              </a:lnSpc>
            </a:pPr>
            <a:r>
              <a:rPr lang="en-AU" dirty="0"/>
              <a:t>AEMO to release draft of STTM, DWGM </a:t>
            </a:r>
            <a:r>
              <a:rPr lang="en-AU"/>
              <a:t>&amp; BB </a:t>
            </a:r>
            <a:r>
              <a:rPr lang="en-AU" dirty="0"/>
              <a:t>Procedure changes in the coming weeks to the GWCF for preliminary consultation. </a:t>
            </a:r>
          </a:p>
          <a:p>
            <a:pPr>
              <a:lnSpc>
                <a:spcPct val="110000"/>
              </a:lnSpc>
            </a:pPr>
            <a:r>
              <a:rPr lang="en-AU" dirty="0"/>
              <a:t>AEMO to carry out formal consultation on </a:t>
            </a:r>
            <a:r>
              <a:rPr lang="en-AU" i="1" dirty="0"/>
              <a:t>Capacity Transfer and Auction Procedures </a:t>
            </a:r>
            <a:r>
              <a:rPr lang="en-AU" dirty="0"/>
              <a:t>for a six week period that is likely to commence in August 2018.</a:t>
            </a:r>
          </a:p>
          <a:p>
            <a:pPr>
              <a:lnSpc>
                <a:spcPct val="110000"/>
              </a:lnSpc>
            </a:pPr>
            <a:r>
              <a:rPr lang="en-AU" dirty="0"/>
              <a:t>Formal (I&amp;IR) consultation on STTM, DWGM &amp; GBB Procedure changes will follow consultation on the </a:t>
            </a:r>
            <a:r>
              <a:rPr lang="en-AU" i="1" dirty="0"/>
              <a:t>Capacity Transfer and Auction Procedures. </a:t>
            </a:r>
            <a:endParaRPr lang="en-AU" dirty="0"/>
          </a:p>
          <a:p>
            <a:pPr>
              <a:lnSpc>
                <a:spcPct val="110000"/>
              </a:lnSpc>
            </a:pPr>
            <a:r>
              <a:rPr lang="en-AU" dirty="0"/>
              <a:t>Questions relating to the implementation project can be submitted to the pipeline capacity trading inbox - </a:t>
            </a:r>
            <a:r>
              <a:rPr lang="en-AU" dirty="0">
                <a:hlinkClick r:id="rId2"/>
              </a:rPr>
              <a:t>pct@aemo.com.au</a:t>
            </a:r>
            <a:r>
              <a:rPr lang="en-AU" dirty="0"/>
              <a:t> </a:t>
            </a:r>
          </a:p>
        </p:txBody>
      </p:sp>
      <p:sp>
        <p:nvSpPr>
          <p:cNvPr id="4" name="Slide Number Placeholder 4">
            <a:extLst>
              <a:ext uri="{FF2B5EF4-FFF2-40B4-BE49-F238E27FC236}">
                <a16:creationId xmlns:a16="http://schemas.microsoft.com/office/drawing/2014/main" id="{CBC7FFCC-2A22-4C53-AD93-6C78AFADBDA4}"/>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t>16</a:t>
            </a:fld>
            <a:endParaRPr lang="en-AU"/>
          </a:p>
        </p:txBody>
      </p:sp>
    </p:spTree>
    <p:extLst>
      <p:ext uri="{BB962C8B-B14F-4D97-AF65-F5344CB8AC3E}">
        <p14:creationId xmlns:p14="http://schemas.microsoft.com/office/powerpoint/2010/main" val="2723577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931AF-E38F-4CBB-99D0-77B07A6DF2DA}"/>
              </a:ext>
            </a:extLst>
          </p:cNvPr>
          <p:cNvSpPr>
            <a:spLocks noGrp="1"/>
          </p:cNvSpPr>
          <p:nvPr>
            <p:ph type="title"/>
          </p:nvPr>
        </p:nvSpPr>
        <p:spPr/>
        <p:txBody>
          <a:bodyPr/>
          <a:lstStyle/>
          <a:p>
            <a:r>
              <a:rPr lang="en-AU" dirty="0"/>
              <a:t>Overview</a:t>
            </a:r>
          </a:p>
        </p:txBody>
      </p:sp>
      <p:sp>
        <p:nvSpPr>
          <p:cNvPr id="7" name="Content Placeholder 6">
            <a:extLst>
              <a:ext uri="{FF2B5EF4-FFF2-40B4-BE49-F238E27FC236}">
                <a16:creationId xmlns:a16="http://schemas.microsoft.com/office/drawing/2014/main" id="{AC6135E2-BB95-4227-B6BA-F528455E4898}"/>
              </a:ext>
            </a:extLst>
          </p:cNvPr>
          <p:cNvSpPr>
            <a:spLocks noGrp="1"/>
          </p:cNvSpPr>
          <p:nvPr>
            <p:ph idx="1"/>
          </p:nvPr>
        </p:nvSpPr>
        <p:spPr>
          <a:xfrm>
            <a:off x="157018" y="1600199"/>
            <a:ext cx="12034981" cy="5121275"/>
          </a:xfrm>
        </p:spPr>
        <p:txBody>
          <a:bodyPr>
            <a:normAutofit fontScale="70000" lnSpcReduction="20000"/>
          </a:bodyPr>
          <a:lstStyle/>
          <a:p>
            <a:pPr>
              <a:lnSpc>
                <a:spcPct val="120000"/>
              </a:lnSpc>
              <a:spcBef>
                <a:spcPts val="600"/>
              </a:spcBef>
              <a:spcAft>
                <a:spcPts val="600"/>
              </a:spcAft>
            </a:pPr>
            <a:r>
              <a:rPr lang="en-AU" dirty="0"/>
              <a:t>Pipeline Capacity Trading reform package recommended by the AEMC as part of its east coast gas market review and endorsed by the Energy Council at its August 2016 meeting.  The reform package includes the development of:</a:t>
            </a:r>
          </a:p>
          <a:p>
            <a:pPr lvl="1">
              <a:lnSpc>
                <a:spcPct val="120000"/>
              </a:lnSpc>
              <a:spcBef>
                <a:spcPts val="600"/>
              </a:spcBef>
              <a:spcAft>
                <a:spcPts val="600"/>
              </a:spcAft>
            </a:pPr>
            <a:r>
              <a:rPr lang="en-AU" sz="2087" dirty="0"/>
              <a:t>a capacity trading platform (CTP),</a:t>
            </a:r>
          </a:p>
          <a:p>
            <a:pPr lvl="1">
              <a:lnSpc>
                <a:spcPct val="120000"/>
              </a:lnSpc>
              <a:spcBef>
                <a:spcPts val="600"/>
              </a:spcBef>
              <a:spcAft>
                <a:spcPts val="600"/>
              </a:spcAft>
            </a:pPr>
            <a:r>
              <a:rPr lang="en-AU" sz="2087" dirty="0"/>
              <a:t>a day-ahead auction (DAA) of contracted but un-nominated capacity, </a:t>
            </a:r>
          </a:p>
          <a:p>
            <a:pPr lvl="1">
              <a:lnSpc>
                <a:spcPct val="120000"/>
              </a:lnSpc>
              <a:spcBef>
                <a:spcPts val="600"/>
              </a:spcBef>
              <a:spcAft>
                <a:spcPts val="600"/>
              </a:spcAft>
            </a:pPr>
            <a:r>
              <a:rPr lang="en-AU" sz="2087" dirty="0"/>
              <a:t>standards for key contract terms in transportation agreements, and</a:t>
            </a:r>
          </a:p>
          <a:p>
            <a:pPr lvl="1">
              <a:lnSpc>
                <a:spcPct val="120000"/>
              </a:lnSpc>
              <a:spcBef>
                <a:spcPts val="600"/>
              </a:spcBef>
              <a:spcAft>
                <a:spcPts val="600"/>
              </a:spcAft>
            </a:pPr>
            <a:r>
              <a:rPr lang="en-AU" sz="2087" dirty="0"/>
              <a:t>a reporting framework for secondary capacity trades</a:t>
            </a:r>
            <a:r>
              <a:rPr lang="en-AU" dirty="0"/>
              <a:t>. </a:t>
            </a:r>
          </a:p>
          <a:p>
            <a:pPr>
              <a:lnSpc>
                <a:spcPct val="120000"/>
              </a:lnSpc>
              <a:spcBef>
                <a:spcPts val="600"/>
              </a:spcBef>
              <a:spcAft>
                <a:spcPts val="600"/>
              </a:spcAft>
            </a:pPr>
            <a:r>
              <a:rPr lang="en-AU" dirty="0"/>
              <a:t>Gas Market Reform Group (GMRG) has lead the design, development and implementation of the Pipeline Capacity Trading reform package.</a:t>
            </a:r>
          </a:p>
          <a:p>
            <a:pPr>
              <a:lnSpc>
                <a:spcPct val="120000"/>
              </a:lnSpc>
              <a:spcBef>
                <a:spcPts val="600"/>
              </a:spcBef>
              <a:spcAft>
                <a:spcPts val="600"/>
              </a:spcAft>
            </a:pPr>
            <a:r>
              <a:rPr lang="en-AU" dirty="0"/>
              <a:t>The GMRG’s work in 2017 culminated in a number of recommendations to the Energy Council, including:</a:t>
            </a:r>
          </a:p>
          <a:p>
            <a:pPr lvl="1">
              <a:lnSpc>
                <a:spcPct val="120000"/>
              </a:lnSpc>
              <a:spcBef>
                <a:spcPts val="600"/>
              </a:spcBef>
              <a:spcAft>
                <a:spcPts val="600"/>
              </a:spcAft>
            </a:pPr>
            <a:r>
              <a:rPr lang="en-AU" sz="2087" dirty="0"/>
              <a:t>the recommendation to appoint AEMO as operator of the CTP and DAA,</a:t>
            </a:r>
          </a:p>
          <a:p>
            <a:pPr lvl="1">
              <a:lnSpc>
                <a:spcPct val="120000"/>
              </a:lnSpc>
              <a:spcBef>
                <a:spcPts val="600"/>
              </a:spcBef>
              <a:spcAft>
                <a:spcPts val="600"/>
              </a:spcAft>
            </a:pPr>
            <a:r>
              <a:rPr lang="en-AU" sz="2087" dirty="0"/>
              <a:t>the final recommendations on the design of the DAA, CTP, Standardisation related reforms, secondary trading reporting framework and harmonisation of gas day start times. </a:t>
            </a:r>
          </a:p>
        </p:txBody>
      </p:sp>
      <p:sp>
        <p:nvSpPr>
          <p:cNvPr id="4" name="Date Placeholder 3">
            <a:extLst>
              <a:ext uri="{FF2B5EF4-FFF2-40B4-BE49-F238E27FC236}">
                <a16:creationId xmlns:a16="http://schemas.microsoft.com/office/drawing/2014/main" id="{C3D98F52-F508-4786-84A3-4E4B712DFCF3}"/>
              </a:ext>
            </a:extLst>
          </p:cNvPr>
          <p:cNvSpPr>
            <a:spLocks noGrp="1"/>
          </p:cNvSpPr>
          <p:nvPr>
            <p:ph type="dt" sz="half" idx="10"/>
          </p:nvPr>
        </p:nvSpPr>
        <p:spPr/>
        <p:txBody>
          <a:bodyPr/>
          <a:lstStyle/>
          <a:p>
            <a:fld id="{A1BCD5CE-50B2-4AD0-AF69-20801E4E8051}" type="datetime1">
              <a:rPr lang="en-AU" smtClean="0"/>
              <a:pPr/>
              <a:t>08/06/2018</a:t>
            </a:fld>
            <a:endParaRPr lang="en-AU" dirty="0"/>
          </a:p>
        </p:txBody>
      </p:sp>
      <p:sp>
        <p:nvSpPr>
          <p:cNvPr id="6" name="Slide Number Placeholder 5">
            <a:extLst>
              <a:ext uri="{FF2B5EF4-FFF2-40B4-BE49-F238E27FC236}">
                <a16:creationId xmlns:a16="http://schemas.microsoft.com/office/drawing/2014/main" id="{C03465CF-94CC-48DA-A9F9-C442C67EE642}"/>
              </a:ext>
            </a:extLst>
          </p:cNvPr>
          <p:cNvSpPr>
            <a:spLocks noGrp="1"/>
          </p:cNvSpPr>
          <p:nvPr>
            <p:ph type="sldNum" sz="quarter" idx="12"/>
          </p:nvPr>
        </p:nvSpPr>
        <p:spPr/>
        <p:txBody>
          <a:bodyPr/>
          <a:lstStyle/>
          <a:p>
            <a:fld id="{4EC81F68-4976-451A-B2E9-79BCBD2F70CC}" type="slidenum">
              <a:rPr lang="en-AU" smtClean="0"/>
              <a:pPr/>
              <a:t>2</a:t>
            </a:fld>
            <a:endParaRPr lang="en-AU" dirty="0"/>
          </a:p>
        </p:txBody>
      </p:sp>
    </p:spTree>
    <p:extLst>
      <p:ext uri="{BB962C8B-B14F-4D97-AF65-F5344CB8AC3E}">
        <p14:creationId xmlns:p14="http://schemas.microsoft.com/office/powerpoint/2010/main" val="1082065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931AF-E38F-4CBB-99D0-77B07A6DF2DA}"/>
              </a:ext>
            </a:extLst>
          </p:cNvPr>
          <p:cNvSpPr>
            <a:spLocks noGrp="1"/>
          </p:cNvSpPr>
          <p:nvPr>
            <p:ph type="title"/>
          </p:nvPr>
        </p:nvSpPr>
        <p:spPr/>
        <p:txBody>
          <a:bodyPr/>
          <a:lstStyle/>
          <a:p>
            <a:r>
              <a:rPr lang="en-AU" dirty="0"/>
              <a:t>Implementation Project</a:t>
            </a:r>
          </a:p>
        </p:txBody>
      </p:sp>
      <p:sp>
        <p:nvSpPr>
          <p:cNvPr id="7" name="Content Placeholder 6">
            <a:extLst>
              <a:ext uri="{FF2B5EF4-FFF2-40B4-BE49-F238E27FC236}">
                <a16:creationId xmlns:a16="http://schemas.microsoft.com/office/drawing/2014/main" id="{AC6135E2-BB95-4227-B6BA-F528455E4898}"/>
              </a:ext>
            </a:extLst>
          </p:cNvPr>
          <p:cNvSpPr>
            <a:spLocks noGrp="1"/>
          </p:cNvSpPr>
          <p:nvPr>
            <p:ph idx="1"/>
          </p:nvPr>
        </p:nvSpPr>
        <p:spPr>
          <a:xfrm>
            <a:off x="157018" y="1825625"/>
            <a:ext cx="12034981" cy="4895850"/>
          </a:xfrm>
        </p:spPr>
        <p:txBody>
          <a:bodyPr>
            <a:normAutofit fontScale="77500" lnSpcReduction="20000"/>
          </a:bodyPr>
          <a:lstStyle/>
          <a:p>
            <a:pPr>
              <a:lnSpc>
                <a:spcPct val="120000"/>
              </a:lnSpc>
              <a:spcBef>
                <a:spcPts val="600"/>
              </a:spcBef>
              <a:spcAft>
                <a:spcPts val="600"/>
              </a:spcAft>
            </a:pPr>
            <a:r>
              <a:rPr lang="en-AU" dirty="0"/>
              <a:t>The Energy Council agreed that the Pipeline Capacity Trading reform package should be implemented by 1 March 2019 (November 2017 meeting).</a:t>
            </a:r>
          </a:p>
          <a:p>
            <a:pPr lvl="1">
              <a:lnSpc>
                <a:spcPct val="120000"/>
              </a:lnSpc>
              <a:spcBef>
                <a:spcPts val="600"/>
              </a:spcBef>
              <a:spcAft>
                <a:spcPts val="600"/>
              </a:spcAft>
            </a:pPr>
            <a:r>
              <a:rPr lang="en-AU" dirty="0"/>
              <a:t>GMRG and AEMO formed a joint implementation project.</a:t>
            </a:r>
          </a:p>
          <a:p>
            <a:pPr>
              <a:lnSpc>
                <a:spcPct val="120000"/>
              </a:lnSpc>
              <a:spcBef>
                <a:spcPts val="600"/>
              </a:spcBef>
              <a:spcAft>
                <a:spcPts val="600"/>
              </a:spcAft>
            </a:pPr>
            <a:r>
              <a:rPr lang="en-AU" dirty="0"/>
              <a:t>Key components of the implementation project include:</a:t>
            </a:r>
          </a:p>
          <a:p>
            <a:pPr lvl="1">
              <a:lnSpc>
                <a:spcPct val="120000"/>
              </a:lnSpc>
              <a:spcBef>
                <a:spcPts val="600"/>
              </a:spcBef>
              <a:spcAft>
                <a:spcPts val="600"/>
              </a:spcAft>
            </a:pPr>
            <a:r>
              <a:rPr lang="en-AU" dirty="0"/>
              <a:t>Legal, regulatory and contractual architecture </a:t>
            </a:r>
          </a:p>
          <a:p>
            <a:pPr lvl="2">
              <a:lnSpc>
                <a:spcPct val="120000"/>
              </a:lnSpc>
              <a:spcBef>
                <a:spcPts val="600"/>
              </a:spcBef>
              <a:spcAft>
                <a:spcPts val="600"/>
              </a:spcAft>
            </a:pPr>
            <a:r>
              <a:rPr lang="en-AU" dirty="0"/>
              <a:t>changes to the National Gas Law (NGL), the National Gas Rules (NGR), the Regulations and the Operational Transportation Services Code, which will be made by the South Australian Minister and give effect to the package of reforms. </a:t>
            </a:r>
            <a:r>
              <a:rPr lang="en-AU" dirty="0">
                <a:solidFill>
                  <a:schemeClr val="accent3"/>
                </a:solidFill>
              </a:rPr>
              <a:t>(GMRG)</a:t>
            </a:r>
            <a:endParaRPr lang="en-AU" dirty="0"/>
          </a:p>
          <a:p>
            <a:pPr lvl="2">
              <a:lnSpc>
                <a:spcPct val="120000"/>
              </a:lnSpc>
              <a:spcBef>
                <a:spcPts val="600"/>
              </a:spcBef>
              <a:spcAft>
                <a:spcPts val="600"/>
              </a:spcAft>
            </a:pPr>
            <a:r>
              <a:rPr lang="en-AU" dirty="0"/>
              <a:t>Market procedures and participant agreements. </a:t>
            </a:r>
            <a:r>
              <a:rPr lang="en-AU" dirty="0">
                <a:solidFill>
                  <a:schemeClr val="accent3"/>
                </a:solidFill>
              </a:rPr>
              <a:t>(AEMO)</a:t>
            </a:r>
          </a:p>
          <a:p>
            <a:pPr lvl="2">
              <a:lnSpc>
                <a:spcPct val="120000"/>
              </a:lnSpc>
              <a:spcBef>
                <a:spcPts val="600"/>
              </a:spcBef>
              <a:spcAft>
                <a:spcPts val="600"/>
              </a:spcAft>
            </a:pPr>
            <a:r>
              <a:rPr lang="en-AU" dirty="0"/>
              <a:t>Standardised operational transportation agreements. </a:t>
            </a:r>
            <a:r>
              <a:rPr lang="en-AU" dirty="0">
                <a:solidFill>
                  <a:schemeClr val="accent3"/>
                </a:solidFill>
              </a:rPr>
              <a:t>(Service Providers)</a:t>
            </a:r>
            <a:r>
              <a:rPr lang="en-AU" dirty="0"/>
              <a:t> </a:t>
            </a:r>
          </a:p>
          <a:p>
            <a:pPr lvl="1">
              <a:lnSpc>
                <a:spcPct val="120000"/>
              </a:lnSpc>
              <a:spcBef>
                <a:spcPts val="600"/>
              </a:spcBef>
              <a:spcAft>
                <a:spcPts val="600"/>
              </a:spcAft>
            </a:pPr>
            <a:r>
              <a:rPr lang="en-AU" dirty="0"/>
              <a:t>Market systems   </a:t>
            </a:r>
            <a:r>
              <a:rPr lang="en-AU" dirty="0">
                <a:solidFill>
                  <a:schemeClr val="accent3"/>
                </a:solidFill>
              </a:rPr>
              <a:t>(AEMO)</a:t>
            </a:r>
            <a:endParaRPr lang="en-AU" dirty="0"/>
          </a:p>
          <a:p>
            <a:pPr lvl="1">
              <a:lnSpc>
                <a:spcPct val="120000"/>
              </a:lnSpc>
              <a:spcBef>
                <a:spcPts val="600"/>
              </a:spcBef>
              <a:spcAft>
                <a:spcPts val="600"/>
              </a:spcAft>
            </a:pPr>
            <a:r>
              <a:rPr lang="en-AU" dirty="0"/>
              <a:t>Market readiness – including guides, training, industry testing and market trial   </a:t>
            </a:r>
            <a:r>
              <a:rPr lang="en-AU" dirty="0">
                <a:solidFill>
                  <a:schemeClr val="accent3"/>
                </a:solidFill>
              </a:rPr>
              <a:t>(AEMO)</a:t>
            </a:r>
          </a:p>
        </p:txBody>
      </p:sp>
      <p:sp>
        <p:nvSpPr>
          <p:cNvPr id="4" name="Date Placeholder 3">
            <a:extLst>
              <a:ext uri="{FF2B5EF4-FFF2-40B4-BE49-F238E27FC236}">
                <a16:creationId xmlns:a16="http://schemas.microsoft.com/office/drawing/2014/main" id="{C3D98F52-F508-4786-84A3-4E4B712DFCF3}"/>
              </a:ext>
            </a:extLst>
          </p:cNvPr>
          <p:cNvSpPr>
            <a:spLocks noGrp="1"/>
          </p:cNvSpPr>
          <p:nvPr>
            <p:ph type="dt" sz="half" idx="10"/>
          </p:nvPr>
        </p:nvSpPr>
        <p:spPr/>
        <p:txBody>
          <a:bodyPr/>
          <a:lstStyle/>
          <a:p>
            <a:fld id="{A1BCD5CE-50B2-4AD0-AF69-20801E4E8051}" type="datetime1">
              <a:rPr lang="en-AU" smtClean="0"/>
              <a:pPr/>
              <a:t>08/06/2018</a:t>
            </a:fld>
            <a:endParaRPr lang="en-AU" dirty="0"/>
          </a:p>
        </p:txBody>
      </p:sp>
      <p:sp>
        <p:nvSpPr>
          <p:cNvPr id="6" name="Slide Number Placeholder 5">
            <a:extLst>
              <a:ext uri="{FF2B5EF4-FFF2-40B4-BE49-F238E27FC236}">
                <a16:creationId xmlns:a16="http://schemas.microsoft.com/office/drawing/2014/main" id="{C03465CF-94CC-48DA-A9F9-C442C67EE642}"/>
              </a:ext>
            </a:extLst>
          </p:cNvPr>
          <p:cNvSpPr>
            <a:spLocks noGrp="1"/>
          </p:cNvSpPr>
          <p:nvPr>
            <p:ph type="sldNum" sz="quarter" idx="12"/>
          </p:nvPr>
        </p:nvSpPr>
        <p:spPr/>
        <p:txBody>
          <a:bodyPr/>
          <a:lstStyle/>
          <a:p>
            <a:fld id="{4EC81F68-4976-451A-B2E9-79BCBD2F70CC}" type="slidenum">
              <a:rPr lang="en-AU" smtClean="0"/>
              <a:pPr/>
              <a:t>3</a:t>
            </a:fld>
            <a:endParaRPr lang="en-AU" dirty="0"/>
          </a:p>
        </p:txBody>
      </p:sp>
    </p:spTree>
    <p:extLst>
      <p:ext uri="{BB962C8B-B14F-4D97-AF65-F5344CB8AC3E}">
        <p14:creationId xmlns:p14="http://schemas.microsoft.com/office/powerpoint/2010/main" val="252793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931AF-E38F-4CBB-99D0-77B07A6DF2DA}"/>
              </a:ext>
            </a:extLst>
          </p:cNvPr>
          <p:cNvSpPr>
            <a:spLocks noGrp="1"/>
          </p:cNvSpPr>
          <p:nvPr>
            <p:ph type="title"/>
          </p:nvPr>
        </p:nvSpPr>
        <p:spPr/>
        <p:txBody>
          <a:bodyPr>
            <a:normAutofit fontScale="90000"/>
          </a:bodyPr>
          <a:lstStyle/>
          <a:p>
            <a:r>
              <a:rPr lang="en-AU" dirty="0"/>
              <a:t>Pipeline Capacity Trading – Project Timeline</a:t>
            </a:r>
          </a:p>
        </p:txBody>
      </p:sp>
      <p:sp>
        <p:nvSpPr>
          <p:cNvPr id="4" name="Date Placeholder 3">
            <a:extLst>
              <a:ext uri="{FF2B5EF4-FFF2-40B4-BE49-F238E27FC236}">
                <a16:creationId xmlns:a16="http://schemas.microsoft.com/office/drawing/2014/main" id="{C3D98F52-F508-4786-84A3-4E4B712DFCF3}"/>
              </a:ext>
            </a:extLst>
          </p:cNvPr>
          <p:cNvSpPr>
            <a:spLocks noGrp="1"/>
          </p:cNvSpPr>
          <p:nvPr>
            <p:ph type="dt" sz="half" idx="10"/>
          </p:nvPr>
        </p:nvSpPr>
        <p:spPr/>
        <p:txBody>
          <a:bodyPr/>
          <a:lstStyle/>
          <a:p>
            <a:fld id="{A1BCD5CE-50B2-4AD0-AF69-20801E4E8051}" type="datetime1">
              <a:rPr lang="en-AU" smtClean="0"/>
              <a:pPr/>
              <a:t>08/06/2018</a:t>
            </a:fld>
            <a:endParaRPr lang="en-AU" dirty="0"/>
          </a:p>
        </p:txBody>
      </p:sp>
      <p:sp>
        <p:nvSpPr>
          <p:cNvPr id="6" name="Slide Number Placeholder 5">
            <a:extLst>
              <a:ext uri="{FF2B5EF4-FFF2-40B4-BE49-F238E27FC236}">
                <a16:creationId xmlns:a16="http://schemas.microsoft.com/office/drawing/2014/main" id="{C03465CF-94CC-48DA-A9F9-C442C67EE642}"/>
              </a:ext>
            </a:extLst>
          </p:cNvPr>
          <p:cNvSpPr>
            <a:spLocks noGrp="1"/>
          </p:cNvSpPr>
          <p:nvPr>
            <p:ph type="sldNum" sz="quarter" idx="12"/>
          </p:nvPr>
        </p:nvSpPr>
        <p:spPr/>
        <p:txBody>
          <a:bodyPr/>
          <a:lstStyle/>
          <a:p>
            <a:fld id="{4EC81F68-4976-451A-B2E9-79BCBD2F70CC}" type="slidenum">
              <a:rPr lang="en-AU" smtClean="0"/>
              <a:pPr/>
              <a:t>4</a:t>
            </a:fld>
            <a:endParaRPr lang="en-AU" dirty="0"/>
          </a:p>
        </p:txBody>
      </p:sp>
      <p:pic>
        <p:nvPicPr>
          <p:cNvPr id="5" name="Picture 4">
            <a:extLst>
              <a:ext uri="{FF2B5EF4-FFF2-40B4-BE49-F238E27FC236}">
                <a16:creationId xmlns:a16="http://schemas.microsoft.com/office/drawing/2014/main" id="{14356D83-D928-4DC5-9AA2-5407ED0C669E}"/>
              </a:ext>
            </a:extLst>
          </p:cNvPr>
          <p:cNvPicPr>
            <a:picLocks noChangeAspect="1"/>
          </p:cNvPicPr>
          <p:nvPr/>
        </p:nvPicPr>
        <p:blipFill>
          <a:blip r:embed="rId2"/>
          <a:stretch>
            <a:fillRect/>
          </a:stretch>
        </p:blipFill>
        <p:spPr>
          <a:xfrm>
            <a:off x="-1" y="1334345"/>
            <a:ext cx="12196659" cy="5387130"/>
          </a:xfrm>
          <a:prstGeom prst="rect">
            <a:avLst/>
          </a:prstGeom>
        </p:spPr>
      </p:pic>
    </p:spTree>
    <p:extLst>
      <p:ext uri="{BB962C8B-B14F-4D97-AF65-F5344CB8AC3E}">
        <p14:creationId xmlns:p14="http://schemas.microsoft.com/office/powerpoint/2010/main" val="15954974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931AF-E38F-4CBB-99D0-77B07A6DF2DA}"/>
              </a:ext>
            </a:extLst>
          </p:cNvPr>
          <p:cNvSpPr>
            <a:spLocks noGrp="1"/>
          </p:cNvSpPr>
          <p:nvPr>
            <p:ph type="title"/>
          </p:nvPr>
        </p:nvSpPr>
        <p:spPr/>
        <p:txBody>
          <a:bodyPr>
            <a:normAutofit/>
          </a:bodyPr>
          <a:lstStyle/>
          <a:p>
            <a:r>
              <a:rPr lang="en-AU" dirty="0"/>
              <a:t>Project Status – Current Activities</a:t>
            </a:r>
          </a:p>
        </p:txBody>
      </p:sp>
      <p:sp>
        <p:nvSpPr>
          <p:cNvPr id="7" name="Content Placeholder 6">
            <a:extLst>
              <a:ext uri="{FF2B5EF4-FFF2-40B4-BE49-F238E27FC236}">
                <a16:creationId xmlns:a16="http://schemas.microsoft.com/office/drawing/2014/main" id="{AC6135E2-BB95-4227-B6BA-F528455E4898}"/>
              </a:ext>
            </a:extLst>
          </p:cNvPr>
          <p:cNvSpPr>
            <a:spLocks noGrp="1"/>
          </p:cNvSpPr>
          <p:nvPr>
            <p:ph idx="1"/>
          </p:nvPr>
        </p:nvSpPr>
        <p:spPr>
          <a:xfrm>
            <a:off x="157018" y="1825624"/>
            <a:ext cx="11932405" cy="4759813"/>
          </a:xfrm>
        </p:spPr>
        <p:txBody>
          <a:bodyPr>
            <a:normAutofit fontScale="92500"/>
          </a:bodyPr>
          <a:lstStyle/>
          <a:p>
            <a:pPr>
              <a:spcBef>
                <a:spcPts val="600"/>
              </a:spcBef>
              <a:spcAft>
                <a:spcPts val="600"/>
              </a:spcAft>
            </a:pPr>
            <a:r>
              <a:rPr lang="en-AU" dirty="0"/>
              <a:t>NGL, NGR and Code presented to SCO by GMRG.</a:t>
            </a:r>
          </a:p>
          <a:p>
            <a:pPr>
              <a:spcBef>
                <a:spcPts val="600"/>
              </a:spcBef>
              <a:spcAft>
                <a:spcPts val="600"/>
              </a:spcAft>
            </a:pPr>
            <a:r>
              <a:rPr lang="en-AU" dirty="0"/>
              <a:t>Preliminary consultation completed for new </a:t>
            </a:r>
            <a:r>
              <a:rPr lang="en-AU" i="1" dirty="0"/>
              <a:t>Capacity Transfer and Auction Procedures</a:t>
            </a:r>
            <a:r>
              <a:rPr lang="en-AU" dirty="0"/>
              <a:t>. </a:t>
            </a:r>
          </a:p>
          <a:p>
            <a:pPr>
              <a:lnSpc>
                <a:spcPct val="100000"/>
              </a:lnSpc>
              <a:spcBef>
                <a:spcPts val="600"/>
              </a:spcBef>
              <a:spcAft>
                <a:spcPts val="600"/>
              </a:spcAft>
            </a:pPr>
            <a:r>
              <a:rPr lang="en-AU" dirty="0"/>
              <a:t>GMRG and AEMO will issue zones consultation paper around late June.</a:t>
            </a:r>
          </a:p>
          <a:p>
            <a:pPr>
              <a:spcBef>
                <a:spcPts val="600"/>
              </a:spcBef>
              <a:spcAft>
                <a:spcPts val="600"/>
              </a:spcAft>
            </a:pPr>
            <a:r>
              <a:rPr lang="en-AU" dirty="0"/>
              <a:t>Development of the market systems is underway.  </a:t>
            </a:r>
          </a:p>
          <a:p>
            <a:pPr lvl="1">
              <a:spcBef>
                <a:spcPts val="600"/>
              </a:spcBef>
              <a:spcAft>
                <a:spcPts val="600"/>
              </a:spcAft>
            </a:pPr>
            <a:r>
              <a:rPr lang="en-AU" dirty="0"/>
              <a:t>The system for communication of trading and auction information between AEMO and Pipeline Operators was prioritised, draft build pack issued for consultation in May. </a:t>
            </a:r>
          </a:p>
          <a:p>
            <a:pPr>
              <a:spcBef>
                <a:spcPts val="600"/>
              </a:spcBef>
              <a:spcAft>
                <a:spcPts val="600"/>
              </a:spcAft>
            </a:pPr>
            <a:r>
              <a:rPr lang="en-AU" dirty="0"/>
              <a:t>Initial planning of Market Readiness activities has commenced. </a:t>
            </a:r>
          </a:p>
          <a:p>
            <a:pPr marL="0" indent="0">
              <a:spcBef>
                <a:spcPts val="600"/>
              </a:spcBef>
              <a:spcAft>
                <a:spcPts val="600"/>
              </a:spcAft>
              <a:buNone/>
            </a:pPr>
            <a:endParaRPr lang="en-AU" dirty="0"/>
          </a:p>
          <a:p>
            <a:pPr marL="0" indent="0">
              <a:spcBef>
                <a:spcPts val="600"/>
              </a:spcBef>
              <a:spcAft>
                <a:spcPts val="600"/>
              </a:spcAft>
              <a:buNone/>
            </a:pPr>
            <a:r>
              <a:rPr lang="en-AU" dirty="0"/>
              <a:t>Project webpage: </a:t>
            </a:r>
            <a:r>
              <a:rPr lang="en-AU" dirty="0">
                <a:hlinkClick r:id="rId2"/>
              </a:rPr>
              <a:t>https://www.aemo.com.au/Gas/Pipeline-Capacity-Trading</a:t>
            </a:r>
            <a:endParaRPr lang="en-AU" dirty="0"/>
          </a:p>
          <a:p>
            <a:pPr marL="0" indent="0">
              <a:spcBef>
                <a:spcPts val="600"/>
              </a:spcBef>
              <a:spcAft>
                <a:spcPts val="600"/>
              </a:spcAft>
              <a:buNone/>
            </a:pPr>
            <a:endParaRPr lang="en-AU" dirty="0"/>
          </a:p>
        </p:txBody>
      </p:sp>
      <p:sp>
        <p:nvSpPr>
          <p:cNvPr id="4" name="Date Placeholder 3">
            <a:extLst>
              <a:ext uri="{FF2B5EF4-FFF2-40B4-BE49-F238E27FC236}">
                <a16:creationId xmlns:a16="http://schemas.microsoft.com/office/drawing/2014/main" id="{C3D98F52-F508-4786-84A3-4E4B712DFCF3}"/>
              </a:ext>
            </a:extLst>
          </p:cNvPr>
          <p:cNvSpPr>
            <a:spLocks noGrp="1"/>
          </p:cNvSpPr>
          <p:nvPr>
            <p:ph type="dt" sz="half" idx="10"/>
          </p:nvPr>
        </p:nvSpPr>
        <p:spPr/>
        <p:txBody>
          <a:bodyPr/>
          <a:lstStyle/>
          <a:p>
            <a:fld id="{A1BCD5CE-50B2-4AD0-AF69-20801E4E8051}" type="datetime1">
              <a:rPr lang="en-AU" smtClean="0"/>
              <a:pPr/>
              <a:t>08/06/2018</a:t>
            </a:fld>
            <a:endParaRPr lang="en-AU" dirty="0"/>
          </a:p>
        </p:txBody>
      </p:sp>
      <p:sp>
        <p:nvSpPr>
          <p:cNvPr id="6" name="Slide Number Placeholder 5">
            <a:extLst>
              <a:ext uri="{FF2B5EF4-FFF2-40B4-BE49-F238E27FC236}">
                <a16:creationId xmlns:a16="http://schemas.microsoft.com/office/drawing/2014/main" id="{C03465CF-94CC-48DA-A9F9-C442C67EE642}"/>
              </a:ext>
            </a:extLst>
          </p:cNvPr>
          <p:cNvSpPr>
            <a:spLocks noGrp="1"/>
          </p:cNvSpPr>
          <p:nvPr>
            <p:ph type="sldNum" sz="quarter" idx="12"/>
          </p:nvPr>
        </p:nvSpPr>
        <p:spPr/>
        <p:txBody>
          <a:bodyPr/>
          <a:lstStyle/>
          <a:p>
            <a:fld id="{4EC81F68-4976-451A-B2E9-79BCBD2F70CC}" type="slidenum">
              <a:rPr lang="en-AU" smtClean="0"/>
              <a:pPr/>
              <a:t>5</a:t>
            </a:fld>
            <a:endParaRPr lang="en-AU" dirty="0"/>
          </a:p>
        </p:txBody>
      </p:sp>
    </p:spTree>
    <p:extLst>
      <p:ext uri="{BB962C8B-B14F-4D97-AF65-F5344CB8AC3E}">
        <p14:creationId xmlns:p14="http://schemas.microsoft.com/office/powerpoint/2010/main" val="4172702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462EA-17AD-477E-BE78-FF475220C639}"/>
              </a:ext>
            </a:extLst>
          </p:cNvPr>
          <p:cNvSpPr>
            <a:spLocks noGrp="1"/>
          </p:cNvSpPr>
          <p:nvPr>
            <p:ph type="title"/>
          </p:nvPr>
        </p:nvSpPr>
        <p:spPr/>
        <p:txBody>
          <a:bodyPr/>
          <a:lstStyle/>
          <a:p>
            <a:r>
              <a:rPr lang="en-AU"/>
              <a:t>Market Procedures</a:t>
            </a:r>
          </a:p>
        </p:txBody>
      </p:sp>
    </p:spTree>
    <p:extLst>
      <p:ext uri="{BB962C8B-B14F-4D97-AF65-F5344CB8AC3E}">
        <p14:creationId xmlns:p14="http://schemas.microsoft.com/office/powerpoint/2010/main" val="35688943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3">
            <a:extLst>
              <a:ext uri="{FF2B5EF4-FFF2-40B4-BE49-F238E27FC236}">
                <a16:creationId xmlns:a16="http://schemas.microsoft.com/office/drawing/2014/main" id="{EEF0D885-772E-461A-B31E-1466DDBB6EFA}"/>
              </a:ext>
            </a:extLst>
          </p:cNvPr>
          <p:cNvSpPr/>
          <p:nvPr/>
        </p:nvSpPr>
        <p:spPr>
          <a:xfrm>
            <a:off x="3346567" y="1684831"/>
            <a:ext cx="1492797" cy="2271511"/>
          </a:xfrm>
          <a:prstGeom prst="roundRect">
            <a:avLst/>
          </a:prstGeom>
        </p:spPr>
        <p:style>
          <a:lnRef idx="2">
            <a:schemeClr val="accent3"/>
          </a:lnRef>
          <a:fillRef idx="1">
            <a:schemeClr val="lt1"/>
          </a:fillRef>
          <a:effectRef idx="0">
            <a:schemeClr val="accent3"/>
          </a:effectRef>
          <a:fontRef idx="minor">
            <a:schemeClr val="dk1"/>
          </a:fontRef>
        </p:style>
        <p:txBody>
          <a:bodyPr rtlCol="0" anchor="t"/>
          <a:lstStyle/>
          <a:p>
            <a:r>
              <a:rPr lang="en-AU" sz="1600" i="1" dirty="0">
                <a:solidFill>
                  <a:schemeClr val="accent5"/>
                </a:solidFill>
                <a:latin typeface="Arial" panose="020B0604020202020204" pitchFamily="34" charset="0"/>
                <a:cs typeface="Arial" panose="020B0604020202020204" pitchFamily="34" charset="0"/>
              </a:rPr>
              <a:t>Exchange</a:t>
            </a:r>
          </a:p>
        </p:txBody>
      </p:sp>
      <p:sp>
        <p:nvSpPr>
          <p:cNvPr id="3" name="Title 2">
            <a:extLst>
              <a:ext uri="{FF2B5EF4-FFF2-40B4-BE49-F238E27FC236}">
                <a16:creationId xmlns:a16="http://schemas.microsoft.com/office/drawing/2014/main" id="{E3FB31F5-E5BC-4D57-B21F-9A7EAFA2E227}"/>
              </a:ext>
            </a:extLst>
          </p:cNvPr>
          <p:cNvSpPr>
            <a:spLocks noGrp="1"/>
          </p:cNvSpPr>
          <p:nvPr>
            <p:ph type="title"/>
          </p:nvPr>
        </p:nvSpPr>
        <p:spPr/>
        <p:txBody>
          <a:bodyPr>
            <a:normAutofit fontScale="90000"/>
          </a:bodyPr>
          <a:lstStyle/>
          <a:p>
            <a:r>
              <a:rPr lang="en-AU" dirty="0"/>
              <a:t>Delivery Process for Capacity Transactions</a:t>
            </a:r>
          </a:p>
        </p:txBody>
      </p:sp>
      <p:sp>
        <p:nvSpPr>
          <p:cNvPr id="10" name="Slide Number Placeholder 9"/>
          <p:cNvSpPr>
            <a:spLocks noGrp="1"/>
          </p:cNvSpPr>
          <p:nvPr>
            <p:ph type="sldNum" sz="quarter" idx="12"/>
          </p:nvPr>
        </p:nvSpPr>
        <p:spPr/>
        <p:txBody>
          <a:bodyPr/>
          <a:lstStyle/>
          <a:p>
            <a:fld id="{4EC81F68-4976-451A-B2E9-79BCBD2F70CC}" type="slidenum">
              <a:rPr lang="en-AU" smtClean="0"/>
              <a:t>7</a:t>
            </a:fld>
            <a:endParaRPr lang="en-AU"/>
          </a:p>
        </p:txBody>
      </p:sp>
      <p:sp>
        <p:nvSpPr>
          <p:cNvPr id="4" name="Rounded Rectangle 3"/>
          <p:cNvSpPr/>
          <p:nvPr/>
        </p:nvSpPr>
        <p:spPr>
          <a:xfrm>
            <a:off x="7053837" y="1684831"/>
            <a:ext cx="3518118" cy="4968377"/>
          </a:xfrm>
          <a:prstGeom prst="roundRect">
            <a:avLst/>
          </a:prstGeom>
        </p:spPr>
        <p:style>
          <a:lnRef idx="2">
            <a:schemeClr val="accent3"/>
          </a:lnRef>
          <a:fillRef idx="1">
            <a:schemeClr val="lt1"/>
          </a:fillRef>
          <a:effectRef idx="0">
            <a:schemeClr val="accent3"/>
          </a:effectRef>
          <a:fontRef idx="minor">
            <a:schemeClr val="dk1"/>
          </a:fontRef>
        </p:style>
        <p:txBody>
          <a:bodyPr rtlCol="0" anchor="t"/>
          <a:lstStyle/>
          <a:p>
            <a:r>
              <a:rPr lang="en-AU" sz="1600" i="1" dirty="0">
                <a:solidFill>
                  <a:schemeClr val="accent5"/>
                </a:solidFill>
                <a:latin typeface="Arial" panose="020B0604020202020204" pitchFamily="34" charset="0"/>
                <a:cs typeface="Arial" panose="020B0604020202020204" pitchFamily="34" charset="0"/>
              </a:rPr>
              <a:t>Capacity Transfer Interface</a:t>
            </a:r>
          </a:p>
        </p:txBody>
      </p:sp>
      <p:sp>
        <p:nvSpPr>
          <p:cNvPr id="6" name="Rounded Rectangle 5"/>
          <p:cNvSpPr/>
          <p:nvPr/>
        </p:nvSpPr>
        <p:spPr>
          <a:xfrm>
            <a:off x="5367594" y="2237921"/>
            <a:ext cx="1206558" cy="1363824"/>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sz="1400" dirty="0">
                <a:latin typeface="Arial" panose="020B0604020202020204" pitchFamily="34" charset="0"/>
                <a:cs typeface="Arial" panose="020B0604020202020204" pitchFamily="34" charset="0"/>
              </a:rPr>
              <a:t>AEMO performs delivery netting</a:t>
            </a:r>
          </a:p>
        </p:txBody>
      </p:sp>
      <p:sp>
        <p:nvSpPr>
          <p:cNvPr id="7" name="Rounded Rectangle 6"/>
          <p:cNvSpPr/>
          <p:nvPr/>
        </p:nvSpPr>
        <p:spPr>
          <a:xfrm>
            <a:off x="7242051" y="2230144"/>
            <a:ext cx="1206558" cy="1363824"/>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sz="1400" dirty="0">
                <a:latin typeface="Arial" panose="020B0604020202020204" pitchFamily="34" charset="0"/>
                <a:cs typeface="Arial" panose="020B0604020202020204" pitchFamily="34" charset="0"/>
              </a:rPr>
              <a:t>AEMO informs SP of capacity transfer</a:t>
            </a:r>
          </a:p>
        </p:txBody>
      </p:sp>
      <p:sp>
        <p:nvSpPr>
          <p:cNvPr id="8" name="Rounded Rectangle 7"/>
          <p:cNvSpPr/>
          <p:nvPr/>
        </p:nvSpPr>
        <p:spPr>
          <a:xfrm>
            <a:off x="9114551" y="2230144"/>
            <a:ext cx="1206558" cy="1363824"/>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sz="1400" dirty="0">
                <a:latin typeface="Arial" panose="020B0604020202020204" pitchFamily="34" charset="0"/>
                <a:cs typeface="Arial" panose="020B0604020202020204" pitchFamily="34" charset="0"/>
              </a:rPr>
              <a:t>Service provider transfers capacity, confirms</a:t>
            </a:r>
          </a:p>
        </p:txBody>
      </p:sp>
      <p:sp>
        <p:nvSpPr>
          <p:cNvPr id="9" name="Rounded Rectangle 8"/>
          <p:cNvSpPr/>
          <p:nvPr/>
        </p:nvSpPr>
        <p:spPr>
          <a:xfrm>
            <a:off x="10863413" y="2230144"/>
            <a:ext cx="1206558" cy="1363824"/>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sz="1400" dirty="0">
                <a:latin typeface="Arial" panose="020B0604020202020204" pitchFamily="34" charset="0"/>
                <a:cs typeface="Arial" panose="020B0604020202020204" pitchFamily="34" charset="0"/>
              </a:rPr>
              <a:t>AEMO transfers capacity in STTM / DWGM </a:t>
            </a:r>
          </a:p>
        </p:txBody>
      </p:sp>
      <p:sp>
        <p:nvSpPr>
          <p:cNvPr id="12" name="Right Arrow 11"/>
          <p:cNvSpPr/>
          <p:nvPr/>
        </p:nvSpPr>
        <p:spPr>
          <a:xfrm>
            <a:off x="10442647" y="2643804"/>
            <a:ext cx="374234" cy="335904"/>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13" name="Right Arrow 12"/>
          <p:cNvSpPr/>
          <p:nvPr/>
        </p:nvSpPr>
        <p:spPr>
          <a:xfrm>
            <a:off x="8552603" y="2637588"/>
            <a:ext cx="374234" cy="335904"/>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14" name="Right Arrow 13"/>
          <p:cNvSpPr/>
          <p:nvPr/>
        </p:nvSpPr>
        <p:spPr>
          <a:xfrm>
            <a:off x="6676592" y="2637588"/>
            <a:ext cx="374234" cy="335904"/>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15" name="Rounded Rectangle 5">
            <a:extLst>
              <a:ext uri="{FF2B5EF4-FFF2-40B4-BE49-F238E27FC236}">
                <a16:creationId xmlns:a16="http://schemas.microsoft.com/office/drawing/2014/main" id="{FD1BEDD3-AA18-4757-94E7-14C6A51B2C2D}"/>
              </a:ext>
            </a:extLst>
          </p:cNvPr>
          <p:cNvSpPr/>
          <p:nvPr/>
        </p:nvSpPr>
        <p:spPr>
          <a:xfrm>
            <a:off x="3473432" y="2237921"/>
            <a:ext cx="1206558" cy="1363824"/>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sz="1400" dirty="0">
                <a:latin typeface="Arial" panose="020B0604020202020204" pitchFamily="34" charset="0"/>
                <a:cs typeface="Arial" panose="020B0604020202020204" pitchFamily="34" charset="0"/>
              </a:rPr>
              <a:t>Trades executed</a:t>
            </a:r>
          </a:p>
        </p:txBody>
      </p:sp>
      <p:sp>
        <p:nvSpPr>
          <p:cNvPr id="16" name="Right Arrow 13">
            <a:extLst>
              <a:ext uri="{FF2B5EF4-FFF2-40B4-BE49-F238E27FC236}">
                <a16:creationId xmlns:a16="http://schemas.microsoft.com/office/drawing/2014/main" id="{0B806729-80A7-448F-8614-5C2256011A1A}"/>
              </a:ext>
            </a:extLst>
          </p:cNvPr>
          <p:cNvSpPr/>
          <p:nvPr/>
        </p:nvSpPr>
        <p:spPr>
          <a:xfrm>
            <a:off x="4913518" y="2637588"/>
            <a:ext cx="374234" cy="335904"/>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6" name="Rounded Rectangle 5">
            <a:extLst>
              <a:ext uri="{FF2B5EF4-FFF2-40B4-BE49-F238E27FC236}">
                <a16:creationId xmlns:a16="http://schemas.microsoft.com/office/drawing/2014/main" id="{32242781-A88F-415B-AD06-763FA680432C}"/>
              </a:ext>
            </a:extLst>
          </p:cNvPr>
          <p:cNvSpPr/>
          <p:nvPr/>
        </p:nvSpPr>
        <p:spPr>
          <a:xfrm>
            <a:off x="1731837" y="2237921"/>
            <a:ext cx="1206558" cy="136382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sz="1400" dirty="0">
                <a:latin typeface="Arial" panose="020B0604020202020204" pitchFamily="34" charset="0"/>
                <a:cs typeface="Arial" panose="020B0604020202020204" pitchFamily="34" charset="0"/>
              </a:rPr>
              <a:t>Participant selects contract for trading</a:t>
            </a:r>
          </a:p>
        </p:txBody>
      </p:sp>
      <p:sp>
        <p:nvSpPr>
          <p:cNvPr id="27" name="Right Arrow 13">
            <a:extLst>
              <a:ext uri="{FF2B5EF4-FFF2-40B4-BE49-F238E27FC236}">
                <a16:creationId xmlns:a16="http://schemas.microsoft.com/office/drawing/2014/main" id="{5193DE03-7A25-4CA4-AA48-C8BB2576C7F4}"/>
              </a:ext>
            </a:extLst>
          </p:cNvPr>
          <p:cNvSpPr/>
          <p:nvPr/>
        </p:nvSpPr>
        <p:spPr>
          <a:xfrm>
            <a:off x="3015441" y="2651448"/>
            <a:ext cx="374234" cy="335904"/>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28" name="Rounded Rectangle 5">
            <a:extLst>
              <a:ext uri="{FF2B5EF4-FFF2-40B4-BE49-F238E27FC236}">
                <a16:creationId xmlns:a16="http://schemas.microsoft.com/office/drawing/2014/main" id="{E8ECC522-1A02-407D-B0F9-9D83314391DA}"/>
              </a:ext>
            </a:extLst>
          </p:cNvPr>
          <p:cNvSpPr/>
          <p:nvPr/>
        </p:nvSpPr>
        <p:spPr>
          <a:xfrm>
            <a:off x="33720" y="2237921"/>
            <a:ext cx="1206558" cy="136382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sz="1400" dirty="0">
                <a:latin typeface="Arial" panose="020B0604020202020204" pitchFamily="34" charset="0"/>
                <a:cs typeface="Arial" panose="020B0604020202020204" pitchFamily="34" charset="0"/>
              </a:rPr>
              <a:t>SP provides contract information </a:t>
            </a:r>
          </a:p>
        </p:txBody>
      </p:sp>
      <p:sp>
        <p:nvSpPr>
          <p:cNvPr id="29" name="Right Arrow 13">
            <a:extLst>
              <a:ext uri="{FF2B5EF4-FFF2-40B4-BE49-F238E27FC236}">
                <a16:creationId xmlns:a16="http://schemas.microsoft.com/office/drawing/2014/main" id="{466DB602-C86B-4FCC-AF67-5DD8648EEDBA}"/>
              </a:ext>
            </a:extLst>
          </p:cNvPr>
          <p:cNvSpPr/>
          <p:nvPr/>
        </p:nvSpPr>
        <p:spPr>
          <a:xfrm>
            <a:off x="1292861" y="2646836"/>
            <a:ext cx="374234" cy="335904"/>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30" name="Rounded Rectangle 3">
            <a:extLst>
              <a:ext uri="{FF2B5EF4-FFF2-40B4-BE49-F238E27FC236}">
                <a16:creationId xmlns:a16="http://schemas.microsoft.com/office/drawing/2014/main" id="{85761F32-4F1A-461C-8407-D897ABD92080}"/>
              </a:ext>
            </a:extLst>
          </p:cNvPr>
          <p:cNvSpPr/>
          <p:nvPr/>
        </p:nvSpPr>
        <p:spPr>
          <a:xfrm>
            <a:off x="3231418" y="4381697"/>
            <a:ext cx="3704515" cy="2271511"/>
          </a:xfrm>
          <a:prstGeom prst="roundRect">
            <a:avLst/>
          </a:prstGeom>
        </p:spPr>
        <p:style>
          <a:lnRef idx="2">
            <a:schemeClr val="accent1"/>
          </a:lnRef>
          <a:fillRef idx="1">
            <a:schemeClr val="lt1"/>
          </a:fillRef>
          <a:effectRef idx="0">
            <a:schemeClr val="accent1"/>
          </a:effectRef>
          <a:fontRef idx="minor">
            <a:schemeClr val="dk1"/>
          </a:fontRef>
        </p:style>
        <p:txBody>
          <a:bodyPr rtlCol="0" anchor="t"/>
          <a:lstStyle/>
          <a:p>
            <a:r>
              <a:rPr lang="en-AU" sz="1600" i="1" dirty="0">
                <a:solidFill>
                  <a:schemeClr val="accent5"/>
                </a:solidFill>
                <a:latin typeface="Arial" panose="020B0604020202020204" pitchFamily="34" charset="0"/>
                <a:cs typeface="Arial" panose="020B0604020202020204" pitchFamily="34" charset="0"/>
              </a:rPr>
              <a:t>Auction</a:t>
            </a:r>
          </a:p>
        </p:txBody>
      </p:sp>
      <p:sp>
        <p:nvSpPr>
          <p:cNvPr id="31" name="Rounded Rectangle 5">
            <a:extLst>
              <a:ext uri="{FF2B5EF4-FFF2-40B4-BE49-F238E27FC236}">
                <a16:creationId xmlns:a16="http://schemas.microsoft.com/office/drawing/2014/main" id="{B8226B07-4105-4C7B-8EF0-304749905216}"/>
              </a:ext>
            </a:extLst>
          </p:cNvPr>
          <p:cNvSpPr/>
          <p:nvPr/>
        </p:nvSpPr>
        <p:spPr>
          <a:xfrm>
            <a:off x="3538345" y="4906071"/>
            <a:ext cx="1206558" cy="13638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latin typeface="Arial" panose="020B0604020202020204" pitchFamily="34" charset="0"/>
                <a:cs typeface="Arial" panose="020B0604020202020204" pitchFamily="34" charset="0"/>
              </a:rPr>
              <a:t>Bid for capacity</a:t>
            </a:r>
          </a:p>
        </p:txBody>
      </p:sp>
      <p:sp>
        <p:nvSpPr>
          <p:cNvPr id="33" name="Rounded Rectangle 8">
            <a:extLst>
              <a:ext uri="{FF2B5EF4-FFF2-40B4-BE49-F238E27FC236}">
                <a16:creationId xmlns:a16="http://schemas.microsoft.com/office/drawing/2014/main" id="{858C407D-322D-4A4D-90F5-09CF833E14BE}"/>
              </a:ext>
            </a:extLst>
          </p:cNvPr>
          <p:cNvSpPr/>
          <p:nvPr/>
        </p:nvSpPr>
        <p:spPr>
          <a:xfrm>
            <a:off x="10863413" y="4853655"/>
            <a:ext cx="1206558" cy="13638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latin typeface="Arial" panose="020B0604020202020204" pitchFamily="34" charset="0"/>
                <a:cs typeface="Arial" panose="020B0604020202020204" pitchFamily="34" charset="0"/>
              </a:rPr>
              <a:t>AEMO transfers capacity in DWGM </a:t>
            </a:r>
          </a:p>
        </p:txBody>
      </p:sp>
      <p:sp>
        <p:nvSpPr>
          <p:cNvPr id="34" name="Right Arrow 11">
            <a:extLst>
              <a:ext uri="{FF2B5EF4-FFF2-40B4-BE49-F238E27FC236}">
                <a16:creationId xmlns:a16="http://schemas.microsoft.com/office/drawing/2014/main" id="{91DF18D6-8E4E-4145-97BC-53E2B480EE0B}"/>
              </a:ext>
            </a:extLst>
          </p:cNvPr>
          <p:cNvSpPr/>
          <p:nvPr/>
        </p:nvSpPr>
        <p:spPr>
          <a:xfrm>
            <a:off x="9782869" y="5367615"/>
            <a:ext cx="711143" cy="3359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35" name="Rounded Rectangle 6">
            <a:extLst>
              <a:ext uri="{FF2B5EF4-FFF2-40B4-BE49-F238E27FC236}">
                <a16:creationId xmlns:a16="http://schemas.microsoft.com/office/drawing/2014/main" id="{1FB0D972-1470-4CA2-AF23-29ACCEEF89CB}"/>
              </a:ext>
            </a:extLst>
          </p:cNvPr>
          <p:cNvSpPr/>
          <p:nvPr/>
        </p:nvSpPr>
        <p:spPr>
          <a:xfrm>
            <a:off x="8242060" y="4906071"/>
            <a:ext cx="1206558" cy="13638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latin typeface="Arial" panose="020B0604020202020204" pitchFamily="34" charset="0"/>
                <a:cs typeface="Arial" panose="020B0604020202020204" pitchFamily="34" charset="0"/>
              </a:rPr>
              <a:t>AEMO informs SP of capacity transfer (auction results)</a:t>
            </a:r>
          </a:p>
        </p:txBody>
      </p:sp>
      <p:sp>
        <p:nvSpPr>
          <p:cNvPr id="37" name="Right Arrow 11">
            <a:extLst>
              <a:ext uri="{FF2B5EF4-FFF2-40B4-BE49-F238E27FC236}">
                <a16:creationId xmlns:a16="http://schemas.microsoft.com/office/drawing/2014/main" id="{67354F3B-E1A0-41BF-A89F-A8CC1169170E}"/>
              </a:ext>
            </a:extLst>
          </p:cNvPr>
          <p:cNvSpPr/>
          <p:nvPr/>
        </p:nvSpPr>
        <p:spPr>
          <a:xfrm>
            <a:off x="7239289" y="5382662"/>
            <a:ext cx="711143" cy="3359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38" name="Right Arrow 11">
            <a:extLst>
              <a:ext uri="{FF2B5EF4-FFF2-40B4-BE49-F238E27FC236}">
                <a16:creationId xmlns:a16="http://schemas.microsoft.com/office/drawing/2014/main" id="{C85B0EAF-81F0-46BD-AA74-0C209DAD26BA}"/>
              </a:ext>
            </a:extLst>
          </p:cNvPr>
          <p:cNvSpPr/>
          <p:nvPr/>
        </p:nvSpPr>
        <p:spPr>
          <a:xfrm rot="2523848">
            <a:off x="2311203" y="3895240"/>
            <a:ext cx="738826" cy="3359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36" name="Rounded Rectangle 5">
            <a:extLst>
              <a:ext uri="{FF2B5EF4-FFF2-40B4-BE49-F238E27FC236}">
                <a16:creationId xmlns:a16="http://schemas.microsoft.com/office/drawing/2014/main" id="{B224C124-A3B6-4092-A3C4-DF7E7FA2572F}"/>
              </a:ext>
            </a:extLst>
          </p:cNvPr>
          <p:cNvSpPr/>
          <p:nvPr/>
        </p:nvSpPr>
        <p:spPr>
          <a:xfrm>
            <a:off x="5649075" y="4906071"/>
            <a:ext cx="1206558" cy="13638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a:latin typeface="Arial" panose="020B0604020202020204" pitchFamily="34" charset="0"/>
                <a:cs typeface="Arial" panose="020B0604020202020204" pitchFamily="34" charset="0"/>
              </a:rPr>
              <a:t>Auction </a:t>
            </a:r>
            <a:endParaRPr lang="en-AU" sz="1400" dirty="0">
              <a:latin typeface="Arial" panose="020B0604020202020204" pitchFamily="34" charset="0"/>
              <a:cs typeface="Arial" panose="020B0604020202020204" pitchFamily="34" charset="0"/>
            </a:endParaRPr>
          </a:p>
        </p:txBody>
      </p:sp>
      <p:sp>
        <p:nvSpPr>
          <p:cNvPr id="40" name="Right Arrow 11">
            <a:extLst>
              <a:ext uri="{FF2B5EF4-FFF2-40B4-BE49-F238E27FC236}">
                <a16:creationId xmlns:a16="http://schemas.microsoft.com/office/drawing/2014/main" id="{3153B35E-2E77-4155-97D6-A7C9FCC458E5}"/>
              </a:ext>
            </a:extLst>
          </p:cNvPr>
          <p:cNvSpPr/>
          <p:nvPr/>
        </p:nvSpPr>
        <p:spPr>
          <a:xfrm>
            <a:off x="4868298" y="5376806"/>
            <a:ext cx="711143" cy="3359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9DD69C29-30D0-4230-B772-3B5397BBEEB7}"/>
              </a:ext>
            </a:extLst>
          </p:cNvPr>
          <p:cNvSpPr txBox="1"/>
          <p:nvPr/>
        </p:nvSpPr>
        <p:spPr>
          <a:xfrm>
            <a:off x="3346567" y="1325564"/>
            <a:ext cx="3517142" cy="369332"/>
          </a:xfrm>
          <a:prstGeom prst="rect">
            <a:avLst/>
          </a:prstGeom>
          <a:noFill/>
        </p:spPr>
        <p:txBody>
          <a:bodyPr wrap="square" rtlCol="0">
            <a:spAutoFit/>
          </a:bodyPr>
          <a:lstStyle/>
          <a:p>
            <a:r>
              <a:rPr lang="en-AU" b="1" i="1" dirty="0">
                <a:solidFill>
                  <a:schemeClr val="accent3"/>
                </a:solidFill>
                <a:latin typeface="Arial" panose="020B0604020202020204" pitchFamily="34" charset="0"/>
                <a:cs typeface="Arial" panose="020B0604020202020204" pitchFamily="34" charset="0"/>
              </a:rPr>
              <a:t>Capacity Trading Platform</a:t>
            </a:r>
          </a:p>
        </p:txBody>
      </p:sp>
      <p:sp>
        <p:nvSpPr>
          <p:cNvPr id="44" name="TextBox 43">
            <a:extLst>
              <a:ext uri="{FF2B5EF4-FFF2-40B4-BE49-F238E27FC236}">
                <a16:creationId xmlns:a16="http://schemas.microsoft.com/office/drawing/2014/main" id="{871C41B3-8683-4D40-A673-52AF83955EAC}"/>
              </a:ext>
            </a:extLst>
          </p:cNvPr>
          <p:cNvSpPr txBox="1"/>
          <p:nvPr/>
        </p:nvSpPr>
        <p:spPr>
          <a:xfrm>
            <a:off x="3257516" y="4034134"/>
            <a:ext cx="3517142" cy="369332"/>
          </a:xfrm>
          <a:prstGeom prst="rect">
            <a:avLst/>
          </a:prstGeom>
          <a:noFill/>
        </p:spPr>
        <p:txBody>
          <a:bodyPr wrap="square" rtlCol="0">
            <a:spAutoFit/>
          </a:bodyPr>
          <a:lstStyle/>
          <a:p>
            <a:r>
              <a:rPr lang="en-AU" b="1" i="1" dirty="0">
                <a:solidFill>
                  <a:schemeClr val="accent1"/>
                </a:solidFill>
                <a:latin typeface="Arial" panose="020B0604020202020204" pitchFamily="34" charset="0"/>
                <a:cs typeface="Arial" panose="020B0604020202020204" pitchFamily="34" charset="0"/>
              </a:rPr>
              <a:t>Day-ahead Auction</a:t>
            </a:r>
          </a:p>
        </p:txBody>
      </p:sp>
    </p:spTree>
    <p:extLst>
      <p:ext uri="{BB962C8B-B14F-4D97-AF65-F5344CB8AC3E}">
        <p14:creationId xmlns:p14="http://schemas.microsoft.com/office/powerpoint/2010/main" val="1602053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D6359-CD86-435C-8F64-47FE11806DB8}"/>
              </a:ext>
            </a:extLst>
          </p:cNvPr>
          <p:cNvSpPr>
            <a:spLocks noGrp="1"/>
          </p:cNvSpPr>
          <p:nvPr>
            <p:ph type="title"/>
          </p:nvPr>
        </p:nvSpPr>
        <p:spPr/>
        <p:txBody>
          <a:bodyPr>
            <a:normAutofit/>
          </a:bodyPr>
          <a:lstStyle/>
          <a:p>
            <a:r>
              <a:rPr lang="en-AU" dirty="0"/>
              <a:t>STTM Integration</a:t>
            </a:r>
          </a:p>
        </p:txBody>
      </p:sp>
      <p:sp>
        <p:nvSpPr>
          <p:cNvPr id="3" name="Content Placeholder 2">
            <a:extLst>
              <a:ext uri="{FF2B5EF4-FFF2-40B4-BE49-F238E27FC236}">
                <a16:creationId xmlns:a16="http://schemas.microsoft.com/office/drawing/2014/main" id="{26F626E9-CCE7-415A-82D7-2968B9874AA8}"/>
              </a:ext>
            </a:extLst>
          </p:cNvPr>
          <p:cNvSpPr>
            <a:spLocks noGrp="1"/>
          </p:cNvSpPr>
          <p:nvPr>
            <p:ph idx="1"/>
          </p:nvPr>
        </p:nvSpPr>
        <p:spPr>
          <a:xfrm>
            <a:off x="235527" y="1825625"/>
            <a:ext cx="11694382" cy="4830152"/>
          </a:xfrm>
        </p:spPr>
        <p:txBody>
          <a:bodyPr>
            <a:noAutofit/>
          </a:bodyPr>
          <a:lstStyle/>
          <a:p>
            <a:r>
              <a:rPr lang="en-AU" sz="2000" dirty="0"/>
              <a:t>STTM hub points will be included in zones available for trading on the Capacity Trading Platform and Day Ahead Auction. </a:t>
            </a:r>
          </a:p>
          <a:p>
            <a:pPr marL="0" lvl="1" indent="0">
              <a:spcBef>
                <a:spcPts val="1000"/>
              </a:spcBef>
              <a:buNone/>
            </a:pPr>
            <a:r>
              <a:rPr lang="en-AU" sz="2000" i="1" dirty="0"/>
              <a:t>Capacity Trading Platform</a:t>
            </a:r>
          </a:p>
          <a:p>
            <a:pPr marL="685800" lvl="2">
              <a:spcBef>
                <a:spcPts val="1000"/>
              </a:spcBef>
            </a:pPr>
            <a:r>
              <a:rPr lang="en-AU" dirty="0"/>
              <a:t>Buyer must register contract in the STTM prior to trading.</a:t>
            </a:r>
          </a:p>
          <a:p>
            <a:pPr marL="685800" lvl="2">
              <a:spcBef>
                <a:spcPts val="1000"/>
              </a:spcBef>
            </a:pPr>
            <a:r>
              <a:rPr lang="en-AU" dirty="0"/>
              <a:t>If the contract is an operational service then it will initially have 0 capacity. </a:t>
            </a:r>
          </a:p>
          <a:p>
            <a:pPr marL="685800" lvl="2">
              <a:spcBef>
                <a:spcPts val="1000"/>
              </a:spcBef>
            </a:pPr>
            <a:r>
              <a:rPr lang="en-AU" dirty="0"/>
              <a:t>For the trades on the Capacity Trading Platform, updates to capacity rights in the STTM will be automated. </a:t>
            </a:r>
          </a:p>
          <a:p>
            <a:pPr marL="1143000" lvl="4">
              <a:spcBef>
                <a:spcPts val="1000"/>
              </a:spcBef>
            </a:pPr>
            <a:r>
              <a:rPr lang="en-AU" sz="2000" dirty="0"/>
              <a:t>Service providers and Trading Participants will not be required to confirm updates to capacity rights.</a:t>
            </a:r>
          </a:p>
          <a:p>
            <a:pPr marL="685800" lvl="3">
              <a:spcBef>
                <a:spcPts val="1000"/>
              </a:spcBef>
            </a:pPr>
            <a:r>
              <a:rPr lang="en-AU" sz="2000" dirty="0"/>
              <a:t>If the Seller does not have sufficient capacity to meet the trade then it will be rejected.</a:t>
            </a:r>
          </a:p>
          <a:p>
            <a:pPr marL="0" lvl="2" indent="0">
              <a:spcBef>
                <a:spcPts val="1000"/>
              </a:spcBef>
              <a:buNone/>
            </a:pPr>
            <a:r>
              <a:rPr lang="en-AU" i="1" dirty="0"/>
              <a:t>Day-ahead Auction</a:t>
            </a:r>
          </a:p>
          <a:p>
            <a:pPr marL="685800" lvl="3">
              <a:spcBef>
                <a:spcPts val="1000"/>
              </a:spcBef>
            </a:pPr>
            <a:r>
              <a:rPr lang="en-AU" sz="2000" dirty="0"/>
              <a:t>Auction will run after the ex ante schedule, will not be integrated with the STTM.</a:t>
            </a:r>
          </a:p>
        </p:txBody>
      </p:sp>
      <p:sp>
        <p:nvSpPr>
          <p:cNvPr id="5" name="Slide Number Placeholder 2">
            <a:extLst>
              <a:ext uri="{FF2B5EF4-FFF2-40B4-BE49-F238E27FC236}">
                <a16:creationId xmlns:a16="http://schemas.microsoft.com/office/drawing/2014/main" id="{AA261C5B-D730-46C2-85E7-2CF4821A9E58}"/>
              </a:ext>
            </a:extLst>
          </p:cNvPr>
          <p:cNvSpPr>
            <a:spLocks noGrp="1"/>
          </p:cNvSpPr>
          <p:nvPr>
            <p:ph type="sldNum" sz="quarter" idx="12"/>
          </p:nvPr>
        </p:nvSpPr>
        <p:spPr>
          <a:xfrm>
            <a:off x="11353800" y="6356350"/>
            <a:ext cx="576108" cy="365125"/>
          </a:xfrm>
        </p:spPr>
        <p:txBody>
          <a:bodyPr/>
          <a:lstStyle/>
          <a:p>
            <a:fld id="{067C746D-CCEF-401C-9CB4-28545D2404D5}" type="slidenum">
              <a:rPr lang="en-AU" smtClean="0"/>
              <a:pPr/>
              <a:t>8</a:t>
            </a:fld>
            <a:endParaRPr lang="en-AU"/>
          </a:p>
        </p:txBody>
      </p:sp>
    </p:spTree>
    <p:extLst>
      <p:ext uri="{BB962C8B-B14F-4D97-AF65-F5344CB8AC3E}">
        <p14:creationId xmlns:p14="http://schemas.microsoft.com/office/powerpoint/2010/main" val="2833245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A5B6B-EC2F-4165-BDCA-A8A2F9F4AB0B}"/>
              </a:ext>
            </a:extLst>
          </p:cNvPr>
          <p:cNvSpPr>
            <a:spLocks noGrp="1"/>
          </p:cNvSpPr>
          <p:nvPr>
            <p:ph type="title"/>
          </p:nvPr>
        </p:nvSpPr>
        <p:spPr/>
        <p:txBody>
          <a:bodyPr/>
          <a:lstStyle/>
          <a:p>
            <a:r>
              <a:rPr lang="en-AU"/>
              <a:t>DWGM Integration</a:t>
            </a:r>
          </a:p>
        </p:txBody>
      </p:sp>
      <p:sp>
        <p:nvSpPr>
          <p:cNvPr id="3" name="Content Placeholder 2">
            <a:extLst>
              <a:ext uri="{FF2B5EF4-FFF2-40B4-BE49-F238E27FC236}">
                <a16:creationId xmlns:a16="http://schemas.microsoft.com/office/drawing/2014/main" id="{24298B6F-98EA-4822-8DD3-F69F532D10A1}"/>
              </a:ext>
            </a:extLst>
          </p:cNvPr>
          <p:cNvSpPr>
            <a:spLocks noGrp="1"/>
          </p:cNvSpPr>
          <p:nvPr>
            <p:ph idx="1"/>
          </p:nvPr>
        </p:nvSpPr>
        <p:spPr/>
        <p:txBody>
          <a:bodyPr vert="horz" lIns="91440" tIns="45720" rIns="91440" bIns="45720" rtlCol="0" anchor="t">
            <a:normAutofit/>
          </a:bodyPr>
          <a:lstStyle/>
          <a:p>
            <a:r>
              <a:rPr lang="en-AU" sz="2000" dirty="0"/>
              <a:t>DWGM</a:t>
            </a:r>
          </a:p>
          <a:p>
            <a:pPr lvl="1"/>
            <a:r>
              <a:rPr lang="en-AU" sz="2000" dirty="0"/>
              <a:t>Buyer must register accreditation right in the DWGM prior to trading.</a:t>
            </a:r>
          </a:p>
          <a:p>
            <a:pPr>
              <a:lnSpc>
                <a:spcPct val="110000"/>
              </a:lnSpc>
            </a:pPr>
            <a:r>
              <a:rPr lang="en-AU" sz="2000" dirty="0"/>
              <a:t>DWGM transfer points (e.g. Culcairn, VicHub, TasHub, SEAGas, etc…) will be included in zones for trading on the Capacity Trading Platform and Day Ahead Auction. </a:t>
            </a:r>
          </a:p>
          <a:p>
            <a:pPr>
              <a:lnSpc>
                <a:spcPct val="110000"/>
              </a:lnSpc>
            </a:pPr>
            <a:r>
              <a:rPr lang="en-AU" sz="2000" b="1" dirty="0"/>
              <a:t>Integration - </a:t>
            </a:r>
            <a:r>
              <a:rPr lang="en-AU" sz="2000" dirty="0"/>
              <a:t>Confirmed capacity transfers at a DWGM transfer point will result in an automatic change to the maximum hourly flow bid constraint in the DWGM.</a:t>
            </a:r>
          </a:p>
          <a:p>
            <a:pPr>
              <a:lnSpc>
                <a:spcPct val="110000"/>
              </a:lnSpc>
            </a:pPr>
            <a:r>
              <a:rPr lang="en-AU" sz="2000" dirty="0"/>
              <a:t>DWGM bidding and scheduling processes will remain unchanged. </a:t>
            </a:r>
          </a:p>
          <a:p>
            <a:pPr lvl="1">
              <a:lnSpc>
                <a:spcPct val="110000"/>
              </a:lnSpc>
            </a:pPr>
            <a:r>
              <a:rPr lang="en-AU" sz="2000" dirty="0"/>
              <a:t>A participant who acquires capacity at a transfer point will still need to bid and be scheduled in the DWGM.</a:t>
            </a:r>
          </a:p>
          <a:p>
            <a:pPr lvl="1">
              <a:lnSpc>
                <a:spcPct val="110000"/>
              </a:lnSpc>
            </a:pPr>
            <a:r>
              <a:rPr lang="en-AU" sz="2000" dirty="0"/>
              <a:t>They will also need to nominate to their service provider under their contracts</a:t>
            </a:r>
          </a:p>
        </p:txBody>
      </p:sp>
      <p:sp>
        <p:nvSpPr>
          <p:cNvPr id="4" name="Slide Number Placeholder 12">
            <a:extLst>
              <a:ext uri="{FF2B5EF4-FFF2-40B4-BE49-F238E27FC236}">
                <a16:creationId xmlns:a16="http://schemas.microsoft.com/office/drawing/2014/main" id="{10097EB2-113E-4ADA-BE64-6F5498698B4C}"/>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t>9</a:t>
            </a:fld>
            <a:endParaRPr lang="en-AU"/>
          </a:p>
        </p:txBody>
      </p:sp>
    </p:spTree>
    <p:extLst>
      <p:ext uri="{BB962C8B-B14F-4D97-AF65-F5344CB8AC3E}">
        <p14:creationId xmlns:p14="http://schemas.microsoft.com/office/powerpoint/2010/main" val="417907480"/>
      </p:ext>
    </p:extLst>
  </p:cSld>
  <p:clrMapOvr>
    <a:masterClrMapping/>
  </p:clrMapOvr>
</p:sld>
</file>

<file path=ppt/theme/theme1.xml><?xml version="1.0" encoding="utf-8"?>
<a:theme xmlns:a="http://schemas.openxmlformats.org/drawingml/2006/main" name="Office Theme">
  <a:themeElements>
    <a:clrScheme name="AEMO PPT 2018">
      <a:dk1>
        <a:srgbClr val="222324"/>
      </a:dk1>
      <a:lt1>
        <a:srgbClr val="FFFFFF"/>
      </a:lt1>
      <a:dk2>
        <a:srgbClr val="000000"/>
      </a:dk2>
      <a:lt2>
        <a:srgbClr val="E0E8EA"/>
      </a:lt2>
      <a:accent1>
        <a:srgbClr val="C41230"/>
      </a:accent1>
      <a:accent2>
        <a:srgbClr val="360F3C"/>
      </a:accent2>
      <a:accent3>
        <a:srgbClr val="F37421"/>
      </a:accent3>
      <a:accent4>
        <a:srgbClr val="FFC222"/>
      </a:accent4>
      <a:accent5>
        <a:srgbClr val="82859C"/>
      </a:accent5>
      <a:accent6>
        <a:srgbClr val="B3E0EE"/>
      </a:accent6>
      <a:hlink>
        <a:srgbClr val="C41230"/>
      </a:hlink>
      <a:folHlink>
        <a:srgbClr val="C41230"/>
      </a:folHlink>
    </a:clrScheme>
    <a:fontScheme name="Tw Cen MT">
      <a:maj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2018 16-9 v2.potx" id="{8BBE3452-16E1-4B69-A3C1-3024FB565F0A}" vid="{E508FD7E-E6F3-4F29-8CD8-628E5AED39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AEMODocument" ma:contentTypeID="0x0101009BE89D58CAF0934CA32A20BCFFD353DC00F023D8F22582E34F9BFBF48C269F0CA7" ma:contentTypeVersion="0" ma:contentTypeDescription="" ma:contentTypeScope="" ma:versionID="0938f85fd3925f338b1a2150b33be30e">
  <xsd:schema xmlns:xsd="http://www.w3.org/2001/XMLSchema" xmlns:xs="http://www.w3.org/2001/XMLSchema" xmlns:p="http://schemas.microsoft.com/office/2006/metadata/properties" xmlns:ns2="a14523ce-dede-483e-883a-2d83261080bd" targetNamespace="http://schemas.microsoft.com/office/2006/metadata/properties" ma:root="true" ma:fieldsID="7d74405751bc119387ad193d718cb389" ns2:_="">
    <xsd:import namespace="a14523ce-dede-483e-883a-2d83261080bd"/>
    <xsd:element name="properties">
      <xsd:complexType>
        <xsd:sequence>
          <xsd:element name="documentManagement">
            <xsd:complexType>
              <xsd:all>
                <xsd:element ref="ns2:_dlc_DocId" minOccurs="0"/>
                <xsd:element ref="ns2:_dlc_DocIdUrl" minOccurs="0"/>
                <xsd:element ref="ns2:_dlc_DocIdPersistId" minOccurs="0"/>
                <xsd:element ref="ns2:TaxCatchAll" minOccurs="0"/>
                <xsd:element ref="ns2:TaxCatchAllLabel" minOccurs="0"/>
                <xsd:element ref="ns2:AEMOCustodian" minOccurs="0"/>
                <xsd:element ref="ns2:AEMODescription" minOccurs="0"/>
                <xsd:element ref="ns2:AEMODocumentTypeTaxHTField0" minOccurs="0"/>
                <xsd:element ref="ns2:AEMOKeywordsTaxHTField0" minOccurs="0"/>
                <xsd:element ref="ns2:ArchiveDocu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4523ce-dede-483e-883a-2d83261080b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1" nillable="true" ma:displayName="Taxonomy Catch All Column" ma:hidden="true" ma:list="{93fb317b-587c-4d3f-8b3e-5de22a86522e}" ma:internalName="TaxCatchAll" ma:showField="CatchAllData" ma:web="dba14153-4303-4379-8f24-de02eb1e2c4a">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93fb317b-587c-4d3f-8b3e-5de22a86522e}" ma:internalName="TaxCatchAllLabel" ma:readOnly="true" ma:showField="CatchAllDataLabel" ma:web="dba14153-4303-4379-8f24-de02eb1e2c4a">
      <xsd:complexType>
        <xsd:complexContent>
          <xsd:extension base="dms:MultiChoiceLookup">
            <xsd:sequence>
              <xsd:element name="Value" type="dms:Lookup" maxOccurs="unbounded" minOccurs="0" nillable="true"/>
            </xsd:sequence>
          </xsd:extension>
        </xsd:complexContent>
      </xsd:complexType>
    </xsd:element>
    <xsd:element name="AEMOCustodian" ma:index="13" nillable="true" ma:displayName="AEMOCustodian" ma:list="UserInfo" ma:SharePointGroup="0" ma:internalName="AEMOCustodian"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EMODescription" ma:index="14" nillable="true" ma:displayName="AEMODescription" ma:internalName="AEMODescription">
      <xsd:simpleType>
        <xsd:restriction base="dms:Note"/>
      </xsd:simpleType>
    </xsd:element>
    <xsd:element name="AEMODocumentTypeTaxHTField0" ma:index="15" nillable="true" ma:taxonomy="true" ma:internalName="AEMODocumentTypeTaxHTField0" ma:taxonomyFieldName="AEMODocumentType" ma:displayName="AEMODocumentType" ma:default="1;#Operational Record|859762f2-4462-42eb-9744-c955c7e2c540" ma:fieldId="{da861434-c661-4929-8c0f-a462c80621ee}" ma:sspId="409ac0fb-07cb-4169-8a26-def2760b5502" ma:termSetId="7d85e329-3a18-4351-8865-4c9585fd1cc0" ma:anchorId="00000000-0000-0000-0000-000000000000" ma:open="false" ma:isKeyword="false">
      <xsd:complexType>
        <xsd:sequence>
          <xsd:element ref="pc:Terms" minOccurs="0" maxOccurs="1"/>
        </xsd:sequence>
      </xsd:complexType>
    </xsd:element>
    <xsd:element name="AEMOKeywordsTaxHTField0" ma:index="17" nillable="true" ma:taxonomy="true" ma:internalName="AEMOKeywordsTaxHTField0" ma:taxonomyFieldName="AEMOKeywords" ma:displayName="AEMOKeywords" ma:default="" ma:fieldId="{443585ba-fce9-427e-bd78-308c17c973aa}" ma:taxonomyMulti="true" ma:sspId="409ac0fb-07cb-4169-8a26-def2760b5502" ma:termSetId="70885f33-8be5-4917-bc67-8833a068ef45" ma:anchorId="00000000-0000-0000-0000-000000000000" ma:open="true" ma:isKeyword="false">
      <xsd:complexType>
        <xsd:sequence>
          <xsd:element ref="pc:Terms" minOccurs="0" maxOccurs="1"/>
        </xsd:sequence>
      </xsd:complexType>
    </xsd:element>
    <xsd:element name="ArchiveDocument" ma:index="19" nillable="true" ma:displayName="ArchiveDocument" ma:default="0" ma:description="Checking this box will send the document to the AEMO Archive and leave a link in its place." ma:internalName="ArchiveDocument">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EMOCustodian xmlns="a14523ce-dede-483e-883a-2d83261080bd">
      <UserInfo>
        <DisplayName/>
        <AccountId xsi:nil="true"/>
        <AccountType/>
      </UserInfo>
    </AEMOCustodian>
    <ArchiveDocument xmlns="a14523ce-dede-483e-883a-2d83261080bd">false</ArchiveDocument>
    <AEMODocumentTypeTaxHTField0 xmlns="a14523ce-dede-483e-883a-2d83261080bd">
      <Terms xmlns="http://schemas.microsoft.com/office/infopath/2007/PartnerControls">
        <TermInfo xmlns="http://schemas.microsoft.com/office/infopath/2007/PartnerControls">
          <TermName xmlns="http://schemas.microsoft.com/office/infopath/2007/PartnerControls">Operational Record</TermName>
          <TermId xmlns="http://schemas.microsoft.com/office/infopath/2007/PartnerControls">859762f2-4462-42eb-9744-c955c7e2c540</TermId>
        </TermInfo>
      </Terms>
    </AEMODocumentTypeTaxHTField0>
    <AEMOKeywordsTaxHTField0 xmlns="a14523ce-dede-483e-883a-2d83261080bd">
      <Terms xmlns="http://schemas.microsoft.com/office/infopath/2007/PartnerControls"/>
    </AEMOKeywordsTaxHTField0>
    <TaxCatchAll xmlns="a14523ce-dede-483e-883a-2d83261080bd">
      <Value>1</Value>
    </TaxCatchAll>
    <AEMODescription xmlns="a14523ce-dede-483e-883a-2d83261080bd" xsi:nil="true"/>
    <_dlc_DocId xmlns="a14523ce-dede-483e-883a-2d83261080bd">PROJECT-1232056618-332</_dlc_DocId>
    <_dlc_DocIdUrl xmlns="a14523ce-dede-483e-883a-2d83261080bd">
      <Url>http://sharedocs/projects/pct/_layouts/15/DocIdRedir.aspx?ID=PROJECT-1232056618-332</Url>
      <Description>PROJECT-1232056618-332</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A1CD206-3237-4A40-A83C-EF6C8B3DA6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4523ce-dede-483e-883a-2d83261080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9D0B057-6058-40F9-8277-88E74636FA41}">
  <ds:schemaRefs>
    <ds:schemaRef ds:uri="a14523ce-dede-483e-883a-2d83261080bd"/>
    <ds:schemaRef ds:uri="http://purl.org/dc/terms/"/>
    <ds:schemaRef ds:uri="http://schemas.microsoft.com/office/2006/documentManagement/types"/>
    <ds:schemaRef ds:uri="http://schemas.microsoft.com/office/2006/metadata/properties"/>
    <ds:schemaRef ds:uri="http://purl.org/dc/dcmitype/"/>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7D4967A-51F6-495F-923B-2CF865BA3EBD}">
  <ds:schemaRefs>
    <ds:schemaRef ds:uri="http://schemas.microsoft.com/sharepoint/v3/contenttype/forms"/>
  </ds:schemaRefs>
</ds:datastoreItem>
</file>

<file path=customXml/itemProps4.xml><?xml version="1.0" encoding="utf-8"?>
<ds:datastoreItem xmlns:ds="http://schemas.openxmlformats.org/officeDocument/2006/customXml" ds:itemID="{62F977AC-4E01-4FA1-A43E-445D9E6165A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262</TotalTime>
  <Words>1570</Words>
  <Application>Microsoft Office PowerPoint</Application>
  <PresentationFormat>Widescreen</PresentationFormat>
  <Paragraphs>177</Paragraphs>
  <Slides>16</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Futura Std Light</vt:lpstr>
      <vt:lpstr>Tw Cen MT</vt:lpstr>
      <vt:lpstr>Office Theme</vt:lpstr>
      <vt:lpstr>Pipeline Capacity Trading: Update &amp; Market Procedure amendments </vt:lpstr>
      <vt:lpstr>Overview</vt:lpstr>
      <vt:lpstr>Implementation Project</vt:lpstr>
      <vt:lpstr>Pipeline Capacity Trading – Project Timeline</vt:lpstr>
      <vt:lpstr>Project Status – Current Activities</vt:lpstr>
      <vt:lpstr>Market Procedures</vt:lpstr>
      <vt:lpstr>Delivery Process for Capacity Transactions</vt:lpstr>
      <vt:lpstr>STTM Integration</vt:lpstr>
      <vt:lpstr>DWGM Integration</vt:lpstr>
      <vt:lpstr>Treatment of capacity at DWGM points</vt:lpstr>
      <vt:lpstr>Legal and regulatory instruments</vt:lpstr>
      <vt:lpstr>Market Integration – Legal Framework</vt:lpstr>
      <vt:lpstr>BB Procedures</vt:lpstr>
      <vt:lpstr>BB Procedures – Allocation Information</vt:lpstr>
      <vt:lpstr>BB Procedures – Capacity Transaction Information</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Capacity Trading and Auction Procedures</dc:title>
  <dc:creator>Nicole Dodd</dc:creator>
  <cp:lastModifiedBy>Hayley George</cp:lastModifiedBy>
  <cp:revision>11</cp:revision>
  <dcterms:modified xsi:type="dcterms:W3CDTF">2018-06-07T22:46:35Z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0x0101009BE89D58CAF0934CA32A20BCFFD353DC00F023D8F22582E34F9BFBF48C269F0CA7</vt:lpwstr>
  </property>
  <property fmtid="{D5CDD505-2E9C-101B-9397-08002B2CF9AE}" pid="3" name="AEMODocumentType">
    <vt:lpwstr>1;#Operational Record|859762f2-4462-42eb-9744-c955c7e2c540</vt:lpwstr>
  </property>
  <property fmtid="{D5CDD505-2E9C-101B-9397-08002B2CF9AE}" pid="4" name="AEMOKeywords">
    <vt:lpwstr/>
  </property>
  <property fmtid="{D5CDD505-2E9C-101B-9397-08002B2CF9AE}" pid="5" name="_dlc_DocIdItemGuid">
    <vt:lpwstr>e8f36fe3-e76f-4ba8-908d-50eb1255ce63</vt:lpwstr>
  </property>
</Properties>
</file>