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5"/>
  </p:sldMasterIdLst>
  <p:notesMasterIdLst>
    <p:notesMasterId r:id="rId41"/>
  </p:notesMasterIdLst>
  <p:sldIdLst>
    <p:sldId id="257" r:id="rId6"/>
    <p:sldId id="259" r:id="rId7"/>
    <p:sldId id="309" r:id="rId8"/>
    <p:sldId id="308" r:id="rId9"/>
    <p:sldId id="307" r:id="rId10"/>
    <p:sldId id="2213" r:id="rId11"/>
    <p:sldId id="2438" r:id="rId12"/>
    <p:sldId id="2405" r:id="rId13"/>
    <p:sldId id="2340" r:id="rId14"/>
    <p:sldId id="2285" r:id="rId15"/>
    <p:sldId id="2345" r:id="rId16"/>
    <p:sldId id="2389" r:id="rId17"/>
    <p:sldId id="2381" r:id="rId18"/>
    <p:sldId id="2147472105" r:id="rId19"/>
    <p:sldId id="2147472106" r:id="rId20"/>
    <p:sldId id="2147472104" r:id="rId21"/>
    <p:sldId id="2147472107" r:id="rId22"/>
    <p:sldId id="2147472108" r:id="rId23"/>
    <p:sldId id="2147472109" r:id="rId24"/>
    <p:sldId id="2147472110" r:id="rId25"/>
    <p:sldId id="2294" r:id="rId26"/>
    <p:sldId id="2391" r:id="rId27"/>
    <p:sldId id="2147472102" r:id="rId28"/>
    <p:sldId id="2147472098" r:id="rId29"/>
    <p:sldId id="267" r:id="rId30"/>
    <p:sldId id="266" r:id="rId31"/>
    <p:sldId id="2147472103" r:id="rId32"/>
    <p:sldId id="2418" r:id="rId33"/>
    <p:sldId id="2147472100" r:id="rId34"/>
    <p:sldId id="2147472101" r:id="rId35"/>
    <p:sldId id="3603" r:id="rId36"/>
    <p:sldId id="2390" r:id="rId37"/>
    <p:sldId id="2297" r:id="rId38"/>
    <p:sldId id="2147472063" r:id="rId39"/>
    <p:sldId id="268" r:id="rId4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657347-FD77-0A0A-8185-0CB63B945CBB}" name="Karen Keating" initials="KK" userId="S::karen.keating@aemo.com.au::00198987-2f71-46a6-810f-8437232264a6" providerId="AD"/>
  <p188:author id="{AE8A5250-649D-168F-968C-9423AB2425A4}" name="Robbie Flood" initials="RF" userId="S::Robbie.Flood@aemo.com.au::84211b3d-cd9c-4895-9bb1-0a75906f0122" providerId="AD"/>
  <p188:author id="{E1D1CF82-965C-13A1-4800-9F2D673DBEF7}" name="Neil Batie" initials="NB" userId="S::Neil.Batie@aemo.com.au::63907d3a-9d38-4eff-85f6-e1e54faff172" providerId="AD"/>
  <p188:author id="{90FD20BB-2EA6-F609-E9E6-351F47AF8E47}" name="Dermot McCallion" initials="DM" userId="S::dermot.mccallion@aemo.com.au::98d2fb49-bd2f-413e-bdc6-e8dc1b842794" providerId="AD"/>
  <p188:author id="{886933E4-BB16-9042-F2D0-01957E019776}" name="Luke Stevens" initials="LS" userId="S::Luke.Stevens@aemo.com.au::ba35e028-6c64-4d7f-8b88-1d9135cfa8ca" providerId="AD"/>
  <p188:author id="{B49341E5-C22B-F817-55A2-AEBC9C69CF6E}" name="Lance Brooks" initials="LB" userId="S::Lance.Brooks@aemo.com.au::154a7714-c0e8-4fa3-a9b4-f56ab44a12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FAB"/>
    <a:srgbClr val="E56A54"/>
    <a:srgbClr val="FDD26E"/>
    <a:srgbClr val="2AAFC9"/>
    <a:srgbClr val="A4DBE8"/>
    <a:srgbClr val="E3E8F0"/>
    <a:srgbClr val="606EB2"/>
    <a:srgbClr val="E3E48D"/>
    <a:srgbClr val="94795D"/>
    <a:srgbClr val="37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40E72-BFF2-451F-8375-F48430061F00}" v="1613" dt="2023-04-26T07:28:38.254"/>
    <p1510:client id="{E056BC38-8510-3A4B-0553-79F930EBE20D}" v="2" dt="2023-04-26T23:29:10.269"/>
    <p1510:client id="{ECE77A9F-207B-4181-97B4-9FB9A2848806}" v="258" dt="2023-04-27T05:05:06.762"/>
    <p1510:client id="{F139FAB6-45CF-4C4C-8354-1C1E28BE56CE}" vWet="2" dt="2023-04-27T02:09:55.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5EBBE-2ED6-46D0-8251-69C14D8153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6AC1028C-EA45-4DC3-8FA0-CB026E68F273}">
      <dgm:prSet phldrT="[Text]" custT="1"/>
      <dgm:spPr>
        <a:solidFill>
          <a:schemeClr val="tx2"/>
        </a:solidFill>
      </dgm:spPr>
      <dgm:t>
        <a:bodyPr/>
        <a:lstStyle/>
        <a:p>
          <a:pPr>
            <a:spcAft>
              <a:spcPts val="0"/>
            </a:spcAft>
          </a:pPr>
          <a:r>
            <a:rPr lang="en-AU" sz="2400"/>
            <a:t>Transparency</a:t>
          </a:r>
        </a:p>
        <a:p>
          <a:pPr>
            <a:spcAft>
              <a:spcPct val="35000"/>
            </a:spcAft>
          </a:pPr>
          <a:r>
            <a:rPr lang="en-AU" sz="1700"/>
            <a:t>New and existing participant disclosure obligations to enable AEMO to assess the likelihood of threat to the reliability or adequacy of gas supply. </a:t>
          </a:r>
        </a:p>
      </dgm:t>
    </dgm:pt>
    <dgm:pt modelId="{E1F76102-E5D5-469E-B574-C136B48D9A12}" type="parTrans" cxnId="{A4D0F194-707B-4948-B473-213BAD15969A}">
      <dgm:prSet/>
      <dgm:spPr/>
      <dgm:t>
        <a:bodyPr/>
        <a:lstStyle/>
        <a:p>
          <a:endParaRPr lang="en-AU"/>
        </a:p>
      </dgm:t>
    </dgm:pt>
    <dgm:pt modelId="{58172EBD-2B81-43F0-A6F8-AC5697052268}" type="sibTrans" cxnId="{A4D0F194-707B-4948-B473-213BAD15969A}">
      <dgm:prSet/>
      <dgm:spPr/>
      <dgm:t>
        <a:bodyPr/>
        <a:lstStyle/>
        <a:p>
          <a:endParaRPr lang="en-AU"/>
        </a:p>
      </dgm:t>
    </dgm:pt>
    <dgm:pt modelId="{60AE3CB5-CFCA-4F53-98D7-A63A6A980E04}">
      <dgm:prSet phldrT="[Text]" custT="1"/>
      <dgm:spPr>
        <a:solidFill>
          <a:schemeClr val="accent1"/>
        </a:solidFill>
      </dgm:spPr>
      <dgm:t>
        <a:bodyPr/>
        <a:lstStyle/>
        <a:p>
          <a:pPr>
            <a:spcAft>
              <a:spcPts val="0"/>
            </a:spcAft>
          </a:pPr>
          <a:r>
            <a:rPr lang="en-AU" sz="2400"/>
            <a:t>Signalling </a:t>
          </a:r>
        </a:p>
        <a:p>
          <a:pPr>
            <a:spcAft>
              <a:spcPct val="35000"/>
            </a:spcAft>
          </a:pPr>
          <a:r>
            <a:rPr lang="en-AU" sz="1700"/>
            <a:t>Establishing  a register of contacts to communicate information about risks or threats, including the ability to hold conferences. </a:t>
          </a:r>
        </a:p>
      </dgm:t>
    </dgm:pt>
    <dgm:pt modelId="{FECA7D05-2AAC-4FD5-988B-83C421C1163A}" type="parTrans" cxnId="{628710CA-CD8A-4449-8A17-2305316410A9}">
      <dgm:prSet/>
      <dgm:spPr/>
      <dgm:t>
        <a:bodyPr/>
        <a:lstStyle/>
        <a:p>
          <a:endParaRPr lang="en-AU"/>
        </a:p>
      </dgm:t>
    </dgm:pt>
    <dgm:pt modelId="{ACC594B5-5806-4B3A-A782-481D40690A94}" type="sibTrans" cxnId="{628710CA-CD8A-4449-8A17-2305316410A9}">
      <dgm:prSet/>
      <dgm:spPr/>
      <dgm:t>
        <a:bodyPr/>
        <a:lstStyle/>
        <a:p>
          <a:endParaRPr lang="en-AU"/>
        </a:p>
      </dgm:t>
    </dgm:pt>
    <dgm:pt modelId="{2CECD077-6646-4C85-8F2E-DAE8249AAC39}">
      <dgm:prSet phldrT="[Text]" custT="1"/>
      <dgm:spPr>
        <a:solidFill>
          <a:schemeClr val="accent2"/>
        </a:solidFill>
      </dgm:spPr>
      <dgm:t>
        <a:bodyPr/>
        <a:lstStyle/>
        <a:p>
          <a:pPr>
            <a:spcAft>
              <a:spcPts val="0"/>
            </a:spcAft>
          </a:pPr>
          <a:r>
            <a:rPr lang="en-AU" sz="2400"/>
            <a:t>Directions powers</a:t>
          </a:r>
          <a:br>
            <a:rPr lang="en-AU" sz="2400"/>
          </a:br>
          <a:r>
            <a:rPr lang="en-AU" sz="1700"/>
            <a:t>AEMO can give directions to gas industry participants to resolve an identified risk or threat. This includes an interim compensation framework. </a:t>
          </a:r>
        </a:p>
      </dgm:t>
    </dgm:pt>
    <dgm:pt modelId="{D1659F94-73C5-4DCF-A0D9-8A3C3A3B5519}" type="parTrans" cxnId="{1B6FBCA8-C322-49CE-B4CF-442A56934E85}">
      <dgm:prSet/>
      <dgm:spPr/>
      <dgm:t>
        <a:bodyPr/>
        <a:lstStyle/>
        <a:p>
          <a:endParaRPr lang="en-AU"/>
        </a:p>
      </dgm:t>
    </dgm:pt>
    <dgm:pt modelId="{0593F997-3EB2-4B03-8AB9-4B7763DA04D8}" type="sibTrans" cxnId="{1B6FBCA8-C322-49CE-B4CF-442A56934E85}">
      <dgm:prSet/>
      <dgm:spPr/>
      <dgm:t>
        <a:bodyPr/>
        <a:lstStyle/>
        <a:p>
          <a:endParaRPr lang="en-AU"/>
        </a:p>
      </dgm:t>
    </dgm:pt>
    <dgm:pt modelId="{357588F2-DAD3-4F38-A578-834EE845D7C3}">
      <dgm:prSet custT="1"/>
      <dgm:spPr>
        <a:solidFill>
          <a:schemeClr val="accent3"/>
        </a:solidFill>
      </dgm:spPr>
      <dgm:t>
        <a:bodyPr/>
        <a:lstStyle/>
        <a:p>
          <a:pPr>
            <a:spcAft>
              <a:spcPts val="0"/>
            </a:spcAft>
          </a:pPr>
          <a:r>
            <a:rPr lang="en-AU" sz="2400"/>
            <a:t>Trading</a:t>
          </a:r>
          <a:r>
            <a:rPr lang="en-AU" sz="1700"/>
            <a:t> </a:t>
          </a:r>
          <a:br>
            <a:rPr lang="en-AU" sz="1700"/>
          </a:br>
          <a:r>
            <a:rPr lang="en-AU" sz="1700"/>
            <a:t>AEMO can trade in natural gas to maintain or improve the reliability or adequacy of gas supply in the east coast gas system. AEMO must establish a $35 million trading fund. </a:t>
          </a:r>
        </a:p>
      </dgm:t>
    </dgm:pt>
    <dgm:pt modelId="{34E58199-161D-4ACC-A6A6-937998D6A70F}" type="parTrans" cxnId="{03EA085C-0AC5-4961-89E1-7AA9E1B9E084}">
      <dgm:prSet/>
      <dgm:spPr/>
      <dgm:t>
        <a:bodyPr/>
        <a:lstStyle/>
        <a:p>
          <a:endParaRPr lang="en-AU"/>
        </a:p>
      </dgm:t>
    </dgm:pt>
    <dgm:pt modelId="{47CA9306-7D2B-44F3-85A6-528DF00F0D43}" type="sibTrans" cxnId="{03EA085C-0AC5-4961-89E1-7AA9E1B9E084}">
      <dgm:prSet/>
      <dgm:spPr/>
      <dgm:t>
        <a:bodyPr/>
        <a:lstStyle/>
        <a:p>
          <a:endParaRPr lang="en-AU"/>
        </a:p>
      </dgm:t>
    </dgm:pt>
    <dgm:pt modelId="{3B22046C-8D39-4981-A59A-077B280F6EAF}" type="pres">
      <dgm:prSet presAssocID="{E2B5EBBE-2ED6-46D0-8251-69C14D81531A}" presName="Name0" presStyleCnt="0">
        <dgm:presLayoutVars>
          <dgm:chMax val="7"/>
          <dgm:chPref val="7"/>
          <dgm:dir/>
        </dgm:presLayoutVars>
      </dgm:prSet>
      <dgm:spPr/>
    </dgm:pt>
    <dgm:pt modelId="{889E7DCB-9286-47C1-9DA4-5F54252D12AF}" type="pres">
      <dgm:prSet presAssocID="{E2B5EBBE-2ED6-46D0-8251-69C14D81531A}" presName="Name1" presStyleCnt="0"/>
      <dgm:spPr/>
    </dgm:pt>
    <dgm:pt modelId="{624AC86C-3D62-42E7-B067-E287791411B5}" type="pres">
      <dgm:prSet presAssocID="{E2B5EBBE-2ED6-46D0-8251-69C14D81531A}" presName="cycle" presStyleCnt="0"/>
      <dgm:spPr/>
    </dgm:pt>
    <dgm:pt modelId="{65E83921-3355-4530-93B0-8A71B014E2D3}" type="pres">
      <dgm:prSet presAssocID="{E2B5EBBE-2ED6-46D0-8251-69C14D81531A}" presName="srcNode" presStyleLbl="node1" presStyleIdx="0" presStyleCnt="4"/>
      <dgm:spPr/>
    </dgm:pt>
    <dgm:pt modelId="{AEFF69BC-6958-484E-BE05-05623FD04C39}" type="pres">
      <dgm:prSet presAssocID="{E2B5EBBE-2ED6-46D0-8251-69C14D81531A}" presName="conn" presStyleLbl="parChTrans1D2" presStyleIdx="0" presStyleCnt="1"/>
      <dgm:spPr/>
    </dgm:pt>
    <dgm:pt modelId="{15BBD30F-343B-45AF-9DC0-3351C3952AA6}" type="pres">
      <dgm:prSet presAssocID="{E2B5EBBE-2ED6-46D0-8251-69C14D81531A}" presName="extraNode" presStyleLbl="node1" presStyleIdx="0" presStyleCnt="4"/>
      <dgm:spPr/>
    </dgm:pt>
    <dgm:pt modelId="{7C2AE078-CD6E-4EEC-93C4-C5B19803491C}" type="pres">
      <dgm:prSet presAssocID="{E2B5EBBE-2ED6-46D0-8251-69C14D81531A}" presName="dstNode" presStyleLbl="node1" presStyleIdx="0" presStyleCnt="4"/>
      <dgm:spPr/>
    </dgm:pt>
    <dgm:pt modelId="{099F5B69-CD16-4256-A32C-B7F359E0C3A9}" type="pres">
      <dgm:prSet presAssocID="{6AC1028C-EA45-4DC3-8FA0-CB026E68F273}" presName="text_1" presStyleLbl="node1" presStyleIdx="0" presStyleCnt="4">
        <dgm:presLayoutVars>
          <dgm:bulletEnabled val="1"/>
        </dgm:presLayoutVars>
      </dgm:prSet>
      <dgm:spPr/>
    </dgm:pt>
    <dgm:pt modelId="{89B0F8FC-24F7-42B0-B74C-7DF2211E164A}" type="pres">
      <dgm:prSet presAssocID="{6AC1028C-EA45-4DC3-8FA0-CB026E68F273}" presName="accent_1" presStyleCnt="0"/>
      <dgm:spPr/>
    </dgm:pt>
    <dgm:pt modelId="{D1F64412-E66F-4AF4-BB57-80ABB70E514D}" type="pres">
      <dgm:prSet presAssocID="{6AC1028C-EA45-4DC3-8FA0-CB026E68F273}" presName="accentRepeatNode" presStyleLbl="solidFgAcc1" presStyleIdx="0" presStyleCnt="4"/>
      <dgm:spPr/>
    </dgm:pt>
    <dgm:pt modelId="{0B6E2118-F890-4C69-8456-F1B80821E6BB}" type="pres">
      <dgm:prSet presAssocID="{60AE3CB5-CFCA-4F53-98D7-A63A6A980E04}" presName="text_2" presStyleLbl="node1" presStyleIdx="1" presStyleCnt="4">
        <dgm:presLayoutVars>
          <dgm:bulletEnabled val="1"/>
        </dgm:presLayoutVars>
      </dgm:prSet>
      <dgm:spPr/>
    </dgm:pt>
    <dgm:pt modelId="{BBE1FB11-A398-4E27-9665-1D3C12D4AD9F}" type="pres">
      <dgm:prSet presAssocID="{60AE3CB5-CFCA-4F53-98D7-A63A6A980E04}" presName="accent_2" presStyleCnt="0"/>
      <dgm:spPr/>
    </dgm:pt>
    <dgm:pt modelId="{E8F04884-DBC8-4CFA-93E9-2A652394D588}" type="pres">
      <dgm:prSet presAssocID="{60AE3CB5-CFCA-4F53-98D7-A63A6A980E04}" presName="accentRepeatNode" presStyleLbl="solidFgAcc1" presStyleIdx="1" presStyleCnt="4"/>
      <dgm:spPr/>
    </dgm:pt>
    <dgm:pt modelId="{FAB6380C-C330-46E7-9CEB-7632FA8BD373}" type="pres">
      <dgm:prSet presAssocID="{2CECD077-6646-4C85-8F2E-DAE8249AAC39}" presName="text_3" presStyleLbl="node1" presStyleIdx="2" presStyleCnt="4">
        <dgm:presLayoutVars>
          <dgm:bulletEnabled val="1"/>
        </dgm:presLayoutVars>
      </dgm:prSet>
      <dgm:spPr/>
    </dgm:pt>
    <dgm:pt modelId="{A91FD777-AD00-4282-8530-4EE3D5C71208}" type="pres">
      <dgm:prSet presAssocID="{2CECD077-6646-4C85-8F2E-DAE8249AAC39}" presName="accent_3" presStyleCnt="0"/>
      <dgm:spPr/>
    </dgm:pt>
    <dgm:pt modelId="{D5632195-A6E7-4632-8DF1-2251FDE6B090}" type="pres">
      <dgm:prSet presAssocID="{2CECD077-6646-4C85-8F2E-DAE8249AAC39}" presName="accentRepeatNode" presStyleLbl="solidFgAcc1" presStyleIdx="2" presStyleCnt="4"/>
      <dgm:spPr/>
    </dgm:pt>
    <dgm:pt modelId="{59253230-3AC9-4489-88DB-DE27D03C0180}" type="pres">
      <dgm:prSet presAssocID="{357588F2-DAD3-4F38-A578-834EE845D7C3}" presName="text_4" presStyleLbl="node1" presStyleIdx="3" presStyleCnt="4">
        <dgm:presLayoutVars>
          <dgm:bulletEnabled val="1"/>
        </dgm:presLayoutVars>
      </dgm:prSet>
      <dgm:spPr/>
    </dgm:pt>
    <dgm:pt modelId="{99E1BCE5-35BC-40F1-A7EE-93901B3941D3}" type="pres">
      <dgm:prSet presAssocID="{357588F2-DAD3-4F38-A578-834EE845D7C3}" presName="accent_4" presStyleCnt="0"/>
      <dgm:spPr/>
    </dgm:pt>
    <dgm:pt modelId="{99373097-24C6-4759-89E7-2876776486B1}" type="pres">
      <dgm:prSet presAssocID="{357588F2-DAD3-4F38-A578-834EE845D7C3}" presName="accentRepeatNode" presStyleLbl="solidFgAcc1" presStyleIdx="3" presStyleCnt="4"/>
      <dgm:spPr/>
    </dgm:pt>
  </dgm:ptLst>
  <dgm:cxnLst>
    <dgm:cxn modelId="{03EA085C-0AC5-4961-89E1-7AA9E1B9E084}" srcId="{E2B5EBBE-2ED6-46D0-8251-69C14D81531A}" destId="{357588F2-DAD3-4F38-A578-834EE845D7C3}" srcOrd="3" destOrd="0" parTransId="{34E58199-161D-4ACC-A6A6-937998D6A70F}" sibTransId="{47CA9306-7D2B-44F3-85A6-528DF00F0D43}"/>
    <dgm:cxn modelId="{52BA854B-8C07-4D2A-9AAD-24020AB5EF69}" type="presOf" srcId="{2CECD077-6646-4C85-8F2E-DAE8249AAC39}" destId="{FAB6380C-C330-46E7-9CEB-7632FA8BD373}" srcOrd="0" destOrd="0" presId="urn:microsoft.com/office/officeart/2008/layout/VerticalCurvedList"/>
    <dgm:cxn modelId="{C5CA6272-0964-46CF-8EB0-2C3682D4798C}" type="presOf" srcId="{6AC1028C-EA45-4DC3-8FA0-CB026E68F273}" destId="{099F5B69-CD16-4256-A32C-B7F359E0C3A9}" srcOrd="0" destOrd="0" presId="urn:microsoft.com/office/officeart/2008/layout/VerticalCurvedList"/>
    <dgm:cxn modelId="{4997B38F-93E1-4A3E-A95E-7109BA3B0314}" type="presOf" srcId="{58172EBD-2B81-43F0-A6F8-AC5697052268}" destId="{AEFF69BC-6958-484E-BE05-05623FD04C39}" srcOrd="0" destOrd="0" presId="urn:microsoft.com/office/officeart/2008/layout/VerticalCurvedList"/>
    <dgm:cxn modelId="{A4D0F194-707B-4948-B473-213BAD15969A}" srcId="{E2B5EBBE-2ED6-46D0-8251-69C14D81531A}" destId="{6AC1028C-EA45-4DC3-8FA0-CB026E68F273}" srcOrd="0" destOrd="0" parTransId="{E1F76102-E5D5-469E-B574-C136B48D9A12}" sibTransId="{58172EBD-2B81-43F0-A6F8-AC5697052268}"/>
    <dgm:cxn modelId="{1B6FBCA8-C322-49CE-B4CF-442A56934E85}" srcId="{E2B5EBBE-2ED6-46D0-8251-69C14D81531A}" destId="{2CECD077-6646-4C85-8F2E-DAE8249AAC39}" srcOrd="2" destOrd="0" parTransId="{D1659F94-73C5-4DCF-A0D9-8A3C3A3B5519}" sibTransId="{0593F997-3EB2-4B03-8AB9-4B7763DA04D8}"/>
    <dgm:cxn modelId="{DF7FA4AB-3489-40B7-96F8-920B26796D63}" type="presOf" srcId="{60AE3CB5-CFCA-4F53-98D7-A63A6A980E04}" destId="{0B6E2118-F890-4C69-8456-F1B80821E6BB}" srcOrd="0" destOrd="0" presId="urn:microsoft.com/office/officeart/2008/layout/VerticalCurvedList"/>
    <dgm:cxn modelId="{A9BCF0B7-4DF9-49DF-B555-A1FE1815A207}" type="presOf" srcId="{E2B5EBBE-2ED6-46D0-8251-69C14D81531A}" destId="{3B22046C-8D39-4981-A59A-077B280F6EAF}" srcOrd="0" destOrd="0" presId="urn:microsoft.com/office/officeart/2008/layout/VerticalCurvedList"/>
    <dgm:cxn modelId="{628710CA-CD8A-4449-8A17-2305316410A9}" srcId="{E2B5EBBE-2ED6-46D0-8251-69C14D81531A}" destId="{60AE3CB5-CFCA-4F53-98D7-A63A6A980E04}" srcOrd="1" destOrd="0" parTransId="{FECA7D05-2AAC-4FD5-988B-83C421C1163A}" sibTransId="{ACC594B5-5806-4B3A-A782-481D40690A94}"/>
    <dgm:cxn modelId="{B95CE8DD-E695-458E-B086-820ABCCFC8D4}" type="presOf" srcId="{357588F2-DAD3-4F38-A578-834EE845D7C3}" destId="{59253230-3AC9-4489-88DB-DE27D03C0180}" srcOrd="0" destOrd="0" presId="urn:microsoft.com/office/officeart/2008/layout/VerticalCurvedList"/>
    <dgm:cxn modelId="{E303A1B8-9FA0-4A69-A489-07C0114AEC96}" type="presParOf" srcId="{3B22046C-8D39-4981-A59A-077B280F6EAF}" destId="{889E7DCB-9286-47C1-9DA4-5F54252D12AF}" srcOrd="0" destOrd="0" presId="urn:microsoft.com/office/officeart/2008/layout/VerticalCurvedList"/>
    <dgm:cxn modelId="{80A877F3-E559-4AF2-A7B3-0F0AC17B970B}" type="presParOf" srcId="{889E7DCB-9286-47C1-9DA4-5F54252D12AF}" destId="{624AC86C-3D62-42E7-B067-E287791411B5}" srcOrd="0" destOrd="0" presId="urn:microsoft.com/office/officeart/2008/layout/VerticalCurvedList"/>
    <dgm:cxn modelId="{3C169AC1-1E19-436E-A287-7BF63318FE9C}" type="presParOf" srcId="{624AC86C-3D62-42E7-B067-E287791411B5}" destId="{65E83921-3355-4530-93B0-8A71B014E2D3}" srcOrd="0" destOrd="0" presId="urn:microsoft.com/office/officeart/2008/layout/VerticalCurvedList"/>
    <dgm:cxn modelId="{F664ADD2-D778-41E3-9377-37F00748E025}" type="presParOf" srcId="{624AC86C-3D62-42E7-B067-E287791411B5}" destId="{AEFF69BC-6958-484E-BE05-05623FD04C39}" srcOrd="1" destOrd="0" presId="urn:microsoft.com/office/officeart/2008/layout/VerticalCurvedList"/>
    <dgm:cxn modelId="{F47EA06A-0484-4271-BD22-D9300479B265}" type="presParOf" srcId="{624AC86C-3D62-42E7-B067-E287791411B5}" destId="{15BBD30F-343B-45AF-9DC0-3351C3952AA6}" srcOrd="2" destOrd="0" presId="urn:microsoft.com/office/officeart/2008/layout/VerticalCurvedList"/>
    <dgm:cxn modelId="{146EAE29-676F-4813-B5E6-29837DA9D4A7}" type="presParOf" srcId="{624AC86C-3D62-42E7-B067-E287791411B5}" destId="{7C2AE078-CD6E-4EEC-93C4-C5B19803491C}" srcOrd="3" destOrd="0" presId="urn:microsoft.com/office/officeart/2008/layout/VerticalCurvedList"/>
    <dgm:cxn modelId="{9CBE5200-E75E-4F74-A5C7-5F680872FE2C}" type="presParOf" srcId="{889E7DCB-9286-47C1-9DA4-5F54252D12AF}" destId="{099F5B69-CD16-4256-A32C-B7F359E0C3A9}" srcOrd="1" destOrd="0" presId="urn:microsoft.com/office/officeart/2008/layout/VerticalCurvedList"/>
    <dgm:cxn modelId="{01598D71-8323-48A9-B8B8-44CF0C576876}" type="presParOf" srcId="{889E7DCB-9286-47C1-9DA4-5F54252D12AF}" destId="{89B0F8FC-24F7-42B0-B74C-7DF2211E164A}" srcOrd="2" destOrd="0" presId="urn:microsoft.com/office/officeart/2008/layout/VerticalCurvedList"/>
    <dgm:cxn modelId="{8124FDA5-5ABD-4052-8C5C-E0CEE2AF8AE1}" type="presParOf" srcId="{89B0F8FC-24F7-42B0-B74C-7DF2211E164A}" destId="{D1F64412-E66F-4AF4-BB57-80ABB70E514D}" srcOrd="0" destOrd="0" presId="urn:microsoft.com/office/officeart/2008/layout/VerticalCurvedList"/>
    <dgm:cxn modelId="{1DDFEF6C-BA92-48B0-92BB-D8E08E3C067C}" type="presParOf" srcId="{889E7DCB-9286-47C1-9DA4-5F54252D12AF}" destId="{0B6E2118-F890-4C69-8456-F1B80821E6BB}" srcOrd="3" destOrd="0" presId="urn:microsoft.com/office/officeart/2008/layout/VerticalCurvedList"/>
    <dgm:cxn modelId="{E8D89A5A-79A4-4512-9D90-27E1C4366763}" type="presParOf" srcId="{889E7DCB-9286-47C1-9DA4-5F54252D12AF}" destId="{BBE1FB11-A398-4E27-9665-1D3C12D4AD9F}" srcOrd="4" destOrd="0" presId="urn:microsoft.com/office/officeart/2008/layout/VerticalCurvedList"/>
    <dgm:cxn modelId="{15BF0DA6-8FD0-40C0-B003-3785D492B1CD}" type="presParOf" srcId="{BBE1FB11-A398-4E27-9665-1D3C12D4AD9F}" destId="{E8F04884-DBC8-4CFA-93E9-2A652394D588}" srcOrd="0" destOrd="0" presId="urn:microsoft.com/office/officeart/2008/layout/VerticalCurvedList"/>
    <dgm:cxn modelId="{E0A749AC-80BB-4F18-8853-7221095E5561}" type="presParOf" srcId="{889E7DCB-9286-47C1-9DA4-5F54252D12AF}" destId="{FAB6380C-C330-46E7-9CEB-7632FA8BD373}" srcOrd="5" destOrd="0" presId="urn:microsoft.com/office/officeart/2008/layout/VerticalCurvedList"/>
    <dgm:cxn modelId="{CD2BB288-53D1-4FDE-BC06-78A341993052}" type="presParOf" srcId="{889E7DCB-9286-47C1-9DA4-5F54252D12AF}" destId="{A91FD777-AD00-4282-8530-4EE3D5C71208}" srcOrd="6" destOrd="0" presId="urn:microsoft.com/office/officeart/2008/layout/VerticalCurvedList"/>
    <dgm:cxn modelId="{596C36A9-1065-4223-AABC-4ACD1A104AA3}" type="presParOf" srcId="{A91FD777-AD00-4282-8530-4EE3D5C71208}" destId="{D5632195-A6E7-4632-8DF1-2251FDE6B090}" srcOrd="0" destOrd="0" presId="urn:microsoft.com/office/officeart/2008/layout/VerticalCurvedList"/>
    <dgm:cxn modelId="{7B070C0E-7F1E-4B58-AE03-6930AC2D0DC6}" type="presParOf" srcId="{889E7DCB-9286-47C1-9DA4-5F54252D12AF}" destId="{59253230-3AC9-4489-88DB-DE27D03C0180}" srcOrd="7" destOrd="0" presId="urn:microsoft.com/office/officeart/2008/layout/VerticalCurvedList"/>
    <dgm:cxn modelId="{0EBF207D-FBE5-4099-9947-1800C06D871A}" type="presParOf" srcId="{889E7DCB-9286-47C1-9DA4-5F54252D12AF}" destId="{99E1BCE5-35BC-40F1-A7EE-93901B3941D3}" srcOrd="8" destOrd="0" presId="urn:microsoft.com/office/officeart/2008/layout/VerticalCurvedList"/>
    <dgm:cxn modelId="{53EBF8B4-4687-416E-AB85-F2FACA6D880A}" type="presParOf" srcId="{99E1BCE5-35BC-40F1-A7EE-93901B3941D3}" destId="{99373097-24C6-4759-89E7-2876776486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CEF4D-98FA-42AB-8028-F1313083A58E}"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AU"/>
        </a:p>
      </dgm:t>
    </dgm:pt>
    <dgm:pt modelId="{F547D0A5-F63D-4626-A423-57B16B593E07}">
      <dgm:prSet phldrT="[Text]"/>
      <dgm:spPr>
        <a:solidFill>
          <a:schemeClr val="accent6"/>
        </a:solidFill>
      </dgm:spPr>
      <dgm:t>
        <a:bodyPr/>
        <a:lstStyle/>
        <a:p>
          <a:r>
            <a:rPr lang="en-AU"/>
            <a:t>AEMO will notify an organisation when the register has been updated</a:t>
          </a:r>
        </a:p>
      </dgm:t>
    </dgm:pt>
    <dgm:pt modelId="{1BDA23C4-EAD4-45D2-8DB8-854ABBA8755E}" type="parTrans" cxnId="{485A4EBE-33DB-4B8F-95CD-795D1C2C7529}">
      <dgm:prSet/>
      <dgm:spPr/>
      <dgm:t>
        <a:bodyPr/>
        <a:lstStyle/>
        <a:p>
          <a:endParaRPr lang="en-AU"/>
        </a:p>
      </dgm:t>
    </dgm:pt>
    <dgm:pt modelId="{C962F4B2-EAD2-4469-B017-D99BAD079F4A}" type="sibTrans" cxnId="{485A4EBE-33DB-4B8F-95CD-795D1C2C7529}">
      <dgm:prSet/>
      <dgm:spPr/>
      <dgm:t>
        <a:bodyPr/>
        <a:lstStyle/>
        <a:p>
          <a:endParaRPr lang="en-AU"/>
        </a:p>
      </dgm:t>
    </dgm:pt>
    <dgm:pt modelId="{B5EDAC39-DDE9-49B8-8C64-B3FB3D284EC5}">
      <dgm:prSet phldrT="[Text]"/>
      <dgm:spPr>
        <a:solidFill>
          <a:srgbClr val="7C7FAB"/>
        </a:solidFill>
      </dgm:spPr>
      <dgm:t>
        <a:bodyPr/>
        <a:lstStyle/>
        <a:p>
          <a:pPr rtl="0"/>
          <a:r>
            <a:rPr lang="en-AU"/>
            <a:t>Organisation must respond within 5 business days confirming contact details</a:t>
          </a:r>
        </a:p>
      </dgm:t>
    </dgm:pt>
    <dgm:pt modelId="{5B961271-B5A3-40FE-9E2F-F709192F03CE}" type="parTrans" cxnId="{632048F6-1FC4-440F-87B4-CF0739192348}">
      <dgm:prSet/>
      <dgm:spPr/>
      <dgm:t>
        <a:bodyPr/>
        <a:lstStyle/>
        <a:p>
          <a:endParaRPr lang="en-AU"/>
        </a:p>
      </dgm:t>
    </dgm:pt>
    <dgm:pt modelId="{63825B41-D18C-496D-8C9F-80204DE0C9B3}" type="sibTrans" cxnId="{632048F6-1FC4-440F-87B4-CF0739192348}">
      <dgm:prSet/>
      <dgm:spPr/>
      <dgm:t>
        <a:bodyPr/>
        <a:lstStyle/>
        <a:p>
          <a:endParaRPr lang="en-AU"/>
        </a:p>
      </dgm:t>
    </dgm:pt>
    <dgm:pt modelId="{4E5E0F80-5720-4342-BF9E-19651BAD16BE}">
      <dgm:prSet phldrT="[Text]"/>
      <dgm:spPr>
        <a:solidFill>
          <a:schemeClr val="tx2"/>
        </a:solidFill>
      </dgm:spPr>
      <dgm:t>
        <a:bodyPr/>
        <a:lstStyle/>
        <a:p>
          <a:pPr rtl="0"/>
          <a:r>
            <a:rPr lang="en-AU"/>
            <a:t>AEMO will publish the register</a:t>
          </a:r>
          <a:r>
            <a:rPr lang="en-AU">
              <a:latin typeface="Calibri Light" panose="020F0302020204030204"/>
            </a:rPr>
            <a:t> </a:t>
          </a:r>
          <a:endParaRPr lang="en-AU"/>
        </a:p>
      </dgm:t>
    </dgm:pt>
    <dgm:pt modelId="{B56F393F-9D2A-4500-88A1-1139B379E59A}" type="parTrans" cxnId="{4C257B04-EEBB-4002-8A17-8220C94D0061}">
      <dgm:prSet/>
      <dgm:spPr/>
      <dgm:t>
        <a:bodyPr/>
        <a:lstStyle/>
        <a:p>
          <a:endParaRPr lang="en-AU"/>
        </a:p>
      </dgm:t>
    </dgm:pt>
    <dgm:pt modelId="{4B4A23E1-4C09-4F5A-B8B7-EFA32627D5EE}" type="sibTrans" cxnId="{4C257B04-EEBB-4002-8A17-8220C94D0061}">
      <dgm:prSet/>
      <dgm:spPr/>
      <dgm:t>
        <a:bodyPr/>
        <a:lstStyle/>
        <a:p>
          <a:endParaRPr lang="en-AU"/>
        </a:p>
      </dgm:t>
    </dgm:pt>
    <dgm:pt modelId="{76336C0B-5AA1-4BB0-9BFB-2862976A73C8}">
      <dgm:prSet phldrT="[Text]"/>
      <dgm:spPr>
        <a:solidFill>
          <a:schemeClr val="accent2"/>
        </a:solidFill>
      </dgm:spPr>
      <dgm:t>
        <a:bodyPr/>
        <a:lstStyle/>
        <a:p>
          <a:r>
            <a:rPr lang="en-AU"/>
            <a:t>AEMO will also maintain a list of jurisdictional representatives</a:t>
          </a:r>
        </a:p>
      </dgm:t>
    </dgm:pt>
    <dgm:pt modelId="{C2A34BA2-0838-4E56-9E05-D6F5A97D316F}" type="parTrans" cxnId="{44CA2E5A-3D5B-43B3-82E2-4A345A4E86B8}">
      <dgm:prSet/>
      <dgm:spPr/>
      <dgm:t>
        <a:bodyPr/>
        <a:lstStyle/>
        <a:p>
          <a:endParaRPr lang="en-AU"/>
        </a:p>
      </dgm:t>
    </dgm:pt>
    <dgm:pt modelId="{C605879B-43CE-4033-B328-8D9F75EF66E5}" type="sibTrans" cxnId="{44CA2E5A-3D5B-43B3-82E2-4A345A4E86B8}">
      <dgm:prSet/>
      <dgm:spPr/>
      <dgm:t>
        <a:bodyPr/>
        <a:lstStyle/>
        <a:p>
          <a:endParaRPr lang="en-AU"/>
        </a:p>
      </dgm:t>
    </dgm:pt>
    <dgm:pt modelId="{DE65E892-AEDC-4279-A219-45C2708B5F13}">
      <dgm:prSet phldrT="[Text]"/>
      <dgm:spPr>
        <a:solidFill>
          <a:schemeClr val="accent3"/>
        </a:solidFill>
      </dgm:spPr>
      <dgm:t>
        <a:bodyPr/>
        <a:lstStyle/>
        <a:p>
          <a:r>
            <a:rPr lang="en-AU"/>
            <a:t>Participants are required to keep contact details up to date</a:t>
          </a:r>
        </a:p>
      </dgm:t>
    </dgm:pt>
    <dgm:pt modelId="{0D417F28-887A-4011-826D-4A3059854676}" type="parTrans" cxnId="{09939C85-2045-4CB5-86B5-FE8076E46C67}">
      <dgm:prSet/>
      <dgm:spPr/>
      <dgm:t>
        <a:bodyPr/>
        <a:lstStyle/>
        <a:p>
          <a:endParaRPr lang="en-AU"/>
        </a:p>
      </dgm:t>
    </dgm:pt>
    <dgm:pt modelId="{01161DD8-2DFA-42A8-A699-268558C2AAC9}" type="sibTrans" cxnId="{09939C85-2045-4CB5-86B5-FE8076E46C67}">
      <dgm:prSet/>
      <dgm:spPr/>
      <dgm:t>
        <a:bodyPr/>
        <a:lstStyle/>
        <a:p>
          <a:endParaRPr lang="en-AU"/>
        </a:p>
      </dgm:t>
    </dgm:pt>
    <dgm:pt modelId="{BECEA23A-D21A-4B05-B256-83F5AA5082A0}" type="pres">
      <dgm:prSet presAssocID="{D9ACEF4D-98FA-42AB-8028-F1313083A58E}" presName="Name0" presStyleCnt="0">
        <dgm:presLayoutVars>
          <dgm:dir/>
          <dgm:resizeHandles val="exact"/>
        </dgm:presLayoutVars>
      </dgm:prSet>
      <dgm:spPr/>
    </dgm:pt>
    <dgm:pt modelId="{9C4655F5-A9A7-4500-BAD7-6D9B996952CB}" type="pres">
      <dgm:prSet presAssocID="{D9ACEF4D-98FA-42AB-8028-F1313083A58E}" presName="cycle" presStyleCnt="0"/>
      <dgm:spPr/>
    </dgm:pt>
    <dgm:pt modelId="{54C45456-85D6-436F-B717-5CCEA7182E37}" type="pres">
      <dgm:prSet presAssocID="{F547D0A5-F63D-4626-A423-57B16B593E07}" presName="nodeFirstNode" presStyleLbl="node1" presStyleIdx="0" presStyleCnt="5">
        <dgm:presLayoutVars>
          <dgm:bulletEnabled val="1"/>
        </dgm:presLayoutVars>
      </dgm:prSet>
      <dgm:spPr/>
    </dgm:pt>
    <dgm:pt modelId="{59623224-BE9D-42FB-83BE-EEB3F6A1130F}" type="pres">
      <dgm:prSet presAssocID="{C962F4B2-EAD2-4469-B017-D99BAD079F4A}" presName="sibTransFirstNode" presStyleLbl="bgShp" presStyleIdx="0" presStyleCnt="1"/>
      <dgm:spPr/>
    </dgm:pt>
    <dgm:pt modelId="{1ECE03EE-0768-4E4D-955F-12BDC02B9C3E}" type="pres">
      <dgm:prSet presAssocID="{B5EDAC39-DDE9-49B8-8C64-B3FB3D284EC5}" presName="nodeFollowingNodes" presStyleLbl="node1" presStyleIdx="1" presStyleCnt="5">
        <dgm:presLayoutVars>
          <dgm:bulletEnabled val="1"/>
        </dgm:presLayoutVars>
      </dgm:prSet>
      <dgm:spPr/>
    </dgm:pt>
    <dgm:pt modelId="{46E52DB7-9FE6-4359-96F7-22D3AD5B5F32}" type="pres">
      <dgm:prSet presAssocID="{4E5E0F80-5720-4342-BF9E-19651BAD16BE}" presName="nodeFollowingNodes" presStyleLbl="node1" presStyleIdx="2" presStyleCnt="5" custRadScaleRad="102072" custRadScaleInc="-30394">
        <dgm:presLayoutVars>
          <dgm:bulletEnabled val="1"/>
        </dgm:presLayoutVars>
      </dgm:prSet>
      <dgm:spPr/>
    </dgm:pt>
    <dgm:pt modelId="{24D8A9B8-CFBF-49AA-A947-FB60BD98C171}" type="pres">
      <dgm:prSet presAssocID="{76336C0B-5AA1-4BB0-9BFB-2862976A73C8}" presName="nodeFollowingNodes" presStyleLbl="node1" presStyleIdx="3" presStyleCnt="5" custRadScaleRad="93250" custRadScaleInc="23746">
        <dgm:presLayoutVars>
          <dgm:bulletEnabled val="1"/>
        </dgm:presLayoutVars>
      </dgm:prSet>
      <dgm:spPr/>
    </dgm:pt>
    <dgm:pt modelId="{3DBA9952-5E21-4391-BAB3-A88C1A664FA4}" type="pres">
      <dgm:prSet presAssocID="{DE65E892-AEDC-4279-A219-45C2708B5F13}" presName="nodeFollowingNodes" presStyleLbl="node1" presStyleIdx="4" presStyleCnt="5">
        <dgm:presLayoutVars>
          <dgm:bulletEnabled val="1"/>
        </dgm:presLayoutVars>
      </dgm:prSet>
      <dgm:spPr/>
    </dgm:pt>
  </dgm:ptLst>
  <dgm:cxnLst>
    <dgm:cxn modelId="{C404BF01-9844-41C9-B8DF-FAD3AE28170B}" type="presOf" srcId="{DE65E892-AEDC-4279-A219-45C2708B5F13}" destId="{3DBA9952-5E21-4391-BAB3-A88C1A664FA4}" srcOrd="0" destOrd="0" presId="urn:microsoft.com/office/officeart/2005/8/layout/cycle3"/>
    <dgm:cxn modelId="{4C257B04-EEBB-4002-8A17-8220C94D0061}" srcId="{D9ACEF4D-98FA-42AB-8028-F1313083A58E}" destId="{4E5E0F80-5720-4342-BF9E-19651BAD16BE}" srcOrd="2" destOrd="0" parTransId="{B56F393F-9D2A-4500-88A1-1139B379E59A}" sibTransId="{4B4A23E1-4C09-4F5A-B8B7-EFA32627D5EE}"/>
    <dgm:cxn modelId="{27B1C44F-8500-4F4B-A0E6-15725F2D8DE8}" type="presOf" srcId="{4E5E0F80-5720-4342-BF9E-19651BAD16BE}" destId="{46E52DB7-9FE6-4359-96F7-22D3AD5B5F32}" srcOrd="0" destOrd="0" presId="urn:microsoft.com/office/officeart/2005/8/layout/cycle3"/>
    <dgm:cxn modelId="{44CA2E5A-3D5B-43B3-82E2-4A345A4E86B8}" srcId="{D9ACEF4D-98FA-42AB-8028-F1313083A58E}" destId="{76336C0B-5AA1-4BB0-9BFB-2862976A73C8}" srcOrd="3" destOrd="0" parTransId="{C2A34BA2-0838-4E56-9E05-D6F5A97D316F}" sibTransId="{C605879B-43CE-4033-B328-8D9F75EF66E5}"/>
    <dgm:cxn modelId="{09939C85-2045-4CB5-86B5-FE8076E46C67}" srcId="{D9ACEF4D-98FA-42AB-8028-F1313083A58E}" destId="{DE65E892-AEDC-4279-A219-45C2708B5F13}" srcOrd="4" destOrd="0" parTransId="{0D417F28-887A-4011-826D-4A3059854676}" sibTransId="{01161DD8-2DFA-42A8-A699-268558C2AAC9}"/>
    <dgm:cxn modelId="{F580BB8F-6838-4A79-BC28-095F61D33C2E}" type="presOf" srcId="{F547D0A5-F63D-4626-A423-57B16B593E07}" destId="{54C45456-85D6-436F-B717-5CCEA7182E37}" srcOrd="0" destOrd="0" presId="urn:microsoft.com/office/officeart/2005/8/layout/cycle3"/>
    <dgm:cxn modelId="{72142391-9D66-4224-AEF2-09B75607CBAD}" type="presOf" srcId="{B5EDAC39-DDE9-49B8-8C64-B3FB3D284EC5}" destId="{1ECE03EE-0768-4E4D-955F-12BDC02B9C3E}" srcOrd="0" destOrd="0" presId="urn:microsoft.com/office/officeart/2005/8/layout/cycle3"/>
    <dgm:cxn modelId="{BDC1BD96-CF9E-47C3-847E-54904477C376}" type="presOf" srcId="{D9ACEF4D-98FA-42AB-8028-F1313083A58E}" destId="{BECEA23A-D21A-4B05-B256-83F5AA5082A0}" srcOrd="0" destOrd="0" presId="urn:microsoft.com/office/officeart/2005/8/layout/cycle3"/>
    <dgm:cxn modelId="{181766BB-3EF1-4E08-A695-0F9FC19CA5C7}" type="presOf" srcId="{76336C0B-5AA1-4BB0-9BFB-2862976A73C8}" destId="{24D8A9B8-CFBF-49AA-A947-FB60BD98C171}" srcOrd="0" destOrd="0" presId="urn:microsoft.com/office/officeart/2005/8/layout/cycle3"/>
    <dgm:cxn modelId="{485A4EBE-33DB-4B8F-95CD-795D1C2C7529}" srcId="{D9ACEF4D-98FA-42AB-8028-F1313083A58E}" destId="{F547D0A5-F63D-4626-A423-57B16B593E07}" srcOrd="0" destOrd="0" parTransId="{1BDA23C4-EAD4-45D2-8DB8-854ABBA8755E}" sibTransId="{C962F4B2-EAD2-4469-B017-D99BAD079F4A}"/>
    <dgm:cxn modelId="{CF7301E8-295A-4193-8C88-681C23A36213}" type="presOf" srcId="{C962F4B2-EAD2-4469-B017-D99BAD079F4A}" destId="{59623224-BE9D-42FB-83BE-EEB3F6A1130F}" srcOrd="0" destOrd="0" presId="urn:microsoft.com/office/officeart/2005/8/layout/cycle3"/>
    <dgm:cxn modelId="{632048F6-1FC4-440F-87B4-CF0739192348}" srcId="{D9ACEF4D-98FA-42AB-8028-F1313083A58E}" destId="{B5EDAC39-DDE9-49B8-8C64-B3FB3D284EC5}" srcOrd="1" destOrd="0" parTransId="{5B961271-B5A3-40FE-9E2F-F709192F03CE}" sibTransId="{63825B41-D18C-496D-8C9F-80204DE0C9B3}"/>
    <dgm:cxn modelId="{91737C26-F326-49FE-B96B-27B89C384BE6}" type="presParOf" srcId="{BECEA23A-D21A-4B05-B256-83F5AA5082A0}" destId="{9C4655F5-A9A7-4500-BAD7-6D9B996952CB}" srcOrd="0" destOrd="0" presId="urn:microsoft.com/office/officeart/2005/8/layout/cycle3"/>
    <dgm:cxn modelId="{7E081EAB-0A85-4801-B926-F1F6CCCFB62D}" type="presParOf" srcId="{9C4655F5-A9A7-4500-BAD7-6D9B996952CB}" destId="{54C45456-85D6-436F-B717-5CCEA7182E37}" srcOrd="0" destOrd="0" presId="urn:microsoft.com/office/officeart/2005/8/layout/cycle3"/>
    <dgm:cxn modelId="{70BBA001-4B2A-4D83-9419-64D7BA3CCCB9}" type="presParOf" srcId="{9C4655F5-A9A7-4500-BAD7-6D9B996952CB}" destId="{59623224-BE9D-42FB-83BE-EEB3F6A1130F}" srcOrd="1" destOrd="0" presId="urn:microsoft.com/office/officeart/2005/8/layout/cycle3"/>
    <dgm:cxn modelId="{AC116935-3894-4121-902E-5693872036C8}" type="presParOf" srcId="{9C4655F5-A9A7-4500-BAD7-6D9B996952CB}" destId="{1ECE03EE-0768-4E4D-955F-12BDC02B9C3E}" srcOrd="2" destOrd="0" presId="urn:microsoft.com/office/officeart/2005/8/layout/cycle3"/>
    <dgm:cxn modelId="{4DF1D854-8A03-4D0A-BE09-6F8D93270F2C}" type="presParOf" srcId="{9C4655F5-A9A7-4500-BAD7-6D9B996952CB}" destId="{46E52DB7-9FE6-4359-96F7-22D3AD5B5F32}" srcOrd="3" destOrd="0" presId="urn:microsoft.com/office/officeart/2005/8/layout/cycle3"/>
    <dgm:cxn modelId="{348D556E-FD62-474B-B5C7-E261512931E0}" type="presParOf" srcId="{9C4655F5-A9A7-4500-BAD7-6D9B996952CB}" destId="{24D8A9B8-CFBF-49AA-A947-FB60BD98C171}" srcOrd="4" destOrd="0" presId="urn:microsoft.com/office/officeart/2005/8/layout/cycle3"/>
    <dgm:cxn modelId="{3C360EE8-DEB8-42CE-97C2-A40354E68D99}" type="presParOf" srcId="{9C4655F5-A9A7-4500-BAD7-6D9B996952CB}" destId="{3DBA9952-5E21-4391-BAB3-A88C1A664FA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3B0B98-D401-4E41-BFAC-1BCB1FE4A8E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AU"/>
        </a:p>
      </dgm:t>
    </dgm:pt>
    <dgm:pt modelId="{03F98375-FC1A-484E-9D04-BE947636151D}">
      <dgm:prSet phldrT="[Text]"/>
      <dgm:spPr>
        <a:solidFill>
          <a:schemeClr val="accent5"/>
        </a:solidFill>
      </dgm:spPr>
      <dgm:t>
        <a:bodyPr/>
        <a:lstStyle/>
        <a:p>
          <a:r>
            <a:rPr lang="en-AU"/>
            <a:t>Existing data</a:t>
          </a:r>
        </a:p>
      </dgm:t>
    </dgm:pt>
    <dgm:pt modelId="{A1C53A20-34DA-40BA-8DC7-569CB8A5F9B6}" type="parTrans" cxnId="{86BD8AC2-9C8A-4184-8440-256DE51071C7}">
      <dgm:prSet/>
      <dgm:spPr/>
      <dgm:t>
        <a:bodyPr/>
        <a:lstStyle/>
        <a:p>
          <a:endParaRPr lang="en-AU"/>
        </a:p>
      </dgm:t>
    </dgm:pt>
    <dgm:pt modelId="{D9256382-5D31-43AD-9C81-C41011CCC740}" type="sibTrans" cxnId="{86BD8AC2-9C8A-4184-8440-256DE51071C7}">
      <dgm:prSet/>
      <dgm:spPr/>
      <dgm:t>
        <a:bodyPr/>
        <a:lstStyle/>
        <a:p>
          <a:endParaRPr lang="en-AU"/>
        </a:p>
      </dgm:t>
    </dgm:pt>
    <dgm:pt modelId="{9BD60B96-B31A-488C-A3DD-0EEDCE8835CB}">
      <dgm:prSet phldrT="[Text]" custT="1"/>
      <dgm:spPr/>
      <dgm:t>
        <a:bodyPr/>
        <a:lstStyle/>
        <a:p>
          <a:r>
            <a:rPr lang="en-AU" sz="1400"/>
            <a:t>Medium term capacity outlook</a:t>
          </a:r>
        </a:p>
      </dgm:t>
    </dgm:pt>
    <dgm:pt modelId="{4751B21A-EFEB-46DD-B38D-044FB42DC319}" type="parTrans" cxnId="{BBB6A382-46CA-4471-9FAC-71461EA8A876}">
      <dgm:prSet/>
      <dgm:spPr/>
      <dgm:t>
        <a:bodyPr/>
        <a:lstStyle/>
        <a:p>
          <a:endParaRPr lang="en-AU"/>
        </a:p>
      </dgm:t>
    </dgm:pt>
    <dgm:pt modelId="{FF88DC19-C22C-40E4-9CDE-FBE7A5435E8F}" type="sibTrans" cxnId="{BBB6A382-46CA-4471-9FAC-71461EA8A876}">
      <dgm:prSet/>
      <dgm:spPr/>
      <dgm:t>
        <a:bodyPr/>
        <a:lstStyle/>
        <a:p>
          <a:endParaRPr lang="en-AU"/>
        </a:p>
      </dgm:t>
    </dgm:pt>
    <dgm:pt modelId="{0BE3351F-D889-4CBF-A640-CE7F0DCF1C61}">
      <dgm:prSet phldrT="[Text]" custT="1"/>
      <dgm:spPr/>
      <dgm:t>
        <a:bodyPr/>
        <a:lstStyle/>
        <a:p>
          <a:r>
            <a:rPr lang="en-AU" sz="1400"/>
            <a:t>Uncontracted capacity outlook</a:t>
          </a:r>
        </a:p>
      </dgm:t>
    </dgm:pt>
    <dgm:pt modelId="{A5EC75BD-F16A-4C45-AF1E-3A2DED94D600}" type="parTrans" cxnId="{A101DFC5-24E9-4D23-BBFB-381C96F596AD}">
      <dgm:prSet/>
      <dgm:spPr/>
      <dgm:t>
        <a:bodyPr/>
        <a:lstStyle/>
        <a:p>
          <a:endParaRPr lang="en-AU"/>
        </a:p>
      </dgm:t>
    </dgm:pt>
    <dgm:pt modelId="{F37B22CD-7673-4776-8201-7FE5764A41C4}" type="sibTrans" cxnId="{A101DFC5-24E9-4D23-BBFB-381C96F596AD}">
      <dgm:prSet/>
      <dgm:spPr/>
      <dgm:t>
        <a:bodyPr/>
        <a:lstStyle/>
        <a:p>
          <a:endParaRPr lang="en-AU"/>
        </a:p>
      </dgm:t>
    </dgm:pt>
    <dgm:pt modelId="{5C4BAE1A-E227-44F0-B049-95FA17DB2D2B}">
      <dgm:prSet phldrT="[Text]"/>
      <dgm:spPr>
        <a:solidFill>
          <a:schemeClr val="accent6"/>
        </a:solidFill>
      </dgm:spPr>
      <dgm:t>
        <a:bodyPr/>
        <a:lstStyle/>
        <a:p>
          <a:r>
            <a:rPr lang="en-AU"/>
            <a:t>Additional data</a:t>
          </a:r>
        </a:p>
      </dgm:t>
    </dgm:pt>
    <dgm:pt modelId="{645C373E-0455-4FD9-A246-6223F7DA2818}" type="parTrans" cxnId="{5F91EF41-21F8-41D8-BF37-C15F8FFCA663}">
      <dgm:prSet/>
      <dgm:spPr/>
      <dgm:t>
        <a:bodyPr/>
        <a:lstStyle/>
        <a:p>
          <a:endParaRPr lang="en-AU"/>
        </a:p>
      </dgm:t>
    </dgm:pt>
    <dgm:pt modelId="{685F1632-435E-4432-8447-1F4157751C24}" type="sibTrans" cxnId="{5F91EF41-21F8-41D8-BF37-C15F8FFCA663}">
      <dgm:prSet/>
      <dgm:spPr/>
      <dgm:t>
        <a:bodyPr/>
        <a:lstStyle/>
        <a:p>
          <a:endParaRPr lang="en-AU"/>
        </a:p>
      </dgm:t>
    </dgm:pt>
    <dgm:pt modelId="{B4558172-10FC-4C1E-A4E7-3FA0CEF51019}">
      <dgm:prSet phldrT="[Text]" custT="1"/>
      <dgm:spPr/>
      <dgm:t>
        <a:bodyPr/>
        <a:lstStyle/>
        <a:p>
          <a:r>
            <a:rPr lang="en-AU" sz="1400"/>
            <a:t>QLD LNG projects forecast (domestic/export supply) out to 6 months ahead</a:t>
          </a:r>
        </a:p>
      </dgm:t>
    </dgm:pt>
    <dgm:pt modelId="{415A7A4B-181F-47C1-89D1-5A12D5144686}" type="parTrans" cxnId="{1E4424AA-1E85-435B-9F14-49A5A9E5636C}">
      <dgm:prSet/>
      <dgm:spPr/>
      <dgm:t>
        <a:bodyPr/>
        <a:lstStyle/>
        <a:p>
          <a:endParaRPr lang="en-AU"/>
        </a:p>
      </dgm:t>
    </dgm:pt>
    <dgm:pt modelId="{4A6D04BD-FA0A-4470-BCDD-34213282AE75}" type="sibTrans" cxnId="{1E4424AA-1E85-435B-9F14-49A5A9E5636C}">
      <dgm:prSet/>
      <dgm:spPr/>
      <dgm:t>
        <a:bodyPr/>
        <a:lstStyle/>
        <a:p>
          <a:endParaRPr lang="en-AU"/>
        </a:p>
      </dgm:t>
    </dgm:pt>
    <dgm:pt modelId="{382D19CE-5F67-4777-BBFF-456AD8FF74DB}">
      <dgm:prSet phldrT="[Text]" custT="1"/>
      <dgm:spPr/>
      <dgm:t>
        <a:bodyPr/>
        <a:lstStyle/>
        <a:p>
          <a:pPr>
            <a:buFontTx/>
            <a:buChar char="−"/>
          </a:pPr>
          <a:r>
            <a:rPr lang="en-AU" sz="1200"/>
            <a:t>Outlook period extended out to 2 years</a:t>
          </a:r>
        </a:p>
      </dgm:t>
    </dgm:pt>
    <dgm:pt modelId="{180AE16B-3A38-4837-A50B-3BDAA47269E2}" type="parTrans" cxnId="{B9F52512-79C4-499E-99D2-CC51944BE279}">
      <dgm:prSet/>
      <dgm:spPr/>
      <dgm:t>
        <a:bodyPr/>
        <a:lstStyle/>
        <a:p>
          <a:endParaRPr lang="en-AU"/>
        </a:p>
      </dgm:t>
    </dgm:pt>
    <dgm:pt modelId="{6C4D054D-FA08-404C-B5BF-3EF8255F8371}" type="sibTrans" cxnId="{B9F52512-79C4-499E-99D2-CC51944BE279}">
      <dgm:prSet/>
      <dgm:spPr/>
      <dgm:t>
        <a:bodyPr/>
        <a:lstStyle/>
        <a:p>
          <a:endParaRPr lang="en-AU"/>
        </a:p>
      </dgm:t>
    </dgm:pt>
    <dgm:pt modelId="{13F09099-5335-40D9-A318-316F3F71308E}">
      <dgm:prSet phldrT="[Text]" custT="1"/>
      <dgm:spPr/>
      <dgm:t>
        <a:bodyPr/>
        <a:lstStyle/>
        <a:p>
          <a:pPr>
            <a:buFontTx/>
            <a:buChar char="−"/>
          </a:pPr>
          <a:r>
            <a:rPr lang="en-AU" sz="1200"/>
            <a:t>Daily granularity out to 6 months ahead</a:t>
          </a:r>
        </a:p>
      </dgm:t>
    </dgm:pt>
    <dgm:pt modelId="{A01D6F62-5D3C-420D-97E1-9A9BD9DF08C6}" type="parTrans" cxnId="{6E0A70BD-1CBE-4DDF-BF34-7A841A76F39F}">
      <dgm:prSet/>
      <dgm:spPr/>
      <dgm:t>
        <a:bodyPr/>
        <a:lstStyle/>
        <a:p>
          <a:endParaRPr lang="en-AU"/>
        </a:p>
      </dgm:t>
    </dgm:pt>
    <dgm:pt modelId="{8DC72B1B-9B85-4ADD-A5EF-C3A12D74BFCC}" type="sibTrans" cxnId="{6E0A70BD-1CBE-4DDF-BF34-7A841A76F39F}">
      <dgm:prSet/>
      <dgm:spPr/>
      <dgm:t>
        <a:bodyPr/>
        <a:lstStyle/>
        <a:p>
          <a:endParaRPr lang="en-AU"/>
        </a:p>
      </dgm:t>
    </dgm:pt>
    <dgm:pt modelId="{76EC9B04-8982-49C3-BDE7-7A52F470C204}">
      <dgm:prSet phldrT="[Text]" custT="1"/>
      <dgm:spPr/>
      <dgm:t>
        <a:bodyPr/>
        <a:lstStyle/>
        <a:p>
          <a:pPr>
            <a:buFontTx/>
            <a:buChar char="−"/>
          </a:pPr>
          <a:r>
            <a:rPr lang="en-AU" sz="1200"/>
            <a:t>Large user facilities </a:t>
          </a:r>
        </a:p>
      </dgm:t>
    </dgm:pt>
    <dgm:pt modelId="{4E9FCC01-E3A0-43BA-9314-24300A555EE9}" type="parTrans" cxnId="{6F3CAF99-2F2F-4333-B1E5-84E11B396B0C}">
      <dgm:prSet/>
      <dgm:spPr/>
      <dgm:t>
        <a:bodyPr/>
        <a:lstStyle/>
        <a:p>
          <a:endParaRPr lang="en-AU"/>
        </a:p>
      </dgm:t>
    </dgm:pt>
    <dgm:pt modelId="{1FF7BEEE-2C0B-4CB9-9A52-5933DB260952}" type="sibTrans" cxnId="{6F3CAF99-2F2F-4333-B1E5-84E11B396B0C}">
      <dgm:prSet/>
      <dgm:spPr/>
      <dgm:t>
        <a:bodyPr/>
        <a:lstStyle/>
        <a:p>
          <a:endParaRPr lang="en-AU"/>
        </a:p>
      </dgm:t>
    </dgm:pt>
    <dgm:pt modelId="{63255212-9BBE-4B4E-8613-93BE1883BFFE}">
      <dgm:prSet phldrT="[Text]" custT="1"/>
      <dgm:spPr/>
      <dgm:t>
        <a:bodyPr/>
        <a:lstStyle/>
        <a:p>
          <a:pPr>
            <a:buFontTx/>
            <a:buChar char="−"/>
          </a:pPr>
          <a:r>
            <a:rPr lang="en-AU" sz="1200"/>
            <a:t>Recall times  </a:t>
          </a:r>
        </a:p>
      </dgm:t>
    </dgm:pt>
    <dgm:pt modelId="{AA628C56-1A02-4076-B57C-16C3495EA600}" type="parTrans" cxnId="{360FA05C-AB21-4F44-B8AB-E80F87FD96BE}">
      <dgm:prSet/>
      <dgm:spPr/>
      <dgm:t>
        <a:bodyPr/>
        <a:lstStyle/>
        <a:p>
          <a:endParaRPr lang="en-AU"/>
        </a:p>
      </dgm:t>
    </dgm:pt>
    <dgm:pt modelId="{D0A94CE9-DB4E-4370-AEBE-4D265587F3AE}" type="sibTrans" cxnId="{360FA05C-AB21-4F44-B8AB-E80F87FD96BE}">
      <dgm:prSet/>
      <dgm:spPr/>
      <dgm:t>
        <a:bodyPr/>
        <a:lstStyle/>
        <a:p>
          <a:endParaRPr lang="en-AU"/>
        </a:p>
      </dgm:t>
    </dgm:pt>
    <dgm:pt modelId="{31FBA70A-1232-4B13-9A45-513785264F96}">
      <dgm:prSet phldrT="[Text]" custT="1"/>
      <dgm:spPr/>
      <dgm:t>
        <a:bodyPr/>
        <a:lstStyle/>
        <a:p>
          <a:r>
            <a:rPr lang="en-AU" sz="1400"/>
            <a:t>Medium term capacity outlook enhancements</a:t>
          </a:r>
        </a:p>
      </dgm:t>
    </dgm:pt>
    <dgm:pt modelId="{C299E52D-FBAD-44ED-8713-A7E73E58EA09}" type="parTrans" cxnId="{0F97BAF3-4236-4B60-9471-67FA549287F8}">
      <dgm:prSet/>
      <dgm:spPr/>
      <dgm:t>
        <a:bodyPr/>
        <a:lstStyle/>
        <a:p>
          <a:endParaRPr lang="en-AU"/>
        </a:p>
      </dgm:t>
    </dgm:pt>
    <dgm:pt modelId="{C729BA0C-8754-4237-9F71-650E37705B0B}" type="sibTrans" cxnId="{0F97BAF3-4236-4B60-9471-67FA549287F8}">
      <dgm:prSet/>
      <dgm:spPr/>
      <dgm:t>
        <a:bodyPr/>
        <a:lstStyle/>
        <a:p>
          <a:endParaRPr lang="en-AU"/>
        </a:p>
      </dgm:t>
    </dgm:pt>
    <dgm:pt modelId="{088D309B-2ABF-4B21-9ACC-BB7DF8263AB5}" type="pres">
      <dgm:prSet presAssocID="{1F3B0B98-D401-4E41-BFAC-1BCB1FE4A8E3}" presName="Name0" presStyleCnt="0">
        <dgm:presLayoutVars>
          <dgm:dir/>
          <dgm:animLvl val="lvl"/>
          <dgm:resizeHandles val="exact"/>
        </dgm:presLayoutVars>
      </dgm:prSet>
      <dgm:spPr/>
    </dgm:pt>
    <dgm:pt modelId="{2B254138-AA96-425F-A668-46EA0C451F92}" type="pres">
      <dgm:prSet presAssocID="{03F98375-FC1A-484E-9D04-BE947636151D}" presName="linNode" presStyleCnt="0"/>
      <dgm:spPr/>
    </dgm:pt>
    <dgm:pt modelId="{CEE096A0-760D-4066-8C4E-B57B3E6F06E9}" type="pres">
      <dgm:prSet presAssocID="{03F98375-FC1A-484E-9D04-BE947636151D}" presName="parentText" presStyleLbl="node1" presStyleIdx="0" presStyleCnt="2" custScaleX="73819" custScaleY="106743">
        <dgm:presLayoutVars>
          <dgm:chMax val="1"/>
          <dgm:bulletEnabled val="1"/>
        </dgm:presLayoutVars>
      </dgm:prSet>
      <dgm:spPr/>
    </dgm:pt>
    <dgm:pt modelId="{75E77A28-4820-4696-89BF-ACD0DB5138B8}" type="pres">
      <dgm:prSet presAssocID="{03F98375-FC1A-484E-9D04-BE947636151D}" presName="descendantText" presStyleLbl="alignAccFollowNode1" presStyleIdx="0" presStyleCnt="2" custScaleX="112274">
        <dgm:presLayoutVars>
          <dgm:bulletEnabled val="1"/>
        </dgm:presLayoutVars>
      </dgm:prSet>
      <dgm:spPr/>
    </dgm:pt>
    <dgm:pt modelId="{511EBE58-A5BC-47E7-AC54-C3EE77B5F71D}" type="pres">
      <dgm:prSet presAssocID="{D9256382-5D31-43AD-9C81-C41011CCC740}" presName="sp" presStyleCnt="0"/>
      <dgm:spPr/>
    </dgm:pt>
    <dgm:pt modelId="{90CA3D6C-BB73-4EEB-A5FC-2C96A47A0D0E}" type="pres">
      <dgm:prSet presAssocID="{5C4BAE1A-E227-44F0-B049-95FA17DB2D2B}" presName="linNode" presStyleCnt="0"/>
      <dgm:spPr/>
    </dgm:pt>
    <dgm:pt modelId="{60B5B1D2-8563-479B-865F-699E2CF0BADD}" type="pres">
      <dgm:prSet presAssocID="{5C4BAE1A-E227-44F0-B049-95FA17DB2D2B}" presName="parentText" presStyleLbl="node1" presStyleIdx="1" presStyleCnt="2" custScaleX="73819" custScaleY="106715">
        <dgm:presLayoutVars>
          <dgm:chMax val="1"/>
          <dgm:bulletEnabled val="1"/>
        </dgm:presLayoutVars>
      </dgm:prSet>
      <dgm:spPr/>
    </dgm:pt>
    <dgm:pt modelId="{789522A3-4167-4D21-AA33-E3456F2F0340}" type="pres">
      <dgm:prSet presAssocID="{5C4BAE1A-E227-44F0-B049-95FA17DB2D2B}" presName="descendantText" presStyleLbl="alignAccFollowNode1" presStyleIdx="1" presStyleCnt="2" custScaleX="112006">
        <dgm:presLayoutVars>
          <dgm:bulletEnabled val="1"/>
        </dgm:presLayoutVars>
      </dgm:prSet>
      <dgm:spPr/>
    </dgm:pt>
  </dgm:ptLst>
  <dgm:cxnLst>
    <dgm:cxn modelId="{B9F52512-79C4-499E-99D2-CC51944BE279}" srcId="{31FBA70A-1232-4B13-9A45-513785264F96}" destId="{382D19CE-5F67-4777-BBFF-456AD8FF74DB}" srcOrd="0" destOrd="0" parTransId="{180AE16B-3A38-4837-A50B-3BDAA47269E2}" sibTransId="{6C4D054D-FA08-404C-B5BF-3EF8255F8371}"/>
    <dgm:cxn modelId="{A701C214-98FE-4CEA-BAFE-2689C0588DE6}" type="presOf" srcId="{03F98375-FC1A-484E-9D04-BE947636151D}" destId="{CEE096A0-760D-4066-8C4E-B57B3E6F06E9}" srcOrd="0" destOrd="0" presId="urn:microsoft.com/office/officeart/2005/8/layout/vList5"/>
    <dgm:cxn modelId="{68E56B17-0FFD-47FA-A164-AB596950247B}" type="presOf" srcId="{13F09099-5335-40D9-A318-316F3F71308E}" destId="{789522A3-4167-4D21-AA33-E3456F2F0340}" srcOrd="0" destOrd="4" presId="urn:microsoft.com/office/officeart/2005/8/layout/vList5"/>
    <dgm:cxn modelId="{4739A11D-445E-4D1B-AE8A-56453345A0C4}" type="presOf" srcId="{382D19CE-5F67-4777-BBFF-456AD8FF74DB}" destId="{789522A3-4167-4D21-AA33-E3456F2F0340}" srcOrd="0" destOrd="2" presId="urn:microsoft.com/office/officeart/2005/8/layout/vList5"/>
    <dgm:cxn modelId="{1E42882A-297F-4421-ABEE-D5590C510A1F}" type="presOf" srcId="{76EC9B04-8982-49C3-BDE7-7A52F470C204}" destId="{789522A3-4167-4D21-AA33-E3456F2F0340}" srcOrd="0" destOrd="5" presId="urn:microsoft.com/office/officeart/2005/8/layout/vList5"/>
    <dgm:cxn modelId="{7731DD38-AF0C-4A57-97B7-9E4AC3D7F30F}" type="presOf" srcId="{63255212-9BBE-4B4E-8613-93BE1883BFFE}" destId="{789522A3-4167-4D21-AA33-E3456F2F0340}" srcOrd="0" destOrd="3" presId="urn:microsoft.com/office/officeart/2005/8/layout/vList5"/>
    <dgm:cxn modelId="{360FA05C-AB21-4F44-B8AB-E80F87FD96BE}" srcId="{31FBA70A-1232-4B13-9A45-513785264F96}" destId="{63255212-9BBE-4B4E-8613-93BE1883BFFE}" srcOrd="1" destOrd="0" parTransId="{AA628C56-1A02-4076-B57C-16C3495EA600}" sibTransId="{D0A94CE9-DB4E-4370-AEBE-4D265587F3AE}"/>
    <dgm:cxn modelId="{5F91EF41-21F8-41D8-BF37-C15F8FFCA663}" srcId="{1F3B0B98-D401-4E41-BFAC-1BCB1FE4A8E3}" destId="{5C4BAE1A-E227-44F0-B049-95FA17DB2D2B}" srcOrd="1" destOrd="0" parTransId="{645C373E-0455-4FD9-A246-6223F7DA2818}" sibTransId="{685F1632-435E-4432-8447-1F4157751C24}"/>
    <dgm:cxn modelId="{28094E45-1515-484B-A293-32B4DE06ACA5}" type="presOf" srcId="{31FBA70A-1232-4B13-9A45-513785264F96}" destId="{789522A3-4167-4D21-AA33-E3456F2F0340}" srcOrd="0" destOrd="1" presId="urn:microsoft.com/office/officeart/2005/8/layout/vList5"/>
    <dgm:cxn modelId="{A9931B7A-9579-4C60-B629-FC4EED63384C}" type="presOf" srcId="{1F3B0B98-D401-4E41-BFAC-1BCB1FE4A8E3}" destId="{088D309B-2ABF-4B21-9ACC-BB7DF8263AB5}" srcOrd="0" destOrd="0" presId="urn:microsoft.com/office/officeart/2005/8/layout/vList5"/>
    <dgm:cxn modelId="{BBB6A382-46CA-4471-9FAC-71461EA8A876}" srcId="{03F98375-FC1A-484E-9D04-BE947636151D}" destId="{9BD60B96-B31A-488C-A3DD-0EEDCE8835CB}" srcOrd="0" destOrd="0" parTransId="{4751B21A-EFEB-46DD-B38D-044FB42DC319}" sibTransId="{FF88DC19-C22C-40E4-9CDE-FBE7A5435E8F}"/>
    <dgm:cxn modelId="{89C16688-83B6-46DC-B64F-367CC59B8AAC}" type="presOf" srcId="{0BE3351F-D889-4CBF-A640-CE7F0DCF1C61}" destId="{75E77A28-4820-4696-89BF-ACD0DB5138B8}" srcOrd="0" destOrd="1" presId="urn:microsoft.com/office/officeart/2005/8/layout/vList5"/>
    <dgm:cxn modelId="{6F3CAF99-2F2F-4333-B1E5-84E11B396B0C}" srcId="{31FBA70A-1232-4B13-9A45-513785264F96}" destId="{76EC9B04-8982-49C3-BDE7-7A52F470C204}" srcOrd="3" destOrd="0" parTransId="{4E9FCC01-E3A0-43BA-9314-24300A555EE9}" sibTransId="{1FF7BEEE-2C0B-4CB9-9A52-5933DB260952}"/>
    <dgm:cxn modelId="{D3E3C8A3-A09D-4982-A878-3A06A82AC69A}" type="presOf" srcId="{B4558172-10FC-4C1E-A4E7-3FA0CEF51019}" destId="{789522A3-4167-4D21-AA33-E3456F2F0340}" srcOrd="0" destOrd="0" presId="urn:microsoft.com/office/officeart/2005/8/layout/vList5"/>
    <dgm:cxn modelId="{1E4424AA-1E85-435B-9F14-49A5A9E5636C}" srcId="{5C4BAE1A-E227-44F0-B049-95FA17DB2D2B}" destId="{B4558172-10FC-4C1E-A4E7-3FA0CEF51019}" srcOrd="0" destOrd="0" parTransId="{415A7A4B-181F-47C1-89D1-5A12D5144686}" sibTransId="{4A6D04BD-FA0A-4470-BCDD-34213282AE75}"/>
    <dgm:cxn modelId="{6E0A70BD-1CBE-4DDF-BF34-7A841A76F39F}" srcId="{31FBA70A-1232-4B13-9A45-513785264F96}" destId="{13F09099-5335-40D9-A318-316F3F71308E}" srcOrd="2" destOrd="0" parTransId="{A01D6F62-5D3C-420D-97E1-9A9BD9DF08C6}" sibTransId="{8DC72B1B-9B85-4ADD-A5EF-C3A12D74BFCC}"/>
    <dgm:cxn modelId="{86BD8AC2-9C8A-4184-8440-256DE51071C7}" srcId="{1F3B0B98-D401-4E41-BFAC-1BCB1FE4A8E3}" destId="{03F98375-FC1A-484E-9D04-BE947636151D}" srcOrd="0" destOrd="0" parTransId="{A1C53A20-34DA-40BA-8DC7-569CB8A5F9B6}" sibTransId="{D9256382-5D31-43AD-9C81-C41011CCC740}"/>
    <dgm:cxn modelId="{A101DFC5-24E9-4D23-BBFB-381C96F596AD}" srcId="{03F98375-FC1A-484E-9D04-BE947636151D}" destId="{0BE3351F-D889-4CBF-A640-CE7F0DCF1C61}" srcOrd="1" destOrd="0" parTransId="{A5EC75BD-F16A-4C45-AF1E-3A2DED94D600}" sibTransId="{F37B22CD-7673-4776-8201-7FE5764A41C4}"/>
    <dgm:cxn modelId="{F5FC48E6-CD68-40C5-810A-D91FB4613BD9}" type="presOf" srcId="{5C4BAE1A-E227-44F0-B049-95FA17DB2D2B}" destId="{60B5B1D2-8563-479B-865F-699E2CF0BADD}" srcOrd="0" destOrd="0" presId="urn:microsoft.com/office/officeart/2005/8/layout/vList5"/>
    <dgm:cxn modelId="{0F97BAF3-4236-4B60-9471-67FA549287F8}" srcId="{5C4BAE1A-E227-44F0-B049-95FA17DB2D2B}" destId="{31FBA70A-1232-4B13-9A45-513785264F96}" srcOrd="1" destOrd="0" parTransId="{C299E52D-FBAD-44ED-8713-A7E73E58EA09}" sibTransId="{C729BA0C-8754-4237-9F71-650E37705B0B}"/>
    <dgm:cxn modelId="{1B32DCF9-0202-4A67-9BD2-F22B30DF42A5}" type="presOf" srcId="{9BD60B96-B31A-488C-A3DD-0EEDCE8835CB}" destId="{75E77A28-4820-4696-89BF-ACD0DB5138B8}" srcOrd="0" destOrd="0" presId="urn:microsoft.com/office/officeart/2005/8/layout/vList5"/>
    <dgm:cxn modelId="{F2C56062-27B7-4D99-BD95-10BB0582820D}" type="presParOf" srcId="{088D309B-2ABF-4B21-9ACC-BB7DF8263AB5}" destId="{2B254138-AA96-425F-A668-46EA0C451F92}" srcOrd="0" destOrd="0" presId="urn:microsoft.com/office/officeart/2005/8/layout/vList5"/>
    <dgm:cxn modelId="{2F27DA11-399F-4093-B443-0A5F202AA49A}" type="presParOf" srcId="{2B254138-AA96-425F-A668-46EA0C451F92}" destId="{CEE096A0-760D-4066-8C4E-B57B3E6F06E9}" srcOrd="0" destOrd="0" presId="urn:microsoft.com/office/officeart/2005/8/layout/vList5"/>
    <dgm:cxn modelId="{A4161423-29D5-4166-BD75-43F3271EC4F3}" type="presParOf" srcId="{2B254138-AA96-425F-A668-46EA0C451F92}" destId="{75E77A28-4820-4696-89BF-ACD0DB5138B8}" srcOrd="1" destOrd="0" presId="urn:microsoft.com/office/officeart/2005/8/layout/vList5"/>
    <dgm:cxn modelId="{03519A53-E982-4B7F-A6B9-7B85F35EB4E5}" type="presParOf" srcId="{088D309B-2ABF-4B21-9ACC-BB7DF8263AB5}" destId="{511EBE58-A5BC-47E7-AC54-C3EE77B5F71D}" srcOrd="1" destOrd="0" presId="urn:microsoft.com/office/officeart/2005/8/layout/vList5"/>
    <dgm:cxn modelId="{06C31322-80B0-4EEA-86D2-D702395CB8C1}" type="presParOf" srcId="{088D309B-2ABF-4B21-9ACC-BB7DF8263AB5}" destId="{90CA3D6C-BB73-4EEB-A5FC-2C96A47A0D0E}" srcOrd="2" destOrd="0" presId="urn:microsoft.com/office/officeart/2005/8/layout/vList5"/>
    <dgm:cxn modelId="{DC5B041B-E277-4579-9E92-D46B9520B45F}" type="presParOf" srcId="{90CA3D6C-BB73-4EEB-A5FC-2C96A47A0D0E}" destId="{60B5B1D2-8563-479B-865F-699E2CF0BADD}" srcOrd="0" destOrd="0" presId="urn:microsoft.com/office/officeart/2005/8/layout/vList5"/>
    <dgm:cxn modelId="{E45225DA-09D2-4F42-AFA0-F7131AC8BC11}" type="presParOf" srcId="{90CA3D6C-BB73-4EEB-A5FC-2C96A47A0D0E}" destId="{789522A3-4167-4D21-AA33-E3456F2F034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3B0B98-D401-4E41-BFAC-1BCB1FE4A8E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AU"/>
        </a:p>
      </dgm:t>
    </dgm:pt>
    <dgm:pt modelId="{03F98375-FC1A-484E-9D04-BE947636151D}">
      <dgm:prSet phldrT="[Text]"/>
      <dgm:spPr/>
      <dgm:t>
        <a:bodyPr/>
        <a:lstStyle/>
        <a:p>
          <a:r>
            <a:rPr lang="en-AU"/>
            <a:t>Existing data</a:t>
          </a:r>
        </a:p>
      </dgm:t>
    </dgm:pt>
    <dgm:pt modelId="{A1C53A20-34DA-40BA-8DC7-569CB8A5F9B6}" type="parTrans" cxnId="{86BD8AC2-9C8A-4184-8440-256DE51071C7}">
      <dgm:prSet/>
      <dgm:spPr/>
      <dgm:t>
        <a:bodyPr/>
        <a:lstStyle/>
        <a:p>
          <a:endParaRPr lang="en-AU"/>
        </a:p>
      </dgm:t>
    </dgm:pt>
    <dgm:pt modelId="{D9256382-5D31-43AD-9C81-C41011CCC740}" type="sibTrans" cxnId="{86BD8AC2-9C8A-4184-8440-256DE51071C7}">
      <dgm:prSet/>
      <dgm:spPr/>
      <dgm:t>
        <a:bodyPr/>
        <a:lstStyle/>
        <a:p>
          <a:endParaRPr lang="en-AU"/>
        </a:p>
      </dgm:t>
    </dgm:pt>
    <dgm:pt modelId="{9BD60B96-B31A-488C-A3DD-0EEDCE8835CB}">
      <dgm:prSet phldrT="[Text]" custT="1"/>
      <dgm:spPr/>
      <dgm:t>
        <a:bodyPr/>
        <a:lstStyle/>
        <a:p>
          <a:r>
            <a:rPr lang="en-AU" sz="1400" kern="1200"/>
            <a:t>Short term capacity outlooks</a:t>
          </a:r>
        </a:p>
      </dgm:t>
    </dgm:pt>
    <dgm:pt modelId="{4751B21A-EFEB-46DD-B38D-044FB42DC319}" type="parTrans" cxnId="{BBB6A382-46CA-4471-9FAC-71461EA8A876}">
      <dgm:prSet/>
      <dgm:spPr/>
      <dgm:t>
        <a:bodyPr/>
        <a:lstStyle/>
        <a:p>
          <a:endParaRPr lang="en-AU"/>
        </a:p>
      </dgm:t>
    </dgm:pt>
    <dgm:pt modelId="{FF88DC19-C22C-40E4-9CDE-FBE7A5435E8F}" type="sibTrans" cxnId="{BBB6A382-46CA-4471-9FAC-71461EA8A876}">
      <dgm:prSet/>
      <dgm:spPr/>
      <dgm:t>
        <a:bodyPr/>
        <a:lstStyle/>
        <a:p>
          <a:endParaRPr lang="en-AU"/>
        </a:p>
      </dgm:t>
    </dgm:pt>
    <dgm:pt modelId="{5C4BAE1A-E227-44F0-B049-95FA17DB2D2B}">
      <dgm:prSet phldrT="[Text]"/>
      <dgm:spPr/>
      <dgm:t>
        <a:bodyPr/>
        <a:lstStyle/>
        <a:p>
          <a:r>
            <a:rPr lang="en-AU"/>
            <a:t>Additional data</a:t>
          </a:r>
        </a:p>
      </dgm:t>
    </dgm:pt>
    <dgm:pt modelId="{645C373E-0455-4FD9-A246-6223F7DA2818}" type="parTrans" cxnId="{5F91EF41-21F8-41D8-BF37-C15F8FFCA663}">
      <dgm:prSet/>
      <dgm:spPr/>
      <dgm:t>
        <a:bodyPr/>
        <a:lstStyle/>
        <a:p>
          <a:endParaRPr lang="en-AU"/>
        </a:p>
      </dgm:t>
    </dgm:pt>
    <dgm:pt modelId="{685F1632-435E-4432-8447-1F4157751C24}" type="sibTrans" cxnId="{5F91EF41-21F8-41D8-BF37-C15F8FFCA663}">
      <dgm:prSet/>
      <dgm:spPr/>
      <dgm:t>
        <a:bodyPr/>
        <a:lstStyle/>
        <a:p>
          <a:endParaRPr lang="en-AU"/>
        </a:p>
      </dgm:t>
    </dgm:pt>
    <dgm:pt modelId="{B4558172-10FC-4C1E-A4E7-3FA0CEF51019}">
      <dgm:prSet phldrT="[Text]" custT="1"/>
      <dgm:spPr/>
      <dgm:t>
        <a:bodyPr/>
        <a:lstStyle/>
        <a:p>
          <a:r>
            <a:rPr lang="en-AU" sz="1400"/>
            <a:t>Demand forecasts for all users</a:t>
          </a:r>
        </a:p>
      </dgm:t>
    </dgm:pt>
    <dgm:pt modelId="{415A7A4B-181F-47C1-89D1-5A12D5144686}" type="parTrans" cxnId="{1E4424AA-1E85-435B-9F14-49A5A9E5636C}">
      <dgm:prSet/>
      <dgm:spPr/>
      <dgm:t>
        <a:bodyPr/>
        <a:lstStyle/>
        <a:p>
          <a:endParaRPr lang="en-AU"/>
        </a:p>
      </dgm:t>
    </dgm:pt>
    <dgm:pt modelId="{4A6D04BD-FA0A-4470-BCDD-34213282AE75}" type="sibTrans" cxnId="{1E4424AA-1E85-435B-9F14-49A5A9E5636C}">
      <dgm:prSet/>
      <dgm:spPr/>
      <dgm:t>
        <a:bodyPr/>
        <a:lstStyle/>
        <a:p>
          <a:endParaRPr lang="en-AU"/>
        </a:p>
      </dgm:t>
    </dgm:pt>
    <dgm:pt modelId="{0B2154B2-0A25-4C61-B6E8-BF42C2452965}">
      <dgm:prSet phldrT="[Text]" custT="1"/>
      <dgm:spPr/>
      <dgm:t>
        <a:bodyPr/>
        <a:lstStyle/>
        <a:p>
          <a:r>
            <a:rPr lang="en-AU" sz="1400" kern="1200"/>
            <a:t>Facility nominations and forecasts</a:t>
          </a:r>
        </a:p>
      </dgm:t>
    </dgm:pt>
    <dgm:pt modelId="{73196B79-5999-4D2C-869A-9C3F21D36C60}" type="parTrans" cxnId="{1C817811-6D75-4DAD-A98A-A6EC5924C8DD}">
      <dgm:prSet/>
      <dgm:spPr/>
      <dgm:t>
        <a:bodyPr/>
        <a:lstStyle/>
        <a:p>
          <a:endParaRPr lang="en-AU"/>
        </a:p>
      </dgm:t>
    </dgm:pt>
    <dgm:pt modelId="{1F811D09-BE87-455A-9D9A-B04F90CE05DE}" type="sibTrans" cxnId="{1C817811-6D75-4DAD-A98A-A6EC5924C8DD}">
      <dgm:prSet/>
      <dgm:spPr/>
      <dgm:t>
        <a:bodyPr/>
        <a:lstStyle/>
        <a:p>
          <a:endParaRPr lang="en-AU"/>
        </a:p>
      </dgm:t>
    </dgm:pt>
    <dgm:pt modelId="{19A4D893-C7D2-46B3-BBAA-0B154F341986}">
      <dgm:prSet phldrT="[Text]" custT="1"/>
      <dgm:spPr/>
      <dgm:t>
        <a:bodyPr/>
        <a:lstStyle/>
        <a:p>
          <a:r>
            <a:rPr lang="en-AU" sz="1400" kern="1200"/>
            <a:t>Linepack capacity adequacy</a:t>
          </a:r>
        </a:p>
      </dgm:t>
    </dgm:pt>
    <dgm:pt modelId="{B51F20CA-4DF4-4C24-A5B2-A36E7C5D695D}" type="parTrans" cxnId="{6E27196E-45B2-4AB5-9D19-C9E7CFD367CC}">
      <dgm:prSet/>
      <dgm:spPr/>
      <dgm:t>
        <a:bodyPr/>
        <a:lstStyle/>
        <a:p>
          <a:endParaRPr lang="en-AU"/>
        </a:p>
      </dgm:t>
    </dgm:pt>
    <dgm:pt modelId="{F861592B-C399-4DBE-A18E-3323E354CDC6}" type="sibTrans" cxnId="{6E27196E-45B2-4AB5-9D19-C9E7CFD367CC}">
      <dgm:prSet/>
      <dgm:spPr/>
      <dgm:t>
        <a:bodyPr/>
        <a:lstStyle/>
        <a:p>
          <a:endParaRPr lang="en-AU"/>
        </a:p>
      </dgm:t>
    </dgm:pt>
    <dgm:pt modelId="{41B958CB-8D5D-44A8-9EF1-34E26CEA4654}">
      <dgm:prSet phldrT="[Text]" custT="1"/>
      <dgm:spPr/>
      <dgm:t>
        <a:bodyPr/>
        <a:lstStyle/>
        <a:p>
          <a:pPr>
            <a:buFont typeface="Calibri" panose="020F0502020204030204" pitchFamily="34" charset="0"/>
            <a:buChar char="−"/>
          </a:pPr>
          <a:r>
            <a:rPr lang="en-AU" sz="1400" kern="1200">
              <a:latin typeface="Calibri" panose="020F0502020204030204"/>
              <a:ea typeface="+mn-ea"/>
              <a:cs typeface="+mn-cs"/>
            </a:rPr>
            <a:t>pipeline nominations by connection point</a:t>
          </a:r>
        </a:p>
      </dgm:t>
    </dgm:pt>
    <dgm:pt modelId="{B3057F91-C2E6-4C2F-B09B-0D27B3844D3A}" type="parTrans" cxnId="{39A8D60C-032B-4025-A67E-C74BE081C1A4}">
      <dgm:prSet/>
      <dgm:spPr/>
      <dgm:t>
        <a:bodyPr/>
        <a:lstStyle/>
        <a:p>
          <a:endParaRPr lang="en-AU"/>
        </a:p>
      </dgm:t>
    </dgm:pt>
    <dgm:pt modelId="{C1AEE059-A69C-4A4E-94B4-53765C8A8800}" type="sibTrans" cxnId="{39A8D60C-032B-4025-A67E-C74BE081C1A4}">
      <dgm:prSet/>
      <dgm:spPr/>
      <dgm:t>
        <a:bodyPr/>
        <a:lstStyle/>
        <a:p>
          <a:endParaRPr lang="en-AU"/>
        </a:p>
      </dgm:t>
    </dgm:pt>
    <dgm:pt modelId="{489AB689-9DD9-45EE-BEF8-05C3AA8D11DC}">
      <dgm:prSet phldrT="[Text]" custT="1"/>
      <dgm:spPr/>
      <dgm:t>
        <a:bodyPr/>
        <a:lstStyle/>
        <a:p>
          <a:endParaRPr lang="en-AU" sz="1400"/>
        </a:p>
      </dgm:t>
    </dgm:pt>
    <dgm:pt modelId="{FE204D5E-C3F3-43FA-8002-FF3186D455AA}" type="parTrans" cxnId="{C064600D-F2DE-4FC9-87D9-93253986EC9D}">
      <dgm:prSet/>
      <dgm:spPr/>
      <dgm:t>
        <a:bodyPr/>
        <a:lstStyle/>
        <a:p>
          <a:endParaRPr lang="en-AU"/>
        </a:p>
      </dgm:t>
    </dgm:pt>
    <dgm:pt modelId="{95B62F55-0897-49AF-9027-C1D92109E861}" type="sibTrans" cxnId="{C064600D-F2DE-4FC9-87D9-93253986EC9D}">
      <dgm:prSet/>
      <dgm:spPr/>
      <dgm:t>
        <a:bodyPr/>
        <a:lstStyle/>
        <a:p>
          <a:endParaRPr lang="en-AU"/>
        </a:p>
      </dgm:t>
    </dgm:pt>
    <dgm:pt modelId="{DA0A1705-5BB0-4CD5-87FA-9493645A210E}">
      <dgm:prSet phldrT="[Text]" custT="1"/>
      <dgm:spPr/>
      <dgm:t>
        <a:bodyPr/>
        <a:lstStyle/>
        <a:p>
          <a:r>
            <a:rPr lang="en-AU" sz="1400"/>
            <a:t>Linepack quantities for pipelines</a:t>
          </a:r>
        </a:p>
      </dgm:t>
    </dgm:pt>
    <dgm:pt modelId="{6D60C232-088D-42A0-B653-7C7025E2FCA3}" type="parTrans" cxnId="{125BDB16-42CE-403D-9BF1-54857D6F110F}">
      <dgm:prSet/>
      <dgm:spPr/>
      <dgm:t>
        <a:bodyPr/>
        <a:lstStyle/>
        <a:p>
          <a:endParaRPr lang="en-AU"/>
        </a:p>
      </dgm:t>
    </dgm:pt>
    <dgm:pt modelId="{3E85CE89-F13B-4A44-B9E0-443E2F6B449F}" type="sibTrans" cxnId="{125BDB16-42CE-403D-9BF1-54857D6F110F}">
      <dgm:prSet/>
      <dgm:spPr/>
      <dgm:t>
        <a:bodyPr/>
        <a:lstStyle/>
        <a:p>
          <a:endParaRPr lang="en-AU"/>
        </a:p>
      </dgm:t>
    </dgm:pt>
    <dgm:pt modelId="{088D309B-2ABF-4B21-9ACC-BB7DF8263AB5}" type="pres">
      <dgm:prSet presAssocID="{1F3B0B98-D401-4E41-BFAC-1BCB1FE4A8E3}" presName="Name0" presStyleCnt="0">
        <dgm:presLayoutVars>
          <dgm:dir/>
          <dgm:animLvl val="lvl"/>
          <dgm:resizeHandles val="exact"/>
        </dgm:presLayoutVars>
      </dgm:prSet>
      <dgm:spPr/>
    </dgm:pt>
    <dgm:pt modelId="{2B254138-AA96-425F-A668-46EA0C451F92}" type="pres">
      <dgm:prSet presAssocID="{03F98375-FC1A-484E-9D04-BE947636151D}" presName="linNode" presStyleCnt="0"/>
      <dgm:spPr/>
    </dgm:pt>
    <dgm:pt modelId="{CEE096A0-760D-4066-8C4E-B57B3E6F06E9}" type="pres">
      <dgm:prSet presAssocID="{03F98375-FC1A-484E-9D04-BE947636151D}" presName="parentText" presStyleLbl="node1" presStyleIdx="0" presStyleCnt="2" custScaleX="76173">
        <dgm:presLayoutVars>
          <dgm:chMax val="1"/>
          <dgm:bulletEnabled val="1"/>
        </dgm:presLayoutVars>
      </dgm:prSet>
      <dgm:spPr/>
    </dgm:pt>
    <dgm:pt modelId="{75E77A28-4820-4696-89BF-ACD0DB5138B8}" type="pres">
      <dgm:prSet presAssocID="{03F98375-FC1A-484E-9D04-BE947636151D}" presName="descendantText" presStyleLbl="alignAccFollowNode1" presStyleIdx="0" presStyleCnt="2" custScaleX="112969">
        <dgm:presLayoutVars>
          <dgm:bulletEnabled val="1"/>
        </dgm:presLayoutVars>
      </dgm:prSet>
      <dgm:spPr/>
    </dgm:pt>
    <dgm:pt modelId="{511EBE58-A5BC-47E7-AC54-C3EE77B5F71D}" type="pres">
      <dgm:prSet presAssocID="{D9256382-5D31-43AD-9C81-C41011CCC740}" presName="sp" presStyleCnt="0"/>
      <dgm:spPr/>
    </dgm:pt>
    <dgm:pt modelId="{90CA3D6C-BB73-4EEB-A5FC-2C96A47A0D0E}" type="pres">
      <dgm:prSet presAssocID="{5C4BAE1A-E227-44F0-B049-95FA17DB2D2B}" presName="linNode" presStyleCnt="0"/>
      <dgm:spPr/>
    </dgm:pt>
    <dgm:pt modelId="{60B5B1D2-8563-479B-865F-699E2CF0BADD}" type="pres">
      <dgm:prSet presAssocID="{5C4BAE1A-E227-44F0-B049-95FA17DB2D2B}" presName="parentText" presStyleLbl="node1" presStyleIdx="1" presStyleCnt="2" custScaleX="76173">
        <dgm:presLayoutVars>
          <dgm:chMax val="1"/>
          <dgm:bulletEnabled val="1"/>
        </dgm:presLayoutVars>
      </dgm:prSet>
      <dgm:spPr/>
    </dgm:pt>
    <dgm:pt modelId="{789522A3-4167-4D21-AA33-E3456F2F0340}" type="pres">
      <dgm:prSet presAssocID="{5C4BAE1A-E227-44F0-B049-95FA17DB2D2B}" presName="descendantText" presStyleLbl="alignAccFollowNode1" presStyleIdx="1" presStyleCnt="2" custScaleX="112862">
        <dgm:presLayoutVars>
          <dgm:bulletEnabled val="1"/>
        </dgm:presLayoutVars>
      </dgm:prSet>
      <dgm:spPr/>
    </dgm:pt>
  </dgm:ptLst>
  <dgm:cxnLst>
    <dgm:cxn modelId="{39A8D60C-032B-4025-A67E-C74BE081C1A4}" srcId="{0B2154B2-0A25-4C61-B6E8-BF42C2452965}" destId="{41B958CB-8D5D-44A8-9EF1-34E26CEA4654}" srcOrd="0" destOrd="0" parTransId="{B3057F91-C2E6-4C2F-B09B-0D27B3844D3A}" sibTransId="{C1AEE059-A69C-4A4E-94B4-53765C8A8800}"/>
    <dgm:cxn modelId="{C064600D-F2DE-4FC9-87D9-93253986EC9D}" srcId="{5C4BAE1A-E227-44F0-B049-95FA17DB2D2B}" destId="{489AB689-9DD9-45EE-BEF8-05C3AA8D11DC}" srcOrd="2" destOrd="0" parTransId="{FE204D5E-C3F3-43FA-8002-FF3186D455AA}" sibTransId="{95B62F55-0897-49AF-9027-C1D92109E861}"/>
    <dgm:cxn modelId="{1C817811-6D75-4DAD-A98A-A6EC5924C8DD}" srcId="{03F98375-FC1A-484E-9D04-BE947636151D}" destId="{0B2154B2-0A25-4C61-B6E8-BF42C2452965}" srcOrd="1" destOrd="0" parTransId="{73196B79-5999-4D2C-869A-9C3F21D36C60}" sibTransId="{1F811D09-BE87-455A-9D9A-B04F90CE05DE}"/>
    <dgm:cxn modelId="{A701C214-98FE-4CEA-BAFE-2689C0588DE6}" type="presOf" srcId="{03F98375-FC1A-484E-9D04-BE947636151D}" destId="{CEE096A0-760D-4066-8C4E-B57B3E6F06E9}" srcOrd="0" destOrd="0" presId="urn:microsoft.com/office/officeart/2005/8/layout/vList5"/>
    <dgm:cxn modelId="{125BDB16-42CE-403D-9BF1-54857D6F110F}" srcId="{5C4BAE1A-E227-44F0-B049-95FA17DB2D2B}" destId="{DA0A1705-5BB0-4CD5-87FA-9493645A210E}" srcOrd="1" destOrd="0" parTransId="{6D60C232-088D-42A0-B653-7C7025E2FCA3}" sibTransId="{3E85CE89-F13B-4A44-B9E0-443E2F6B449F}"/>
    <dgm:cxn modelId="{4B5A653D-AA7E-44A0-B453-2B589A30C53B}" type="presOf" srcId="{DA0A1705-5BB0-4CD5-87FA-9493645A210E}" destId="{789522A3-4167-4D21-AA33-E3456F2F0340}" srcOrd="0" destOrd="1" presId="urn:microsoft.com/office/officeart/2005/8/layout/vList5"/>
    <dgm:cxn modelId="{2E84F75B-36E6-4283-9763-E96DEBFA06F8}" type="presOf" srcId="{489AB689-9DD9-45EE-BEF8-05C3AA8D11DC}" destId="{789522A3-4167-4D21-AA33-E3456F2F0340}" srcOrd="0" destOrd="2" presId="urn:microsoft.com/office/officeart/2005/8/layout/vList5"/>
    <dgm:cxn modelId="{5F91EF41-21F8-41D8-BF37-C15F8FFCA663}" srcId="{1F3B0B98-D401-4E41-BFAC-1BCB1FE4A8E3}" destId="{5C4BAE1A-E227-44F0-B049-95FA17DB2D2B}" srcOrd="1" destOrd="0" parTransId="{645C373E-0455-4FD9-A246-6223F7DA2818}" sibTransId="{685F1632-435E-4432-8447-1F4157751C24}"/>
    <dgm:cxn modelId="{5BA7B742-798F-4C6C-A8F5-46376ECDFB98}" type="presOf" srcId="{19A4D893-C7D2-46B3-BBAA-0B154F341986}" destId="{75E77A28-4820-4696-89BF-ACD0DB5138B8}" srcOrd="0" destOrd="3" presId="urn:microsoft.com/office/officeart/2005/8/layout/vList5"/>
    <dgm:cxn modelId="{6E27196E-45B2-4AB5-9D19-C9E7CFD367CC}" srcId="{03F98375-FC1A-484E-9D04-BE947636151D}" destId="{19A4D893-C7D2-46B3-BBAA-0B154F341986}" srcOrd="2" destOrd="0" parTransId="{B51F20CA-4DF4-4C24-A5B2-A36E7C5D695D}" sibTransId="{F861592B-C399-4DBE-A18E-3323E354CDC6}"/>
    <dgm:cxn modelId="{EDF54453-18CC-4267-869E-C793809FBC7E}" type="presOf" srcId="{0B2154B2-0A25-4C61-B6E8-BF42C2452965}" destId="{75E77A28-4820-4696-89BF-ACD0DB5138B8}" srcOrd="0" destOrd="1" presId="urn:microsoft.com/office/officeart/2005/8/layout/vList5"/>
    <dgm:cxn modelId="{A9931B7A-9579-4C60-B629-FC4EED63384C}" type="presOf" srcId="{1F3B0B98-D401-4E41-BFAC-1BCB1FE4A8E3}" destId="{088D309B-2ABF-4B21-9ACC-BB7DF8263AB5}" srcOrd="0" destOrd="0" presId="urn:microsoft.com/office/officeart/2005/8/layout/vList5"/>
    <dgm:cxn modelId="{BBB6A382-46CA-4471-9FAC-71461EA8A876}" srcId="{03F98375-FC1A-484E-9D04-BE947636151D}" destId="{9BD60B96-B31A-488C-A3DD-0EEDCE8835CB}" srcOrd="0" destOrd="0" parTransId="{4751B21A-EFEB-46DD-B38D-044FB42DC319}" sibTransId="{FF88DC19-C22C-40E4-9CDE-FBE7A5435E8F}"/>
    <dgm:cxn modelId="{B8352597-DECD-4E3E-B56C-08F869B6F9FA}" type="presOf" srcId="{41B958CB-8D5D-44A8-9EF1-34E26CEA4654}" destId="{75E77A28-4820-4696-89BF-ACD0DB5138B8}" srcOrd="0" destOrd="2" presId="urn:microsoft.com/office/officeart/2005/8/layout/vList5"/>
    <dgm:cxn modelId="{D3E3C8A3-A09D-4982-A878-3A06A82AC69A}" type="presOf" srcId="{B4558172-10FC-4C1E-A4E7-3FA0CEF51019}" destId="{789522A3-4167-4D21-AA33-E3456F2F0340}" srcOrd="0" destOrd="0" presId="urn:microsoft.com/office/officeart/2005/8/layout/vList5"/>
    <dgm:cxn modelId="{1E4424AA-1E85-435B-9F14-49A5A9E5636C}" srcId="{5C4BAE1A-E227-44F0-B049-95FA17DB2D2B}" destId="{B4558172-10FC-4C1E-A4E7-3FA0CEF51019}" srcOrd="0" destOrd="0" parTransId="{415A7A4B-181F-47C1-89D1-5A12D5144686}" sibTransId="{4A6D04BD-FA0A-4470-BCDD-34213282AE75}"/>
    <dgm:cxn modelId="{86BD8AC2-9C8A-4184-8440-256DE51071C7}" srcId="{1F3B0B98-D401-4E41-BFAC-1BCB1FE4A8E3}" destId="{03F98375-FC1A-484E-9D04-BE947636151D}" srcOrd="0" destOrd="0" parTransId="{A1C53A20-34DA-40BA-8DC7-569CB8A5F9B6}" sibTransId="{D9256382-5D31-43AD-9C81-C41011CCC740}"/>
    <dgm:cxn modelId="{F5FC48E6-CD68-40C5-810A-D91FB4613BD9}" type="presOf" srcId="{5C4BAE1A-E227-44F0-B049-95FA17DB2D2B}" destId="{60B5B1D2-8563-479B-865F-699E2CF0BADD}" srcOrd="0" destOrd="0" presId="urn:microsoft.com/office/officeart/2005/8/layout/vList5"/>
    <dgm:cxn modelId="{1B32DCF9-0202-4A67-9BD2-F22B30DF42A5}" type="presOf" srcId="{9BD60B96-B31A-488C-A3DD-0EEDCE8835CB}" destId="{75E77A28-4820-4696-89BF-ACD0DB5138B8}" srcOrd="0" destOrd="0" presId="urn:microsoft.com/office/officeart/2005/8/layout/vList5"/>
    <dgm:cxn modelId="{F2C56062-27B7-4D99-BD95-10BB0582820D}" type="presParOf" srcId="{088D309B-2ABF-4B21-9ACC-BB7DF8263AB5}" destId="{2B254138-AA96-425F-A668-46EA0C451F92}" srcOrd="0" destOrd="0" presId="urn:microsoft.com/office/officeart/2005/8/layout/vList5"/>
    <dgm:cxn modelId="{2F27DA11-399F-4093-B443-0A5F202AA49A}" type="presParOf" srcId="{2B254138-AA96-425F-A668-46EA0C451F92}" destId="{CEE096A0-760D-4066-8C4E-B57B3E6F06E9}" srcOrd="0" destOrd="0" presId="urn:microsoft.com/office/officeart/2005/8/layout/vList5"/>
    <dgm:cxn modelId="{A4161423-29D5-4166-BD75-43F3271EC4F3}" type="presParOf" srcId="{2B254138-AA96-425F-A668-46EA0C451F92}" destId="{75E77A28-4820-4696-89BF-ACD0DB5138B8}" srcOrd="1" destOrd="0" presId="urn:microsoft.com/office/officeart/2005/8/layout/vList5"/>
    <dgm:cxn modelId="{03519A53-E982-4B7F-A6B9-7B85F35EB4E5}" type="presParOf" srcId="{088D309B-2ABF-4B21-9ACC-BB7DF8263AB5}" destId="{511EBE58-A5BC-47E7-AC54-C3EE77B5F71D}" srcOrd="1" destOrd="0" presId="urn:microsoft.com/office/officeart/2005/8/layout/vList5"/>
    <dgm:cxn modelId="{06C31322-80B0-4EEA-86D2-D702395CB8C1}" type="presParOf" srcId="{088D309B-2ABF-4B21-9ACC-BB7DF8263AB5}" destId="{90CA3D6C-BB73-4EEB-A5FC-2C96A47A0D0E}" srcOrd="2" destOrd="0" presId="urn:microsoft.com/office/officeart/2005/8/layout/vList5"/>
    <dgm:cxn modelId="{DC5B041B-E277-4579-9E92-D46B9520B45F}" type="presParOf" srcId="{90CA3D6C-BB73-4EEB-A5FC-2C96A47A0D0E}" destId="{60B5B1D2-8563-479B-865F-699E2CF0BADD}" srcOrd="0" destOrd="0" presId="urn:microsoft.com/office/officeart/2005/8/layout/vList5"/>
    <dgm:cxn modelId="{E45225DA-09D2-4F42-AFA0-F7131AC8BC11}" type="presParOf" srcId="{90CA3D6C-BB73-4EEB-A5FC-2C96A47A0D0E}" destId="{789522A3-4167-4D21-AA33-E3456F2F034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F69BC-6958-484E-BE05-05623FD04C39}">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9F5B69-CD16-4256-A32C-B7F359E0C3A9}">
      <dsp:nvSpPr>
        <dsp:cNvPr id="0" name=""/>
        <dsp:cNvSpPr/>
      </dsp:nvSpPr>
      <dsp:spPr>
        <a:xfrm>
          <a:off x="610504" y="416587"/>
          <a:ext cx="8567750" cy="83360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ts val="0"/>
            </a:spcAft>
            <a:buNone/>
          </a:pPr>
          <a:r>
            <a:rPr lang="en-AU" sz="2400" kern="1200"/>
            <a:t>Transparency</a:t>
          </a:r>
        </a:p>
        <a:p>
          <a:pPr marL="0" lvl="0" indent="0" algn="l" defTabSz="1066800">
            <a:lnSpc>
              <a:spcPct val="90000"/>
            </a:lnSpc>
            <a:spcBef>
              <a:spcPct val="0"/>
            </a:spcBef>
            <a:spcAft>
              <a:spcPct val="35000"/>
            </a:spcAft>
            <a:buNone/>
          </a:pPr>
          <a:r>
            <a:rPr lang="en-AU" sz="1700" kern="1200"/>
            <a:t>New and existing participant disclosure obligations to enable AEMO to assess the likelihood of threat to the reliability or adequacy of gas supply. </a:t>
          </a:r>
        </a:p>
      </dsp:txBody>
      <dsp:txXfrm>
        <a:off x="610504" y="416587"/>
        <a:ext cx="8567750" cy="833607"/>
      </dsp:txXfrm>
    </dsp:sp>
    <dsp:sp modelId="{D1F64412-E66F-4AF4-BB57-80ABB70E514D}">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6E2118-F890-4C69-8456-F1B80821E6BB}">
      <dsp:nvSpPr>
        <dsp:cNvPr id="0" name=""/>
        <dsp:cNvSpPr/>
      </dsp:nvSpPr>
      <dsp:spPr>
        <a:xfrm>
          <a:off x="1088431" y="1667215"/>
          <a:ext cx="8089823" cy="83360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ts val="0"/>
            </a:spcAft>
            <a:buNone/>
          </a:pPr>
          <a:r>
            <a:rPr lang="en-AU" sz="2400" kern="1200"/>
            <a:t>Signalling </a:t>
          </a:r>
        </a:p>
        <a:p>
          <a:pPr marL="0" lvl="0" indent="0" algn="l" defTabSz="1066800">
            <a:lnSpc>
              <a:spcPct val="90000"/>
            </a:lnSpc>
            <a:spcBef>
              <a:spcPct val="0"/>
            </a:spcBef>
            <a:spcAft>
              <a:spcPct val="35000"/>
            </a:spcAft>
            <a:buNone/>
          </a:pPr>
          <a:r>
            <a:rPr lang="en-AU" sz="1700" kern="1200"/>
            <a:t>Establishing  a register of contacts to communicate information about risks or threats, including the ability to hold conferences. </a:t>
          </a:r>
        </a:p>
      </dsp:txBody>
      <dsp:txXfrm>
        <a:off x="1088431" y="1667215"/>
        <a:ext cx="8089823" cy="833607"/>
      </dsp:txXfrm>
    </dsp:sp>
    <dsp:sp modelId="{E8F04884-DBC8-4CFA-93E9-2A652394D588}">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6380C-C330-46E7-9CEB-7632FA8BD373}">
      <dsp:nvSpPr>
        <dsp:cNvPr id="0" name=""/>
        <dsp:cNvSpPr/>
      </dsp:nvSpPr>
      <dsp:spPr>
        <a:xfrm>
          <a:off x="1088431" y="2917843"/>
          <a:ext cx="8089823" cy="83360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ts val="0"/>
            </a:spcAft>
            <a:buNone/>
          </a:pPr>
          <a:r>
            <a:rPr lang="en-AU" sz="2400" kern="1200"/>
            <a:t>Directions powers</a:t>
          </a:r>
          <a:br>
            <a:rPr lang="en-AU" sz="2400" kern="1200"/>
          </a:br>
          <a:r>
            <a:rPr lang="en-AU" sz="1700" kern="1200"/>
            <a:t>AEMO can give directions to gas industry participants to resolve an identified risk or threat. This includes an interim compensation framework. </a:t>
          </a:r>
        </a:p>
      </dsp:txBody>
      <dsp:txXfrm>
        <a:off x="1088431" y="2917843"/>
        <a:ext cx="8089823" cy="833607"/>
      </dsp:txXfrm>
    </dsp:sp>
    <dsp:sp modelId="{D5632195-A6E7-4632-8DF1-2251FDE6B090}">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253230-3AC9-4489-88DB-DE27D03C0180}">
      <dsp:nvSpPr>
        <dsp:cNvPr id="0" name=""/>
        <dsp:cNvSpPr/>
      </dsp:nvSpPr>
      <dsp:spPr>
        <a:xfrm>
          <a:off x="610504" y="4168472"/>
          <a:ext cx="8567750" cy="83360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ts val="0"/>
            </a:spcAft>
            <a:buNone/>
          </a:pPr>
          <a:r>
            <a:rPr lang="en-AU" sz="2400" kern="1200"/>
            <a:t>Trading</a:t>
          </a:r>
          <a:r>
            <a:rPr lang="en-AU" sz="1700" kern="1200"/>
            <a:t> </a:t>
          </a:r>
          <a:br>
            <a:rPr lang="en-AU" sz="1700" kern="1200"/>
          </a:br>
          <a:r>
            <a:rPr lang="en-AU" sz="1700" kern="1200"/>
            <a:t>AEMO can trade in natural gas to maintain or improve the reliability or adequacy of gas supply in the east coast gas system. AEMO must establish a $35 million trading fund. </a:t>
          </a:r>
        </a:p>
      </dsp:txBody>
      <dsp:txXfrm>
        <a:off x="610504" y="4168472"/>
        <a:ext cx="8567750" cy="833607"/>
      </dsp:txXfrm>
    </dsp:sp>
    <dsp:sp modelId="{99373097-24C6-4759-89E7-2876776486B1}">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23224-BE9D-42FB-83BE-EEB3F6A1130F}">
      <dsp:nvSpPr>
        <dsp:cNvPr id="0" name=""/>
        <dsp:cNvSpPr/>
      </dsp:nvSpPr>
      <dsp:spPr>
        <a:xfrm>
          <a:off x="1397321" y="-29723"/>
          <a:ext cx="4863821" cy="4863821"/>
        </a:xfrm>
        <a:prstGeom prst="circularArrow">
          <a:avLst>
            <a:gd name="adj1" fmla="val 5544"/>
            <a:gd name="adj2" fmla="val 330680"/>
            <a:gd name="adj3" fmla="val 13779937"/>
            <a:gd name="adj4" fmla="val 1738352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45456-85D6-436F-B717-5CCEA7182E37}">
      <dsp:nvSpPr>
        <dsp:cNvPr id="0" name=""/>
        <dsp:cNvSpPr/>
      </dsp:nvSpPr>
      <dsp:spPr>
        <a:xfrm>
          <a:off x="2692429" y="561"/>
          <a:ext cx="2273606" cy="113680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AEMO will notify an organisation when the register has been updated</a:t>
          </a:r>
        </a:p>
      </dsp:txBody>
      <dsp:txXfrm>
        <a:off x="2747923" y="56055"/>
        <a:ext cx="2162618" cy="1025815"/>
      </dsp:txXfrm>
    </dsp:sp>
    <dsp:sp modelId="{1ECE03EE-0768-4E4D-955F-12BDC02B9C3E}">
      <dsp:nvSpPr>
        <dsp:cNvPr id="0" name=""/>
        <dsp:cNvSpPr/>
      </dsp:nvSpPr>
      <dsp:spPr>
        <a:xfrm>
          <a:off x="4665038" y="1433745"/>
          <a:ext cx="2273606" cy="1136803"/>
        </a:xfrm>
        <a:prstGeom prst="roundRect">
          <a:avLst/>
        </a:prstGeom>
        <a:solidFill>
          <a:srgbClr val="7C7F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AU" sz="1500" kern="1200"/>
            <a:t>Organisation must respond within 5 business days confirming contact details</a:t>
          </a:r>
        </a:p>
      </dsp:txBody>
      <dsp:txXfrm>
        <a:off x="4720532" y="1489239"/>
        <a:ext cx="2162618" cy="1025815"/>
      </dsp:txXfrm>
    </dsp:sp>
    <dsp:sp modelId="{46E52DB7-9FE6-4359-96F7-22D3AD5B5F32}">
      <dsp:nvSpPr>
        <dsp:cNvPr id="0" name=""/>
        <dsp:cNvSpPr/>
      </dsp:nvSpPr>
      <dsp:spPr>
        <a:xfrm>
          <a:off x="4410318" y="3312008"/>
          <a:ext cx="2273606" cy="113680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AU" sz="1500" kern="1200"/>
            <a:t>AEMO will publish the register</a:t>
          </a:r>
          <a:r>
            <a:rPr lang="en-AU" sz="1500" kern="1200">
              <a:latin typeface="Calibri Light" panose="020F0302020204030204"/>
            </a:rPr>
            <a:t> </a:t>
          </a:r>
          <a:endParaRPr lang="en-AU" sz="1500" kern="1200"/>
        </a:p>
      </dsp:txBody>
      <dsp:txXfrm>
        <a:off x="4465812" y="3367502"/>
        <a:ext cx="2162618" cy="1025815"/>
      </dsp:txXfrm>
    </dsp:sp>
    <dsp:sp modelId="{24D8A9B8-CFBF-49AA-A947-FB60BD98C171}">
      <dsp:nvSpPr>
        <dsp:cNvPr id="0" name=""/>
        <dsp:cNvSpPr/>
      </dsp:nvSpPr>
      <dsp:spPr>
        <a:xfrm>
          <a:off x="1205447" y="3311500"/>
          <a:ext cx="2273606" cy="113680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AEMO will also maintain a list of jurisdictional representatives</a:t>
          </a:r>
        </a:p>
      </dsp:txBody>
      <dsp:txXfrm>
        <a:off x="1260941" y="3366994"/>
        <a:ext cx="2162618" cy="1025815"/>
      </dsp:txXfrm>
    </dsp:sp>
    <dsp:sp modelId="{3DBA9952-5E21-4391-BAB3-A88C1A664FA4}">
      <dsp:nvSpPr>
        <dsp:cNvPr id="0" name=""/>
        <dsp:cNvSpPr/>
      </dsp:nvSpPr>
      <dsp:spPr>
        <a:xfrm>
          <a:off x="719819" y="1433745"/>
          <a:ext cx="2273606" cy="113680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Participants are required to keep contact details up to date</a:t>
          </a:r>
        </a:p>
      </dsp:txBody>
      <dsp:txXfrm>
        <a:off x="775313" y="1489239"/>
        <a:ext cx="2162618" cy="102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7A28-4820-4696-89BF-ACD0DB5138B8}">
      <dsp:nvSpPr>
        <dsp:cNvPr id="0" name=""/>
        <dsp:cNvSpPr/>
      </dsp:nvSpPr>
      <dsp:spPr>
        <a:xfrm rot="5400000">
          <a:off x="2999422" y="-1041196"/>
          <a:ext cx="1713994" cy="437175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a:t>Medium term capacity outlook</a:t>
          </a:r>
        </a:p>
        <a:p>
          <a:pPr marL="114300" lvl="1" indent="-114300" algn="l" defTabSz="622300">
            <a:lnSpc>
              <a:spcPct val="90000"/>
            </a:lnSpc>
            <a:spcBef>
              <a:spcPct val="0"/>
            </a:spcBef>
            <a:spcAft>
              <a:spcPct val="15000"/>
            </a:spcAft>
            <a:buChar char="•"/>
          </a:pPr>
          <a:r>
            <a:rPr lang="en-AU" sz="1400" kern="1200"/>
            <a:t>Uncontracted capacity outlook</a:t>
          </a:r>
        </a:p>
      </dsp:txBody>
      <dsp:txXfrm rot="-5400000">
        <a:off x="1670544" y="371352"/>
        <a:ext cx="4288081" cy="1546654"/>
      </dsp:txXfrm>
    </dsp:sp>
    <dsp:sp modelId="{CEE096A0-760D-4066-8C4E-B57B3E6F06E9}">
      <dsp:nvSpPr>
        <dsp:cNvPr id="0" name=""/>
        <dsp:cNvSpPr/>
      </dsp:nvSpPr>
      <dsp:spPr>
        <a:xfrm>
          <a:off x="53704" y="1198"/>
          <a:ext cx="1616839" cy="22869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kern="1200"/>
            <a:t>Existing data</a:t>
          </a:r>
        </a:p>
      </dsp:txBody>
      <dsp:txXfrm>
        <a:off x="132632" y="80126"/>
        <a:ext cx="1458983" cy="2129104"/>
      </dsp:txXfrm>
    </dsp:sp>
    <dsp:sp modelId="{789522A3-4167-4D21-AA33-E3456F2F0340}">
      <dsp:nvSpPr>
        <dsp:cNvPr id="0" name=""/>
        <dsp:cNvSpPr/>
      </dsp:nvSpPr>
      <dsp:spPr>
        <a:xfrm rot="5400000">
          <a:off x="2997917" y="1355675"/>
          <a:ext cx="1713994" cy="4365579"/>
        </a:xfrm>
        <a:prstGeom prst="round2SameRect">
          <a:avLst/>
        </a:prstGeom>
        <a:solidFill>
          <a:schemeClr val="accent2">
            <a:tint val="40000"/>
            <a:alpha val="90000"/>
            <a:hueOff val="2685161"/>
            <a:satOff val="776"/>
            <a:lumOff val="-1174"/>
            <a:alphaOff val="0"/>
          </a:schemeClr>
        </a:solidFill>
        <a:ln w="12700" cap="flat" cmpd="sng" algn="ctr">
          <a:solidFill>
            <a:schemeClr val="accent2">
              <a:tint val="40000"/>
              <a:alpha val="90000"/>
              <a:hueOff val="2685161"/>
              <a:satOff val="776"/>
              <a:lumOff val="-11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a:t>QLD LNG projects forecast (domestic/export supply) out to 6 months ahead</a:t>
          </a:r>
        </a:p>
        <a:p>
          <a:pPr marL="114300" lvl="1" indent="-114300" algn="l" defTabSz="622300">
            <a:lnSpc>
              <a:spcPct val="90000"/>
            </a:lnSpc>
            <a:spcBef>
              <a:spcPct val="0"/>
            </a:spcBef>
            <a:spcAft>
              <a:spcPct val="15000"/>
            </a:spcAft>
            <a:buChar char="•"/>
          </a:pPr>
          <a:r>
            <a:rPr lang="en-AU" sz="1400" kern="1200"/>
            <a:t>Medium term capacity outlook enhancements</a:t>
          </a:r>
        </a:p>
        <a:p>
          <a:pPr marL="228600" lvl="2" indent="-114300" algn="l" defTabSz="533400">
            <a:lnSpc>
              <a:spcPct val="90000"/>
            </a:lnSpc>
            <a:spcBef>
              <a:spcPct val="0"/>
            </a:spcBef>
            <a:spcAft>
              <a:spcPct val="15000"/>
            </a:spcAft>
            <a:buFontTx/>
            <a:buChar char="−"/>
          </a:pPr>
          <a:r>
            <a:rPr lang="en-AU" sz="1200" kern="1200"/>
            <a:t>Outlook period extended out to 2 years</a:t>
          </a:r>
        </a:p>
        <a:p>
          <a:pPr marL="228600" lvl="2" indent="-114300" algn="l" defTabSz="533400">
            <a:lnSpc>
              <a:spcPct val="90000"/>
            </a:lnSpc>
            <a:spcBef>
              <a:spcPct val="0"/>
            </a:spcBef>
            <a:spcAft>
              <a:spcPct val="15000"/>
            </a:spcAft>
            <a:buFontTx/>
            <a:buChar char="−"/>
          </a:pPr>
          <a:r>
            <a:rPr lang="en-AU" sz="1200" kern="1200"/>
            <a:t>Recall times  </a:t>
          </a:r>
        </a:p>
        <a:p>
          <a:pPr marL="228600" lvl="2" indent="-114300" algn="l" defTabSz="533400">
            <a:lnSpc>
              <a:spcPct val="90000"/>
            </a:lnSpc>
            <a:spcBef>
              <a:spcPct val="0"/>
            </a:spcBef>
            <a:spcAft>
              <a:spcPct val="15000"/>
            </a:spcAft>
            <a:buFontTx/>
            <a:buChar char="−"/>
          </a:pPr>
          <a:r>
            <a:rPr lang="en-AU" sz="1200" kern="1200"/>
            <a:t>Daily granularity out to 6 months ahead</a:t>
          </a:r>
        </a:p>
        <a:p>
          <a:pPr marL="228600" lvl="2" indent="-114300" algn="l" defTabSz="533400">
            <a:lnSpc>
              <a:spcPct val="90000"/>
            </a:lnSpc>
            <a:spcBef>
              <a:spcPct val="0"/>
            </a:spcBef>
            <a:spcAft>
              <a:spcPct val="15000"/>
            </a:spcAft>
            <a:buFontTx/>
            <a:buChar char="−"/>
          </a:pPr>
          <a:r>
            <a:rPr lang="en-AU" sz="1200" kern="1200"/>
            <a:t>Large user facilities </a:t>
          </a:r>
        </a:p>
      </dsp:txBody>
      <dsp:txXfrm rot="-5400000">
        <a:off x="1672125" y="2765137"/>
        <a:ext cx="4281909" cy="1546654"/>
      </dsp:txXfrm>
    </dsp:sp>
    <dsp:sp modelId="{60B5B1D2-8563-479B-865F-699E2CF0BADD}">
      <dsp:nvSpPr>
        <dsp:cNvPr id="0" name=""/>
        <dsp:cNvSpPr/>
      </dsp:nvSpPr>
      <dsp:spPr>
        <a:xfrm>
          <a:off x="53704" y="2395284"/>
          <a:ext cx="1618420" cy="22863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kern="1200"/>
            <a:t>Additional data</a:t>
          </a:r>
        </a:p>
      </dsp:txBody>
      <dsp:txXfrm>
        <a:off x="132709" y="2474289"/>
        <a:ext cx="1460410" cy="2128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7A28-4820-4696-89BF-ACD0DB5138B8}">
      <dsp:nvSpPr>
        <dsp:cNvPr id="0" name=""/>
        <dsp:cNvSpPr/>
      </dsp:nvSpPr>
      <dsp:spPr>
        <a:xfrm rot="5400000">
          <a:off x="2850119" y="-993429"/>
          <a:ext cx="1827406" cy="427123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a:t>Short term capacity outlooks</a:t>
          </a:r>
        </a:p>
        <a:p>
          <a:pPr marL="114300" lvl="1" indent="-114300" algn="l" defTabSz="622300">
            <a:lnSpc>
              <a:spcPct val="90000"/>
            </a:lnSpc>
            <a:spcBef>
              <a:spcPct val="0"/>
            </a:spcBef>
            <a:spcAft>
              <a:spcPct val="15000"/>
            </a:spcAft>
            <a:buChar char="•"/>
          </a:pPr>
          <a:r>
            <a:rPr lang="en-AU" sz="1400" kern="1200"/>
            <a:t>Facility nominations and forecasts</a:t>
          </a:r>
        </a:p>
        <a:p>
          <a:pPr marL="228600" lvl="2" indent="-114300" algn="l" defTabSz="622300">
            <a:lnSpc>
              <a:spcPct val="90000"/>
            </a:lnSpc>
            <a:spcBef>
              <a:spcPct val="0"/>
            </a:spcBef>
            <a:spcAft>
              <a:spcPct val="15000"/>
            </a:spcAft>
            <a:buFont typeface="Calibri" panose="020F0502020204030204" pitchFamily="34" charset="0"/>
            <a:buChar char="−"/>
          </a:pPr>
          <a:r>
            <a:rPr lang="en-AU" sz="1400" kern="1200">
              <a:latin typeface="Calibri" panose="020F0502020204030204"/>
              <a:ea typeface="+mn-ea"/>
              <a:cs typeface="+mn-cs"/>
            </a:rPr>
            <a:t>pipeline nominations by connection point</a:t>
          </a:r>
        </a:p>
        <a:p>
          <a:pPr marL="114300" lvl="1" indent="-114300" algn="l" defTabSz="622300">
            <a:lnSpc>
              <a:spcPct val="90000"/>
            </a:lnSpc>
            <a:spcBef>
              <a:spcPct val="0"/>
            </a:spcBef>
            <a:spcAft>
              <a:spcPct val="15000"/>
            </a:spcAft>
            <a:buChar char="•"/>
          </a:pPr>
          <a:r>
            <a:rPr lang="en-AU" sz="1400" kern="1200"/>
            <a:t>Linepack capacity adequacy</a:t>
          </a:r>
        </a:p>
      </dsp:txBody>
      <dsp:txXfrm rot="-5400000">
        <a:off x="1628207" y="317690"/>
        <a:ext cx="4182024" cy="1648992"/>
      </dsp:txXfrm>
    </dsp:sp>
    <dsp:sp modelId="{CEE096A0-760D-4066-8C4E-B57B3E6F06E9}">
      <dsp:nvSpPr>
        <dsp:cNvPr id="0" name=""/>
        <dsp:cNvSpPr/>
      </dsp:nvSpPr>
      <dsp:spPr>
        <a:xfrm>
          <a:off x="8198" y="57"/>
          <a:ext cx="1620008" cy="22842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kern="1200"/>
            <a:t>Existing data</a:t>
          </a:r>
        </a:p>
      </dsp:txBody>
      <dsp:txXfrm>
        <a:off x="87280" y="79139"/>
        <a:ext cx="1461844" cy="2126094"/>
      </dsp:txXfrm>
    </dsp:sp>
    <dsp:sp modelId="{789522A3-4167-4D21-AA33-E3456F2F0340}">
      <dsp:nvSpPr>
        <dsp:cNvPr id="0" name=""/>
        <dsp:cNvSpPr/>
      </dsp:nvSpPr>
      <dsp:spPr>
        <a:xfrm rot="5400000">
          <a:off x="2848096" y="1407064"/>
          <a:ext cx="1827406" cy="4267185"/>
        </a:xfrm>
        <a:prstGeom prst="round2SameRect">
          <a:avLst/>
        </a:prstGeom>
        <a:solidFill>
          <a:schemeClr val="accent2">
            <a:tint val="40000"/>
            <a:alpha val="90000"/>
            <a:hueOff val="2685161"/>
            <a:satOff val="776"/>
            <a:lumOff val="-1174"/>
            <a:alphaOff val="0"/>
          </a:schemeClr>
        </a:solidFill>
        <a:ln w="12700" cap="flat" cmpd="sng" algn="ctr">
          <a:solidFill>
            <a:schemeClr val="accent2">
              <a:tint val="40000"/>
              <a:alpha val="90000"/>
              <a:hueOff val="2685161"/>
              <a:satOff val="776"/>
              <a:lumOff val="-11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a:t>Demand forecasts for all users</a:t>
          </a:r>
        </a:p>
        <a:p>
          <a:pPr marL="114300" lvl="1" indent="-114300" algn="l" defTabSz="622300">
            <a:lnSpc>
              <a:spcPct val="90000"/>
            </a:lnSpc>
            <a:spcBef>
              <a:spcPct val="0"/>
            </a:spcBef>
            <a:spcAft>
              <a:spcPct val="15000"/>
            </a:spcAft>
            <a:buChar char="•"/>
          </a:pPr>
          <a:r>
            <a:rPr lang="en-AU" sz="1400" kern="1200"/>
            <a:t>Linepack quantities for pipelines</a:t>
          </a:r>
        </a:p>
        <a:p>
          <a:pPr marL="114300" lvl="1" indent="-114300" algn="l" defTabSz="622300">
            <a:lnSpc>
              <a:spcPct val="90000"/>
            </a:lnSpc>
            <a:spcBef>
              <a:spcPct val="0"/>
            </a:spcBef>
            <a:spcAft>
              <a:spcPct val="15000"/>
            </a:spcAft>
            <a:buChar char="•"/>
          </a:pPr>
          <a:endParaRPr lang="en-AU" sz="1400" kern="1200"/>
        </a:p>
      </dsp:txBody>
      <dsp:txXfrm rot="-5400000">
        <a:off x="1628207" y="2716161"/>
        <a:ext cx="4177978" cy="1648992"/>
      </dsp:txXfrm>
    </dsp:sp>
    <dsp:sp modelId="{60B5B1D2-8563-479B-865F-699E2CF0BADD}">
      <dsp:nvSpPr>
        <dsp:cNvPr id="0" name=""/>
        <dsp:cNvSpPr/>
      </dsp:nvSpPr>
      <dsp:spPr>
        <a:xfrm>
          <a:off x="8198" y="2398528"/>
          <a:ext cx="1620008" cy="2284258"/>
        </a:xfrm>
        <a:prstGeom prst="roundRect">
          <a:avLst/>
        </a:prstGeom>
        <a:solidFill>
          <a:schemeClr val="accent2">
            <a:hueOff val="2326630"/>
            <a:satOff val="30410"/>
            <a:lumOff val="-10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AU" sz="2400" kern="1200"/>
            <a:t>Additional data</a:t>
          </a:r>
        </a:p>
      </dsp:txBody>
      <dsp:txXfrm>
        <a:off x="87280" y="2477610"/>
        <a:ext cx="1461844" cy="212609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98A0CDE-82FF-6D41-823E-AECF9923FA65}" type="datetimeFigureOut">
              <a:rPr lang="en-US" smtClean="0"/>
              <a:t>4/30/2023</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CC15F2EC-4926-6E49-A9C1-C60F4D8F26A5}" type="slidenum">
              <a:rPr lang="en-US" smtClean="0"/>
              <a:t>‹#›</a:t>
            </a:fld>
            <a:endParaRPr lang="en-US"/>
          </a:p>
        </p:txBody>
      </p:sp>
    </p:spTree>
    <p:extLst>
      <p:ext uri="{BB962C8B-B14F-4D97-AF65-F5344CB8AC3E}">
        <p14:creationId xmlns:p14="http://schemas.microsoft.com/office/powerpoint/2010/main" val="154576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5</a:t>
            </a:fld>
            <a:endParaRPr lang="en-US"/>
          </a:p>
        </p:txBody>
      </p:sp>
    </p:spTree>
    <p:extLst>
      <p:ext uri="{BB962C8B-B14F-4D97-AF65-F5344CB8AC3E}">
        <p14:creationId xmlns:p14="http://schemas.microsoft.com/office/powerpoint/2010/main" val="749054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18</a:t>
            </a:fld>
            <a:endParaRPr lang="en-US"/>
          </a:p>
        </p:txBody>
      </p:sp>
    </p:spTree>
    <p:extLst>
      <p:ext uri="{BB962C8B-B14F-4D97-AF65-F5344CB8AC3E}">
        <p14:creationId xmlns:p14="http://schemas.microsoft.com/office/powerpoint/2010/main" val="256410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19</a:t>
            </a:fld>
            <a:endParaRPr lang="en-US"/>
          </a:p>
        </p:txBody>
      </p:sp>
    </p:spTree>
    <p:extLst>
      <p:ext uri="{BB962C8B-B14F-4D97-AF65-F5344CB8AC3E}">
        <p14:creationId xmlns:p14="http://schemas.microsoft.com/office/powerpoint/2010/main" val="183598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20</a:t>
            </a:fld>
            <a:endParaRPr lang="en-US"/>
          </a:p>
        </p:txBody>
      </p:sp>
    </p:spTree>
    <p:extLst>
      <p:ext uri="{BB962C8B-B14F-4D97-AF65-F5344CB8AC3E}">
        <p14:creationId xmlns:p14="http://schemas.microsoft.com/office/powerpoint/2010/main" val="333470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atin typeface="Arial Nova"/>
              </a:rPr>
              <a:t>System submission demonstrations to participants</a:t>
            </a:r>
          </a:p>
          <a:p>
            <a:endParaRPr lang="en-AU"/>
          </a:p>
        </p:txBody>
      </p:sp>
      <p:sp>
        <p:nvSpPr>
          <p:cNvPr id="4" name="Slide Number Placeholder 3"/>
          <p:cNvSpPr>
            <a:spLocks noGrp="1"/>
          </p:cNvSpPr>
          <p:nvPr>
            <p:ph type="sldNum" sz="quarter" idx="5"/>
          </p:nvPr>
        </p:nvSpPr>
        <p:spPr/>
        <p:txBody>
          <a:bodyPr/>
          <a:lstStyle/>
          <a:p>
            <a:fld id="{B784C26F-E4A9-4B9C-9AD8-16A68A944CA8}" type="slidenum">
              <a:rPr lang="en-AU" smtClean="0"/>
              <a:t>22</a:t>
            </a:fld>
            <a:endParaRPr lang="en-AU"/>
          </a:p>
        </p:txBody>
      </p:sp>
    </p:spTree>
    <p:extLst>
      <p:ext uri="{BB962C8B-B14F-4D97-AF65-F5344CB8AC3E}">
        <p14:creationId xmlns:p14="http://schemas.microsoft.com/office/powerpoint/2010/main" val="300127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B1A1017-5750-4AB3-BA18-4D3BEB0D3C75}" type="slidenum">
              <a:rPr lang="en-AU" smtClean="0"/>
              <a:t>31</a:t>
            </a:fld>
            <a:endParaRPr lang="en-AU"/>
          </a:p>
        </p:txBody>
      </p:sp>
    </p:spTree>
    <p:extLst>
      <p:ext uri="{BB962C8B-B14F-4D97-AF65-F5344CB8AC3E}">
        <p14:creationId xmlns:p14="http://schemas.microsoft.com/office/powerpoint/2010/main" val="3878699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33</a:t>
            </a:fld>
            <a:endParaRPr lang="en-US"/>
          </a:p>
        </p:txBody>
      </p:sp>
    </p:spTree>
    <p:extLst>
      <p:ext uri="{BB962C8B-B14F-4D97-AF65-F5344CB8AC3E}">
        <p14:creationId xmlns:p14="http://schemas.microsoft.com/office/powerpoint/2010/main" val="396140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6</a:t>
            </a:fld>
            <a:endParaRPr lang="en-US"/>
          </a:p>
        </p:txBody>
      </p:sp>
    </p:spTree>
    <p:extLst>
      <p:ext uri="{BB962C8B-B14F-4D97-AF65-F5344CB8AC3E}">
        <p14:creationId xmlns:p14="http://schemas.microsoft.com/office/powerpoint/2010/main" val="15971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9</a:t>
            </a:fld>
            <a:endParaRPr lang="en-US"/>
          </a:p>
        </p:txBody>
      </p:sp>
    </p:spTree>
    <p:extLst>
      <p:ext uri="{BB962C8B-B14F-4D97-AF65-F5344CB8AC3E}">
        <p14:creationId xmlns:p14="http://schemas.microsoft.com/office/powerpoint/2010/main" val="130760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AU" sz="1800" b="0" i="0" u="none" strike="noStrike">
                <a:solidFill>
                  <a:srgbClr val="424242"/>
                </a:solidFill>
                <a:effectLst/>
                <a:latin typeface="Arial Nova" panose="020F0502020204030204"/>
              </a:rPr>
              <a:t>Guidelines follow a different process (Rule 8)</a:t>
            </a:r>
          </a:p>
          <a:p>
            <a:pPr marL="285750" indent="-285750">
              <a:buFontTx/>
              <a:buChar char="-"/>
            </a:pPr>
            <a:r>
              <a:rPr lang="en-AU" sz="1800" b="0" i="0" u="none" strike="noStrike">
                <a:solidFill>
                  <a:srgbClr val="424242"/>
                </a:solidFill>
                <a:effectLst/>
                <a:latin typeface="Arial Nova" panose="020F0502020204030204"/>
              </a:rPr>
              <a:t>Timeline can be shortened</a:t>
            </a:r>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10</a:t>
            </a:fld>
            <a:endParaRPr lang="en-US"/>
          </a:p>
        </p:txBody>
      </p:sp>
    </p:spTree>
    <p:extLst>
      <p:ext uri="{BB962C8B-B14F-4D97-AF65-F5344CB8AC3E}">
        <p14:creationId xmlns:p14="http://schemas.microsoft.com/office/powerpoint/2010/main" val="282616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12</a:t>
            </a:fld>
            <a:endParaRPr lang="en-US"/>
          </a:p>
        </p:txBody>
      </p:sp>
    </p:spTree>
    <p:extLst>
      <p:ext uri="{BB962C8B-B14F-4D97-AF65-F5344CB8AC3E}">
        <p14:creationId xmlns:p14="http://schemas.microsoft.com/office/powerpoint/2010/main" val="230202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13</a:t>
            </a:fld>
            <a:endParaRPr lang="en-US"/>
          </a:p>
        </p:txBody>
      </p:sp>
    </p:spTree>
    <p:extLst>
      <p:ext uri="{BB962C8B-B14F-4D97-AF65-F5344CB8AC3E}">
        <p14:creationId xmlns:p14="http://schemas.microsoft.com/office/powerpoint/2010/main" val="181869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14</a:t>
            </a:fld>
            <a:endParaRPr lang="en-US"/>
          </a:p>
        </p:txBody>
      </p:sp>
    </p:spTree>
    <p:extLst>
      <p:ext uri="{BB962C8B-B14F-4D97-AF65-F5344CB8AC3E}">
        <p14:creationId xmlns:p14="http://schemas.microsoft.com/office/powerpoint/2010/main" val="246720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15</a:t>
            </a:fld>
            <a:endParaRPr lang="en-US"/>
          </a:p>
        </p:txBody>
      </p:sp>
    </p:spTree>
    <p:extLst>
      <p:ext uri="{BB962C8B-B14F-4D97-AF65-F5344CB8AC3E}">
        <p14:creationId xmlns:p14="http://schemas.microsoft.com/office/powerpoint/2010/main" val="355332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17</a:t>
            </a:fld>
            <a:endParaRPr lang="en-US"/>
          </a:p>
        </p:txBody>
      </p:sp>
    </p:spTree>
    <p:extLst>
      <p:ext uri="{BB962C8B-B14F-4D97-AF65-F5344CB8AC3E}">
        <p14:creationId xmlns:p14="http://schemas.microsoft.com/office/powerpoint/2010/main" val="4105704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365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5EBF3AF6-BFCE-4E4A-AF1D-F193141FC744}" type="datetime1">
              <a:rPr lang="en-AU" smtClean="0"/>
              <a:t>30/04/2023</a:t>
            </a:fld>
            <a:endParaRPr lang="en-US"/>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90449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134241AE-9F98-9349-BDD3-E80BF168A12D}" type="datetime1">
              <a:rPr lang="en-AU" smtClean="0"/>
              <a:t>30/04/2023</a:t>
            </a:fld>
            <a:endParaRPr lang="en-US"/>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59083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3B7FC97A-96B0-1248-B37A-49D4BF59CCDE}" type="datetime1">
              <a:rPr lang="en-AU" smtClean="0"/>
              <a:t>30/04/2023</a:t>
            </a:fld>
            <a:endParaRPr lang="en-US"/>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38887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F91D74E2-673D-5443-AB82-5465FF08957A}" type="datetime1">
              <a:rPr lang="en-AU" smtClean="0"/>
              <a:t>30/04/2023</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713AB538-E724-0A46-AEB0-E520B1BBAFEE}" type="slidenum">
              <a:rPr lang="en-US" smtClean="0"/>
              <a:pPr/>
              <a:t>‹#›</a:t>
            </a:fld>
            <a:endParaRPr lang="en-US"/>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65100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F91D74E2-673D-5443-AB82-5465FF08957A}" type="datetime1">
              <a:rPr lang="en-AU" smtClean="0"/>
              <a:pPr/>
              <a:t>30/04/2023</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713AB538-E724-0A46-AEB0-E520B1BBAFEE}" type="slidenum">
              <a:rPr lang="en-US" smtClean="0"/>
              <a:pPr/>
              <a:t>‹#›</a:t>
            </a:fld>
            <a:endParaRPr lang="en-US"/>
          </a:p>
        </p:txBody>
      </p:sp>
      <p:pic>
        <p:nvPicPr>
          <p:cNvPr id="2" name="Picture 1">
            <a:extLst>
              <a:ext uri="{FF2B5EF4-FFF2-40B4-BE49-F238E27FC236}">
                <a16:creationId xmlns:a16="http://schemas.microsoft.com/office/drawing/2014/main" id="{2025E601-9FA4-FF4D-8E6E-C71BEA474A0E}"/>
              </a:ext>
            </a:extLst>
          </p:cNvPr>
          <p:cNvPicPr>
            <a:picLocks noChangeAspect="1"/>
          </p:cNvPicPr>
          <p:nvPr userDrawn="1"/>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29926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FEE8978-79B1-3D44-9527-A5B38DA5CA4C}" type="datetime1">
              <a:rPr lang="en-AU" smtClean="0"/>
              <a:t>30/04/2023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9943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7F69F270-5BDE-C54C-8230-EE0A83295664}" type="datetime1">
              <a:rPr lang="en-AU" smtClean="0"/>
              <a:t>30/04/2023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2649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6C56DFB-F114-0940-A297-EF923B1E9939}" type="datetime1">
              <a:rPr lang="en-AU" smtClean="0"/>
              <a:t>30/04/2023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770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userDrawn="1"/>
        </p:nvSpPr>
        <p:spPr>
          <a:xfrm>
            <a:off x="3797935" y="4378072"/>
            <a:ext cx="4596130" cy="523220"/>
          </a:xfrm>
          <a:prstGeom prst="rect">
            <a:avLst/>
          </a:prstGeom>
        </p:spPr>
        <p:txBody>
          <a:bodyPr wrap="none">
            <a:spAutoFit/>
          </a:bodyPr>
          <a:lstStyle/>
          <a:p>
            <a:pPr algn="ctr"/>
            <a:r>
              <a:rPr lang="en-US" sz="2800">
                <a:solidFill>
                  <a:schemeClr val="bg1"/>
                </a:solidFill>
                <a:latin typeface="Century Gothic" panose="020B0502020202020204" pitchFamily="34" charset="0"/>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userDrawn="1"/>
        </p:nvSpPr>
        <p:spPr>
          <a:xfrm>
            <a:off x="4406280" y="4992669"/>
            <a:ext cx="3379451" cy="646331"/>
          </a:xfrm>
          <a:prstGeom prst="rect">
            <a:avLst/>
          </a:prstGeom>
        </p:spPr>
        <p:txBody>
          <a:bodyPr wrap="none">
            <a:spAutoFit/>
          </a:bodyPr>
          <a:lstStyle/>
          <a:p>
            <a:pPr algn="ctr"/>
            <a:r>
              <a:rPr lang="en-US" sz="3600" b="1">
                <a:solidFill>
                  <a:schemeClr val="accent2"/>
                </a:solidFill>
                <a:latin typeface="Century Gothic" panose="020B0502020202020204" pitchFamily="34" charset="0"/>
              </a:rPr>
              <a:t>aemo.com.au</a:t>
            </a:r>
          </a:p>
        </p:txBody>
      </p:sp>
    </p:spTree>
    <p:extLst>
      <p:ext uri="{BB962C8B-B14F-4D97-AF65-F5344CB8AC3E}">
        <p14:creationId xmlns:p14="http://schemas.microsoft.com/office/powerpoint/2010/main" val="10163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69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233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37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AA10802A-4FF1-1641-BCAF-D933730FE834}" type="datetime1">
              <a:rPr lang="en-AU" smtClean="0"/>
              <a:t>30/04/2023</a:t>
            </a:fld>
            <a:endParaRPr lang="en-US"/>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4356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D6ED13E6-4384-A94C-969D-7EE3D956CEF5}" type="datetime1">
              <a:rPr lang="en-AU" smtClean="0"/>
              <a:t>30/04/2023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49556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366087E2-3B2C-294B-991F-E896D3AA2A0A}" type="datetime1">
              <a:rPr lang="en-AU" smtClean="0"/>
              <a:t>30/04/2023</a:t>
            </a:fld>
            <a:endParaRPr lang="en-US"/>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79838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63A16E7A-A311-EC48-9053-49DC35F52040}" type="datetime1">
              <a:rPr lang="en-AU" smtClean="0"/>
              <a:t>30/04/2023</a:t>
            </a:fld>
            <a:endParaRPr lang="en-US"/>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02029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1BA0721A-4309-5442-9655-9E214D986AE2}" type="datetime1">
              <a:rPr lang="en-AU" smtClean="0"/>
              <a:t>30/04/2023</a:t>
            </a:fld>
            <a:endParaRPr lang="en-US"/>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17750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F91D74E2-673D-5443-AB82-5465FF08957A}" type="datetime1">
              <a:rPr lang="en-AU" smtClean="0"/>
              <a:t>30/04/2023</a:t>
            </a:fld>
            <a:endParaRPr lang="en-US"/>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endParaRPr lang="en-US"/>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713AB538-E724-0A46-AEB0-E520B1BBAFEE}" type="slidenum">
              <a:rPr lang="en-US" smtClean="0"/>
              <a:pPr/>
              <a:t>‹#›</a:t>
            </a:fld>
            <a:endParaRPr lang="en-US"/>
          </a:p>
        </p:txBody>
      </p:sp>
    </p:spTree>
    <p:extLst>
      <p:ext uri="{BB962C8B-B14F-4D97-AF65-F5344CB8AC3E}">
        <p14:creationId xmlns:p14="http://schemas.microsoft.com/office/powerpoint/2010/main" val="50604714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49" r:id="rId5"/>
    <p:sldLayoutId id="2147483650" r:id="rId6"/>
    <p:sldLayoutId id="2147483652" r:id="rId7"/>
    <p:sldLayoutId id="2147483653" r:id="rId8"/>
    <p:sldLayoutId id="2147483654" r:id="rId9"/>
    <p:sldLayoutId id="2147483655" r:id="rId10"/>
    <p:sldLayoutId id="2147483656" r:id="rId11"/>
    <p:sldLayoutId id="2147483657" r:id="rId12"/>
    <p:sldLayoutId id="2147483667" r:id="rId13"/>
    <p:sldLayoutId id="2147483668" r:id="rId14"/>
    <p:sldLayoutId id="2147483662" r:id="rId15"/>
    <p:sldLayoutId id="2147483663" r:id="rId16"/>
    <p:sldLayoutId id="2147483664" r:id="rId17"/>
    <p:sldLayoutId id="2147483666" r:id="rId18"/>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emo.com.au/consultations/current-and-closed-consultations/implementation-of-east-coast-gas-system-guidelin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emo.com.au/-/media/files/stakeholder_consultation/consultations/gas_consultations/2023/implementation-of-east-coast-gas-system-procedures/iir-documents/demand-zones-pipeline-connection-point-mapping.xlsx?la=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visualisations.aemo.com.au/aemo/web-help/Content/API_Reference/API_introduction.htm?tocpath=API%C2%A0Reference%7C_____0" TargetMode="External"/><Relationship Id="rId3" Type="http://schemas.openxmlformats.org/officeDocument/2006/relationships/hyperlink" Target="https://aemo.com.au/consultations/current-and-closed-consultations/implementation-of-east-coast-gas-system-procedures" TargetMode="External"/><Relationship Id="rId7" Type="http://schemas.openxmlformats.org/officeDocument/2006/relationships/hyperlink" Target="https://aemo.com.au/consultations/current-and-closed-consultations/implementation-of-east-coast-gas-system-guideline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aemo.com.au/-/media/files/market-it-systems/gas-bb-technical-specification-june-2023.pdf?la=en" TargetMode="External"/><Relationship Id="rId5" Type="http://schemas.openxmlformats.org/officeDocument/2006/relationships/hyperlink" Target="https://aemo.com.au/-/media/files/initiatives/east-coast-gas-reforms/faqs---east-coast-gas-reforms.pdf?la=en" TargetMode="External"/><Relationship Id="rId4" Type="http://schemas.openxmlformats.org/officeDocument/2006/relationships/hyperlink" Target="https://aemo.com.au/initiatives/major-programs/east-coast-gas-reform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bbo@aemo.com.a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mailto:support.hub@aemo.com.a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aemo.com.au/consultations/current-and-closed-consultations/implementation-of-east-coast-gas-system-guidelines" TargetMode="External"/><Relationship Id="rId2" Type="http://schemas.openxmlformats.org/officeDocument/2006/relationships/hyperlink" Target="https://aemo.com.au/consultations/current-and-closed-consultations/implementation-of-east-coast-gas-system-procedures" TargetMode="External"/><Relationship Id="rId1" Type="http://schemas.openxmlformats.org/officeDocument/2006/relationships/slideLayout" Target="../slideLayouts/slideLayout6.xml"/><Relationship Id="rId4" Type="http://schemas.openxmlformats.org/officeDocument/2006/relationships/hyperlink" Target="https://www.energy.gov.au/government-priorities/energy-and-climate-change-ministerial-council/priorities/gas/proposed-regulatory-amendments-extend-aemos-functions-and-powers-manage-east-coast-gas-supply-adequac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accc.gov.au/about-us/australian-competition-consumer-commission/legislation"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gasreform@aemo.com.a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GasReform@aemo.com.au" TargetMode="External"/><Relationship Id="rId4" Type="http://schemas.openxmlformats.org/officeDocument/2006/relationships/hyperlink" Target="mailto:media@aemo.com.a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aemo.com.au/consultations/current-and-closed-consultations/implementation-of-east-coast-gas-system-procedur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3905-2EFC-024A-993F-90E6961A1515}"/>
              </a:ext>
            </a:extLst>
          </p:cNvPr>
          <p:cNvSpPr>
            <a:spLocks noGrp="1"/>
          </p:cNvSpPr>
          <p:nvPr>
            <p:ph type="ctrTitle"/>
          </p:nvPr>
        </p:nvSpPr>
        <p:spPr/>
        <p:txBody>
          <a:bodyPr>
            <a:normAutofit/>
          </a:bodyPr>
          <a:lstStyle/>
          <a:p>
            <a:r>
              <a:rPr lang="en-US"/>
              <a:t>East Coast Gas System Reforms</a:t>
            </a:r>
          </a:p>
        </p:txBody>
      </p:sp>
      <p:sp>
        <p:nvSpPr>
          <p:cNvPr id="3" name="Subtitle 2">
            <a:extLst>
              <a:ext uri="{FF2B5EF4-FFF2-40B4-BE49-F238E27FC236}">
                <a16:creationId xmlns:a16="http://schemas.microsoft.com/office/drawing/2014/main" id="{D0A3EBAE-12C6-DB44-95E1-63A79C4B4C9D}"/>
              </a:ext>
            </a:extLst>
          </p:cNvPr>
          <p:cNvSpPr>
            <a:spLocks noGrp="1"/>
          </p:cNvSpPr>
          <p:nvPr>
            <p:ph type="subTitle" idx="1"/>
          </p:nvPr>
        </p:nvSpPr>
        <p:spPr/>
        <p:txBody>
          <a:bodyPr>
            <a:normAutofit/>
          </a:bodyPr>
          <a:lstStyle/>
          <a:p>
            <a:r>
              <a:rPr lang="en-US" sz="2400"/>
              <a:t>Stage 1 implementation – meeting 4</a:t>
            </a:r>
          </a:p>
        </p:txBody>
      </p:sp>
    </p:spTree>
    <p:extLst>
      <p:ext uri="{BB962C8B-B14F-4D97-AF65-F5344CB8AC3E}">
        <p14:creationId xmlns:p14="http://schemas.microsoft.com/office/powerpoint/2010/main" val="91379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447B-75BB-4B39-B727-7999D7C6AB4B}"/>
              </a:ext>
            </a:extLst>
          </p:cNvPr>
          <p:cNvSpPr>
            <a:spLocks noGrp="1"/>
          </p:cNvSpPr>
          <p:nvPr>
            <p:ph type="title"/>
          </p:nvPr>
        </p:nvSpPr>
        <p:spPr/>
        <p:txBody>
          <a:bodyPr>
            <a:normAutofit/>
          </a:bodyPr>
          <a:lstStyle/>
          <a:p>
            <a:r>
              <a:rPr lang="en-AU" sz="4000">
                <a:solidFill>
                  <a:schemeClr val="tx1"/>
                </a:solidFill>
              </a:rPr>
              <a:t>Guideline consultation </a:t>
            </a:r>
          </a:p>
        </p:txBody>
      </p:sp>
      <p:sp>
        <p:nvSpPr>
          <p:cNvPr id="3" name="Content Placeholder 2">
            <a:extLst>
              <a:ext uri="{FF2B5EF4-FFF2-40B4-BE49-F238E27FC236}">
                <a16:creationId xmlns:a16="http://schemas.microsoft.com/office/drawing/2014/main" id="{E5C8513B-B8A9-4A6C-A358-3858C256B308}"/>
              </a:ext>
            </a:extLst>
          </p:cNvPr>
          <p:cNvSpPr>
            <a:spLocks noGrp="1"/>
          </p:cNvSpPr>
          <p:nvPr>
            <p:ph idx="1"/>
          </p:nvPr>
        </p:nvSpPr>
        <p:spPr>
          <a:xfrm>
            <a:off x="732295" y="3796180"/>
            <a:ext cx="10727409" cy="1723834"/>
          </a:xfrm>
        </p:spPr>
        <p:txBody>
          <a:bodyPr>
            <a:normAutofit/>
          </a:bodyPr>
          <a:lstStyle/>
          <a:p>
            <a:r>
              <a:rPr lang="en-AU" sz="2200"/>
              <a:t>Draft decision for Guidelines currently out for feedback</a:t>
            </a:r>
          </a:p>
          <a:p>
            <a:pPr marL="0" indent="0">
              <a:buNone/>
            </a:pPr>
            <a:r>
              <a:rPr lang="en-AU" sz="1800">
                <a:hlinkClick r:id="rId3"/>
              </a:rPr>
              <a:t>https://aemo.com.au/consultations/current-and-closed-consultations/implementation-of-east-coast-gas-system-guidelines</a:t>
            </a:r>
            <a:r>
              <a:rPr lang="en-AU" sz="2200"/>
              <a:t> </a:t>
            </a:r>
            <a:endParaRPr lang="en-AU" sz="1800"/>
          </a:p>
          <a:p>
            <a:endParaRPr lang="en-AU" sz="2200"/>
          </a:p>
          <a:p>
            <a:endParaRPr lang="en-AU" sz="2200"/>
          </a:p>
        </p:txBody>
      </p:sp>
      <p:pic>
        <p:nvPicPr>
          <p:cNvPr id="4" name="Picture 3">
            <a:extLst>
              <a:ext uri="{FF2B5EF4-FFF2-40B4-BE49-F238E27FC236}">
                <a16:creationId xmlns:a16="http://schemas.microsoft.com/office/drawing/2014/main" id="{09982CD3-5326-1B82-39A6-C9E1954F208D}"/>
              </a:ext>
            </a:extLst>
          </p:cNvPr>
          <p:cNvPicPr>
            <a:picLocks noChangeAspect="1"/>
          </p:cNvPicPr>
          <p:nvPr/>
        </p:nvPicPr>
        <p:blipFill>
          <a:blip r:embed="rId4"/>
          <a:stretch>
            <a:fillRect/>
          </a:stretch>
        </p:blipFill>
        <p:spPr>
          <a:xfrm>
            <a:off x="732295" y="1337986"/>
            <a:ext cx="10585758" cy="2091014"/>
          </a:xfrm>
          <a:prstGeom prst="rect">
            <a:avLst/>
          </a:prstGeom>
        </p:spPr>
      </p:pic>
    </p:spTree>
    <p:extLst>
      <p:ext uri="{BB962C8B-B14F-4D97-AF65-F5344CB8AC3E}">
        <p14:creationId xmlns:p14="http://schemas.microsoft.com/office/powerpoint/2010/main" val="2705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3063-1D25-4152-9466-634FDF885E8E}"/>
              </a:ext>
            </a:extLst>
          </p:cNvPr>
          <p:cNvSpPr>
            <a:spLocks noGrp="1"/>
          </p:cNvSpPr>
          <p:nvPr>
            <p:ph type="ctrTitle"/>
          </p:nvPr>
        </p:nvSpPr>
        <p:spPr/>
        <p:txBody>
          <a:bodyPr/>
          <a:lstStyle/>
          <a:p>
            <a:r>
              <a:rPr lang="en-AU"/>
              <a:t>Industry feedback – Guidelines </a:t>
            </a:r>
          </a:p>
        </p:txBody>
      </p:sp>
      <p:sp>
        <p:nvSpPr>
          <p:cNvPr id="3" name="Subtitle 2">
            <a:extLst>
              <a:ext uri="{FF2B5EF4-FFF2-40B4-BE49-F238E27FC236}">
                <a16:creationId xmlns:a16="http://schemas.microsoft.com/office/drawing/2014/main" id="{3A582B33-A2C7-4E14-BF23-69F2F468A3C0}"/>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67961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a:xfrm>
            <a:off x="550190" y="654873"/>
            <a:ext cx="9887917" cy="1219199"/>
          </a:xfrm>
        </p:spPr>
        <p:txBody>
          <a:bodyPr/>
          <a:lstStyle/>
          <a:p>
            <a:r>
              <a:rPr lang="en-AU">
                <a:latin typeface="Century Gothic"/>
              </a:rPr>
              <a:t>General comments </a:t>
            </a:r>
            <a:endParaRPr lang="en-AU"/>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409512" y="1594320"/>
            <a:ext cx="11008764" cy="4868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AU" sz="2800">
              <a:latin typeface="Arial Nova"/>
            </a:endParaRPr>
          </a:p>
        </p:txBody>
      </p:sp>
      <p:sp>
        <p:nvSpPr>
          <p:cNvPr id="2" name="Content Placeholder 2">
            <a:extLst>
              <a:ext uri="{FF2B5EF4-FFF2-40B4-BE49-F238E27FC236}">
                <a16:creationId xmlns:a16="http://schemas.microsoft.com/office/drawing/2014/main" id="{003F6D82-F04B-9B70-D966-B112BDFE5C8D}"/>
              </a:ext>
            </a:extLst>
          </p:cNvPr>
          <p:cNvSpPr txBox="1">
            <a:spLocks/>
          </p:cNvSpPr>
          <p:nvPr/>
        </p:nvSpPr>
        <p:spPr>
          <a:xfrm>
            <a:off x="409512" y="1594320"/>
            <a:ext cx="11008764" cy="48680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2800">
                <a:latin typeface="Arial Nova"/>
              </a:rPr>
              <a:t>Directions and trading powers used as a last resort measure</a:t>
            </a:r>
          </a:p>
          <a:p>
            <a:pPr lvl="2">
              <a:buFont typeface="Wingdings" panose="05000000000000000000" pitchFamily="2" charset="2"/>
              <a:buChar char="Ø"/>
            </a:pPr>
            <a:r>
              <a:rPr lang="en-AU" sz="2400">
                <a:solidFill>
                  <a:schemeClr val="accent1"/>
                </a:solidFill>
                <a:latin typeface="Arial Nova"/>
              </a:rPr>
              <a:t>Consistent with Guidelines – will consider industry response before exercising powers.  </a:t>
            </a:r>
          </a:p>
          <a:p>
            <a:pPr lvl="1"/>
            <a:r>
              <a:rPr lang="en-AU" sz="2800">
                <a:latin typeface="Arial Nova"/>
              </a:rPr>
              <a:t>Lack of threshold for AEMO intervention </a:t>
            </a:r>
          </a:p>
          <a:p>
            <a:pPr lvl="2">
              <a:buFont typeface="Wingdings" panose="05000000000000000000" pitchFamily="2" charset="2"/>
              <a:buChar char="Ø"/>
            </a:pPr>
            <a:r>
              <a:rPr lang="en-AU" sz="2400">
                <a:solidFill>
                  <a:schemeClr val="accent1"/>
                </a:solidFill>
                <a:latin typeface="Arial Nova"/>
              </a:rPr>
              <a:t>There are limits to prescribing the threshold of a risk or threat. </a:t>
            </a:r>
          </a:p>
          <a:p>
            <a:pPr lvl="1"/>
            <a:r>
              <a:rPr lang="en-AU" sz="2800">
                <a:latin typeface="Arial Nova"/>
              </a:rPr>
              <a:t>Potential for unnecessary AEMO intervention when existing market mechanisms may provide a more efficient outcome. </a:t>
            </a:r>
          </a:p>
          <a:p>
            <a:pPr lvl="2">
              <a:buFont typeface="Wingdings" panose="05000000000000000000" pitchFamily="2" charset="2"/>
              <a:buChar char="Ø"/>
            </a:pPr>
            <a:r>
              <a:rPr lang="en-AU" sz="2400">
                <a:solidFill>
                  <a:schemeClr val="accent1"/>
                </a:solidFill>
                <a:latin typeface="Arial Nova"/>
              </a:rPr>
              <a:t>Proposed approach is to allow existing market mechanisms to provide a response first.</a:t>
            </a:r>
          </a:p>
          <a:p>
            <a:pPr lvl="1"/>
            <a:r>
              <a:rPr lang="en-AU" sz="2800">
                <a:latin typeface="Arial Nova"/>
              </a:rPr>
              <a:t>Post-intervention report should be published by AEMO sooner than 4 months </a:t>
            </a:r>
          </a:p>
          <a:p>
            <a:pPr lvl="2">
              <a:buFont typeface="Wingdings" panose="05000000000000000000" pitchFamily="2" charset="2"/>
              <a:buChar char="Ø"/>
            </a:pPr>
            <a:r>
              <a:rPr lang="en-AU" sz="2400">
                <a:solidFill>
                  <a:schemeClr val="accent1"/>
                </a:solidFill>
                <a:latin typeface="Arial Nova"/>
              </a:rPr>
              <a:t>Will use best endeavours to publish a preliminary report within 1 month and a final report within 4 months. </a:t>
            </a:r>
          </a:p>
        </p:txBody>
      </p:sp>
    </p:spTree>
    <p:extLst>
      <p:ext uri="{BB962C8B-B14F-4D97-AF65-F5344CB8AC3E}">
        <p14:creationId xmlns:p14="http://schemas.microsoft.com/office/powerpoint/2010/main" val="142136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p:txBody>
          <a:bodyPr/>
          <a:lstStyle/>
          <a:p>
            <a:r>
              <a:rPr lang="en-AU">
                <a:latin typeface="Century Gothic"/>
              </a:rPr>
              <a:t>Conferences </a:t>
            </a:r>
            <a:endParaRPr lang="en-AU"/>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268835" y="1425198"/>
            <a:ext cx="11008764" cy="4868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2800">
                <a:latin typeface="Arial Nova"/>
              </a:rPr>
              <a:t>Attendance of assessment conferences too narrow</a:t>
            </a:r>
          </a:p>
          <a:p>
            <a:pPr lvl="2">
              <a:buFont typeface="Wingdings" panose="05000000000000000000" pitchFamily="2" charset="2"/>
              <a:buChar char="Ø"/>
            </a:pPr>
            <a:r>
              <a:rPr lang="en-AU" sz="2400">
                <a:solidFill>
                  <a:schemeClr val="accent1"/>
                </a:solidFill>
                <a:latin typeface="Arial Nova"/>
              </a:rPr>
              <a:t>Designed to allow AEMO to consult with relevant entities it considers can assist in the assessment of an identified risk or threat. </a:t>
            </a:r>
          </a:p>
          <a:p>
            <a:pPr lvl="1"/>
            <a:r>
              <a:rPr lang="en-AU" sz="2800">
                <a:latin typeface="Arial Nova"/>
              </a:rPr>
              <a:t>Potential competition issues from assessment conferences</a:t>
            </a:r>
          </a:p>
          <a:p>
            <a:pPr lvl="2">
              <a:buFont typeface="Wingdings" panose="05000000000000000000" pitchFamily="2" charset="2"/>
              <a:buChar char="Ø"/>
            </a:pPr>
            <a:r>
              <a:rPr lang="en-AU" sz="2400">
                <a:solidFill>
                  <a:schemeClr val="accent1"/>
                </a:solidFill>
                <a:latin typeface="Arial Nova"/>
              </a:rPr>
              <a:t>Procedures amended: AEMO will publish a brief meeting note within 1 business day. </a:t>
            </a:r>
          </a:p>
          <a:p>
            <a:pPr lvl="1"/>
            <a:r>
              <a:rPr lang="en-AU" sz="2800">
                <a:latin typeface="Arial Nova"/>
              </a:rPr>
              <a:t>More clearly defined protocol for making contact regarding short notice conferences </a:t>
            </a:r>
          </a:p>
          <a:p>
            <a:pPr lvl="2">
              <a:buFont typeface="Wingdings" panose="05000000000000000000" pitchFamily="2" charset="2"/>
              <a:buChar char="Ø"/>
            </a:pPr>
            <a:r>
              <a:rPr lang="en-AU" sz="2400">
                <a:solidFill>
                  <a:schemeClr val="accent1"/>
                </a:solidFill>
                <a:latin typeface="Arial Nova"/>
              </a:rPr>
              <a:t>Incorporated definition of ‘short notice’ - notice within 24 hours</a:t>
            </a:r>
          </a:p>
          <a:p>
            <a:pPr lvl="2">
              <a:buFont typeface="Wingdings" panose="05000000000000000000" pitchFamily="2" charset="2"/>
              <a:buChar char="Ø"/>
            </a:pPr>
            <a:r>
              <a:rPr lang="en-AU" sz="2400">
                <a:solidFill>
                  <a:schemeClr val="accent1"/>
                </a:solidFill>
                <a:latin typeface="Arial Nova"/>
              </a:rPr>
              <a:t>AEMO will request entity to confirm receipt of conference notice and will use best endeavours to ensure conference notice has been received. </a:t>
            </a:r>
          </a:p>
          <a:p>
            <a:pPr lvl="1"/>
            <a:endParaRPr lang="en-AU" sz="2800">
              <a:latin typeface="Arial Nova"/>
            </a:endParaRPr>
          </a:p>
          <a:p>
            <a:pPr lvl="1"/>
            <a:endParaRPr lang="en-AU" sz="2800">
              <a:latin typeface="Arial Nova"/>
            </a:endParaRPr>
          </a:p>
          <a:p>
            <a:pPr lvl="1"/>
            <a:endParaRPr lang="en-AU" sz="2800">
              <a:latin typeface="Arial Nova"/>
            </a:endParaRPr>
          </a:p>
          <a:p>
            <a:pPr lvl="1"/>
            <a:endParaRPr lang="en-AU" sz="2800">
              <a:latin typeface="Arial Nova"/>
            </a:endParaRPr>
          </a:p>
        </p:txBody>
      </p:sp>
      <p:sp>
        <p:nvSpPr>
          <p:cNvPr id="2" name="Rectangle: Rounded Corners 1">
            <a:extLst>
              <a:ext uri="{FF2B5EF4-FFF2-40B4-BE49-F238E27FC236}">
                <a16:creationId xmlns:a16="http://schemas.microsoft.com/office/drawing/2014/main" id="{DE0CC0C8-C040-DF39-FBC1-2468BC5A9634}"/>
              </a:ext>
            </a:extLst>
          </p:cNvPr>
          <p:cNvSpPr/>
          <p:nvPr/>
        </p:nvSpPr>
        <p:spPr>
          <a:xfrm>
            <a:off x="2216727" y="6170470"/>
            <a:ext cx="7915563" cy="541769"/>
          </a:xfrm>
          <a:prstGeom prst="roundRect">
            <a:avLst/>
          </a:prstGeom>
          <a:solidFill>
            <a:schemeClr val="accent1"/>
          </a:solidFill>
          <a:ln>
            <a:solidFill>
              <a:schemeClr val="accent1">
                <a:shade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solidFill>
                  <a:schemeClr val="bg1"/>
                </a:solidFill>
              </a:rPr>
              <a:t>Market sensitive or confidential information should not be disclosed during conferences. </a:t>
            </a:r>
          </a:p>
        </p:txBody>
      </p:sp>
    </p:spTree>
    <p:extLst>
      <p:ext uri="{BB962C8B-B14F-4D97-AF65-F5344CB8AC3E}">
        <p14:creationId xmlns:p14="http://schemas.microsoft.com/office/powerpoint/2010/main" val="160536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p:txBody>
          <a:bodyPr/>
          <a:lstStyle/>
          <a:p>
            <a:r>
              <a:rPr lang="en-AU"/>
              <a:t>Directions</a:t>
            </a:r>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330381" y="1425198"/>
            <a:ext cx="11008764" cy="48680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2800">
                <a:latin typeface="Arial Nova"/>
              </a:rPr>
              <a:t>Pipeline operators may not be aware if the gas being transported by a third party is under long term LNG export contracts </a:t>
            </a:r>
          </a:p>
          <a:p>
            <a:pPr lvl="2">
              <a:buFont typeface="Wingdings" panose="05000000000000000000" pitchFamily="2" charset="2"/>
              <a:buChar char="Ø"/>
            </a:pPr>
            <a:r>
              <a:rPr lang="en-AU" sz="2400">
                <a:solidFill>
                  <a:schemeClr val="accent1"/>
                </a:solidFill>
                <a:latin typeface="Arial Nova"/>
              </a:rPr>
              <a:t>NGR limits AEMO’s ability to give a direction in relation to gas required to meet obligations under long-term LNG export contracts. </a:t>
            </a:r>
          </a:p>
          <a:p>
            <a:pPr lvl="2">
              <a:buFont typeface="Wingdings" panose="05000000000000000000" pitchFamily="2" charset="2"/>
              <a:buChar char="Ø"/>
            </a:pPr>
            <a:r>
              <a:rPr lang="en-AU" sz="2400">
                <a:solidFill>
                  <a:schemeClr val="accent1"/>
                </a:solidFill>
                <a:latin typeface="Arial Nova"/>
              </a:rPr>
              <a:t>Guidelines amended to extend this exclusion to the transport of long-term contract gas. </a:t>
            </a:r>
          </a:p>
          <a:p>
            <a:pPr lvl="2">
              <a:buFont typeface="Wingdings" panose="05000000000000000000" pitchFamily="2" charset="2"/>
              <a:buChar char="Ø"/>
            </a:pPr>
            <a:r>
              <a:rPr lang="en-AU" sz="2400">
                <a:solidFill>
                  <a:schemeClr val="accent1"/>
                </a:solidFill>
                <a:latin typeface="Arial Nova"/>
              </a:rPr>
              <a:t>Obligation to notify AEMO amended so that it applies to the extent a relevant entity is aware that gas falls within this exclusion.</a:t>
            </a:r>
          </a:p>
          <a:p>
            <a:pPr lvl="1"/>
            <a:r>
              <a:rPr lang="en-AU" sz="2800">
                <a:latin typeface="Arial Nova"/>
              </a:rPr>
              <a:t>Clarification on whether AEMO would consider suspending other markets to preserve a direction. </a:t>
            </a:r>
          </a:p>
          <a:p>
            <a:pPr lvl="2">
              <a:buFont typeface="Wingdings" panose="05000000000000000000" pitchFamily="2" charset="2"/>
              <a:buChar char="Ø"/>
            </a:pPr>
            <a:r>
              <a:rPr lang="en-AU" sz="2400">
                <a:solidFill>
                  <a:schemeClr val="accent1"/>
                </a:solidFill>
                <a:latin typeface="Arial Nova"/>
              </a:rPr>
              <a:t>Part 27 prevails to the extent of any inconsistency with another rule. </a:t>
            </a:r>
          </a:p>
          <a:p>
            <a:pPr lvl="2">
              <a:buFont typeface="Wingdings" panose="05000000000000000000" pitchFamily="2" charset="2"/>
              <a:buChar char="Ø"/>
            </a:pPr>
            <a:r>
              <a:rPr lang="en-AU" sz="2400">
                <a:solidFill>
                  <a:schemeClr val="accent1"/>
                </a:solidFill>
                <a:latin typeface="Arial Nova"/>
              </a:rPr>
              <a:t>Market suspension for AEMO’s other functions covered by other rules under the NGR.  </a:t>
            </a:r>
          </a:p>
        </p:txBody>
      </p:sp>
    </p:spTree>
    <p:extLst>
      <p:ext uri="{BB962C8B-B14F-4D97-AF65-F5344CB8AC3E}">
        <p14:creationId xmlns:p14="http://schemas.microsoft.com/office/powerpoint/2010/main" val="336793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p:txBody>
          <a:bodyPr/>
          <a:lstStyle/>
          <a:p>
            <a:r>
              <a:rPr lang="en-AU"/>
              <a:t>Trading</a:t>
            </a:r>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409512" y="1594320"/>
            <a:ext cx="11008764" cy="48680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2800">
                <a:latin typeface="Arial Nova"/>
              </a:rPr>
              <a:t>Concerns around AEMO participating in a market that it operates</a:t>
            </a:r>
          </a:p>
          <a:p>
            <a:pPr lvl="2">
              <a:buFont typeface="Wingdings" panose="05000000000000000000" pitchFamily="2" charset="2"/>
              <a:buChar char="Ø"/>
            </a:pPr>
            <a:r>
              <a:rPr lang="en-AU" sz="2400">
                <a:solidFill>
                  <a:schemeClr val="accent1"/>
                </a:solidFill>
                <a:latin typeface="Arial Nova"/>
              </a:rPr>
              <a:t>AEMO will consider whether the gas or service AEMO is seeking to trade is likely to be provided by market participants without AEMO intervention. </a:t>
            </a:r>
          </a:p>
          <a:p>
            <a:pPr lvl="2">
              <a:buFont typeface="Wingdings" panose="05000000000000000000" pitchFamily="2" charset="2"/>
              <a:buChar char="Ø"/>
            </a:pPr>
            <a:r>
              <a:rPr lang="en-AU" sz="2400">
                <a:solidFill>
                  <a:schemeClr val="accent1"/>
                </a:solidFill>
                <a:latin typeface="Arial Nova"/>
              </a:rPr>
              <a:t>Preferred option to tender services from industry. </a:t>
            </a:r>
          </a:p>
          <a:p>
            <a:pPr lvl="1"/>
            <a:r>
              <a:rPr lang="en-AU" sz="2800">
                <a:latin typeface="Arial Nova"/>
              </a:rPr>
              <a:t>Actions taken by AEMO and the associated costs are transparent </a:t>
            </a:r>
          </a:p>
          <a:p>
            <a:pPr lvl="2">
              <a:buFont typeface="Wingdings" panose="05000000000000000000" pitchFamily="2" charset="2"/>
              <a:buChar char="Ø"/>
            </a:pPr>
            <a:r>
              <a:rPr lang="en-AU" sz="2400">
                <a:solidFill>
                  <a:schemeClr val="accent1"/>
                </a:solidFill>
                <a:latin typeface="Arial Nova"/>
              </a:rPr>
              <a:t>Trading notice intended to provide industry with transparency, may include: </a:t>
            </a:r>
          </a:p>
          <a:p>
            <a:pPr lvl="3">
              <a:buFont typeface="Courier New" panose="02070309020205020404" pitchFamily="49" charset="0"/>
              <a:buChar char="o"/>
            </a:pPr>
            <a:r>
              <a:rPr lang="en-AU" sz="2200">
                <a:solidFill>
                  <a:schemeClr val="accent1"/>
                </a:solidFill>
                <a:latin typeface="Arial Nova"/>
              </a:rPr>
              <a:t>Type of trade – procuring service, trading bilaterally, trading in market. </a:t>
            </a:r>
          </a:p>
          <a:p>
            <a:pPr lvl="3">
              <a:buFont typeface="Courier New" panose="02070309020205020404" pitchFamily="49" charset="0"/>
              <a:buChar char="o"/>
            </a:pPr>
            <a:r>
              <a:rPr lang="en-AU" sz="2200">
                <a:solidFill>
                  <a:schemeClr val="accent1"/>
                </a:solidFill>
                <a:latin typeface="Arial Nova"/>
              </a:rPr>
              <a:t>Location of trade.</a:t>
            </a:r>
          </a:p>
          <a:p>
            <a:pPr lvl="3">
              <a:buFont typeface="Courier New" panose="02070309020205020404" pitchFamily="49" charset="0"/>
              <a:buChar char="o"/>
            </a:pPr>
            <a:r>
              <a:rPr lang="en-AU" sz="2200">
                <a:solidFill>
                  <a:schemeClr val="accent1"/>
                </a:solidFill>
                <a:latin typeface="Arial Nova"/>
              </a:rPr>
              <a:t>Total cost of trade to the trading fund. </a:t>
            </a:r>
          </a:p>
          <a:p>
            <a:pPr lvl="3">
              <a:buFont typeface="Courier New" panose="02070309020205020404" pitchFamily="49" charset="0"/>
              <a:buChar char="o"/>
            </a:pPr>
            <a:endParaRPr lang="en-AU" sz="2200">
              <a:latin typeface="Arial Nova"/>
            </a:endParaRPr>
          </a:p>
          <a:p>
            <a:pPr lvl="3">
              <a:buFont typeface="Courier New" panose="02070309020205020404" pitchFamily="49" charset="0"/>
              <a:buChar char="o"/>
            </a:pPr>
            <a:endParaRPr lang="en-AU" sz="2200">
              <a:latin typeface="Arial Nova"/>
            </a:endParaRPr>
          </a:p>
        </p:txBody>
      </p:sp>
    </p:spTree>
    <p:extLst>
      <p:ext uri="{BB962C8B-B14F-4D97-AF65-F5344CB8AC3E}">
        <p14:creationId xmlns:p14="http://schemas.microsoft.com/office/powerpoint/2010/main" val="425651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3063-1D25-4152-9466-634FDF885E8E}"/>
              </a:ext>
            </a:extLst>
          </p:cNvPr>
          <p:cNvSpPr>
            <a:spLocks noGrp="1"/>
          </p:cNvSpPr>
          <p:nvPr>
            <p:ph type="ctrTitle"/>
          </p:nvPr>
        </p:nvSpPr>
        <p:spPr>
          <a:xfrm>
            <a:off x="724930" y="683741"/>
            <a:ext cx="8120131" cy="2570205"/>
          </a:xfrm>
        </p:spPr>
        <p:txBody>
          <a:bodyPr/>
          <a:lstStyle/>
          <a:p>
            <a:r>
              <a:rPr lang="en-AU"/>
              <a:t>Updates to Procedures </a:t>
            </a:r>
          </a:p>
        </p:txBody>
      </p:sp>
      <p:sp>
        <p:nvSpPr>
          <p:cNvPr id="3" name="Subtitle 2">
            <a:extLst>
              <a:ext uri="{FF2B5EF4-FFF2-40B4-BE49-F238E27FC236}">
                <a16:creationId xmlns:a16="http://schemas.microsoft.com/office/drawing/2014/main" id="{3A582B33-A2C7-4E14-BF23-69F2F468A3C0}"/>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66015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p:txBody>
          <a:bodyPr/>
          <a:lstStyle/>
          <a:p>
            <a:r>
              <a:rPr lang="en-AU"/>
              <a:t>Amendments to demand zones </a:t>
            </a:r>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409512" y="1594320"/>
            <a:ext cx="11008764" cy="4868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2800">
                <a:latin typeface="Arial Nova"/>
              </a:rPr>
              <a:t>Clarification of specific Connection Point Identifiers (</a:t>
            </a:r>
            <a:r>
              <a:rPr lang="en-AU" sz="2800" err="1">
                <a:latin typeface="Arial Nova"/>
              </a:rPr>
              <a:t>ConnectoinPointID</a:t>
            </a:r>
            <a:r>
              <a:rPr lang="en-AU" sz="2800">
                <a:latin typeface="Arial Nova"/>
              </a:rPr>
              <a:t>) for GPG connections. </a:t>
            </a:r>
          </a:p>
          <a:p>
            <a:pPr lvl="1"/>
            <a:r>
              <a:rPr lang="en-AU" sz="2800">
                <a:latin typeface="Arial Nova"/>
              </a:rPr>
              <a:t>Published </a:t>
            </a:r>
            <a:r>
              <a:rPr lang="en-AU" sz="2800">
                <a:latin typeface="Arial Nova"/>
                <a:hlinkClick r:id="rId3"/>
              </a:rPr>
              <a:t>document</a:t>
            </a:r>
            <a:r>
              <a:rPr lang="en-AU" sz="2800">
                <a:latin typeface="Arial Nova"/>
              </a:rPr>
              <a:t> mapping pipeline connection points to demand zones.</a:t>
            </a:r>
          </a:p>
          <a:p>
            <a:pPr lvl="1"/>
            <a:endParaRPr lang="en-AU" sz="2800">
              <a:latin typeface="Arial Nova"/>
            </a:endParaRPr>
          </a:p>
          <a:p>
            <a:pPr marL="457200" lvl="1" indent="0">
              <a:buNone/>
            </a:pPr>
            <a:endParaRPr lang="en-AU" sz="2200">
              <a:latin typeface="Arial Nova"/>
            </a:endParaRPr>
          </a:p>
          <a:p>
            <a:pPr lvl="3">
              <a:buFont typeface="Courier New" panose="02070309020205020404" pitchFamily="49" charset="0"/>
              <a:buChar char="o"/>
            </a:pPr>
            <a:endParaRPr lang="en-AU" sz="2200">
              <a:latin typeface="Arial Nova"/>
            </a:endParaRPr>
          </a:p>
        </p:txBody>
      </p:sp>
      <p:pic>
        <p:nvPicPr>
          <p:cNvPr id="3" name="Picture 2">
            <a:extLst>
              <a:ext uri="{FF2B5EF4-FFF2-40B4-BE49-F238E27FC236}">
                <a16:creationId xmlns:a16="http://schemas.microsoft.com/office/drawing/2014/main" id="{CE4299C1-D43C-32D9-2A12-6083E1D90D72}"/>
              </a:ext>
            </a:extLst>
          </p:cNvPr>
          <p:cNvPicPr>
            <a:picLocks noChangeAspect="1"/>
          </p:cNvPicPr>
          <p:nvPr/>
        </p:nvPicPr>
        <p:blipFill>
          <a:blip r:embed="rId4"/>
          <a:stretch>
            <a:fillRect/>
          </a:stretch>
        </p:blipFill>
        <p:spPr>
          <a:xfrm>
            <a:off x="671969" y="3544766"/>
            <a:ext cx="10483850" cy="2247900"/>
          </a:xfrm>
          <a:prstGeom prst="rect">
            <a:avLst/>
          </a:prstGeom>
        </p:spPr>
      </p:pic>
    </p:spTree>
    <p:extLst>
      <p:ext uri="{BB962C8B-B14F-4D97-AF65-F5344CB8AC3E}">
        <p14:creationId xmlns:p14="http://schemas.microsoft.com/office/powerpoint/2010/main" val="334256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p:txBody>
          <a:bodyPr/>
          <a:lstStyle/>
          <a:p>
            <a:r>
              <a:rPr lang="en-AU"/>
              <a:t>Expanded criteria for risk or threat </a:t>
            </a:r>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268835" y="1858090"/>
            <a:ext cx="11008764" cy="48680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9625" fontAlgn="base"/>
            <a:r>
              <a:rPr lang="en-AU" sz="2400">
                <a:effectLst/>
                <a:latin typeface="Calibri" panose="020F0502020204030204" pitchFamily="34" charset="0"/>
                <a:ea typeface="Calibri" panose="020F0502020204030204" pitchFamily="34" charset="0"/>
              </a:rPr>
              <a:t>AEMO will publish a </a:t>
            </a:r>
            <a:r>
              <a:rPr lang="en-AU" sz="2400" i="1">
                <a:effectLst/>
                <a:latin typeface="Calibri" panose="020F0502020204030204" pitchFamily="34" charset="0"/>
                <a:ea typeface="Calibri" panose="020F0502020204030204" pitchFamily="34" charset="0"/>
              </a:rPr>
              <a:t>risk or threat notice</a:t>
            </a:r>
            <a:r>
              <a:rPr lang="en-AU" sz="2400">
                <a:effectLst/>
                <a:latin typeface="Calibri" panose="020F0502020204030204" pitchFamily="34" charset="0"/>
                <a:ea typeface="Calibri" panose="020F0502020204030204" pitchFamily="34" charset="0"/>
              </a:rPr>
              <a:t> in respect of an </a:t>
            </a:r>
            <a:r>
              <a:rPr lang="en-AU" sz="2400" i="1">
                <a:effectLst/>
                <a:latin typeface="Calibri" panose="020F0502020204030204" pitchFamily="34" charset="0"/>
                <a:ea typeface="Calibri" panose="020F0502020204030204" pitchFamily="34" charset="0"/>
              </a:rPr>
              <a:t>identified risk or threat</a:t>
            </a:r>
            <a:r>
              <a:rPr lang="en-AU" sz="2400">
                <a:effectLst/>
                <a:latin typeface="Calibri" panose="020F0502020204030204" pitchFamily="34" charset="0"/>
                <a:ea typeface="Calibri" panose="020F0502020204030204" pitchFamily="34" charset="0"/>
              </a:rPr>
              <a:t> if AEMO considers that the </a:t>
            </a:r>
            <a:r>
              <a:rPr lang="en-AU" sz="2400" i="1">
                <a:effectLst/>
                <a:latin typeface="Calibri" panose="020F0502020204030204" pitchFamily="34" charset="0"/>
                <a:ea typeface="Calibri" panose="020F0502020204030204" pitchFamily="34" charset="0"/>
              </a:rPr>
              <a:t>identified risk or threat</a:t>
            </a:r>
            <a:r>
              <a:rPr lang="en-AU" sz="2400">
                <a:effectLst/>
                <a:latin typeface="Calibri" panose="020F0502020204030204" pitchFamily="34" charset="0"/>
                <a:ea typeface="Calibri" panose="020F0502020204030204" pitchFamily="34" charset="0"/>
              </a:rPr>
              <a:t> meets or exceeds the following criteria: </a:t>
            </a:r>
          </a:p>
          <a:p>
            <a:pPr marL="1257300" lvl="2" indent="-342900" fontAlgn="base">
              <a:buSzPts val="1000"/>
              <a:buFont typeface="Courier New" panose="02070309020205020404" pitchFamily="49" charset="0"/>
              <a:buChar char="o"/>
              <a:tabLst>
                <a:tab pos="457200" algn="l"/>
              </a:tabLst>
            </a:pPr>
            <a:r>
              <a:rPr lang="en-AU" sz="2600">
                <a:effectLst/>
                <a:latin typeface="Calibri" panose="020F0502020204030204" pitchFamily="34" charset="0"/>
                <a:ea typeface="Calibri" panose="020F0502020204030204" pitchFamily="34" charset="0"/>
                <a:cs typeface="Times New Roman" panose="02020603050405020304" pitchFamily="18" charset="0"/>
              </a:rPr>
              <a:t>the supply of gas in all or part of the </a:t>
            </a:r>
            <a:r>
              <a:rPr lang="en-AU" sz="2600" i="1">
                <a:effectLst/>
                <a:latin typeface="Calibri" panose="020F0502020204030204" pitchFamily="34" charset="0"/>
                <a:ea typeface="Calibri" panose="020F0502020204030204" pitchFamily="34" charset="0"/>
                <a:cs typeface="Times New Roman" panose="02020603050405020304" pitchFamily="18" charset="0"/>
              </a:rPr>
              <a:t>east coast gas system</a:t>
            </a:r>
            <a:r>
              <a:rPr lang="en-AU" sz="2600">
                <a:effectLst/>
                <a:latin typeface="Calibri" panose="020F0502020204030204" pitchFamily="34" charset="0"/>
                <a:ea typeface="Calibri" panose="020F0502020204030204" pitchFamily="34" charset="0"/>
                <a:cs typeface="Times New Roman" panose="02020603050405020304" pitchFamily="18" charset="0"/>
              </a:rPr>
              <a:t> </a:t>
            </a:r>
            <a:r>
              <a:rPr lang="en-AU" sz="26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may be</a:t>
            </a:r>
            <a:r>
              <a:rPr lang="en-AU" sz="2600">
                <a:effectLst/>
                <a:latin typeface="Calibri" panose="020F0502020204030204" pitchFamily="34" charset="0"/>
                <a:ea typeface="Calibri" panose="020F0502020204030204" pitchFamily="34" charset="0"/>
                <a:cs typeface="Times New Roman" panose="02020603050405020304" pitchFamily="18" charset="0"/>
              </a:rPr>
              <a:t> inadequate to meet demand; or </a:t>
            </a:r>
          </a:p>
          <a:p>
            <a:pPr marL="1257300" lvl="2" indent="-342900" fontAlgn="base">
              <a:buSzPts val="1000"/>
              <a:buFont typeface="Courier New" panose="02070309020205020404" pitchFamily="49" charset="0"/>
              <a:buChar char="o"/>
              <a:tabLst>
                <a:tab pos="457200" algn="l"/>
              </a:tabLst>
            </a:pPr>
            <a:r>
              <a:rPr lang="en-AU" sz="2600">
                <a:effectLst/>
                <a:latin typeface="Calibri" panose="020F0502020204030204" pitchFamily="34" charset="0"/>
                <a:ea typeface="Calibri" panose="020F0502020204030204" pitchFamily="34" charset="0"/>
                <a:cs typeface="Times New Roman" panose="02020603050405020304" pitchFamily="18" charset="0"/>
              </a:rPr>
              <a:t>the supply of gas in all or part of the </a:t>
            </a:r>
            <a:r>
              <a:rPr lang="en-AU" sz="2600" i="1">
                <a:effectLst/>
                <a:latin typeface="Calibri" panose="020F0502020204030204" pitchFamily="34" charset="0"/>
                <a:ea typeface="Calibri" panose="020F0502020204030204" pitchFamily="34" charset="0"/>
                <a:cs typeface="Times New Roman" panose="02020603050405020304" pitchFamily="18" charset="0"/>
              </a:rPr>
              <a:t>east coast gas system</a:t>
            </a:r>
            <a:r>
              <a:rPr lang="en-AU" sz="2600">
                <a:effectLst/>
                <a:latin typeface="Calibri" panose="020F0502020204030204" pitchFamily="34" charset="0"/>
                <a:ea typeface="Calibri" panose="020F0502020204030204" pitchFamily="34" charset="0"/>
                <a:cs typeface="Times New Roman" panose="02020603050405020304" pitchFamily="18" charset="0"/>
              </a:rPr>
              <a:t> </a:t>
            </a:r>
            <a:r>
              <a:rPr lang="en-AU" sz="26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may not </a:t>
            </a:r>
            <a:r>
              <a:rPr lang="en-AU" sz="2600">
                <a:effectLst/>
                <a:latin typeface="Calibri" panose="020F0502020204030204" pitchFamily="34" charset="0"/>
                <a:ea typeface="Calibri" panose="020F0502020204030204" pitchFamily="34" charset="0"/>
                <a:cs typeface="Times New Roman" panose="02020603050405020304" pitchFamily="18" charset="0"/>
              </a:rPr>
              <a:t>be relied upon to meet demand, including in circumstances where: </a:t>
            </a:r>
          </a:p>
          <a:p>
            <a:pPr marL="1257300" lvl="2" indent="-342900" fontAlgn="base">
              <a:buFont typeface="+mj-lt"/>
              <a:buAutoNum type="alphaUcPeriod"/>
              <a:tabLst>
                <a:tab pos="457200" algn="l"/>
              </a:tabLst>
            </a:pPr>
            <a:r>
              <a:rPr lang="en-AU" sz="2400">
                <a:effectLst/>
                <a:latin typeface="Calibri" panose="020F0502020204030204" pitchFamily="34" charset="0"/>
                <a:ea typeface="Calibri" panose="020F0502020204030204" pitchFamily="34" charset="0"/>
              </a:rPr>
              <a:t>supply reserves are insufficient to respond to an unplanned event; or </a:t>
            </a:r>
          </a:p>
          <a:p>
            <a:pPr marL="1257300" lvl="2" indent="-342900" fontAlgn="base">
              <a:buFont typeface="+mj-lt"/>
              <a:buAutoNum type="alphaUcPeriod" startAt="2"/>
              <a:tabLst>
                <a:tab pos="457200" algn="l"/>
              </a:tabLst>
            </a:pPr>
            <a:r>
              <a:rPr lang="en-AU" sz="2400">
                <a:effectLst/>
                <a:latin typeface="Calibri" panose="020F0502020204030204" pitchFamily="34" charset="0"/>
                <a:ea typeface="Calibri" panose="020F0502020204030204" pitchFamily="34" charset="0"/>
              </a:rPr>
              <a:t>gas supply, including gas storage, may be insufficient to satisfy seasonal demand requirements; and </a:t>
            </a:r>
          </a:p>
          <a:p>
            <a:pPr marL="1257300" lvl="2" indent="-342900" fontAlgn="base">
              <a:buSzPts val="1000"/>
              <a:buFont typeface="Courier New" panose="02070309020205020404" pitchFamily="49" charset="0"/>
              <a:buChar char="o"/>
              <a:tabLst>
                <a:tab pos="457200" algn="l"/>
              </a:tabLst>
            </a:pPr>
            <a:r>
              <a:rPr lang="en-AU" sz="2600">
                <a:effectLst/>
                <a:latin typeface="Calibri" panose="020F0502020204030204" pitchFamily="34" charset="0"/>
                <a:ea typeface="Calibri" panose="020F0502020204030204" pitchFamily="34" charset="0"/>
                <a:cs typeface="Times New Roman" panose="02020603050405020304" pitchFamily="18" charset="0"/>
              </a:rPr>
              <a:t>AEMO determines that alternative AEMO functions and powers such as STTM contingency gas or DWGM interventions are insufficient to mitigate the actual or potential risk or threat. </a:t>
            </a:r>
          </a:p>
          <a:p>
            <a:pPr lvl="1"/>
            <a:endParaRPr lang="en-AU" sz="2800">
              <a:latin typeface="Arial Nova"/>
            </a:endParaRPr>
          </a:p>
          <a:p>
            <a:pPr marL="457200" lvl="1" indent="0">
              <a:buNone/>
            </a:pPr>
            <a:endParaRPr lang="en-AU" sz="2200">
              <a:latin typeface="Arial Nova"/>
            </a:endParaRPr>
          </a:p>
          <a:p>
            <a:pPr lvl="3">
              <a:buFont typeface="Courier New" panose="02070309020205020404" pitchFamily="49" charset="0"/>
              <a:buChar char="o"/>
            </a:pPr>
            <a:endParaRPr lang="en-AU" sz="2200">
              <a:latin typeface="Arial Nova"/>
            </a:endParaRPr>
          </a:p>
        </p:txBody>
      </p:sp>
    </p:spTree>
    <p:extLst>
      <p:ext uri="{BB962C8B-B14F-4D97-AF65-F5344CB8AC3E}">
        <p14:creationId xmlns:p14="http://schemas.microsoft.com/office/powerpoint/2010/main" val="15115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p:txBody>
          <a:bodyPr/>
          <a:lstStyle/>
          <a:p>
            <a:r>
              <a:rPr lang="en-AU"/>
              <a:t>Total expected daily gas demand</a:t>
            </a:r>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268835" y="1858090"/>
            <a:ext cx="11008764" cy="4868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9625" fontAlgn="base"/>
            <a:r>
              <a:rPr lang="en-AU" sz="2400">
                <a:latin typeface="Calibri" panose="020F0502020204030204" pitchFamily="34" charset="0"/>
              </a:rPr>
              <a:t>Original requirement: Expected daily gas demand equal to sum of: </a:t>
            </a:r>
          </a:p>
          <a:p>
            <a:pPr marL="1257300" lvl="2" indent="-342900" fontAlgn="base">
              <a:buSzPts val="1000"/>
              <a:buFont typeface="Courier New" panose="02070309020205020404" pitchFamily="49" charset="0"/>
              <a:buChar char="o"/>
              <a:tabLst>
                <a:tab pos="457200" algn="l"/>
              </a:tabLst>
            </a:pPr>
            <a:r>
              <a:rPr lang="en-AU" sz="1700">
                <a:effectLst/>
                <a:latin typeface="Calibri" panose="020F0502020204030204" pitchFamily="34" charset="0"/>
                <a:ea typeface="Calibri" panose="020F0502020204030204" pitchFamily="34" charset="0"/>
                <a:cs typeface="Times New Roman" panose="02020603050405020304" pitchFamily="18" charset="0"/>
              </a:rPr>
              <a:t>the proportion of the expected daily gas demand that is to be purchased under a gas supply agreement based on the </a:t>
            </a:r>
            <a:r>
              <a:rPr lang="en-AU" sz="1700" i="1">
                <a:effectLst/>
                <a:latin typeface="Calibri" panose="020F0502020204030204" pitchFamily="34" charset="0"/>
                <a:ea typeface="Calibri" panose="020F0502020204030204" pitchFamily="34" charset="0"/>
                <a:cs typeface="Times New Roman" panose="02020603050405020304" pitchFamily="18" charset="0"/>
              </a:rPr>
              <a:t>relevant entity’s </a:t>
            </a:r>
            <a:r>
              <a:rPr lang="en-AU" sz="1700">
                <a:effectLst/>
                <a:latin typeface="Calibri" panose="020F0502020204030204" pitchFamily="34" charset="0"/>
                <a:ea typeface="Calibri" panose="020F0502020204030204" pitchFamily="34" charset="0"/>
                <a:cs typeface="Times New Roman" panose="02020603050405020304" pitchFamily="18" charset="0"/>
              </a:rPr>
              <a:t>reasonable expectation of existing and potential agreements; </a:t>
            </a:r>
          </a:p>
          <a:p>
            <a:pPr marL="1257300" lvl="2" indent="-342900" fontAlgn="base">
              <a:buSzPts val="1000"/>
              <a:buFont typeface="Courier New" panose="02070309020205020404" pitchFamily="49" charset="0"/>
              <a:buChar char="o"/>
              <a:tabLst>
                <a:tab pos="457200" algn="l"/>
              </a:tabLst>
            </a:pPr>
            <a:r>
              <a:rPr lang="en-AU" sz="1700">
                <a:effectLst/>
                <a:latin typeface="Calibri" panose="020F0502020204030204" pitchFamily="34" charset="0"/>
                <a:ea typeface="Calibri" panose="020F0502020204030204" pitchFamily="34" charset="0"/>
                <a:cs typeface="Times New Roman" panose="02020603050405020304" pitchFamily="18" charset="0"/>
              </a:rPr>
              <a:t>the proportion of the expected daily gas demand that is expected to be purchased from a gas trading exchange, including the Trading Location, administered by AEMO (including a gas trading exchange location outside of the demand zone);  </a:t>
            </a:r>
          </a:p>
          <a:p>
            <a:pPr marL="1257300" lvl="2" indent="-342900" fontAlgn="base">
              <a:buSzPts val="1000"/>
              <a:buFont typeface="Courier New" panose="02070309020205020404" pitchFamily="49" charset="0"/>
              <a:buChar char="o"/>
              <a:tabLst>
                <a:tab pos="457200" algn="l"/>
              </a:tabLst>
            </a:pPr>
            <a:r>
              <a:rPr lang="en-AU" sz="1700">
                <a:effectLst/>
                <a:latin typeface="Calibri" panose="020F0502020204030204" pitchFamily="34" charset="0"/>
                <a:ea typeface="Calibri" panose="020F0502020204030204" pitchFamily="34" charset="0"/>
                <a:cs typeface="Times New Roman" panose="02020603050405020304" pitchFamily="18" charset="0"/>
              </a:rPr>
              <a:t>the proportion of the expected daily gas demand that is expected to be purchased from a market administered by AEMO, where that market is wholly or partly within the demand zone;  </a:t>
            </a:r>
          </a:p>
          <a:p>
            <a:pPr marL="1257300" lvl="2" indent="-342900" fontAlgn="base">
              <a:buSzPts val="1000"/>
              <a:buFont typeface="Courier New" panose="02070309020205020404" pitchFamily="49" charset="0"/>
              <a:buChar char="o"/>
              <a:tabLst>
                <a:tab pos="457200" algn="l"/>
              </a:tabLst>
            </a:pPr>
            <a:r>
              <a:rPr lang="en-AU" sz="1700">
                <a:effectLst/>
                <a:latin typeface="Calibri" panose="020F0502020204030204" pitchFamily="34" charset="0"/>
                <a:ea typeface="Calibri" panose="020F0502020204030204" pitchFamily="34" charset="0"/>
                <a:cs typeface="Times New Roman" panose="02020603050405020304" pitchFamily="18" charset="0"/>
              </a:rPr>
              <a:t>the proportion of the expected daily gas demand that is expected to be purchased from a market administered by AEMO, where that market is outside of the demand zone; </a:t>
            </a:r>
          </a:p>
          <a:p>
            <a:pPr marL="1038225" lvl="1" indent="0" fontAlgn="base">
              <a:buNone/>
            </a:pPr>
            <a:endParaRPr lang="en-AU" sz="2000">
              <a:latin typeface="Calibri" panose="020F0502020204030204" pitchFamily="34" charset="0"/>
            </a:endParaRPr>
          </a:p>
          <a:p>
            <a:pPr marL="1038225" indent="-457200" fontAlgn="base"/>
            <a:r>
              <a:rPr lang="en-AU">
                <a:solidFill>
                  <a:schemeClr val="accent1"/>
                </a:solidFill>
                <a:latin typeface="Calibri" panose="020F0502020204030204" pitchFamily="34" charset="0"/>
              </a:rPr>
              <a:t>Amended</a:t>
            </a:r>
            <a:r>
              <a:rPr lang="en-AU" sz="2800">
                <a:solidFill>
                  <a:schemeClr val="accent1"/>
                </a:solidFill>
                <a:latin typeface="Calibri" panose="020F0502020204030204" pitchFamily="34" charset="0"/>
              </a:rPr>
              <a:t> requirement: Expected daily gas demand </a:t>
            </a:r>
            <a:r>
              <a:rPr lang="en-AU" sz="2800" u="sng">
                <a:solidFill>
                  <a:schemeClr val="accent1"/>
                </a:solidFill>
                <a:latin typeface="Calibri" panose="020F0502020204030204" pitchFamily="34" charset="0"/>
              </a:rPr>
              <a:t>equal to or less than</a:t>
            </a:r>
            <a:r>
              <a:rPr lang="en-AU" sz="2800">
                <a:solidFill>
                  <a:schemeClr val="accent1"/>
                </a:solidFill>
                <a:latin typeface="Calibri" panose="020F0502020204030204" pitchFamily="34" charset="0"/>
              </a:rPr>
              <a:t> the sum of the values. Account for when participants are short gas. </a:t>
            </a:r>
          </a:p>
          <a:p>
            <a:pPr marL="581025" indent="0" fontAlgn="base">
              <a:buNone/>
            </a:pPr>
            <a:endParaRPr lang="en-AU" sz="2800">
              <a:latin typeface="Arial Nova"/>
            </a:endParaRPr>
          </a:p>
          <a:p>
            <a:pPr marL="457200" lvl="1" indent="0">
              <a:buNone/>
            </a:pPr>
            <a:endParaRPr lang="en-AU" sz="2200">
              <a:latin typeface="Arial Nova"/>
            </a:endParaRPr>
          </a:p>
          <a:p>
            <a:pPr lvl="3">
              <a:buFont typeface="Courier New" panose="02070309020205020404" pitchFamily="49" charset="0"/>
              <a:buChar char="o"/>
            </a:pPr>
            <a:endParaRPr lang="en-AU" sz="2200">
              <a:latin typeface="Arial Nova"/>
            </a:endParaRPr>
          </a:p>
        </p:txBody>
      </p:sp>
    </p:spTree>
    <p:extLst>
      <p:ext uri="{BB962C8B-B14F-4D97-AF65-F5344CB8AC3E}">
        <p14:creationId xmlns:p14="http://schemas.microsoft.com/office/powerpoint/2010/main" val="382561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E57DC-A2FA-8F48-B1A0-F8A265E5B7BA}"/>
              </a:ext>
            </a:extLst>
          </p:cNvPr>
          <p:cNvSpPr>
            <a:spLocks noGrp="1"/>
          </p:cNvSpPr>
          <p:nvPr>
            <p:ph idx="1"/>
          </p:nvPr>
        </p:nvSpPr>
        <p:spPr>
          <a:xfrm>
            <a:off x="928468" y="1855694"/>
            <a:ext cx="9861452" cy="3757315"/>
          </a:xfrm>
        </p:spPr>
        <p:txBody>
          <a:bodyPr anchor="t">
            <a:normAutofit/>
          </a:bodyPr>
          <a:lstStyle/>
          <a:p>
            <a:pPr marL="0" indent="0">
              <a:lnSpc>
                <a:spcPct val="114000"/>
              </a:lnSpc>
              <a:spcBef>
                <a:spcPts val="1600"/>
              </a:spcBef>
              <a:buNone/>
            </a:pPr>
            <a:r>
              <a:rPr lang="en-US" sz="3400"/>
              <a:t>We acknowledge the Traditional Owners of country throughout Australia and recognise their continuing connection to land, waters and culture. </a:t>
            </a:r>
          </a:p>
          <a:p>
            <a:pPr marL="0" indent="0">
              <a:lnSpc>
                <a:spcPct val="114000"/>
              </a:lnSpc>
              <a:spcBef>
                <a:spcPts val="1600"/>
              </a:spcBef>
              <a:buNone/>
            </a:pPr>
            <a:r>
              <a:rPr lang="en-US" sz="3400" b="1"/>
              <a:t>We pay respect to their Elders </a:t>
            </a:r>
          </a:p>
          <a:p>
            <a:pPr marL="0" indent="0">
              <a:lnSpc>
                <a:spcPct val="114000"/>
              </a:lnSpc>
              <a:spcBef>
                <a:spcPts val="0"/>
              </a:spcBef>
              <a:buNone/>
            </a:pPr>
            <a:r>
              <a:rPr lang="en-US" sz="3400" b="1"/>
              <a:t>past, present and emerging.</a:t>
            </a:r>
          </a:p>
        </p:txBody>
      </p:sp>
      <p:sp>
        <p:nvSpPr>
          <p:cNvPr id="5" name="Slide Number Placeholder 4">
            <a:extLst>
              <a:ext uri="{FF2B5EF4-FFF2-40B4-BE49-F238E27FC236}">
                <a16:creationId xmlns:a16="http://schemas.microsoft.com/office/drawing/2014/main" id="{D1E6E572-59DB-6A4C-9017-F62C1A679BAF}"/>
              </a:ext>
            </a:extLst>
          </p:cNvPr>
          <p:cNvSpPr>
            <a:spLocks noGrp="1"/>
          </p:cNvSpPr>
          <p:nvPr>
            <p:ph type="sldNum" sz="quarter" idx="12"/>
          </p:nvPr>
        </p:nvSpPr>
        <p:spPr/>
        <p:txBody>
          <a:bodyPr/>
          <a:lstStyle/>
          <a:p>
            <a:fld id="{713AB538-E724-0A46-AEB0-E520B1BBAFEE}" type="slidenum">
              <a:rPr lang="en-US" smtClean="0"/>
              <a:t>2</a:t>
            </a:fld>
            <a:endParaRPr lang="en-US"/>
          </a:p>
        </p:txBody>
      </p:sp>
    </p:spTree>
    <p:extLst>
      <p:ext uri="{BB962C8B-B14F-4D97-AF65-F5344CB8AC3E}">
        <p14:creationId xmlns:p14="http://schemas.microsoft.com/office/powerpoint/2010/main" val="383661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B4B35-E5FD-D1D8-3639-A4D793499BF5}"/>
              </a:ext>
            </a:extLst>
          </p:cNvPr>
          <p:cNvSpPr>
            <a:spLocks noGrp="1"/>
          </p:cNvSpPr>
          <p:nvPr>
            <p:ph type="title"/>
          </p:nvPr>
        </p:nvSpPr>
        <p:spPr/>
        <p:txBody>
          <a:bodyPr>
            <a:normAutofit fontScale="90000"/>
          </a:bodyPr>
          <a:lstStyle/>
          <a:p>
            <a:r>
              <a:rPr lang="en-AU"/>
              <a:t>Procedures feedback under consideration</a:t>
            </a:r>
          </a:p>
        </p:txBody>
      </p:sp>
      <p:sp>
        <p:nvSpPr>
          <p:cNvPr id="5" name="Content Placeholder 4">
            <a:extLst>
              <a:ext uri="{FF2B5EF4-FFF2-40B4-BE49-F238E27FC236}">
                <a16:creationId xmlns:a16="http://schemas.microsoft.com/office/drawing/2014/main" id="{C4739CA8-9737-4A67-5083-BDF650898A83}"/>
              </a:ext>
            </a:extLst>
          </p:cNvPr>
          <p:cNvSpPr>
            <a:spLocks noGrp="1"/>
          </p:cNvSpPr>
          <p:nvPr>
            <p:ph idx="1"/>
          </p:nvPr>
        </p:nvSpPr>
        <p:spPr/>
        <p:txBody>
          <a:bodyPr>
            <a:normAutofit/>
          </a:bodyPr>
          <a:lstStyle/>
          <a:p>
            <a:endParaRPr lang="en-AU"/>
          </a:p>
          <a:p>
            <a:endParaRPr lang="en-AU"/>
          </a:p>
        </p:txBody>
      </p:sp>
      <p:sp>
        <p:nvSpPr>
          <p:cNvPr id="6" name="Content Placeholder 2">
            <a:extLst>
              <a:ext uri="{FF2B5EF4-FFF2-40B4-BE49-F238E27FC236}">
                <a16:creationId xmlns:a16="http://schemas.microsoft.com/office/drawing/2014/main" id="{54FBEFB0-3423-F6B2-7400-83B0C5DAE8B7}"/>
              </a:ext>
            </a:extLst>
          </p:cNvPr>
          <p:cNvSpPr txBox="1">
            <a:spLocks/>
          </p:cNvSpPr>
          <p:nvPr/>
        </p:nvSpPr>
        <p:spPr>
          <a:xfrm>
            <a:off x="268835" y="1858090"/>
            <a:ext cx="11008764" cy="40869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9625" fontAlgn="base"/>
            <a:r>
              <a:rPr lang="en-AU" sz="2400">
                <a:effectLst/>
                <a:latin typeface="Calibri" panose="020F0502020204030204" pitchFamily="34" charset="0"/>
                <a:ea typeface="Calibri" panose="020F0502020204030204" pitchFamily="34" charset="0"/>
                <a:cs typeface="Times New Roman" panose="02020603050405020304" pitchFamily="18" charset="0"/>
              </a:rPr>
              <a:t>Clarification of domestic supply forecasts</a:t>
            </a:r>
          </a:p>
          <a:p>
            <a:pPr marL="1381125" lvl="1" indent="-342900" fontAlgn="base">
              <a:buFont typeface="Wingdings" panose="05000000000000000000" pitchFamily="2" charset="2"/>
              <a:buChar char="Ø"/>
            </a:pPr>
            <a:r>
              <a:rPr lang="en-AU">
                <a:latin typeface="Calibri" panose="020F0502020204030204" pitchFamily="34" charset="0"/>
                <a:cs typeface="Times New Roman" panose="02020603050405020304" pitchFamily="18" charset="0"/>
              </a:rPr>
              <a:t>Swaps are included when being supplied </a:t>
            </a:r>
          </a:p>
          <a:p>
            <a:pPr marL="1381125" lvl="1" indent="-342900" fontAlgn="base">
              <a:buFont typeface="Wingdings" panose="05000000000000000000" pitchFamily="2" charset="2"/>
              <a:buChar char="Ø"/>
            </a:pPr>
            <a:r>
              <a:rPr lang="en-AU">
                <a:latin typeface="Calibri" panose="020F0502020204030204" pitchFamily="34" charset="0"/>
                <a:cs typeface="Times New Roman" panose="02020603050405020304" pitchFamily="18" charset="0"/>
              </a:rPr>
              <a:t>Only initial sale is included in forecast  </a:t>
            </a:r>
          </a:p>
          <a:p>
            <a:pPr marL="809625" fontAlgn="base"/>
            <a:r>
              <a:rPr lang="en-AU" sz="2400">
                <a:latin typeface="Calibri" panose="020F0502020204030204" pitchFamily="34" charset="0"/>
                <a:ea typeface="Calibri" panose="020F0502020204030204" pitchFamily="34" charset="0"/>
                <a:cs typeface="Times New Roman" panose="02020603050405020304" pitchFamily="18" charset="0"/>
              </a:rPr>
              <a:t>Clarification to definition of demand</a:t>
            </a:r>
          </a:p>
          <a:p>
            <a:pPr marL="1381125" lvl="1" indent="-342900" fontAlgn="base">
              <a:buFont typeface="Wingdings" panose="05000000000000000000" pitchFamily="2" charset="2"/>
              <a:buChar char="Ø"/>
            </a:pPr>
            <a:r>
              <a:rPr lang="en-AU">
                <a:effectLst/>
                <a:latin typeface="Calibri" panose="020F0502020204030204" pitchFamily="34" charset="0"/>
                <a:ea typeface="Calibri" panose="020F0502020204030204" pitchFamily="34" charset="0"/>
                <a:cs typeface="Times New Roman" panose="02020603050405020304" pitchFamily="18" charset="0"/>
              </a:rPr>
              <a:t>Part 27 non-NGL retailer </a:t>
            </a:r>
            <a:r>
              <a:rPr lang="en-AU">
                <a:latin typeface="Calibri" panose="020F0502020204030204" pitchFamily="34" charset="0"/>
                <a:ea typeface="Calibri" panose="020F0502020204030204" pitchFamily="34" charset="0"/>
                <a:cs typeface="Times New Roman" panose="02020603050405020304" pitchFamily="18" charset="0"/>
              </a:rPr>
              <a:t>definition to include concept of demand to end-user.</a:t>
            </a:r>
          </a:p>
          <a:p>
            <a:pPr marL="1381125" lvl="1" indent="-342900" fontAlgn="base">
              <a:buFont typeface="Wingdings" panose="05000000000000000000" pitchFamily="2" charset="2"/>
              <a:buChar char="Ø"/>
            </a:pPr>
            <a:r>
              <a:rPr lang="en-AU">
                <a:latin typeface="Calibri" panose="020F0502020204030204" pitchFamily="34" charset="0"/>
                <a:ea typeface="Calibri" panose="020F0502020204030204" pitchFamily="34" charset="0"/>
                <a:cs typeface="Times New Roman" panose="02020603050405020304" pitchFamily="18" charset="0"/>
              </a:rPr>
              <a:t>Demand for retail contracts vs wholesale contracts </a:t>
            </a:r>
          </a:p>
          <a:p>
            <a:pPr marL="1381125" lvl="1" indent="-342900" fontAlgn="base">
              <a:buFont typeface="Wingdings" panose="05000000000000000000" pitchFamily="2" charset="2"/>
              <a:buChar char="Ø"/>
            </a:pPr>
            <a:r>
              <a:rPr lang="en-AU">
                <a:effectLst/>
                <a:latin typeface="Calibri" panose="020F0502020204030204" pitchFamily="34" charset="0"/>
                <a:ea typeface="Calibri" panose="020F0502020204030204" pitchFamily="34" charset="0"/>
                <a:cs typeface="Times New Roman" panose="02020603050405020304" pitchFamily="18" charset="0"/>
              </a:rPr>
              <a:t>Includes gas to storage but not to </a:t>
            </a:r>
            <a:r>
              <a:rPr lang="en-AU" err="1">
                <a:effectLst/>
                <a:latin typeface="Calibri" panose="020F0502020204030204" pitchFamily="34" charset="0"/>
                <a:ea typeface="Calibri" panose="020F0502020204030204" pitchFamily="34" charset="0"/>
                <a:cs typeface="Times New Roman" panose="02020603050405020304" pitchFamily="18" charset="0"/>
              </a:rPr>
              <a:t>linepack</a:t>
            </a:r>
            <a:r>
              <a:rPr lang="en-AU">
                <a:effectLst/>
                <a:latin typeface="Calibri" panose="020F0502020204030204" pitchFamily="34" charset="0"/>
                <a:ea typeface="Calibri" panose="020F0502020204030204" pitchFamily="34" charset="0"/>
                <a:cs typeface="Times New Roman" panose="02020603050405020304" pitchFamily="18" charset="0"/>
              </a:rPr>
              <a:t> or imbalances or park services. </a:t>
            </a:r>
          </a:p>
          <a:p>
            <a:pPr marL="1381125" lvl="1" indent="-342900" fontAlgn="base">
              <a:buFont typeface="Wingdings" panose="05000000000000000000" pitchFamily="2" charset="2"/>
              <a:buChar char="Ø"/>
            </a:pPr>
            <a:r>
              <a:rPr lang="en-AU">
                <a:effectLst/>
                <a:latin typeface="Calibri" panose="020F0502020204030204" pitchFamily="34" charset="0"/>
                <a:ea typeface="Calibri" panose="020F0502020204030204" pitchFamily="34" charset="0"/>
                <a:cs typeface="Times New Roman" panose="02020603050405020304" pitchFamily="18" charset="0"/>
              </a:rPr>
              <a:t>Doesn’t relate to in-pipe trades</a:t>
            </a:r>
          </a:p>
          <a:p>
            <a:pPr marL="1371600" lvl="3" indent="0">
              <a:buNone/>
            </a:pPr>
            <a:endParaRPr lang="en-AU" sz="2200">
              <a:effectLst/>
              <a:latin typeface="Arial Nov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29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3063-1D25-4152-9466-634FDF885E8E}"/>
              </a:ext>
            </a:extLst>
          </p:cNvPr>
          <p:cNvSpPr>
            <a:spLocks noGrp="1"/>
          </p:cNvSpPr>
          <p:nvPr>
            <p:ph type="ctrTitle"/>
          </p:nvPr>
        </p:nvSpPr>
        <p:spPr/>
        <p:txBody>
          <a:bodyPr/>
          <a:lstStyle/>
          <a:p>
            <a:r>
              <a:rPr lang="en-AU"/>
              <a:t>Industry Readiness</a:t>
            </a:r>
          </a:p>
        </p:txBody>
      </p:sp>
      <p:sp>
        <p:nvSpPr>
          <p:cNvPr id="5" name="Subtitle 4">
            <a:extLst>
              <a:ext uri="{FF2B5EF4-FFF2-40B4-BE49-F238E27FC236}">
                <a16:creationId xmlns:a16="http://schemas.microsoft.com/office/drawing/2014/main" id="{0393C46D-7C68-07E1-391A-1A4506178262}"/>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415043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Communications</a:t>
            </a:r>
          </a:p>
        </p:txBody>
      </p:sp>
      <p:sp>
        <p:nvSpPr>
          <p:cNvPr id="3" name="Content Placeholder 2"/>
          <p:cNvSpPr>
            <a:spLocks noGrp="1"/>
          </p:cNvSpPr>
          <p:nvPr>
            <p:ph idx="1"/>
          </p:nvPr>
        </p:nvSpPr>
        <p:spPr>
          <a:xfrm>
            <a:off x="550190" y="1657350"/>
            <a:ext cx="10727409" cy="5200649"/>
          </a:xfrm>
        </p:spPr>
        <p:txBody>
          <a:bodyPr vert="horz" lIns="91440" tIns="45720" rIns="91440" bIns="45720" rtlCol="0" anchor="t">
            <a:normAutofit lnSpcReduction="10000"/>
          </a:bodyPr>
          <a:lstStyle/>
          <a:p>
            <a:pPr marL="0" indent="0">
              <a:buNone/>
            </a:pPr>
            <a:r>
              <a:rPr lang="en-AU">
                <a:latin typeface="Arial Nova"/>
              </a:rPr>
              <a:t>Materials for participants will include: </a:t>
            </a:r>
            <a:endParaRPr lang="en-AU"/>
          </a:p>
          <a:p>
            <a:r>
              <a:rPr lang="en-AU">
                <a:latin typeface="Arial Nova"/>
              </a:rPr>
              <a:t>This overview presentation pack</a:t>
            </a:r>
          </a:p>
          <a:p>
            <a:r>
              <a:rPr lang="en-AU" sz="2800"/>
              <a:t>East coast gas system reforms</a:t>
            </a:r>
            <a:r>
              <a:rPr lang="en-AU" sz="2800">
                <a:hlinkClick r:id="rId3"/>
              </a:rPr>
              <a:t> </a:t>
            </a:r>
            <a:br>
              <a:rPr lang="en-AU" sz="2800">
                <a:hlinkClick r:id="rId3"/>
              </a:rPr>
            </a:br>
            <a:r>
              <a:rPr lang="en-AU" sz="2800">
                <a:hlinkClick r:id="rId4"/>
              </a:rPr>
              <a:t>https://aemo.com.au/initiatives/major-programs/east-coast-gas-reforms</a:t>
            </a:r>
            <a:endParaRPr lang="en-AU" sz="2800"/>
          </a:p>
          <a:p>
            <a:r>
              <a:rPr lang="en-AU">
                <a:latin typeface="Arial Nova"/>
                <a:hlinkClick r:id="rId5"/>
              </a:rPr>
              <a:t>Frequently asked questions</a:t>
            </a:r>
            <a:r>
              <a:rPr lang="en-AU">
                <a:latin typeface="Arial Nova"/>
              </a:rPr>
              <a:t> </a:t>
            </a:r>
          </a:p>
          <a:p>
            <a:r>
              <a:rPr lang="en-AU">
                <a:latin typeface="Arial Nova"/>
                <a:hlinkClick r:id="rId6"/>
              </a:rPr>
              <a:t>Gas BB technical specification</a:t>
            </a:r>
            <a:endParaRPr lang="en-AU">
              <a:latin typeface="Arial Nova"/>
            </a:endParaRPr>
          </a:p>
          <a:p>
            <a:r>
              <a:rPr lang="en-AU">
                <a:hlinkClick r:id="rId3"/>
              </a:rPr>
              <a:t>East coast gas system procedures and BB data submission guideline</a:t>
            </a:r>
            <a:endParaRPr lang="en-AU" sz="2800"/>
          </a:p>
          <a:p>
            <a:r>
              <a:rPr lang="en-AU" sz="2800">
                <a:hlinkClick r:id="rId7"/>
              </a:rPr>
              <a:t>East coast gas system guidelines</a:t>
            </a:r>
            <a:r>
              <a:rPr lang="en-AU" sz="2800"/>
              <a:t> </a:t>
            </a:r>
          </a:p>
          <a:p>
            <a:r>
              <a:rPr lang="en-AU">
                <a:hlinkClick r:id="rId8"/>
              </a:rPr>
              <a:t>API reference</a:t>
            </a:r>
            <a:r>
              <a:rPr lang="en-AU"/>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5A9E-8453-4CCB-AE5E-7D691E484C68}"/>
              </a:ext>
            </a:extLst>
          </p:cNvPr>
          <p:cNvSpPr>
            <a:spLocks noGrp="1"/>
          </p:cNvSpPr>
          <p:nvPr>
            <p:ph type="title"/>
          </p:nvPr>
        </p:nvSpPr>
        <p:spPr/>
        <p:txBody>
          <a:bodyPr vert="horz" lIns="180000" tIns="180000" rIns="72000" bIns="45720" rtlCol="0" anchor="t">
            <a:noAutofit/>
          </a:bodyPr>
          <a:lstStyle/>
          <a:p>
            <a:pPr defTabSz="1007943"/>
            <a:r>
              <a:rPr lang="en-AU">
                <a:latin typeface="Century Gothic"/>
              </a:rPr>
              <a:t>Timeline</a:t>
            </a:r>
          </a:p>
        </p:txBody>
      </p:sp>
      <p:sp>
        <p:nvSpPr>
          <p:cNvPr id="4" name="Slide Number Placeholder 3">
            <a:extLst>
              <a:ext uri="{FF2B5EF4-FFF2-40B4-BE49-F238E27FC236}">
                <a16:creationId xmlns:a16="http://schemas.microsoft.com/office/drawing/2014/main" id="{A01218BE-E1E9-4B3E-A2CD-7C7C5A7D765C}"/>
              </a:ext>
            </a:extLst>
          </p:cNvPr>
          <p:cNvSpPr>
            <a:spLocks noGrp="1"/>
          </p:cNvSpPr>
          <p:nvPr>
            <p:ph type="sldNum" sz="quarter" idx="12"/>
          </p:nvPr>
        </p:nvSpPr>
        <p:spPr/>
        <p:txBody>
          <a:bodyPr/>
          <a:lstStyle/>
          <a:p>
            <a:fld id="{713AB538-E724-0A46-AEB0-E520B1BBAFEE}" type="slidenum">
              <a:rPr lang="en-US" smtClean="0">
                <a:latin typeface="Arial Nova" panose="020B0504020202020204"/>
              </a:rPr>
              <a:t>23</a:t>
            </a:fld>
            <a:endParaRPr lang="en-US">
              <a:latin typeface="Arial Nova" panose="020B0504020202020204"/>
            </a:endParaRPr>
          </a:p>
        </p:txBody>
      </p:sp>
      <p:graphicFrame>
        <p:nvGraphicFramePr>
          <p:cNvPr id="31" name="Table 30">
            <a:extLst>
              <a:ext uri="{FF2B5EF4-FFF2-40B4-BE49-F238E27FC236}">
                <a16:creationId xmlns:a16="http://schemas.microsoft.com/office/drawing/2014/main" id="{45C701C8-17E8-426F-9E4C-722C053FEDE1}"/>
              </a:ext>
            </a:extLst>
          </p:cNvPr>
          <p:cNvGraphicFramePr>
            <a:graphicFrameLocks noGrp="1"/>
          </p:cNvGraphicFramePr>
          <p:nvPr/>
        </p:nvGraphicFramePr>
        <p:xfrm>
          <a:off x="386101" y="3408438"/>
          <a:ext cx="5223013" cy="3292475"/>
        </p:xfrm>
        <a:graphic>
          <a:graphicData uri="http://schemas.openxmlformats.org/drawingml/2006/table">
            <a:tbl>
              <a:tblPr firstRow="1" bandRow="1">
                <a:tableStyleId>{7E9639D4-E3E2-4D34-9284-5A2195B3D0D7}</a:tableStyleId>
              </a:tblPr>
              <a:tblGrid>
                <a:gridCol w="3853343">
                  <a:extLst>
                    <a:ext uri="{9D8B030D-6E8A-4147-A177-3AD203B41FA5}">
                      <a16:colId xmlns:a16="http://schemas.microsoft.com/office/drawing/2014/main" val="1061936718"/>
                    </a:ext>
                  </a:extLst>
                </a:gridCol>
                <a:gridCol w="1369670">
                  <a:extLst>
                    <a:ext uri="{9D8B030D-6E8A-4147-A177-3AD203B41FA5}">
                      <a16:colId xmlns:a16="http://schemas.microsoft.com/office/drawing/2014/main" val="794855842"/>
                    </a:ext>
                  </a:extLst>
                </a:gridCol>
              </a:tblGrid>
              <a:tr h="377246">
                <a:tc>
                  <a:txBody>
                    <a:bodyPr/>
                    <a:lstStyle>
                      <a:lvl1pPr marL="0" algn="l" defTabSz="914400" rtl="0" eaLnBrk="1" latinLnBrk="0" hangingPunct="1">
                        <a:defRPr sz="1800" b="1" kern="1200">
                          <a:solidFill>
                            <a:schemeClr val="lt1"/>
                          </a:solidFill>
                          <a:latin typeface="Segoe UI Semilight"/>
                        </a:defRPr>
                      </a:lvl1pPr>
                      <a:lvl2pPr marL="457200" algn="l" defTabSz="914400" rtl="0" eaLnBrk="1" latinLnBrk="0" hangingPunct="1">
                        <a:defRPr sz="1800" b="1" kern="1200">
                          <a:solidFill>
                            <a:schemeClr val="lt1"/>
                          </a:solidFill>
                          <a:latin typeface="Segoe UI Semilight"/>
                        </a:defRPr>
                      </a:lvl2pPr>
                      <a:lvl3pPr marL="914400" algn="l" defTabSz="914400" rtl="0" eaLnBrk="1" latinLnBrk="0" hangingPunct="1">
                        <a:defRPr sz="1800" b="1" kern="1200">
                          <a:solidFill>
                            <a:schemeClr val="lt1"/>
                          </a:solidFill>
                          <a:latin typeface="Segoe UI Semilight"/>
                        </a:defRPr>
                      </a:lvl3pPr>
                      <a:lvl4pPr marL="1371600" algn="l" defTabSz="914400" rtl="0" eaLnBrk="1" latinLnBrk="0" hangingPunct="1">
                        <a:defRPr sz="1800" b="1" kern="1200">
                          <a:solidFill>
                            <a:schemeClr val="lt1"/>
                          </a:solidFill>
                          <a:latin typeface="Segoe UI Semilight"/>
                        </a:defRPr>
                      </a:lvl4pPr>
                      <a:lvl5pPr marL="1828800" algn="l" defTabSz="914400" rtl="0" eaLnBrk="1" latinLnBrk="0" hangingPunct="1">
                        <a:defRPr sz="1800" b="1" kern="1200">
                          <a:solidFill>
                            <a:schemeClr val="lt1"/>
                          </a:solidFill>
                          <a:latin typeface="Segoe UI Semilight"/>
                        </a:defRPr>
                      </a:lvl5pPr>
                      <a:lvl6pPr marL="2286000" algn="l" defTabSz="914400" rtl="0" eaLnBrk="1" latinLnBrk="0" hangingPunct="1">
                        <a:defRPr sz="1800" b="1" kern="1200">
                          <a:solidFill>
                            <a:schemeClr val="lt1"/>
                          </a:solidFill>
                          <a:latin typeface="Segoe UI Semilight"/>
                        </a:defRPr>
                      </a:lvl6pPr>
                      <a:lvl7pPr marL="2743200" algn="l" defTabSz="914400" rtl="0" eaLnBrk="1" latinLnBrk="0" hangingPunct="1">
                        <a:defRPr sz="1800" b="1" kern="1200">
                          <a:solidFill>
                            <a:schemeClr val="lt1"/>
                          </a:solidFill>
                          <a:latin typeface="Segoe UI Semilight"/>
                        </a:defRPr>
                      </a:lvl7pPr>
                      <a:lvl8pPr marL="3200400" algn="l" defTabSz="914400" rtl="0" eaLnBrk="1" latinLnBrk="0" hangingPunct="1">
                        <a:defRPr sz="1800" b="1" kern="1200">
                          <a:solidFill>
                            <a:schemeClr val="lt1"/>
                          </a:solidFill>
                          <a:latin typeface="Segoe UI Semilight"/>
                        </a:defRPr>
                      </a:lvl8pPr>
                      <a:lvl9pPr marL="3657600" algn="l" defTabSz="914400" rtl="0" eaLnBrk="1" latinLnBrk="0" hangingPunct="1">
                        <a:defRPr sz="1800" b="1" kern="1200">
                          <a:solidFill>
                            <a:schemeClr val="lt1"/>
                          </a:solidFill>
                          <a:latin typeface="Segoe UI Semilight"/>
                        </a:defRPr>
                      </a:lvl9pPr>
                    </a:lstStyle>
                    <a:p>
                      <a:pPr marL="0" marR="0" lvl="0" indent="0" algn="ctr" defTabSz="685810" rtl="0" eaLnBrk="1" fontAlgn="auto" latinLnBrk="0" hangingPunct="1">
                        <a:lnSpc>
                          <a:spcPct val="100000"/>
                        </a:lnSpc>
                        <a:spcBef>
                          <a:spcPts val="0"/>
                        </a:spcBef>
                        <a:spcAft>
                          <a:spcPts val="200"/>
                        </a:spcAft>
                        <a:buClrTx/>
                        <a:buSzTx/>
                        <a:buFont typeface="Arial" panose="020B0604020202020204" pitchFamily="34" charset="0"/>
                        <a:buNone/>
                        <a:tabLst/>
                        <a:defRPr/>
                      </a:pPr>
                      <a:r>
                        <a:rPr lang="en-AU" sz="1200" b="1" kern="1200">
                          <a:solidFill>
                            <a:schemeClr val="lt1"/>
                          </a:solidFill>
                        </a:rPr>
                        <a:t>Procedures/Guidelines</a:t>
                      </a:r>
                      <a:endParaRPr lang="en-AU" sz="1200" b="1" kern="1200">
                        <a:solidFill>
                          <a:schemeClr val="lt1"/>
                        </a:solidFill>
                        <a:latin typeface="Arial Nova" panose="020B0504020202020204"/>
                        <a:ea typeface="+mn-ea"/>
                        <a:cs typeface="+mn-cs"/>
                      </a:endParaRPr>
                    </a:p>
                  </a:txBody>
                  <a:tcPr marL="29625" marR="29625" marT="29625" marB="29625" anchor="ctr"/>
                </a:tc>
                <a:tc>
                  <a:txBody>
                    <a:bodyPr/>
                    <a:lstStyle/>
                    <a:p>
                      <a:pPr marL="0" marR="0" lvl="0" indent="0" algn="ctr" defTabSz="685810" rtl="0" eaLnBrk="1" fontAlgn="auto" latinLnBrk="0" hangingPunct="1">
                        <a:lnSpc>
                          <a:spcPct val="100000"/>
                        </a:lnSpc>
                        <a:spcBef>
                          <a:spcPts val="0"/>
                        </a:spcBef>
                        <a:spcAft>
                          <a:spcPts val="200"/>
                        </a:spcAft>
                        <a:buClrTx/>
                        <a:buSzTx/>
                        <a:buFont typeface="Arial" panose="020B0604020202020204" pitchFamily="34" charset="0"/>
                        <a:buNone/>
                        <a:tabLst/>
                        <a:defRPr/>
                      </a:pPr>
                      <a:r>
                        <a:rPr lang="en-AU" sz="1200" b="1" kern="1200">
                          <a:solidFill>
                            <a:schemeClr val="lt1"/>
                          </a:solidFill>
                          <a:latin typeface="Arial Nova" panose="020B0504020202020204"/>
                          <a:ea typeface="+mn-ea"/>
                          <a:cs typeface="+mn-cs"/>
                        </a:rPr>
                        <a:t>Date</a:t>
                      </a:r>
                    </a:p>
                  </a:txBody>
                  <a:tcPr marL="29625" marR="29625" marT="29625" marB="29625" anchor="ctr"/>
                </a:tc>
                <a:extLst>
                  <a:ext uri="{0D108BD9-81ED-4DB2-BD59-A6C34878D82A}">
                    <a16:rowId xmlns:a16="http://schemas.microsoft.com/office/drawing/2014/main" val="1015768414"/>
                  </a:ext>
                </a:extLst>
              </a:tr>
              <a:tr h="2915229">
                <a:tc>
                  <a:txBody>
                    <a:bodyPr/>
                    <a:lstStyle/>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r>
                        <a:rPr lang="en-AU" sz="1200" b="0" kern="1200">
                          <a:solidFill>
                            <a:schemeClr val="dk1"/>
                          </a:solidFill>
                          <a:latin typeface="Arial Nova" panose="020B0504020202020204"/>
                        </a:rPr>
                        <a:t>Guidelines second round consultation commence </a:t>
                      </a: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r>
                        <a:rPr lang="en-AU" sz="1200" b="0" kern="1200">
                          <a:solidFill>
                            <a:schemeClr val="dk1"/>
                          </a:solidFill>
                          <a:latin typeface="Arial Nova" panose="020B0504020202020204"/>
                        </a:rPr>
                        <a:t>Procedures second round consultation close</a:t>
                      </a: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endParaRPr lang="en-AU" sz="1200" b="0" kern="1200">
                        <a:solidFill>
                          <a:schemeClr val="dk1"/>
                        </a:solidFill>
                        <a:latin typeface="Arial Nova" panose="020B0504020202020204"/>
                      </a:endParaRP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r>
                        <a:rPr lang="en-AU" sz="1200" b="0" kern="1200">
                          <a:solidFill>
                            <a:schemeClr val="dk1"/>
                          </a:solidFill>
                          <a:latin typeface="Arial Nova" panose="020B0504020202020204"/>
                        </a:rPr>
                        <a:t>Procedures notice of decision</a:t>
                      </a: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endParaRPr lang="en-AU" sz="1200" b="0" kern="1200">
                        <a:solidFill>
                          <a:schemeClr val="dk1"/>
                        </a:solidFill>
                        <a:latin typeface="Arial Nova" panose="020B0504020202020204"/>
                      </a:endParaRP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r>
                        <a:rPr lang="en-AU" sz="1200" b="0" kern="1200">
                          <a:solidFill>
                            <a:schemeClr val="dk1"/>
                          </a:solidFill>
                          <a:latin typeface="Arial Nova" panose="020B0504020202020204"/>
                        </a:rPr>
                        <a:t>Guidelines second round consultation submissions</a:t>
                      </a: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endParaRPr lang="en-AU" sz="1200" b="0" kern="1200">
                        <a:solidFill>
                          <a:schemeClr val="dk1"/>
                        </a:solidFill>
                        <a:latin typeface="Arial Nova" panose="020B0504020202020204"/>
                      </a:endParaRP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r>
                        <a:rPr lang="en-AU" sz="1200" b="0" kern="1200">
                          <a:solidFill>
                            <a:schemeClr val="dk1"/>
                          </a:solidFill>
                          <a:latin typeface="Arial Nova" panose="020B0504020202020204"/>
                        </a:rPr>
                        <a:t>Procedures effective date</a:t>
                      </a: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endParaRPr lang="en-AU" sz="1200" b="0" kern="1200">
                        <a:solidFill>
                          <a:schemeClr val="dk1"/>
                        </a:solidFill>
                        <a:latin typeface="Arial Nova" panose="020B0504020202020204"/>
                      </a:endParaRP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r>
                        <a:rPr lang="en-AU" sz="1200" b="0" kern="1200">
                          <a:solidFill>
                            <a:schemeClr val="dk1"/>
                          </a:solidFill>
                          <a:latin typeface="Arial Nova" panose="020B0504020202020204"/>
                        </a:rPr>
                        <a:t>Guidelines final decision</a:t>
                      </a: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endParaRPr lang="en-AU" sz="1200" b="0" kern="1200">
                        <a:solidFill>
                          <a:schemeClr val="dk1"/>
                        </a:solidFill>
                        <a:latin typeface="Arial Nova" panose="020B0504020202020204"/>
                      </a:endParaRPr>
                    </a:p>
                    <a:p>
                      <a:pPr marL="171450" marR="0" lvl="0" indent="-171450" algn="l" rtl="0" eaLnBrk="1" fontAlgn="auto" latinLnBrk="0" hangingPunct="1">
                        <a:lnSpc>
                          <a:spcPct val="100000"/>
                        </a:lnSpc>
                        <a:spcBef>
                          <a:spcPts val="0"/>
                        </a:spcBef>
                        <a:spcAft>
                          <a:spcPts val="200"/>
                        </a:spcAft>
                        <a:buClr>
                          <a:schemeClr val="tx1"/>
                        </a:buClr>
                        <a:buSzTx/>
                        <a:buFont typeface="Wingdings" panose="05000000000000000000" pitchFamily="2" charset="2"/>
                        <a:buChar char=""/>
                      </a:pPr>
                      <a:r>
                        <a:rPr lang="en-AU" sz="1200" b="0" kern="1200">
                          <a:solidFill>
                            <a:schemeClr val="dk1"/>
                          </a:solidFill>
                          <a:latin typeface="Arial Nova" panose="020B0504020202020204"/>
                        </a:rPr>
                        <a:t>Guidelines effective date</a:t>
                      </a:r>
                      <a:endParaRPr lang="en-AU" sz="1200" b="0" kern="1200">
                        <a:solidFill>
                          <a:schemeClr val="dk1"/>
                        </a:solidFill>
                        <a:latin typeface="Arial Nova" panose="020B0504020202020204"/>
                        <a:ea typeface="+mn-ea"/>
                        <a:cs typeface="Calibri"/>
                      </a:endParaRPr>
                    </a:p>
                  </a:txBody>
                  <a:tcPr marL="59249" marR="0" marT="59249" marB="59249"/>
                </a:tc>
                <a:tc>
                  <a:txBody>
                    <a:bodyPr/>
                    <a:lstStyle/>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24 April 2023</a:t>
                      </a: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28 April 2023</a:t>
                      </a: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11 May 2023</a:t>
                      </a: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16 May 2023</a:t>
                      </a: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1 June 2023</a:t>
                      </a: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13 June 2023</a:t>
                      </a: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ctr"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27 June 2023</a:t>
                      </a:r>
                    </a:p>
                  </a:txBody>
                  <a:tcPr marL="59249" marR="0" marT="59249" marB="59249"/>
                </a:tc>
                <a:extLst>
                  <a:ext uri="{0D108BD9-81ED-4DB2-BD59-A6C34878D82A}">
                    <a16:rowId xmlns:a16="http://schemas.microsoft.com/office/drawing/2014/main" val="2819502651"/>
                  </a:ext>
                </a:extLst>
              </a:tr>
            </a:tbl>
          </a:graphicData>
        </a:graphic>
      </p:graphicFrame>
      <p:sp>
        <p:nvSpPr>
          <p:cNvPr id="5" name="Arrow: Right 4">
            <a:extLst>
              <a:ext uri="{FF2B5EF4-FFF2-40B4-BE49-F238E27FC236}">
                <a16:creationId xmlns:a16="http://schemas.microsoft.com/office/drawing/2014/main" id="{3370D7E3-AE1E-3542-E231-FF8DF8A7BA4A}"/>
              </a:ext>
            </a:extLst>
          </p:cNvPr>
          <p:cNvSpPr/>
          <p:nvPr/>
        </p:nvSpPr>
        <p:spPr>
          <a:xfrm>
            <a:off x="110466" y="2184275"/>
            <a:ext cx="11876463" cy="427714"/>
          </a:xfrm>
          <a:prstGeom prst="rightArrow">
            <a:avLst/>
          </a:prstGeom>
          <a:solidFill>
            <a:srgbClr val="360F3C">
              <a:lumMod val="90000"/>
              <a:lumOff val="10000"/>
            </a:srgbClr>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Nova" panose="020B0504020202020204"/>
            </a:endParaRPr>
          </a:p>
        </p:txBody>
      </p:sp>
      <p:sp>
        <p:nvSpPr>
          <p:cNvPr id="6" name="Freeform 332">
            <a:extLst>
              <a:ext uri="{FF2B5EF4-FFF2-40B4-BE49-F238E27FC236}">
                <a16:creationId xmlns:a16="http://schemas.microsoft.com/office/drawing/2014/main" id="{1CA547AD-FE50-B2CE-2AA4-B85EBBEE2E2E}"/>
              </a:ext>
            </a:extLst>
          </p:cNvPr>
          <p:cNvSpPr>
            <a:spLocks noChangeArrowheads="1"/>
          </p:cNvSpPr>
          <p:nvPr/>
        </p:nvSpPr>
        <p:spPr bwMode="auto">
          <a:xfrm>
            <a:off x="129028" y="2298183"/>
            <a:ext cx="3168000" cy="206608"/>
          </a:xfrm>
          <a:prstGeom prst="rect">
            <a:avLst/>
          </a:prstGeom>
          <a:solidFill>
            <a:srgbClr val="FFFFFF">
              <a:lumMod val="65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530" b="0" i="0" u="none" strike="noStrike" kern="0" cap="none" spc="0" normalizeH="0" baseline="0" noProof="0">
              <a:ln>
                <a:noFill/>
              </a:ln>
              <a:solidFill>
                <a:srgbClr val="222324"/>
              </a:solidFill>
              <a:effectLst/>
              <a:uLnTx/>
              <a:uFillTx/>
              <a:latin typeface="Arial Nova" panose="020B0504020202020204"/>
            </a:endParaRPr>
          </a:p>
        </p:txBody>
      </p:sp>
      <p:graphicFrame>
        <p:nvGraphicFramePr>
          <p:cNvPr id="7" name="Table 6">
            <a:extLst>
              <a:ext uri="{FF2B5EF4-FFF2-40B4-BE49-F238E27FC236}">
                <a16:creationId xmlns:a16="http://schemas.microsoft.com/office/drawing/2014/main" id="{2ADDF4A5-C621-2909-777B-96BBED7E16A2}"/>
              </a:ext>
            </a:extLst>
          </p:cNvPr>
          <p:cNvGraphicFramePr>
            <a:graphicFrameLocks noGrp="1"/>
          </p:cNvGraphicFramePr>
          <p:nvPr/>
        </p:nvGraphicFramePr>
        <p:xfrm>
          <a:off x="285892" y="2276619"/>
          <a:ext cx="11620216" cy="250725"/>
        </p:xfrm>
        <a:graphic>
          <a:graphicData uri="http://schemas.openxmlformats.org/drawingml/2006/table">
            <a:tbl>
              <a:tblPr firstRow="1" bandRow="1">
                <a:effectLst/>
              </a:tblPr>
              <a:tblGrid>
                <a:gridCol w="1587429">
                  <a:extLst>
                    <a:ext uri="{9D8B030D-6E8A-4147-A177-3AD203B41FA5}">
                      <a16:colId xmlns:a16="http://schemas.microsoft.com/office/drawing/2014/main" val="3257355519"/>
                    </a:ext>
                  </a:extLst>
                </a:gridCol>
                <a:gridCol w="1587429">
                  <a:extLst>
                    <a:ext uri="{9D8B030D-6E8A-4147-A177-3AD203B41FA5}">
                      <a16:colId xmlns:a16="http://schemas.microsoft.com/office/drawing/2014/main" val="1196704941"/>
                    </a:ext>
                  </a:extLst>
                </a:gridCol>
                <a:gridCol w="2285976">
                  <a:extLst>
                    <a:ext uri="{9D8B030D-6E8A-4147-A177-3AD203B41FA5}">
                      <a16:colId xmlns:a16="http://schemas.microsoft.com/office/drawing/2014/main" val="1182355891"/>
                    </a:ext>
                  </a:extLst>
                </a:gridCol>
                <a:gridCol w="2285976">
                  <a:extLst>
                    <a:ext uri="{9D8B030D-6E8A-4147-A177-3AD203B41FA5}">
                      <a16:colId xmlns:a16="http://schemas.microsoft.com/office/drawing/2014/main" val="569011991"/>
                    </a:ext>
                  </a:extLst>
                </a:gridCol>
                <a:gridCol w="1936703">
                  <a:extLst>
                    <a:ext uri="{9D8B030D-6E8A-4147-A177-3AD203B41FA5}">
                      <a16:colId xmlns:a16="http://schemas.microsoft.com/office/drawing/2014/main" val="781587482"/>
                    </a:ext>
                  </a:extLst>
                </a:gridCol>
                <a:gridCol w="1936703">
                  <a:extLst>
                    <a:ext uri="{9D8B030D-6E8A-4147-A177-3AD203B41FA5}">
                      <a16:colId xmlns:a16="http://schemas.microsoft.com/office/drawing/2014/main" val="456027539"/>
                    </a:ext>
                  </a:extLst>
                </a:gridCol>
              </a:tblGrid>
              <a:tr h="250725">
                <a:tc>
                  <a:txBody>
                    <a:bodyPr/>
                    <a:lstStyle>
                      <a:lvl1pPr marL="0" algn="l" defTabSz="914400" rtl="0" eaLnBrk="1" latinLnBrk="0" hangingPunct="1">
                        <a:defRPr sz="1800" b="1" kern="1200">
                          <a:solidFill>
                            <a:schemeClr val="lt1"/>
                          </a:solidFill>
                          <a:latin typeface="Segoe UI Semilight"/>
                        </a:defRPr>
                      </a:lvl1pPr>
                      <a:lvl2pPr marL="457200" algn="l" defTabSz="914400" rtl="0" eaLnBrk="1" latinLnBrk="0" hangingPunct="1">
                        <a:defRPr sz="1800" b="1" kern="1200">
                          <a:solidFill>
                            <a:schemeClr val="lt1"/>
                          </a:solidFill>
                          <a:latin typeface="Segoe UI Semilight"/>
                        </a:defRPr>
                      </a:lvl2pPr>
                      <a:lvl3pPr marL="914400" algn="l" defTabSz="914400" rtl="0" eaLnBrk="1" latinLnBrk="0" hangingPunct="1">
                        <a:defRPr sz="1800" b="1" kern="1200">
                          <a:solidFill>
                            <a:schemeClr val="lt1"/>
                          </a:solidFill>
                          <a:latin typeface="Segoe UI Semilight"/>
                        </a:defRPr>
                      </a:lvl3pPr>
                      <a:lvl4pPr marL="1371600" algn="l" defTabSz="914400" rtl="0" eaLnBrk="1" latinLnBrk="0" hangingPunct="1">
                        <a:defRPr sz="1800" b="1" kern="1200">
                          <a:solidFill>
                            <a:schemeClr val="lt1"/>
                          </a:solidFill>
                          <a:latin typeface="Segoe UI Semilight"/>
                        </a:defRPr>
                      </a:lvl4pPr>
                      <a:lvl5pPr marL="1828800" algn="l" defTabSz="914400" rtl="0" eaLnBrk="1" latinLnBrk="0" hangingPunct="1">
                        <a:defRPr sz="1800" b="1" kern="1200">
                          <a:solidFill>
                            <a:schemeClr val="lt1"/>
                          </a:solidFill>
                          <a:latin typeface="Segoe UI Semilight"/>
                        </a:defRPr>
                      </a:lvl5pPr>
                      <a:lvl6pPr marL="2286000" algn="l" defTabSz="914400" rtl="0" eaLnBrk="1" latinLnBrk="0" hangingPunct="1">
                        <a:defRPr sz="1800" b="1" kern="1200">
                          <a:solidFill>
                            <a:schemeClr val="lt1"/>
                          </a:solidFill>
                          <a:latin typeface="Segoe UI Semilight"/>
                        </a:defRPr>
                      </a:lvl6pPr>
                      <a:lvl7pPr marL="2743200" algn="l" defTabSz="914400" rtl="0" eaLnBrk="1" latinLnBrk="0" hangingPunct="1">
                        <a:defRPr sz="1800" b="1" kern="1200">
                          <a:solidFill>
                            <a:schemeClr val="lt1"/>
                          </a:solidFill>
                          <a:latin typeface="Segoe UI Semilight"/>
                        </a:defRPr>
                      </a:lvl7pPr>
                      <a:lvl8pPr marL="3200400" algn="l" defTabSz="914400" rtl="0" eaLnBrk="1" latinLnBrk="0" hangingPunct="1">
                        <a:defRPr sz="1800" b="1" kern="1200">
                          <a:solidFill>
                            <a:schemeClr val="lt1"/>
                          </a:solidFill>
                          <a:latin typeface="Segoe UI Semilight"/>
                        </a:defRPr>
                      </a:lvl8pPr>
                      <a:lvl9pPr marL="3657600" algn="l" defTabSz="914400" rtl="0" eaLnBrk="1" latinLnBrk="0" hangingPunct="1">
                        <a:defRPr sz="1800" b="1" kern="1200">
                          <a:solidFill>
                            <a:schemeClr val="lt1"/>
                          </a:solidFill>
                          <a:latin typeface="Segoe UI Semilight"/>
                        </a:defRPr>
                      </a:lvl9pPr>
                    </a:lstStyle>
                    <a:p>
                      <a:pPr marL="0" indent="0" algn="ctr" defTabSz="685810" rtl="0" eaLnBrk="1" latinLnBrk="0" hangingPunct="1">
                        <a:spcAft>
                          <a:spcPts val="200"/>
                        </a:spcAft>
                        <a:buFont typeface="Arial" panose="020B0604020202020204" pitchFamily="34" charset="0"/>
                        <a:buNone/>
                      </a:pPr>
                      <a:r>
                        <a:rPr lang="en-AU" sz="1200" b="1" kern="1200">
                          <a:solidFill>
                            <a:schemeClr val="bg1">
                              <a:lumMod val="95000"/>
                            </a:schemeClr>
                          </a:solidFill>
                          <a:latin typeface="+mj-lt"/>
                          <a:ea typeface="+mn-ea"/>
                          <a:cs typeface="Calibri" panose="020F0502020204030204" pitchFamily="34" charset="0"/>
                        </a:rPr>
                        <a:t>Mar</a:t>
                      </a:r>
                    </a:p>
                  </a:txBody>
                  <a:tcPr marL="29625" marR="29625" marT="29625" marB="29625" anchor="ctr">
                    <a:lnL w="12700"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10" rtl="0" eaLnBrk="1" latinLnBrk="0" hangingPunct="1">
                        <a:spcAft>
                          <a:spcPts val="200"/>
                        </a:spcAft>
                        <a:buFont typeface="Arial" panose="020B0604020202020204" pitchFamily="34" charset="0"/>
                        <a:buNone/>
                      </a:pPr>
                      <a:r>
                        <a:rPr lang="en-AU" sz="1200" b="1" kern="1200">
                          <a:solidFill>
                            <a:schemeClr val="bg1">
                              <a:lumMod val="95000"/>
                            </a:schemeClr>
                          </a:solidFill>
                          <a:latin typeface="+mj-lt"/>
                          <a:ea typeface="+mn-ea"/>
                          <a:cs typeface="Calibri" panose="020F0502020204030204" pitchFamily="34" charset="0"/>
                        </a:rPr>
                        <a:t>Apr</a:t>
                      </a:r>
                    </a:p>
                  </a:txBody>
                  <a:tcPr marL="29625" marR="29625" marT="29625" marB="29625"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Segoe UI Semilight"/>
                        </a:defRPr>
                      </a:lvl1pPr>
                      <a:lvl2pPr marL="457200" algn="l" defTabSz="914400" rtl="0" eaLnBrk="1" latinLnBrk="0" hangingPunct="1">
                        <a:defRPr sz="1800" b="1" kern="1200">
                          <a:solidFill>
                            <a:schemeClr val="lt1"/>
                          </a:solidFill>
                          <a:latin typeface="Segoe UI Semilight"/>
                        </a:defRPr>
                      </a:lvl2pPr>
                      <a:lvl3pPr marL="914400" algn="l" defTabSz="914400" rtl="0" eaLnBrk="1" latinLnBrk="0" hangingPunct="1">
                        <a:defRPr sz="1800" b="1" kern="1200">
                          <a:solidFill>
                            <a:schemeClr val="lt1"/>
                          </a:solidFill>
                          <a:latin typeface="Segoe UI Semilight"/>
                        </a:defRPr>
                      </a:lvl3pPr>
                      <a:lvl4pPr marL="1371600" algn="l" defTabSz="914400" rtl="0" eaLnBrk="1" latinLnBrk="0" hangingPunct="1">
                        <a:defRPr sz="1800" b="1" kern="1200">
                          <a:solidFill>
                            <a:schemeClr val="lt1"/>
                          </a:solidFill>
                          <a:latin typeface="Segoe UI Semilight"/>
                        </a:defRPr>
                      </a:lvl4pPr>
                      <a:lvl5pPr marL="1828800" algn="l" defTabSz="914400" rtl="0" eaLnBrk="1" latinLnBrk="0" hangingPunct="1">
                        <a:defRPr sz="1800" b="1" kern="1200">
                          <a:solidFill>
                            <a:schemeClr val="lt1"/>
                          </a:solidFill>
                          <a:latin typeface="Segoe UI Semilight"/>
                        </a:defRPr>
                      </a:lvl5pPr>
                      <a:lvl6pPr marL="2286000" algn="l" defTabSz="914400" rtl="0" eaLnBrk="1" latinLnBrk="0" hangingPunct="1">
                        <a:defRPr sz="1800" b="1" kern="1200">
                          <a:solidFill>
                            <a:schemeClr val="lt1"/>
                          </a:solidFill>
                          <a:latin typeface="Segoe UI Semilight"/>
                        </a:defRPr>
                      </a:lvl6pPr>
                      <a:lvl7pPr marL="2743200" algn="l" defTabSz="914400" rtl="0" eaLnBrk="1" latinLnBrk="0" hangingPunct="1">
                        <a:defRPr sz="1800" b="1" kern="1200">
                          <a:solidFill>
                            <a:schemeClr val="lt1"/>
                          </a:solidFill>
                          <a:latin typeface="Segoe UI Semilight"/>
                        </a:defRPr>
                      </a:lvl7pPr>
                      <a:lvl8pPr marL="3200400" algn="l" defTabSz="914400" rtl="0" eaLnBrk="1" latinLnBrk="0" hangingPunct="1">
                        <a:defRPr sz="1800" b="1" kern="1200">
                          <a:solidFill>
                            <a:schemeClr val="lt1"/>
                          </a:solidFill>
                          <a:latin typeface="Segoe UI Semilight"/>
                        </a:defRPr>
                      </a:lvl8pPr>
                      <a:lvl9pPr marL="3657600" algn="l" defTabSz="914400" rtl="0" eaLnBrk="1" latinLnBrk="0" hangingPunct="1">
                        <a:defRPr sz="1800" b="1" kern="1200">
                          <a:solidFill>
                            <a:schemeClr val="lt1"/>
                          </a:solidFill>
                          <a:latin typeface="Segoe UI Semilight"/>
                        </a:defRPr>
                      </a:lvl9pPr>
                    </a:lstStyle>
                    <a:p>
                      <a:pPr marL="0" indent="0" algn="ctr" defTabSz="685810" rtl="0" eaLnBrk="1" latinLnBrk="0" hangingPunct="1">
                        <a:spcAft>
                          <a:spcPts val="200"/>
                        </a:spcAft>
                        <a:buFont typeface="Arial" panose="020B0604020202020204" pitchFamily="34" charset="0"/>
                        <a:buNone/>
                      </a:pPr>
                      <a:r>
                        <a:rPr lang="en-AU" sz="1200" b="1" kern="1200">
                          <a:solidFill>
                            <a:schemeClr val="bg1">
                              <a:lumMod val="95000"/>
                            </a:schemeClr>
                          </a:solidFill>
                          <a:latin typeface="+mj-lt"/>
                          <a:ea typeface="+mn-ea"/>
                          <a:cs typeface="Calibri" panose="020F0502020204030204" pitchFamily="34" charset="0"/>
                        </a:rPr>
                        <a:t>May</a:t>
                      </a:r>
                    </a:p>
                  </a:txBody>
                  <a:tcPr marL="29625" marR="29625" marT="29625" marB="29625"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10" rtl="0" eaLnBrk="1" latinLnBrk="0" hangingPunct="1">
                        <a:spcAft>
                          <a:spcPts val="200"/>
                        </a:spcAft>
                        <a:buFont typeface="Arial" panose="020B0604020202020204" pitchFamily="34" charset="0"/>
                        <a:buNone/>
                      </a:pPr>
                      <a:r>
                        <a:rPr lang="en-AU" sz="1200" b="1" kern="1200">
                          <a:solidFill>
                            <a:schemeClr val="bg1">
                              <a:lumMod val="95000"/>
                            </a:schemeClr>
                          </a:solidFill>
                          <a:latin typeface="+mj-lt"/>
                          <a:ea typeface="+mn-ea"/>
                          <a:cs typeface="Calibri" panose="020F0502020204030204" pitchFamily="34" charset="0"/>
                        </a:rPr>
                        <a:t>Jun</a:t>
                      </a:r>
                    </a:p>
                  </a:txBody>
                  <a:tcPr marL="29625" marR="29625" marT="29625" marB="29625"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Segoe UI Semilight"/>
                        </a:defRPr>
                      </a:lvl1pPr>
                      <a:lvl2pPr marL="457200" algn="l" defTabSz="914400" rtl="0" eaLnBrk="1" latinLnBrk="0" hangingPunct="1">
                        <a:defRPr sz="1800" b="1" kern="1200">
                          <a:solidFill>
                            <a:schemeClr val="lt1"/>
                          </a:solidFill>
                          <a:latin typeface="Segoe UI Semilight"/>
                        </a:defRPr>
                      </a:lvl2pPr>
                      <a:lvl3pPr marL="914400" algn="l" defTabSz="914400" rtl="0" eaLnBrk="1" latinLnBrk="0" hangingPunct="1">
                        <a:defRPr sz="1800" b="1" kern="1200">
                          <a:solidFill>
                            <a:schemeClr val="lt1"/>
                          </a:solidFill>
                          <a:latin typeface="Segoe UI Semilight"/>
                        </a:defRPr>
                      </a:lvl3pPr>
                      <a:lvl4pPr marL="1371600" algn="l" defTabSz="914400" rtl="0" eaLnBrk="1" latinLnBrk="0" hangingPunct="1">
                        <a:defRPr sz="1800" b="1" kern="1200">
                          <a:solidFill>
                            <a:schemeClr val="lt1"/>
                          </a:solidFill>
                          <a:latin typeface="Segoe UI Semilight"/>
                        </a:defRPr>
                      </a:lvl4pPr>
                      <a:lvl5pPr marL="1828800" algn="l" defTabSz="914400" rtl="0" eaLnBrk="1" latinLnBrk="0" hangingPunct="1">
                        <a:defRPr sz="1800" b="1" kern="1200">
                          <a:solidFill>
                            <a:schemeClr val="lt1"/>
                          </a:solidFill>
                          <a:latin typeface="Segoe UI Semilight"/>
                        </a:defRPr>
                      </a:lvl5pPr>
                      <a:lvl6pPr marL="2286000" algn="l" defTabSz="914400" rtl="0" eaLnBrk="1" latinLnBrk="0" hangingPunct="1">
                        <a:defRPr sz="1800" b="1" kern="1200">
                          <a:solidFill>
                            <a:schemeClr val="lt1"/>
                          </a:solidFill>
                          <a:latin typeface="Segoe UI Semilight"/>
                        </a:defRPr>
                      </a:lvl6pPr>
                      <a:lvl7pPr marL="2743200" algn="l" defTabSz="914400" rtl="0" eaLnBrk="1" latinLnBrk="0" hangingPunct="1">
                        <a:defRPr sz="1800" b="1" kern="1200">
                          <a:solidFill>
                            <a:schemeClr val="lt1"/>
                          </a:solidFill>
                          <a:latin typeface="Segoe UI Semilight"/>
                        </a:defRPr>
                      </a:lvl7pPr>
                      <a:lvl8pPr marL="3200400" algn="l" defTabSz="914400" rtl="0" eaLnBrk="1" latinLnBrk="0" hangingPunct="1">
                        <a:defRPr sz="1800" b="1" kern="1200">
                          <a:solidFill>
                            <a:schemeClr val="lt1"/>
                          </a:solidFill>
                          <a:latin typeface="Segoe UI Semilight"/>
                        </a:defRPr>
                      </a:lvl8pPr>
                      <a:lvl9pPr marL="3657600" algn="l" defTabSz="914400" rtl="0" eaLnBrk="1" latinLnBrk="0" hangingPunct="1">
                        <a:defRPr sz="1800" b="1" kern="1200">
                          <a:solidFill>
                            <a:schemeClr val="lt1"/>
                          </a:solidFill>
                          <a:latin typeface="Segoe UI Semilight"/>
                        </a:defRPr>
                      </a:lvl9pPr>
                    </a:lstStyle>
                    <a:p>
                      <a:pPr marL="0" indent="0" algn="ctr" defTabSz="685810" rtl="0" eaLnBrk="1" latinLnBrk="0" hangingPunct="1">
                        <a:spcAft>
                          <a:spcPts val="200"/>
                        </a:spcAft>
                        <a:buFont typeface="Arial" panose="020B0604020202020204" pitchFamily="34" charset="0"/>
                        <a:buNone/>
                      </a:pPr>
                      <a:r>
                        <a:rPr lang="en-AU" sz="1200" b="1" kern="1200">
                          <a:solidFill>
                            <a:schemeClr val="bg1">
                              <a:lumMod val="95000"/>
                            </a:schemeClr>
                          </a:solidFill>
                          <a:latin typeface="+mj-lt"/>
                          <a:ea typeface="+mn-ea"/>
                          <a:cs typeface="Calibri" panose="020F0502020204030204" pitchFamily="34" charset="0"/>
                        </a:rPr>
                        <a:t>Jul</a:t>
                      </a:r>
                    </a:p>
                  </a:txBody>
                  <a:tcPr marL="29625" marR="29625" marT="29625" marB="29625"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10" rtl="0" eaLnBrk="1" latinLnBrk="0" hangingPunct="1">
                        <a:spcAft>
                          <a:spcPts val="200"/>
                        </a:spcAft>
                        <a:buFont typeface="Arial" panose="020B0604020202020204" pitchFamily="34" charset="0"/>
                        <a:buNone/>
                      </a:pPr>
                      <a:r>
                        <a:rPr lang="en-AU" sz="1200" b="1" kern="1200">
                          <a:solidFill>
                            <a:schemeClr val="bg1">
                              <a:lumMod val="95000"/>
                            </a:schemeClr>
                          </a:solidFill>
                          <a:latin typeface="+mj-lt"/>
                          <a:ea typeface="+mn-ea"/>
                          <a:cs typeface="Calibri" panose="020F0502020204030204" pitchFamily="34" charset="0"/>
                        </a:rPr>
                        <a:t>Aug</a:t>
                      </a:r>
                    </a:p>
                  </a:txBody>
                  <a:tcPr marL="29625" marR="29625" marT="29625" marB="29625"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037973"/>
                  </a:ext>
                </a:extLst>
              </a:tr>
            </a:tbl>
          </a:graphicData>
        </a:graphic>
      </p:graphicFrame>
      <p:grpSp>
        <p:nvGrpSpPr>
          <p:cNvPr id="8" name="Group 7">
            <a:extLst>
              <a:ext uri="{FF2B5EF4-FFF2-40B4-BE49-F238E27FC236}">
                <a16:creationId xmlns:a16="http://schemas.microsoft.com/office/drawing/2014/main" id="{C679CAE5-0142-D130-0F51-1059F72E26B4}"/>
              </a:ext>
            </a:extLst>
          </p:cNvPr>
          <p:cNvGrpSpPr/>
          <p:nvPr/>
        </p:nvGrpSpPr>
        <p:grpSpPr>
          <a:xfrm rot="10800000">
            <a:off x="3177497" y="1686430"/>
            <a:ext cx="216000" cy="602423"/>
            <a:chOff x="8216468" y="1599566"/>
            <a:chExt cx="216000" cy="602423"/>
          </a:xfrm>
          <a:solidFill>
            <a:srgbClr val="FFC000"/>
          </a:solidFill>
        </p:grpSpPr>
        <p:cxnSp>
          <p:nvCxnSpPr>
            <p:cNvPr id="9" name="Straight Connector 8">
              <a:extLst>
                <a:ext uri="{FF2B5EF4-FFF2-40B4-BE49-F238E27FC236}">
                  <a16:creationId xmlns:a16="http://schemas.microsoft.com/office/drawing/2014/main" id="{E8424A46-5542-42E7-B2E4-1AC699159752}"/>
                </a:ext>
              </a:extLst>
            </p:cNvPr>
            <p:cNvCxnSpPr>
              <a:cxnSpLocks/>
            </p:cNvCxnSpPr>
            <p:nvPr/>
          </p:nvCxnSpPr>
          <p:spPr>
            <a:xfrm rot="10800000" flipV="1">
              <a:off x="8321674" y="1599566"/>
              <a:ext cx="0" cy="381600"/>
            </a:xfrm>
            <a:prstGeom prst="line">
              <a:avLst/>
            </a:prstGeom>
            <a:grpFill/>
            <a:ln w="19050" cap="flat" cmpd="sng" algn="ctr">
              <a:solidFill>
                <a:srgbClr val="FFC000"/>
              </a:solidFill>
              <a:prstDash val="solid"/>
              <a:miter lim="800000"/>
              <a:headEnd type="none"/>
              <a:tailEnd type="none"/>
            </a:ln>
            <a:effectLst>
              <a:outerShdw blurRad="50800" dist="38100" dir="2700000" algn="tl" rotWithShape="0">
                <a:prstClr val="black">
                  <a:alpha val="40000"/>
                </a:prstClr>
              </a:outerShdw>
            </a:effectLst>
          </p:spPr>
        </p:cxnSp>
        <p:sp>
          <p:nvSpPr>
            <p:cNvPr id="10" name="Flowchart: Decision 9">
              <a:extLst>
                <a:ext uri="{FF2B5EF4-FFF2-40B4-BE49-F238E27FC236}">
                  <a16:creationId xmlns:a16="http://schemas.microsoft.com/office/drawing/2014/main" id="{737DA993-33A0-585B-965A-51523D15D5E8}"/>
                </a:ext>
              </a:extLst>
            </p:cNvPr>
            <p:cNvSpPr>
              <a:spLocks/>
            </p:cNvSpPr>
            <p:nvPr/>
          </p:nvSpPr>
          <p:spPr>
            <a:xfrm>
              <a:off x="8216468" y="1985989"/>
              <a:ext cx="216000" cy="216000"/>
            </a:xfrm>
            <a:prstGeom prst="flowChartDecision">
              <a:avLst/>
            </a:prstGeom>
            <a:grpFill/>
            <a:ln w="12700" cap="flat" cmpd="sng" algn="ctr">
              <a:solidFill>
                <a:srgbClr val="FFC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E0E8EA"/>
                </a:solidFill>
                <a:effectLst/>
                <a:uLnTx/>
                <a:uFillTx/>
                <a:latin typeface="Arial Nova" panose="020B0504020202020204"/>
              </a:endParaRPr>
            </a:p>
          </p:txBody>
        </p:sp>
      </p:grpSp>
      <p:sp>
        <p:nvSpPr>
          <p:cNvPr id="11" name="TextBox 10">
            <a:extLst>
              <a:ext uri="{FF2B5EF4-FFF2-40B4-BE49-F238E27FC236}">
                <a16:creationId xmlns:a16="http://schemas.microsoft.com/office/drawing/2014/main" id="{5E7C1EBE-E05E-1B94-E8A8-95F7F5F59406}"/>
              </a:ext>
            </a:extLst>
          </p:cNvPr>
          <p:cNvSpPr txBox="1"/>
          <p:nvPr/>
        </p:nvSpPr>
        <p:spPr>
          <a:xfrm>
            <a:off x="3317614" y="1569064"/>
            <a:ext cx="1369766" cy="600164"/>
          </a:xfrm>
          <a:prstGeom prst="rect">
            <a:avLst/>
          </a:prstGeom>
          <a:noFill/>
        </p:spPr>
        <p:txBody>
          <a:bodyPr wrap="square" lIns="91440" tIns="45720" rIns="91440" bIns="45720" rtlCol="0" anchor="t">
            <a:spAutoFit/>
          </a:bodyPr>
          <a:lstStyle>
            <a:defPPr>
              <a:defRPr lang="en-US"/>
            </a:defPPr>
            <a:lvl1pPr marL="85725" indent="-85725" fontAlgn="b">
              <a:buFont typeface="Arial" panose="020B0604020202020204" pitchFamily="34" charset="0"/>
              <a:buChar char="•"/>
              <a:defRPr sz="800">
                <a:ea typeface="Roboto" panose="02000000000000000000" pitchFamily="2" charset="0"/>
              </a:defRPr>
            </a:lvl1pPr>
          </a:lstStyle>
          <a:p>
            <a:pPr marL="0" indent="0">
              <a:buFont typeface="Arial" panose="020B0604020202020204" pitchFamily="34" charset="0"/>
              <a:buNone/>
            </a:pPr>
            <a:r>
              <a:rPr lang="en-AU" sz="1100">
                <a:solidFill>
                  <a:srgbClr val="222324"/>
                </a:solidFill>
                <a:latin typeface="Arial Nova" panose="020B0504020202020204"/>
                <a:ea typeface="Roboto"/>
              </a:rPr>
              <a:t>Rule commencement </a:t>
            </a:r>
            <a:r>
              <a:rPr lang="en-AU" sz="1100" b="1">
                <a:solidFill>
                  <a:srgbClr val="FF0000"/>
                </a:solidFill>
                <a:latin typeface="Arial Nova" panose="020B0504020202020204"/>
                <a:ea typeface="Roboto"/>
              </a:rPr>
              <a:t>(tbc)</a:t>
            </a:r>
          </a:p>
        </p:txBody>
      </p:sp>
      <p:sp>
        <p:nvSpPr>
          <p:cNvPr id="12" name="TextBox 11">
            <a:extLst>
              <a:ext uri="{FF2B5EF4-FFF2-40B4-BE49-F238E27FC236}">
                <a16:creationId xmlns:a16="http://schemas.microsoft.com/office/drawing/2014/main" id="{1E94C67B-FB51-97AA-A577-D40AF6646B7B}"/>
              </a:ext>
            </a:extLst>
          </p:cNvPr>
          <p:cNvSpPr txBox="1"/>
          <p:nvPr/>
        </p:nvSpPr>
        <p:spPr>
          <a:xfrm>
            <a:off x="2698100" y="2565875"/>
            <a:ext cx="986126" cy="600164"/>
          </a:xfrm>
          <a:prstGeom prst="rect">
            <a:avLst/>
          </a:prstGeom>
          <a:noFill/>
        </p:spPr>
        <p:txBody>
          <a:bodyPr wrap="square" lIns="91440" tIns="45720" rIns="91440" bIns="45720" rtlCol="0" anchor="t">
            <a:spAutoFit/>
          </a:bodyPr>
          <a:lstStyle>
            <a:defPPr>
              <a:defRPr lang="en-US"/>
            </a:defPPr>
            <a:lvl1pPr marL="85725" indent="-85725" fontAlgn="b">
              <a:buFont typeface="Arial" panose="020B0604020202020204" pitchFamily="34" charset="0"/>
              <a:buChar char="•"/>
              <a:defRPr sz="800">
                <a:ea typeface="Roboto" panose="02000000000000000000" pitchFamily="2" charset="0"/>
              </a:defRPr>
            </a:lvl1pPr>
          </a:lstStyle>
          <a:p>
            <a:pPr marL="0" indent="0">
              <a:buFont typeface="Arial" panose="020B0604020202020204" pitchFamily="34" charset="0"/>
              <a:buNone/>
            </a:pPr>
            <a:r>
              <a:rPr lang="en-AU" sz="1100">
                <a:solidFill>
                  <a:srgbClr val="222324"/>
                </a:solidFill>
                <a:latin typeface="Arial Nova" panose="020B0504020202020204"/>
                <a:ea typeface="Roboto"/>
              </a:rPr>
              <a:t>Release1 : Registry &amp; Notifications </a:t>
            </a:r>
          </a:p>
        </p:txBody>
      </p:sp>
      <p:grpSp>
        <p:nvGrpSpPr>
          <p:cNvPr id="13" name="Group 12">
            <a:extLst>
              <a:ext uri="{FF2B5EF4-FFF2-40B4-BE49-F238E27FC236}">
                <a16:creationId xmlns:a16="http://schemas.microsoft.com/office/drawing/2014/main" id="{33E44929-B8B6-9AF9-A4AE-AF1DF271AE04}"/>
              </a:ext>
            </a:extLst>
          </p:cNvPr>
          <p:cNvGrpSpPr/>
          <p:nvPr/>
        </p:nvGrpSpPr>
        <p:grpSpPr>
          <a:xfrm rot="10800000">
            <a:off x="5662076" y="2513966"/>
            <a:ext cx="216000" cy="595991"/>
            <a:chOff x="8207578" y="2061249"/>
            <a:chExt cx="216000" cy="595991"/>
          </a:xfrm>
          <a:solidFill>
            <a:srgbClr val="00B0F0"/>
          </a:solidFill>
        </p:grpSpPr>
        <p:cxnSp>
          <p:nvCxnSpPr>
            <p:cNvPr id="14" name="Straight Connector 13">
              <a:extLst>
                <a:ext uri="{FF2B5EF4-FFF2-40B4-BE49-F238E27FC236}">
                  <a16:creationId xmlns:a16="http://schemas.microsoft.com/office/drawing/2014/main" id="{F8B27493-7FC7-FB81-7966-51F3686C00D5}"/>
                </a:ext>
              </a:extLst>
            </p:cNvPr>
            <p:cNvCxnSpPr>
              <a:cxnSpLocks/>
            </p:cNvCxnSpPr>
            <p:nvPr/>
          </p:nvCxnSpPr>
          <p:spPr>
            <a:xfrm rot="10800000" flipV="1">
              <a:off x="8321674" y="2277249"/>
              <a:ext cx="0" cy="379991"/>
            </a:xfrm>
            <a:prstGeom prst="line">
              <a:avLst/>
            </a:prstGeom>
            <a:grpFill/>
            <a:ln w="19050" cap="flat" cmpd="sng" algn="ctr">
              <a:solidFill>
                <a:srgbClr val="009AFF"/>
              </a:solidFill>
              <a:prstDash val="solid"/>
              <a:miter lim="800000"/>
              <a:headEnd type="none"/>
              <a:tailEnd type="none"/>
            </a:ln>
            <a:effectLst>
              <a:outerShdw blurRad="50800" dist="38100" dir="2700000" algn="tl" rotWithShape="0">
                <a:prstClr val="black">
                  <a:alpha val="40000"/>
                </a:prstClr>
              </a:outerShdw>
            </a:effectLst>
          </p:spPr>
        </p:cxnSp>
        <p:sp>
          <p:nvSpPr>
            <p:cNvPr id="15" name="Flowchart: Decision 14">
              <a:extLst>
                <a:ext uri="{FF2B5EF4-FFF2-40B4-BE49-F238E27FC236}">
                  <a16:creationId xmlns:a16="http://schemas.microsoft.com/office/drawing/2014/main" id="{77C7EFFE-D472-7407-CFE7-BB78703EB7D0}"/>
                </a:ext>
              </a:extLst>
            </p:cNvPr>
            <p:cNvSpPr>
              <a:spLocks/>
            </p:cNvSpPr>
            <p:nvPr/>
          </p:nvSpPr>
          <p:spPr>
            <a:xfrm>
              <a:off x="8207578" y="2061249"/>
              <a:ext cx="216000" cy="216000"/>
            </a:xfrm>
            <a:prstGeom prst="flowChartDecision">
              <a:avLst/>
            </a:prstGeom>
            <a:grpFill/>
            <a:ln w="12700" cap="flat" cmpd="sng" algn="ctr">
              <a:solidFill>
                <a:srgbClr val="009A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E0E8EA"/>
                </a:solidFill>
                <a:effectLst/>
                <a:uLnTx/>
                <a:uFillTx/>
                <a:latin typeface="Arial Nova" panose="020B0504020202020204"/>
              </a:endParaRPr>
            </a:p>
          </p:txBody>
        </p:sp>
      </p:grpSp>
      <p:sp>
        <p:nvSpPr>
          <p:cNvPr id="23" name="TextBox 22">
            <a:extLst>
              <a:ext uri="{FF2B5EF4-FFF2-40B4-BE49-F238E27FC236}">
                <a16:creationId xmlns:a16="http://schemas.microsoft.com/office/drawing/2014/main" id="{67FD8781-0400-A403-7294-9218681DFB38}"/>
              </a:ext>
            </a:extLst>
          </p:cNvPr>
          <p:cNvSpPr txBox="1"/>
          <p:nvPr/>
        </p:nvSpPr>
        <p:spPr>
          <a:xfrm>
            <a:off x="6230885" y="1564018"/>
            <a:ext cx="2050884" cy="769441"/>
          </a:xfrm>
          <a:prstGeom prst="rect">
            <a:avLst/>
          </a:prstGeom>
          <a:noFill/>
        </p:spPr>
        <p:txBody>
          <a:bodyPr wrap="square" lIns="91440" tIns="45720" rIns="91440" bIns="45720" rtlCol="0" anchor="t">
            <a:spAutoFit/>
          </a:bodyPr>
          <a:lstStyle>
            <a:defPPr>
              <a:defRPr lang="en-US"/>
            </a:defPPr>
            <a:lvl1pPr marL="85725" indent="-85725" fontAlgn="b">
              <a:buFont typeface="Arial" panose="020B0604020202020204" pitchFamily="34" charset="0"/>
              <a:buChar char="•"/>
              <a:defRPr sz="800">
                <a:ea typeface="Roboto" panose="02000000000000000000" pitchFamily="2" charset="0"/>
              </a:defRPr>
            </a:lvl1pPr>
          </a:lstStyle>
          <a:p>
            <a:pPr marL="0" indent="0">
              <a:buNone/>
            </a:pPr>
            <a:r>
              <a:rPr lang="en-AU" sz="1100">
                <a:solidFill>
                  <a:srgbClr val="222324"/>
                </a:solidFill>
                <a:latin typeface="Arial Nova" panose="020B0504020202020204"/>
                <a:ea typeface="Roboto"/>
              </a:rPr>
              <a:t>Industry disclosure obligations</a:t>
            </a:r>
            <a:br>
              <a:rPr lang="en-AU" sz="1100">
                <a:solidFill>
                  <a:srgbClr val="222324"/>
                </a:solidFill>
                <a:latin typeface="Arial Nova" panose="020B0504020202020204"/>
                <a:ea typeface="Roboto"/>
              </a:rPr>
            </a:br>
            <a:r>
              <a:rPr lang="en-AU" sz="1100">
                <a:solidFill>
                  <a:srgbClr val="222324"/>
                </a:solidFill>
                <a:latin typeface="Arial Nova" panose="020B0504020202020204"/>
                <a:ea typeface="Roboto"/>
              </a:rPr>
              <a:t>(2 months after Rule commencement)</a:t>
            </a:r>
          </a:p>
        </p:txBody>
      </p:sp>
      <p:cxnSp>
        <p:nvCxnSpPr>
          <p:cNvPr id="24" name="Straight Connector 23">
            <a:extLst>
              <a:ext uri="{FF2B5EF4-FFF2-40B4-BE49-F238E27FC236}">
                <a16:creationId xmlns:a16="http://schemas.microsoft.com/office/drawing/2014/main" id="{202315E6-17E6-C58E-EACD-1A50F997A896}"/>
              </a:ext>
            </a:extLst>
          </p:cNvPr>
          <p:cNvCxnSpPr>
            <a:cxnSpLocks/>
          </p:cNvCxnSpPr>
          <p:nvPr/>
        </p:nvCxnSpPr>
        <p:spPr>
          <a:xfrm flipV="1">
            <a:off x="3368676" y="1783845"/>
            <a:ext cx="4140000" cy="105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25560DD-7043-81EF-2272-D13FAD4DA7E7}"/>
              </a:ext>
            </a:extLst>
          </p:cNvPr>
          <p:cNvSpPr txBox="1"/>
          <p:nvPr/>
        </p:nvSpPr>
        <p:spPr>
          <a:xfrm>
            <a:off x="6224052" y="2545935"/>
            <a:ext cx="986126" cy="600164"/>
          </a:xfrm>
          <a:prstGeom prst="rect">
            <a:avLst/>
          </a:prstGeom>
          <a:noFill/>
        </p:spPr>
        <p:txBody>
          <a:bodyPr wrap="square" lIns="91440" tIns="45720" rIns="91440" bIns="45720" rtlCol="0" anchor="t">
            <a:spAutoFit/>
          </a:bodyPr>
          <a:lstStyle>
            <a:defPPr>
              <a:defRPr lang="en-US"/>
            </a:defPPr>
            <a:lvl1pPr marL="85725" indent="-85725" fontAlgn="b">
              <a:buFont typeface="Arial" panose="020B0604020202020204" pitchFamily="34" charset="0"/>
              <a:buChar char="•"/>
              <a:defRPr sz="800">
                <a:ea typeface="Roboto" panose="02000000000000000000" pitchFamily="2" charset="0"/>
              </a:defRPr>
            </a:lvl1pPr>
          </a:lstStyle>
          <a:p>
            <a:pPr marL="0" indent="0">
              <a:buFont typeface="Arial" panose="020B0604020202020204" pitchFamily="34" charset="0"/>
              <a:buNone/>
            </a:pPr>
            <a:r>
              <a:rPr lang="en-AU" sz="1100">
                <a:solidFill>
                  <a:srgbClr val="222324"/>
                </a:solidFill>
                <a:latin typeface="Arial Nova" panose="020B0504020202020204"/>
                <a:ea typeface="Roboto"/>
              </a:rPr>
              <a:t>Release 2: Submissions</a:t>
            </a:r>
          </a:p>
          <a:p>
            <a:pPr marL="0" indent="0">
              <a:buFont typeface="Arial" panose="020B0604020202020204" pitchFamily="34" charset="0"/>
              <a:buNone/>
            </a:pPr>
            <a:r>
              <a:rPr lang="en-AU" sz="1100">
                <a:solidFill>
                  <a:srgbClr val="222324"/>
                </a:solidFill>
                <a:latin typeface="Arial Nova" panose="020B0504020202020204"/>
                <a:ea typeface="Roboto"/>
              </a:rPr>
              <a:t>Go Live</a:t>
            </a:r>
          </a:p>
        </p:txBody>
      </p:sp>
      <p:grpSp>
        <p:nvGrpSpPr>
          <p:cNvPr id="26" name="Group 25">
            <a:extLst>
              <a:ext uri="{FF2B5EF4-FFF2-40B4-BE49-F238E27FC236}">
                <a16:creationId xmlns:a16="http://schemas.microsoft.com/office/drawing/2014/main" id="{85E89212-92FD-31C9-7301-F4E1F1387DBF}"/>
              </a:ext>
            </a:extLst>
          </p:cNvPr>
          <p:cNvGrpSpPr/>
          <p:nvPr/>
        </p:nvGrpSpPr>
        <p:grpSpPr>
          <a:xfrm rot="10800000">
            <a:off x="7048223" y="2513966"/>
            <a:ext cx="216000" cy="595991"/>
            <a:chOff x="8216468" y="2061249"/>
            <a:chExt cx="216000" cy="595991"/>
          </a:xfrm>
          <a:solidFill>
            <a:srgbClr val="FFC000"/>
          </a:solidFill>
        </p:grpSpPr>
        <p:cxnSp>
          <p:nvCxnSpPr>
            <p:cNvPr id="27" name="Straight Connector 26">
              <a:extLst>
                <a:ext uri="{FF2B5EF4-FFF2-40B4-BE49-F238E27FC236}">
                  <a16:creationId xmlns:a16="http://schemas.microsoft.com/office/drawing/2014/main" id="{7ADF1B40-6C84-F526-6857-0583698E287B}"/>
                </a:ext>
              </a:extLst>
            </p:cNvPr>
            <p:cNvCxnSpPr>
              <a:cxnSpLocks/>
            </p:cNvCxnSpPr>
            <p:nvPr/>
          </p:nvCxnSpPr>
          <p:spPr>
            <a:xfrm rot="10800000" flipV="1">
              <a:off x="8321674" y="2277249"/>
              <a:ext cx="0" cy="379991"/>
            </a:xfrm>
            <a:prstGeom prst="line">
              <a:avLst/>
            </a:prstGeom>
            <a:grpFill/>
            <a:ln w="19050" cap="flat" cmpd="sng" algn="ctr">
              <a:solidFill>
                <a:srgbClr val="00B050"/>
              </a:solidFill>
              <a:prstDash val="solid"/>
              <a:miter lim="800000"/>
              <a:headEnd type="none"/>
              <a:tailEnd type="none"/>
            </a:ln>
            <a:effectLst>
              <a:outerShdw blurRad="50800" dist="38100" dir="2700000" algn="tl" rotWithShape="0">
                <a:prstClr val="black">
                  <a:alpha val="40000"/>
                </a:prstClr>
              </a:outerShdw>
            </a:effectLst>
          </p:spPr>
        </p:cxnSp>
        <p:sp>
          <p:nvSpPr>
            <p:cNvPr id="28" name="Flowchart: Decision 27">
              <a:extLst>
                <a:ext uri="{FF2B5EF4-FFF2-40B4-BE49-F238E27FC236}">
                  <a16:creationId xmlns:a16="http://schemas.microsoft.com/office/drawing/2014/main" id="{6C3E1DB0-70AC-5111-D868-3B55BAF21469}"/>
                </a:ext>
              </a:extLst>
            </p:cNvPr>
            <p:cNvSpPr>
              <a:spLocks/>
            </p:cNvSpPr>
            <p:nvPr/>
          </p:nvSpPr>
          <p:spPr>
            <a:xfrm>
              <a:off x="8216468" y="2061249"/>
              <a:ext cx="216000" cy="216000"/>
            </a:xfrm>
            <a:prstGeom prst="flowChartDecision">
              <a:avLst/>
            </a:prstGeom>
            <a:solidFill>
              <a:srgbClr val="00B050"/>
            </a:solidFill>
            <a:ln w="12700" cap="flat" cmpd="sng" algn="ctr">
              <a:solidFill>
                <a:srgbClr val="00B05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E0E8EA"/>
                </a:solidFill>
                <a:effectLst/>
                <a:uLnTx/>
                <a:uFillTx/>
                <a:latin typeface="Arial Nova" panose="020B0504020202020204"/>
              </a:endParaRPr>
            </a:p>
          </p:txBody>
        </p:sp>
      </p:grpSp>
      <p:sp>
        <p:nvSpPr>
          <p:cNvPr id="35" name="TextBox 34">
            <a:extLst>
              <a:ext uri="{FF2B5EF4-FFF2-40B4-BE49-F238E27FC236}">
                <a16:creationId xmlns:a16="http://schemas.microsoft.com/office/drawing/2014/main" id="{55EAF9C3-D022-BECD-32C2-A70C6D7D3E4B}"/>
              </a:ext>
            </a:extLst>
          </p:cNvPr>
          <p:cNvSpPr txBox="1"/>
          <p:nvPr/>
        </p:nvSpPr>
        <p:spPr>
          <a:xfrm>
            <a:off x="187869" y="1698019"/>
            <a:ext cx="1713659" cy="600164"/>
          </a:xfrm>
          <a:prstGeom prst="rect">
            <a:avLst/>
          </a:prstGeom>
          <a:noFill/>
        </p:spPr>
        <p:txBody>
          <a:bodyPr wrap="square">
            <a:spAutoFit/>
          </a:bodyPr>
          <a:lstStyle/>
          <a:p>
            <a:r>
              <a:rPr lang="en-AU" sz="1100">
                <a:latin typeface="Arial Nova" panose="020B0504020202020204"/>
              </a:rPr>
              <a:t>Systems</a:t>
            </a:r>
          </a:p>
          <a:p>
            <a:r>
              <a:rPr lang="en-AU" sz="1100">
                <a:latin typeface="Arial Nova" panose="020B0504020202020204"/>
              </a:rPr>
              <a:t>Rules</a:t>
            </a:r>
          </a:p>
          <a:p>
            <a:r>
              <a:rPr lang="en-AU" sz="1100">
                <a:latin typeface="Arial Nova" panose="020B0504020202020204"/>
              </a:rPr>
              <a:t>Procedures/guidelines</a:t>
            </a:r>
          </a:p>
        </p:txBody>
      </p:sp>
      <p:sp>
        <p:nvSpPr>
          <p:cNvPr id="36" name="Diamond 35">
            <a:extLst>
              <a:ext uri="{FF2B5EF4-FFF2-40B4-BE49-F238E27FC236}">
                <a16:creationId xmlns:a16="http://schemas.microsoft.com/office/drawing/2014/main" id="{93FC5827-3BE0-69C5-693A-D8C0EA6A65C2}"/>
              </a:ext>
            </a:extLst>
          </p:cNvPr>
          <p:cNvSpPr/>
          <p:nvPr/>
        </p:nvSpPr>
        <p:spPr>
          <a:xfrm>
            <a:off x="119598" y="1751165"/>
            <a:ext cx="144000" cy="144000"/>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7" name="Diamond 36">
            <a:extLst>
              <a:ext uri="{FF2B5EF4-FFF2-40B4-BE49-F238E27FC236}">
                <a16:creationId xmlns:a16="http://schemas.microsoft.com/office/drawing/2014/main" id="{E125AA4C-65B7-14F0-6757-82968546E768}"/>
              </a:ext>
            </a:extLst>
          </p:cNvPr>
          <p:cNvSpPr/>
          <p:nvPr/>
        </p:nvSpPr>
        <p:spPr>
          <a:xfrm>
            <a:off x="121979" y="1919143"/>
            <a:ext cx="144000" cy="144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iamond 38">
            <a:extLst>
              <a:ext uri="{FF2B5EF4-FFF2-40B4-BE49-F238E27FC236}">
                <a16:creationId xmlns:a16="http://schemas.microsoft.com/office/drawing/2014/main" id="{5A1CA173-8AEA-E9F8-43CD-0CE19F692466}"/>
              </a:ext>
            </a:extLst>
          </p:cNvPr>
          <p:cNvSpPr/>
          <p:nvPr/>
        </p:nvSpPr>
        <p:spPr>
          <a:xfrm>
            <a:off x="124361" y="2090793"/>
            <a:ext cx="144000" cy="1440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Arial Nova" panose="020B0504020202020204"/>
            </a:endParaRPr>
          </a:p>
        </p:txBody>
      </p:sp>
      <p:grpSp>
        <p:nvGrpSpPr>
          <p:cNvPr id="29" name="Group 28">
            <a:extLst>
              <a:ext uri="{FF2B5EF4-FFF2-40B4-BE49-F238E27FC236}">
                <a16:creationId xmlns:a16="http://schemas.microsoft.com/office/drawing/2014/main" id="{7BC77624-F148-C05F-A697-FD1D2ACCA759}"/>
              </a:ext>
            </a:extLst>
          </p:cNvPr>
          <p:cNvGrpSpPr/>
          <p:nvPr/>
        </p:nvGrpSpPr>
        <p:grpSpPr>
          <a:xfrm rot="10800000">
            <a:off x="7484439" y="1676280"/>
            <a:ext cx="216000" cy="610043"/>
            <a:chOff x="8222818" y="1591946"/>
            <a:chExt cx="216000" cy="610043"/>
          </a:xfrm>
          <a:solidFill>
            <a:srgbClr val="FFC000"/>
          </a:solidFill>
        </p:grpSpPr>
        <p:cxnSp>
          <p:nvCxnSpPr>
            <p:cNvPr id="32" name="Straight Connector 31">
              <a:extLst>
                <a:ext uri="{FF2B5EF4-FFF2-40B4-BE49-F238E27FC236}">
                  <a16:creationId xmlns:a16="http://schemas.microsoft.com/office/drawing/2014/main" id="{A45F2976-1E38-D83D-3C51-99CE73EB52DE}"/>
                </a:ext>
              </a:extLst>
            </p:cNvPr>
            <p:cNvCxnSpPr>
              <a:cxnSpLocks/>
            </p:cNvCxnSpPr>
            <p:nvPr/>
          </p:nvCxnSpPr>
          <p:spPr>
            <a:xfrm rot="10800000" flipV="1">
              <a:off x="8321674" y="1591946"/>
              <a:ext cx="0" cy="381600"/>
            </a:xfrm>
            <a:prstGeom prst="line">
              <a:avLst/>
            </a:prstGeom>
            <a:grpFill/>
            <a:ln w="19050" cap="flat" cmpd="sng" algn="ctr">
              <a:solidFill>
                <a:srgbClr val="FFC000"/>
              </a:solidFill>
              <a:prstDash val="solid"/>
              <a:miter lim="800000"/>
              <a:headEnd type="none"/>
              <a:tailEnd type="none"/>
            </a:ln>
            <a:effectLst>
              <a:outerShdw blurRad="50800" dist="38100" dir="2700000" algn="tl" rotWithShape="0">
                <a:prstClr val="black">
                  <a:alpha val="40000"/>
                </a:prstClr>
              </a:outerShdw>
            </a:effectLst>
          </p:spPr>
        </p:cxnSp>
        <p:sp>
          <p:nvSpPr>
            <p:cNvPr id="33" name="Flowchart: Decision 32">
              <a:extLst>
                <a:ext uri="{FF2B5EF4-FFF2-40B4-BE49-F238E27FC236}">
                  <a16:creationId xmlns:a16="http://schemas.microsoft.com/office/drawing/2014/main" id="{2694E3E2-5A5D-673A-C753-18D176AD7A4A}"/>
                </a:ext>
              </a:extLst>
            </p:cNvPr>
            <p:cNvSpPr>
              <a:spLocks/>
            </p:cNvSpPr>
            <p:nvPr/>
          </p:nvSpPr>
          <p:spPr>
            <a:xfrm>
              <a:off x="8222818" y="1985989"/>
              <a:ext cx="216000" cy="216000"/>
            </a:xfrm>
            <a:prstGeom prst="flowChartDecision">
              <a:avLst/>
            </a:prstGeom>
            <a:grpFill/>
            <a:ln w="12700" cap="flat" cmpd="sng" algn="ctr">
              <a:solidFill>
                <a:srgbClr val="FFC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E0E8EA"/>
                </a:solidFill>
                <a:effectLst/>
                <a:uLnTx/>
                <a:uFillTx/>
                <a:latin typeface="Arial Nova" panose="020B0504020202020204"/>
              </a:endParaRPr>
            </a:p>
          </p:txBody>
        </p:sp>
      </p:grpSp>
      <p:sp>
        <p:nvSpPr>
          <p:cNvPr id="34" name="TextBox 33">
            <a:extLst>
              <a:ext uri="{FF2B5EF4-FFF2-40B4-BE49-F238E27FC236}">
                <a16:creationId xmlns:a16="http://schemas.microsoft.com/office/drawing/2014/main" id="{ACBF8CD8-9092-BD7A-248A-865F9738B376}"/>
              </a:ext>
            </a:extLst>
          </p:cNvPr>
          <p:cNvSpPr txBox="1"/>
          <p:nvPr/>
        </p:nvSpPr>
        <p:spPr>
          <a:xfrm>
            <a:off x="4701643" y="2690588"/>
            <a:ext cx="1271798" cy="430887"/>
          </a:xfrm>
          <a:prstGeom prst="rect">
            <a:avLst/>
          </a:prstGeom>
          <a:noFill/>
        </p:spPr>
        <p:txBody>
          <a:bodyPr wrap="square">
            <a:spAutoFit/>
          </a:bodyPr>
          <a:lstStyle/>
          <a:p>
            <a:pPr fontAlgn="b"/>
            <a:r>
              <a:rPr lang="en-AU" sz="1100">
                <a:solidFill>
                  <a:srgbClr val="222324"/>
                </a:solidFill>
                <a:latin typeface="Arial Nova" panose="020B0504020202020204"/>
                <a:ea typeface="Roboto"/>
              </a:rPr>
              <a:t>1/6 Procedures effective date</a:t>
            </a:r>
          </a:p>
        </p:txBody>
      </p:sp>
      <p:sp>
        <p:nvSpPr>
          <p:cNvPr id="43" name="TextBox 42">
            <a:extLst>
              <a:ext uri="{FF2B5EF4-FFF2-40B4-BE49-F238E27FC236}">
                <a16:creationId xmlns:a16="http://schemas.microsoft.com/office/drawing/2014/main" id="{5EB6B5D9-70D2-4504-6B1A-0324D440E2FC}"/>
              </a:ext>
            </a:extLst>
          </p:cNvPr>
          <p:cNvSpPr txBox="1"/>
          <p:nvPr/>
        </p:nvSpPr>
        <p:spPr>
          <a:xfrm>
            <a:off x="7658402" y="2617161"/>
            <a:ext cx="1421906" cy="430887"/>
          </a:xfrm>
          <a:prstGeom prst="rect">
            <a:avLst/>
          </a:prstGeom>
          <a:noFill/>
        </p:spPr>
        <p:txBody>
          <a:bodyPr wrap="square">
            <a:spAutoFit/>
          </a:bodyPr>
          <a:lstStyle/>
          <a:p>
            <a:pPr fontAlgn="b"/>
            <a:r>
              <a:rPr lang="en-AU" sz="1100">
                <a:solidFill>
                  <a:srgbClr val="222324"/>
                </a:solidFill>
                <a:latin typeface="Arial Nova" panose="020B0504020202020204"/>
                <a:ea typeface="Roboto"/>
              </a:rPr>
              <a:t>27/6 ECGS Guidelines Go-Live</a:t>
            </a:r>
          </a:p>
        </p:txBody>
      </p:sp>
      <p:grpSp>
        <p:nvGrpSpPr>
          <p:cNvPr id="47" name="Group 46">
            <a:extLst>
              <a:ext uri="{FF2B5EF4-FFF2-40B4-BE49-F238E27FC236}">
                <a16:creationId xmlns:a16="http://schemas.microsoft.com/office/drawing/2014/main" id="{195287FF-9029-2A21-E130-0101985583F0}"/>
              </a:ext>
            </a:extLst>
          </p:cNvPr>
          <p:cNvGrpSpPr/>
          <p:nvPr/>
        </p:nvGrpSpPr>
        <p:grpSpPr>
          <a:xfrm rot="10800000">
            <a:off x="7523594" y="2498502"/>
            <a:ext cx="216000" cy="595991"/>
            <a:chOff x="8207578" y="2061249"/>
            <a:chExt cx="216000" cy="595991"/>
          </a:xfrm>
          <a:solidFill>
            <a:srgbClr val="00B0F0"/>
          </a:solidFill>
        </p:grpSpPr>
        <p:cxnSp>
          <p:nvCxnSpPr>
            <p:cNvPr id="48" name="Straight Connector 47">
              <a:extLst>
                <a:ext uri="{FF2B5EF4-FFF2-40B4-BE49-F238E27FC236}">
                  <a16:creationId xmlns:a16="http://schemas.microsoft.com/office/drawing/2014/main" id="{EB042FE5-99B2-E232-2EFA-D5E690241D8F}"/>
                </a:ext>
              </a:extLst>
            </p:cNvPr>
            <p:cNvCxnSpPr>
              <a:cxnSpLocks/>
            </p:cNvCxnSpPr>
            <p:nvPr/>
          </p:nvCxnSpPr>
          <p:spPr>
            <a:xfrm rot="10800000" flipV="1">
              <a:off x="8321674" y="2277249"/>
              <a:ext cx="0" cy="379991"/>
            </a:xfrm>
            <a:prstGeom prst="line">
              <a:avLst/>
            </a:prstGeom>
            <a:grpFill/>
            <a:ln w="19050" cap="flat" cmpd="sng" algn="ctr">
              <a:solidFill>
                <a:srgbClr val="009AFF"/>
              </a:solidFill>
              <a:prstDash val="solid"/>
              <a:miter lim="800000"/>
              <a:headEnd type="none"/>
              <a:tailEnd type="none"/>
            </a:ln>
            <a:effectLst>
              <a:outerShdw blurRad="50800" dist="38100" dir="2700000" algn="tl" rotWithShape="0">
                <a:prstClr val="black">
                  <a:alpha val="40000"/>
                </a:prstClr>
              </a:outerShdw>
            </a:effectLst>
          </p:spPr>
        </p:cxnSp>
        <p:sp>
          <p:nvSpPr>
            <p:cNvPr id="49" name="Flowchart: Decision 48">
              <a:extLst>
                <a:ext uri="{FF2B5EF4-FFF2-40B4-BE49-F238E27FC236}">
                  <a16:creationId xmlns:a16="http://schemas.microsoft.com/office/drawing/2014/main" id="{9B0EA727-8BFF-21A7-A5E3-77262693E74E}"/>
                </a:ext>
              </a:extLst>
            </p:cNvPr>
            <p:cNvSpPr>
              <a:spLocks/>
            </p:cNvSpPr>
            <p:nvPr/>
          </p:nvSpPr>
          <p:spPr>
            <a:xfrm>
              <a:off x="8207578" y="2061249"/>
              <a:ext cx="216000" cy="216000"/>
            </a:xfrm>
            <a:prstGeom prst="flowChartDecision">
              <a:avLst/>
            </a:prstGeom>
            <a:grpFill/>
            <a:ln w="12700" cap="flat" cmpd="sng" algn="ctr">
              <a:solidFill>
                <a:srgbClr val="009A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E0E8EA"/>
                </a:solidFill>
                <a:effectLst/>
                <a:uLnTx/>
                <a:uFillTx/>
                <a:latin typeface="Arial Nova" panose="020B0504020202020204"/>
              </a:endParaRPr>
            </a:p>
          </p:txBody>
        </p:sp>
      </p:grpSp>
      <p:graphicFrame>
        <p:nvGraphicFramePr>
          <p:cNvPr id="16" name="Table 15">
            <a:extLst>
              <a:ext uri="{FF2B5EF4-FFF2-40B4-BE49-F238E27FC236}">
                <a16:creationId xmlns:a16="http://schemas.microsoft.com/office/drawing/2014/main" id="{67C2193A-6357-BC58-6DFC-1560EEE1FD2A}"/>
              </a:ext>
            </a:extLst>
          </p:cNvPr>
          <p:cNvGraphicFramePr>
            <a:graphicFrameLocks noGrp="1"/>
          </p:cNvGraphicFramePr>
          <p:nvPr/>
        </p:nvGraphicFramePr>
        <p:xfrm>
          <a:off x="6509139" y="3429000"/>
          <a:ext cx="5223013" cy="3335464"/>
        </p:xfrm>
        <a:graphic>
          <a:graphicData uri="http://schemas.openxmlformats.org/drawingml/2006/table">
            <a:tbl>
              <a:tblPr firstRow="1" bandRow="1">
                <a:tableStyleId>{7E9639D4-E3E2-4D34-9284-5A2195B3D0D7}</a:tableStyleId>
              </a:tblPr>
              <a:tblGrid>
                <a:gridCol w="3853343">
                  <a:extLst>
                    <a:ext uri="{9D8B030D-6E8A-4147-A177-3AD203B41FA5}">
                      <a16:colId xmlns:a16="http://schemas.microsoft.com/office/drawing/2014/main" val="1061936718"/>
                    </a:ext>
                  </a:extLst>
                </a:gridCol>
                <a:gridCol w="1369670">
                  <a:extLst>
                    <a:ext uri="{9D8B030D-6E8A-4147-A177-3AD203B41FA5}">
                      <a16:colId xmlns:a16="http://schemas.microsoft.com/office/drawing/2014/main" val="794855842"/>
                    </a:ext>
                  </a:extLst>
                </a:gridCol>
              </a:tblGrid>
              <a:tr h="377246">
                <a:tc>
                  <a:txBody>
                    <a:bodyPr/>
                    <a:lstStyle>
                      <a:lvl1pPr marL="0" algn="l" defTabSz="914400" rtl="0" eaLnBrk="1" latinLnBrk="0" hangingPunct="1">
                        <a:defRPr sz="1800" b="1" kern="1200">
                          <a:solidFill>
                            <a:schemeClr val="lt1"/>
                          </a:solidFill>
                          <a:latin typeface="Segoe UI Semilight"/>
                        </a:defRPr>
                      </a:lvl1pPr>
                      <a:lvl2pPr marL="457200" algn="l" defTabSz="914400" rtl="0" eaLnBrk="1" latinLnBrk="0" hangingPunct="1">
                        <a:defRPr sz="1800" b="1" kern="1200">
                          <a:solidFill>
                            <a:schemeClr val="lt1"/>
                          </a:solidFill>
                          <a:latin typeface="Segoe UI Semilight"/>
                        </a:defRPr>
                      </a:lvl2pPr>
                      <a:lvl3pPr marL="914400" algn="l" defTabSz="914400" rtl="0" eaLnBrk="1" latinLnBrk="0" hangingPunct="1">
                        <a:defRPr sz="1800" b="1" kern="1200">
                          <a:solidFill>
                            <a:schemeClr val="lt1"/>
                          </a:solidFill>
                          <a:latin typeface="Segoe UI Semilight"/>
                        </a:defRPr>
                      </a:lvl3pPr>
                      <a:lvl4pPr marL="1371600" algn="l" defTabSz="914400" rtl="0" eaLnBrk="1" latinLnBrk="0" hangingPunct="1">
                        <a:defRPr sz="1800" b="1" kern="1200">
                          <a:solidFill>
                            <a:schemeClr val="lt1"/>
                          </a:solidFill>
                          <a:latin typeface="Segoe UI Semilight"/>
                        </a:defRPr>
                      </a:lvl4pPr>
                      <a:lvl5pPr marL="1828800" algn="l" defTabSz="914400" rtl="0" eaLnBrk="1" latinLnBrk="0" hangingPunct="1">
                        <a:defRPr sz="1800" b="1" kern="1200">
                          <a:solidFill>
                            <a:schemeClr val="lt1"/>
                          </a:solidFill>
                          <a:latin typeface="Segoe UI Semilight"/>
                        </a:defRPr>
                      </a:lvl5pPr>
                      <a:lvl6pPr marL="2286000" algn="l" defTabSz="914400" rtl="0" eaLnBrk="1" latinLnBrk="0" hangingPunct="1">
                        <a:defRPr sz="1800" b="1" kern="1200">
                          <a:solidFill>
                            <a:schemeClr val="lt1"/>
                          </a:solidFill>
                          <a:latin typeface="Segoe UI Semilight"/>
                        </a:defRPr>
                      </a:lvl6pPr>
                      <a:lvl7pPr marL="2743200" algn="l" defTabSz="914400" rtl="0" eaLnBrk="1" latinLnBrk="0" hangingPunct="1">
                        <a:defRPr sz="1800" b="1" kern="1200">
                          <a:solidFill>
                            <a:schemeClr val="lt1"/>
                          </a:solidFill>
                          <a:latin typeface="Segoe UI Semilight"/>
                        </a:defRPr>
                      </a:lvl7pPr>
                      <a:lvl8pPr marL="3200400" algn="l" defTabSz="914400" rtl="0" eaLnBrk="1" latinLnBrk="0" hangingPunct="1">
                        <a:defRPr sz="1800" b="1" kern="1200">
                          <a:solidFill>
                            <a:schemeClr val="lt1"/>
                          </a:solidFill>
                          <a:latin typeface="Segoe UI Semilight"/>
                        </a:defRPr>
                      </a:lvl8pPr>
                      <a:lvl9pPr marL="3657600" algn="l" defTabSz="914400" rtl="0" eaLnBrk="1" latinLnBrk="0" hangingPunct="1">
                        <a:defRPr sz="1800" b="1" kern="1200">
                          <a:solidFill>
                            <a:schemeClr val="lt1"/>
                          </a:solidFill>
                          <a:latin typeface="Segoe UI Semilight"/>
                        </a:defRPr>
                      </a:lvl9pPr>
                    </a:lstStyle>
                    <a:p>
                      <a:pPr marL="0" marR="0" lvl="0" indent="0" algn="ctr" defTabSz="685810" rtl="0" eaLnBrk="1" fontAlgn="auto" latinLnBrk="0" hangingPunct="1">
                        <a:lnSpc>
                          <a:spcPct val="100000"/>
                        </a:lnSpc>
                        <a:spcBef>
                          <a:spcPts val="0"/>
                        </a:spcBef>
                        <a:spcAft>
                          <a:spcPts val="200"/>
                        </a:spcAft>
                        <a:buClrTx/>
                        <a:buSzTx/>
                        <a:buFont typeface="Arial" panose="020B0604020202020204" pitchFamily="34" charset="0"/>
                        <a:buNone/>
                        <a:tabLst/>
                        <a:defRPr/>
                      </a:pPr>
                      <a:r>
                        <a:rPr lang="en-AU" sz="1200" b="1" kern="1200">
                          <a:solidFill>
                            <a:schemeClr val="lt1"/>
                          </a:solidFill>
                        </a:rPr>
                        <a:t>Upcoming Activities</a:t>
                      </a:r>
                      <a:endParaRPr lang="en-AU" sz="1200" b="1" kern="1200">
                        <a:solidFill>
                          <a:schemeClr val="lt1"/>
                        </a:solidFill>
                        <a:latin typeface="Arial Nova" panose="020B0504020202020204"/>
                        <a:ea typeface="+mn-ea"/>
                        <a:cs typeface="+mn-cs"/>
                      </a:endParaRPr>
                    </a:p>
                  </a:txBody>
                  <a:tcPr marL="29625" marR="29625" marT="29625" marB="29625" anchor="ctr"/>
                </a:tc>
                <a:tc>
                  <a:txBody>
                    <a:bodyPr/>
                    <a:lstStyle/>
                    <a:p>
                      <a:pPr marL="0" marR="0" lvl="0" indent="0" algn="ctr" defTabSz="685810" rtl="0" eaLnBrk="1" fontAlgn="auto" latinLnBrk="0" hangingPunct="1">
                        <a:lnSpc>
                          <a:spcPct val="100000"/>
                        </a:lnSpc>
                        <a:spcBef>
                          <a:spcPts val="0"/>
                        </a:spcBef>
                        <a:spcAft>
                          <a:spcPts val="200"/>
                        </a:spcAft>
                        <a:buClrTx/>
                        <a:buSzTx/>
                        <a:buFont typeface="Arial" panose="020B0604020202020204" pitchFamily="34" charset="0"/>
                        <a:buNone/>
                        <a:tabLst/>
                        <a:defRPr/>
                      </a:pPr>
                      <a:r>
                        <a:rPr lang="en-AU" sz="1200" b="1" kern="1200">
                          <a:solidFill>
                            <a:schemeClr val="lt1"/>
                          </a:solidFill>
                          <a:latin typeface="Arial Nova" panose="020B0504020202020204"/>
                          <a:ea typeface="+mn-ea"/>
                          <a:cs typeface="+mn-cs"/>
                        </a:rPr>
                        <a:t>Date</a:t>
                      </a:r>
                    </a:p>
                  </a:txBody>
                  <a:tcPr marL="29625" marR="29625" marT="29625" marB="29625" anchor="ctr"/>
                </a:tc>
                <a:extLst>
                  <a:ext uri="{0D108BD9-81ED-4DB2-BD59-A6C34878D82A}">
                    <a16:rowId xmlns:a16="http://schemas.microsoft.com/office/drawing/2014/main" val="1015768414"/>
                  </a:ext>
                </a:extLst>
              </a:tr>
              <a:tr h="2915229">
                <a:tc>
                  <a:txBody>
                    <a:bodyPr/>
                    <a:lstStyle/>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r>
                        <a:rPr lang="en-AU" sz="1200" b="0" kern="1200">
                          <a:solidFill>
                            <a:schemeClr val="dk1"/>
                          </a:solidFill>
                          <a:latin typeface="Arial Nova" panose="020B0504020202020204"/>
                        </a:rPr>
                        <a:t>Present industry readiness plan at working group</a:t>
                      </a: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r>
                        <a:rPr lang="en-AU" sz="1200" b="0" kern="1200">
                          <a:solidFill>
                            <a:schemeClr val="dk1"/>
                          </a:solidFill>
                          <a:latin typeface="Arial Nova" panose="020B0504020202020204"/>
                        </a:rPr>
                        <a:t>Pre-production open for testing. AEMO presents testing plan. </a:t>
                      </a: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r>
                        <a:rPr lang="en-AU" sz="1200" b="0" kern="1200">
                          <a:solidFill>
                            <a:schemeClr val="dk1"/>
                          </a:solidFill>
                          <a:latin typeface="Arial Nova" panose="020B0504020202020204"/>
                        </a:rPr>
                        <a:t>AEMO reconfirms Part 27 register contacts and formally requests outstanding contacts</a:t>
                      </a: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r>
                        <a:rPr lang="en-AU" sz="1200" b="0" kern="1200">
                          <a:solidFill>
                            <a:schemeClr val="dk1"/>
                          </a:solidFill>
                          <a:latin typeface="Arial Nova" panose="020B0504020202020204"/>
                        </a:rPr>
                        <a:t>AEMO reconfirms any exemptions </a:t>
                      </a: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r>
                        <a:rPr lang="en-AU" sz="1200" b="0" kern="1200">
                          <a:solidFill>
                            <a:schemeClr val="dk1"/>
                          </a:solidFill>
                          <a:latin typeface="Arial Nova" panose="020B0504020202020204"/>
                        </a:rPr>
                        <a:t>Production available for submissions</a:t>
                      </a: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anose="05000000000000000000" pitchFamily="2" charset="2"/>
                        <a:buChar char=""/>
                        <a:tabLst/>
                        <a:defRPr/>
                      </a:pPr>
                      <a:endParaRPr lang="en-AU" sz="1200" b="0" kern="1200">
                        <a:solidFill>
                          <a:schemeClr val="dk1"/>
                        </a:solidFill>
                        <a:latin typeface="Arial Nova" panose="020B0504020202020204"/>
                      </a:endParaRPr>
                    </a:p>
                  </a:txBody>
                  <a:tcPr marL="59249" marR="0" marT="59249" marB="59249"/>
                </a:tc>
                <a:tc>
                  <a:txBody>
                    <a:bodyPr/>
                    <a:lstStyle/>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27 April 2023</a:t>
                      </a: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15 May 2023</a:t>
                      </a: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From 1 June 2023</a:t>
                      </a: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From 1 June 2023</a:t>
                      </a: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r>
                        <a:rPr lang="en-AU" sz="1200" b="0" kern="1200">
                          <a:solidFill>
                            <a:schemeClr val="dk1"/>
                          </a:solidFill>
                          <a:latin typeface="Arial Nova" panose="020B0504020202020204"/>
                          <a:ea typeface="+mn-ea"/>
                          <a:cs typeface="Calibri"/>
                        </a:rPr>
                        <a:t>22 June 2023</a:t>
                      </a: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p>
                      <a:pPr marL="0" marR="0" lvl="0" indent="0" algn="l" rtl="0" eaLnBrk="1" fontAlgn="auto" latinLnBrk="0" hangingPunct="1">
                        <a:lnSpc>
                          <a:spcPct val="100000"/>
                        </a:lnSpc>
                        <a:spcBef>
                          <a:spcPts val="0"/>
                        </a:spcBef>
                        <a:spcAft>
                          <a:spcPts val="200"/>
                        </a:spcAft>
                        <a:buClr>
                          <a:schemeClr val="tx1"/>
                        </a:buClr>
                        <a:buSzTx/>
                        <a:buFont typeface="Wingdings" panose="05000000000000000000" pitchFamily="2" charset="2"/>
                        <a:buNone/>
                      </a:pPr>
                      <a:endParaRPr lang="en-AU" sz="1200" b="0" kern="1200">
                        <a:solidFill>
                          <a:schemeClr val="dk1"/>
                        </a:solidFill>
                        <a:latin typeface="Arial Nova" panose="020B0504020202020204"/>
                        <a:ea typeface="+mn-ea"/>
                        <a:cs typeface="Calibri"/>
                      </a:endParaRPr>
                    </a:p>
                  </a:txBody>
                  <a:tcPr marL="59249" marR="0" marT="59249" marB="59249"/>
                </a:tc>
                <a:extLst>
                  <a:ext uri="{0D108BD9-81ED-4DB2-BD59-A6C34878D82A}">
                    <a16:rowId xmlns:a16="http://schemas.microsoft.com/office/drawing/2014/main" val="2819502651"/>
                  </a:ext>
                </a:extLst>
              </a:tr>
            </a:tbl>
          </a:graphicData>
        </a:graphic>
      </p:graphicFrame>
      <p:grpSp>
        <p:nvGrpSpPr>
          <p:cNvPr id="3" name="Group 2">
            <a:extLst>
              <a:ext uri="{FF2B5EF4-FFF2-40B4-BE49-F238E27FC236}">
                <a16:creationId xmlns:a16="http://schemas.microsoft.com/office/drawing/2014/main" id="{EEDA2AD0-6AAC-BF72-194A-9862B7E98B99}"/>
              </a:ext>
            </a:extLst>
          </p:cNvPr>
          <p:cNvGrpSpPr/>
          <p:nvPr/>
        </p:nvGrpSpPr>
        <p:grpSpPr>
          <a:xfrm rot="10800000">
            <a:off x="3570635" y="2498502"/>
            <a:ext cx="216000" cy="595991"/>
            <a:chOff x="8210118" y="2061249"/>
            <a:chExt cx="216000" cy="595991"/>
          </a:xfrm>
          <a:solidFill>
            <a:srgbClr val="00B050"/>
          </a:solidFill>
        </p:grpSpPr>
        <p:cxnSp>
          <p:nvCxnSpPr>
            <p:cNvPr id="20" name="Straight Connector 19">
              <a:extLst>
                <a:ext uri="{FF2B5EF4-FFF2-40B4-BE49-F238E27FC236}">
                  <a16:creationId xmlns:a16="http://schemas.microsoft.com/office/drawing/2014/main" id="{47B18749-16C6-C047-A3B8-F1C40FE34880}"/>
                </a:ext>
              </a:extLst>
            </p:cNvPr>
            <p:cNvCxnSpPr>
              <a:cxnSpLocks/>
            </p:cNvCxnSpPr>
            <p:nvPr/>
          </p:nvCxnSpPr>
          <p:spPr>
            <a:xfrm rot="10800000" flipV="1">
              <a:off x="8321674" y="2277249"/>
              <a:ext cx="0" cy="379991"/>
            </a:xfrm>
            <a:prstGeom prst="line">
              <a:avLst/>
            </a:prstGeom>
            <a:grpFill/>
            <a:ln w="19050" cap="flat" cmpd="sng" algn="ctr">
              <a:solidFill>
                <a:srgbClr val="00B050"/>
              </a:solidFill>
              <a:prstDash val="solid"/>
              <a:miter lim="800000"/>
              <a:headEnd type="none"/>
              <a:tailEnd type="none"/>
            </a:ln>
            <a:effectLst>
              <a:outerShdw blurRad="50800" dist="38100" dir="2700000" algn="tl" rotWithShape="0">
                <a:prstClr val="black">
                  <a:alpha val="40000"/>
                </a:prstClr>
              </a:outerShdw>
            </a:effectLst>
          </p:spPr>
        </p:cxnSp>
        <p:sp>
          <p:nvSpPr>
            <p:cNvPr id="21" name="Flowchart: Decision 20">
              <a:extLst>
                <a:ext uri="{FF2B5EF4-FFF2-40B4-BE49-F238E27FC236}">
                  <a16:creationId xmlns:a16="http://schemas.microsoft.com/office/drawing/2014/main" id="{F48D8C22-B16F-95A6-553B-9CB184D54A69}"/>
                </a:ext>
              </a:extLst>
            </p:cNvPr>
            <p:cNvSpPr>
              <a:spLocks/>
            </p:cNvSpPr>
            <p:nvPr/>
          </p:nvSpPr>
          <p:spPr>
            <a:xfrm>
              <a:off x="8210118" y="2061249"/>
              <a:ext cx="216000" cy="216000"/>
            </a:xfrm>
            <a:prstGeom prst="flowChartDecision">
              <a:avLst/>
            </a:prstGeom>
            <a:grpFill/>
            <a:ln w="12700" cap="flat" cmpd="sng" algn="ctr">
              <a:solidFill>
                <a:srgbClr val="00B05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E0E8EA"/>
                </a:solidFill>
                <a:effectLst/>
                <a:uLnTx/>
                <a:uFillTx/>
                <a:latin typeface="Arial Nova" panose="020B0504020202020204"/>
              </a:endParaRPr>
            </a:p>
          </p:txBody>
        </p:sp>
      </p:grpSp>
      <p:grpSp>
        <p:nvGrpSpPr>
          <p:cNvPr id="18" name="Group 17">
            <a:extLst>
              <a:ext uri="{FF2B5EF4-FFF2-40B4-BE49-F238E27FC236}">
                <a16:creationId xmlns:a16="http://schemas.microsoft.com/office/drawing/2014/main" id="{C2E8AC76-0991-E391-DA34-400B79038248}"/>
              </a:ext>
            </a:extLst>
          </p:cNvPr>
          <p:cNvGrpSpPr/>
          <p:nvPr/>
        </p:nvGrpSpPr>
        <p:grpSpPr>
          <a:xfrm>
            <a:off x="4446546" y="1352759"/>
            <a:ext cx="216000" cy="957452"/>
            <a:chOff x="8213674" y="1699787"/>
            <a:chExt cx="216000" cy="957452"/>
          </a:xfrm>
          <a:solidFill>
            <a:srgbClr val="00B050"/>
          </a:solidFill>
        </p:grpSpPr>
        <p:cxnSp>
          <p:nvCxnSpPr>
            <p:cNvPr id="19" name="Straight Connector 18">
              <a:extLst>
                <a:ext uri="{FF2B5EF4-FFF2-40B4-BE49-F238E27FC236}">
                  <a16:creationId xmlns:a16="http://schemas.microsoft.com/office/drawing/2014/main" id="{924500F6-F025-729E-AD39-E39E774ADED8}"/>
                </a:ext>
              </a:extLst>
            </p:cNvPr>
            <p:cNvCxnSpPr>
              <a:cxnSpLocks/>
              <a:stCxn id="22" idx="2"/>
            </p:cNvCxnSpPr>
            <p:nvPr/>
          </p:nvCxnSpPr>
          <p:spPr>
            <a:xfrm>
              <a:off x="8321674" y="1915787"/>
              <a:ext cx="0" cy="741452"/>
            </a:xfrm>
            <a:prstGeom prst="line">
              <a:avLst/>
            </a:prstGeom>
            <a:grpFill/>
            <a:ln w="19050" cap="flat" cmpd="sng" algn="ctr">
              <a:solidFill>
                <a:srgbClr val="00B050"/>
              </a:solidFill>
              <a:prstDash val="solid"/>
              <a:miter lim="800000"/>
              <a:headEnd type="none"/>
              <a:tailEnd type="none"/>
            </a:ln>
            <a:effectLst>
              <a:outerShdw blurRad="50800" dist="38100" dir="2700000" algn="tl" rotWithShape="0">
                <a:prstClr val="black">
                  <a:alpha val="40000"/>
                </a:prstClr>
              </a:outerShdw>
            </a:effectLst>
          </p:spPr>
        </p:cxnSp>
        <p:sp>
          <p:nvSpPr>
            <p:cNvPr id="22" name="Flowchart: Decision 21">
              <a:extLst>
                <a:ext uri="{FF2B5EF4-FFF2-40B4-BE49-F238E27FC236}">
                  <a16:creationId xmlns:a16="http://schemas.microsoft.com/office/drawing/2014/main" id="{43714541-B0ED-EE6C-A7F2-853F05660648}"/>
                </a:ext>
              </a:extLst>
            </p:cNvPr>
            <p:cNvSpPr>
              <a:spLocks/>
            </p:cNvSpPr>
            <p:nvPr/>
          </p:nvSpPr>
          <p:spPr>
            <a:xfrm>
              <a:off x="8213674" y="1699787"/>
              <a:ext cx="216000" cy="216000"/>
            </a:xfrm>
            <a:prstGeom prst="flowChartDecision">
              <a:avLst/>
            </a:prstGeom>
            <a:grpFill/>
            <a:ln w="12700" cap="flat" cmpd="sng" algn="ctr">
              <a:solidFill>
                <a:srgbClr val="00B05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E0E8EA"/>
                </a:solidFill>
                <a:effectLst/>
                <a:uLnTx/>
                <a:uFillTx/>
                <a:latin typeface="Arial Nova" panose="020B0504020202020204"/>
              </a:endParaRPr>
            </a:p>
          </p:txBody>
        </p:sp>
      </p:grpSp>
      <p:sp>
        <p:nvSpPr>
          <p:cNvPr id="38" name="TextBox 37">
            <a:extLst>
              <a:ext uri="{FF2B5EF4-FFF2-40B4-BE49-F238E27FC236}">
                <a16:creationId xmlns:a16="http://schemas.microsoft.com/office/drawing/2014/main" id="{ACD41103-E434-FF48-6C90-7FCC14857126}"/>
              </a:ext>
            </a:extLst>
          </p:cNvPr>
          <p:cNvSpPr txBox="1"/>
          <p:nvPr/>
        </p:nvSpPr>
        <p:spPr>
          <a:xfrm>
            <a:off x="4034265" y="952459"/>
            <a:ext cx="1256562" cy="430887"/>
          </a:xfrm>
          <a:prstGeom prst="rect">
            <a:avLst/>
          </a:prstGeom>
          <a:noFill/>
        </p:spPr>
        <p:txBody>
          <a:bodyPr wrap="square" lIns="91440" tIns="45720" rIns="91440" bIns="45720" rtlCol="0" anchor="t">
            <a:spAutoFit/>
          </a:bodyPr>
          <a:lstStyle>
            <a:defPPr>
              <a:defRPr lang="en-US"/>
            </a:defPPr>
            <a:lvl1pPr marL="85725" indent="-85725" fontAlgn="b">
              <a:buFont typeface="Arial" panose="020B0604020202020204" pitchFamily="34" charset="0"/>
              <a:buChar char="•"/>
              <a:defRPr sz="800">
                <a:ea typeface="Roboto" panose="02000000000000000000" pitchFamily="2" charset="0"/>
              </a:defRPr>
            </a:lvl1pPr>
          </a:lstStyle>
          <a:p>
            <a:pPr marL="0" indent="0">
              <a:buFont typeface="Arial" panose="020B0604020202020204" pitchFamily="34" charset="0"/>
              <a:buNone/>
            </a:pPr>
            <a:r>
              <a:rPr lang="en-AU" sz="1100">
                <a:solidFill>
                  <a:srgbClr val="222324"/>
                </a:solidFill>
                <a:latin typeface="Arial Nova" panose="020B0504020202020204"/>
                <a:ea typeface="Roboto"/>
              </a:rPr>
              <a:t>Pre-production open for testing</a:t>
            </a:r>
          </a:p>
        </p:txBody>
      </p:sp>
    </p:spTree>
    <p:extLst>
      <p:ext uri="{BB962C8B-B14F-4D97-AF65-F5344CB8AC3E}">
        <p14:creationId xmlns:p14="http://schemas.microsoft.com/office/powerpoint/2010/main" val="491671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latin typeface="Century Gothic"/>
              </a:rPr>
              <a:t>ECGS Stage 1 Industry testing</a:t>
            </a:r>
            <a:endParaRPr lang="en-AU">
              <a:highlight>
                <a:srgbClr val="FFFF00"/>
              </a:highlight>
            </a:endParaRPr>
          </a:p>
        </p:txBody>
      </p:sp>
      <p:sp>
        <p:nvSpPr>
          <p:cNvPr id="3" name="Content Placeholder 2"/>
          <p:cNvSpPr>
            <a:spLocks noGrp="1"/>
          </p:cNvSpPr>
          <p:nvPr>
            <p:ph idx="1"/>
          </p:nvPr>
        </p:nvSpPr>
        <p:spPr>
          <a:xfrm>
            <a:off x="550190" y="2090056"/>
            <a:ext cx="10727409" cy="4558393"/>
          </a:xfrm>
        </p:spPr>
        <p:txBody>
          <a:bodyPr vert="horz" lIns="91440" tIns="45720" rIns="91440" bIns="45720" rtlCol="0" anchor="t">
            <a:normAutofit lnSpcReduction="10000"/>
          </a:bodyPr>
          <a:lstStyle/>
          <a:p>
            <a:r>
              <a:rPr lang="en-AU">
                <a:latin typeface="Arial Nova"/>
              </a:rPr>
              <a:t>Prerequisites</a:t>
            </a:r>
          </a:p>
          <a:p>
            <a:pPr lvl="1"/>
            <a:r>
              <a:rPr lang="en-AU">
                <a:latin typeface="Arial Nova"/>
              </a:rPr>
              <a:t>Organisations should validate that they have access to AEMO’s Market Portal</a:t>
            </a:r>
          </a:p>
          <a:p>
            <a:pPr lvl="1"/>
            <a:r>
              <a:rPr lang="en-AU" b="1">
                <a:solidFill>
                  <a:srgbClr val="FF0000"/>
                </a:solidFill>
                <a:latin typeface="Arial Nova"/>
              </a:rPr>
              <a:t>Testing will not be possible without Market Portal access. </a:t>
            </a:r>
          </a:p>
          <a:p>
            <a:pPr lvl="1"/>
            <a:r>
              <a:rPr lang="en-AU">
                <a:latin typeface="Arial Nova"/>
              </a:rPr>
              <a:t>Organisations that use APIs to validate that they can access and submit data on AEMO’s API end points for existing and new APIs</a:t>
            </a:r>
          </a:p>
          <a:p>
            <a:r>
              <a:rPr lang="en-AU">
                <a:latin typeface="Arial Nova"/>
              </a:rPr>
              <a:t>Environment: Pre-Production</a:t>
            </a:r>
          </a:p>
          <a:p>
            <a:r>
              <a:rPr lang="en-AU">
                <a:latin typeface="Arial Nova"/>
              </a:rPr>
              <a:t>Industry Testing Timeline: 15/05/23 to 02/06/23</a:t>
            </a:r>
          </a:p>
          <a:p>
            <a:r>
              <a:rPr lang="en-AU">
                <a:latin typeface="Arial Nova"/>
              </a:rPr>
              <a:t>AEMO intends to communicate to the East Coast Gas System Working Group distribution list. AEMO invites organisational I.T. contacts to be included on these communications. </a:t>
            </a:r>
          </a:p>
          <a:p>
            <a:endParaRPr lang="en-AU">
              <a:latin typeface="Arial Nova"/>
            </a:endParaRPr>
          </a:p>
          <a:p>
            <a:endParaRPr lang="en-AU">
              <a:highlight>
                <a:srgbClr val="FFFF00"/>
              </a:highlight>
            </a:endParaRPr>
          </a:p>
          <a:p>
            <a:endParaRPr lang="en-AU"/>
          </a:p>
        </p:txBody>
      </p:sp>
    </p:spTree>
    <p:extLst>
      <p:ext uri="{BB962C8B-B14F-4D97-AF65-F5344CB8AC3E}">
        <p14:creationId xmlns:p14="http://schemas.microsoft.com/office/powerpoint/2010/main" val="421000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solidFill>
                  <a:schemeClr val="tx1"/>
                </a:solidFill>
                <a:latin typeface="Century Gothic"/>
              </a:rPr>
              <a:t>Objective</a:t>
            </a:r>
            <a:endParaRPr lang="en-AU">
              <a:solidFill>
                <a:schemeClr val="tx1"/>
              </a:solidFill>
            </a:endParaRPr>
          </a:p>
        </p:txBody>
      </p:sp>
      <p:sp>
        <p:nvSpPr>
          <p:cNvPr id="3" name="Content Placeholder 2"/>
          <p:cNvSpPr>
            <a:spLocks noGrp="1"/>
          </p:cNvSpPr>
          <p:nvPr>
            <p:ph idx="1"/>
          </p:nvPr>
        </p:nvSpPr>
        <p:spPr>
          <a:xfrm>
            <a:off x="550191" y="1783975"/>
            <a:ext cx="10727409" cy="4907678"/>
          </a:xfrm>
        </p:spPr>
        <p:txBody>
          <a:bodyPr vert="horz" lIns="91440" tIns="45720" rIns="91440" bIns="45720" rtlCol="0" anchor="t">
            <a:normAutofit/>
          </a:bodyPr>
          <a:lstStyle/>
          <a:p>
            <a:r>
              <a:rPr lang="en-AU">
                <a:latin typeface="Arial Nova"/>
              </a:rPr>
              <a:t>Key focus is to provide participants the opportunity to test their processes for submitting data via the portal and directly through the API endpoints including the following APIs:</a:t>
            </a:r>
            <a:endParaRPr lang="en-AU"/>
          </a:p>
          <a:p>
            <a:pPr lvl="1"/>
            <a:r>
              <a:rPr lang="en-AU"/>
              <a:t>Medium Term Capacity Outlook (Gas Bulletin Board facilities)</a:t>
            </a:r>
          </a:p>
          <a:p>
            <a:pPr lvl="1"/>
            <a:r>
              <a:rPr lang="en-AU"/>
              <a:t>Expected Daily Gas Demand (Part 27 Retailers, BB large user facilities and LNG export projects)</a:t>
            </a:r>
          </a:p>
          <a:p>
            <a:pPr lvl="1"/>
            <a:r>
              <a:rPr lang="en-AU"/>
              <a:t>Linepack forecast (Gas Bulletin Board pipelines)</a:t>
            </a:r>
          </a:p>
          <a:p>
            <a:pPr lvl="1"/>
            <a:r>
              <a:rPr lang="en-AU"/>
              <a:t>Domestic supply forecast (LNG export projects)</a:t>
            </a:r>
          </a:p>
          <a:p>
            <a:pPr lvl="1"/>
            <a:r>
              <a:rPr lang="en-AU"/>
              <a:t>Export forecast (LNG export projects)</a:t>
            </a:r>
          </a:p>
          <a:p>
            <a:r>
              <a:rPr lang="en-AU"/>
              <a:t>Verify that the submissions work when subjected to conditions as close to production conditions as possible (e.g. submission file content, size and frequency).</a:t>
            </a:r>
          </a:p>
        </p:txBody>
      </p:sp>
    </p:spTree>
    <p:extLst>
      <p:ext uri="{BB962C8B-B14F-4D97-AF65-F5344CB8AC3E}">
        <p14:creationId xmlns:p14="http://schemas.microsoft.com/office/powerpoint/2010/main" val="202361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a:latin typeface="Century Gothic"/>
              </a:rPr>
              <a:t>Pre-production testing and readiness</a:t>
            </a:r>
            <a:endParaRPr lang="en-AU">
              <a:highlight>
                <a:srgbClr val="FFFF00"/>
              </a:highlight>
            </a:endParaRPr>
          </a:p>
        </p:txBody>
      </p:sp>
      <p:sp>
        <p:nvSpPr>
          <p:cNvPr id="3" name="Content Placeholder 2"/>
          <p:cNvSpPr>
            <a:spLocks noGrp="1"/>
          </p:cNvSpPr>
          <p:nvPr>
            <p:ph idx="1"/>
          </p:nvPr>
        </p:nvSpPr>
        <p:spPr>
          <a:xfrm>
            <a:off x="550190" y="2090056"/>
            <a:ext cx="10727409" cy="4504707"/>
          </a:xfrm>
        </p:spPr>
        <p:txBody>
          <a:bodyPr vert="horz" lIns="91440" tIns="45720" rIns="91440" bIns="45720" rtlCol="0" anchor="t">
            <a:normAutofit/>
          </a:bodyPr>
          <a:lstStyle/>
          <a:p>
            <a:r>
              <a:rPr lang="en-AU">
                <a:latin typeface="Arial Nova"/>
              </a:rPr>
              <a:t>The focus of the pre-production testing is to provide participants with the opportunity to test their processes and systems for submitting data to AEMO. </a:t>
            </a:r>
            <a:endParaRPr lang="en-AU"/>
          </a:p>
          <a:p>
            <a:r>
              <a:rPr lang="en-AU">
                <a:latin typeface="Arial Nova"/>
              </a:rPr>
              <a:t>Prior to the testing, AEMO will present to industry the steps to take for submitting data</a:t>
            </a:r>
          </a:p>
          <a:p>
            <a:r>
              <a:rPr lang="en-AU">
                <a:latin typeface="Arial Nova"/>
              </a:rPr>
              <a:t>During the testing, AEMO will conduct weekly conferences, each Monday, and will track defects and issues raised by participants. AEMO will also track simple metrics covering participation in the trial.</a:t>
            </a:r>
          </a:p>
          <a:p>
            <a:r>
              <a:rPr lang="en-AU">
                <a:latin typeface="Arial Nova"/>
              </a:rPr>
              <a:t>Participants will be responsible for managing their own readiness</a:t>
            </a:r>
          </a:p>
          <a:p>
            <a:endParaRPr lang="en-AU">
              <a:latin typeface="Arial Nova"/>
            </a:endParaRPr>
          </a:p>
          <a:p>
            <a:endParaRPr lang="en-AU">
              <a:highlight>
                <a:srgbClr val="FFFF00"/>
              </a:highlight>
            </a:endParaRPr>
          </a:p>
          <a:p>
            <a:endParaRPr lang="en-AU"/>
          </a:p>
        </p:txBody>
      </p:sp>
    </p:spTree>
    <p:extLst>
      <p:ext uri="{BB962C8B-B14F-4D97-AF65-F5344CB8AC3E}">
        <p14:creationId xmlns:p14="http://schemas.microsoft.com/office/powerpoint/2010/main" val="338918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atin typeface="Century Gothic"/>
              </a:rPr>
              <a:t>Pre-production testing</a:t>
            </a:r>
            <a:endParaRPr lang="en-AU"/>
          </a:p>
        </p:txBody>
      </p:sp>
      <p:sp>
        <p:nvSpPr>
          <p:cNvPr id="3" name="Content Placeholder 2"/>
          <p:cNvSpPr>
            <a:spLocks noGrp="1"/>
          </p:cNvSpPr>
          <p:nvPr>
            <p:ph idx="1"/>
          </p:nvPr>
        </p:nvSpPr>
        <p:spPr>
          <a:xfrm>
            <a:off x="550191" y="2114550"/>
            <a:ext cx="10727409" cy="4295775"/>
          </a:xfrm>
        </p:spPr>
        <p:txBody>
          <a:bodyPr vert="horz" lIns="91440" tIns="45720" rIns="91440" bIns="45720" rtlCol="0" anchor="t">
            <a:normAutofit/>
          </a:bodyPr>
          <a:lstStyle/>
          <a:p>
            <a:r>
              <a:rPr lang="en-AU">
                <a:latin typeface="Arial Nova"/>
              </a:rPr>
              <a:t>The testing period will be four weeks, during which AEMO will provide heightened support:</a:t>
            </a:r>
          </a:p>
          <a:p>
            <a:pPr lvl="1">
              <a:buFont typeface="Arial,Sans-Serif" panose="020B0604020202020204" pitchFamily="34" charset="0"/>
            </a:pPr>
            <a:r>
              <a:rPr lang="en-AU">
                <a:latin typeface="Arial Nova"/>
              </a:rPr>
              <a:t>First week for connectivity testing and testing transactions</a:t>
            </a:r>
            <a:endParaRPr lang="en-US">
              <a:latin typeface="Arial Nova"/>
            </a:endParaRPr>
          </a:p>
          <a:p>
            <a:pPr lvl="1">
              <a:buFont typeface="Arial,Sans-Serif" panose="020B0604020202020204" pitchFamily="34" charset="0"/>
            </a:pPr>
            <a:r>
              <a:rPr lang="en-AU">
                <a:latin typeface="Arial Nova"/>
              </a:rPr>
              <a:t>Second week functionally test all required submissions</a:t>
            </a:r>
            <a:endParaRPr lang="en-US">
              <a:latin typeface="Arial Nova"/>
            </a:endParaRPr>
          </a:p>
          <a:p>
            <a:pPr lvl="1">
              <a:buFont typeface="Arial,Sans-Serif" panose="020B0604020202020204" pitchFamily="34" charset="0"/>
            </a:pPr>
            <a:r>
              <a:rPr lang="en-AU">
                <a:latin typeface="Arial Nova"/>
              </a:rPr>
              <a:t>Third week ongoing testing and implementing defect fixes</a:t>
            </a:r>
          </a:p>
          <a:p>
            <a:pPr lvl="1">
              <a:buFont typeface="Arial,Sans-Serif" panose="020B0604020202020204" pitchFamily="34" charset="0"/>
            </a:pPr>
            <a:r>
              <a:rPr lang="en-AU">
                <a:latin typeface="Arial Nova"/>
              </a:rPr>
              <a:t>Fourth week for retesting any defect remediation </a:t>
            </a:r>
          </a:p>
          <a:p>
            <a:pPr>
              <a:buFont typeface="Arial,Sans-Serif" panose="020B0604020202020204" pitchFamily="34" charset="0"/>
            </a:pPr>
            <a:r>
              <a:rPr lang="en-AU">
                <a:latin typeface="Arial Nova"/>
              </a:rPr>
              <a:t>AEMO project support will be available within business hours</a:t>
            </a:r>
            <a:endParaRPr lang="en-US">
              <a:latin typeface="Arial Nova"/>
            </a:endParaRPr>
          </a:p>
          <a:p>
            <a:r>
              <a:rPr lang="en-AU">
                <a:latin typeface="Arial Nova"/>
              </a:rPr>
              <a:t>Pre-production environment will remain open after week four for any further testing but without the same level of heightened support</a:t>
            </a:r>
            <a:endParaRPr lang="en-AU"/>
          </a:p>
          <a:p>
            <a:pPr lvl="1"/>
            <a:endParaRPr lang="en-AU"/>
          </a:p>
        </p:txBody>
      </p:sp>
    </p:spTree>
    <p:extLst>
      <p:ext uri="{BB962C8B-B14F-4D97-AF65-F5344CB8AC3E}">
        <p14:creationId xmlns:p14="http://schemas.microsoft.com/office/powerpoint/2010/main" val="3916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7F1CEF-EDFF-C5E8-9A26-3931FFCAAE56}"/>
              </a:ext>
            </a:extLst>
          </p:cNvPr>
          <p:cNvGraphicFramePr/>
          <p:nvPr/>
        </p:nvGraphicFramePr>
        <p:xfrm>
          <a:off x="6095998" y="2175157"/>
          <a:ext cx="6096000" cy="4682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E0108BE-E3FD-D8A9-4067-8F53E30BDA55}"/>
              </a:ext>
            </a:extLst>
          </p:cNvPr>
          <p:cNvGraphicFramePr/>
          <p:nvPr/>
        </p:nvGraphicFramePr>
        <p:xfrm>
          <a:off x="-1" y="2175156"/>
          <a:ext cx="5907637" cy="4682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D52A4CD7-4450-83B9-1CA0-5A9AB1D7015F}"/>
              </a:ext>
            </a:extLst>
          </p:cNvPr>
          <p:cNvSpPr>
            <a:spLocks noGrp="1"/>
          </p:cNvSpPr>
          <p:nvPr>
            <p:ph type="title"/>
          </p:nvPr>
        </p:nvSpPr>
        <p:spPr/>
        <p:txBody>
          <a:bodyPr>
            <a:normAutofit/>
          </a:bodyPr>
          <a:lstStyle/>
          <a:p>
            <a:r>
              <a:rPr lang="en-US">
                <a:latin typeface="Century Gothic"/>
              </a:rPr>
              <a:t>AEMO's collection of data</a:t>
            </a:r>
            <a:endParaRPr lang="en-US" b="0">
              <a:latin typeface="Century Gothic"/>
            </a:endParaRPr>
          </a:p>
          <a:p>
            <a:endParaRPr lang="en-US"/>
          </a:p>
        </p:txBody>
      </p:sp>
      <p:sp>
        <p:nvSpPr>
          <p:cNvPr id="5" name="Slide Number Placeholder 4">
            <a:extLst>
              <a:ext uri="{FF2B5EF4-FFF2-40B4-BE49-F238E27FC236}">
                <a16:creationId xmlns:a16="http://schemas.microsoft.com/office/drawing/2014/main" id="{EA4865CE-1B5F-AB1A-904B-CA4A65DB4919}"/>
              </a:ext>
            </a:extLst>
          </p:cNvPr>
          <p:cNvSpPr>
            <a:spLocks noGrp="1"/>
          </p:cNvSpPr>
          <p:nvPr>
            <p:ph type="sldNum" sz="quarter" idx="12"/>
          </p:nvPr>
        </p:nvSpPr>
        <p:spPr/>
        <p:txBody>
          <a:bodyPr/>
          <a:lstStyle/>
          <a:p>
            <a:fld id="{713AB538-E724-0A46-AEB0-E520B1BBAFEE}" type="slidenum">
              <a:rPr lang="en-US" smtClean="0"/>
              <a:t>28</a:t>
            </a:fld>
            <a:endParaRPr lang="en-US"/>
          </a:p>
        </p:txBody>
      </p:sp>
      <p:sp>
        <p:nvSpPr>
          <p:cNvPr id="12" name="Text Placeholder 6">
            <a:extLst>
              <a:ext uri="{FF2B5EF4-FFF2-40B4-BE49-F238E27FC236}">
                <a16:creationId xmlns:a16="http://schemas.microsoft.com/office/drawing/2014/main" id="{AC787AE1-ADDC-963E-EB67-A5DF488123FA}"/>
              </a:ext>
            </a:extLst>
          </p:cNvPr>
          <p:cNvSpPr txBox="1">
            <a:spLocks/>
          </p:cNvSpPr>
          <p:nvPr/>
        </p:nvSpPr>
        <p:spPr>
          <a:xfrm>
            <a:off x="727952" y="1488240"/>
            <a:ext cx="4810126"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2400"/>
              <a:t>Short term </a:t>
            </a:r>
          </a:p>
          <a:p>
            <a:pPr marL="0" indent="0" algn="ctr">
              <a:buNone/>
            </a:pPr>
            <a:r>
              <a:rPr lang="en-AU" sz="2400"/>
              <a:t>up to 1 week ahead</a:t>
            </a:r>
          </a:p>
        </p:txBody>
      </p:sp>
      <p:sp>
        <p:nvSpPr>
          <p:cNvPr id="13" name="Text Placeholder 8">
            <a:extLst>
              <a:ext uri="{FF2B5EF4-FFF2-40B4-BE49-F238E27FC236}">
                <a16:creationId xmlns:a16="http://schemas.microsoft.com/office/drawing/2014/main" id="{5327437C-2DD0-B0C3-3CCF-2F79B1A936CC}"/>
              </a:ext>
            </a:extLst>
          </p:cNvPr>
          <p:cNvSpPr txBox="1">
            <a:spLocks/>
          </p:cNvSpPr>
          <p:nvPr/>
        </p:nvSpPr>
        <p:spPr>
          <a:xfrm>
            <a:off x="6172200" y="1857373"/>
            <a:ext cx="5428280" cy="647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a:p>
        </p:txBody>
      </p:sp>
      <p:sp>
        <p:nvSpPr>
          <p:cNvPr id="14" name="Text Placeholder 6">
            <a:extLst>
              <a:ext uri="{FF2B5EF4-FFF2-40B4-BE49-F238E27FC236}">
                <a16:creationId xmlns:a16="http://schemas.microsoft.com/office/drawing/2014/main" id="{72E4D051-9ACE-2124-E8E2-F0C80171F4A0}"/>
              </a:ext>
            </a:extLst>
          </p:cNvPr>
          <p:cNvSpPr txBox="1">
            <a:spLocks/>
          </p:cNvSpPr>
          <p:nvPr/>
        </p:nvSpPr>
        <p:spPr>
          <a:xfrm>
            <a:off x="6697853" y="1488240"/>
            <a:ext cx="5401647" cy="64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2400"/>
              <a:t>Medium term </a:t>
            </a:r>
          </a:p>
          <a:p>
            <a:pPr marL="0" indent="0" algn="ctr">
              <a:buNone/>
            </a:pPr>
            <a:r>
              <a:rPr lang="en-AU" sz="2400"/>
              <a:t>from 7 days to 2 years</a:t>
            </a:r>
          </a:p>
        </p:txBody>
      </p:sp>
    </p:spTree>
    <p:extLst>
      <p:ext uri="{BB962C8B-B14F-4D97-AF65-F5344CB8AC3E}">
        <p14:creationId xmlns:p14="http://schemas.microsoft.com/office/powerpoint/2010/main" val="1259694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D34DEC0-39A9-E5E4-D4AF-575A7E2A2DDD}"/>
              </a:ext>
            </a:extLst>
          </p:cNvPr>
          <p:cNvSpPr>
            <a:spLocks noGrp="1"/>
          </p:cNvSpPr>
          <p:nvPr>
            <p:ph type="title"/>
          </p:nvPr>
        </p:nvSpPr>
        <p:spPr/>
        <p:txBody>
          <a:bodyPr/>
          <a:lstStyle/>
          <a:p>
            <a:r>
              <a:rPr lang="en-AU"/>
              <a:t>New submissions to test</a:t>
            </a:r>
          </a:p>
        </p:txBody>
      </p:sp>
      <p:pic>
        <p:nvPicPr>
          <p:cNvPr id="10" name="Content Placeholder 9">
            <a:extLst>
              <a:ext uri="{FF2B5EF4-FFF2-40B4-BE49-F238E27FC236}">
                <a16:creationId xmlns:a16="http://schemas.microsoft.com/office/drawing/2014/main" id="{E1363571-0825-059E-4125-C7E72CBBB6B1}"/>
              </a:ext>
            </a:extLst>
          </p:cNvPr>
          <p:cNvPicPr>
            <a:picLocks noGrp="1" noChangeAspect="1"/>
          </p:cNvPicPr>
          <p:nvPr>
            <p:ph idx="1"/>
          </p:nvPr>
        </p:nvPicPr>
        <p:blipFill>
          <a:blip r:embed="rId2"/>
          <a:stretch>
            <a:fillRect/>
          </a:stretch>
        </p:blipFill>
        <p:spPr>
          <a:xfrm>
            <a:off x="1719979" y="1385887"/>
            <a:ext cx="10472021" cy="4086225"/>
          </a:xfrm>
        </p:spPr>
      </p:pic>
      <p:sp>
        <p:nvSpPr>
          <p:cNvPr id="4" name="Slide Number Placeholder 3" hidden="1">
            <a:extLst>
              <a:ext uri="{FF2B5EF4-FFF2-40B4-BE49-F238E27FC236}">
                <a16:creationId xmlns:a16="http://schemas.microsoft.com/office/drawing/2014/main" id="{D64ADF8B-6A55-555D-86DC-339C5248CCC9}"/>
              </a:ext>
            </a:extLst>
          </p:cNvPr>
          <p:cNvSpPr>
            <a:spLocks noGrp="1"/>
          </p:cNvSpPr>
          <p:nvPr>
            <p:ph type="sldNum" sz="quarter" idx="12"/>
          </p:nvPr>
        </p:nvSpPr>
        <p:spPr/>
        <p:txBody>
          <a:bodyPr/>
          <a:lstStyle/>
          <a:p>
            <a:pPr>
              <a:spcAft>
                <a:spcPts val="600"/>
              </a:spcAft>
            </a:pPr>
            <a:fld id="{713AB538-E724-0A46-AEB0-E520B1BBAFEE}" type="slidenum">
              <a:rPr lang="en-US" smtClean="0"/>
              <a:pPr>
                <a:spcAft>
                  <a:spcPts val="600"/>
                </a:spcAft>
              </a:pPr>
              <a:t>29</a:t>
            </a:fld>
            <a:endParaRPr lang="en-US"/>
          </a:p>
        </p:txBody>
      </p:sp>
      <p:sp>
        <p:nvSpPr>
          <p:cNvPr id="13" name="TextBox 12">
            <a:extLst>
              <a:ext uri="{FF2B5EF4-FFF2-40B4-BE49-F238E27FC236}">
                <a16:creationId xmlns:a16="http://schemas.microsoft.com/office/drawing/2014/main" id="{E2E1BD55-A172-0A45-3E67-3019942A086E}"/>
              </a:ext>
            </a:extLst>
          </p:cNvPr>
          <p:cNvSpPr txBox="1"/>
          <p:nvPr/>
        </p:nvSpPr>
        <p:spPr>
          <a:xfrm>
            <a:off x="550191" y="5617029"/>
            <a:ext cx="10777172" cy="369332"/>
          </a:xfrm>
          <a:prstGeom prst="rect">
            <a:avLst/>
          </a:prstGeom>
          <a:noFill/>
        </p:spPr>
        <p:txBody>
          <a:bodyPr wrap="square" rtlCol="0">
            <a:spAutoFit/>
          </a:bodyPr>
          <a:lstStyle/>
          <a:p>
            <a:r>
              <a:rPr lang="en-AU"/>
              <a:t>Four new submissions to test, and one modified submission. </a:t>
            </a:r>
          </a:p>
        </p:txBody>
      </p:sp>
      <p:graphicFrame>
        <p:nvGraphicFramePr>
          <p:cNvPr id="2" name="Table 2">
            <a:extLst>
              <a:ext uri="{FF2B5EF4-FFF2-40B4-BE49-F238E27FC236}">
                <a16:creationId xmlns:a16="http://schemas.microsoft.com/office/drawing/2014/main" id="{1E0CDADF-08CC-C913-A0CC-ADDC5D0497C3}"/>
              </a:ext>
            </a:extLst>
          </p:cNvPr>
          <p:cNvGraphicFramePr>
            <a:graphicFrameLocks noGrp="1"/>
          </p:cNvGraphicFramePr>
          <p:nvPr>
            <p:extLst>
              <p:ext uri="{D42A27DB-BD31-4B8C-83A1-F6EECF244321}">
                <p14:modId xmlns:p14="http://schemas.microsoft.com/office/powerpoint/2010/main" val="3070282192"/>
              </p:ext>
            </p:extLst>
          </p:nvPr>
        </p:nvGraphicFramePr>
        <p:xfrm>
          <a:off x="186743" y="1783975"/>
          <a:ext cx="1533236" cy="3065118"/>
        </p:xfrm>
        <a:graphic>
          <a:graphicData uri="http://schemas.openxmlformats.org/drawingml/2006/table">
            <a:tbl>
              <a:tblPr firstRow="1" bandRow="1">
                <a:tableStyleId>{5C22544A-7EE6-4342-B048-85BDC9FD1C3A}</a:tableStyleId>
              </a:tblPr>
              <a:tblGrid>
                <a:gridCol w="1533236">
                  <a:extLst>
                    <a:ext uri="{9D8B030D-6E8A-4147-A177-3AD203B41FA5}">
                      <a16:colId xmlns:a16="http://schemas.microsoft.com/office/drawing/2014/main" val="521310700"/>
                    </a:ext>
                  </a:extLst>
                </a:gridCol>
              </a:tblGrid>
              <a:tr h="510853">
                <a:tc>
                  <a:txBody>
                    <a:bodyPr/>
                    <a:lstStyle/>
                    <a:p>
                      <a:r>
                        <a:rPr lang="en-AU"/>
                        <a:t>Classification</a:t>
                      </a:r>
                    </a:p>
                  </a:txBody>
                  <a:tcPr/>
                </a:tc>
                <a:extLst>
                  <a:ext uri="{0D108BD9-81ED-4DB2-BD59-A6C34878D82A}">
                    <a16:rowId xmlns:a16="http://schemas.microsoft.com/office/drawing/2014/main" val="3980139142"/>
                  </a:ext>
                </a:extLst>
              </a:tr>
              <a:tr h="510853">
                <a:tc>
                  <a:txBody>
                    <a:bodyPr/>
                    <a:lstStyle/>
                    <a:p>
                      <a:r>
                        <a:rPr lang="en-AU"/>
                        <a:t>Confidential</a:t>
                      </a:r>
                    </a:p>
                  </a:txBody>
                  <a:tcPr/>
                </a:tc>
                <a:extLst>
                  <a:ext uri="{0D108BD9-81ED-4DB2-BD59-A6C34878D82A}">
                    <a16:rowId xmlns:a16="http://schemas.microsoft.com/office/drawing/2014/main" val="2101019304"/>
                  </a:ext>
                </a:extLst>
              </a:tr>
              <a:tr h="510853">
                <a:tc>
                  <a:txBody>
                    <a:bodyPr/>
                    <a:lstStyle/>
                    <a:p>
                      <a:r>
                        <a:rPr lang="en-AU"/>
                        <a:t>Confidential</a:t>
                      </a:r>
                    </a:p>
                  </a:txBody>
                  <a:tcPr/>
                </a:tc>
                <a:extLst>
                  <a:ext uri="{0D108BD9-81ED-4DB2-BD59-A6C34878D82A}">
                    <a16:rowId xmlns:a16="http://schemas.microsoft.com/office/drawing/2014/main" val="371366045"/>
                  </a:ext>
                </a:extLst>
              </a:tr>
              <a:tr h="510853">
                <a:tc>
                  <a:txBody>
                    <a:bodyPr/>
                    <a:lstStyle/>
                    <a:p>
                      <a:r>
                        <a:rPr lang="en-AU"/>
                        <a:t>Confidential</a:t>
                      </a:r>
                    </a:p>
                  </a:txBody>
                  <a:tcPr/>
                </a:tc>
                <a:extLst>
                  <a:ext uri="{0D108BD9-81ED-4DB2-BD59-A6C34878D82A}">
                    <a16:rowId xmlns:a16="http://schemas.microsoft.com/office/drawing/2014/main" val="15523303"/>
                  </a:ext>
                </a:extLst>
              </a:tr>
              <a:tr h="510853">
                <a:tc>
                  <a:txBody>
                    <a:bodyPr/>
                    <a:lstStyle/>
                    <a:p>
                      <a:r>
                        <a:rPr lang="en-AU"/>
                        <a:t>Confidential</a:t>
                      </a:r>
                    </a:p>
                  </a:txBody>
                  <a:tcPr/>
                </a:tc>
                <a:extLst>
                  <a:ext uri="{0D108BD9-81ED-4DB2-BD59-A6C34878D82A}">
                    <a16:rowId xmlns:a16="http://schemas.microsoft.com/office/drawing/2014/main" val="4004305637"/>
                  </a:ext>
                </a:extLst>
              </a:tr>
              <a:tr h="510853">
                <a:tc>
                  <a:txBody>
                    <a:bodyPr/>
                    <a:lstStyle/>
                    <a:p>
                      <a:r>
                        <a:rPr lang="en-AU"/>
                        <a:t>Confidential</a:t>
                      </a:r>
                    </a:p>
                  </a:txBody>
                  <a:tcPr/>
                </a:tc>
                <a:extLst>
                  <a:ext uri="{0D108BD9-81ED-4DB2-BD59-A6C34878D82A}">
                    <a16:rowId xmlns:a16="http://schemas.microsoft.com/office/drawing/2014/main" val="1882179231"/>
                  </a:ext>
                </a:extLst>
              </a:tr>
            </a:tbl>
          </a:graphicData>
        </a:graphic>
      </p:graphicFrame>
    </p:spTree>
    <p:extLst>
      <p:ext uri="{BB962C8B-B14F-4D97-AF65-F5344CB8AC3E}">
        <p14:creationId xmlns:p14="http://schemas.microsoft.com/office/powerpoint/2010/main" val="164121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FD8D-C328-4454-9928-4D1A3AB1803B}"/>
              </a:ext>
            </a:extLst>
          </p:cNvPr>
          <p:cNvSpPr>
            <a:spLocks noGrp="1"/>
          </p:cNvSpPr>
          <p:nvPr>
            <p:ph type="title"/>
          </p:nvPr>
        </p:nvSpPr>
        <p:spPr/>
        <p:txBody>
          <a:bodyPr>
            <a:normAutofit/>
          </a:bodyPr>
          <a:lstStyle/>
          <a:p>
            <a:r>
              <a:rPr lang="en-AU" sz="4000"/>
              <a:t>Meeting recording notice</a:t>
            </a:r>
          </a:p>
        </p:txBody>
      </p:sp>
      <p:sp>
        <p:nvSpPr>
          <p:cNvPr id="3" name="Content Placeholder 2">
            <a:extLst>
              <a:ext uri="{FF2B5EF4-FFF2-40B4-BE49-F238E27FC236}">
                <a16:creationId xmlns:a16="http://schemas.microsoft.com/office/drawing/2014/main" id="{3B4217CD-5721-44D1-BA6E-25E6B93BBE72}"/>
              </a:ext>
            </a:extLst>
          </p:cNvPr>
          <p:cNvSpPr>
            <a:spLocks noGrp="1"/>
          </p:cNvSpPr>
          <p:nvPr>
            <p:ph idx="1"/>
          </p:nvPr>
        </p:nvSpPr>
        <p:spPr/>
        <p:txBody>
          <a:bodyPr>
            <a:normAutofit/>
          </a:bodyPr>
          <a:lstStyle/>
          <a:p>
            <a:pPr marL="0" indent="0">
              <a:lnSpc>
                <a:spcPct val="120000"/>
              </a:lnSpc>
              <a:buNone/>
            </a:pPr>
            <a:r>
              <a:rPr lang="en-AU">
                <a:effectLst/>
                <a:latin typeface="Arial Nova" panose="020F0502020204030204"/>
                <a:ea typeface="Calibri" panose="020F0502020204030204" pitchFamily="34" charset="0"/>
              </a:rPr>
              <a:t>Please note that this meeting will be recorded by AEMO and the recording may be made generally available and accessible on AEMO’s website as a resource.  AEMO may also access and use the recording to take meeting notes.</a:t>
            </a:r>
          </a:p>
          <a:p>
            <a:pPr marL="0" indent="0">
              <a:lnSpc>
                <a:spcPct val="120000"/>
              </a:lnSpc>
              <a:buNone/>
            </a:pPr>
            <a:r>
              <a:rPr lang="en-AU">
                <a:effectLst/>
                <a:latin typeface="Arial Nova" panose="020F0502020204030204"/>
                <a:ea typeface="Calibri" panose="020F0502020204030204" pitchFamily="34" charset="0"/>
              </a:rPr>
              <a:t>By attending the meeting, you consent to AEMO recording the meeting and using the recording for these purposes.</a:t>
            </a:r>
          </a:p>
        </p:txBody>
      </p:sp>
      <p:sp>
        <p:nvSpPr>
          <p:cNvPr id="4" name="Slide Number Placeholder 3">
            <a:extLst>
              <a:ext uri="{FF2B5EF4-FFF2-40B4-BE49-F238E27FC236}">
                <a16:creationId xmlns:a16="http://schemas.microsoft.com/office/drawing/2014/main" id="{C22DEBBE-D4F0-4A5A-ABCF-58D746961B97}"/>
              </a:ext>
            </a:extLst>
          </p:cNvPr>
          <p:cNvSpPr>
            <a:spLocks noGrp="1"/>
          </p:cNvSpPr>
          <p:nvPr>
            <p:ph type="sldNum" sz="quarter" idx="12"/>
          </p:nvPr>
        </p:nvSpPr>
        <p:spPr/>
        <p:txBody>
          <a:bodyPr/>
          <a:lstStyle/>
          <a:p>
            <a:fld id="{713AB538-E724-0A46-AEB0-E520B1BBAFEE}" type="slidenum">
              <a:rPr lang="en-US" smtClean="0"/>
              <a:t>3</a:t>
            </a:fld>
            <a:endParaRPr lang="en-US"/>
          </a:p>
        </p:txBody>
      </p:sp>
    </p:spTree>
    <p:extLst>
      <p:ext uri="{BB962C8B-B14F-4D97-AF65-F5344CB8AC3E}">
        <p14:creationId xmlns:p14="http://schemas.microsoft.com/office/powerpoint/2010/main" val="553142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AF9A35-8B67-63DA-18FA-D73C15305970}"/>
              </a:ext>
            </a:extLst>
          </p:cNvPr>
          <p:cNvSpPr>
            <a:spLocks noGrp="1"/>
          </p:cNvSpPr>
          <p:nvPr>
            <p:ph type="title"/>
          </p:nvPr>
        </p:nvSpPr>
        <p:spPr/>
        <p:txBody>
          <a:bodyPr>
            <a:normAutofit/>
          </a:bodyPr>
          <a:lstStyle/>
          <a:p>
            <a:r>
              <a:rPr lang="en-AU"/>
              <a:t>Existing submissions being utilised</a:t>
            </a:r>
          </a:p>
        </p:txBody>
      </p:sp>
      <p:pic>
        <p:nvPicPr>
          <p:cNvPr id="6" name="Content Placeholder 5">
            <a:extLst>
              <a:ext uri="{FF2B5EF4-FFF2-40B4-BE49-F238E27FC236}">
                <a16:creationId xmlns:a16="http://schemas.microsoft.com/office/drawing/2014/main" id="{5308C1B3-ACB9-42B5-FFE5-A48DC7140F3D}"/>
              </a:ext>
            </a:extLst>
          </p:cNvPr>
          <p:cNvPicPr>
            <a:picLocks noGrp="1" noChangeAspect="1"/>
          </p:cNvPicPr>
          <p:nvPr>
            <p:ph idx="1"/>
          </p:nvPr>
        </p:nvPicPr>
        <p:blipFill>
          <a:blip r:embed="rId2"/>
          <a:stretch>
            <a:fillRect/>
          </a:stretch>
        </p:blipFill>
        <p:spPr>
          <a:xfrm>
            <a:off x="1465263" y="1911476"/>
            <a:ext cx="10726737" cy="3234767"/>
          </a:xfrm>
        </p:spPr>
      </p:pic>
      <p:sp>
        <p:nvSpPr>
          <p:cNvPr id="4" name="Slide Number Placeholder 3" hidden="1">
            <a:extLst>
              <a:ext uri="{FF2B5EF4-FFF2-40B4-BE49-F238E27FC236}">
                <a16:creationId xmlns:a16="http://schemas.microsoft.com/office/drawing/2014/main" id="{D64ADF8B-6A55-555D-86DC-339C5248CCC9}"/>
              </a:ext>
            </a:extLst>
          </p:cNvPr>
          <p:cNvSpPr>
            <a:spLocks noGrp="1"/>
          </p:cNvSpPr>
          <p:nvPr>
            <p:ph type="sldNum" sz="quarter" idx="12"/>
          </p:nvPr>
        </p:nvSpPr>
        <p:spPr/>
        <p:txBody>
          <a:bodyPr/>
          <a:lstStyle/>
          <a:p>
            <a:pPr>
              <a:spcAft>
                <a:spcPts val="600"/>
              </a:spcAft>
            </a:pPr>
            <a:fld id="{713AB538-E724-0A46-AEB0-E520B1BBAFEE}" type="slidenum">
              <a:rPr lang="en-US" smtClean="0"/>
              <a:pPr>
                <a:spcAft>
                  <a:spcPts val="600"/>
                </a:spcAft>
              </a:pPr>
              <a:t>30</a:t>
            </a:fld>
            <a:endParaRPr lang="en-US"/>
          </a:p>
        </p:txBody>
      </p:sp>
      <p:sp>
        <p:nvSpPr>
          <p:cNvPr id="8" name="TextBox 7">
            <a:extLst>
              <a:ext uri="{FF2B5EF4-FFF2-40B4-BE49-F238E27FC236}">
                <a16:creationId xmlns:a16="http://schemas.microsoft.com/office/drawing/2014/main" id="{4BC02F3C-41A4-1551-2781-40287E57C427}"/>
              </a:ext>
            </a:extLst>
          </p:cNvPr>
          <p:cNvSpPr txBox="1"/>
          <p:nvPr/>
        </p:nvSpPr>
        <p:spPr>
          <a:xfrm>
            <a:off x="550191" y="5617029"/>
            <a:ext cx="10777172" cy="923330"/>
          </a:xfrm>
          <a:prstGeom prst="rect">
            <a:avLst/>
          </a:prstGeom>
          <a:noFill/>
        </p:spPr>
        <p:txBody>
          <a:bodyPr wrap="square" rtlCol="0">
            <a:spAutoFit/>
          </a:bodyPr>
          <a:lstStyle/>
          <a:p>
            <a:r>
              <a:rPr lang="en-AU"/>
              <a:t>Existing submissions being used but for different purposes (e.g., extended daily capacity outlooks) or required to be submitted by different submitters (e.g., BB large user facilities needing to submit medium term capacity outlooks). </a:t>
            </a:r>
          </a:p>
        </p:txBody>
      </p:sp>
      <p:graphicFrame>
        <p:nvGraphicFramePr>
          <p:cNvPr id="5" name="Table 2">
            <a:extLst>
              <a:ext uri="{FF2B5EF4-FFF2-40B4-BE49-F238E27FC236}">
                <a16:creationId xmlns:a16="http://schemas.microsoft.com/office/drawing/2014/main" id="{0F796E79-B505-5BD2-DD6E-1EBAC3B035E0}"/>
              </a:ext>
            </a:extLst>
          </p:cNvPr>
          <p:cNvGraphicFramePr>
            <a:graphicFrameLocks noGrp="1"/>
          </p:cNvGraphicFramePr>
          <p:nvPr>
            <p:extLst>
              <p:ext uri="{D42A27DB-BD31-4B8C-83A1-F6EECF244321}">
                <p14:modId xmlns:p14="http://schemas.microsoft.com/office/powerpoint/2010/main" val="3027267521"/>
              </p:ext>
            </p:extLst>
          </p:nvPr>
        </p:nvGraphicFramePr>
        <p:xfrm>
          <a:off x="0" y="2254761"/>
          <a:ext cx="1465263" cy="2264720"/>
        </p:xfrm>
        <a:graphic>
          <a:graphicData uri="http://schemas.openxmlformats.org/drawingml/2006/table">
            <a:tbl>
              <a:tblPr firstRow="1" bandRow="1">
                <a:tableStyleId>{5C22544A-7EE6-4342-B048-85BDC9FD1C3A}</a:tableStyleId>
              </a:tblPr>
              <a:tblGrid>
                <a:gridCol w="1465263">
                  <a:extLst>
                    <a:ext uri="{9D8B030D-6E8A-4147-A177-3AD203B41FA5}">
                      <a16:colId xmlns:a16="http://schemas.microsoft.com/office/drawing/2014/main" val="521310700"/>
                    </a:ext>
                  </a:extLst>
                </a:gridCol>
              </a:tblGrid>
              <a:tr h="566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Classification</a:t>
                      </a:r>
                    </a:p>
                  </a:txBody>
                  <a:tcPr/>
                </a:tc>
                <a:extLst>
                  <a:ext uri="{0D108BD9-81ED-4DB2-BD59-A6C34878D82A}">
                    <a16:rowId xmlns:a16="http://schemas.microsoft.com/office/drawing/2014/main" val="3980139142"/>
                  </a:ext>
                </a:extLst>
              </a:tr>
              <a:tr h="566180">
                <a:tc>
                  <a:txBody>
                    <a:bodyPr/>
                    <a:lstStyle/>
                    <a:p>
                      <a:r>
                        <a:rPr lang="en-AU" sz="1200"/>
                        <a:t>Confidential for Large User facilities</a:t>
                      </a:r>
                    </a:p>
                  </a:txBody>
                  <a:tcPr/>
                </a:tc>
                <a:extLst>
                  <a:ext uri="{0D108BD9-81ED-4DB2-BD59-A6C34878D82A}">
                    <a16:rowId xmlns:a16="http://schemas.microsoft.com/office/drawing/2014/main" val="2101019304"/>
                  </a:ext>
                </a:extLst>
              </a:tr>
              <a:tr h="566180">
                <a:tc>
                  <a:txBody>
                    <a:bodyPr/>
                    <a:lstStyle/>
                    <a:p>
                      <a:r>
                        <a:rPr lang="en-AU"/>
                        <a:t>Published</a:t>
                      </a:r>
                    </a:p>
                  </a:txBody>
                  <a:tcPr/>
                </a:tc>
                <a:extLst>
                  <a:ext uri="{0D108BD9-81ED-4DB2-BD59-A6C34878D82A}">
                    <a16:rowId xmlns:a16="http://schemas.microsoft.com/office/drawing/2014/main" val="371366045"/>
                  </a:ext>
                </a:extLst>
              </a:tr>
              <a:tr h="566180">
                <a:tc>
                  <a:txBody>
                    <a:bodyPr/>
                    <a:lstStyle/>
                    <a:p>
                      <a:r>
                        <a:rPr lang="en-AU"/>
                        <a:t>Published</a:t>
                      </a:r>
                    </a:p>
                  </a:txBody>
                  <a:tcPr/>
                </a:tc>
                <a:extLst>
                  <a:ext uri="{0D108BD9-81ED-4DB2-BD59-A6C34878D82A}">
                    <a16:rowId xmlns:a16="http://schemas.microsoft.com/office/drawing/2014/main" val="15523303"/>
                  </a:ext>
                </a:extLst>
              </a:tr>
            </a:tbl>
          </a:graphicData>
        </a:graphic>
      </p:graphicFrame>
    </p:spTree>
    <p:extLst>
      <p:ext uri="{BB962C8B-B14F-4D97-AF65-F5344CB8AC3E}">
        <p14:creationId xmlns:p14="http://schemas.microsoft.com/office/powerpoint/2010/main" val="55307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1D4B-22B1-4A6E-BB8C-939BBE156E8E}"/>
              </a:ext>
            </a:extLst>
          </p:cNvPr>
          <p:cNvSpPr>
            <a:spLocks noGrp="1"/>
          </p:cNvSpPr>
          <p:nvPr>
            <p:ph type="title"/>
          </p:nvPr>
        </p:nvSpPr>
        <p:spPr/>
        <p:txBody>
          <a:bodyPr/>
          <a:lstStyle/>
          <a:p>
            <a:r>
              <a:rPr lang="en-AU">
                <a:latin typeface="Century Gothic"/>
              </a:rPr>
              <a:t>How to raise an issue</a:t>
            </a:r>
          </a:p>
        </p:txBody>
      </p:sp>
      <p:sp>
        <p:nvSpPr>
          <p:cNvPr id="4" name="Slide Number Placeholder 3">
            <a:extLst>
              <a:ext uri="{FF2B5EF4-FFF2-40B4-BE49-F238E27FC236}">
                <a16:creationId xmlns:a16="http://schemas.microsoft.com/office/drawing/2014/main" id="{24E30D0F-815C-44E3-B2E4-FFA20DE6AA8D}"/>
              </a:ext>
            </a:extLst>
          </p:cNvPr>
          <p:cNvSpPr>
            <a:spLocks noGrp="1"/>
          </p:cNvSpPr>
          <p:nvPr>
            <p:ph type="sldNum" sz="quarter" idx="12"/>
          </p:nvPr>
        </p:nvSpPr>
        <p:spPr/>
        <p:txBody>
          <a:bodyPr/>
          <a:lstStyle/>
          <a:p>
            <a:fld id="{4EC81F68-4976-451A-B2E9-79BCBD2F70CC}" type="slidenum">
              <a:rPr lang="en-AU" smtClean="0"/>
              <a:t>31</a:t>
            </a:fld>
            <a:endParaRPr lang="en-AU"/>
          </a:p>
        </p:txBody>
      </p:sp>
      <p:sp>
        <p:nvSpPr>
          <p:cNvPr id="10" name="TextBox 9">
            <a:extLst>
              <a:ext uri="{FF2B5EF4-FFF2-40B4-BE49-F238E27FC236}">
                <a16:creationId xmlns:a16="http://schemas.microsoft.com/office/drawing/2014/main" id="{81C9FA24-E97C-447A-8678-0629F6D2A237}"/>
              </a:ext>
            </a:extLst>
          </p:cNvPr>
          <p:cNvSpPr txBox="1"/>
          <p:nvPr/>
        </p:nvSpPr>
        <p:spPr>
          <a:xfrm>
            <a:off x="454959" y="1976717"/>
            <a:ext cx="982083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cs typeface="Calibri" panose="020F0502020204030204"/>
              </a:rPr>
              <a:t>During the testing: by email to </a:t>
            </a:r>
            <a:r>
              <a:rPr lang="en-US" sz="2800">
                <a:cs typeface="Calibri" panose="020F0502020204030204"/>
                <a:hlinkClick r:id="rId3"/>
              </a:rPr>
              <a:t>bbo@aemo.com.au</a:t>
            </a:r>
            <a:r>
              <a:rPr lang="en-US" sz="2800">
                <a:cs typeface="Calibri"/>
              </a:rPr>
              <a:t> </a:t>
            </a:r>
          </a:p>
          <a:p>
            <a:pPr marL="285750" indent="-285750">
              <a:buFont typeface="Arial"/>
              <a:buChar char="•"/>
            </a:pPr>
            <a:r>
              <a:rPr lang="en-US" sz="2800">
                <a:cs typeface="Calibri"/>
              </a:rPr>
              <a:t>After go-live: by email to </a:t>
            </a:r>
            <a:r>
              <a:rPr lang="en-US" sz="2800">
                <a:ea typeface="+mn-lt"/>
                <a:cs typeface="+mn-lt"/>
                <a:hlinkClick r:id="rId4"/>
              </a:rPr>
              <a:t>support.hub@aemo.com.au</a:t>
            </a:r>
            <a:r>
              <a:rPr lang="en-US" sz="2800">
                <a:ea typeface="+mn-lt"/>
                <a:cs typeface="+mn-lt"/>
              </a:rPr>
              <a:t> or by phone 1300 236 600</a:t>
            </a:r>
          </a:p>
          <a:p>
            <a:pPr marL="285750" indent="-285750">
              <a:buFont typeface="Arial"/>
              <a:buChar char="•"/>
            </a:pPr>
            <a:endParaRPr lang="en-US" sz="2800">
              <a:cs typeface="Calibri" panose="020F0502020204030204"/>
            </a:endParaRPr>
          </a:p>
          <a:p>
            <a:pPr marL="285750" indent="-285750">
              <a:buFont typeface="Arial"/>
              <a:buChar char="•"/>
            </a:pPr>
            <a:endParaRPr lang="en-US" sz="2800">
              <a:cs typeface="Calibri" panose="020F0502020204030204"/>
            </a:endParaRPr>
          </a:p>
        </p:txBody>
      </p:sp>
    </p:spTree>
    <p:extLst>
      <p:ext uri="{BB962C8B-B14F-4D97-AF65-F5344CB8AC3E}">
        <p14:creationId xmlns:p14="http://schemas.microsoft.com/office/powerpoint/2010/main" val="61108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3063-1D25-4152-9466-634FDF885E8E}"/>
              </a:ext>
            </a:extLst>
          </p:cNvPr>
          <p:cNvSpPr>
            <a:spLocks noGrp="1"/>
          </p:cNvSpPr>
          <p:nvPr>
            <p:ph type="ctrTitle"/>
          </p:nvPr>
        </p:nvSpPr>
        <p:spPr/>
        <p:txBody>
          <a:bodyPr/>
          <a:lstStyle/>
          <a:p>
            <a:r>
              <a:rPr lang="en-AU"/>
              <a:t>Next steps</a:t>
            </a:r>
          </a:p>
        </p:txBody>
      </p:sp>
      <p:sp>
        <p:nvSpPr>
          <p:cNvPr id="3" name="Subtitle 2">
            <a:extLst>
              <a:ext uri="{FF2B5EF4-FFF2-40B4-BE49-F238E27FC236}">
                <a16:creationId xmlns:a16="http://schemas.microsoft.com/office/drawing/2014/main" id="{3A582B33-A2C7-4E14-BF23-69F2F468A3C0}"/>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64691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EE0DCE-DBD2-4F8D-9301-5F4F93D27221}"/>
              </a:ext>
            </a:extLst>
          </p:cNvPr>
          <p:cNvSpPr>
            <a:spLocks noGrp="1"/>
          </p:cNvSpPr>
          <p:nvPr>
            <p:ph type="title"/>
          </p:nvPr>
        </p:nvSpPr>
        <p:spPr/>
        <p:txBody>
          <a:bodyPr>
            <a:normAutofit/>
          </a:bodyPr>
          <a:lstStyle/>
          <a:p>
            <a:r>
              <a:rPr lang="en-AU" sz="4000"/>
              <a:t>Coming up</a:t>
            </a:r>
          </a:p>
        </p:txBody>
      </p:sp>
      <p:sp>
        <p:nvSpPr>
          <p:cNvPr id="5" name="Content Placeholder 4">
            <a:extLst>
              <a:ext uri="{FF2B5EF4-FFF2-40B4-BE49-F238E27FC236}">
                <a16:creationId xmlns:a16="http://schemas.microsoft.com/office/drawing/2014/main" id="{9BB8C8CC-20D9-432E-98D3-C84EC8825084}"/>
              </a:ext>
            </a:extLst>
          </p:cNvPr>
          <p:cNvSpPr>
            <a:spLocks noGrp="1"/>
          </p:cNvSpPr>
          <p:nvPr>
            <p:ph idx="1"/>
          </p:nvPr>
        </p:nvSpPr>
        <p:spPr/>
        <p:txBody>
          <a:bodyPr>
            <a:normAutofit lnSpcReduction="10000"/>
          </a:bodyPr>
          <a:lstStyle/>
          <a:p>
            <a:r>
              <a:rPr lang="en-AU"/>
              <a:t>Procedures – IIR consultation submissions due </a:t>
            </a:r>
            <a:r>
              <a:rPr lang="en-AU" u="sng"/>
              <a:t>tomorrow</a:t>
            </a:r>
            <a:r>
              <a:rPr lang="en-AU"/>
              <a:t> 28 April 2023 </a:t>
            </a:r>
          </a:p>
          <a:p>
            <a:r>
              <a:rPr lang="en-AU"/>
              <a:t>Guidelines draft decision out for feedback now</a:t>
            </a:r>
          </a:p>
          <a:p>
            <a:r>
              <a:rPr lang="en-AU"/>
              <a:t>One-on-one discussions</a:t>
            </a:r>
          </a:p>
          <a:p>
            <a:r>
              <a:rPr lang="en-AU"/>
              <a:t>Preproduction to be available in May</a:t>
            </a:r>
          </a:p>
          <a:p>
            <a:endParaRPr lang="en-AU"/>
          </a:p>
          <a:p>
            <a:endParaRPr lang="en-AU"/>
          </a:p>
          <a:p>
            <a:r>
              <a:rPr lang="en-AU"/>
              <a:t>Are there specific areas that industry would like to see more detail?</a:t>
            </a:r>
          </a:p>
          <a:p>
            <a:endParaRPr lang="en-AU"/>
          </a:p>
          <a:p>
            <a:endParaRPr lang="en-AU">
              <a:solidFill>
                <a:srgbClr val="FF0000"/>
              </a:solidFill>
            </a:endParaRPr>
          </a:p>
          <a:p>
            <a:endParaRPr lang="en-AU"/>
          </a:p>
        </p:txBody>
      </p:sp>
    </p:spTree>
    <p:extLst>
      <p:ext uri="{BB962C8B-B14F-4D97-AF65-F5344CB8AC3E}">
        <p14:creationId xmlns:p14="http://schemas.microsoft.com/office/powerpoint/2010/main" val="2546459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DFEB-E95C-17C2-4F7F-75556E079531}"/>
              </a:ext>
            </a:extLst>
          </p:cNvPr>
          <p:cNvSpPr>
            <a:spLocks noGrp="1"/>
          </p:cNvSpPr>
          <p:nvPr>
            <p:ph type="title"/>
          </p:nvPr>
        </p:nvSpPr>
        <p:spPr/>
        <p:txBody>
          <a:bodyPr/>
          <a:lstStyle/>
          <a:p>
            <a:r>
              <a:rPr lang="en-AU"/>
              <a:t>Links</a:t>
            </a:r>
          </a:p>
        </p:txBody>
      </p:sp>
      <p:sp>
        <p:nvSpPr>
          <p:cNvPr id="3" name="Content Placeholder 2">
            <a:extLst>
              <a:ext uri="{FF2B5EF4-FFF2-40B4-BE49-F238E27FC236}">
                <a16:creationId xmlns:a16="http://schemas.microsoft.com/office/drawing/2014/main" id="{C261CB05-E021-BA93-99FC-2B19358F417E}"/>
              </a:ext>
            </a:extLst>
          </p:cNvPr>
          <p:cNvSpPr>
            <a:spLocks noGrp="1"/>
          </p:cNvSpPr>
          <p:nvPr>
            <p:ph idx="1"/>
          </p:nvPr>
        </p:nvSpPr>
        <p:spPr/>
        <p:txBody>
          <a:bodyPr>
            <a:normAutofit/>
          </a:bodyPr>
          <a:lstStyle/>
          <a:p>
            <a:r>
              <a:rPr lang="en-AU" sz="2000"/>
              <a:t>East coast gas reforms</a:t>
            </a:r>
            <a:endParaRPr lang="en-AU" sz="2000">
              <a:hlinkClick r:id="rId2"/>
            </a:endParaRPr>
          </a:p>
          <a:p>
            <a:pPr lvl="1"/>
            <a:r>
              <a:rPr lang="en-AU" sz="1600">
                <a:hlinkClick r:id="rId2"/>
              </a:rPr>
              <a:t>https://aemo.com.au/initiatives/major-programs/east-coast-gas-reforms</a:t>
            </a:r>
          </a:p>
          <a:p>
            <a:r>
              <a:rPr lang="en-AU" sz="2000"/>
              <a:t>Procedure consultation </a:t>
            </a:r>
            <a:endParaRPr lang="en-AU" sz="2000">
              <a:hlinkClick r:id="rId2">
                <a:extLst>
                  <a:ext uri="{A12FA001-AC4F-418D-AE19-62706E023703}">
                    <ahyp:hlinkClr xmlns:ahyp="http://schemas.microsoft.com/office/drawing/2018/hyperlinkcolor" val="tx"/>
                  </a:ext>
                </a:extLst>
              </a:hlinkClick>
            </a:endParaRPr>
          </a:p>
          <a:p>
            <a:pPr lvl="1"/>
            <a:r>
              <a:rPr lang="en-AU" sz="1600">
                <a:hlinkClick r:id="rId2"/>
              </a:rPr>
              <a:t>https://aemo.com.au/consultations/current-and-closed-consultations/implementation-of-east-coast-gas-system-procedures</a:t>
            </a:r>
            <a:r>
              <a:rPr lang="en-AU" sz="1600"/>
              <a:t> </a:t>
            </a:r>
          </a:p>
          <a:p>
            <a:r>
              <a:rPr lang="en-AU" sz="2000"/>
              <a:t>Guideline consultation</a:t>
            </a:r>
          </a:p>
          <a:p>
            <a:pPr lvl="1"/>
            <a:r>
              <a:rPr lang="en-AU" sz="1600">
                <a:hlinkClick r:id="rId3"/>
              </a:rPr>
              <a:t>https://aemo.com.au/consultations/current-and-closed-consultations/implementation-of-east-coast-gas-system-guidelines</a:t>
            </a:r>
            <a:r>
              <a:rPr lang="en-AU" sz="1600"/>
              <a:t> </a:t>
            </a:r>
          </a:p>
          <a:p>
            <a:r>
              <a:rPr lang="en-AU" sz="2000"/>
              <a:t>Background information </a:t>
            </a:r>
          </a:p>
          <a:p>
            <a:pPr lvl="1"/>
            <a:r>
              <a:rPr lang="en-AU" sz="1600">
                <a:hlinkClick r:id="rId4"/>
              </a:rPr>
              <a:t>https://www.energy.gov.au/government-priorities/energy-and-climate-change-ministerial-council/priorities/gas/proposed-regulatory-amendments-extend-aemos-functions-and-powers-manage-east-coast-gas-supply-adequacy</a:t>
            </a:r>
            <a:r>
              <a:rPr lang="en-AU" sz="1600"/>
              <a:t> </a:t>
            </a:r>
          </a:p>
        </p:txBody>
      </p:sp>
      <p:sp>
        <p:nvSpPr>
          <p:cNvPr id="4" name="Slide Number Placeholder 3">
            <a:extLst>
              <a:ext uri="{FF2B5EF4-FFF2-40B4-BE49-F238E27FC236}">
                <a16:creationId xmlns:a16="http://schemas.microsoft.com/office/drawing/2014/main" id="{D6471E09-08E0-E6E0-932D-44DD740593DA}"/>
              </a:ext>
            </a:extLst>
          </p:cNvPr>
          <p:cNvSpPr>
            <a:spLocks noGrp="1"/>
          </p:cNvSpPr>
          <p:nvPr>
            <p:ph type="sldNum" sz="quarter" idx="12"/>
          </p:nvPr>
        </p:nvSpPr>
        <p:spPr/>
        <p:txBody>
          <a:bodyPr/>
          <a:lstStyle/>
          <a:p>
            <a:fld id="{713AB538-E724-0A46-AEB0-E520B1BBAFEE}" type="slidenum">
              <a:rPr lang="en-US" smtClean="0"/>
              <a:t>34</a:t>
            </a:fld>
            <a:endParaRPr lang="en-US"/>
          </a:p>
        </p:txBody>
      </p:sp>
    </p:spTree>
    <p:extLst>
      <p:ext uri="{BB962C8B-B14F-4D97-AF65-F5344CB8AC3E}">
        <p14:creationId xmlns:p14="http://schemas.microsoft.com/office/powerpoint/2010/main" val="4164695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9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FD8D-C328-4454-9928-4D1A3AB1803B}"/>
              </a:ext>
            </a:extLst>
          </p:cNvPr>
          <p:cNvSpPr>
            <a:spLocks noGrp="1"/>
          </p:cNvSpPr>
          <p:nvPr>
            <p:ph type="title"/>
          </p:nvPr>
        </p:nvSpPr>
        <p:spPr/>
        <p:txBody>
          <a:bodyPr>
            <a:normAutofit fontScale="90000"/>
          </a:bodyPr>
          <a:lstStyle/>
          <a:p>
            <a:r>
              <a:rPr lang="en-AU"/>
              <a:t>AEMO Competition Law meeting protocol</a:t>
            </a:r>
          </a:p>
        </p:txBody>
      </p:sp>
      <p:sp>
        <p:nvSpPr>
          <p:cNvPr id="3" name="Content Placeholder 2">
            <a:extLst>
              <a:ext uri="{FF2B5EF4-FFF2-40B4-BE49-F238E27FC236}">
                <a16:creationId xmlns:a16="http://schemas.microsoft.com/office/drawing/2014/main" id="{3B4217CD-5721-44D1-BA6E-25E6B93BBE72}"/>
              </a:ext>
            </a:extLst>
          </p:cNvPr>
          <p:cNvSpPr>
            <a:spLocks noGrp="1"/>
          </p:cNvSpPr>
          <p:nvPr>
            <p:ph idx="1"/>
          </p:nvPr>
        </p:nvSpPr>
        <p:spPr/>
        <p:txBody>
          <a:bodyPr>
            <a:normAutofit fontScale="40000" lnSpcReduction="20000"/>
          </a:bodyPr>
          <a:lstStyle/>
          <a:p>
            <a:pPr>
              <a:lnSpc>
                <a:spcPct val="120000"/>
              </a:lnSpc>
            </a:pPr>
            <a:r>
              <a:rPr lang="en-AU"/>
              <a:t>AEMO is committed to complying with all applicable laws, including the Competition and Consumer Act 2010 (CCA). In any dealings with AEMO regarding proposed reforms or other initiatives, all participants agree to adhere to the CCA at all times and to comply with this Protocol. Participants must arrange for their representatives to be briefed on competition law risks and obligations.</a:t>
            </a:r>
          </a:p>
          <a:p>
            <a:pPr>
              <a:lnSpc>
                <a:spcPct val="120000"/>
              </a:lnSpc>
            </a:pPr>
            <a:r>
              <a:rPr lang="en-AU"/>
              <a:t>Participants in AEMO discussions must: </a:t>
            </a:r>
          </a:p>
          <a:p>
            <a:pPr lvl="1">
              <a:lnSpc>
                <a:spcPct val="120000"/>
              </a:lnSpc>
            </a:pPr>
            <a:r>
              <a:rPr lang="en-AU"/>
              <a:t>Ensure that discussions are limited to the matters contemplated by the agenda for the discussion  </a:t>
            </a:r>
          </a:p>
          <a:p>
            <a:pPr lvl="1">
              <a:lnSpc>
                <a:spcPct val="120000"/>
              </a:lnSpc>
            </a:pPr>
            <a:r>
              <a:rPr lang="en-AU"/>
              <a:t>Make independent and unilateral decisions about their commercial positions and approach in relation to the matters under discussion with AEMO</a:t>
            </a:r>
          </a:p>
          <a:p>
            <a:pPr lvl="1">
              <a:lnSpc>
                <a:spcPct val="120000"/>
              </a:lnSpc>
            </a:pPr>
            <a:r>
              <a:rPr lang="en-AU"/>
              <a:t>Immediately and clearly raise an objection with AEMO or the Chair of the meeting if a matter is discussed that the participant is concerned may give rise to competition law risks or a breach of this Protocol</a:t>
            </a:r>
          </a:p>
          <a:p>
            <a:pPr>
              <a:lnSpc>
                <a:spcPct val="120000"/>
              </a:lnSpc>
            </a:pPr>
            <a:r>
              <a:rPr lang="en-AU"/>
              <a:t>Participants in AEMO meetings must not discuss or agree on the following topics:</a:t>
            </a:r>
          </a:p>
          <a:p>
            <a:pPr lvl="1">
              <a:lnSpc>
                <a:spcPct val="120000"/>
              </a:lnSpc>
            </a:pPr>
            <a:r>
              <a:rPr lang="en-AU"/>
              <a:t>Which customers they will supply or market to</a:t>
            </a:r>
          </a:p>
          <a:p>
            <a:pPr lvl="1">
              <a:lnSpc>
                <a:spcPct val="120000"/>
              </a:lnSpc>
            </a:pPr>
            <a:r>
              <a:rPr lang="en-AU"/>
              <a:t>The price or other terms at which Participants will supply</a:t>
            </a:r>
          </a:p>
          <a:p>
            <a:pPr lvl="1">
              <a:lnSpc>
                <a:spcPct val="120000"/>
              </a:lnSpc>
            </a:pPr>
            <a:r>
              <a:rPr lang="en-AU"/>
              <a:t>Bids or tenders, including the nature of a bid that a Participant intends to make or whether the Participant will participate in the bid</a:t>
            </a:r>
          </a:p>
          <a:p>
            <a:pPr lvl="1">
              <a:lnSpc>
                <a:spcPct val="120000"/>
              </a:lnSpc>
            </a:pPr>
            <a:r>
              <a:rPr lang="en-AU"/>
              <a:t>Which suppliers Participants will acquire from (or the price or other terms on which they acquire goods or services)</a:t>
            </a:r>
          </a:p>
          <a:p>
            <a:pPr lvl="1">
              <a:lnSpc>
                <a:spcPct val="120000"/>
              </a:lnSpc>
            </a:pPr>
            <a:r>
              <a:rPr lang="en-AU"/>
              <a:t>Refusing to supply a person or company access to any products, services or inputs they require</a:t>
            </a:r>
          </a:p>
          <a:p>
            <a:pPr marL="0" indent="0">
              <a:lnSpc>
                <a:spcPct val="120000"/>
              </a:lnSpc>
              <a:buNone/>
            </a:pPr>
            <a:r>
              <a:rPr lang="en-AU"/>
              <a:t>Under no circumstances must Participants share Competitively Sensitive Information. Competitively Sensitive Information means confidential information relating to a Participant which if disclosed to a competitor could affect its current or future commercial strategies, such as pricing information, customer terms and conditions, supply terms and conditions, sales, marketing or procurement strategies, product development, margins, costs, capacity or production planning.</a:t>
            </a:r>
          </a:p>
          <a:p>
            <a:pPr marL="0" indent="0">
              <a:lnSpc>
                <a:spcPct val="120000"/>
              </a:lnSpc>
              <a:buNone/>
            </a:pPr>
            <a:r>
              <a:rPr lang="en-AU"/>
              <a:t>For further information, please see the </a:t>
            </a:r>
            <a:r>
              <a:rPr lang="en-AU">
                <a:hlinkClick r:id="rId2"/>
              </a:rPr>
              <a:t>Competition and Consumer Act</a:t>
            </a:r>
            <a:r>
              <a:rPr lang="en-AU"/>
              <a:t>.</a:t>
            </a:r>
          </a:p>
        </p:txBody>
      </p:sp>
      <p:sp>
        <p:nvSpPr>
          <p:cNvPr id="4" name="Slide Number Placeholder 3">
            <a:extLst>
              <a:ext uri="{FF2B5EF4-FFF2-40B4-BE49-F238E27FC236}">
                <a16:creationId xmlns:a16="http://schemas.microsoft.com/office/drawing/2014/main" id="{C22DEBBE-D4F0-4A5A-ABCF-58D746961B97}"/>
              </a:ext>
            </a:extLst>
          </p:cNvPr>
          <p:cNvSpPr>
            <a:spLocks noGrp="1"/>
          </p:cNvSpPr>
          <p:nvPr>
            <p:ph type="sldNum" sz="quarter" idx="12"/>
          </p:nvPr>
        </p:nvSpPr>
        <p:spPr/>
        <p:txBody>
          <a:bodyPr/>
          <a:lstStyle/>
          <a:p>
            <a:fld id="{713AB538-E724-0A46-AEB0-E520B1BBAFEE}" type="slidenum">
              <a:rPr lang="en-US" smtClean="0"/>
              <a:t>4</a:t>
            </a:fld>
            <a:endParaRPr lang="en-US"/>
          </a:p>
        </p:txBody>
      </p:sp>
    </p:spTree>
    <p:extLst>
      <p:ext uri="{BB962C8B-B14F-4D97-AF65-F5344CB8AC3E}">
        <p14:creationId xmlns:p14="http://schemas.microsoft.com/office/powerpoint/2010/main" val="273206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FD8D-C328-4454-9928-4D1A3AB1803B}"/>
              </a:ext>
            </a:extLst>
          </p:cNvPr>
          <p:cNvSpPr>
            <a:spLocks noGrp="1"/>
          </p:cNvSpPr>
          <p:nvPr>
            <p:ph type="title"/>
          </p:nvPr>
        </p:nvSpPr>
        <p:spPr/>
        <p:txBody>
          <a:bodyPr>
            <a:normAutofit/>
          </a:bodyPr>
          <a:lstStyle/>
          <a:p>
            <a:r>
              <a:rPr lang="en-AU" sz="4000"/>
              <a:t>Online forum housekeeping</a:t>
            </a:r>
          </a:p>
        </p:txBody>
      </p:sp>
      <p:sp>
        <p:nvSpPr>
          <p:cNvPr id="3" name="Content Placeholder 2">
            <a:extLst>
              <a:ext uri="{FF2B5EF4-FFF2-40B4-BE49-F238E27FC236}">
                <a16:creationId xmlns:a16="http://schemas.microsoft.com/office/drawing/2014/main" id="{3B4217CD-5721-44D1-BA6E-25E6B93BBE72}"/>
              </a:ext>
            </a:extLst>
          </p:cNvPr>
          <p:cNvSpPr>
            <a:spLocks noGrp="1"/>
          </p:cNvSpPr>
          <p:nvPr>
            <p:ph idx="1"/>
          </p:nvPr>
        </p:nvSpPr>
        <p:spPr/>
        <p:txBody>
          <a:bodyPr>
            <a:normAutofit fontScale="55000" lnSpcReduction="20000"/>
          </a:bodyPr>
          <a:lstStyle/>
          <a:p>
            <a:pPr marL="514350" indent="-514350">
              <a:lnSpc>
                <a:spcPct val="120000"/>
              </a:lnSpc>
              <a:buFont typeface="+mj-lt"/>
              <a:buAutoNum type="arabicPeriod"/>
            </a:pPr>
            <a:r>
              <a:rPr lang="en-AU"/>
              <a:t>Please mute your microphone, this helps with audio quality as background noises distract from the information being shared.</a:t>
            </a:r>
          </a:p>
          <a:p>
            <a:pPr marL="514350" indent="-514350">
              <a:lnSpc>
                <a:spcPct val="120000"/>
              </a:lnSpc>
              <a:buFont typeface="+mj-lt"/>
              <a:buAutoNum type="arabicPeriod"/>
            </a:pPr>
            <a:r>
              <a:rPr lang="en-AU"/>
              <a:t>Video is optional, but having it turned off helps with performance and minimises distractions.</a:t>
            </a:r>
          </a:p>
          <a:p>
            <a:pPr marL="514350" indent="-514350">
              <a:lnSpc>
                <a:spcPct val="120000"/>
              </a:lnSpc>
              <a:buFont typeface="+mj-lt"/>
              <a:buAutoNum type="arabicPeriod"/>
            </a:pPr>
            <a:r>
              <a:rPr lang="en-AU"/>
              <a:t>We ask that you utilise the Chat function for any questions or comments you may have. This aids note keeping and keeps discussions flowing smoothly. </a:t>
            </a:r>
          </a:p>
          <a:p>
            <a:pPr marL="514350" indent="-514350">
              <a:lnSpc>
                <a:spcPct val="120000"/>
              </a:lnSpc>
              <a:buFont typeface="+mj-lt"/>
              <a:buAutoNum type="arabicPeriod"/>
            </a:pPr>
            <a:r>
              <a:rPr lang="en-AU"/>
              <a:t>Raise your hand if you wish to speak to an item. This keeps conversations orderly. </a:t>
            </a:r>
          </a:p>
          <a:p>
            <a:pPr marL="514350" indent="-514350">
              <a:lnSpc>
                <a:spcPct val="120000"/>
              </a:lnSpc>
              <a:buFont typeface="+mj-lt"/>
              <a:buAutoNum type="arabicPeriod"/>
            </a:pPr>
            <a:r>
              <a:rPr lang="en-AU"/>
              <a:t>If you have dialled in via phone, please email </a:t>
            </a:r>
            <a:r>
              <a:rPr lang="en-AU">
                <a:hlinkClick r:id="rId3"/>
              </a:rPr>
              <a:t>GasReform@aemo.com.au</a:t>
            </a:r>
            <a:r>
              <a:rPr lang="en-AU"/>
              <a:t> your name and organisation for our records. </a:t>
            </a:r>
          </a:p>
          <a:p>
            <a:pPr marL="514350" indent="-514350">
              <a:lnSpc>
                <a:spcPct val="120000"/>
              </a:lnSpc>
              <a:buFont typeface="+mj-lt"/>
              <a:buAutoNum type="arabicPeriod"/>
            </a:pPr>
            <a:r>
              <a:rPr lang="en-AU"/>
              <a:t>If your name appears abbreviated on Teams or is otherwise not fully reflected in the app, please add your name and organisation to the chat for our records.</a:t>
            </a:r>
          </a:p>
          <a:p>
            <a:pPr marL="514350" indent="-514350">
              <a:lnSpc>
                <a:spcPct val="120000"/>
              </a:lnSpc>
              <a:buFont typeface="+mj-lt"/>
              <a:buAutoNum type="arabicPeriod"/>
            </a:pPr>
            <a:r>
              <a:rPr lang="en-AU"/>
              <a:t>Be respectful of all participants and the process. </a:t>
            </a:r>
          </a:p>
          <a:p>
            <a:pPr marL="514350" indent="-514350">
              <a:lnSpc>
                <a:spcPct val="120000"/>
              </a:lnSpc>
              <a:buFont typeface="+mj-lt"/>
              <a:buAutoNum type="arabicPeriod"/>
            </a:pPr>
            <a:r>
              <a:rPr lang="en-AU"/>
              <a:t>This is an industry forum for briefing participants, any media should contact AEMO’s Media team for information about events occurring in the market. Media enquiries can be made via </a:t>
            </a:r>
            <a:r>
              <a:rPr lang="en-AU">
                <a:hlinkClick r:id="rId4"/>
              </a:rPr>
              <a:t>media@aemo.com.au</a:t>
            </a:r>
            <a:r>
              <a:rPr lang="en-AU"/>
              <a:t>.</a:t>
            </a:r>
          </a:p>
          <a:p>
            <a:pPr marL="514350" indent="-514350">
              <a:lnSpc>
                <a:spcPct val="120000"/>
              </a:lnSpc>
              <a:buFont typeface="+mj-lt"/>
              <a:buAutoNum type="arabicPeriod"/>
            </a:pPr>
            <a:r>
              <a:rPr lang="en-AU"/>
              <a:t>Please email </a:t>
            </a:r>
            <a:r>
              <a:rPr lang="en-AU">
                <a:hlinkClick r:id="rId5"/>
              </a:rPr>
              <a:t>GasReform@aemo.com.au</a:t>
            </a:r>
            <a:r>
              <a:rPr lang="en-AU"/>
              <a:t> with any questions/feedback post the meeting. </a:t>
            </a:r>
          </a:p>
          <a:p>
            <a:pPr marL="514350" indent="-514350">
              <a:lnSpc>
                <a:spcPct val="120000"/>
              </a:lnSpc>
              <a:buFont typeface="+mj-lt"/>
              <a:buAutoNum type="arabicPeriod"/>
            </a:pPr>
            <a:endParaRPr lang="en-AU"/>
          </a:p>
        </p:txBody>
      </p:sp>
      <p:sp>
        <p:nvSpPr>
          <p:cNvPr id="4" name="Slide Number Placeholder 3">
            <a:extLst>
              <a:ext uri="{FF2B5EF4-FFF2-40B4-BE49-F238E27FC236}">
                <a16:creationId xmlns:a16="http://schemas.microsoft.com/office/drawing/2014/main" id="{C22DEBBE-D4F0-4A5A-ABCF-58D746961B97}"/>
              </a:ext>
            </a:extLst>
          </p:cNvPr>
          <p:cNvSpPr>
            <a:spLocks noGrp="1"/>
          </p:cNvSpPr>
          <p:nvPr>
            <p:ph type="sldNum" sz="quarter" idx="12"/>
          </p:nvPr>
        </p:nvSpPr>
        <p:spPr/>
        <p:txBody>
          <a:bodyPr/>
          <a:lstStyle/>
          <a:p>
            <a:fld id="{713AB538-E724-0A46-AEB0-E520B1BBAFEE}" type="slidenum">
              <a:rPr lang="en-US" smtClean="0"/>
              <a:t>5</a:t>
            </a:fld>
            <a:endParaRPr lang="en-US"/>
          </a:p>
        </p:txBody>
      </p:sp>
    </p:spTree>
    <p:extLst>
      <p:ext uri="{BB962C8B-B14F-4D97-AF65-F5344CB8AC3E}">
        <p14:creationId xmlns:p14="http://schemas.microsoft.com/office/powerpoint/2010/main" val="125677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440668-1332-4B1F-BAF3-2D92173BE296}"/>
              </a:ext>
            </a:extLst>
          </p:cNvPr>
          <p:cNvSpPr>
            <a:spLocks noGrp="1"/>
          </p:cNvSpPr>
          <p:nvPr>
            <p:ph type="title"/>
          </p:nvPr>
        </p:nvSpPr>
        <p:spPr/>
        <p:txBody>
          <a:bodyPr>
            <a:normAutofit/>
          </a:bodyPr>
          <a:lstStyle/>
          <a:p>
            <a:r>
              <a:rPr lang="en-AU" sz="4000"/>
              <a:t>Agenda</a:t>
            </a:r>
          </a:p>
        </p:txBody>
      </p:sp>
      <p:sp>
        <p:nvSpPr>
          <p:cNvPr id="5" name="Content Placeholder 4">
            <a:extLst>
              <a:ext uri="{FF2B5EF4-FFF2-40B4-BE49-F238E27FC236}">
                <a16:creationId xmlns:a16="http://schemas.microsoft.com/office/drawing/2014/main" id="{B7933B42-6B61-43E1-A18A-893CB089556D}"/>
              </a:ext>
            </a:extLst>
          </p:cNvPr>
          <p:cNvSpPr>
            <a:spLocks noGrp="1"/>
          </p:cNvSpPr>
          <p:nvPr>
            <p:ph idx="1"/>
          </p:nvPr>
        </p:nvSpPr>
        <p:spPr/>
        <p:txBody>
          <a:bodyPr vert="horz" lIns="91440" tIns="45720" rIns="91440" bIns="45720" rtlCol="0">
            <a:normAutofit/>
          </a:bodyPr>
          <a:lstStyle/>
          <a:p>
            <a:r>
              <a:rPr lang="en-AU" sz="2200">
                <a:latin typeface="Arial Nova" panose="020F0502020204030204"/>
                <a:cs typeface="Times New Roman" panose="02020603050405020304" pitchFamily="18" charset="0"/>
              </a:rPr>
              <a:t>Guidelines feedback received </a:t>
            </a:r>
          </a:p>
          <a:p>
            <a:r>
              <a:rPr lang="en-AU" sz="2200">
                <a:latin typeface="Arial Nova" panose="020F0502020204030204"/>
                <a:cs typeface="Times New Roman" panose="02020603050405020304" pitchFamily="18" charset="0"/>
              </a:rPr>
              <a:t>Updates on Procedures feedback </a:t>
            </a:r>
          </a:p>
          <a:p>
            <a:r>
              <a:rPr lang="en-AU" sz="2200">
                <a:latin typeface="Arial Nova" panose="020F0502020204030204"/>
                <a:cs typeface="Times New Roman" panose="02020603050405020304" pitchFamily="18" charset="0"/>
              </a:rPr>
              <a:t>Industry Readiness Plan </a:t>
            </a:r>
          </a:p>
          <a:p>
            <a:pPr marL="0" indent="0">
              <a:buNone/>
            </a:pPr>
            <a:endParaRPr lang="en-GB" sz="1800"/>
          </a:p>
        </p:txBody>
      </p:sp>
    </p:spTree>
    <p:extLst>
      <p:ext uri="{BB962C8B-B14F-4D97-AF65-F5344CB8AC3E}">
        <p14:creationId xmlns:p14="http://schemas.microsoft.com/office/powerpoint/2010/main" val="311646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306A2-1ABB-76AE-E68A-3A4E84B8DA20}"/>
              </a:ext>
            </a:extLst>
          </p:cNvPr>
          <p:cNvSpPr>
            <a:spLocks noGrp="1"/>
          </p:cNvSpPr>
          <p:nvPr>
            <p:ph type="title"/>
          </p:nvPr>
        </p:nvSpPr>
        <p:spPr/>
        <p:txBody>
          <a:bodyPr/>
          <a:lstStyle/>
          <a:p>
            <a:r>
              <a:rPr lang="en-AU"/>
              <a:t>East coast gas system – Stage 1</a:t>
            </a:r>
          </a:p>
        </p:txBody>
      </p:sp>
      <p:sp>
        <p:nvSpPr>
          <p:cNvPr id="2" name="Slide Number Placeholder 1" hidden="1">
            <a:extLst>
              <a:ext uri="{FF2B5EF4-FFF2-40B4-BE49-F238E27FC236}">
                <a16:creationId xmlns:a16="http://schemas.microsoft.com/office/drawing/2014/main" id="{9B220232-EEDC-DABE-0664-D820BF552A63}"/>
              </a:ext>
            </a:extLst>
          </p:cNvPr>
          <p:cNvSpPr>
            <a:spLocks noGrp="1"/>
          </p:cNvSpPr>
          <p:nvPr>
            <p:ph type="sldNum" sz="quarter" idx="12"/>
          </p:nvPr>
        </p:nvSpPr>
        <p:spPr/>
        <p:txBody>
          <a:bodyPr/>
          <a:lstStyle/>
          <a:p>
            <a:pPr>
              <a:spcAft>
                <a:spcPts val="600"/>
              </a:spcAft>
            </a:pPr>
            <a:fld id="{713AB538-E724-0A46-AEB0-E520B1BBAFEE}" type="slidenum">
              <a:rPr lang="en-US" smtClean="0"/>
              <a:pPr>
                <a:spcAft>
                  <a:spcPts val="600"/>
                </a:spcAft>
              </a:pPr>
              <a:t>7</a:t>
            </a:fld>
            <a:endParaRPr lang="en-US"/>
          </a:p>
        </p:txBody>
      </p:sp>
      <p:graphicFrame>
        <p:nvGraphicFramePr>
          <p:cNvPr id="3" name="Diagram 2">
            <a:extLst>
              <a:ext uri="{FF2B5EF4-FFF2-40B4-BE49-F238E27FC236}">
                <a16:creationId xmlns:a16="http://schemas.microsoft.com/office/drawing/2014/main" id="{CAF68BA3-ED09-5027-4119-F16F5D29E578}"/>
              </a:ext>
            </a:extLst>
          </p:cNvPr>
          <p:cNvGraphicFramePr/>
          <p:nvPr>
            <p:extLst>
              <p:ext uri="{D42A27DB-BD31-4B8C-83A1-F6EECF244321}">
                <p14:modId xmlns:p14="http://schemas.microsoft.com/office/powerpoint/2010/main" val="2693441369"/>
              </p:ext>
            </p:extLst>
          </p:nvPr>
        </p:nvGraphicFramePr>
        <p:xfrm>
          <a:off x="2937162" y="1439333"/>
          <a:ext cx="925483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74CEF16-4715-D0C5-62CD-7B11B62B4BFF}"/>
              </a:ext>
            </a:extLst>
          </p:cNvPr>
          <p:cNvSpPr txBox="1"/>
          <p:nvPr/>
        </p:nvSpPr>
        <p:spPr>
          <a:xfrm>
            <a:off x="92363" y="3429000"/>
            <a:ext cx="2844799" cy="1446550"/>
          </a:xfrm>
          <a:prstGeom prst="rect">
            <a:avLst/>
          </a:prstGeom>
          <a:noFill/>
        </p:spPr>
        <p:txBody>
          <a:bodyPr wrap="square" rtlCol="0">
            <a:spAutoFit/>
          </a:bodyPr>
          <a:lstStyle/>
          <a:p>
            <a:r>
              <a:rPr lang="en-AU" sz="2200"/>
              <a:t>AEMO is on track to have the Procedures and systems in place for winter 2023. </a:t>
            </a:r>
          </a:p>
        </p:txBody>
      </p:sp>
    </p:spTree>
    <p:extLst>
      <p:ext uri="{BB962C8B-B14F-4D97-AF65-F5344CB8AC3E}">
        <p14:creationId xmlns:p14="http://schemas.microsoft.com/office/powerpoint/2010/main" val="105568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BE14-7B3B-D0D0-A5DE-326D2FA854DF}"/>
              </a:ext>
            </a:extLst>
          </p:cNvPr>
          <p:cNvSpPr>
            <a:spLocks noGrp="1"/>
          </p:cNvSpPr>
          <p:nvPr>
            <p:ph type="title"/>
          </p:nvPr>
        </p:nvSpPr>
        <p:spPr/>
        <p:txBody>
          <a:bodyPr/>
          <a:lstStyle/>
          <a:p>
            <a:r>
              <a:rPr lang="en-US">
                <a:latin typeface="Century Gothic"/>
              </a:rPr>
              <a:t>Part 27 register of relevant entities</a:t>
            </a:r>
            <a:endParaRPr lang="en-US"/>
          </a:p>
        </p:txBody>
      </p:sp>
      <p:sp>
        <p:nvSpPr>
          <p:cNvPr id="4" name="Slide Number Placeholder 3">
            <a:extLst>
              <a:ext uri="{FF2B5EF4-FFF2-40B4-BE49-F238E27FC236}">
                <a16:creationId xmlns:a16="http://schemas.microsoft.com/office/drawing/2014/main" id="{E23EF43F-F397-A494-572C-9EA9E04E05E9}"/>
              </a:ext>
            </a:extLst>
          </p:cNvPr>
          <p:cNvSpPr>
            <a:spLocks noGrp="1"/>
          </p:cNvSpPr>
          <p:nvPr>
            <p:ph type="sldNum" sz="quarter" idx="12"/>
          </p:nvPr>
        </p:nvSpPr>
        <p:spPr/>
        <p:txBody>
          <a:bodyPr/>
          <a:lstStyle/>
          <a:p>
            <a:fld id="{713AB538-E724-0A46-AEB0-E520B1BBAFEE}" type="slidenum">
              <a:rPr lang="en-US" smtClean="0"/>
              <a:t>8</a:t>
            </a:fld>
            <a:endParaRPr lang="en-US"/>
          </a:p>
        </p:txBody>
      </p:sp>
      <p:graphicFrame>
        <p:nvGraphicFramePr>
          <p:cNvPr id="5" name="Diagram 4">
            <a:extLst>
              <a:ext uri="{FF2B5EF4-FFF2-40B4-BE49-F238E27FC236}">
                <a16:creationId xmlns:a16="http://schemas.microsoft.com/office/drawing/2014/main" id="{0573057F-5969-1774-276B-7509D1E2716D}"/>
              </a:ext>
            </a:extLst>
          </p:cNvPr>
          <p:cNvGraphicFramePr/>
          <p:nvPr>
            <p:extLst>
              <p:ext uri="{D42A27DB-BD31-4B8C-83A1-F6EECF244321}">
                <p14:modId xmlns:p14="http://schemas.microsoft.com/office/powerpoint/2010/main" val="2168155712"/>
              </p:ext>
            </p:extLst>
          </p:nvPr>
        </p:nvGraphicFramePr>
        <p:xfrm>
          <a:off x="1664916" y="1466298"/>
          <a:ext cx="7658465" cy="4890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409090CD-3438-D213-5C31-66183C4C5C1B}"/>
              </a:ext>
            </a:extLst>
          </p:cNvPr>
          <p:cNvSpPr/>
          <p:nvPr/>
        </p:nvSpPr>
        <p:spPr>
          <a:xfrm>
            <a:off x="1701453" y="6204502"/>
            <a:ext cx="7585389" cy="653498"/>
          </a:xfrm>
          <a:prstGeom prst="roundRect">
            <a:avLst/>
          </a:prstGeom>
          <a:solidFill>
            <a:schemeClr val="accent1"/>
          </a:solidFill>
          <a:ln>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lnSpc>
                <a:spcPct val="120000"/>
              </a:lnSpc>
              <a:spcBef>
                <a:spcPts val="0"/>
              </a:spcBef>
              <a:buFont typeface="Arial,Sans-Serif" panose="020B0604020202020204" pitchFamily="34" charset="0"/>
            </a:pPr>
            <a:r>
              <a:rPr lang="en-AU" sz="1600">
                <a:latin typeface="Arial Nova"/>
              </a:rPr>
              <a:t>Not a registration activity, and the term “relevant entity” is broader than just those organisations that have been included on the register. </a:t>
            </a:r>
            <a:endParaRPr lang="en-US" sz="1600">
              <a:latin typeface="Arial Nova"/>
            </a:endParaRPr>
          </a:p>
        </p:txBody>
      </p:sp>
      <p:sp>
        <p:nvSpPr>
          <p:cNvPr id="3" name="TextBox 2">
            <a:extLst>
              <a:ext uri="{FF2B5EF4-FFF2-40B4-BE49-F238E27FC236}">
                <a16:creationId xmlns:a16="http://schemas.microsoft.com/office/drawing/2014/main" id="{29CE1FED-33F8-57C4-373B-2A7A88405356}"/>
              </a:ext>
            </a:extLst>
          </p:cNvPr>
          <p:cNvSpPr txBox="1"/>
          <p:nvPr/>
        </p:nvSpPr>
        <p:spPr>
          <a:xfrm>
            <a:off x="8968133" y="3268044"/>
            <a:ext cx="3117901" cy="2123658"/>
          </a:xfrm>
          <a:prstGeom prst="rect">
            <a:avLst/>
          </a:prstGeom>
          <a:noFill/>
        </p:spPr>
        <p:txBody>
          <a:bodyPr wrap="square" rtlCol="0">
            <a:spAutoFit/>
          </a:bodyPr>
          <a:lstStyle/>
          <a:p>
            <a:r>
              <a:rPr lang="en-AU" sz="2200"/>
              <a:t>Most organisations have confirmed contact details for the register. AEMO will be following up in the coming weeks for any outstanding details. </a:t>
            </a:r>
          </a:p>
        </p:txBody>
      </p:sp>
    </p:spTree>
    <p:extLst>
      <p:ext uri="{BB962C8B-B14F-4D97-AF65-F5344CB8AC3E}">
        <p14:creationId xmlns:p14="http://schemas.microsoft.com/office/powerpoint/2010/main" val="94780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447B-75BB-4B39-B727-7999D7C6AB4B}"/>
              </a:ext>
            </a:extLst>
          </p:cNvPr>
          <p:cNvSpPr>
            <a:spLocks noGrp="1"/>
          </p:cNvSpPr>
          <p:nvPr>
            <p:ph type="title"/>
          </p:nvPr>
        </p:nvSpPr>
        <p:spPr/>
        <p:txBody>
          <a:bodyPr>
            <a:normAutofit/>
          </a:bodyPr>
          <a:lstStyle/>
          <a:p>
            <a:r>
              <a:rPr lang="en-AU" sz="4000">
                <a:solidFill>
                  <a:schemeClr val="tx1"/>
                </a:solidFill>
              </a:rPr>
              <a:t>Procedure consultation </a:t>
            </a:r>
          </a:p>
        </p:txBody>
      </p:sp>
      <p:sp>
        <p:nvSpPr>
          <p:cNvPr id="3" name="Content Placeholder 2">
            <a:extLst>
              <a:ext uri="{FF2B5EF4-FFF2-40B4-BE49-F238E27FC236}">
                <a16:creationId xmlns:a16="http://schemas.microsoft.com/office/drawing/2014/main" id="{E5C8513B-B8A9-4A6C-A358-3858C256B308}"/>
              </a:ext>
            </a:extLst>
          </p:cNvPr>
          <p:cNvSpPr>
            <a:spLocks noGrp="1"/>
          </p:cNvSpPr>
          <p:nvPr>
            <p:ph idx="1"/>
          </p:nvPr>
        </p:nvSpPr>
        <p:spPr>
          <a:xfrm>
            <a:off x="732295" y="3796179"/>
            <a:ext cx="10727409" cy="2324423"/>
          </a:xfrm>
        </p:spPr>
        <p:txBody>
          <a:bodyPr>
            <a:normAutofit fontScale="92500" lnSpcReduction="20000"/>
          </a:bodyPr>
          <a:lstStyle/>
          <a:p>
            <a:r>
              <a:rPr lang="en-AU" sz="2200"/>
              <a:t>AEMO has published the following documents</a:t>
            </a:r>
          </a:p>
          <a:p>
            <a:pPr lvl="1"/>
            <a:r>
              <a:rPr lang="en-AU" sz="1800"/>
              <a:t>East Coast Gas System Procedures </a:t>
            </a:r>
          </a:p>
          <a:p>
            <a:pPr lvl="1"/>
            <a:r>
              <a:rPr lang="en-AU" sz="1800"/>
              <a:t>BB Procedures </a:t>
            </a:r>
          </a:p>
          <a:p>
            <a:pPr lvl="1"/>
            <a:r>
              <a:rPr lang="en-AU" sz="1800"/>
              <a:t>BB Submission Guide</a:t>
            </a:r>
          </a:p>
          <a:p>
            <a:pPr lvl="1"/>
            <a:r>
              <a:rPr lang="en-AU" sz="1800"/>
              <a:t>CEPA report – recovering the costs of ga directions and the trading fund</a:t>
            </a:r>
          </a:p>
          <a:p>
            <a:pPr lvl="1"/>
            <a:r>
              <a:rPr lang="en-AU" sz="1800"/>
              <a:t>Impact and Implementation Report  </a:t>
            </a:r>
          </a:p>
          <a:p>
            <a:pPr lvl="1"/>
            <a:r>
              <a:rPr lang="en-AU" sz="1800"/>
              <a:t>Demand zone – pipeline connection point mapping </a:t>
            </a:r>
            <a:br>
              <a:rPr lang="en-AU" sz="1800"/>
            </a:br>
            <a:br>
              <a:rPr lang="en-AU" sz="1800"/>
            </a:br>
            <a:r>
              <a:rPr lang="en-AU" sz="1800">
                <a:hlinkClick r:id="rId3"/>
              </a:rPr>
              <a:t>https://aemo.com.au/consultations/current-and-closed-consultations/implementation-of-east-coast-gas-system-procedures</a:t>
            </a:r>
            <a:r>
              <a:rPr lang="en-AU" sz="1800"/>
              <a:t> </a:t>
            </a:r>
            <a:endParaRPr lang="en-AU" sz="2200"/>
          </a:p>
          <a:p>
            <a:endParaRPr lang="en-AU" sz="2200"/>
          </a:p>
          <a:p>
            <a:endParaRPr lang="en-AU" sz="2200"/>
          </a:p>
        </p:txBody>
      </p:sp>
      <p:pic>
        <p:nvPicPr>
          <p:cNvPr id="4" name="Picture 3">
            <a:extLst>
              <a:ext uri="{FF2B5EF4-FFF2-40B4-BE49-F238E27FC236}">
                <a16:creationId xmlns:a16="http://schemas.microsoft.com/office/drawing/2014/main" id="{53A8A4D2-CFF9-676A-A8E8-FFDE39543F6F}"/>
              </a:ext>
            </a:extLst>
          </p:cNvPr>
          <p:cNvPicPr>
            <a:picLocks noChangeAspect="1"/>
          </p:cNvPicPr>
          <p:nvPr/>
        </p:nvPicPr>
        <p:blipFill>
          <a:blip r:embed="rId4"/>
          <a:stretch>
            <a:fillRect/>
          </a:stretch>
        </p:blipFill>
        <p:spPr>
          <a:xfrm>
            <a:off x="644372" y="1462453"/>
            <a:ext cx="10703166" cy="2063261"/>
          </a:xfrm>
          <a:prstGeom prst="rect">
            <a:avLst/>
          </a:prstGeom>
        </p:spPr>
      </p:pic>
    </p:spTree>
    <p:extLst>
      <p:ext uri="{BB962C8B-B14F-4D97-AF65-F5344CB8AC3E}">
        <p14:creationId xmlns:p14="http://schemas.microsoft.com/office/powerpoint/2010/main" val="4151782405"/>
      </p:ext>
    </p:extLst>
  </p:cSld>
  <p:clrMapOvr>
    <a:masterClrMapping/>
  </p:clrMapOvr>
</p:sld>
</file>

<file path=ppt/theme/theme1.xml><?xml version="1.0" encoding="utf-8"?>
<a:theme xmlns:a="http://schemas.openxmlformats.org/drawingml/2006/main" name="Office Them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DEB77C-B1A9-FB49-B7C0-5732F81BA0F6}" vid="{DB416059-6C35-D24E-A01D-7D6C96D49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c36bc6de0bf403e9ed4dec84c72e21e xmlns="5d1a2284-45bc-4927-a9f9-e51f9f17c21a">
      <Terms xmlns="http://schemas.microsoft.com/office/infopath/2007/PartnerControls"/>
    </fc36bc6de0bf403e9ed4dec84c72e21e>
    <TaxCatchAll xmlns="5d1a2284-45bc-4927-a9f9-e51f9f17c21a" xsi:nil="true"/>
    <TaxKeywordTaxHTField xmlns="5d1a2284-45bc-4927-a9f9-e51f9f17c21a">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AEMO Collaboration Document" ma:contentTypeID="0x0101002F0B48F8F4F7904196E710056827A09600E56E6B2C2D1F3E45B955F80697EF4FEE" ma:contentTypeVersion="4" ma:contentTypeDescription="" ma:contentTypeScope="" ma:versionID="af38aa4cdb6760711aaf0011c0c2944e">
  <xsd:schema xmlns:xsd="http://www.w3.org/2001/XMLSchema" xmlns:xs="http://www.w3.org/2001/XMLSchema" xmlns:p="http://schemas.microsoft.com/office/2006/metadata/properties" xmlns:ns2="5d1a2284-45bc-4927-a9f9-e51f9f17c21a" targetNamespace="http://schemas.microsoft.com/office/2006/metadata/properties" ma:root="true" ma:fieldsID="7af435e1e4c0354e7c2aa355e465a36a" ns2:_="">
    <xsd:import namespace="5d1a2284-45bc-4927-a9f9-e51f9f17c21a"/>
    <xsd:element name="properties">
      <xsd:complexType>
        <xsd:sequence>
          <xsd:element name="documentManagement">
            <xsd:complexType>
              <xsd:all>
                <xsd:element ref="ns2:TaxCatchAll" minOccurs="0"/>
                <xsd:element ref="ns2:TaxCatchAllLabel" minOccurs="0"/>
                <xsd:element ref="ns2:TaxKeywordTaxHTField" minOccurs="0"/>
                <xsd:element ref="ns2:fc36bc6de0bf403e9ed4dec84c72e21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a2284-45bc-4927-a9f9-e51f9f17c21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950ee8f-c0a5-421a-8856-d54830bd2d2a}" ma:internalName="TaxCatchAll" ma:showField="CatchAllData" ma:web="8d2e26b6-2d44-4632-bd89-23d90b36829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950ee8f-c0a5-421a-8856-d54830bd2d2a}" ma:internalName="TaxCatchAllLabel" ma:readOnly="true" ma:showField="CatchAllDataLabel" ma:web="8d2e26b6-2d44-4632-bd89-23d90b368293">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fc36bc6de0bf403e9ed4dec84c72e21e" ma:index="12" nillable="true" ma:taxonomy="true" ma:internalName="fc36bc6de0bf403e9ed4dec84c72e21e" ma:taxonomyFieldName="AEMO_x0020_Collaboration_x0020_Document_x0020_Type" ma:displayName="AEMO Collaboration Document Type" ma:default="" ma:fieldId="{fc36bc6d-e0bf-403e-9ed4-dec84c72e21e}" ma:sspId="3e8ba7a3-af95-40f6-9ded-4ebe13adeb29" ma:termSetId="559df48e-15e2-45fa-a2d5-de60d483ab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e8ba7a3-af95-40f6-9ded-4ebe13adeb29" ContentTypeId="0x0101002F0B48F8F4F7904196E710056827A096" PreviousValue="false" LastSyncTimeStamp="2022-01-31T11:36:03.467Z"/>
</file>

<file path=customXml/itemProps1.xml><?xml version="1.0" encoding="utf-8"?>
<ds:datastoreItem xmlns:ds="http://schemas.openxmlformats.org/officeDocument/2006/customXml" ds:itemID="{C3E8AFC6-31FA-4E00-BD31-838AD99F2A81}">
  <ds:schemaRefs>
    <ds:schemaRef ds:uri="5d1a2284-45bc-4927-a9f9-e51f9f17c2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7FE652-982F-478E-9166-A43BAB754AD1}">
  <ds:schemaRefs>
    <ds:schemaRef ds:uri="5d1a2284-45bc-4927-a9f9-e51f9f17c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5B528E-BE2B-4D26-9A5C-7ED290260DD0}">
  <ds:schemaRefs>
    <ds:schemaRef ds:uri="http://schemas.microsoft.com/sharepoint/v3/contenttype/forms"/>
  </ds:schemaRefs>
</ds:datastoreItem>
</file>

<file path=customXml/itemProps4.xml><?xml version="1.0" encoding="utf-8"?>
<ds:datastoreItem xmlns:ds="http://schemas.openxmlformats.org/officeDocument/2006/customXml" ds:itemID="{6ABD14EB-7E6C-4977-A345-4BDD912FC5E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Gas Market Reform - Program Implementation Estimates v1</Template>
  <Application>Microsoft Office PowerPoint</Application>
  <PresentationFormat>Widescreen</PresentationFormat>
  <Slides>35</Slides>
  <Notes>15</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East Coast Gas System Reforms</vt:lpstr>
      <vt:lpstr>PowerPoint Presentation</vt:lpstr>
      <vt:lpstr>Meeting recording notice</vt:lpstr>
      <vt:lpstr>AEMO Competition Law meeting protocol</vt:lpstr>
      <vt:lpstr>Online forum housekeeping</vt:lpstr>
      <vt:lpstr>Agenda</vt:lpstr>
      <vt:lpstr>East coast gas system – Stage 1</vt:lpstr>
      <vt:lpstr>Part 27 register of relevant entities</vt:lpstr>
      <vt:lpstr>Procedure consultation </vt:lpstr>
      <vt:lpstr>Guideline consultation </vt:lpstr>
      <vt:lpstr>Industry feedback – Guidelines </vt:lpstr>
      <vt:lpstr>General comments </vt:lpstr>
      <vt:lpstr>Conferences </vt:lpstr>
      <vt:lpstr>Directions</vt:lpstr>
      <vt:lpstr>Trading</vt:lpstr>
      <vt:lpstr>Updates to Procedures </vt:lpstr>
      <vt:lpstr>Amendments to demand zones </vt:lpstr>
      <vt:lpstr>Expanded criteria for risk or threat </vt:lpstr>
      <vt:lpstr>Total expected daily gas demand</vt:lpstr>
      <vt:lpstr>Procedures feedback under consideration</vt:lpstr>
      <vt:lpstr>Industry Readiness</vt:lpstr>
      <vt:lpstr>Communications</vt:lpstr>
      <vt:lpstr>Timeline</vt:lpstr>
      <vt:lpstr>ECGS Stage 1 Industry testing</vt:lpstr>
      <vt:lpstr>Objective</vt:lpstr>
      <vt:lpstr>Pre-production testing and readiness</vt:lpstr>
      <vt:lpstr>Pre-production testing</vt:lpstr>
      <vt:lpstr>AEMO's collection of data </vt:lpstr>
      <vt:lpstr>New submissions to test</vt:lpstr>
      <vt:lpstr>Existing submissions being utilised</vt:lpstr>
      <vt:lpstr>How to raise an issue</vt:lpstr>
      <vt:lpstr>Next steps</vt:lpstr>
      <vt:lpstr>Coming up</vt:lpstr>
      <vt:lpstr>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Market Reform Program Delivery</dc:title>
  <dc:creator>Lance Brooks</dc:creator>
  <cp:revision>2</cp:revision>
  <cp:lastPrinted>2023-02-28T00:28:27Z</cp:lastPrinted>
  <dcterms:created xsi:type="dcterms:W3CDTF">2022-10-13T03:38:44Z</dcterms:created>
  <dcterms:modified xsi:type="dcterms:W3CDTF">2023-05-01T00:56:44Z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0x0101002F0B48F8F4F7904196E710056827A09600E56E6B2C2D1F3E45B955F80697EF4FEE</vt:lpwstr>
  </property>
  <property fmtid="{D5CDD505-2E9C-101B-9397-08002B2CF9AE}" pid="3" name="MSIP_Label_c1941c47-a837-430d-8559-fd118a72769e_Enabled">
    <vt:lpwstr>true</vt:lpwstr>
  </property>
  <property fmtid="{D5CDD505-2E9C-101B-9397-08002B2CF9AE}" pid="4" name="MSIP_Label_c1941c47-a837-430d-8559-fd118a72769e_SetDate">
    <vt:lpwstr>2022-10-13T03:38:45Z</vt:lpwstr>
  </property>
  <property fmtid="{D5CDD505-2E9C-101B-9397-08002B2CF9AE}" pid="5" name="MSIP_Label_c1941c47-a837-430d-8559-fd118a72769e_Method">
    <vt:lpwstr>Standard</vt:lpwstr>
  </property>
  <property fmtid="{D5CDD505-2E9C-101B-9397-08002B2CF9AE}" pid="6" name="MSIP_Label_c1941c47-a837-430d-8559-fd118a72769e_Name">
    <vt:lpwstr>Internal</vt:lpwstr>
  </property>
  <property fmtid="{D5CDD505-2E9C-101B-9397-08002B2CF9AE}" pid="7" name="MSIP_Label_c1941c47-a837-430d-8559-fd118a72769e_SiteId">
    <vt:lpwstr>320c999e-3876-4ad0-b401-d241068e9e60</vt:lpwstr>
  </property>
  <property fmtid="{D5CDD505-2E9C-101B-9397-08002B2CF9AE}" pid="8" name="MSIP_Label_c1941c47-a837-430d-8559-fd118a72769e_ActionId">
    <vt:lpwstr>9fc978be-ae79-4c3a-be31-41ec98e9f690</vt:lpwstr>
  </property>
  <property fmtid="{D5CDD505-2E9C-101B-9397-08002B2CF9AE}" pid="9" name="MSIP_Label_c1941c47-a837-430d-8559-fd118a72769e_ContentBits">
    <vt:lpwstr>0</vt:lpwstr>
  </property>
  <property fmtid="{D5CDD505-2E9C-101B-9397-08002B2CF9AE}" pid="10" name="TaxKeyword">
    <vt:lpwstr/>
  </property>
  <property fmtid="{D5CDD505-2E9C-101B-9397-08002B2CF9AE}" pid="11" name="AEMO Collaboration Document Type">
    <vt:lpwstr/>
  </property>
  <property fmtid="{D5CDD505-2E9C-101B-9397-08002B2CF9AE}" pid="12" name="lcf76f155ced4ddcb4097134ff3c332f">
    <vt:lpwstr/>
  </property>
  <property fmtid="{D5CDD505-2E9C-101B-9397-08002B2CF9AE}" pid="13" name="MediaServiceImageTags">
    <vt:lpwstr/>
  </property>
  <property fmtid="{D5CDD505-2E9C-101B-9397-08002B2CF9AE}" pid="14" name="SharedWithUsers">
    <vt:lpwstr>151;#Karen Keating;#29;#Luke Stevens</vt:lpwstr>
  </property>
</Properties>
</file>