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 id="2147483675" r:id="rId5"/>
  </p:sldMasterIdLst>
  <p:notesMasterIdLst>
    <p:notesMasterId r:id="rId19"/>
  </p:notesMasterIdLst>
  <p:sldIdLst>
    <p:sldId id="1300" r:id="rId6"/>
    <p:sldId id="1316" r:id="rId7"/>
    <p:sldId id="865" r:id="rId8"/>
    <p:sldId id="731" r:id="rId9"/>
    <p:sldId id="1301" r:id="rId10"/>
    <p:sldId id="1177" r:id="rId11"/>
    <p:sldId id="1697" r:id="rId12"/>
    <p:sldId id="1172" r:id="rId13"/>
    <p:sldId id="819" r:id="rId14"/>
    <p:sldId id="679" r:id="rId15"/>
    <p:sldId id="1739" r:id="rId16"/>
    <p:sldId id="1308" r:id="rId17"/>
    <p:sldId id="1705"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861" userDrawn="1">
          <p15:clr>
            <a:srgbClr val="A4A3A4"/>
          </p15:clr>
        </p15:guide>
        <p15:guide id="4" pos="211" userDrawn="1">
          <p15:clr>
            <a:srgbClr val="A4A3A4"/>
          </p15:clr>
        </p15:guide>
        <p15:guide id="5" orient="horz" pos="3929" userDrawn="1">
          <p15:clr>
            <a:srgbClr val="A4A3A4"/>
          </p15:clr>
        </p15:guide>
        <p15:guide id="6" pos="7401" userDrawn="1">
          <p15:clr>
            <a:srgbClr val="A4A3A4"/>
          </p15:clr>
        </p15:guide>
        <p15:guide id="7" orient="horz" pos="338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uke Barlow" initials="LB" lastIdx="7" clrIdx="6">
    <p:extLst>
      <p:ext uri="{19B8F6BF-5375-455C-9EA6-DF929625EA0E}">
        <p15:presenceInfo xmlns:p15="http://schemas.microsoft.com/office/powerpoint/2012/main" userId="S::Luke.Barlow@aemo.com.au::4c287999-aa80-4531-a6b2-a202992adbb2" providerId="AD"/>
      </p:ext>
    </p:extLst>
  </p:cmAuthor>
  <p:cmAuthor id="1" name="Avi Tan" initials="AT" lastIdx="11" clrIdx="0">
    <p:extLst>
      <p:ext uri="{19B8F6BF-5375-455C-9EA6-DF929625EA0E}">
        <p15:presenceInfo xmlns:p15="http://schemas.microsoft.com/office/powerpoint/2012/main" userId="S-1-5-21-256186967-1468483519-2110688028-33281" providerId="AD"/>
      </p:ext>
    </p:extLst>
  </p:cmAuthor>
  <p:cmAuthor id="8" name="Kate Reid" initials="KR" lastIdx="1" clrIdx="7">
    <p:extLst>
      <p:ext uri="{19B8F6BF-5375-455C-9EA6-DF929625EA0E}">
        <p15:presenceInfo xmlns:p15="http://schemas.microsoft.com/office/powerpoint/2012/main" userId="S::Kate.Reid@aemo.com.au::2a2e30df-372b-476c-9927-5d715112eb37" providerId="AD"/>
      </p:ext>
    </p:extLst>
  </p:cmAuthor>
  <p:cmAuthor id="2" name="Stuart Allott" initials="SA" lastIdx="8" clrIdx="1">
    <p:extLst>
      <p:ext uri="{19B8F6BF-5375-455C-9EA6-DF929625EA0E}">
        <p15:presenceInfo xmlns:p15="http://schemas.microsoft.com/office/powerpoint/2012/main" userId="S-1-5-21-256186967-1468483519-2110688028-19941" providerId="AD"/>
      </p:ext>
    </p:extLst>
  </p:cmAuthor>
  <p:cmAuthor id="9" name="Luke Wines" initials="LW" lastIdx="5" clrIdx="8">
    <p:extLst>
      <p:ext uri="{19B8F6BF-5375-455C-9EA6-DF929625EA0E}">
        <p15:presenceInfo xmlns:p15="http://schemas.microsoft.com/office/powerpoint/2012/main" userId="S::Luke.Wines@aemo.com.au::4fce1828-4e8e-472e-892d-105ec4082d2e" providerId="AD"/>
      </p:ext>
    </p:extLst>
  </p:cmAuthor>
  <p:cmAuthor id="3" name="Jo Witters" initials="JW" lastIdx="13" clrIdx="2">
    <p:extLst>
      <p:ext uri="{19B8F6BF-5375-455C-9EA6-DF929625EA0E}">
        <p15:presenceInfo xmlns:p15="http://schemas.microsoft.com/office/powerpoint/2012/main" userId="S-1-5-21-256186967-1468483519-2110688028-2205" providerId="AD"/>
      </p:ext>
    </p:extLst>
  </p:cmAuthor>
  <p:cmAuthor id="4" name="Violette Mouchaileh" initials="VM" lastIdx="16" clrIdx="3">
    <p:extLst>
      <p:ext uri="{19B8F6BF-5375-455C-9EA6-DF929625EA0E}">
        <p15:presenceInfo xmlns:p15="http://schemas.microsoft.com/office/powerpoint/2012/main" userId="S-1-5-21-256186967-1468483519-2110688028-1734" providerId="AD"/>
      </p:ext>
    </p:extLst>
  </p:cmAuthor>
  <p:cmAuthor id="5" name="Audrey Zibelman" initials="AZ" lastIdx="13" clrIdx="4">
    <p:extLst>
      <p:ext uri="{19B8F6BF-5375-455C-9EA6-DF929625EA0E}">
        <p15:presenceInfo xmlns:p15="http://schemas.microsoft.com/office/powerpoint/2012/main" userId="dc500893-15aa-4f1c-a439-7eddd46cb32a" providerId="Windows Live"/>
      </p:ext>
    </p:extLst>
  </p:cmAuthor>
  <p:cmAuthor id="6" name="Sarah Squire" initials="SS" lastIdx="7" clrIdx="5">
    <p:extLst>
      <p:ext uri="{19B8F6BF-5375-455C-9EA6-DF929625EA0E}">
        <p15:presenceInfo xmlns:p15="http://schemas.microsoft.com/office/powerpoint/2012/main" userId="S::Sarah.Squire@aemo.com.au::580e1777-19b0-48d1-9f9c-c685fb5db1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F3C"/>
    <a:srgbClr val="82859C"/>
    <a:srgbClr val="8789A1"/>
    <a:srgbClr val="D9D9D9"/>
    <a:srgbClr val="B3E0EE"/>
    <a:srgbClr val="C41230"/>
    <a:srgbClr val="E1A8E9"/>
    <a:srgbClr val="45134D"/>
    <a:srgbClr val="FF6699"/>
    <a:srgbClr val="EFF3F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46" autoAdjust="0"/>
    <p:restoredTop sz="94660"/>
  </p:normalViewPr>
  <p:slideViewPr>
    <p:cSldViewPr snapToGrid="0">
      <p:cViewPr varScale="1">
        <p:scale>
          <a:sx n="85" d="100"/>
          <a:sy n="85" d="100"/>
        </p:scale>
        <p:origin x="114" y="540"/>
      </p:cViewPr>
      <p:guideLst>
        <p:guide orient="horz" pos="2092"/>
        <p:guide pos="3840"/>
        <p:guide orient="horz" pos="3861"/>
        <p:guide pos="211"/>
        <p:guide orient="horz" pos="3929"/>
        <p:guide pos="7401"/>
        <p:guide orient="horz" pos="338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F2F622D-8D9F-4854-8FC5-3BE126DDE9D5}" type="datetimeFigureOut">
              <a:rPr lang="en-AU" smtClean="0"/>
              <a:t>26/05/2020</a:t>
            </a:fld>
            <a:endParaRPr lang="en-AU"/>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A81E3B3-7F36-45A3-89BF-D08B33E04214}" type="slidenum">
              <a:rPr lang="en-AU" smtClean="0"/>
              <a:t>‹#›</a:t>
            </a:fld>
            <a:endParaRPr lang="en-AU"/>
          </a:p>
        </p:txBody>
      </p:sp>
    </p:spTree>
    <p:extLst>
      <p:ext uri="{BB962C8B-B14F-4D97-AF65-F5344CB8AC3E}">
        <p14:creationId xmlns:p14="http://schemas.microsoft.com/office/powerpoint/2010/main" val="179794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8B63518-A865-4D37-8A89-7825A69793E0}" type="slidenum">
              <a:rPr lang="en-AU" smtClean="0"/>
              <a:t>0</a:t>
            </a:fld>
            <a:endParaRPr lang="en-AU"/>
          </a:p>
        </p:txBody>
      </p:sp>
    </p:spTree>
    <p:extLst>
      <p:ext uri="{BB962C8B-B14F-4D97-AF65-F5344CB8AC3E}">
        <p14:creationId xmlns:p14="http://schemas.microsoft.com/office/powerpoint/2010/main" val="1847617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A81E3B3-7F36-45A3-89BF-D08B33E04214}" type="slidenum">
              <a:rPr lang="en-AU" smtClean="0"/>
              <a:t>11</a:t>
            </a:fld>
            <a:endParaRPr lang="en-AU"/>
          </a:p>
        </p:txBody>
      </p:sp>
    </p:spTree>
    <p:extLst>
      <p:ext uri="{BB962C8B-B14F-4D97-AF65-F5344CB8AC3E}">
        <p14:creationId xmlns:p14="http://schemas.microsoft.com/office/powerpoint/2010/main" val="3351216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A81E3B3-7F36-45A3-89BF-D08B33E04214}" type="slidenum">
              <a:rPr lang="en-AU" smtClean="0"/>
              <a:t>1</a:t>
            </a:fld>
            <a:endParaRPr lang="en-AU"/>
          </a:p>
        </p:txBody>
      </p:sp>
    </p:spTree>
    <p:extLst>
      <p:ext uri="{BB962C8B-B14F-4D97-AF65-F5344CB8AC3E}">
        <p14:creationId xmlns:p14="http://schemas.microsoft.com/office/powerpoint/2010/main" val="128717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18BE9D4-F938-4108-8A4E-0BA9BB2B66EC}" type="slidenum">
              <a:rPr lang="en-US" smtClean="0"/>
              <a:t>3</a:t>
            </a:fld>
            <a:endParaRPr lang="en-US"/>
          </a:p>
        </p:txBody>
      </p:sp>
    </p:spTree>
    <p:extLst>
      <p:ext uri="{BB962C8B-B14F-4D97-AF65-F5344CB8AC3E}">
        <p14:creationId xmlns:p14="http://schemas.microsoft.com/office/powerpoint/2010/main" val="2142991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p:txBody>
      </p:sp>
      <p:sp>
        <p:nvSpPr>
          <p:cNvPr id="4" name="Slide Number Placeholder 3"/>
          <p:cNvSpPr>
            <a:spLocks noGrp="1"/>
          </p:cNvSpPr>
          <p:nvPr>
            <p:ph type="sldNum" sz="quarter" idx="5"/>
          </p:nvPr>
        </p:nvSpPr>
        <p:spPr/>
        <p:txBody>
          <a:bodyPr/>
          <a:lstStyle/>
          <a:p>
            <a:fld id="{6A81E3B3-7F36-45A3-89BF-D08B33E04214}" type="slidenum">
              <a:rPr lang="en-AU" smtClean="0"/>
              <a:t>4</a:t>
            </a:fld>
            <a:endParaRPr lang="en-AU"/>
          </a:p>
        </p:txBody>
      </p:sp>
    </p:spTree>
    <p:extLst>
      <p:ext uri="{BB962C8B-B14F-4D97-AF65-F5344CB8AC3E}">
        <p14:creationId xmlns:p14="http://schemas.microsoft.com/office/powerpoint/2010/main" val="3073986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A81E3B3-7F36-45A3-89BF-D08B33E04214}" type="slidenum">
              <a:rPr lang="en-AU" smtClean="0"/>
              <a:t>5</a:t>
            </a:fld>
            <a:endParaRPr lang="en-AU"/>
          </a:p>
        </p:txBody>
      </p:sp>
    </p:spTree>
    <p:extLst>
      <p:ext uri="{BB962C8B-B14F-4D97-AF65-F5344CB8AC3E}">
        <p14:creationId xmlns:p14="http://schemas.microsoft.com/office/powerpoint/2010/main" val="1842219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sz="1200" b="1" dirty="0"/>
              <a:t>Resident</a:t>
            </a:r>
            <a:r>
              <a:rPr lang="en-US" sz="1200" dirty="0"/>
              <a:t>: Where an ADR makes a consumer data request on behalf of a Resident, AEMO (as Data Holder) could confirm the ‘authenticity’ of the information provided by the Resident (i.e. NMI, current retailer and postcode of a premise) by confirming the accuracy of the data against the existing data held by AEMO. To reduce the privacy risks of disclosing CDR Data, the ADR’s use of the CDR Data could be limited to only display analysis outcomes for the premise and not disclose granularity or behavioural information of individuals, and be required to delete data after a one-time use, via a rigorous accreditation approach.  </a:t>
            </a:r>
            <a:endParaRPr lang="en-US" sz="1000" dirty="0"/>
          </a:p>
          <a:p>
            <a:pPr>
              <a:lnSpc>
                <a:spcPct val="110000"/>
              </a:lnSpc>
            </a:pPr>
            <a:endParaRPr lang="en-US" sz="1200" dirty="0"/>
          </a:p>
          <a:p>
            <a:pPr>
              <a:lnSpc>
                <a:spcPct val="110000"/>
              </a:lnSpc>
            </a:pPr>
            <a:r>
              <a:rPr lang="en-US" sz="1200" b="1" dirty="0"/>
              <a:t>Account Holder</a:t>
            </a:r>
            <a:r>
              <a:rPr lang="en-US" sz="1200" dirty="0"/>
              <a:t>: Where an ADR makes a consumer data request on behalf of an Account Holder, full ‘authentication’ of the relevant eligible CDR consumer could be undertaken by the Data Holder who holds the current account with the consumer (e.g. the current retailer). The Data Holder will be required to notify the Gateway that the person on whose behalf the CDR request is being made is the relevant account holder and that they are ‘authenticated’. The type of authentication is to be covered in the Standards.</a:t>
            </a:r>
            <a:endParaRPr lang="en-US" sz="1000" dirty="0"/>
          </a:p>
          <a:p>
            <a:endParaRPr lang="en-AU" dirty="0"/>
          </a:p>
        </p:txBody>
      </p:sp>
      <p:sp>
        <p:nvSpPr>
          <p:cNvPr id="4" name="Slide Number Placeholder 3"/>
          <p:cNvSpPr>
            <a:spLocks noGrp="1"/>
          </p:cNvSpPr>
          <p:nvPr>
            <p:ph type="sldNum" sz="quarter" idx="5"/>
          </p:nvPr>
        </p:nvSpPr>
        <p:spPr/>
        <p:txBody>
          <a:bodyPr/>
          <a:lstStyle/>
          <a:p>
            <a:fld id="{6A81E3B3-7F36-45A3-89BF-D08B33E04214}" type="slidenum">
              <a:rPr lang="en-AU" smtClean="0"/>
              <a:t>6</a:t>
            </a:fld>
            <a:endParaRPr lang="en-AU"/>
          </a:p>
        </p:txBody>
      </p:sp>
    </p:spTree>
    <p:extLst>
      <p:ext uri="{BB962C8B-B14F-4D97-AF65-F5344CB8AC3E}">
        <p14:creationId xmlns:p14="http://schemas.microsoft.com/office/powerpoint/2010/main" val="2687803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A81E3B3-7F36-45A3-89BF-D08B33E04214}" type="slidenum">
              <a:rPr lang="en-AU" smtClean="0"/>
              <a:t>8</a:t>
            </a:fld>
            <a:endParaRPr lang="en-AU"/>
          </a:p>
        </p:txBody>
      </p:sp>
    </p:spTree>
    <p:extLst>
      <p:ext uri="{BB962C8B-B14F-4D97-AF65-F5344CB8AC3E}">
        <p14:creationId xmlns:p14="http://schemas.microsoft.com/office/powerpoint/2010/main" val="1083858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A81E3B3-7F36-45A3-89BF-D08B33E04214}" type="slidenum">
              <a:rPr lang="en-AU" smtClean="0"/>
              <a:t>9</a:t>
            </a:fld>
            <a:endParaRPr lang="en-AU"/>
          </a:p>
        </p:txBody>
      </p:sp>
    </p:spTree>
    <p:extLst>
      <p:ext uri="{BB962C8B-B14F-4D97-AF65-F5344CB8AC3E}">
        <p14:creationId xmlns:p14="http://schemas.microsoft.com/office/powerpoint/2010/main" val="3842026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403f0de302_12_27:notes"/>
          <p:cNvSpPr>
            <a:spLocks noGrp="1" noRot="1" noChangeAspect="1"/>
          </p:cNvSpPr>
          <p:nvPr>
            <p:ph type="sldImg" idx="2"/>
          </p:nvPr>
        </p:nvSpPr>
        <p:spPr>
          <a:xfrm>
            <a:off x="-23872825" y="6958013"/>
            <a:ext cx="61961713" cy="34855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403f0de302_12_27:notes"/>
          <p:cNvSpPr txBox="1">
            <a:spLocks noGrp="1"/>
          </p:cNvSpPr>
          <p:nvPr>
            <p:ph type="body" idx="1"/>
          </p:nvPr>
        </p:nvSpPr>
        <p:spPr>
          <a:xfrm>
            <a:off x="1421654" y="44123878"/>
            <a:ext cx="11373436" cy="41801718"/>
          </a:xfrm>
          <a:prstGeom prst="rect">
            <a:avLst/>
          </a:prstGeom>
        </p:spPr>
        <p:txBody>
          <a:bodyPr spcFirstLastPara="1" wrap="square" lIns="279953" tIns="279953" rIns="279953" bIns="279953" anchor="t" anchorCtr="0">
            <a:noAutofit/>
          </a:bodyPr>
          <a:lstStyle/>
          <a:p>
            <a:endParaRPr/>
          </a:p>
        </p:txBody>
      </p:sp>
    </p:spTree>
    <p:extLst>
      <p:ext uri="{BB962C8B-B14F-4D97-AF65-F5344CB8AC3E}">
        <p14:creationId xmlns:p14="http://schemas.microsoft.com/office/powerpoint/2010/main" val="163927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1">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92244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4">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966448"/>
      </p:ext>
    </p:extLst>
  </p:cSld>
  <p:clrMapOvr>
    <a:masterClrMapping/>
  </p:clrMapOvr>
  <p:transition>
    <p:fade/>
  </p:transition>
  <p:extLst>
    <p:ext uri="{DCECCB84-F9BA-43D5-87BE-67443E8EF086}">
      <p15:sldGuideLst xmlns:p15="http://schemas.microsoft.com/office/powerpoint/2012/main">
        <p15:guide id="1" pos="2139">
          <p15:clr>
            <a:srgbClr val="FBAE40"/>
          </p15:clr>
        </p15:guide>
        <p15:guide id="2" pos="1867">
          <p15:clr>
            <a:srgbClr val="FBAE40"/>
          </p15:clr>
        </p15:guide>
        <p15:guide id="3" pos="5541">
          <p15:clr>
            <a:srgbClr val="FBAE40"/>
          </p15:clr>
        </p15:guide>
        <p15:guide id="4" pos="5813">
          <p15:clr>
            <a:srgbClr val="FBAE40"/>
          </p15:clr>
        </p15:guide>
        <p15:guide id="7" pos="3704">
          <p15:clr>
            <a:srgbClr val="FBAE40"/>
          </p15:clr>
        </p15:guide>
        <p15:guide id="8" pos="39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5">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113454"/>
      </p:ext>
    </p:extLst>
  </p:cSld>
  <p:clrMapOvr>
    <a:masterClrMapping/>
  </p:clrMapOvr>
  <p:transition>
    <p:fade/>
  </p:transition>
  <p:extLst>
    <p:ext uri="{DCECCB84-F9BA-43D5-87BE-67443E8EF086}">
      <p15:sldGuideLst xmlns:p15="http://schemas.microsoft.com/office/powerpoint/2012/main">
        <p15:guide id="1" pos="1481">
          <p15:clr>
            <a:srgbClr val="FBAE40"/>
          </p15:clr>
        </p15:guide>
        <p15:guide id="2" pos="1753">
          <p15:clr>
            <a:srgbClr val="FBAE40"/>
          </p15:clr>
        </p15:guide>
        <p15:guide id="3" pos="6199">
          <p15:clr>
            <a:srgbClr val="FBAE40"/>
          </p15:clr>
        </p15:guide>
        <p15:guide id="4" pos="5927">
          <p15:clr>
            <a:srgbClr val="FBAE40"/>
          </p15:clr>
        </p15:guide>
        <p15:guide id="5" pos="4702">
          <p15:clr>
            <a:srgbClr val="FBAE40"/>
          </p15:clr>
        </p15:guide>
        <p15:guide id="6" pos="4430">
          <p15:clr>
            <a:srgbClr val="FBAE40"/>
          </p15:clr>
        </p15:guide>
        <p15:guide id="7" pos="3250">
          <p15:clr>
            <a:srgbClr val="FBAE40"/>
          </p15:clr>
        </p15:guide>
        <p15:guide id="8" pos="297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6">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286015"/>
      </p:ext>
    </p:extLst>
  </p:cSld>
  <p:clrMapOvr>
    <a:masterClrMapping/>
  </p:clrMapOvr>
  <p:transition>
    <p:fade/>
  </p:transition>
  <p:extLst>
    <p:ext uri="{DCECCB84-F9BA-43D5-87BE-67443E8EF086}">
      <p15:sldGuideLst xmlns:p15="http://schemas.microsoft.com/office/powerpoint/2012/main">
        <p15:guide id="1" pos="1255">
          <p15:clr>
            <a:srgbClr val="FBAE40"/>
          </p15:clr>
        </p15:guide>
        <p15:guide id="2" pos="1527">
          <p15:clr>
            <a:srgbClr val="FBAE40"/>
          </p15:clr>
        </p15:guide>
        <p15:guide id="3" pos="6153">
          <p15:clr>
            <a:srgbClr val="FBAE40"/>
          </p15:clr>
        </p15:guide>
        <p15:guide id="4" pos="6425">
          <p15:clr>
            <a:srgbClr val="FBAE40"/>
          </p15:clr>
        </p15:guide>
        <p15:guide id="5" pos="5201">
          <p15:clr>
            <a:srgbClr val="FBAE40"/>
          </p15:clr>
        </p15:guide>
        <p15:guide id="6" pos="4929">
          <p15:clr>
            <a:srgbClr val="FBAE40"/>
          </p15:clr>
        </p15:guide>
        <p15:guide id="7" pos="3976">
          <p15:clr>
            <a:srgbClr val="FBAE40"/>
          </p15:clr>
        </p15:guide>
        <p15:guide id="8" pos="3704">
          <p15:clr>
            <a:srgbClr val="FBAE40"/>
          </p15:clr>
        </p15:guide>
        <p15:guide id="9" pos="2751">
          <p15:clr>
            <a:srgbClr val="FBAE40"/>
          </p15:clr>
        </p15:guide>
        <p15:guide id="10" pos="247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Media Placeholder 4">
            <a:extLst>
              <a:ext uri="{FF2B5EF4-FFF2-40B4-BE49-F238E27FC236}">
                <a16:creationId xmlns:a16="http://schemas.microsoft.com/office/drawing/2014/main" id="{3D3ABA00-11AF-4827-B4FE-87FB6EA90958}"/>
              </a:ext>
            </a:extLst>
          </p:cNvPr>
          <p:cNvSpPr>
            <a:spLocks noGrp="1"/>
          </p:cNvSpPr>
          <p:nvPr>
            <p:ph type="media" sz="quarter" idx="10" hasCustomPrompt="1"/>
          </p:nvPr>
        </p:nvSpPr>
        <p:spPr>
          <a:xfrm>
            <a:off x="4367213" y="1363117"/>
            <a:ext cx="7345362" cy="4131766"/>
          </a:xfrm>
          <a:solidFill>
            <a:schemeClr val="bg1"/>
          </a:solidFill>
        </p:spPr>
        <p:txBody>
          <a:bodyPr wrap="none" tIns="108000">
            <a:noAutofit/>
          </a:bodyPr>
          <a:lstStyle>
            <a:lvl1pPr marL="0" indent="0" algn="ctr">
              <a:buNone/>
              <a:defRPr sz="1600">
                <a:solidFill>
                  <a:schemeClr val="tx2"/>
                </a:solidFill>
              </a:defRPr>
            </a:lvl1pPr>
          </a:lstStyle>
          <a:p>
            <a:r>
              <a:rPr lang="en-AU"/>
              <a:t>Click icon to insert a video</a:t>
            </a:r>
          </a:p>
        </p:txBody>
      </p:sp>
    </p:spTree>
    <p:extLst>
      <p:ext uri="{BB962C8B-B14F-4D97-AF65-F5344CB8AC3E}">
        <p14:creationId xmlns:p14="http://schemas.microsoft.com/office/powerpoint/2010/main" val="139924170"/>
      </p:ext>
    </p:extLst>
  </p:cSld>
  <p:clrMapOvr>
    <a:masterClrMapping/>
  </p:clrMapOvr>
  <p:transition>
    <p:fade/>
  </p:transition>
  <p:extLst>
    <p:ext uri="{DCECCB84-F9BA-43D5-87BE-67443E8EF086}">
      <p15:sldGuideLst xmlns:p15="http://schemas.microsoft.com/office/powerpoint/2012/main">
        <p15:guide id="1" pos="2751">
          <p15:clr>
            <a:srgbClr val="FBAE40"/>
          </p15:clr>
        </p15:guide>
        <p15:guide id="2" pos="2479">
          <p15:clr>
            <a:srgbClr val="FBAE40"/>
          </p15:clr>
        </p15:guide>
        <p15:guide id="3" pos="4929">
          <p15:clr>
            <a:srgbClr val="FBAE40"/>
          </p15:clr>
        </p15:guide>
        <p15:guide id="4" pos="52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EM&amp;S Program of Work Mini Workshop Outputs</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278426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A17322-8FE7-43EC-AE6B-06789323ED8A}"/>
              </a:ext>
            </a:extLst>
          </p:cNvPr>
          <p:cNvGrpSpPr/>
          <p:nvPr userDrawn="1"/>
        </p:nvGrpSpPr>
        <p:grpSpPr>
          <a:xfrm>
            <a:off x="-2935513" y="4064389"/>
            <a:ext cx="15659100" cy="3693368"/>
            <a:chOff x="-2935513" y="4064389"/>
            <a:chExt cx="15659100" cy="3693368"/>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DB25E40E-9DF4-47B5-BAB8-388FDD99D59B}" type="datetimeFigureOut">
              <a:rPr lang="en-AU" smtClean="0"/>
              <a:pPr/>
              <a:t>26/05/2020</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155616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399905"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033753" cy="1324800"/>
          </a:xfrm>
        </p:spPr>
        <p:txBody>
          <a:bodyPr anchor="t" anchorCtr="0">
            <a:noAutofit/>
          </a:bodyPr>
          <a:lstStyle>
            <a:lvl1pPr>
              <a:defRPr sz="40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a:xfrm>
            <a:off x="3666305" y="6356350"/>
            <a:ext cx="5708803" cy="365125"/>
          </a:xfrm>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3666305" y="457200"/>
            <a:ext cx="8260495"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3" name="Picture 12">
            <a:extLst>
              <a:ext uri="{FF2B5EF4-FFF2-40B4-BE49-F238E27FC236}">
                <a16:creationId xmlns:a16="http://schemas.microsoft.com/office/drawing/2014/main" id="{9F9633F8-3251-4EEB-A1BB-AE6989B46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356543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a:t>EM&amp;S Program of Work Mini Workshop Outputs</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14727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26/05/2020</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pic>
        <p:nvPicPr>
          <p:cNvPr id="8" name="Picture 7">
            <a:extLst>
              <a:ext uri="{FF2B5EF4-FFF2-40B4-BE49-F238E27FC236}">
                <a16:creationId xmlns:a16="http://schemas.microsoft.com/office/drawing/2014/main" id="{62E8AF74-739C-4C52-898D-B13C55604F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grpSp>
        <p:nvGrpSpPr>
          <p:cNvPr id="10" name="Group 9">
            <a:extLst>
              <a:ext uri="{FF2B5EF4-FFF2-40B4-BE49-F238E27FC236}">
                <a16:creationId xmlns:a16="http://schemas.microsoft.com/office/drawing/2014/main" id="{A348918F-8BCA-4130-8B72-65CADA491EBF}"/>
              </a:ext>
            </a:extLst>
          </p:cNvPr>
          <p:cNvGrpSpPr/>
          <p:nvPr userDrawn="1"/>
        </p:nvGrpSpPr>
        <p:grpSpPr>
          <a:xfrm>
            <a:off x="-2935513" y="4064389"/>
            <a:ext cx="15659100" cy="3693368"/>
            <a:chOff x="-2935513" y="4064389"/>
            <a:chExt cx="15659100" cy="3693368"/>
          </a:xfrm>
        </p:grpSpPr>
        <p:sp>
          <p:nvSpPr>
            <p:cNvPr id="11" name="Freeform 15">
              <a:extLst>
                <a:ext uri="{FF2B5EF4-FFF2-40B4-BE49-F238E27FC236}">
                  <a16:creationId xmlns:a16="http://schemas.microsoft.com/office/drawing/2014/main" id="{25F42E78-AEA2-464E-8E8C-8CAF6B008DF7}"/>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2" name="Freeform 16">
              <a:extLst>
                <a:ext uri="{FF2B5EF4-FFF2-40B4-BE49-F238E27FC236}">
                  <a16:creationId xmlns:a16="http://schemas.microsoft.com/office/drawing/2014/main" id="{043108C0-4CA1-4E8E-A0E6-E3CF2F1AFFA2}"/>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grpSp>
    </p:spTree>
    <p:extLst>
      <p:ext uri="{BB962C8B-B14F-4D97-AF65-F5344CB8AC3E}">
        <p14:creationId xmlns:p14="http://schemas.microsoft.com/office/powerpoint/2010/main" val="211453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687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2">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641003"/>
      </p:ext>
    </p:extLst>
  </p:cSld>
  <p:clrMapOvr>
    <a:masterClrMapping/>
  </p:clrMapOvr>
  <p:transition>
    <p:fade/>
  </p:transition>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a:t>EM&amp;S Program of Work Mini Workshop Outputs</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34792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a:t>EM&amp;S Program of Work Mini Workshop Outputs</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643440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a:t>EM&amp;S Program of Work Mini Workshop Outputs</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4526353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2" name="Picture 11">
            <a:extLst>
              <a:ext uri="{FF2B5EF4-FFF2-40B4-BE49-F238E27FC236}">
                <a16:creationId xmlns:a16="http://schemas.microsoft.com/office/drawing/2014/main" id="{3CBDB7B8-31EA-4E99-B71D-922F603F3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2160482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26/05/2020</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pic>
        <p:nvPicPr>
          <p:cNvPr id="11" name="Picture 10">
            <a:extLst>
              <a:ext uri="{FF2B5EF4-FFF2-40B4-BE49-F238E27FC236}">
                <a16:creationId xmlns:a16="http://schemas.microsoft.com/office/drawing/2014/main" id="{7B94471A-234C-42ED-A5ED-0798319382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2045861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slide">
    <p:bg>
      <p:bgPr>
        <a:gradFill>
          <a:gsLst>
            <a:gs pos="5000">
              <a:schemeClr val="accent1"/>
            </a:gs>
            <a:gs pos="100000">
              <a:schemeClr val="accent2"/>
            </a:gs>
          </a:gsLst>
          <a:path path="circle">
            <a:fillToRect l="50000" t="130000" r="50000" b="-30000"/>
          </a:path>
        </a:gradFill>
        <a:effectLst/>
      </p:bgPr>
    </p:bg>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18F44716-4E6C-4B41-9840-44CD33336971}"/>
              </a:ext>
            </a:extLst>
          </p:cNvPr>
          <p:cNvSpPr/>
          <p:nvPr userDrawn="1"/>
        </p:nvSpPr>
        <p:spPr>
          <a:xfrm>
            <a:off x="0" y="0"/>
            <a:ext cx="12192000" cy="12284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useBgFill="1">
        <p:nvSpPr>
          <p:cNvPr id="3" name="Rectangle 2">
            <a:extLst>
              <a:ext uri="{FF2B5EF4-FFF2-40B4-BE49-F238E27FC236}">
                <a16:creationId xmlns:a16="http://schemas.microsoft.com/office/drawing/2014/main" id="{69E4B97D-D1D3-4278-BB9E-E383995A0930}"/>
              </a:ext>
            </a:extLst>
          </p:cNvPr>
          <p:cNvSpPr/>
          <p:nvPr userDrawn="1"/>
        </p:nvSpPr>
        <p:spPr>
          <a:xfrm>
            <a:off x="0" y="5629564"/>
            <a:ext cx="12192000" cy="12284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2434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389">
          <p15:clr>
            <a:srgbClr val="FBAE40"/>
          </p15:clr>
        </p15:guide>
        <p15:guide id="14" pos="275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2946466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914400" y="933451"/>
            <a:ext cx="10363200" cy="406400"/>
          </a:xfrm>
        </p:spPr>
        <p:txBody>
          <a:bodyPr>
            <a:normAutofit/>
          </a:bodyPr>
          <a:lstStyle>
            <a:lvl1pPr marL="0" indent="0" algn="ctr">
              <a:lnSpc>
                <a:spcPct val="86000"/>
              </a:lnSpc>
              <a:spcBef>
                <a:spcPts val="0"/>
              </a:spcBef>
              <a:buNone/>
              <a:defRPr sz="1350" baseline="0"/>
            </a:lvl1pPr>
          </a:lstStyle>
          <a:p>
            <a:pPr lvl="0"/>
            <a:r>
              <a:rPr lang="en-US" dirty="0"/>
              <a:t>Click here to edit subtitle</a:t>
            </a:r>
          </a:p>
        </p:txBody>
      </p:sp>
    </p:spTree>
    <p:extLst>
      <p:ext uri="{BB962C8B-B14F-4D97-AF65-F5344CB8AC3E}">
        <p14:creationId xmlns:p14="http://schemas.microsoft.com/office/powerpoint/2010/main" val="292778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3">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713366"/>
      </p:ext>
    </p:extLst>
  </p:cSld>
  <p:clrMapOvr>
    <a:masterClrMapping/>
  </p:clrMapOvr>
  <p:transition>
    <p:fade/>
  </p:transition>
  <p:extLst>
    <p:ext uri="{DCECCB84-F9BA-43D5-87BE-67443E8EF086}">
      <p15:sldGuideLst xmlns:p15="http://schemas.microsoft.com/office/powerpoint/2012/main">
        <p15:guide id="1" pos="2751">
          <p15:clr>
            <a:srgbClr val="FBAE40"/>
          </p15:clr>
        </p15:guide>
        <p15:guide id="2" pos="2479">
          <p15:clr>
            <a:srgbClr val="FBAE40"/>
          </p15:clr>
        </p15:guide>
        <p15:guide id="3" pos="4929">
          <p15:clr>
            <a:srgbClr val="FBAE40"/>
          </p15:clr>
        </p15:guide>
        <p15:guide id="4" pos="520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4">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086212"/>
      </p:ext>
    </p:extLst>
  </p:cSld>
  <p:clrMapOvr>
    <a:masterClrMapping/>
  </p:clrMapOvr>
  <p:transition>
    <p:fade/>
  </p:transition>
  <p:extLst>
    <p:ext uri="{DCECCB84-F9BA-43D5-87BE-67443E8EF086}">
      <p15:sldGuideLst xmlns:p15="http://schemas.microsoft.com/office/powerpoint/2012/main">
        <p15:guide id="1" pos="3704">
          <p15:clr>
            <a:srgbClr val="FBAE40"/>
          </p15:clr>
        </p15:guide>
        <p15:guide id="2" pos="3976">
          <p15:clr>
            <a:srgbClr val="FBAE40"/>
          </p15:clr>
        </p15:guide>
        <p15:guide id="3" pos="5541">
          <p15:clr>
            <a:srgbClr val="FBAE40"/>
          </p15:clr>
        </p15:guide>
        <p15:guide id="4" pos="5813">
          <p15:clr>
            <a:srgbClr val="FBAE40"/>
          </p15:clr>
        </p15:guide>
        <p15:guide id="5" pos="2139">
          <p15:clr>
            <a:srgbClr val="FBAE40"/>
          </p15:clr>
        </p15:guide>
        <p15:guide id="6" pos="186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5">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0940902"/>
      </p:ext>
    </p:extLst>
  </p:cSld>
  <p:clrMapOvr>
    <a:masterClrMapping/>
  </p:clrMapOvr>
  <p:transition>
    <p:fade/>
  </p:transition>
  <p:extLst>
    <p:ext uri="{DCECCB84-F9BA-43D5-87BE-67443E8EF086}">
      <p15:sldGuideLst xmlns:p15="http://schemas.microsoft.com/office/powerpoint/2012/main">
        <p15:guide id="1" pos="1481">
          <p15:clr>
            <a:srgbClr val="FBAE40"/>
          </p15:clr>
        </p15:guide>
        <p15:guide id="2" pos="1753">
          <p15:clr>
            <a:srgbClr val="FBAE40"/>
          </p15:clr>
        </p15:guide>
        <p15:guide id="3" pos="6199">
          <p15:clr>
            <a:srgbClr val="FBAE40"/>
          </p15:clr>
        </p15:guide>
        <p15:guide id="4" pos="5927">
          <p15:clr>
            <a:srgbClr val="FBAE40"/>
          </p15:clr>
        </p15:guide>
        <p15:guide id="5" pos="4702">
          <p15:clr>
            <a:srgbClr val="FBAE40"/>
          </p15:clr>
        </p15:guide>
        <p15:guide id="6" pos="4430">
          <p15:clr>
            <a:srgbClr val="FBAE40"/>
          </p15:clr>
        </p15:guide>
        <p15:guide id="7" pos="3250">
          <p15:clr>
            <a:srgbClr val="FBAE40"/>
          </p15:clr>
        </p15:guide>
        <p15:guide id="8" pos="297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6">
    <p:bg>
      <p:bgPr>
        <a:gradFill>
          <a:gsLst>
            <a:gs pos="25000">
              <a:srgbClr val="360F3C"/>
            </a:gs>
            <a:gs pos="100000">
              <a:srgbClr val="C72032"/>
            </a:gs>
          </a:gsLst>
          <a:lin ang="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546425"/>
      </p:ext>
    </p:extLst>
  </p:cSld>
  <p:clrMapOvr>
    <a:masterClrMapping/>
  </p:clrMapOvr>
  <p:transition>
    <p:fade/>
  </p:transition>
  <p:extLst>
    <p:ext uri="{DCECCB84-F9BA-43D5-87BE-67443E8EF086}">
      <p15:sldGuideLst xmlns:p15="http://schemas.microsoft.com/office/powerpoint/2012/main">
        <p15:guide id="1" pos="1255">
          <p15:clr>
            <a:srgbClr val="FBAE40"/>
          </p15:clr>
        </p15:guide>
        <p15:guide id="2" pos="1527">
          <p15:clr>
            <a:srgbClr val="FBAE40"/>
          </p15:clr>
        </p15:guide>
        <p15:guide id="3" pos="6153">
          <p15:clr>
            <a:srgbClr val="FBAE40"/>
          </p15:clr>
        </p15:guide>
        <p15:guide id="4" pos="6425">
          <p15:clr>
            <a:srgbClr val="FBAE40"/>
          </p15:clr>
        </p15:guide>
        <p15:guide id="5" pos="5201">
          <p15:clr>
            <a:srgbClr val="FBAE40"/>
          </p15:clr>
        </p15:guide>
        <p15:guide id="6" pos="4929">
          <p15:clr>
            <a:srgbClr val="FBAE40"/>
          </p15:clr>
        </p15:guide>
        <p15:guide id="7" pos="3976">
          <p15:clr>
            <a:srgbClr val="FBAE40"/>
          </p15:clr>
        </p15:guide>
        <p15:guide id="8" pos="3704">
          <p15:clr>
            <a:srgbClr val="FBAE40"/>
          </p15:clr>
        </p15:guide>
        <p15:guide id="9" pos="2751">
          <p15:clr>
            <a:srgbClr val="FBAE40"/>
          </p15:clr>
        </p15:guide>
        <p15:guide id="10" pos="247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451591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51596"/>
      </p:ext>
    </p:extLst>
  </p:cSld>
  <p:clrMapOvr>
    <a:masterClrMapping/>
  </p:clrMapOvr>
  <p:transition>
    <p:fade/>
  </p:transition>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8817447"/>
      </p:ext>
    </p:extLst>
  </p:cSld>
  <p:clrMapOvr>
    <a:masterClrMapping/>
  </p:clrMapOvr>
  <p:transition>
    <p:fade/>
  </p:transition>
  <p:extLst>
    <p:ext uri="{DCECCB84-F9BA-43D5-87BE-67443E8EF086}">
      <p15:sldGuideLst xmlns:p15="http://schemas.microsoft.com/office/powerpoint/2012/main">
        <p15:guide id="1" pos="2751">
          <p15:clr>
            <a:srgbClr val="FBAE40"/>
          </p15:clr>
        </p15:guide>
        <p15:guide id="2" pos="2479">
          <p15:clr>
            <a:srgbClr val="FBAE40"/>
          </p15:clr>
        </p15:guide>
        <p15:guide id="3" pos="4929">
          <p15:clr>
            <a:srgbClr val="FBAE40"/>
          </p15:clr>
        </p15:guide>
        <p15:guide id="4" pos="52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3F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225DD-466C-4F5A-9E5E-B574DD2242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7E9A99A-AA8F-4126-A2BB-8479BE863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3D54CBD-3053-4E3F-80F8-15BFE3A94F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DC2F6-FA2C-4A50-BC99-CC456DE047F8}" type="datetimeFigureOut">
              <a:rPr lang="en-AU" smtClean="0"/>
              <a:t>26/05/2020</a:t>
            </a:fld>
            <a:endParaRPr lang="en-AU"/>
          </a:p>
        </p:txBody>
      </p:sp>
      <p:sp>
        <p:nvSpPr>
          <p:cNvPr id="5" name="Footer Placeholder 4">
            <a:extLst>
              <a:ext uri="{FF2B5EF4-FFF2-40B4-BE49-F238E27FC236}">
                <a16:creationId xmlns:a16="http://schemas.microsoft.com/office/drawing/2014/main" id="{7B3C6FA6-1DA2-47CC-A783-6D1CB689E2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BFEC1E16-BC1B-4772-93A1-37A69CD89C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E9AF3-4E52-48AF-9EC5-B6E6DC04E3F9}" type="slidenum">
              <a:rPr lang="en-AU" smtClean="0"/>
              <a:t>‹#›</a:t>
            </a:fld>
            <a:endParaRPr lang="en-AU"/>
          </a:p>
        </p:txBody>
      </p:sp>
    </p:spTree>
    <p:extLst>
      <p:ext uri="{BB962C8B-B14F-4D97-AF65-F5344CB8AC3E}">
        <p14:creationId xmlns:p14="http://schemas.microsoft.com/office/powerpoint/2010/main" val="168775481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55" r:id="rId7"/>
    <p:sldLayoutId id="2147483664" r:id="rId8"/>
    <p:sldLayoutId id="2147483663" r:id="rId9"/>
    <p:sldLayoutId id="2147483662" r:id="rId10"/>
    <p:sldLayoutId id="2147483661" r:id="rId11"/>
    <p:sldLayoutId id="2147483660" r:id="rId12"/>
    <p:sldLayoutId id="2147483673" r:id="rId13"/>
    <p:sldLayoutId id="2147483688" r:id="rId14"/>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p15:clr>
            <a:srgbClr val="F26B43"/>
          </p15:clr>
        </p15:guide>
        <p15:guide id="2" orient="horz" pos="3884">
          <p15:clr>
            <a:srgbClr val="F26B43"/>
          </p15:clr>
        </p15:guide>
        <p15:guide id="3" pos="7378">
          <p15:clr>
            <a:srgbClr val="F26B43"/>
          </p15:clr>
        </p15:guide>
        <p15:guide id="4" orient="horz" pos="436">
          <p15:clr>
            <a:srgbClr val="F26B43"/>
          </p15:clr>
        </p15:guide>
        <p15:guide id="5" pos="166">
          <p15:clr>
            <a:srgbClr val="C35EA4"/>
          </p15:clr>
        </p15:guide>
        <p15:guide id="6" pos="7514">
          <p15:clr>
            <a:srgbClr val="C35EA4"/>
          </p15:clr>
        </p15:guide>
        <p15:guide id="7" orient="horz" pos="164">
          <p15:clr>
            <a:srgbClr val="C35EA4"/>
          </p15:clr>
        </p15:guide>
        <p15:guide id="8" orient="horz" pos="4156">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875489"/>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7" y="39926"/>
            <a:ext cx="9001778" cy="835563"/>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147864"/>
            <a:ext cx="11694382" cy="50290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5E40E-9DF4-47B5-BAB8-388FDD99D59B}" type="datetimeFigureOut">
              <a:rPr lang="en-AU" smtClean="0"/>
              <a:t>26/05/2020</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AU"/>
              <a:t>EM&amp;S Program of Work Mini Workshop Outputs</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pic>
        <p:nvPicPr>
          <p:cNvPr id="9" name="Picture 8">
            <a:extLst>
              <a:ext uri="{FF2B5EF4-FFF2-40B4-BE49-F238E27FC236}">
                <a16:creationId xmlns:a16="http://schemas.microsoft.com/office/drawing/2014/main" id="{97C1AA2C-3FFA-48E8-B036-2C5DC3A52F9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35527" y="6135398"/>
            <a:ext cx="1679681" cy="553307"/>
          </a:xfrm>
          <a:prstGeom prst="rect">
            <a:avLst/>
          </a:prstGeom>
        </p:spPr>
      </p:pic>
    </p:spTree>
    <p:extLst>
      <p:ext uri="{BB962C8B-B14F-4D97-AF65-F5344CB8AC3E}">
        <p14:creationId xmlns:p14="http://schemas.microsoft.com/office/powerpoint/2010/main" val="33780740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7" r:id="rId11"/>
    <p:sldLayoutId id="2147483686" r:id="rId12"/>
    <p:sldLayoutId id="2147483689" r:id="rId13"/>
  </p:sldLayoutIdLst>
  <p:txStyles>
    <p:titleStyle>
      <a:lvl1pPr algn="l" defTabSz="914400" rtl="0" eaLnBrk="1" latinLnBrk="0" hangingPunct="1">
        <a:lnSpc>
          <a:spcPct val="90000"/>
        </a:lnSpc>
        <a:spcBef>
          <a:spcPct val="0"/>
        </a:spcBef>
        <a:buNone/>
        <a:defRPr sz="40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mailto:luke.wines@aemo.com.au"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 Id="rId4" Type="http://schemas.openxmlformats.org/officeDocument/2006/relationships/hyperlink" Target="mailto:kate.reid@aemo.com.a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ccc.gov.au/focus-areas/consumer-data-right-cdr/energy-cdr" TargetMode="External"/><Relationship Id="rId7" Type="http://schemas.openxmlformats.org/officeDocument/2006/relationships/hyperlink" Target="https://github.com/ConsumerDataStandardsAustralia/standards" TargetMode="External"/><Relationship Id="rId2" Type="http://schemas.openxmlformats.org/officeDocument/2006/relationships/hyperlink" Target="https://treasury.gov.au/consultation/consumer-data-right-energy-sector-designation-instrument" TargetMode="External"/><Relationship Id="rId1" Type="http://schemas.openxmlformats.org/officeDocument/2006/relationships/slideLayout" Target="../slideLayouts/slideLayout21.xml"/><Relationship Id="rId6" Type="http://schemas.openxmlformats.org/officeDocument/2006/relationships/hyperlink" Target="https://consumerdatastandards.org.au/workinggroups/api-standards/" TargetMode="External"/><Relationship Id="rId5" Type="http://schemas.openxmlformats.org/officeDocument/2006/relationships/hyperlink" Target="https://consumerdatastandards.org.au/cx-standards/" TargetMode="External"/><Relationship Id="rId4" Type="http://schemas.openxmlformats.org/officeDocument/2006/relationships/hyperlink" Target="https://consumerdatastandards.org.au/workinggroups/consumer-experienc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5A8C49E-789E-4C9A-844C-7CC47EF202FE}"/>
              </a:ext>
            </a:extLst>
          </p:cNvPr>
          <p:cNvSpPr>
            <a:spLocks noGrp="1"/>
          </p:cNvSpPr>
          <p:nvPr>
            <p:ph type="ctrTitle"/>
          </p:nvPr>
        </p:nvSpPr>
        <p:spPr>
          <a:xfrm>
            <a:off x="847594" y="2293919"/>
            <a:ext cx="9144000" cy="2270161"/>
          </a:xfrm>
        </p:spPr>
        <p:txBody>
          <a:bodyPr>
            <a:noAutofit/>
          </a:bodyPr>
          <a:lstStyle/>
          <a:p>
            <a:r>
              <a:rPr lang="en-AU" sz="5000" b="1" dirty="0"/>
              <a:t>Consumer Data Right</a:t>
            </a:r>
            <a:br>
              <a:rPr lang="en-AU" sz="5000" dirty="0"/>
            </a:br>
            <a:r>
              <a:rPr lang="en-AU" sz="2400" dirty="0"/>
              <a:t> </a:t>
            </a:r>
            <a:br>
              <a:rPr lang="en-AU" sz="5000" dirty="0"/>
            </a:br>
            <a:r>
              <a:rPr lang="en-AU" sz="5000" dirty="0"/>
              <a:t>Consumer Forum</a:t>
            </a:r>
            <a:br>
              <a:rPr lang="en-AU" sz="2400" dirty="0"/>
            </a:br>
            <a:br>
              <a:rPr lang="en-AU" sz="2400" dirty="0"/>
            </a:br>
            <a:r>
              <a:rPr lang="en-AU" sz="2000" dirty="0"/>
              <a:t>Kate Reid - May 2020</a:t>
            </a:r>
            <a:endParaRPr lang="en-AU" sz="5000" dirty="0">
              <a:solidFill>
                <a:schemeClr val="bg1"/>
              </a:solidFill>
              <a:latin typeface="Futura Std Light" panose="020B0402020204020303" pitchFamily="34" charset="0"/>
            </a:endParaRPr>
          </a:p>
        </p:txBody>
      </p:sp>
      <p:sp>
        <p:nvSpPr>
          <p:cNvPr id="9" name="Subtitle 2">
            <a:extLst>
              <a:ext uri="{FF2B5EF4-FFF2-40B4-BE49-F238E27FC236}">
                <a16:creationId xmlns:a16="http://schemas.microsoft.com/office/drawing/2014/main" id="{6F30E627-5E2E-4021-9889-B1BDDC0DC373}"/>
              </a:ext>
            </a:extLst>
          </p:cNvPr>
          <p:cNvSpPr txBox="1">
            <a:spLocks/>
          </p:cNvSpPr>
          <p:nvPr/>
        </p:nvSpPr>
        <p:spPr>
          <a:xfrm>
            <a:off x="679774" y="3906137"/>
            <a:ext cx="9840630" cy="690490"/>
          </a:xfrm>
          <a:prstGeom prst="rect">
            <a:avLst/>
          </a:prstGeom>
        </p:spPr>
        <p:txBody>
          <a:bodyPr vert="horz" lIns="91440" tIns="45720" rIns="91440" bIns="45720" rtlCol="0" anchor="b" anchorCtr="0">
            <a:noAutofit/>
          </a:bodyPr>
          <a:lstStyle>
            <a:lvl1pPr>
              <a:lnSpc>
                <a:spcPct val="90000"/>
              </a:lnSpc>
              <a:spcBef>
                <a:spcPct val="0"/>
              </a:spcBef>
              <a:buNone/>
              <a:defRPr sz="4400" b="1">
                <a:solidFill>
                  <a:schemeClr val="bg1"/>
                </a:solidFill>
                <a:latin typeface="+mj-lt"/>
                <a:ea typeface="+mj-ea"/>
                <a:cs typeface="+mj-cs"/>
              </a:defRPr>
            </a:lvl1pPr>
            <a:lvl2pPr marL="400964" indent="0" algn="ctr" defTabSz="801929" rtl="0" eaLnBrk="1" latinLnBrk="0" hangingPunct="1">
              <a:lnSpc>
                <a:spcPct val="90000"/>
              </a:lnSpc>
              <a:spcBef>
                <a:spcPts val="439"/>
              </a:spcBef>
              <a:buFont typeface="Arial" panose="020B0604020202020204" pitchFamily="34" charset="0"/>
              <a:buNone/>
              <a:defRPr sz="1754" kern="1200">
                <a:solidFill>
                  <a:schemeClr val="tx1"/>
                </a:solidFill>
                <a:latin typeface="+mn-lt"/>
                <a:ea typeface="+mn-ea"/>
                <a:cs typeface="+mn-cs"/>
              </a:defRPr>
            </a:lvl2pPr>
            <a:lvl3pPr marL="801929" indent="0" algn="ctr" defTabSz="801929" rtl="0" eaLnBrk="1" latinLnBrk="0" hangingPunct="1">
              <a:lnSpc>
                <a:spcPct val="90000"/>
              </a:lnSpc>
              <a:spcBef>
                <a:spcPts val="439"/>
              </a:spcBef>
              <a:buFont typeface="Arial" panose="020B0604020202020204" pitchFamily="34" charset="0"/>
              <a:buNone/>
              <a:defRPr sz="1579" kern="1200">
                <a:solidFill>
                  <a:schemeClr val="tx1"/>
                </a:solidFill>
                <a:latin typeface="+mn-lt"/>
                <a:ea typeface="+mn-ea"/>
                <a:cs typeface="+mn-cs"/>
              </a:defRPr>
            </a:lvl3pPr>
            <a:lvl4pPr marL="1202893"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4pPr>
            <a:lvl5pPr marL="1603858"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5pPr>
            <a:lvl6pPr marL="2004822"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6pPr>
            <a:lvl7pPr marL="2405786"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7pPr>
            <a:lvl8pPr marL="2806751"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8pPr>
            <a:lvl9pPr marL="3207715"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9pPr>
          </a:lstStyle>
          <a:p>
            <a:endParaRPr lang="en-AU" sz="3200" b="0"/>
          </a:p>
        </p:txBody>
      </p:sp>
    </p:spTree>
    <p:extLst>
      <p:ext uri="{BB962C8B-B14F-4D97-AF65-F5344CB8AC3E}">
        <p14:creationId xmlns:p14="http://schemas.microsoft.com/office/powerpoint/2010/main" val="186655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41DF3D7-2E54-4109-94C9-522B8A2E0665}"/>
              </a:ext>
            </a:extLst>
          </p:cNvPr>
          <p:cNvSpPr>
            <a:spLocks noGrp="1"/>
          </p:cNvSpPr>
          <p:nvPr>
            <p:ph type="title"/>
          </p:nvPr>
        </p:nvSpPr>
        <p:spPr>
          <a:xfrm>
            <a:off x="235527" y="39926"/>
            <a:ext cx="11455730" cy="835563"/>
          </a:xfrm>
        </p:spPr>
        <p:txBody>
          <a:bodyPr>
            <a:normAutofit/>
          </a:bodyPr>
          <a:lstStyle/>
          <a:p>
            <a:r>
              <a:rPr lang="en-AU" dirty="0"/>
              <a:t>Benefits of AEMO’s Approach</a:t>
            </a:r>
          </a:p>
        </p:txBody>
      </p:sp>
      <p:sp>
        <p:nvSpPr>
          <p:cNvPr id="52" name="TextBox 51">
            <a:extLst>
              <a:ext uri="{FF2B5EF4-FFF2-40B4-BE49-F238E27FC236}">
                <a16:creationId xmlns:a16="http://schemas.microsoft.com/office/drawing/2014/main" id="{073936F5-36E1-4F05-AD8F-4EE7507E8802}"/>
              </a:ext>
            </a:extLst>
          </p:cNvPr>
          <p:cNvSpPr txBox="1"/>
          <p:nvPr/>
        </p:nvSpPr>
        <p:spPr>
          <a:xfrm>
            <a:off x="405816" y="981826"/>
            <a:ext cx="11380368" cy="1569660"/>
          </a:xfrm>
          <a:prstGeom prst="rect">
            <a:avLst/>
          </a:prstGeom>
          <a:noFill/>
        </p:spPr>
        <p:txBody>
          <a:bodyPr wrap="square" rtlCol="0">
            <a:spAutoFit/>
          </a:bodyPr>
          <a:lstStyle/>
          <a:p>
            <a:r>
              <a:rPr lang="en-US" sz="1600" b="1" dirty="0"/>
              <a:t>AEMO’s proposed gateway model and two tiered approach to delivers benefits to both participants and consumers. </a:t>
            </a:r>
          </a:p>
          <a:p>
            <a:endParaRPr lang="en-US" sz="1600" dirty="0"/>
          </a:p>
          <a:p>
            <a:r>
              <a:rPr lang="en-US" sz="1600" dirty="0"/>
              <a:t>By leveraging the construct of an intermediated model in the context of the CDR, the proposed approach is a solution that acknowledges existing industry structures and relationships and recognises the importance of data to the sector, both today and into the future.</a:t>
            </a:r>
          </a:p>
        </p:txBody>
      </p:sp>
      <p:grpSp>
        <p:nvGrpSpPr>
          <p:cNvPr id="151" name="Group 150">
            <a:extLst>
              <a:ext uri="{FF2B5EF4-FFF2-40B4-BE49-F238E27FC236}">
                <a16:creationId xmlns:a16="http://schemas.microsoft.com/office/drawing/2014/main" id="{CD9C898E-3822-4D06-B059-1AB6E8C72645}"/>
              </a:ext>
            </a:extLst>
          </p:cNvPr>
          <p:cNvGrpSpPr/>
          <p:nvPr/>
        </p:nvGrpSpPr>
        <p:grpSpPr>
          <a:xfrm>
            <a:off x="1482790" y="2998300"/>
            <a:ext cx="2196244" cy="2952515"/>
            <a:chOff x="755576" y="1338821"/>
            <a:chExt cx="1872208" cy="2952515"/>
          </a:xfrm>
        </p:grpSpPr>
        <p:sp>
          <p:nvSpPr>
            <p:cNvPr id="152" name="Isosceles Triangle 151">
              <a:extLst>
                <a:ext uri="{FF2B5EF4-FFF2-40B4-BE49-F238E27FC236}">
                  <a16:creationId xmlns:a16="http://schemas.microsoft.com/office/drawing/2014/main" id="{738E7351-806C-4F1C-AAAC-1396B8AE3974}"/>
                </a:ext>
              </a:extLst>
            </p:cNvPr>
            <p:cNvSpPr>
              <a:spLocks noChangeAspect="1"/>
            </p:cNvSpPr>
            <p:nvPr/>
          </p:nvSpPr>
          <p:spPr>
            <a:xfrm>
              <a:off x="755576" y="1338822"/>
              <a:ext cx="1872208" cy="14761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53" name="Isosceles Triangle 152">
              <a:extLst>
                <a:ext uri="{FF2B5EF4-FFF2-40B4-BE49-F238E27FC236}">
                  <a16:creationId xmlns:a16="http://schemas.microsoft.com/office/drawing/2014/main" id="{DD27FAB4-4E7F-4A76-B892-169982879B3A}"/>
                </a:ext>
              </a:extLst>
            </p:cNvPr>
            <p:cNvSpPr>
              <a:spLocks noChangeAspect="1"/>
            </p:cNvSpPr>
            <p:nvPr/>
          </p:nvSpPr>
          <p:spPr>
            <a:xfrm rot="10800000">
              <a:off x="1091939" y="1338821"/>
              <a:ext cx="606090" cy="477879"/>
            </a:xfrm>
            <a:prstGeom prst="triangle">
              <a:avLst/>
            </a:prstGeom>
            <a:gradFill flip="none" rotWithShape="1">
              <a:gsLst>
                <a:gs pos="0">
                  <a:schemeClr val="accent1">
                    <a:lumMod val="75000"/>
                  </a:schemeClr>
                </a:gs>
                <a:gs pos="100000">
                  <a:schemeClr val="accent1">
                    <a:shade val="100000"/>
                    <a:satMod val="115000"/>
                  </a:schemeClr>
                </a:gs>
              </a:gsLst>
              <a:lin ang="1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54" name="Isosceles Triangle 153">
              <a:extLst>
                <a:ext uri="{FF2B5EF4-FFF2-40B4-BE49-F238E27FC236}">
                  <a16:creationId xmlns:a16="http://schemas.microsoft.com/office/drawing/2014/main" id="{D220039D-6785-47E7-9EB1-0C5E7301F512}"/>
                </a:ext>
              </a:extLst>
            </p:cNvPr>
            <p:cNvSpPr>
              <a:spLocks noChangeAspect="1"/>
            </p:cNvSpPr>
            <p:nvPr/>
          </p:nvSpPr>
          <p:spPr>
            <a:xfrm rot="10800000">
              <a:off x="755576" y="2815172"/>
              <a:ext cx="1872208" cy="1476164"/>
            </a:xfrm>
            <a:prstGeom prst="triangle">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grpSp>
        <p:nvGrpSpPr>
          <p:cNvPr id="155" name="Group 154">
            <a:extLst>
              <a:ext uri="{FF2B5EF4-FFF2-40B4-BE49-F238E27FC236}">
                <a16:creationId xmlns:a16="http://schemas.microsoft.com/office/drawing/2014/main" id="{8D6E3EDC-4C7C-402E-97AD-41DB4CED44A1}"/>
              </a:ext>
            </a:extLst>
          </p:cNvPr>
          <p:cNvGrpSpPr/>
          <p:nvPr/>
        </p:nvGrpSpPr>
        <p:grpSpPr>
          <a:xfrm>
            <a:off x="3286811" y="2998300"/>
            <a:ext cx="2196244" cy="2952515"/>
            <a:chOff x="755576" y="1338821"/>
            <a:chExt cx="1872208" cy="2952515"/>
          </a:xfrm>
        </p:grpSpPr>
        <p:sp>
          <p:nvSpPr>
            <p:cNvPr id="156" name="Isosceles Triangle 155">
              <a:extLst>
                <a:ext uri="{FF2B5EF4-FFF2-40B4-BE49-F238E27FC236}">
                  <a16:creationId xmlns:a16="http://schemas.microsoft.com/office/drawing/2014/main" id="{07575924-010B-41CA-BA25-92AB02A1818F}"/>
                </a:ext>
              </a:extLst>
            </p:cNvPr>
            <p:cNvSpPr>
              <a:spLocks noChangeAspect="1"/>
            </p:cNvSpPr>
            <p:nvPr/>
          </p:nvSpPr>
          <p:spPr>
            <a:xfrm>
              <a:off x="755576" y="1338822"/>
              <a:ext cx="1872208" cy="1476164"/>
            </a:xfrm>
            <a:prstGeom prst="triangl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57" name="Isosceles Triangle 156">
              <a:extLst>
                <a:ext uri="{FF2B5EF4-FFF2-40B4-BE49-F238E27FC236}">
                  <a16:creationId xmlns:a16="http://schemas.microsoft.com/office/drawing/2014/main" id="{BCDFED9C-5227-454D-8534-328ABD18E8D8}"/>
                </a:ext>
              </a:extLst>
            </p:cNvPr>
            <p:cNvSpPr>
              <a:spLocks noChangeAspect="1"/>
            </p:cNvSpPr>
            <p:nvPr/>
          </p:nvSpPr>
          <p:spPr>
            <a:xfrm rot="10800000">
              <a:off x="1091939" y="1338821"/>
              <a:ext cx="606090" cy="477879"/>
            </a:xfrm>
            <a:prstGeom prst="triangle">
              <a:avLst/>
            </a:prstGeom>
            <a:gradFill flip="none" rotWithShape="1">
              <a:gsLst>
                <a:gs pos="0">
                  <a:schemeClr val="accent3">
                    <a:lumMod val="75000"/>
                  </a:schemeClr>
                </a:gs>
                <a:gs pos="100000">
                  <a:schemeClr val="accent3"/>
                </a:gs>
              </a:gsLst>
              <a:lin ang="1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58" name="Isosceles Triangle 157">
              <a:extLst>
                <a:ext uri="{FF2B5EF4-FFF2-40B4-BE49-F238E27FC236}">
                  <a16:creationId xmlns:a16="http://schemas.microsoft.com/office/drawing/2014/main" id="{FCA7876E-C95B-4592-AB2A-DCDB71DF69F4}"/>
                </a:ext>
              </a:extLst>
            </p:cNvPr>
            <p:cNvSpPr>
              <a:spLocks noChangeAspect="1"/>
            </p:cNvSpPr>
            <p:nvPr/>
          </p:nvSpPr>
          <p:spPr>
            <a:xfrm rot="10800000">
              <a:off x="755576" y="2815172"/>
              <a:ext cx="1872208" cy="1476164"/>
            </a:xfrm>
            <a:prstGeom prst="triangl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grpSp>
        <p:nvGrpSpPr>
          <p:cNvPr id="159" name="Group 158">
            <a:extLst>
              <a:ext uri="{FF2B5EF4-FFF2-40B4-BE49-F238E27FC236}">
                <a16:creationId xmlns:a16="http://schemas.microsoft.com/office/drawing/2014/main" id="{3E24786E-9A4D-49FA-B874-E6EF2FC4C98B}"/>
              </a:ext>
            </a:extLst>
          </p:cNvPr>
          <p:cNvGrpSpPr/>
          <p:nvPr/>
        </p:nvGrpSpPr>
        <p:grpSpPr>
          <a:xfrm>
            <a:off x="5092117" y="2998300"/>
            <a:ext cx="2196244" cy="2952515"/>
            <a:chOff x="755576" y="1338821"/>
            <a:chExt cx="1872208" cy="2952515"/>
          </a:xfrm>
        </p:grpSpPr>
        <p:sp>
          <p:nvSpPr>
            <p:cNvPr id="160" name="Isosceles Triangle 159">
              <a:extLst>
                <a:ext uri="{FF2B5EF4-FFF2-40B4-BE49-F238E27FC236}">
                  <a16:creationId xmlns:a16="http://schemas.microsoft.com/office/drawing/2014/main" id="{01569FF7-8F36-40BF-907E-3D4F4A02DF77}"/>
                </a:ext>
              </a:extLst>
            </p:cNvPr>
            <p:cNvSpPr>
              <a:spLocks noChangeAspect="1"/>
            </p:cNvSpPr>
            <p:nvPr/>
          </p:nvSpPr>
          <p:spPr>
            <a:xfrm>
              <a:off x="755576" y="1338822"/>
              <a:ext cx="1872208" cy="1476164"/>
            </a:xfrm>
            <a:prstGeom prst="triangl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61" name="Isosceles Triangle 160">
              <a:extLst>
                <a:ext uri="{FF2B5EF4-FFF2-40B4-BE49-F238E27FC236}">
                  <a16:creationId xmlns:a16="http://schemas.microsoft.com/office/drawing/2014/main" id="{91572625-4577-47C2-AEEA-18E356F08715}"/>
                </a:ext>
              </a:extLst>
            </p:cNvPr>
            <p:cNvSpPr>
              <a:spLocks noChangeAspect="1"/>
            </p:cNvSpPr>
            <p:nvPr/>
          </p:nvSpPr>
          <p:spPr>
            <a:xfrm rot="10800000">
              <a:off x="1091939" y="1338821"/>
              <a:ext cx="606090" cy="477879"/>
            </a:xfrm>
            <a:prstGeom prst="triangle">
              <a:avLst/>
            </a:prstGeom>
            <a:gradFill flip="none" rotWithShape="1">
              <a:gsLst>
                <a:gs pos="0">
                  <a:schemeClr val="accent5">
                    <a:lumMod val="75000"/>
                  </a:schemeClr>
                </a:gs>
                <a:gs pos="100000">
                  <a:schemeClr val="accent5"/>
                </a:gs>
              </a:gsLst>
              <a:lin ang="1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62" name="Isosceles Triangle 161">
              <a:extLst>
                <a:ext uri="{FF2B5EF4-FFF2-40B4-BE49-F238E27FC236}">
                  <a16:creationId xmlns:a16="http://schemas.microsoft.com/office/drawing/2014/main" id="{3C008653-5C3A-46FB-9886-DC21FECBAFE9}"/>
                </a:ext>
              </a:extLst>
            </p:cNvPr>
            <p:cNvSpPr>
              <a:spLocks noChangeAspect="1"/>
            </p:cNvSpPr>
            <p:nvPr/>
          </p:nvSpPr>
          <p:spPr>
            <a:xfrm rot="10800000">
              <a:off x="755576" y="2815172"/>
              <a:ext cx="1872208" cy="1476164"/>
            </a:xfrm>
            <a:prstGeom prst="triangle">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grpSp>
        <p:nvGrpSpPr>
          <p:cNvPr id="163" name="Group 162">
            <a:extLst>
              <a:ext uri="{FF2B5EF4-FFF2-40B4-BE49-F238E27FC236}">
                <a16:creationId xmlns:a16="http://schemas.microsoft.com/office/drawing/2014/main" id="{D03F8F78-FD75-42B0-B283-FAF76939062A}"/>
              </a:ext>
            </a:extLst>
          </p:cNvPr>
          <p:cNvGrpSpPr/>
          <p:nvPr/>
        </p:nvGrpSpPr>
        <p:grpSpPr>
          <a:xfrm>
            <a:off x="6879763" y="2998300"/>
            <a:ext cx="2196244" cy="2952515"/>
            <a:chOff x="755576" y="1338821"/>
            <a:chExt cx="1872208" cy="2952515"/>
          </a:xfrm>
        </p:grpSpPr>
        <p:sp>
          <p:nvSpPr>
            <p:cNvPr id="164" name="Isosceles Triangle 163">
              <a:extLst>
                <a:ext uri="{FF2B5EF4-FFF2-40B4-BE49-F238E27FC236}">
                  <a16:creationId xmlns:a16="http://schemas.microsoft.com/office/drawing/2014/main" id="{B41BBE72-8AFA-4769-8572-398791ED8660}"/>
                </a:ext>
              </a:extLst>
            </p:cNvPr>
            <p:cNvSpPr>
              <a:spLocks noChangeAspect="1"/>
            </p:cNvSpPr>
            <p:nvPr/>
          </p:nvSpPr>
          <p:spPr>
            <a:xfrm>
              <a:off x="755576" y="1338822"/>
              <a:ext cx="1872208" cy="1476164"/>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65" name="Isosceles Triangle 164">
              <a:extLst>
                <a:ext uri="{FF2B5EF4-FFF2-40B4-BE49-F238E27FC236}">
                  <a16:creationId xmlns:a16="http://schemas.microsoft.com/office/drawing/2014/main" id="{B0EE2C8F-0FB8-4B3C-8649-DC13AF49F4E2}"/>
                </a:ext>
              </a:extLst>
            </p:cNvPr>
            <p:cNvSpPr>
              <a:spLocks noChangeAspect="1"/>
            </p:cNvSpPr>
            <p:nvPr/>
          </p:nvSpPr>
          <p:spPr>
            <a:xfrm rot="10800000">
              <a:off x="1091939" y="1338821"/>
              <a:ext cx="606090" cy="477879"/>
            </a:xfrm>
            <a:prstGeom prst="triangle">
              <a:avLst/>
            </a:prstGeom>
            <a:gradFill flip="none" rotWithShape="1">
              <a:gsLst>
                <a:gs pos="0">
                  <a:schemeClr val="tx2">
                    <a:lumMod val="75000"/>
                  </a:schemeClr>
                </a:gs>
                <a:gs pos="100000">
                  <a:schemeClr val="tx2"/>
                </a:gs>
              </a:gsLst>
              <a:lin ang="1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66" name="Isosceles Triangle 165">
              <a:extLst>
                <a:ext uri="{FF2B5EF4-FFF2-40B4-BE49-F238E27FC236}">
                  <a16:creationId xmlns:a16="http://schemas.microsoft.com/office/drawing/2014/main" id="{84F063B4-7071-4055-9EAB-A335C69C5B4C}"/>
                </a:ext>
              </a:extLst>
            </p:cNvPr>
            <p:cNvSpPr>
              <a:spLocks noChangeAspect="1"/>
            </p:cNvSpPr>
            <p:nvPr/>
          </p:nvSpPr>
          <p:spPr>
            <a:xfrm rot="10800000">
              <a:off x="755576" y="2815172"/>
              <a:ext cx="1872208" cy="1476164"/>
            </a:xfrm>
            <a:prstGeom prst="triangle">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sp>
        <p:nvSpPr>
          <p:cNvPr id="167" name="TextBox 166">
            <a:extLst>
              <a:ext uri="{FF2B5EF4-FFF2-40B4-BE49-F238E27FC236}">
                <a16:creationId xmlns:a16="http://schemas.microsoft.com/office/drawing/2014/main" id="{0884002C-2047-4588-A8CC-6F5F8271CCED}"/>
              </a:ext>
            </a:extLst>
          </p:cNvPr>
          <p:cNvSpPr txBox="1"/>
          <p:nvPr/>
        </p:nvSpPr>
        <p:spPr>
          <a:xfrm>
            <a:off x="2031272" y="3048032"/>
            <a:ext cx="429401" cy="276999"/>
          </a:xfrm>
          <a:prstGeom prst="rect">
            <a:avLst/>
          </a:prstGeom>
          <a:noFill/>
        </p:spPr>
        <p:txBody>
          <a:bodyPr wrap="square" rtlCol="0">
            <a:spAutoFit/>
          </a:bodyPr>
          <a:lstStyle/>
          <a:p>
            <a:pPr algn="ctr"/>
            <a:r>
              <a:rPr lang="en-US" sz="1200">
                <a:solidFill>
                  <a:srgbClr val="FFFFFF"/>
                </a:solidFill>
              </a:rPr>
              <a:t>01</a:t>
            </a:r>
          </a:p>
        </p:txBody>
      </p:sp>
      <p:sp>
        <p:nvSpPr>
          <p:cNvPr id="168" name="TextBox 167">
            <a:extLst>
              <a:ext uri="{FF2B5EF4-FFF2-40B4-BE49-F238E27FC236}">
                <a16:creationId xmlns:a16="http://schemas.microsoft.com/office/drawing/2014/main" id="{BD41FBBC-DD28-42AB-AAB8-DA196164754A}"/>
              </a:ext>
            </a:extLst>
          </p:cNvPr>
          <p:cNvSpPr txBox="1"/>
          <p:nvPr/>
        </p:nvSpPr>
        <p:spPr>
          <a:xfrm>
            <a:off x="3828182" y="3048032"/>
            <a:ext cx="429401" cy="276999"/>
          </a:xfrm>
          <a:prstGeom prst="rect">
            <a:avLst/>
          </a:prstGeom>
          <a:noFill/>
        </p:spPr>
        <p:txBody>
          <a:bodyPr wrap="square" rtlCol="0">
            <a:spAutoFit/>
          </a:bodyPr>
          <a:lstStyle/>
          <a:p>
            <a:pPr algn="ctr"/>
            <a:r>
              <a:rPr lang="en-US" sz="1200">
                <a:solidFill>
                  <a:srgbClr val="FFFFFF"/>
                </a:solidFill>
              </a:rPr>
              <a:t>02</a:t>
            </a:r>
          </a:p>
        </p:txBody>
      </p:sp>
      <p:sp>
        <p:nvSpPr>
          <p:cNvPr id="169" name="TextBox 168">
            <a:extLst>
              <a:ext uri="{FF2B5EF4-FFF2-40B4-BE49-F238E27FC236}">
                <a16:creationId xmlns:a16="http://schemas.microsoft.com/office/drawing/2014/main" id="{95B0EB6A-8DC2-4B55-8C17-584DA739A9B3}"/>
              </a:ext>
            </a:extLst>
          </p:cNvPr>
          <p:cNvSpPr txBox="1"/>
          <p:nvPr/>
        </p:nvSpPr>
        <p:spPr>
          <a:xfrm>
            <a:off x="5627638" y="3048032"/>
            <a:ext cx="429401" cy="276999"/>
          </a:xfrm>
          <a:prstGeom prst="rect">
            <a:avLst/>
          </a:prstGeom>
          <a:noFill/>
        </p:spPr>
        <p:txBody>
          <a:bodyPr wrap="square" rtlCol="0">
            <a:spAutoFit/>
          </a:bodyPr>
          <a:lstStyle/>
          <a:p>
            <a:pPr algn="ctr"/>
            <a:r>
              <a:rPr lang="en-US" sz="1200">
                <a:solidFill>
                  <a:srgbClr val="FFFFFF"/>
                </a:solidFill>
              </a:rPr>
              <a:t>03</a:t>
            </a:r>
          </a:p>
        </p:txBody>
      </p:sp>
      <p:sp>
        <p:nvSpPr>
          <p:cNvPr id="170" name="TextBox 169">
            <a:extLst>
              <a:ext uri="{FF2B5EF4-FFF2-40B4-BE49-F238E27FC236}">
                <a16:creationId xmlns:a16="http://schemas.microsoft.com/office/drawing/2014/main" id="{67528197-4BD7-4BA5-A5FF-0A46E8C383C4}"/>
              </a:ext>
            </a:extLst>
          </p:cNvPr>
          <p:cNvSpPr txBox="1"/>
          <p:nvPr/>
        </p:nvSpPr>
        <p:spPr>
          <a:xfrm>
            <a:off x="7439366" y="3048032"/>
            <a:ext cx="429401" cy="276999"/>
          </a:xfrm>
          <a:prstGeom prst="rect">
            <a:avLst/>
          </a:prstGeom>
          <a:noFill/>
        </p:spPr>
        <p:txBody>
          <a:bodyPr wrap="square" rtlCol="0">
            <a:spAutoFit/>
          </a:bodyPr>
          <a:lstStyle/>
          <a:p>
            <a:pPr algn="ctr"/>
            <a:r>
              <a:rPr lang="en-US" sz="1200">
                <a:solidFill>
                  <a:srgbClr val="FFFFFF"/>
                </a:solidFill>
              </a:rPr>
              <a:t>04</a:t>
            </a:r>
          </a:p>
        </p:txBody>
      </p:sp>
      <p:sp>
        <p:nvSpPr>
          <p:cNvPr id="171" name="TextBox 170">
            <a:extLst>
              <a:ext uri="{FF2B5EF4-FFF2-40B4-BE49-F238E27FC236}">
                <a16:creationId xmlns:a16="http://schemas.microsoft.com/office/drawing/2014/main" id="{749A69D2-F6E3-46C1-B114-C766221D5091}"/>
              </a:ext>
            </a:extLst>
          </p:cNvPr>
          <p:cNvSpPr txBox="1"/>
          <p:nvPr/>
        </p:nvSpPr>
        <p:spPr>
          <a:xfrm>
            <a:off x="1483894" y="3566410"/>
            <a:ext cx="2194036" cy="830997"/>
          </a:xfrm>
          <a:prstGeom prst="rect">
            <a:avLst/>
          </a:prstGeom>
          <a:noFill/>
        </p:spPr>
        <p:txBody>
          <a:bodyPr wrap="square" rtlCol="0">
            <a:spAutoFit/>
          </a:bodyPr>
          <a:lstStyle/>
          <a:p>
            <a:pPr algn="ctr"/>
            <a:r>
              <a:rPr lang="en-US" sz="1600">
                <a:solidFill>
                  <a:srgbClr val="FFFFFF"/>
                </a:solidFill>
              </a:rPr>
              <a:t>Unlock </a:t>
            </a:r>
            <a:br>
              <a:rPr lang="en-US" sz="1600">
                <a:solidFill>
                  <a:srgbClr val="FFFFFF"/>
                </a:solidFill>
              </a:rPr>
            </a:br>
            <a:r>
              <a:rPr lang="en-US" sz="1600">
                <a:solidFill>
                  <a:srgbClr val="FFFFFF"/>
                </a:solidFill>
              </a:rPr>
              <a:t>Valuable </a:t>
            </a:r>
            <a:br>
              <a:rPr lang="en-US" sz="1600">
                <a:solidFill>
                  <a:srgbClr val="FFFFFF"/>
                </a:solidFill>
              </a:rPr>
            </a:br>
            <a:r>
              <a:rPr lang="en-US" sz="1600">
                <a:solidFill>
                  <a:srgbClr val="FFFFFF"/>
                </a:solidFill>
              </a:rPr>
              <a:t>Datasets </a:t>
            </a:r>
          </a:p>
        </p:txBody>
      </p:sp>
      <p:sp>
        <p:nvSpPr>
          <p:cNvPr id="172" name="TextBox 171">
            <a:extLst>
              <a:ext uri="{FF2B5EF4-FFF2-40B4-BE49-F238E27FC236}">
                <a16:creationId xmlns:a16="http://schemas.microsoft.com/office/drawing/2014/main" id="{1CFB97C9-DAF2-4E07-807B-CFABB885CC85}"/>
              </a:ext>
            </a:extLst>
          </p:cNvPr>
          <p:cNvSpPr txBox="1"/>
          <p:nvPr/>
        </p:nvSpPr>
        <p:spPr>
          <a:xfrm>
            <a:off x="3287914" y="3782148"/>
            <a:ext cx="2194036" cy="584775"/>
          </a:xfrm>
          <a:prstGeom prst="rect">
            <a:avLst/>
          </a:prstGeom>
          <a:noFill/>
        </p:spPr>
        <p:txBody>
          <a:bodyPr wrap="square" rtlCol="0">
            <a:spAutoFit/>
          </a:bodyPr>
          <a:lstStyle/>
          <a:p>
            <a:pPr algn="ctr"/>
            <a:r>
              <a:rPr lang="en-US" sz="1600">
                <a:solidFill>
                  <a:srgbClr val="FFFFFF"/>
                </a:solidFill>
              </a:rPr>
              <a:t>Maximize </a:t>
            </a:r>
            <a:br>
              <a:rPr lang="en-US" sz="1600">
                <a:solidFill>
                  <a:srgbClr val="FFFFFF"/>
                </a:solidFill>
              </a:rPr>
            </a:br>
            <a:r>
              <a:rPr lang="en-US" sz="1600">
                <a:solidFill>
                  <a:srgbClr val="FFFFFF"/>
                </a:solidFill>
              </a:rPr>
              <a:t>customer access</a:t>
            </a:r>
          </a:p>
        </p:txBody>
      </p:sp>
      <p:sp>
        <p:nvSpPr>
          <p:cNvPr id="173" name="TextBox 172">
            <a:extLst>
              <a:ext uri="{FF2B5EF4-FFF2-40B4-BE49-F238E27FC236}">
                <a16:creationId xmlns:a16="http://schemas.microsoft.com/office/drawing/2014/main" id="{D72C3F35-668C-4D7F-91B4-17BDD78904EC}"/>
              </a:ext>
            </a:extLst>
          </p:cNvPr>
          <p:cNvSpPr txBox="1"/>
          <p:nvPr/>
        </p:nvSpPr>
        <p:spPr>
          <a:xfrm>
            <a:off x="5093221" y="3566410"/>
            <a:ext cx="2194036" cy="830997"/>
          </a:xfrm>
          <a:prstGeom prst="rect">
            <a:avLst/>
          </a:prstGeom>
          <a:noFill/>
        </p:spPr>
        <p:txBody>
          <a:bodyPr wrap="square" rtlCol="0">
            <a:spAutoFit/>
          </a:bodyPr>
          <a:lstStyle/>
          <a:p>
            <a:pPr algn="ctr"/>
            <a:r>
              <a:rPr lang="en-US" sz="1600">
                <a:solidFill>
                  <a:srgbClr val="FFFFFF"/>
                </a:solidFill>
              </a:rPr>
              <a:t>Reduce </a:t>
            </a:r>
            <a:br>
              <a:rPr lang="en-US" sz="1600">
                <a:solidFill>
                  <a:srgbClr val="FFFFFF"/>
                </a:solidFill>
              </a:rPr>
            </a:br>
            <a:r>
              <a:rPr lang="en-US" sz="1600">
                <a:solidFill>
                  <a:srgbClr val="FFFFFF"/>
                </a:solidFill>
              </a:rPr>
              <a:t>Rigorous </a:t>
            </a:r>
            <a:br>
              <a:rPr lang="en-US" sz="1600">
                <a:solidFill>
                  <a:srgbClr val="FFFFFF"/>
                </a:solidFill>
              </a:rPr>
            </a:br>
            <a:r>
              <a:rPr lang="en-US" sz="1600">
                <a:solidFill>
                  <a:srgbClr val="FFFFFF"/>
                </a:solidFill>
              </a:rPr>
              <a:t>Overheads </a:t>
            </a:r>
          </a:p>
        </p:txBody>
      </p:sp>
      <p:sp>
        <p:nvSpPr>
          <p:cNvPr id="174" name="TextBox 173">
            <a:extLst>
              <a:ext uri="{FF2B5EF4-FFF2-40B4-BE49-F238E27FC236}">
                <a16:creationId xmlns:a16="http://schemas.microsoft.com/office/drawing/2014/main" id="{66309DB2-EA0D-4FA6-9C50-DF4921AC0005}"/>
              </a:ext>
            </a:extLst>
          </p:cNvPr>
          <p:cNvSpPr txBox="1"/>
          <p:nvPr/>
        </p:nvSpPr>
        <p:spPr>
          <a:xfrm>
            <a:off x="6880867" y="3812632"/>
            <a:ext cx="2194036" cy="584775"/>
          </a:xfrm>
          <a:prstGeom prst="rect">
            <a:avLst/>
          </a:prstGeom>
          <a:noFill/>
        </p:spPr>
        <p:txBody>
          <a:bodyPr wrap="square" rtlCol="0">
            <a:spAutoFit/>
          </a:bodyPr>
          <a:lstStyle/>
          <a:p>
            <a:pPr algn="ctr"/>
            <a:r>
              <a:rPr lang="en-US" sz="1600">
                <a:solidFill>
                  <a:srgbClr val="FFFFFF"/>
                </a:solidFill>
              </a:rPr>
              <a:t>Cost </a:t>
            </a:r>
            <a:br>
              <a:rPr lang="en-US" sz="1600">
                <a:solidFill>
                  <a:srgbClr val="FFFFFF"/>
                </a:solidFill>
              </a:rPr>
            </a:br>
            <a:r>
              <a:rPr lang="en-US" sz="1600">
                <a:solidFill>
                  <a:srgbClr val="FFFFFF"/>
                </a:solidFill>
              </a:rPr>
              <a:t>Effectiveness</a:t>
            </a:r>
          </a:p>
        </p:txBody>
      </p:sp>
      <p:sp>
        <p:nvSpPr>
          <p:cNvPr id="175" name="TextBox 174">
            <a:extLst>
              <a:ext uri="{FF2B5EF4-FFF2-40B4-BE49-F238E27FC236}">
                <a16:creationId xmlns:a16="http://schemas.microsoft.com/office/drawing/2014/main" id="{72D3FC8E-0F16-415E-8686-75835C276652}"/>
              </a:ext>
            </a:extLst>
          </p:cNvPr>
          <p:cNvSpPr txBox="1"/>
          <p:nvPr/>
        </p:nvSpPr>
        <p:spPr>
          <a:xfrm>
            <a:off x="1511679" y="4474465"/>
            <a:ext cx="2194036" cy="1107996"/>
          </a:xfrm>
          <a:prstGeom prst="rect">
            <a:avLst/>
          </a:prstGeom>
          <a:noFill/>
        </p:spPr>
        <p:txBody>
          <a:bodyPr wrap="square" rtlCol="0">
            <a:spAutoFit/>
          </a:bodyPr>
          <a:lstStyle/>
          <a:p>
            <a:pPr algn="ctr"/>
            <a:r>
              <a:rPr lang="en-AU" sz="1100">
                <a:solidFill>
                  <a:srgbClr val="FFFFFF"/>
                </a:solidFill>
              </a:rPr>
              <a:t>To existing and </a:t>
            </a:r>
            <a:br>
              <a:rPr lang="en-AU" sz="1100">
                <a:solidFill>
                  <a:srgbClr val="FFFFFF"/>
                </a:solidFill>
              </a:rPr>
            </a:br>
            <a:r>
              <a:rPr lang="en-AU" sz="1100">
                <a:solidFill>
                  <a:srgbClr val="FFFFFF"/>
                </a:solidFill>
              </a:rPr>
              <a:t>emerging innovative energy services that </a:t>
            </a:r>
            <a:br>
              <a:rPr lang="en-AU" sz="1100">
                <a:solidFill>
                  <a:srgbClr val="FFFFFF"/>
                </a:solidFill>
              </a:rPr>
            </a:br>
            <a:r>
              <a:rPr lang="en-AU" sz="1100">
                <a:solidFill>
                  <a:srgbClr val="FFFFFF"/>
                </a:solidFill>
              </a:rPr>
              <a:t>can save consumers</a:t>
            </a:r>
            <a:br>
              <a:rPr lang="en-AU" sz="1100">
                <a:solidFill>
                  <a:srgbClr val="FFFFFF"/>
                </a:solidFill>
              </a:rPr>
            </a:br>
            <a:r>
              <a:rPr lang="en-AU" sz="1100">
                <a:solidFill>
                  <a:srgbClr val="FFFFFF"/>
                </a:solidFill>
              </a:rPr>
              <a:t> money</a:t>
            </a:r>
          </a:p>
          <a:p>
            <a:pPr algn="ctr"/>
            <a:endParaRPr lang="en-US" sz="1100">
              <a:solidFill>
                <a:srgbClr val="FFFFFF"/>
              </a:solidFill>
            </a:endParaRPr>
          </a:p>
        </p:txBody>
      </p:sp>
      <p:sp>
        <p:nvSpPr>
          <p:cNvPr id="176" name="TextBox 175">
            <a:extLst>
              <a:ext uri="{FF2B5EF4-FFF2-40B4-BE49-F238E27FC236}">
                <a16:creationId xmlns:a16="http://schemas.microsoft.com/office/drawing/2014/main" id="{1AE5C8A0-DD13-4205-A1FB-5BC46D04CCFA}"/>
              </a:ext>
            </a:extLst>
          </p:cNvPr>
          <p:cNvSpPr txBox="1"/>
          <p:nvPr/>
        </p:nvSpPr>
        <p:spPr>
          <a:xfrm>
            <a:off x="3287915" y="4519376"/>
            <a:ext cx="2194036" cy="938719"/>
          </a:xfrm>
          <a:prstGeom prst="rect">
            <a:avLst/>
          </a:prstGeom>
          <a:noFill/>
        </p:spPr>
        <p:txBody>
          <a:bodyPr wrap="square" rtlCol="0">
            <a:spAutoFit/>
          </a:bodyPr>
          <a:lstStyle/>
          <a:p>
            <a:pPr algn="ctr"/>
            <a:r>
              <a:rPr lang="en-US" sz="1100">
                <a:solidFill>
                  <a:srgbClr val="FFFFFF"/>
                </a:solidFill>
              </a:rPr>
              <a:t>Two-tiered approach enables secure, easy, </a:t>
            </a:r>
            <a:br>
              <a:rPr lang="en-US" sz="1100">
                <a:solidFill>
                  <a:srgbClr val="FFFFFF"/>
                </a:solidFill>
              </a:rPr>
            </a:br>
            <a:r>
              <a:rPr lang="en-US" sz="1100">
                <a:solidFill>
                  <a:srgbClr val="FFFFFF"/>
                </a:solidFill>
              </a:rPr>
              <a:t>and simple </a:t>
            </a:r>
            <a:br>
              <a:rPr lang="en-US" sz="1100">
                <a:solidFill>
                  <a:srgbClr val="FFFFFF"/>
                </a:solidFill>
              </a:rPr>
            </a:br>
            <a:r>
              <a:rPr lang="en-US" sz="1100">
                <a:solidFill>
                  <a:srgbClr val="FFFFFF"/>
                </a:solidFill>
              </a:rPr>
              <a:t>access for  highest </a:t>
            </a:r>
            <a:br>
              <a:rPr lang="en-US" sz="1100">
                <a:solidFill>
                  <a:srgbClr val="FFFFFF"/>
                </a:solidFill>
              </a:rPr>
            </a:br>
            <a:r>
              <a:rPr lang="en-US" sz="1100">
                <a:solidFill>
                  <a:srgbClr val="FFFFFF"/>
                </a:solidFill>
              </a:rPr>
              <a:t>value use cases  </a:t>
            </a:r>
          </a:p>
        </p:txBody>
      </p:sp>
      <p:sp>
        <p:nvSpPr>
          <p:cNvPr id="177" name="TextBox 176">
            <a:extLst>
              <a:ext uri="{FF2B5EF4-FFF2-40B4-BE49-F238E27FC236}">
                <a16:creationId xmlns:a16="http://schemas.microsoft.com/office/drawing/2014/main" id="{B0F67478-4C0C-4FF2-A50D-B2CA35F8FAED}"/>
              </a:ext>
            </a:extLst>
          </p:cNvPr>
          <p:cNvSpPr txBox="1"/>
          <p:nvPr/>
        </p:nvSpPr>
        <p:spPr>
          <a:xfrm>
            <a:off x="5093221" y="4519376"/>
            <a:ext cx="2194036" cy="769441"/>
          </a:xfrm>
          <a:prstGeom prst="rect">
            <a:avLst/>
          </a:prstGeom>
          <a:noFill/>
        </p:spPr>
        <p:txBody>
          <a:bodyPr wrap="square" rtlCol="0">
            <a:spAutoFit/>
          </a:bodyPr>
          <a:lstStyle/>
          <a:p>
            <a:pPr algn="ctr"/>
            <a:r>
              <a:rPr lang="en-AU" sz="1100">
                <a:solidFill>
                  <a:srgbClr val="FFFFFF"/>
                </a:solidFill>
              </a:rPr>
              <a:t>For participants &amp; </a:t>
            </a:r>
            <a:br>
              <a:rPr lang="en-AU" sz="1100">
                <a:solidFill>
                  <a:srgbClr val="FFFFFF"/>
                </a:solidFill>
              </a:rPr>
            </a:br>
            <a:r>
              <a:rPr lang="en-AU" sz="1100">
                <a:solidFill>
                  <a:srgbClr val="FFFFFF"/>
                </a:solidFill>
              </a:rPr>
              <a:t>consumers by </a:t>
            </a:r>
            <a:br>
              <a:rPr lang="en-AU" sz="1100">
                <a:solidFill>
                  <a:srgbClr val="FFFFFF"/>
                </a:solidFill>
              </a:rPr>
            </a:br>
            <a:r>
              <a:rPr lang="en-AU" sz="1100">
                <a:solidFill>
                  <a:srgbClr val="FFFFFF"/>
                </a:solidFill>
              </a:rPr>
              <a:t>managing consent </a:t>
            </a:r>
            <a:br>
              <a:rPr lang="en-AU" sz="1100">
                <a:solidFill>
                  <a:srgbClr val="FFFFFF"/>
                </a:solidFill>
              </a:rPr>
            </a:br>
            <a:r>
              <a:rPr lang="en-AU" sz="1100">
                <a:solidFill>
                  <a:srgbClr val="FFFFFF"/>
                </a:solidFill>
              </a:rPr>
              <a:t>&amp; authorization</a:t>
            </a:r>
          </a:p>
        </p:txBody>
      </p:sp>
      <p:sp>
        <p:nvSpPr>
          <p:cNvPr id="178" name="TextBox 177">
            <a:extLst>
              <a:ext uri="{FF2B5EF4-FFF2-40B4-BE49-F238E27FC236}">
                <a16:creationId xmlns:a16="http://schemas.microsoft.com/office/drawing/2014/main" id="{BAAB0226-E028-4C44-B2C7-0804CECB230B}"/>
              </a:ext>
            </a:extLst>
          </p:cNvPr>
          <p:cNvSpPr txBox="1"/>
          <p:nvPr/>
        </p:nvSpPr>
        <p:spPr>
          <a:xfrm>
            <a:off x="6880867" y="4519376"/>
            <a:ext cx="2194036" cy="938719"/>
          </a:xfrm>
          <a:prstGeom prst="rect">
            <a:avLst/>
          </a:prstGeom>
          <a:noFill/>
        </p:spPr>
        <p:txBody>
          <a:bodyPr wrap="square" rtlCol="0">
            <a:spAutoFit/>
          </a:bodyPr>
          <a:lstStyle/>
          <a:p>
            <a:pPr algn="ctr"/>
            <a:r>
              <a:rPr lang="en-AU" sz="1100">
                <a:solidFill>
                  <a:srgbClr val="FFFFFF"/>
                </a:solidFill>
              </a:rPr>
              <a:t>Prioritising cost effective implementation will </a:t>
            </a:r>
            <a:br>
              <a:rPr lang="en-AU" sz="1100">
                <a:solidFill>
                  <a:srgbClr val="FFFFFF"/>
                </a:solidFill>
              </a:rPr>
            </a:br>
            <a:r>
              <a:rPr lang="en-AU" sz="1100">
                <a:solidFill>
                  <a:srgbClr val="FFFFFF"/>
                </a:solidFill>
              </a:rPr>
              <a:t>minimise costs to </a:t>
            </a:r>
            <a:br>
              <a:rPr lang="en-AU" sz="1100">
                <a:solidFill>
                  <a:srgbClr val="FFFFFF"/>
                </a:solidFill>
              </a:rPr>
            </a:br>
            <a:r>
              <a:rPr lang="en-AU" sz="1100">
                <a:solidFill>
                  <a:srgbClr val="FFFFFF"/>
                </a:solidFill>
              </a:rPr>
              <a:t>consumers</a:t>
            </a:r>
          </a:p>
          <a:p>
            <a:pPr algn="ctr"/>
            <a:endParaRPr lang="en-US" sz="1100">
              <a:solidFill>
                <a:srgbClr val="FFFFFF"/>
              </a:solidFill>
            </a:endParaRPr>
          </a:p>
        </p:txBody>
      </p:sp>
      <p:sp>
        <p:nvSpPr>
          <p:cNvPr id="179" name="Isosceles Triangle 178">
            <a:extLst>
              <a:ext uri="{FF2B5EF4-FFF2-40B4-BE49-F238E27FC236}">
                <a16:creationId xmlns:a16="http://schemas.microsoft.com/office/drawing/2014/main" id="{C3018FA6-0FBA-400C-9F97-4B2F34C41ACB}"/>
              </a:ext>
            </a:extLst>
          </p:cNvPr>
          <p:cNvSpPr>
            <a:spLocks noChangeAspect="1"/>
          </p:cNvSpPr>
          <p:nvPr/>
        </p:nvSpPr>
        <p:spPr>
          <a:xfrm rot="10800000">
            <a:off x="6069215" y="5592810"/>
            <a:ext cx="233842" cy="157172"/>
          </a:xfrm>
          <a:prstGeom prst="triangle">
            <a:avLst/>
          </a:prstGeom>
          <a:solidFill>
            <a:srgbClr val="FFFFFF">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80" name="Isosceles Triangle 179">
            <a:extLst>
              <a:ext uri="{FF2B5EF4-FFF2-40B4-BE49-F238E27FC236}">
                <a16:creationId xmlns:a16="http://schemas.microsoft.com/office/drawing/2014/main" id="{7482A56C-8A2E-4EB1-A0A8-3AD13C082037}"/>
              </a:ext>
            </a:extLst>
          </p:cNvPr>
          <p:cNvSpPr>
            <a:spLocks noChangeAspect="1"/>
          </p:cNvSpPr>
          <p:nvPr/>
        </p:nvSpPr>
        <p:spPr>
          <a:xfrm rot="10800000">
            <a:off x="7851958" y="5592810"/>
            <a:ext cx="233842" cy="157172"/>
          </a:xfrm>
          <a:prstGeom prst="triangle">
            <a:avLst/>
          </a:prstGeom>
          <a:solidFill>
            <a:srgbClr val="FFFFFF">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81" name="Isosceles Triangle 180">
            <a:extLst>
              <a:ext uri="{FF2B5EF4-FFF2-40B4-BE49-F238E27FC236}">
                <a16:creationId xmlns:a16="http://schemas.microsoft.com/office/drawing/2014/main" id="{7CA28F3C-E8F4-486F-AF1C-ED85D55BA203}"/>
              </a:ext>
            </a:extLst>
          </p:cNvPr>
          <p:cNvSpPr>
            <a:spLocks noChangeAspect="1"/>
          </p:cNvSpPr>
          <p:nvPr/>
        </p:nvSpPr>
        <p:spPr>
          <a:xfrm rot="10800000">
            <a:off x="4268014" y="5605030"/>
            <a:ext cx="233842" cy="157172"/>
          </a:xfrm>
          <a:prstGeom prst="triangle">
            <a:avLst/>
          </a:prstGeom>
          <a:solidFill>
            <a:srgbClr val="FFFFFF">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82" name="Isosceles Triangle 181">
            <a:extLst>
              <a:ext uri="{FF2B5EF4-FFF2-40B4-BE49-F238E27FC236}">
                <a16:creationId xmlns:a16="http://schemas.microsoft.com/office/drawing/2014/main" id="{1695497A-B29C-4275-BAD3-D8D6026F5282}"/>
              </a:ext>
            </a:extLst>
          </p:cNvPr>
          <p:cNvSpPr>
            <a:spLocks noChangeAspect="1"/>
          </p:cNvSpPr>
          <p:nvPr/>
        </p:nvSpPr>
        <p:spPr>
          <a:xfrm rot="10800000">
            <a:off x="2463991" y="5605030"/>
            <a:ext cx="233842" cy="157172"/>
          </a:xfrm>
          <a:prstGeom prst="triangle">
            <a:avLst/>
          </a:prstGeom>
          <a:solidFill>
            <a:srgbClr val="FFFFFF">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nvGrpSpPr>
          <p:cNvPr id="3" name="Group 2">
            <a:extLst>
              <a:ext uri="{FF2B5EF4-FFF2-40B4-BE49-F238E27FC236}">
                <a16:creationId xmlns:a16="http://schemas.microsoft.com/office/drawing/2014/main" id="{5B804D5D-3A64-46A3-A07D-8D64279BFDF5}"/>
              </a:ext>
            </a:extLst>
          </p:cNvPr>
          <p:cNvGrpSpPr/>
          <p:nvPr/>
        </p:nvGrpSpPr>
        <p:grpSpPr>
          <a:xfrm>
            <a:off x="8760477" y="2999980"/>
            <a:ext cx="2196244" cy="2952515"/>
            <a:chOff x="8760477" y="2999980"/>
            <a:chExt cx="2196244" cy="2952515"/>
          </a:xfrm>
        </p:grpSpPr>
        <p:grpSp>
          <p:nvGrpSpPr>
            <p:cNvPr id="183" name="Group 182">
              <a:extLst>
                <a:ext uri="{FF2B5EF4-FFF2-40B4-BE49-F238E27FC236}">
                  <a16:creationId xmlns:a16="http://schemas.microsoft.com/office/drawing/2014/main" id="{E7234DDF-F31A-4728-A64F-E7191DFD3EFD}"/>
                </a:ext>
              </a:extLst>
            </p:cNvPr>
            <p:cNvGrpSpPr/>
            <p:nvPr/>
          </p:nvGrpSpPr>
          <p:grpSpPr>
            <a:xfrm>
              <a:off x="8760477" y="2999980"/>
              <a:ext cx="2196244" cy="2952515"/>
              <a:chOff x="755576" y="1338821"/>
              <a:chExt cx="1872208" cy="2952515"/>
            </a:xfrm>
          </p:grpSpPr>
          <p:sp>
            <p:nvSpPr>
              <p:cNvPr id="184" name="Isosceles Triangle 183">
                <a:extLst>
                  <a:ext uri="{FF2B5EF4-FFF2-40B4-BE49-F238E27FC236}">
                    <a16:creationId xmlns:a16="http://schemas.microsoft.com/office/drawing/2014/main" id="{63368FBE-C6DE-4413-B958-466239DEEC36}"/>
                  </a:ext>
                </a:extLst>
              </p:cNvPr>
              <p:cNvSpPr>
                <a:spLocks noChangeAspect="1"/>
              </p:cNvSpPr>
              <p:nvPr/>
            </p:nvSpPr>
            <p:spPr>
              <a:xfrm>
                <a:off x="755576" y="1338822"/>
                <a:ext cx="1872208" cy="1476164"/>
              </a:xfrm>
              <a:prstGeom prst="triangle">
                <a:avLst/>
              </a:prstGeom>
              <a:solidFill>
                <a:schemeClr val="accent6">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85" name="Isosceles Triangle 184">
                <a:extLst>
                  <a:ext uri="{FF2B5EF4-FFF2-40B4-BE49-F238E27FC236}">
                    <a16:creationId xmlns:a16="http://schemas.microsoft.com/office/drawing/2014/main" id="{42515FA1-508B-46AE-8C56-794D247F6464}"/>
                  </a:ext>
                </a:extLst>
              </p:cNvPr>
              <p:cNvSpPr>
                <a:spLocks noChangeAspect="1"/>
              </p:cNvSpPr>
              <p:nvPr/>
            </p:nvSpPr>
            <p:spPr>
              <a:xfrm rot="10800000">
                <a:off x="1091939" y="1338821"/>
                <a:ext cx="606090" cy="477879"/>
              </a:xfrm>
              <a:prstGeom prst="triangl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sp>
            <p:nvSpPr>
              <p:cNvPr id="186" name="Isosceles Triangle 185">
                <a:extLst>
                  <a:ext uri="{FF2B5EF4-FFF2-40B4-BE49-F238E27FC236}">
                    <a16:creationId xmlns:a16="http://schemas.microsoft.com/office/drawing/2014/main" id="{D51BF27E-4762-45D3-8619-386B563C2145}"/>
                  </a:ext>
                </a:extLst>
              </p:cNvPr>
              <p:cNvSpPr>
                <a:spLocks noChangeAspect="1"/>
              </p:cNvSpPr>
              <p:nvPr/>
            </p:nvSpPr>
            <p:spPr>
              <a:xfrm rot="10800000">
                <a:off x="755576" y="2815172"/>
                <a:ext cx="1872208" cy="1476164"/>
              </a:xfrm>
              <a:prstGeom prst="triangl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sp>
          <p:nvSpPr>
            <p:cNvPr id="187" name="TextBox 186">
              <a:extLst>
                <a:ext uri="{FF2B5EF4-FFF2-40B4-BE49-F238E27FC236}">
                  <a16:creationId xmlns:a16="http://schemas.microsoft.com/office/drawing/2014/main" id="{1DAEB3E5-6EAB-415E-A507-CD5D2DBF77BF}"/>
                </a:ext>
              </a:extLst>
            </p:cNvPr>
            <p:cNvSpPr txBox="1"/>
            <p:nvPr/>
          </p:nvSpPr>
          <p:spPr>
            <a:xfrm>
              <a:off x="9320080" y="3049712"/>
              <a:ext cx="429401" cy="276999"/>
            </a:xfrm>
            <a:prstGeom prst="rect">
              <a:avLst/>
            </a:prstGeom>
            <a:noFill/>
          </p:spPr>
          <p:txBody>
            <a:bodyPr wrap="square" rtlCol="0">
              <a:spAutoFit/>
            </a:bodyPr>
            <a:lstStyle/>
            <a:p>
              <a:pPr algn="ctr"/>
              <a:r>
                <a:rPr lang="en-US" sz="1200">
                  <a:solidFill>
                    <a:srgbClr val="FFFFFF"/>
                  </a:solidFill>
                </a:rPr>
                <a:t>05</a:t>
              </a:r>
            </a:p>
          </p:txBody>
        </p:sp>
        <p:sp>
          <p:nvSpPr>
            <p:cNvPr id="188" name="TextBox 187">
              <a:extLst>
                <a:ext uri="{FF2B5EF4-FFF2-40B4-BE49-F238E27FC236}">
                  <a16:creationId xmlns:a16="http://schemas.microsoft.com/office/drawing/2014/main" id="{021FAAEF-82AC-4D59-A301-58680447DBB8}"/>
                </a:ext>
              </a:extLst>
            </p:cNvPr>
            <p:cNvSpPr txBox="1"/>
            <p:nvPr/>
          </p:nvSpPr>
          <p:spPr>
            <a:xfrm>
              <a:off x="8761581" y="4058853"/>
              <a:ext cx="2194036" cy="338554"/>
            </a:xfrm>
            <a:prstGeom prst="rect">
              <a:avLst/>
            </a:prstGeom>
            <a:noFill/>
          </p:spPr>
          <p:txBody>
            <a:bodyPr wrap="square" rtlCol="0">
              <a:spAutoFit/>
            </a:bodyPr>
            <a:lstStyle/>
            <a:p>
              <a:pPr algn="ctr"/>
              <a:r>
                <a:rPr lang="en-US" sz="1600">
                  <a:solidFill>
                    <a:schemeClr val="bg1"/>
                  </a:solidFill>
                </a:rPr>
                <a:t>Scalability</a:t>
              </a:r>
            </a:p>
          </p:txBody>
        </p:sp>
        <p:sp>
          <p:nvSpPr>
            <p:cNvPr id="189" name="TextBox 188">
              <a:extLst>
                <a:ext uri="{FF2B5EF4-FFF2-40B4-BE49-F238E27FC236}">
                  <a16:creationId xmlns:a16="http://schemas.microsoft.com/office/drawing/2014/main" id="{2383BBA7-5291-4964-A9FC-4EB391BB5989}"/>
                </a:ext>
              </a:extLst>
            </p:cNvPr>
            <p:cNvSpPr txBox="1"/>
            <p:nvPr/>
          </p:nvSpPr>
          <p:spPr>
            <a:xfrm>
              <a:off x="8961760" y="4521056"/>
              <a:ext cx="1796041" cy="600164"/>
            </a:xfrm>
            <a:prstGeom prst="rect">
              <a:avLst/>
            </a:prstGeom>
            <a:noFill/>
          </p:spPr>
          <p:txBody>
            <a:bodyPr wrap="square" rtlCol="0">
              <a:spAutoFit/>
            </a:bodyPr>
            <a:lstStyle/>
            <a:p>
              <a:pPr algn="ctr"/>
              <a:r>
                <a:rPr lang="en-US" sz="1100">
                  <a:solidFill>
                    <a:srgbClr val="FFFFFF"/>
                  </a:solidFill>
                </a:rPr>
                <a:t>Implementing a model that can expand to cover future needs</a:t>
              </a:r>
            </a:p>
          </p:txBody>
        </p:sp>
        <p:sp>
          <p:nvSpPr>
            <p:cNvPr id="191" name="Isosceles Triangle 190">
              <a:extLst>
                <a:ext uri="{FF2B5EF4-FFF2-40B4-BE49-F238E27FC236}">
                  <a16:creationId xmlns:a16="http://schemas.microsoft.com/office/drawing/2014/main" id="{5BFEA4BD-1C15-44E7-BD6B-931E56D91E11}"/>
                </a:ext>
              </a:extLst>
            </p:cNvPr>
            <p:cNvSpPr>
              <a:spLocks noChangeAspect="1"/>
            </p:cNvSpPr>
            <p:nvPr/>
          </p:nvSpPr>
          <p:spPr>
            <a:xfrm rot="10800000">
              <a:off x="9732672" y="5594490"/>
              <a:ext cx="233842" cy="157172"/>
            </a:xfrm>
            <a:prstGeom prst="triangle">
              <a:avLst/>
            </a:prstGeom>
            <a:solidFill>
              <a:srgbClr val="FFFFFF">
                <a:alpha val="3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FFFFFF"/>
                </a:solidFill>
              </a:endParaRPr>
            </a:p>
          </p:txBody>
        </p:sp>
      </p:grpSp>
    </p:spTree>
    <p:extLst>
      <p:ext uri="{BB962C8B-B14F-4D97-AF65-F5344CB8AC3E}">
        <p14:creationId xmlns:p14="http://schemas.microsoft.com/office/powerpoint/2010/main" val="39785829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nodeType="withEffect">
                                  <p:stCondLst>
                                    <p:cond delay="0"/>
                                  </p:stCondLst>
                                  <p:childTnLst>
                                    <p:set>
                                      <p:cBhvr>
                                        <p:cTn id="9" dur="1" fill="hold">
                                          <p:stCondLst>
                                            <p:cond delay="0"/>
                                          </p:stCondLst>
                                        </p:cTn>
                                        <p:tgtEl>
                                          <p:spTgt spid="151"/>
                                        </p:tgtEl>
                                        <p:attrNameLst>
                                          <p:attrName>style.visibility</p:attrName>
                                        </p:attrNameLst>
                                      </p:cBhvr>
                                      <p:to>
                                        <p:strVal val="visible"/>
                                      </p:to>
                                    </p:set>
                                    <p:animEffect transition="in" filter="fade">
                                      <p:cBhvr>
                                        <p:cTn id="10" dur="500"/>
                                        <p:tgtEl>
                                          <p:spTgt spid="1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7"/>
                                        </p:tgtEl>
                                        <p:attrNameLst>
                                          <p:attrName>style.visibility</p:attrName>
                                        </p:attrNameLst>
                                      </p:cBhvr>
                                      <p:to>
                                        <p:strVal val="visible"/>
                                      </p:to>
                                    </p:set>
                                    <p:animEffect transition="in" filter="fade">
                                      <p:cBhvr>
                                        <p:cTn id="13" dur="500"/>
                                        <p:tgtEl>
                                          <p:spTgt spid="16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1"/>
                                        </p:tgtEl>
                                        <p:attrNameLst>
                                          <p:attrName>style.visibility</p:attrName>
                                        </p:attrNameLst>
                                      </p:cBhvr>
                                      <p:to>
                                        <p:strVal val="visible"/>
                                      </p:to>
                                    </p:set>
                                    <p:animEffect transition="in" filter="fade">
                                      <p:cBhvr>
                                        <p:cTn id="16" dur="500"/>
                                        <p:tgtEl>
                                          <p:spTgt spid="1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5"/>
                                        </p:tgtEl>
                                        <p:attrNameLst>
                                          <p:attrName>style.visibility</p:attrName>
                                        </p:attrNameLst>
                                      </p:cBhvr>
                                      <p:to>
                                        <p:strVal val="visible"/>
                                      </p:to>
                                    </p:set>
                                    <p:animEffect transition="in" filter="fade">
                                      <p:cBhvr>
                                        <p:cTn id="19" dur="500"/>
                                        <p:tgtEl>
                                          <p:spTgt spid="17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2"/>
                                        </p:tgtEl>
                                        <p:attrNameLst>
                                          <p:attrName>style.visibility</p:attrName>
                                        </p:attrNameLst>
                                      </p:cBhvr>
                                      <p:to>
                                        <p:strVal val="visible"/>
                                      </p:to>
                                    </p:set>
                                    <p:animEffect transition="in" filter="fade">
                                      <p:cBhvr>
                                        <p:cTn id="22" dur="500"/>
                                        <p:tgtEl>
                                          <p:spTgt spid="182"/>
                                        </p:tgtEl>
                                      </p:cBhvr>
                                    </p:animEffect>
                                  </p:childTnLst>
                                </p:cTn>
                              </p:par>
                              <p:par>
                                <p:cTn id="23" presetID="10" presetClass="entr" presetSubtype="0" fill="hold" nodeType="withEffect">
                                  <p:stCondLst>
                                    <p:cond delay="250"/>
                                  </p:stCondLst>
                                  <p:childTnLst>
                                    <p:set>
                                      <p:cBhvr>
                                        <p:cTn id="24" dur="1" fill="hold">
                                          <p:stCondLst>
                                            <p:cond delay="0"/>
                                          </p:stCondLst>
                                        </p:cTn>
                                        <p:tgtEl>
                                          <p:spTgt spid="155"/>
                                        </p:tgtEl>
                                        <p:attrNameLst>
                                          <p:attrName>style.visibility</p:attrName>
                                        </p:attrNameLst>
                                      </p:cBhvr>
                                      <p:to>
                                        <p:strVal val="visible"/>
                                      </p:to>
                                    </p:set>
                                    <p:animEffect transition="in" filter="fade">
                                      <p:cBhvr>
                                        <p:cTn id="25" dur="500"/>
                                        <p:tgtEl>
                                          <p:spTgt spid="15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8"/>
                                        </p:tgtEl>
                                        <p:attrNameLst>
                                          <p:attrName>style.visibility</p:attrName>
                                        </p:attrNameLst>
                                      </p:cBhvr>
                                      <p:to>
                                        <p:strVal val="visible"/>
                                      </p:to>
                                    </p:set>
                                    <p:animEffect transition="in" filter="fade">
                                      <p:cBhvr>
                                        <p:cTn id="28" dur="500"/>
                                        <p:tgtEl>
                                          <p:spTgt spid="16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500"/>
                                        <p:tgtEl>
                                          <p:spTgt spid="17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6"/>
                                        </p:tgtEl>
                                        <p:attrNameLst>
                                          <p:attrName>style.visibility</p:attrName>
                                        </p:attrNameLst>
                                      </p:cBhvr>
                                      <p:to>
                                        <p:strVal val="visible"/>
                                      </p:to>
                                    </p:set>
                                    <p:animEffect transition="in" filter="fade">
                                      <p:cBhvr>
                                        <p:cTn id="34" dur="500"/>
                                        <p:tgtEl>
                                          <p:spTgt spid="17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1"/>
                                        </p:tgtEl>
                                        <p:attrNameLst>
                                          <p:attrName>style.visibility</p:attrName>
                                        </p:attrNameLst>
                                      </p:cBhvr>
                                      <p:to>
                                        <p:strVal val="visible"/>
                                      </p:to>
                                    </p:set>
                                    <p:animEffect transition="in" filter="fade">
                                      <p:cBhvr>
                                        <p:cTn id="37" dur="500"/>
                                        <p:tgtEl>
                                          <p:spTgt spid="181"/>
                                        </p:tgtEl>
                                      </p:cBhvr>
                                    </p:animEffect>
                                  </p:childTnLst>
                                </p:cTn>
                              </p:par>
                              <p:par>
                                <p:cTn id="38" presetID="10" presetClass="entr" presetSubtype="0" fill="hold" nodeType="withEffect">
                                  <p:stCondLst>
                                    <p:cond delay="500"/>
                                  </p:stCondLst>
                                  <p:childTnLst>
                                    <p:set>
                                      <p:cBhvr>
                                        <p:cTn id="39" dur="1" fill="hold">
                                          <p:stCondLst>
                                            <p:cond delay="0"/>
                                          </p:stCondLst>
                                        </p:cTn>
                                        <p:tgtEl>
                                          <p:spTgt spid="159"/>
                                        </p:tgtEl>
                                        <p:attrNameLst>
                                          <p:attrName>style.visibility</p:attrName>
                                        </p:attrNameLst>
                                      </p:cBhvr>
                                      <p:to>
                                        <p:strVal val="visible"/>
                                      </p:to>
                                    </p:set>
                                    <p:animEffect transition="in" filter="fade">
                                      <p:cBhvr>
                                        <p:cTn id="40" dur="500"/>
                                        <p:tgtEl>
                                          <p:spTgt spid="15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Effect transition="in" filter="fade">
                                      <p:cBhvr>
                                        <p:cTn id="43" dur="500"/>
                                        <p:tgtEl>
                                          <p:spTgt spid="16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3"/>
                                        </p:tgtEl>
                                        <p:attrNameLst>
                                          <p:attrName>style.visibility</p:attrName>
                                        </p:attrNameLst>
                                      </p:cBhvr>
                                      <p:to>
                                        <p:strVal val="visible"/>
                                      </p:to>
                                    </p:set>
                                    <p:animEffect transition="in" filter="fade">
                                      <p:cBhvr>
                                        <p:cTn id="46" dur="500"/>
                                        <p:tgtEl>
                                          <p:spTgt spid="17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7"/>
                                        </p:tgtEl>
                                        <p:attrNameLst>
                                          <p:attrName>style.visibility</p:attrName>
                                        </p:attrNameLst>
                                      </p:cBhvr>
                                      <p:to>
                                        <p:strVal val="visible"/>
                                      </p:to>
                                    </p:set>
                                    <p:animEffect transition="in" filter="fade">
                                      <p:cBhvr>
                                        <p:cTn id="49" dur="500"/>
                                        <p:tgtEl>
                                          <p:spTgt spid="17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79"/>
                                        </p:tgtEl>
                                        <p:attrNameLst>
                                          <p:attrName>style.visibility</p:attrName>
                                        </p:attrNameLst>
                                      </p:cBhvr>
                                      <p:to>
                                        <p:strVal val="visible"/>
                                      </p:to>
                                    </p:set>
                                    <p:animEffect transition="in" filter="fade">
                                      <p:cBhvr>
                                        <p:cTn id="52" dur="500"/>
                                        <p:tgtEl>
                                          <p:spTgt spid="179"/>
                                        </p:tgtEl>
                                      </p:cBhvr>
                                    </p:animEffect>
                                  </p:childTnLst>
                                </p:cTn>
                              </p:par>
                              <p:par>
                                <p:cTn id="53" presetID="10" presetClass="entr" presetSubtype="0" fill="hold" nodeType="withEffect">
                                  <p:stCondLst>
                                    <p:cond delay="750"/>
                                  </p:stCondLst>
                                  <p:childTnLst>
                                    <p:set>
                                      <p:cBhvr>
                                        <p:cTn id="54" dur="1" fill="hold">
                                          <p:stCondLst>
                                            <p:cond delay="0"/>
                                          </p:stCondLst>
                                        </p:cTn>
                                        <p:tgtEl>
                                          <p:spTgt spid="163"/>
                                        </p:tgtEl>
                                        <p:attrNameLst>
                                          <p:attrName>style.visibility</p:attrName>
                                        </p:attrNameLst>
                                      </p:cBhvr>
                                      <p:to>
                                        <p:strVal val="visible"/>
                                      </p:to>
                                    </p:set>
                                    <p:animEffect transition="in" filter="fade">
                                      <p:cBhvr>
                                        <p:cTn id="55" dur="500"/>
                                        <p:tgtEl>
                                          <p:spTgt spid="16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0"/>
                                        </p:tgtEl>
                                        <p:attrNameLst>
                                          <p:attrName>style.visibility</p:attrName>
                                        </p:attrNameLst>
                                      </p:cBhvr>
                                      <p:to>
                                        <p:strVal val="visible"/>
                                      </p:to>
                                    </p:set>
                                    <p:animEffect transition="in" filter="fade">
                                      <p:cBhvr>
                                        <p:cTn id="58" dur="500"/>
                                        <p:tgtEl>
                                          <p:spTgt spid="17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74"/>
                                        </p:tgtEl>
                                        <p:attrNameLst>
                                          <p:attrName>style.visibility</p:attrName>
                                        </p:attrNameLst>
                                      </p:cBhvr>
                                      <p:to>
                                        <p:strVal val="visible"/>
                                      </p:to>
                                    </p:set>
                                    <p:animEffect transition="in" filter="fade">
                                      <p:cBhvr>
                                        <p:cTn id="61" dur="500"/>
                                        <p:tgtEl>
                                          <p:spTgt spid="17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8"/>
                                        </p:tgtEl>
                                        <p:attrNameLst>
                                          <p:attrName>style.visibility</p:attrName>
                                        </p:attrNameLst>
                                      </p:cBhvr>
                                      <p:to>
                                        <p:strVal val="visible"/>
                                      </p:to>
                                    </p:set>
                                    <p:animEffect transition="in" filter="fade">
                                      <p:cBhvr>
                                        <p:cTn id="64" dur="500"/>
                                        <p:tgtEl>
                                          <p:spTgt spid="17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Effect transition="in" filter="fade">
                                      <p:cBhvr>
                                        <p:cTn id="67" dur="500"/>
                                        <p:tgtEl>
                                          <p:spTgt spid="180"/>
                                        </p:tgtEl>
                                      </p:cBhvr>
                                    </p:animEffect>
                                  </p:childTnLst>
                                </p:cTn>
                              </p:par>
                              <p:par>
                                <p:cTn id="68" presetID="10" presetClass="entr" presetSubtype="0" fill="hold" nodeType="withEffect">
                                  <p:stCondLst>
                                    <p:cond delay="1000"/>
                                  </p:stCondLst>
                                  <p:childTnLst>
                                    <p:set>
                                      <p:cBhvr>
                                        <p:cTn id="69" dur="1" fill="hold">
                                          <p:stCondLst>
                                            <p:cond delay="0"/>
                                          </p:stCondLst>
                                        </p:cTn>
                                        <p:tgtEl>
                                          <p:spTgt spid="3"/>
                                        </p:tgtEl>
                                        <p:attrNameLst>
                                          <p:attrName>style.visibility</p:attrName>
                                        </p:attrNameLst>
                                      </p:cBhvr>
                                      <p:to>
                                        <p:strVal val="visible"/>
                                      </p:to>
                                    </p:set>
                                    <p:animEffect transition="in" filter="fade">
                                      <p:cBhvr>
                                        <p:cTn id="7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167" grpId="0"/>
      <p:bldP spid="168" grpId="0"/>
      <p:bldP spid="169" grpId="0"/>
      <p:bldP spid="170" grpId="0"/>
      <p:bldP spid="171" grpId="0"/>
      <p:bldP spid="172" grpId="0"/>
      <p:bldP spid="173" grpId="0"/>
      <p:bldP spid="174" grpId="0"/>
      <p:bldP spid="175" grpId="0"/>
      <p:bldP spid="176" grpId="0"/>
      <p:bldP spid="177" grpId="0"/>
      <p:bldP spid="178" grpId="0"/>
      <p:bldP spid="179" grpId="0" animBg="1"/>
      <p:bldP spid="180" grpId="0" animBg="1"/>
      <p:bldP spid="181" grpId="0" animBg="1"/>
      <p:bldP spid="18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49044DDF-C3C8-4266-9C29-B8502842E231}"/>
              </a:ext>
            </a:extLst>
          </p:cNvPr>
          <p:cNvGraphicFramePr>
            <a:graphicFrameLocks noGrp="1"/>
          </p:cNvGraphicFramePr>
          <p:nvPr>
            <p:extLst>
              <p:ext uri="{D42A27DB-BD31-4B8C-83A1-F6EECF244321}">
                <p14:modId xmlns:p14="http://schemas.microsoft.com/office/powerpoint/2010/main" val="3746261603"/>
              </p:ext>
            </p:extLst>
          </p:nvPr>
        </p:nvGraphicFramePr>
        <p:xfrm>
          <a:off x="408000" y="1916147"/>
          <a:ext cx="11376008" cy="4370224"/>
        </p:xfrm>
        <a:graphic>
          <a:graphicData uri="http://schemas.openxmlformats.org/drawingml/2006/table">
            <a:tbl>
              <a:tblPr>
                <a:tableStyleId>{5C22544A-7EE6-4342-B048-85BDC9FD1C3A}</a:tableStyleId>
              </a:tblPr>
              <a:tblGrid>
                <a:gridCol w="812572">
                  <a:extLst>
                    <a:ext uri="{9D8B030D-6E8A-4147-A177-3AD203B41FA5}">
                      <a16:colId xmlns:a16="http://schemas.microsoft.com/office/drawing/2014/main" val="3228123740"/>
                    </a:ext>
                  </a:extLst>
                </a:gridCol>
                <a:gridCol w="812572">
                  <a:extLst>
                    <a:ext uri="{9D8B030D-6E8A-4147-A177-3AD203B41FA5}">
                      <a16:colId xmlns:a16="http://schemas.microsoft.com/office/drawing/2014/main" val="126265507"/>
                    </a:ext>
                  </a:extLst>
                </a:gridCol>
                <a:gridCol w="812572">
                  <a:extLst>
                    <a:ext uri="{9D8B030D-6E8A-4147-A177-3AD203B41FA5}">
                      <a16:colId xmlns:a16="http://schemas.microsoft.com/office/drawing/2014/main" val="1927344099"/>
                    </a:ext>
                  </a:extLst>
                </a:gridCol>
                <a:gridCol w="812572">
                  <a:extLst>
                    <a:ext uri="{9D8B030D-6E8A-4147-A177-3AD203B41FA5}">
                      <a16:colId xmlns:a16="http://schemas.microsoft.com/office/drawing/2014/main" val="2722107568"/>
                    </a:ext>
                  </a:extLst>
                </a:gridCol>
                <a:gridCol w="812572">
                  <a:extLst>
                    <a:ext uri="{9D8B030D-6E8A-4147-A177-3AD203B41FA5}">
                      <a16:colId xmlns:a16="http://schemas.microsoft.com/office/drawing/2014/main" val="599145144"/>
                    </a:ext>
                  </a:extLst>
                </a:gridCol>
                <a:gridCol w="812572">
                  <a:extLst>
                    <a:ext uri="{9D8B030D-6E8A-4147-A177-3AD203B41FA5}">
                      <a16:colId xmlns:a16="http://schemas.microsoft.com/office/drawing/2014/main" val="2553987706"/>
                    </a:ext>
                  </a:extLst>
                </a:gridCol>
                <a:gridCol w="812572">
                  <a:extLst>
                    <a:ext uri="{9D8B030D-6E8A-4147-A177-3AD203B41FA5}">
                      <a16:colId xmlns:a16="http://schemas.microsoft.com/office/drawing/2014/main" val="3072253581"/>
                    </a:ext>
                  </a:extLst>
                </a:gridCol>
                <a:gridCol w="812572">
                  <a:extLst>
                    <a:ext uri="{9D8B030D-6E8A-4147-A177-3AD203B41FA5}">
                      <a16:colId xmlns:a16="http://schemas.microsoft.com/office/drawing/2014/main" val="2938133250"/>
                    </a:ext>
                  </a:extLst>
                </a:gridCol>
                <a:gridCol w="812572">
                  <a:extLst>
                    <a:ext uri="{9D8B030D-6E8A-4147-A177-3AD203B41FA5}">
                      <a16:colId xmlns:a16="http://schemas.microsoft.com/office/drawing/2014/main" val="2535623643"/>
                    </a:ext>
                  </a:extLst>
                </a:gridCol>
                <a:gridCol w="812572">
                  <a:extLst>
                    <a:ext uri="{9D8B030D-6E8A-4147-A177-3AD203B41FA5}">
                      <a16:colId xmlns:a16="http://schemas.microsoft.com/office/drawing/2014/main" val="380394620"/>
                    </a:ext>
                  </a:extLst>
                </a:gridCol>
                <a:gridCol w="812572">
                  <a:extLst>
                    <a:ext uri="{9D8B030D-6E8A-4147-A177-3AD203B41FA5}">
                      <a16:colId xmlns:a16="http://schemas.microsoft.com/office/drawing/2014/main" val="4270863021"/>
                    </a:ext>
                  </a:extLst>
                </a:gridCol>
                <a:gridCol w="812572">
                  <a:extLst>
                    <a:ext uri="{9D8B030D-6E8A-4147-A177-3AD203B41FA5}">
                      <a16:colId xmlns:a16="http://schemas.microsoft.com/office/drawing/2014/main" val="948229041"/>
                    </a:ext>
                  </a:extLst>
                </a:gridCol>
                <a:gridCol w="812572">
                  <a:extLst>
                    <a:ext uri="{9D8B030D-6E8A-4147-A177-3AD203B41FA5}">
                      <a16:colId xmlns:a16="http://schemas.microsoft.com/office/drawing/2014/main" val="3157676405"/>
                    </a:ext>
                  </a:extLst>
                </a:gridCol>
                <a:gridCol w="812572">
                  <a:extLst>
                    <a:ext uri="{9D8B030D-6E8A-4147-A177-3AD203B41FA5}">
                      <a16:colId xmlns:a16="http://schemas.microsoft.com/office/drawing/2014/main" val="658575436"/>
                    </a:ext>
                  </a:extLst>
                </a:gridCol>
              </a:tblGrid>
              <a:tr h="212326">
                <a:tc gridSpan="2">
                  <a:txBody>
                    <a:bodyPr/>
                    <a:lstStyle/>
                    <a:p>
                      <a:pPr algn="ctr"/>
                      <a:r>
                        <a:rPr lang="en-AU" sz="900">
                          <a:solidFill>
                            <a:schemeClr val="bg1"/>
                          </a:solidFill>
                        </a:rPr>
                        <a:t>2019</a:t>
                      </a:r>
                    </a:p>
                  </a:txBody>
                  <a:tcPr anchor="ctr">
                    <a:solidFill>
                      <a:schemeClr val="bg1">
                        <a:lumMod val="65000"/>
                      </a:schemeClr>
                    </a:solidFill>
                  </a:tcPr>
                </a:tc>
                <a:tc hMerge="1">
                  <a:txBody>
                    <a:bodyPr/>
                    <a:lstStyle/>
                    <a:p>
                      <a:endParaRPr lang="en-AU"/>
                    </a:p>
                  </a:txBody>
                  <a:tcPr>
                    <a:solidFill>
                      <a:schemeClr val="bg1">
                        <a:lumMod val="95000"/>
                      </a:schemeClr>
                    </a:solidFill>
                  </a:tcPr>
                </a:tc>
                <a:tc gridSpan="4">
                  <a:txBody>
                    <a:bodyPr/>
                    <a:lstStyle/>
                    <a:p>
                      <a:pPr algn="ctr"/>
                      <a:r>
                        <a:rPr lang="en-AU" sz="900">
                          <a:solidFill>
                            <a:schemeClr val="bg1"/>
                          </a:solidFill>
                        </a:rPr>
                        <a:t>2020</a:t>
                      </a:r>
                    </a:p>
                  </a:txBody>
                  <a:tcPr anchor="ctr">
                    <a:solidFill>
                      <a:schemeClr val="bg1">
                        <a:lumMod val="6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tc gridSpan="4">
                  <a:txBody>
                    <a:bodyPr/>
                    <a:lstStyle/>
                    <a:p>
                      <a:pPr algn="ctr"/>
                      <a:r>
                        <a:rPr lang="en-AU" sz="900">
                          <a:solidFill>
                            <a:schemeClr val="bg1"/>
                          </a:solidFill>
                        </a:rPr>
                        <a:t>2021</a:t>
                      </a:r>
                    </a:p>
                  </a:txBody>
                  <a:tcPr anchor="ctr">
                    <a:solidFill>
                      <a:schemeClr val="bg1">
                        <a:lumMod val="6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tc gridSpan="4">
                  <a:txBody>
                    <a:bodyPr/>
                    <a:lstStyle/>
                    <a:p>
                      <a:pPr algn="ctr"/>
                      <a:r>
                        <a:rPr lang="en-AU" sz="900">
                          <a:solidFill>
                            <a:schemeClr val="bg1"/>
                          </a:solidFill>
                        </a:rPr>
                        <a:t>2022</a:t>
                      </a:r>
                    </a:p>
                  </a:txBody>
                  <a:tcPr anchor="ctr">
                    <a:solidFill>
                      <a:schemeClr val="bg1">
                        <a:lumMod val="6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tc hMerge="1">
                  <a:txBody>
                    <a:bodyPr/>
                    <a:lstStyle/>
                    <a:p>
                      <a:endParaRPr lang="en-AU"/>
                    </a:p>
                  </a:txBody>
                  <a:tcPr>
                    <a:solidFill>
                      <a:schemeClr val="bg1">
                        <a:lumMod val="95000"/>
                      </a:schemeClr>
                    </a:solidFill>
                  </a:tcPr>
                </a:tc>
                <a:extLst>
                  <a:ext uri="{0D108BD9-81ED-4DB2-BD59-A6C34878D82A}">
                    <a16:rowId xmlns:a16="http://schemas.microsoft.com/office/drawing/2014/main" val="3058254325"/>
                  </a:ext>
                </a:extLst>
              </a:tr>
              <a:tr h="180552">
                <a:tc>
                  <a:txBody>
                    <a:bodyPr/>
                    <a:lstStyle/>
                    <a:p>
                      <a:pPr algn="ctr"/>
                      <a:r>
                        <a:rPr lang="en-AU" sz="800"/>
                        <a:t>Q1</a:t>
                      </a:r>
                    </a:p>
                  </a:txBody>
                  <a:tcPr anchor="ctr">
                    <a:lnB w="12700" cmpd="sng">
                      <a:noFill/>
                    </a:lnB>
                    <a:solidFill>
                      <a:schemeClr val="bg1">
                        <a:lumMod val="95000"/>
                      </a:schemeClr>
                    </a:solidFill>
                  </a:tcPr>
                </a:tc>
                <a:tc>
                  <a:txBody>
                    <a:bodyPr/>
                    <a:lstStyle/>
                    <a:p>
                      <a:pPr algn="ctr"/>
                      <a:r>
                        <a:rPr lang="en-AU" sz="800"/>
                        <a:t>Q2</a:t>
                      </a:r>
                    </a:p>
                  </a:txBody>
                  <a:tcPr anchor="ctr">
                    <a:lnB w="12700" cmpd="sng">
                      <a:noFill/>
                    </a:lnB>
                    <a:solidFill>
                      <a:schemeClr val="bg1">
                        <a:lumMod val="95000"/>
                      </a:schemeClr>
                    </a:solidFill>
                  </a:tcPr>
                </a:tc>
                <a:tc>
                  <a:txBody>
                    <a:bodyPr/>
                    <a:lstStyle/>
                    <a:p>
                      <a:pPr algn="ctr"/>
                      <a:r>
                        <a:rPr lang="en-AU" sz="800"/>
                        <a:t>Q3</a:t>
                      </a:r>
                    </a:p>
                  </a:txBody>
                  <a:tcPr anchor="ctr">
                    <a:lnB w="12700" cmpd="sng">
                      <a:noFill/>
                    </a:lnB>
                    <a:solidFill>
                      <a:schemeClr val="bg1">
                        <a:lumMod val="95000"/>
                      </a:schemeClr>
                    </a:solidFill>
                  </a:tcPr>
                </a:tc>
                <a:tc>
                  <a:txBody>
                    <a:bodyPr/>
                    <a:lstStyle/>
                    <a:p>
                      <a:pPr algn="ctr"/>
                      <a:r>
                        <a:rPr lang="en-AU" sz="800"/>
                        <a:t>Q4</a:t>
                      </a:r>
                    </a:p>
                  </a:txBody>
                  <a:tcPr anchor="ctr">
                    <a:lnB w="12700" cmpd="sng">
                      <a:noFill/>
                    </a:lnB>
                    <a:solidFill>
                      <a:schemeClr val="bg1">
                        <a:lumMod val="95000"/>
                      </a:schemeClr>
                    </a:solidFill>
                  </a:tcPr>
                </a:tc>
                <a:tc>
                  <a:txBody>
                    <a:bodyPr/>
                    <a:lstStyle/>
                    <a:p>
                      <a:pPr algn="ctr"/>
                      <a:r>
                        <a:rPr lang="en-AU" sz="800"/>
                        <a:t>Q1</a:t>
                      </a:r>
                    </a:p>
                  </a:txBody>
                  <a:tcPr anchor="ctr">
                    <a:lnB w="12700" cmpd="sng">
                      <a:noFill/>
                    </a:lnB>
                    <a:solidFill>
                      <a:schemeClr val="bg1">
                        <a:lumMod val="95000"/>
                      </a:schemeClr>
                    </a:solidFill>
                  </a:tcPr>
                </a:tc>
                <a:tc>
                  <a:txBody>
                    <a:bodyPr/>
                    <a:lstStyle/>
                    <a:p>
                      <a:pPr algn="ctr"/>
                      <a:r>
                        <a:rPr lang="en-AU" sz="800"/>
                        <a:t>Q2</a:t>
                      </a:r>
                    </a:p>
                  </a:txBody>
                  <a:tcPr anchor="ctr">
                    <a:lnB w="12700" cmpd="sng">
                      <a:noFill/>
                    </a:lnB>
                    <a:solidFill>
                      <a:schemeClr val="bg1">
                        <a:lumMod val="95000"/>
                      </a:schemeClr>
                    </a:solidFill>
                  </a:tcPr>
                </a:tc>
                <a:tc>
                  <a:txBody>
                    <a:bodyPr/>
                    <a:lstStyle/>
                    <a:p>
                      <a:pPr algn="ctr"/>
                      <a:r>
                        <a:rPr lang="en-AU" sz="800"/>
                        <a:t>Q3</a:t>
                      </a:r>
                    </a:p>
                  </a:txBody>
                  <a:tcPr anchor="ctr">
                    <a:lnB w="12700" cmpd="sng">
                      <a:noFill/>
                    </a:lnB>
                    <a:solidFill>
                      <a:schemeClr val="bg1">
                        <a:lumMod val="95000"/>
                      </a:schemeClr>
                    </a:solidFill>
                  </a:tcPr>
                </a:tc>
                <a:tc>
                  <a:txBody>
                    <a:bodyPr/>
                    <a:lstStyle/>
                    <a:p>
                      <a:pPr algn="ctr"/>
                      <a:r>
                        <a:rPr lang="en-AU" sz="800"/>
                        <a:t>Q4</a:t>
                      </a:r>
                    </a:p>
                  </a:txBody>
                  <a:tcPr anchor="ctr">
                    <a:lnB w="12700" cmpd="sng">
                      <a:noFill/>
                    </a:lnB>
                    <a:solidFill>
                      <a:schemeClr val="bg1">
                        <a:lumMod val="95000"/>
                      </a:schemeClr>
                    </a:solidFill>
                  </a:tcPr>
                </a:tc>
                <a:tc>
                  <a:txBody>
                    <a:bodyPr/>
                    <a:lstStyle/>
                    <a:p>
                      <a:pPr algn="ctr"/>
                      <a:r>
                        <a:rPr lang="en-AU" sz="800"/>
                        <a:t>Q1</a:t>
                      </a:r>
                    </a:p>
                  </a:txBody>
                  <a:tcPr anchor="ctr">
                    <a:lnB w="12700" cmpd="sng">
                      <a:noFill/>
                    </a:lnB>
                    <a:solidFill>
                      <a:schemeClr val="bg1">
                        <a:lumMod val="95000"/>
                      </a:schemeClr>
                    </a:solidFill>
                  </a:tcPr>
                </a:tc>
                <a:tc>
                  <a:txBody>
                    <a:bodyPr/>
                    <a:lstStyle/>
                    <a:p>
                      <a:pPr algn="ctr"/>
                      <a:r>
                        <a:rPr lang="en-AU" sz="800"/>
                        <a:t>Q2</a:t>
                      </a:r>
                    </a:p>
                  </a:txBody>
                  <a:tcPr anchor="ctr">
                    <a:lnB w="12700" cmpd="sng">
                      <a:noFill/>
                    </a:lnB>
                    <a:solidFill>
                      <a:schemeClr val="bg1">
                        <a:lumMod val="95000"/>
                      </a:schemeClr>
                    </a:solidFill>
                  </a:tcPr>
                </a:tc>
                <a:tc>
                  <a:txBody>
                    <a:bodyPr/>
                    <a:lstStyle/>
                    <a:p>
                      <a:pPr algn="ctr"/>
                      <a:r>
                        <a:rPr lang="en-AU" sz="800"/>
                        <a:t>Q3</a:t>
                      </a:r>
                    </a:p>
                  </a:txBody>
                  <a:tcPr anchor="ctr">
                    <a:lnB w="12700" cmpd="sng">
                      <a:noFill/>
                    </a:lnB>
                    <a:solidFill>
                      <a:schemeClr val="bg1">
                        <a:lumMod val="95000"/>
                      </a:schemeClr>
                    </a:solidFill>
                  </a:tcPr>
                </a:tc>
                <a:tc>
                  <a:txBody>
                    <a:bodyPr/>
                    <a:lstStyle/>
                    <a:p>
                      <a:pPr algn="ctr"/>
                      <a:r>
                        <a:rPr lang="en-AU" sz="800"/>
                        <a:t>Q4</a:t>
                      </a:r>
                    </a:p>
                  </a:txBody>
                  <a:tcPr anchor="ctr">
                    <a:lnB w="12700" cmpd="sng">
                      <a:noFill/>
                    </a:lnB>
                    <a:solidFill>
                      <a:schemeClr val="bg1">
                        <a:lumMod val="95000"/>
                      </a:schemeClr>
                    </a:solidFill>
                  </a:tcPr>
                </a:tc>
                <a:tc>
                  <a:txBody>
                    <a:bodyPr/>
                    <a:lstStyle/>
                    <a:p>
                      <a:pPr algn="ctr"/>
                      <a:r>
                        <a:rPr lang="en-AU" sz="800"/>
                        <a:t>Q1</a:t>
                      </a:r>
                    </a:p>
                  </a:txBody>
                  <a:tcPr anchor="ctr">
                    <a:lnB w="12700" cmpd="sng">
                      <a:noFill/>
                    </a:lnB>
                    <a:solidFill>
                      <a:schemeClr val="bg1">
                        <a:lumMod val="95000"/>
                      </a:schemeClr>
                    </a:solidFill>
                  </a:tcPr>
                </a:tc>
                <a:tc>
                  <a:txBody>
                    <a:bodyPr/>
                    <a:lstStyle/>
                    <a:p>
                      <a:pPr algn="ctr"/>
                      <a:r>
                        <a:rPr lang="en-AU" sz="800"/>
                        <a:t>Q2</a:t>
                      </a:r>
                    </a:p>
                  </a:txBody>
                  <a:tcPr anchor="ctr">
                    <a:lnB w="12700" cmpd="sng">
                      <a:noFill/>
                    </a:lnB>
                    <a:solidFill>
                      <a:schemeClr val="bg1">
                        <a:lumMod val="95000"/>
                      </a:schemeClr>
                    </a:solidFill>
                  </a:tcPr>
                </a:tc>
                <a:extLst>
                  <a:ext uri="{0D108BD9-81ED-4DB2-BD59-A6C34878D82A}">
                    <a16:rowId xmlns:a16="http://schemas.microsoft.com/office/drawing/2014/main" val="3928672073"/>
                  </a:ext>
                </a:extLst>
              </a:tr>
              <a:tr h="3928264">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635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6350" cap="flat" cmpd="sng" algn="ctr">
                      <a:solidFill>
                        <a:schemeClr val="bg1">
                          <a:lumMod val="8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635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dirty="0"/>
                    </a:p>
                  </a:txBody>
                  <a:tcPr anchor="ctr">
                    <a:lnL w="6350" cap="flat" cmpd="sng" algn="ctr">
                      <a:solidFill>
                        <a:schemeClr val="bg1">
                          <a:lumMod val="8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12700" cmpd="sng">
                      <a:noFill/>
                    </a:lnL>
                    <a:lnR w="635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a:p>
                  </a:txBody>
                  <a:tcPr anchor="ctr">
                    <a:lnL w="6350" cap="flat" cmpd="sng" algn="ctr">
                      <a:solidFill>
                        <a:schemeClr val="bg1">
                          <a:lumMod val="8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AU" sz="8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AU" sz="800" dirty="0"/>
                    </a:p>
                  </a:txBody>
                  <a:tcPr anchor="ctr">
                    <a:lnL w="12700" cmpd="sng">
                      <a:noFill/>
                    </a:lnL>
                    <a:lnR w="635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3707173"/>
                  </a:ext>
                </a:extLst>
              </a:tr>
            </a:tbl>
          </a:graphicData>
        </a:graphic>
      </p:graphicFrame>
      <p:cxnSp>
        <p:nvCxnSpPr>
          <p:cNvPr id="74" name="Straight Connector 73">
            <a:extLst>
              <a:ext uri="{FF2B5EF4-FFF2-40B4-BE49-F238E27FC236}">
                <a16:creationId xmlns:a16="http://schemas.microsoft.com/office/drawing/2014/main" id="{810EE011-7AB8-479F-B558-489C7D362824}"/>
              </a:ext>
            </a:extLst>
          </p:cNvPr>
          <p:cNvCxnSpPr>
            <a:cxnSpLocks/>
          </p:cNvCxnSpPr>
          <p:nvPr/>
        </p:nvCxnSpPr>
        <p:spPr>
          <a:xfrm>
            <a:off x="0" y="1899764"/>
            <a:ext cx="0" cy="5328000"/>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itle 4">
            <a:extLst>
              <a:ext uri="{FF2B5EF4-FFF2-40B4-BE49-F238E27FC236}">
                <a16:creationId xmlns:a16="http://schemas.microsoft.com/office/drawing/2014/main" id="{22D1525F-C0AD-42A0-82C3-68E9AE4D59E9}"/>
              </a:ext>
            </a:extLst>
          </p:cNvPr>
          <p:cNvSpPr>
            <a:spLocks noGrp="1"/>
          </p:cNvSpPr>
          <p:nvPr>
            <p:ph type="title"/>
          </p:nvPr>
        </p:nvSpPr>
        <p:spPr>
          <a:xfrm>
            <a:off x="86758" y="51394"/>
            <a:ext cx="10340231" cy="835563"/>
          </a:xfrm>
        </p:spPr>
        <p:txBody>
          <a:bodyPr>
            <a:normAutofit/>
          </a:bodyPr>
          <a:lstStyle/>
          <a:p>
            <a:pPr defTabSz="727510"/>
            <a:r>
              <a:rPr lang="en-AU" dirty="0">
                <a:solidFill>
                  <a:srgbClr val="FFFFFF"/>
                </a:solidFill>
              </a:rPr>
              <a:t>CDR Implementation - indicative</a:t>
            </a:r>
          </a:p>
        </p:txBody>
      </p:sp>
      <p:cxnSp>
        <p:nvCxnSpPr>
          <p:cNvPr id="64" name="Straight Connector 63">
            <a:extLst>
              <a:ext uri="{FF2B5EF4-FFF2-40B4-BE49-F238E27FC236}">
                <a16:creationId xmlns:a16="http://schemas.microsoft.com/office/drawing/2014/main" id="{92533138-C8D9-4D21-82A7-1B085F3A213E}"/>
              </a:ext>
            </a:extLst>
          </p:cNvPr>
          <p:cNvCxnSpPr>
            <a:cxnSpLocks/>
          </p:cNvCxnSpPr>
          <p:nvPr/>
        </p:nvCxnSpPr>
        <p:spPr>
          <a:xfrm>
            <a:off x="0" y="1857650"/>
            <a:ext cx="0" cy="5328000"/>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 name="Group 1">
            <a:extLst>
              <a:ext uri="{FF2B5EF4-FFF2-40B4-BE49-F238E27FC236}">
                <a16:creationId xmlns:a16="http://schemas.microsoft.com/office/drawing/2014/main" id="{2BE2ED86-E217-4EC6-B67C-C492A3151986}"/>
              </a:ext>
            </a:extLst>
          </p:cNvPr>
          <p:cNvGrpSpPr/>
          <p:nvPr/>
        </p:nvGrpSpPr>
        <p:grpSpPr>
          <a:xfrm>
            <a:off x="879680" y="2790204"/>
            <a:ext cx="10904320" cy="2322901"/>
            <a:chOff x="2238638" y="2790204"/>
            <a:chExt cx="9545361" cy="2322901"/>
          </a:xfrm>
        </p:grpSpPr>
        <p:sp>
          <p:nvSpPr>
            <p:cNvPr id="88" name="Arrow: Chevron 87">
              <a:extLst>
                <a:ext uri="{FF2B5EF4-FFF2-40B4-BE49-F238E27FC236}">
                  <a16:creationId xmlns:a16="http://schemas.microsoft.com/office/drawing/2014/main" id="{F2D9A3FB-D01A-4476-8965-27F812DA6459}"/>
                </a:ext>
              </a:extLst>
            </p:cNvPr>
            <p:cNvSpPr/>
            <p:nvPr/>
          </p:nvSpPr>
          <p:spPr>
            <a:xfrm>
              <a:off x="2238638" y="2790204"/>
              <a:ext cx="1254074" cy="288000"/>
            </a:xfrm>
            <a:prstGeom prst="chevron">
              <a:avLst/>
            </a:prstGeom>
            <a:solidFill>
              <a:schemeClr val="bg1">
                <a:lumMod val="9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000000">
                      <a:lumMod val="50000"/>
                      <a:lumOff val="50000"/>
                    </a:srgbClr>
                  </a:solidFill>
                  <a:effectLst/>
                  <a:uLnTx/>
                  <a:uFillTx/>
                  <a:latin typeface="Segoe UI Semilight"/>
                  <a:ea typeface="+mn-ea"/>
                  <a:cs typeface="+mn-cs"/>
                </a:rPr>
                <a:t>Draft</a:t>
              </a:r>
            </a:p>
          </p:txBody>
        </p:sp>
        <p:sp>
          <p:nvSpPr>
            <p:cNvPr id="118" name="Arrow: Chevron 117">
              <a:extLst>
                <a:ext uri="{FF2B5EF4-FFF2-40B4-BE49-F238E27FC236}">
                  <a16:creationId xmlns:a16="http://schemas.microsoft.com/office/drawing/2014/main" id="{4453C8DA-6671-4CAC-A63B-DFA63444652A}"/>
                </a:ext>
              </a:extLst>
            </p:cNvPr>
            <p:cNvSpPr/>
            <p:nvPr/>
          </p:nvSpPr>
          <p:spPr>
            <a:xfrm>
              <a:off x="3414742" y="2790204"/>
              <a:ext cx="1514717" cy="288000"/>
            </a:xfrm>
            <a:prstGeom prst="chevron">
              <a:avLst/>
            </a:prstGeom>
            <a:solidFill>
              <a:schemeClr val="bg1">
                <a:lumMod val="7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chemeClr val="tx1">
                      <a:lumMod val="75000"/>
                      <a:lumOff val="25000"/>
                    </a:schemeClr>
                  </a:solidFill>
                  <a:effectLst/>
                  <a:uLnTx/>
                  <a:uFillTx/>
                  <a:latin typeface="Segoe UI Semilight"/>
                  <a:ea typeface="+mn-ea"/>
                  <a:cs typeface="+mn-cs"/>
                </a:rPr>
                <a:t>Designation Inst Made</a:t>
              </a:r>
            </a:p>
          </p:txBody>
        </p:sp>
        <p:sp>
          <p:nvSpPr>
            <p:cNvPr id="127" name="Arrow: Chevron 126">
              <a:extLst>
                <a:ext uri="{FF2B5EF4-FFF2-40B4-BE49-F238E27FC236}">
                  <a16:creationId xmlns:a16="http://schemas.microsoft.com/office/drawing/2014/main" id="{919BE317-6C34-4FEE-9014-8CEACE8D284B}"/>
                </a:ext>
              </a:extLst>
            </p:cNvPr>
            <p:cNvSpPr/>
            <p:nvPr/>
          </p:nvSpPr>
          <p:spPr>
            <a:xfrm>
              <a:off x="4184447" y="3138964"/>
              <a:ext cx="768965" cy="288000"/>
            </a:xfrm>
            <a:prstGeom prst="chevron">
              <a:avLst>
                <a:gd name="adj" fmla="val 28891"/>
              </a:avLst>
            </a:prstGeom>
            <a:solidFill>
              <a:schemeClr val="bg1">
                <a:lumMod val="9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000000">
                      <a:lumMod val="50000"/>
                      <a:lumOff val="50000"/>
                    </a:srgbClr>
                  </a:solidFill>
                  <a:effectLst/>
                  <a:uLnTx/>
                  <a:uFillTx/>
                  <a:latin typeface="Segoe UI Semilight"/>
                  <a:ea typeface="+mn-ea"/>
                  <a:cs typeface="+mn-cs"/>
                </a:rPr>
                <a:t>Rules Draft</a:t>
              </a:r>
            </a:p>
          </p:txBody>
        </p:sp>
        <p:sp>
          <p:nvSpPr>
            <p:cNvPr id="128" name="Arrow: Chevron 127">
              <a:extLst>
                <a:ext uri="{FF2B5EF4-FFF2-40B4-BE49-F238E27FC236}">
                  <a16:creationId xmlns:a16="http://schemas.microsoft.com/office/drawing/2014/main" id="{A89E6FA4-ED43-475B-9EEB-8CEE7C07A25A}"/>
                </a:ext>
              </a:extLst>
            </p:cNvPr>
            <p:cNvSpPr/>
            <p:nvPr/>
          </p:nvSpPr>
          <p:spPr>
            <a:xfrm>
              <a:off x="4914413" y="3486575"/>
              <a:ext cx="1010203" cy="288000"/>
            </a:xfrm>
            <a:prstGeom prst="chevron">
              <a:avLst>
                <a:gd name="adj" fmla="val 28892"/>
              </a:avLst>
            </a:prstGeom>
            <a:solidFill>
              <a:schemeClr val="bg1">
                <a:lumMod val="7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chemeClr val="tx1">
                      <a:lumMod val="75000"/>
                      <a:lumOff val="25000"/>
                    </a:schemeClr>
                  </a:solidFill>
                  <a:effectLst/>
                  <a:uLnTx/>
                  <a:uFillTx/>
                  <a:latin typeface="Segoe UI Semilight"/>
                  <a:ea typeface="+mn-ea"/>
                  <a:cs typeface="+mn-cs"/>
                </a:rPr>
                <a:t>Rules Finalised</a:t>
              </a:r>
            </a:p>
          </p:txBody>
        </p:sp>
        <p:sp>
          <p:nvSpPr>
            <p:cNvPr id="129" name="Arrow: Chevron 128">
              <a:extLst>
                <a:ext uri="{FF2B5EF4-FFF2-40B4-BE49-F238E27FC236}">
                  <a16:creationId xmlns:a16="http://schemas.microsoft.com/office/drawing/2014/main" id="{EC18CEB5-96BA-4D4A-9091-A76B194FC1E7}"/>
                </a:ext>
              </a:extLst>
            </p:cNvPr>
            <p:cNvSpPr/>
            <p:nvPr/>
          </p:nvSpPr>
          <p:spPr>
            <a:xfrm>
              <a:off x="3457013" y="3138964"/>
              <a:ext cx="768963" cy="288000"/>
            </a:xfrm>
            <a:prstGeom prst="chevron">
              <a:avLst>
                <a:gd name="adj" fmla="val 28891"/>
              </a:avLst>
            </a:prstGeom>
            <a:solidFill>
              <a:schemeClr val="bg1">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a:solidFill>
                    <a:srgbClr val="000000">
                      <a:lumMod val="50000"/>
                      <a:lumOff val="50000"/>
                    </a:srgbClr>
                  </a:solidFill>
                  <a:latin typeface="Segoe UI Semilight"/>
                </a:rPr>
                <a:t>Instructions</a:t>
              </a:r>
              <a:endParaRPr kumimoji="0" lang="en-AU" sz="1000" b="0" i="0" u="none" strike="noStrike" kern="1200" cap="none" spc="0" normalizeH="0" baseline="0" noProof="0">
                <a:ln>
                  <a:noFill/>
                </a:ln>
                <a:solidFill>
                  <a:srgbClr val="000000">
                    <a:lumMod val="50000"/>
                    <a:lumOff val="50000"/>
                  </a:srgbClr>
                </a:solidFill>
                <a:effectLst/>
                <a:uLnTx/>
                <a:uFillTx/>
                <a:latin typeface="Segoe UI Semilight"/>
                <a:ea typeface="+mn-ea"/>
                <a:cs typeface="+mn-cs"/>
              </a:endParaRPr>
            </a:p>
          </p:txBody>
        </p:sp>
        <p:sp>
          <p:nvSpPr>
            <p:cNvPr id="130" name="Arrow: Chevron 129">
              <a:extLst>
                <a:ext uri="{FF2B5EF4-FFF2-40B4-BE49-F238E27FC236}">
                  <a16:creationId xmlns:a16="http://schemas.microsoft.com/office/drawing/2014/main" id="{EDFD4860-6AF0-40C0-A675-3B8A7C6B1E70}"/>
                </a:ext>
              </a:extLst>
            </p:cNvPr>
            <p:cNvSpPr/>
            <p:nvPr/>
          </p:nvSpPr>
          <p:spPr>
            <a:xfrm>
              <a:off x="4464129" y="3817254"/>
              <a:ext cx="794656" cy="288000"/>
            </a:xfrm>
            <a:prstGeom prst="chevron">
              <a:avLst>
                <a:gd name="adj" fmla="val 28891"/>
              </a:avLst>
            </a:prstGeom>
            <a:solidFill>
              <a:schemeClr val="bg1">
                <a:lumMod val="9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rgbClr val="000000">
                      <a:lumMod val="50000"/>
                      <a:lumOff val="50000"/>
                    </a:srgbClr>
                  </a:solidFill>
                  <a:effectLst/>
                  <a:uLnTx/>
                  <a:uFillTx/>
                  <a:latin typeface="Segoe UI Semilight"/>
                  <a:ea typeface="+mn-ea"/>
                  <a:cs typeface="+mn-cs"/>
                </a:rPr>
                <a:t>Draft Standards</a:t>
              </a:r>
            </a:p>
          </p:txBody>
        </p:sp>
        <p:sp>
          <p:nvSpPr>
            <p:cNvPr id="131" name="Arrow: Chevron 130">
              <a:extLst>
                <a:ext uri="{FF2B5EF4-FFF2-40B4-BE49-F238E27FC236}">
                  <a16:creationId xmlns:a16="http://schemas.microsoft.com/office/drawing/2014/main" id="{E6AAED4F-ECAC-4EF2-8E55-D3AD59B562B0}"/>
                </a:ext>
              </a:extLst>
            </p:cNvPr>
            <p:cNvSpPr/>
            <p:nvPr/>
          </p:nvSpPr>
          <p:spPr>
            <a:xfrm>
              <a:off x="5212240" y="4180730"/>
              <a:ext cx="1107855" cy="288000"/>
            </a:xfrm>
            <a:prstGeom prst="chevron">
              <a:avLst>
                <a:gd name="adj" fmla="val 28892"/>
              </a:avLst>
            </a:prstGeom>
            <a:solidFill>
              <a:schemeClr val="bg1">
                <a:lumMod val="75000"/>
                <a:alpha val="70000"/>
              </a:schemeClr>
            </a:solidFill>
            <a:ln w="3175">
              <a:solidFill>
                <a:schemeClr val="bg1">
                  <a:lumMod val="6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schemeClr val="tx1">
                      <a:lumMod val="75000"/>
                      <a:lumOff val="25000"/>
                    </a:schemeClr>
                  </a:solidFill>
                  <a:effectLst/>
                  <a:uLnTx/>
                  <a:uFillTx/>
                  <a:latin typeface="Segoe UI Semilight"/>
                  <a:ea typeface="+mn-ea"/>
                  <a:cs typeface="+mn-cs"/>
                </a:rPr>
                <a:t>Finalise Standards</a:t>
              </a:r>
            </a:p>
          </p:txBody>
        </p:sp>
        <p:sp>
          <p:nvSpPr>
            <p:cNvPr id="106" name="Rectangle: Rounded Corners 105">
              <a:extLst>
                <a:ext uri="{FF2B5EF4-FFF2-40B4-BE49-F238E27FC236}">
                  <a16:creationId xmlns:a16="http://schemas.microsoft.com/office/drawing/2014/main" id="{80E2799D-9D11-4634-8324-63341A1D1118}"/>
                </a:ext>
              </a:extLst>
            </p:cNvPr>
            <p:cNvSpPr/>
            <p:nvPr/>
          </p:nvSpPr>
          <p:spPr>
            <a:xfrm>
              <a:off x="5416275" y="4825105"/>
              <a:ext cx="2214458" cy="288000"/>
            </a:xfrm>
            <a:prstGeom prst="roundRect">
              <a:avLst/>
            </a:prstGeom>
            <a:solidFill>
              <a:schemeClr val="accent2"/>
            </a:solidFill>
            <a:ln w="3175">
              <a:solidFill>
                <a:schemeClr val="accent2">
                  <a:lumMod val="90000"/>
                  <a:lumOff val="1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AU" sz="1000">
                  <a:solidFill>
                    <a:schemeClr val="bg1"/>
                  </a:solidFill>
                  <a:latin typeface="Segoe UI Semilight"/>
                </a:rPr>
                <a:t>Design</a:t>
              </a:r>
            </a:p>
          </p:txBody>
        </p:sp>
        <p:grpSp>
          <p:nvGrpSpPr>
            <p:cNvPr id="100" name="Group 99">
              <a:extLst>
                <a:ext uri="{FF2B5EF4-FFF2-40B4-BE49-F238E27FC236}">
                  <a16:creationId xmlns:a16="http://schemas.microsoft.com/office/drawing/2014/main" id="{EFF42241-DBF1-44E3-8FEA-16C9FC0E3396}"/>
                </a:ext>
              </a:extLst>
            </p:cNvPr>
            <p:cNvGrpSpPr/>
            <p:nvPr/>
          </p:nvGrpSpPr>
          <p:grpSpPr>
            <a:xfrm>
              <a:off x="7649871" y="4825105"/>
              <a:ext cx="2068719" cy="288000"/>
              <a:chOff x="4207900" y="2618819"/>
              <a:chExt cx="1681537" cy="183241"/>
            </a:xfrm>
          </p:grpSpPr>
          <p:sp>
            <p:nvSpPr>
              <p:cNvPr id="103" name="Rectangle: Rounded Corners 102">
                <a:extLst>
                  <a:ext uri="{FF2B5EF4-FFF2-40B4-BE49-F238E27FC236}">
                    <a16:creationId xmlns:a16="http://schemas.microsoft.com/office/drawing/2014/main" id="{DC67C2AE-6A31-4A96-8A3D-30431BD9435C}"/>
                  </a:ext>
                </a:extLst>
              </p:cNvPr>
              <p:cNvSpPr/>
              <p:nvPr/>
            </p:nvSpPr>
            <p:spPr>
              <a:xfrm>
                <a:off x="5315132" y="2618819"/>
                <a:ext cx="574305" cy="180000"/>
              </a:xfrm>
              <a:prstGeom prst="roundRect">
                <a:avLst/>
              </a:prstGeom>
              <a:pattFill prst="ltVert">
                <a:fgClr>
                  <a:srgbClr val="C00000"/>
                </a:fgClr>
                <a:bgClr>
                  <a:schemeClr val="bg1"/>
                </a:bgClr>
              </a:pattFill>
              <a:ln w="3175">
                <a:solidFill>
                  <a:schemeClr val="accent2">
                    <a:lumMod val="90000"/>
                    <a:lumOff val="1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endParaRPr lang="en-AU" sz="1000">
                  <a:solidFill>
                    <a:schemeClr val="bg1"/>
                  </a:solidFill>
                  <a:latin typeface="Segoe UI Semilight"/>
                </a:endParaRPr>
              </a:p>
            </p:txBody>
          </p:sp>
          <p:sp>
            <p:nvSpPr>
              <p:cNvPr id="104" name="Rectangle: Rounded Corners 103">
                <a:extLst>
                  <a:ext uri="{FF2B5EF4-FFF2-40B4-BE49-F238E27FC236}">
                    <a16:creationId xmlns:a16="http://schemas.microsoft.com/office/drawing/2014/main" id="{8781DE96-E638-40A4-9408-08ED8CD025BC}"/>
                  </a:ext>
                </a:extLst>
              </p:cNvPr>
              <p:cNvSpPr/>
              <p:nvPr/>
            </p:nvSpPr>
            <p:spPr>
              <a:xfrm>
                <a:off x="4207900" y="2622060"/>
                <a:ext cx="1136020" cy="180000"/>
              </a:xfrm>
              <a:prstGeom prst="roundRect">
                <a:avLst/>
              </a:prstGeom>
              <a:solidFill>
                <a:schemeClr val="accent2"/>
              </a:solidFill>
              <a:ln w="3175">
                <a:solidFill>
                  <a:schemeClr val="accent2">
                    <a:lumMod val="90000"/>
                    <a:lumOff val="1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AU" sz="1000">
                    <a:solidFill>
                      <a:schemeClr val="bg1"/>
                    </a:solidFill>
                    <a:latin typeface="Segoe UI Semilight"/>
                  </a:rPr>
                  <a:t>Build &amp; Test</a:t>
                </a:r>
              </a:p>
            </p:txBody>
          </p:sp>
        </p:grpSp>
        <p:sp>
          <p:nvSpPr>
            <p:cNvPr id="101" name="Rectangle: Rounded Corners 100">
              <a:extLst>
                <a:ext uri="{FF2B5EF4-FFF2-40B4-BE49-F238E27FC236}">
                  <a16:creationId xmlns:a16="http://schemas.microsoft.com/office/drawing/2014/main" id="{461B380A-5734-4B4F-A417-6323EDB32AA6}"/>
                </a:ext>
              </a:extLst>
            </p:cNvPr>
            <p:cNvSpPr/>
            <p:nvPr/>
          </p:nvSpPr>
          <p:spPr>
            <a:xfrm>
              <a:off x="9736617" y="4825105"/>
              <a:ext cx="1397594" cy="288000"/>
            </a:xfrm>
            <a:prstGeom prst="roundRect">
              <a:avLst/>
            </a:prstGeom>
            <a:solidFill>
              <a:schemeClr val="accent2"/>
            </a:solidFill>
            <a:ln w="3175">
              <a:solidFill>
                <a:schemeClr val="accent2">
                  <a:lumMod val="90000"/>
                  <a:lumOff val="1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AU" sz="1000">
                  <a:solidFill>
                    <a:schemeClr val="bg1"/>
                  </a:solidFill>
                  <a:latin typeface="Segoe UI Semilight"/>
                </a:rPr>
                <a:t>Industry Testing</a:t>
              </a:r>
            </a:p>
          </p:txBody>
        </p:sp>
        <p:sp>
          <p:nvSpPr>
            <p:cNvPr id="102" name="Rectangle: Rounded Corners 101">
              <a:extLst>
                <a:ext uri="{FF2B5EF4-FFF2-40B4-BE49-F238E27FC236}">
                  <a16:creationId xmlns:a16="http://schemas.microsoft.com/office/drawing/2014/main" id="{8063C659-284F-4E72-9B9C-1D363991E8D9}"/>
                </a:ext>
              </a:extLst>
            </p:cNvPr>
            <p:cNvSpPr/>
            <p:nvPr/>
          </p:nvSpPr>
          <p:spPr>
            <a:xfrm>
              <a:off x="3715288" y="4825105"/>
              <a:ext cx="1682988" cy="288000"/>
            </a:xfrm>
            <a:prstGeom prst="roundRect">
              <a:avLst/>
            </a:prstGeom>
            <a:solidFill>
              <a:schemeClr val="accent2"/>
            </a:solidFill>
            <a:ln w="3175">
              <a:solidFill>
                <a:schemeClr val="accent2">
                  <a:lumMod val="90000"/>
                  <a:lumOff val="1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AU" sz="1000">
                  <a:solidFill>
                    <a:schemeClr val="bg1"/>
                  </a:solidFill>
                  <a:latin typeface="Segoe UI Semilight"/>
                </a:rPr>
                <a:t>Conceptual Design</a:t>
              </a:r>
            </a:p>
          </p:txBody>
        </p:sp>
        <p:grpSp>
          <p:nvGrpSpPr>
            <p:cNvPr id="94" name="Group 93">
              <a:extLst>
                <a:ext uri="{FF2B5EF4-FFF2-40B4-BE49-F238E27FC236}">
                  <a16:creationId xmlns:a16="http://schemas.microsoft.com/office/drawing/2014/main" id="{EA8B66DC-707E-4268-B4A9-588E78D29735}"/>
                </a:ext>
              </a:extLst>
            </p:cNvPr>
            <p:cNvGrpSpPr/>
            <p:nvPr/>
          </p:nvGrpSpPr>
          <p:grpSpPr>
            <a:xfrm>
              <a:off x="11014594" y="4842147"/>
              <a:ext cx="769405" cy="253916"/>
              <a:chOff x="8941459" y="5309199"/>
              <a:chExt cx="625403" cy="253916"/>
            </a:xfrm>
          </p:grpSpPr>
          <p:sp>
            <p:nvSpPr>
              <p:cNvPr id="96" name="TextBox 95">
                <a:extLst>
                  <a:ext uri="{FF2B5EF4-FFF2-40B4-BE49-F238E27FC236}">
                    <a16:creationId xmlns:a16="http://schemas.microsoft.com/office/drawing/2014/main" id="{BB5FF1D6-59FD-402C-8E17-4969428F3780}"/>
                  </a:ext>
                </a:extLst>
              </p:cNvPr>
              <p:cNvSpPr txBox="1"/>
              <p:nvPr/>
            </p:nvSpPr>
            <p:spPr>
              <a:xfrm>
                <a:off x="8941460" y="5309199"/>
                <a:ext cx="625402" cy="253916"/>
              </a:xfrm>
              <a:prstGeom prst="rect">
                <a:avLst/>
              </a:prstGeom>
              <a:noFill/>
            </p:spPr>
            <p:txBody>
              <a:bodyPr wrap="square" rtlCol="0" anchor="t">
                <a:spAutoFit/>
              </a:bodyPr>
              <a:lstStyle>
                <a:defPPr>
                  <a:defRPr lang="en-US"/>
                </a:defPPr>
                <a:lvl1pPr algn="r">
                  <a:defRPr sz="900">
                    <a:cs typeface="Calibri"/>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a:ln>
                      <a:noFill/>
                    </a:ln>
                    <a:solidFill>
                      <a:schemeClr val="tx1">
                        <a:lumMod val="75000"/>
                        <a:lumOff val="25000"/>
                      </a:schemeClr>
                    </a:solidFill>
                    <a:effectLst/>
                    <a:uLnTx/>
                    <a:uFillTx/>
                    <a:latin typeface="Segoe UI Semilight"/>
                    <a:ea typeface="+mn-ea"/>
                    <a:cs typeface="Calibri"/>
                  </a:rPr>
                  <a:t>Go Live</a:t>
                </a:r>
              </a:p>
            </p:txBody>
          </p:sp>
          <p:sp>
            <p:nvSpPr>
              <p:cNvPr id="97" name="Diamond 96">
                <a:extLst>
                  <a:ext uri="{FF2B5EF4-FFF2-40B4-BE49-F238E27FC236}">
                    <a16:creationId xmlns:a16="http://schemas.microsoft.com/office/drawing/2014/main" id="{4F14E788-B366-4ADD-82A1-2ADBF93AB4C7}"/>
                  </a:ext>
                </a:extLst>
              </p:cNvPr>
              <p:cNvSpPr/>
              <p:nvPr/>
            </p:nvSpPr>
            <p:spPr>
              <a:xfrm>
                <a:off x="8941459" y="5359305"/>
                <a:ext cx="166899" cy="203810"/>
              </a:xfrm>
              <a:prstGeom prst="diamond">
                <a:avLst/>
              </a:prstGeom>
              <a:solidFill>
                <a:srgbClr val="00B050"/>
              </a:solidFill>
              <a:ln w="6350">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black"/>
                  </a:solidFill>
                  <a:effectLst/>
                  <a:uLnTx/>
                  <a:uFillTx/>
                  <a:latin typeface="Segoe UI Semilight"/>
                  <a:ea typeface="+mn-ea"/>
                  <a:cs typeface="+mn-cs"/>
                </a:endParaRPr>
              </a:p>
            </p:txBody>
          </p:sp>
        </p:grpSp>
      </p:grpSp>
      <p:sp>
        <p:nvSpPr>
          <p:cNvPr id="3" name="Rectangle: Rounded Corners 2">
            <a:extLst>
              <a:ext uri="{FF2B5EF4-FFF2-40B4-BE49-F238E27FC236}">
                <a16:creationId xmlns:a16="http://schemas.microsoft.com/office/drawing/2014/main" id="{42FEDE00-A919-4D7B-826F-A7E421C991FD}"/>
              </a:ext>
            </a:extLst>
          </p:cNvPr>
          <p:cNvSpPr/>
          <p:nvPr/>
        </p:nvSpPr>
        <p:spPr>
          <a:xfrm>
            <a:off x="8530814" y="2323652"/>
            <a:ext cx="1596561" cy="182880"/>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rtlCol="0" anchor="ctr"/>
          <a:lstStyle/>
          <a:p>
            <a:pPr algn="ctr"/>
            <a:r>
              <a:rPr lang="en-AU" sz="1050" dirty="0">
                <a:solidFill>
                  <a:schemeClr val="bg1"/>
                </a:solidFill>
              </a:rPr>
              <a:t>5MS implementation</a:t>
            </a:r>
          </a:p>
        </p:txBody>
      </p:sp>
    </p:spTree>
    <p:extLst>
      <p:ext uri="{BB962C8B-B14F-4D97-AF65-F5344CB8AC3E}">
        <p14:creationId xmlns:p14="http://schemas.microsoft.com/office/powerpoint/2010/main" val="3680666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BD3E7-59D0-4024-83E3-3AB120076CDA}"/>
              </a:ext>
            </a:extLst>
          </p:cNvPr>
          <p:cNvSpPr>
            <a:spLocks noGrp="1"/>
          </p:cNvSpPr>
          <p:nvPr>
            <p:ph type="title"/>
          </p:nvPr>
        </p:nvSpPr>
        <p:spPr/>
        <p:txBody>
          <a:bodyPr>
            <a:normAutofit/>
          </a:bodyPr>
          <a:lstStyle/>
          <a:p>
            <a:r>
              <a:rPr lang="en-AU"/>
              <a:t>Contact Us </a:t>
            </a:r>
          </a:p>
        </p:txBody>
      </p:sp>
      <p:sp>
        <p:nvSpPr>
          <p:cNvPr id="5" name="Rectangle 4">
            <a:extLst>
              <a:ext uri="{FF2B5EF4-FFF2-40B4-BE49-F238E27FC236}">
                <a16:creationId xmlns:a16="http://schemas.microsoft.com/office/drawing/2014/main" id="{23CE9BAB-3EC5-4BEC-873B-6DD8C1C2D19F}"/>
              </a:ext>
            </a:extLst>
          </p:cNvPr>
          <p:cNvSpPr/>
          <p:nvPr/>
        </p:nvSpPr>
        <p:spPr>
          <a:xfrm>
            <a:off x="1697738" y="2926227"/>
            <a:ext cx="4263110" cy="2255375"/>
          </a:xfrm>
          <a:prstGeom prst="rect">
            <a:avLst/>
          </a:prstGeom>
          <a:solidFill>
            <a:schemeClr val="tx1">
              <a:alpha val="10000"/>
            </a:schemeClr>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82880" tIns="182880" rIns="182880" bIns="182880" numCol="1" spcCol="1270" anchor="t" anchorCtr="0">
            <a:noAutofit/>
          </a:bodyPr>
          <a:lstStyle/>
          <a:p>
            <a:r>
              <a:rPr lang="en-AU" sz="1400">
                <a:solidFill>
                  <a:schemeClr val="tx1"/>
                </a:solidFill>
              </a:rPr>
              <a:t>AEMO Project Lead</a:t>
            </a:r>
          </a:p>
          <a:p>
            <a:r>
              <a:rPr lang="en-AU" sz="1400">
                <a:solidFill>
                  <a:schemeClr val="tx1"/>
                </a:solidFill>
              </a:rPr>
              <a:t>Emerging Markets &amp; Services</a:t>
            </a:r>
          </a:p>
          <a:p>
            <a:r>
              <a:rPr lang="en-AU" sz="1400">
                <a:solidFill>
                  <a:schemeClr val="tx1"/>
                </a:solidFill>
                <a:ea typeface="+mn-lt"/>
                <a:cs typeface="+mn-lt"/>
              </a:rPr>
              <a:t>Email: </a:t>
            </a:r>
            <a:r>
              <a:rPr lang="en-AU" sz="1400">
                <a:solidFill>
                  <a:schemeClr val="tx1"/>
                </a:solidFill>
                <a:ea typeface="+mn-lt"/>
                <a:cs typeface="+mn-lt"/>
                <a:hlinkClick r:id="rId3">
                  <a:extLst>
                    <a:ext uri="{A12FA001-AC4F-418D-AE19-62706E023703}">
                      <ahyp:hlinkClr xmlns:ahyp="http://schemas.microsoft.com/office/drawing/2018/hyperlinkcolor" val="tx"/>
                    </a:ext>
                  </a:extLst>
                </a:hlinkClick>
              </a:rPr>
              <a:t>luke.wines@aemo.com.au</a:t>
            </a:r>
          </a:p>
          <a:p>
            <a:r>
              <a:rPr lang="en-AU" sz="1400">
                <a:solidFill>
                  <a:schemeClr val="tx1"/>
                </a:solidFill>
                <a:ea typeface="+mn-lt"/>
                <a:cs typeface="+mn-lt"/>
              </a:rPr>
              <a:t>Tel: 0401 200 725</a:t>
            </a:r>
            <a:endParaRPr lang="en-AU" sz="1400">
              <a:solidFill>
                <a:schemeClr val="tx1"/>
              </a:solidFill>
            </a:endParaRPr>
          </a:p>
        </p:txBody>
      </p:sp>
      <p:sp>
        <p:nvSpPr>
          <p:cNvPr id="6" name="Rectangle 5">
            <a:extLst>
              <a:ext uri="{FF2B5EF4-FFF2-40B4-BE49-F238E27FC236}">
                <a16:creationId xmlns:a16="http://schemas.microsoft.com/office/drawing/2014/main" id="{A5691E73-37FF-41D3-B07D-885E3B4F49EA}"/>
              </a:ext>
            </a:extLst>
          </p:cNvPr>
          <p:cNvSpPr/>
          <p:nvPr/>
        </p:nvSpPr>
        <p:spPr>
          <a:xfrm>
            <a:off x="6115330" y="2926227"/>
            <a:ext cx="4263110" cy="2255375"/>
          </a:xfrm>
          <a:prstGeom prst="rect">
            <a:avLst/>
          </a:prstGeom>
          <a:solidFill>
            <a:schemeClr val="tx1">
              <a:alpha val="10000"/>
            </a:schemeClr>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82880" tIns="182880" rIns="182880" bIns="182880" numCol="1" spcCol="1270" anchor="t" anchorCtr="0">
            <a:noAutofit/>
          </a:bodyPr>
          <a:lstStyle/>
          <a:p>
            <a:r>
              <a:rPr lang="en-AU" sz="1400">
                <a:solidFill>
                  <a:schemeClr val="tx1"/>
                </a:solidFill>
              </a:rPr>
              <a:t>Stakeholder Relations</a:t>
            </a:r>
          </a:p>
          <a:p>
            <a:r>
              <a:rPr lang="en-AU" sz="1400">
                <a:solidFill>
                  <a:schemeClr val="tx1"/>
                </a:solidFill>
              </a:rPr>
              <a:t>Email: </a:t>
            </a:r>
            <a:r>
              <a:rPr lang="en-AU" sz="1400">
                <a:solidFill>
                  <a:schemeClr val="tx1"/>
                </a:solidFill>
                <a:hlinkClick r:id="rId4">
                  <a:extLst>
                    <a:ext uri="{A12FA001-AC4F-418D-AE19-62706E023703}">
                      <ahyp:hlinkClr xmlns:ahyp="http://schemas.microsoft.com/office/drawing/2018/hyperlinkcolor" val="tx"/>
                    </a:ext>
                  </a:extLst>
                </a:hlinkClick>
              </a:rPr>
              <a:t>kate.reid@aemo.com.au</a:t>
            </a:r>
            <a:endParaRPr lang="en-AU" sz="1400">
              <a:solidFill>
                <a:schemeClr val="tx1"/>
              </a:solidFill>
            </a:endParaRPr>
          </a:p>
          <a:p>
            <a:r>
              <a:rPr lang="en-AU" sz="1400">
                <a:solidFill>
                  <a:schemeClr val="tx1"/>
                </a:solidFill>
              </a:rPr>
              <a:t>Tel: 0420 242 384 </a:t>
            </a:r>
          </a:p>
          <a:p>
            <a:endParaRPr lang="en-AU" sz="1400">
              <a:solidFill>
                <a:schemeClr val="tx1"/>
              </a:solidFill>
            </a:endParaRPr>
          </a:p>
          <a:p>
            <a:pPr defTabSz="666734">
              <a:lnSpc>
                <a:spcPct val="90000"/>
              </a:lnSpc>
              <a:spcBef>
                <a:spcPct val="0"/>
              </a:spcBef>
              <a:spcAft>
                <a:spcPts val="200"/>
              </a:spcAft>
            </a:pPr>
            <a:endParaRPr lang="en-US" sz="1050">
              <a:solidFill>
                <a:schemeClr val="tx1"/>
              </a:solidFill>
            </a:endParaRPr>
          </a:p>
        </p:txBody>
      </p:sp>
      <p:sp>
        <p:nvSpPr>
          <p:cNvPr id="7" name="Rectangle 6">
            <a:extLst>
              <a:ext uri="{FF2B5EF4-FFF2-40B4-BE49-F238E27FC236}">
                <a16:creationId xmlns:a16="http://schemas.microsoft.com/office/drawing/2014/main" id="{73230473-709E-4351-91FF-453D0A76B24E}"/>
              </a:ext>
            </a:extLst>
          </p:cNvPr>
          <p:cNvSpPr/>
          <p:nvPr/>
        </p:nvSpPr>
        <p:spPr>
          <a:xfrm>
            <a:off x="1697738" y="1981201"/>
            <a:ext cx="4263110" cy="830997"/>
          </a:xfrm>
          <a:prstGeom prst="rect">
            <a:avLst/>
          </a:prstGeom>
          <a:solidFill>
            <a:schemeClr val="accent1"/>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82880" tIns="91440" rIns="182880" bIns="182880" numCol="1" spcCol="1270" anchor="t" anchorCtr="0">
            <a:spAutoFit/>
          </a:bodyPr>
          <a:lstStyle/>
          <a:p>
            <a:pPr algn="r" defTabSz="666734">
              <a:lnSpc>
                <a:spcPct val="90000"/>
              </a:lnSpc>
              <a:spcBef>
                <a:spcPct val="0"/>
              </a:spcBef>
              <a:spcAft>
                <a:spcPts val="200"/>
              </a:spcAft>
            </a:pPr>
            <a:r>
              <a:rPr lang="en-US" sz="4000">
                <a:solidFill>
                  <a:srgbClr val="FFFFFF"/>
                </a:solidFill>
              </a:rPr>
              <a:t>Luke Wines</a:t>
            </a:r>
          </a:p>
        </p:txBody>
      </p:sp>
      <p:sp>
        <p:nvSpPr>
          <p:cNvPr id="8" name="Rectangle 7">
            <a:extLst>
              <a:ext uri="{FF2B5EF4-FFF2-40B4-BE49-F238E27FC236}">
                <a16:creationId xmlns:a16="http://schemas.microsoft.com/office/drawing/2014/main" id="{CDC9D4D3-F122-4226-A4A1-2B0BE2ECFE8E}"/>
              </a:ext>
            </a:extLst>
          </p:cNvPr>
          <p:cNvSpPr/>
          <p:nvPr/>
        </p:nvSpPr>
        <p:spPr>
          <a:xfrm>
            <a:off x="6115330" y="1981201"/>
            <a:ext cx="4263110" cy="830997"/>
          </a:xfrm>
          <a:prstGeom prst="rect">
            <a:avLst/>
          </a:prstGeom>
          <a:solidFill>
            <a:schemeClr val="accent3"/>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82880" tIns="91440" rIns="182880" bIns="182880" numCol="1" spcCol="1270" anchor="t" anchorCtr="0">
            <a:spAutoFit/>
          </a:bodyPr>
          <a:lstStyle/>
          <a:p>
            <a:pPr algn="r" defTabSz="666734">
              <a:lnSpc>
                <a:spcPct val="90000"/>
              </a:lnSpc>
              <a:spcBef>
                <a:spcPct val="0"/>
              </a:spcBef>
              <a:spcAft>
                <a:spcPts val="200"/>
              </a:spcAft>
            </a:pPr>
            <a:r>
              <a:rPr lang="en-AU" sz="4000"/>
              <a:t>Kate Reid</a:t>
            </a:r>
          </a:p>
        </p:txBody>
      </p:sp>
      <p:sp>
        <p:nvSpPr>
          <p:cNvPr id="18" name="Rectangle 17">
            <a:hlinkClick r:id="" action="ppaction://noaction"/>
            <a:extLst>
              <a:ext uri="{FF2B5EF4-FFF2-40B4-BE49-F238E27FC236}">
                <a16:creationId xmlns:a16="http://schemas.microsoft.com/office/drawing/2014/main" id="{0174AB0D-B036-4473-84A7-219B1692BC21}"/>
              </a:ext>
            </a:extLst>
          </p:cNvPr>
          <p:cNvSpPr/>
          <p:nvPr/>
        </p:nvSpPr>
        <p:spPr>
          <a:xfrm>
            <a:off x="1697738" y="4750727"/>
            <a:ext cx="4263110" cy="430887"/>
          </a:xfrm>
          <a:prstGeom prst="rect">
            <a:avLst/>
          </a:prstGeom>
          <a:solidFill>
            <a:schemeClr val="tx1">
              <a:lumMod val="75000"/>
              <a:alpha val="20000"/>
            </a:schemeClr>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91440" tIns="91440" rIns="91440" bIns="91440" numCol="1" spcCol="1270" anchor="t" anchorCtr="0">
            <a:spAutoFit/>
          </a:bodyPr>
          <a:lstStyle/>
          <a:p>
            <a:r>
              <a:rPr lang="en-AU" sz="1600">
                <a:solidFill>
                  <a:schemeClr val="tx1"/>
                </a:solidFill>
              </a:rPr>
              <a:t>Australian Energy Market Operator</a:t>
            </a:r>
          </a:p>
        </p:txBody>
      </p:sp>
      <p:sp>
        <p:nvSpPr>
          <p:cNvPr id="19" name="Rectangle 18">
            <a:extLst>
              <a:ext uri="{FF2B5EF4-FFF2-40B4-BE49-F238E27FC236}">
                <a16:creationId xmlns:a16="http://schemas.microsoft.com/office/drawing/2014/main" id="{EF067A42-AFC5-49E6-B4A9-D3399FF856A7}"/>
              </a:ext>
            </a:extLst>
          </p:cNvPr>
          <p:cNvSpPr/>
          <p:nvPr/>
        </p:nvSpPr>
        <p:spPr>
          <a:xfrm>
            <a:off x="6115330" y="4750727"/>
            <a:ext cx="4263110" cy="430887"/>
          </a:xfrm>
          <a:prstGeom prst="rect">
            <a:avLst/>
          </a:prstGeom>
          <a:solidFill>
            <a:schemeClr val="tx1">
              <a:lumMod val="75000"/>
              <a:alpha val="20000"/>
            </a:schemeClr>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91440" tIns="91440" rIns="91440" bIns="91440" numCol="1" spcCol="1270" anchor="t" anchorCtr="0">
            <a:spAutoFit/>
          </a:bodyPr>
          <a:lstStyle/>
          <a:p>
            <a:r>
              <a:rPr lang="en-AU" sz="1600">
                <a:solidFill>
                  <a:schemeClr val="tx1"/>
                </a:solidFill>
              </a:rPr>
              <a:t>Australian Energy Market Operator</a:t>
            </a:r>
          </a:p>
        </p:txBody>
      </p:sp>
    </p:spTree>
    <p:extLst>
      <p:ext uri="{BB962C8B-B14F-4D97-AF65-F5344CB8AC3E}">
        <p14:creationId xmlns:p14="http://schemas.microsoft.com/office/powerpoint/2010/main" val="269887432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66667">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66667">
                                          <p:cBhvr additive="base">
                                            <p:cTn id="7" dur="900" fill="hold"/>
                                            <p:tgtEl>
                                              <p:spTgt spid="7"/>
                                            </p:tgtEl>
                                            <p:attrNameLst>
                                              <p:attrName>ppt_x</p:attrName>
                                            </p:attrNameLst>
                                          </p:cBhvr>
                                          <p:tavLst>
                                            <p:tav tm="0">
                                              <p:val>
                                                <p:strVal val="#ppt_x"/>
                                              </p:val>
                                            </p:tav>
                                            <p:tav tm="100000">
                                              <p:val>
                                                <p:strVal val="#ppt_x"/>
                                              </p:val>
                                            </p:tav>
                                          </p:tavLst>
                                        </p:anim>
                                        <p:anim calcmode="lin" valueType="num" p14:bounceEnd="66667">
                                          <p:cBhvr additive="base">
                                            <p:cTn id="8" dur="9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66667">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14:bounceEnd="66667">
                                          <p:cBhvr additive="base">
                                            <p:cTn id="11" dur="900" fill="hold"/>
                                            <p:tgtEl>
                                              <p:spTgt spid="8"/>
                                            </p:tgtEl>
                                            <p:attrNameLst>
                                              <p:attrName>ppt_x</p:attrName>
                                            </p:attrNameLst>
                                          </p:cBhvr>
                                          <p:tavLst>
                                            <p:tav tm="0">
                                              <p:val>
                                                <p:strVal val="#ppt_x"/>
                                              </p:val>
                                            </p:tav>
                                            <p:tav tm="100000">
                                              <p:val>
                                                <p:strVal val="#ppt_x"/>
                                              </p:val>
                                            </p:tav>
                                          </p:tavLst>
                                        </p:anim>
                                        <p:anim calcmode="lin" valueType="num" p14:bounceEnd="66667">
                                          <p:cBhvr additive="base">
                                            <p:cTn id="12" dur="900" fill="hold"/>
                                            <p:tgtEl>
                                              <p:spTgt spid="8"/>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4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40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6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60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8" grpId="0" animBg="1"/>
          <p:bldP spid="1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900" fill="hold"/>
                                            <p:tgtEl>
                                              <p:spTgt spid="7"/>
                                            </p:tgtEl>
                                            <p:attrNameLst>
                                              <p:attrName>ppt_x</p:attrName>
                                            </p:attrNameLst>
                                          </p:cBhvr>
                                          <p:tavLst>
                                            <p:tav tm="0">
                                              <p:val>
                                                <p:strVal val="#ppt_x"/>
                                              </p:val>
                                            </p:tav>
                                            <p:tav tm="100000">
                                              <p:val>
                                                <p:strVal val="#ppt_x"/>
                                              </p:val>
                                            </p:tav>
                                          </p:tavLst>
                                        </p:anim>
                                        <p:anim calcmode="lin" valueType="num">
                                          <p:cBhvr additive="base">
                                            <p:cTn id="8" dur="9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900" fill="hold"/>
                                            <p:tgtEl>
                                              <p:spTgt spid="8"/>
                                            </p:tgtEl>
                                            <p:attrNameLst>
                                              <p:attrName>ppt_x</p:attrName>
                                            </p:attrNameLst>
                                          </p:cBhvr>
                                          <p:tavLst>
                                            <p:tav tm="0">
                                              <p:val>
                                                <p:strVal val="#ppt_x"/>
                                              </p:val>
                                            </p:tav>
                                            <p:tav tm="100000">
                                              <p:val>
                                                <p:strVal val="#ppt_x"/>
                                              </p:val>
                                            </p:tav>
                                          </p:tavLst>
                                        </p:anim>
                                        <p:anim calcmode="lin" valueType="num">
                                          <p:cBhvr additive="base">
                                            <p:cTn id="12" dur="900" fill="hold"/>
                                            <p:tgtEl>
                                              <p:spTgt spid="8"/>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4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40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6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60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8" grpId="0" animBg="1"/>
          <p:bldP spid="19"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43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6F57C-46AE-4093-9F8B-A4A97E7EDC3F}"/>
              </a:ext>
            </a:extLst>
          </p:cNvPr>
          <p:cNvSpPr>
            <a:spLocks noGrp="1"/>
          </p:cNvSpPr>
          <p:nvPr>
            <p:ph type="title"/>
          </p:nvPr>
        </p:nvSpPr>
        <p:spPr/>
        <p:txBody>
          <a:bodyPr/>
          <a:lstStyle/>
          <a:p>
            <a:r>
              <a:rPr lang="en-AU"/>
              <a:t>Agenda</a:t>
            </a:r>
          </a:p>
        </p:txBody>
      </p:sp>
      <p:sp>
        <p:nvSpPr>
          <p:cNvPr id="3" name="Text Placeholder 2">
            <a:extLst>
              <a:ext uri="{FF2B5EF4-FFF2-40B4-BE49-F238E27FC236}">
                <a16:creationId xmlns:a16="http://schemas.microsoft.com/office/drawing/2014/main" id="{64D066B8-8B70-45B3-BBAF-0C593C9A9E3C}"/>
              </a:ext>
            </a:extLst>
          </p:cNvPr>
          <p:cNvSpPr>
            <a:spLocks noGrp="1"/>
          </p:cNvSpPr>
          <p:nvPr>
            <p:ph type="body" sz="quarter" idx="13"/>
          </p:nvPr>
        </p:nvSpPr>
        <p:spPr>
          <a:xfrm>
            <a:off x="3666305" y="1165320"/>
            <a:ext cx="8260495" cy="5626800"/>
          </a:xfrm>
        </p:spPr>
        <p:txBody>
          <a:bodyPr>
            <a:normAutofit/>
          </a:bodyPr>
          <a:lstStyle/>
          <a:p>
            <a:r>
              <a:rPr lang="en-AU" sz="1600" dirty="0"/>
              <a:t>Engagement on CDR</a:t>
            </a:r>
          </a:p>
          <a:p>
            <a:r>
              <a:rPr lang="en-AU" sz="1600" dirty="0"/>
              <a:t>CDR – How it works</a:t>
            </a:r>
          </a:p>
          <a:p>
            <a:r>
              <a:rPr lang="en-AU" sz="1600" dirty="0"/>
              <a:t>Role of AEMO</a:t>
            </a:r>
          </a:p>
          <a:p>
            <a:r>
              <a:rPr lang="en-AU" sz="1600" dirty="0"/>
              <a:t>AEMO’s proposed approach to framework</a:t>
            </a:r>
          </a:p>
          <a:p>
            <a:r>
              <a:rPr lang="en-AU" sz="1600" dirty="0"/>
              <a:t>Authentication under a two-tier approach</a:t>
            </a:r>
          </a:p>
          <a:p>
            <a:r>
              <a:rPr lang="en-AU" sz="1600" dirty="0"/>
              <a:t>Future CDR enabled services</a:t>
            </a:r>
          </a:p>
          <a:p>
            <a:r>
              <a:rPr lang="en-AU" sz="1600" dirty="0"/>
              <a:t>Estimated uptake</a:t>
            </a:r>
          </a:p>
          <a:p>
            <a:r>
              <a:rPr lang="en-AU" sz="1600" dirty="0"/>
              <a:t>Benefits of the Approach</a:t>
            </a:r>
          </a:p>
          <a:p>
            <a:r>
              <a:rPr lang="en-AU" sz="1600" dirty="0"/>
              <a:t>CDR Implementation</a:t>
            </a:r>
          </a:p>
          <a:p>
            <a:r>
              <a:rPr lang="en-AU" sz="1600" dirty="0"/>
              <a:t>Contact Us</a:t>
            </a:r>
          </a:p>
        </p:txBody>
      </p:sp>
    </p:spTree>
    <p:extLst>
      <p:ext uri="{BB962C8B-B14F-4D97-AF65-F5344CB8AC3E}">
        <p14:creationId xmlns:p14="http://schemas.microsoft.com/office/powerpoint/2010/main" val="60412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ED3B74EC-AF1A-45F9-9650-C307197B5B75}"/>
              </a:ext>
            </a:extLst>
          </p:cNvPr>
          <p:cNvSpPr/>
          <p:nvPr/>
        </p:nvSpPr>
        <p:spPr>
          <a:xfrm>
            <a:off x="-1348" y="875489"/>
            <a:ext cx="7010240" cy="5982511"/>
          </a:xfrm>
          <a:prstGeom prst="rect">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rtlCol="0" anchor="ctr"/>
          <a:lstStyle/>
          <a:p>
            <a:pPr algn="ctr"/>
            <a:endParaRPr lang="en-AU" sz="1050">
              <a:solidFill>
                <a:schemeClr val="bg1"/>
              </a:solidFill>
            </a:endParaRPr>
          </a:p>
        </p:txBody>
      </p:sp>
      <p:sp>
        <p:nvSpPr>
          <p:cNvPr id="6" name="Title 5"/>
          <p:cNvSpPr>
            <a:spLocks noGrp="1"/>
          </p:cNvSpPr>
          <p:nvPr>
            <p:ph type="title"/>
          </p:nvPr>
        </p:nvSpPr>
        <p:spPr/>
        <p:txBody>
          <a:bodyPr>
            <a:normAutofit/>
          </a:bodyPr>
          <a:lstStyle/>
          <a:p>
            <a:r>
              <a:rPr lang="en-AU"/>
              <a:t>Engagement on CDR in Energy </a:t>
            </a:r>
            <a:endParaRPr lang="en-US"/>
          </a:p>
        </p:txBody>
      </p:sp>
      <p:grpSp>
        <p:nvGrpSpPr>
          <p:cNvPr id="117" name="Group 116">
            <a:extLst>
              <a:ext uri="{FF2B5EF4-FFF2-40B4-BE49-F238E27FC236}">
                <a16:creationId xmlns:a16="http://schemas.microsoft.com/office/drawing/2014/main" id="{75D3929E-8C97-4474-8CDF-7CB2B70632D7}"/>
              </a:ext>
            </a:extLst>
          </p:cNvPr>
          <p:cNvGrpSpPr/>
          <p:nvPr/>
        </p:nvGrpSpPr>
        <p:grpSpPr>
          <a:xfrm>
            <a:off x="326604" y="1763495"/>
            <a:ext cx="2051335" cy="4754034"/>
            <a:chOff x="644784" y="1059582"/>
            <a:chExt cx="1918375" cy="1980223"/>
          </a:xfrm>
        </p:grpSpPr>
        <p:sp useBgFill="1">
          <p:nvSpPr>
            <p:cNvPr id="118" name="TextBox 117">
              <a:extLst>
                <a:ext uri="{FF2B5EF4-FFF2-40B4-BE49-F238E27FC236}">
                  <a16:creationId xmlns:a16="http://schemas.microsoft.com/office/drawing/2014/main" id="{9B9C550F-0094-48FD-A892-16DECAD6DD0B}"/>
                </a:ext>
              </a:extLst>
            </p:cNvPr>
            <p:cNvSpPr txBox="1"/>
            <p:nvPr/>
          </p:nvSpPr>
          <p:spPr>
            <a:xfrm>
              <a:off x="1171909" y="1059582"/>
              <a:ext cx="1391250" cy="1980222"/>
            </a:xfrm>
            <a:prstGeom prst="rect">
              <a:avLst/>
            </a:prstGeom>
            <a:ln w="3175">
              <a:solidFill>
                <a:schemeClr val="accent1"/>
              </a:solidFill>
            </a:ln>
          </p:spPr>
          <p:txBody>
            <a:bodyPr wrap="square" lIns="137160" tIns="91440" rIns="137160" bIns="91440" rtlCol="0">
              <a:noAutofit/>
            </a:bodyPr>
            <a:lstStyle/>
            <a:p>
              <a:r>
                <a:rPr lang="en-AU" sz="1000" b="1" dirty="0"/>
                <a:t>Designation Instrument</a:t>
              </a:r>
            </a:p>
            <a:p>
              <a:pPr marL="87313" indent="-87313">
                <a:buFont typeface="Arial" panose="020B0604020202020204" pitchFamily="34" charset="0"/>
                <a:buChar char="•"/>
              </a:pPr>
              <a:r>
                <a:rPr lang="en-AU" sz="1000" dirty="0"/>
                <a:t>Data Holders, datasets.</a:t>
              </a:r>
            </a:p>
            <a:p>
              <a:endParaRPr lang="en-AU" sz="1000" dirty="0"/>
            </a:p>
            <a:p>
              <a:r>
                <a:rPr lang="en-AU" sz="1000" dirty="0"/>
                <a:t>Indicative Period: May – June 2020</a:t>
              </a:r>
            </a:p>
            <a:p>
              <a:pPr marL="171450" indent="-171450">
                <a:buFont typeface="Arial" panose="020B0604020202020204" pitchFamily="34" charset="0"/>
                <a:buChar char="•"/>
              </a:pPr>
              <a:endParaRPr lang="en-AU" sz="1000" dirty="0"/>
            </a:p>
            <a:p>
              <a:endParaRPr lang="en-AU" sz="1000" dirty="0"/>
            </a:p>
            <a:p>
              <a:r>
                <a:rPr lang="en-AU" sz="1000" u="sng" dirty="0">
                  <a:hlinkClick r:id="rId2"/>
                </a:rPr>
                <a:t>Data Designation Consultation</a:t>
              </a:r>
              <a:endParaRPr lang="en-AU" sz="1000" u="sng" dirty="0"/>
            </a:p>
            <a:p>
              <a:endParaRPr lang="en-AU" sz="1000" u="sng" dirty="0"/>
            </a:p>
            <a:p>
              <a:r>
                <a:rPr lang="en-AU" sz="1000" b="1" dirty="0"/>
                <a:t>Now Open for submissions on the Draft Designation Instrument.</a:t>
              </a:r>
            </a:p>
            <a:p>
              <a:endParaRPr lang="en-AU" sz="1000" b="1" dirty="0"/>
            </a:p>
            <a:p>
              <a:r>
                <a:rPr lang="en-AU" sz="1000" b="1" dirty="0"/>
                <a:t>Submissions close 31 May 2020.</a:t>
              </a:r>
            </a:p>
          </p:txBody>
        </p:sp>
        <p:sp>
          <p:nvSpPr>
            <p:cNvPr id="119" name="TextBox 118">
              <a:extLst>
                <a:ext uri="{FF2B5EF4-FFF2-40B4-BE49-F238E27FC236}">
                  <a16:creationId xmlns:a16="http://schemas.microsoft.com/office/drawing/2014/main" id="{0A47EE12-0452-441E-BE15-5B49D3FA5940}"/>
                </a:ext>
              </a:extLst>
            </p:cNvPr>
            <p:cNvSpPr txBox="1"/>
            <p:nvPr/>
          </p:nvSpPr>
          <p:spPr>
            <a:xfrm rot="16200000">
              <a:off x="-114493" y="1818862"/>
              <a:ext cx="1980220" cy="461665"/>
            </a:xfrm>
            <a:prstGeom prst="rect">
              <a:avLst/>
            </a:prstGeom>
            <a:solidFill>
              <a:schemeClr val="bg1">
                <a:lumMod val="90000"/>
                <a:lumOff val="10000"/>
              </a:schemeClr>
            </a:solidFill>
            <a:ln w="3175">
              <a:solidFill>
                <a:schemeClr val="bg1">
                  <a:lumMod val="90000"/>
                  <a:lumOff val="10000"/>
                </a:schemeClr>
              </a:solidFill>
            </a:ln>
          </p:spPr>
          <p:txBody>
            <a:bodyPr wrap="square" rtlCol="0">
              <a:spAutoFit/>
            </a:bodyPr>
            <a:lstStyle/>
            <a:p>
              <a:r>
                <a:rPr lang="en-US" sz="2400"/>
                <a:t>Treasury</a:t>
              </a:r>
            </a:p>
          </p:txBody>
        </p:sp>
        <p:sp>
          <p:nvSpPr>
            <p:cNvPr id="120" name="TextBox 119">
              <a:extLst>
                <a:ext uri="{FF2B5EF4-FFF2-40B4-BE49-F238E27FC236}">
                  <a16:creationId xmlns:a16="http://schemas.microsoft.com/office/drawing/2014/main" id="{9BD9ACCE-189C-44DC-A4FB-41A7A52602E5}"/>
                </a:ext>
              </a:extLst>
            </p:cNvPr>
            <p:cNvSpPr txBox="1"/>
            <p:nvPr/>
          </p:nvSpPr>
          <p:spPr>
            <a:xfrm rot="16200000">
              <a:off x="126440" y="1993427"/>
              <a:ext cx="1980221" cy="112533"/>
            </a:xfrm>
            <a:prstGeom prst="rect">
              <a:avLst/>
            </a:prstGeom>
            <a:solidFill>
              <a:schemeClr val="accent1"/>
            </a:solidFill>
            <a:ln w="3175">
              <a:solidFill>
                <a:schemeClr val="accent1"/>
              </a:solidFill>
            </a:ln>
          </p:spPr>
          <p:txBody>
            <a:bodyPr wrap="square" rtlCol="0">
              <a:noAutofit/>
            </a:bodyPr>
            <a:lstStyle/>
            <a:p>
              <a:endParaRPr lang="en-US" sz="2400">
                <a:solidFill>
                  <a:schemeClr val="bg1"/>
                </a:solidFill>
              </a:endParaRPr>
            </a:p>
          </p:txBody>
        </p:sp>
        <p:sp>
          <p:nvSpPr>
            <p:cNvPr id="121" name="Isosceles Triangle 120">
              <a:extLst>
                <a:ext uri="{FF2B5EF4-FFF2-40B4-BE49-F238E27FC236}">
                  <a16:creationId xmlns:a16="http://schemas.microsoft.com/office/drawing/2014/main" id="{B058A66E-7C0C-4FB6-9178-95FC5272E371}"/>
                </a:ext>
              </a:extLst>
            </p:cNvPr>
            <p:cNvSpPr/>
            <p:nvPr/>
          </p:nvSpPr>
          <p:spPr>
            <a:xfrm rot="5400000">
              <a:off x="1007001" y="1241353"/>
              <a:ext cx="216024" cy="115607"/>
            </a:xfrm>
            <a:prstGeom prst="triangle">
              <a:avLst/>
            </a:prstGeom>
            <a:solidFill>
              <a:schemeClr val="bg1">
                <a:lumMod val="90000"/>
                <a:lumOff val="10000"/>
              </a:schemeClr>
            </a:solidFill>
            <a:ln>
              <a:solidFill>
                <a:schemeClr val="bg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grpSp>
        <p:nvGrpSpPr>
          <p:cNvPr id="122" name="Group 121">
            <a:extLst>
              <a:ext uri="{FF2B5EF4-FFF2-40B4-BE49-F238E27FC236}">
                <a16:creationId xmlns:a16="http://schemas.microsoft.com/office/drawing/2014/main" id="{03C7C6FA-01AC-4255-9129-0193CFDC70B8}"/>
              </a:ext>
            </a:extLst>
          </p:cNvPr>
          <p:cNvGrpSpPr/>
          <p:nvPr/>
        </p:nvGrpSpPr>
        <p:grpSpPr>
          <a:xfrm>
            <a:off x="2437548" y="1763495"/>
            <a:ext cx="2051335" cy="4754040"/>
            <a:chOff x="2656276" y="1059582"/>
            <a:chExt cx="1918375" cy="1980223"/>
          </a:xfrm>
        </p:grpSpPr>
        <p:sp useBgFill="1">
          <p:nvSpPr>
            <p:cNvPr id="123" name="TextBox 122">
              <a:extLst>
                <a:ext uri="{FF2B5EF4-FFF2-40B4-BE49-F238E27FC236}">
                  <a16:creationId xmlns:a16="http://schemas.microsoft.com/office/drawing/2014/main" id="{5D11E074-AE47-4E4B-84EB-004B468FA414}"/>
                </a:ext>
              </a:extLst>
            </p:cNvPr>
            <p:cNvSpPr txBox="1"/>
            <p:nvPr/>
          </p:nvSpPr>
          <p:spPr>
            <a:xfrm>
              <a:off x="3183401" y="1059582"/>
              <a:ext cx="1391250" cy="1980222"/>
            </a:xfrm>
            <a:prstGeom prst="rect">
              <a:avLst/>
            </a:prstGeom>
            <a:ln w="3175">
              <a:solidFill>
                <a:schemeClr val="accent3"/>
              </a:solidFill>
            </a:ln>
          </p:spPr>
          <p:txBody>
            <a:bodyPr wrap="square" lIns="137160" tIns="91440" rIns="137160" bIns="91440" rtlCol="0">
              <a:noAutofit/>
            </a:bodyPr>
            <a:lstStyle/>
            <a:p>
              <a:r>
                <a:rPr lang="en-AU" sz="1000" b="1"/>
                <a:t>CDR Framework &amp; Rules: </a:t>
              </a:r>
            </a:p>
            <a:p>
              <a:pPr marL="87313" indent="-87313">
                <a:buFont typeface="Arial" panose="020B0604020202020204" pitchFamily="34" charset="0"/>
                <a:buChar char="•"/>
              </a:pPr>
              <a:r>
                <a:rPr lang="en-AU" sz="1000"/>
                <a:t>Definition of Consumer, Gateway role and dataflows, authentication, authorisation, Consumer dashboards &amp; accreditation rules.</a:t>
              </a:r>
            </a:p>
            <a:p>
              <a:pPr marL="87313" indent="-87313">
                <a:buFont typeface="Arial" panose="020B0604020202020204" pitchFamily="34" charset="0"/>
                <a:buChar char="•"/>
              </a:pPr>
              <a:r>
                <a:rPr lang="en-AU" sz="1000"/>
                <a:t>CDR in Energy phasing mechanisms.</a:t>
              </a:r>
            </a:p>
            <a:p>
              <a:pPr marL="171450" indent="-171450">
                <a:buFont typeface="Arial" panose="020B0604020202020204" pitchFamily="34" charset="0"/>
                <a:buChar char="•"/>
              </a:pPr>
              <a:endParaRPr lang="en-AU" sz="1000"/>
            </a:p>
            <a:p>
              <a:r>
                <a:rPr lang="en-AU" sz="1000"/>
                <a:t>Indicative Period: May – June 2020</a:t>
              </a:r>
            </a:p>
            <a:p>
              <a:r>
                <a:rPr lang="en-AU" sz="1000"/>
                <a:t>August – Nov 2020</a:t>
              </a:r>
            </a:p>
            <a:p>
              <a:endParaRPr lang="en-AU" sz="1000"/>
            </a:p>
            <a:p>
              <a:r>
                <a:rPr lang="en-AU" sz="1000">
                  <a:hlinkClick r:id="rId3"/>
                </a:rPr>
                <a:t>CDR in Energy Framework &amp; Rules Consultations</a:t>
              </a:r>
              <a:endParaRPr lang="en-AU" sz="1000"/>
            </a:p>
            <a:p>
              <a:endParaRPr lang="en-AU" sz="1000"/>
            </a:p>
            <a:p>
              <a:endParaRPr lang="en-AU" sz="1000"/>
            </a:p>
          </p:txBody>
        </p:sp>
        <p:sp>
          <p:nvSpPr>
            <p:cNvPr id="124" name="TextBox 123">
              <a:extLst>
                <a:ext uri="{FF2B5EF4-FFF2-40B4-BE49-F238E27FC236}">
                  <a16:creationId xmlns:a16="http://schemas.microsoft.com/office/drawing/2014/main" id="{65FB1BFF-D5D3-4AAB-A87F-A7C41C2871B9}"/>
                </a:ext>
              </a:extLst>
            </p:cNvPr>
            <p:cNvSpPr txBox="1"/>
            <p:nvPr/>
          </p:nvSpPr>
          <p:spPr>
            <a:xfrm rot="16200000">
              <a:off x="1896999" y="1818862"/>
              <a:ext cx="1980220" cy="461665"/>
            </a:xfrm>
            <a:prstGeom prst="rect">
              <a:avLst/>
            </a:prstGeom>
            <a:solidFill>
              <a:schemeClr val="bg1">
                <a:lumMod val="90000"/>
                <a:lumOff val="10000"/>
              </a:schemeClr>
            </a:solidFill>
            <a:ln w="3175">
              <a:solidFill>
                <a:schemeClr val="bg1">
                  <a:lumMod val="90000"/>
                  <a:lumOff val="10000"/>
                </a:schemeClr>
              </a:solidFill>
            </a:ln>
          </p:spPr>
          <p:txBody>
            <a:bodyPr wrap="square" rtlCol="0">
              <a:spAutoFit/>
            </a:bodyPr>
            <a:lstStyle/>
            <a:p>
              <a:r>
                <a:rPr lang="en-US" sz="2400"/>
                <a:t>ACCC</a:t>
              </a:r>
            </a:p>
          </p:txBody>
        </p:sp>
        <p:sp>
          <p:nvSpPr>
            <p:cNvPr id="125" name="TextBox 124">
              <a:extLst>
                <a:ext uri="{FF2B5EF4-FFF2-40B4-BE49-F238E27FC236}">
                  <a16:creationId xmlns:a16="http://schemas.microsoft.com/office/drawing/2014/main" id="{B0A937EF-89B1-4BA8-9EF8-B72DB85A9EA1}"/>
                </a:ext>
              </a:extLst>
            </p:cNvPr>
            <p:cNvSpPr txBox="1"/>
            <p:nvPr/>
          </p:nvSpPr>
          <p:spPr>
            <a:xfrm rot="16200000">
              <a:off x="2137932" y="1993427"/>
              <a:ext cx="1980221" cy="112533"/>
            </a:xfrm>
            <a:prstGeom prst="rect">
              <a:avLst/>
            </a:prstGeom>
            <a:solidFill>
              <a:schemeClr val="accent3"/>
            </a:solidFill>
            <a:ln w="3175">
              <a:solidFill>
                <a:schemeClr val="accent3"/>
              </a:solidFill>
            </a:ln>
          </p:spPr>
          <p:txBody>
            <a:bodyPr wrap="square" rtlCol="0">
              <a:noAutofit/>
            </a:bodyPr>
            <a:lstStyle/>
            <a:p>
              <a:endParaRPr lang="en-US" sz="2400">
                <a:solidFill>
                  <a:schemeClr val="bg1"/>
                </a:solidFill>
              </a:endParaRPr>
            </a:p>
          </p:txBody>
        </p:sp>
        <p:sp>
          <p:nvSpPr>
            <p:cNvPr id="126" name="Isosceles Triangle 125">
              <a:extLst>
                <a:ext uri="{FF2B5EF4-FFF2-40B4-BE49-F238E27FC236}">
                  <a16:creationId xmlns:a16="http://schemas.microsoft.com/office/drawing/2014/main" id="{9D41BC56-EA37-4926-9B30-3C6B8B4B04DD}"/>
                </a:ext>
              </a:extLst>
            </p:cNvPr>
            <p:cNvSpPr/>
            <p:nvPr/>
          </p:nvSpPr>
          <p:spPr>
            <a:xfrm rot="5400000">
              <a:off x="3018493" y="1241353"/>
              <a:ext cx="216024" cy="115607"/>
            </a:xfrm>
            <a:prstGeom prst="triangle">
              <a:avLst/>
            </a:prstGeom>
            <a:solidFill>
              <a:schemeClr val="bg1">
                <a:lumMod val="90000"/>
                <a:lumOff val="10000"/>
              </a:schemeClr>
            </a:solidFill>
            <a:ln>
              <a:solidFill>
                <a:schemeClr val="bg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grpSp>
        <p:nvGrpSpPr>
          <p:cNvPr id="127" name="Group 126">
            <a:extLst>
              <a:ext uri="{FF2B5EF4-FFF2-40B4-BE49-F238E27FC236}">
                <a16:creationId xmlns:a16="http://schemas.microsoft.com/office/drawing/2014/main" id="{4F694470-2C3E-4107-8175-BFEE4B701F8F}"/>
              </a:ext>
            </a:extLst>
          </p:cNvPr>
          <p:cNvGrpSpPr/>
          <p:nvPr/>
        </p:nvGrpSpPr>
        <p:grpSpPr>
          <a:xfrm>
            <a:off x="4548491" y="1763495"/>
            <a:ext cx="2127586" cy="4754040"/>
            <a:chOff x="4693229" y="1059582"/>
            <a:chExt cx="1892914" cy="1980223"/>
          </a:xfrm>
        </p:grpSpPr>
        <p:sp useBgFill="1">
          <p:nvSpPr>
            <p:cNvPr id="128" name="TextBox 127">
              <a:extLst>
                <a:ext uri="{FF2B5EF4-FFF2-40B4-BE49-F238E27FC236}">
                  <a16:creationId xmlns:a16="http://schemas.microsoft.com/office/drawing/2014/main" id="{A7636305-2E18-4D91-9CDD-350C8D9BC29E}"/>
                </a:ext>
              </a:extLst>
            </p:cNvPr>
            <p:cNvSpPr txBox="1"/>
            <p:nvPr/>
          </p:nvSpPr>
          <p:spPr>
            <a:xfrm>
              <a:off x="5194893" y="1059582"/>
              <a:ext cx="1391250" cy="1980222"/>
            </a:xfrm>
            <a:prstGeom prst="rect">
              <a:avLst/>
            </a:prstGeom>
            <a:ln w="3175">
              <a:solidFill>
                <a:schemeClr val="accent5"/>
              </a:solidFill>
            </a:ln>
          </p:spPr>
          <p:txBody>
            <a:bodyPr wrap="square" lIns="137160" tIns="91440" rIns="137160" bIns="91440" rtlCol="0">
              <a:noAutofit/>
            </a:bodyPr>
            <a:lstStyle/>
            <a:p>
              <a:r>
                <a:rPr lang="en-AU" sz="1000" b="1"/>
                <a:t>CX Standards:</a:t>
              </a:r>
            </a:p>
            <a:p>
              <a:pPr marL="87313" indent="-87313">
                <a:buFont typeface="Arial" panose="020B0604020202020204" pitchFamily="34" charset="0"/>
                <a:buChar char="•"/>
              </a:pPr>
              <a:r>
                <a:rPr lang="en-AU" sz="1000"/>
                <a:t>CX research topics to support rule decisions.</a:t>
              </a:r>
            </a:p>
            <a:p>
              <a:r>
                <a:rPr lang="en-AU" sz="1000" b="1"/>
                <a:t>Data Standards</a:t>
              </a:r>
              <a:endParaRPr lang="en-AU" sz="1000"/>
            </a:p>
            <a:p>
              <a:pPr marL="87313" indent="-87313">
                <a:buFont typeface="Arial" panose="020B0604020202020204" pitchFamily="34" charset="0"/>
                <a:buChar char="•"/>
              </a:pPr>
              <a:r>
                <a:rPr lang="en-AU" sz="1000"/>
                <a:t>Technical requirements and classifications for designated data.</a:t>
              </a:r>
            </a:p>
            <a:p>
              <a:pPr marL="87313" indent="-87313">
                <a:buFont typeface="Arial" panose="020B0604020202020204" pitchFamily="34" charset="0"/>
                <a:buChar char="•"/>
              </a:pPr>
              <a:r>
                <a:rPr lang="en-AU" sz="1000"/>
                <a:t>Info security standards.</a:t>
              </a:r>
            </a:p>
            <a:p>
              <a:endParaRPr lang="en-AU" sz="1000"/>
            </a:p>
            <a:p>
              <a:r>
                <a:rPr lang="en-AU" sz="1000"/>
                <a:t>Indicative Period: April – Oct 2020</a:t>
              </a:r>
            </a:p>
            <a:p>
              <a:pPr lvl="0">
                <a:defRPr/>
              </a:pPr>
              <a:r>
                <a:rPr lang="en-AU" sz="1000"/>
                <a:t>April – Jan 2021</a:t>
              </a:r>
            </a:p>
            <a:p>
              <a:pPr lvl="0">
                <a:defRPr/>
              </a:pPr>
              <a:r>
                <a:rPr lang="en-AU" sz="1000" b="1"/>
                <a:t>Data standards workshop: 29 April </a:t>
              </a:r>
            </a:p>
            <a:p>
              <a:pPr lvl="0">
                <a:defRPr/>
              </a:pPr>
              <a:endParaRPr lang="en-AU" sz="1000" b="1">
                <a:solidFill>
                  <a:srgbClr val="C00000"/>
                </a:solidFill>
              </a:endParaRPr>
            </a:p>
            <a:p>
              <a:pPr marL="171450" indent="-171450">
                <a:buFont typeface="Arial" panose="020B0604020202020204" pitchFamily="34" charset="0"/>
                <a:buChar char="•"/>
              </a:pPr>
              <a:r>
                <a:rPr lang="en-AU" sz="1000">
                  <a:hlinkClick r:id="rId4"/>
                </a:rPr>
                <a:t>CX Standards Overview</a:t>
              </a:r>
              <a:endParaRPr lang="en-AU" sz="1000"/>
            </a:p>
            <a:p>
              <a:pPr marL="171450" lvl="0" indent="-171450">
                <a:buFont typeface="Arial" panose="020B0604020202020204" pitchFamily="34" charset="0"/>
                <a:buChar char="•"/>
                <a:defRPr/>
              </a:pPr>
              <a:r>
                <a:rPr lang="en-AU" sz="1000">
                  <a:hlinkClick r:id="rId5"/>
                </a:rPr>
                <a:t>CX Standards Consultations</a:t>
              </a:r>
              <a:endParaRPr lang="en-AU" sz="1000"/>
            </a:p>
            <a:p>
              <a:pPr marL="171450" indent="-171450">
                <a:buFont typeface="Arial" panose="020B0604020202020204" pitchFamily="34" charset="0"/>
                <a:buChar char="•"/>
              </a:pPr>
              <a:r>
                <a:rPr lang="en-AU" sz="1000">
                  <a:hlinkClick r:id="rId6"/>
                </a:rPr>
                <a:t>Technical Data Standards Overview</a:t>
              </a:r>
              <a:endParaRPr lang="en-AU" sz="1000"/>
            </a:p>
            <a:p>
              <a:pPr marL="171450" indent="-171450">
                <a:buFont typeface="Arial" panose="020B0604020202020204" pitchFamily="34" charset="0"/>
                <a:buChar char="•"/>
              </a:pPr>
              <a:r>
                <a:rPr lang="en-AU" sz="1000">
                  <a:hlinkClick r:id="rId7"/>
                </a:rPr>
                <a:t>Technical Data Consultations</a:t>
              </a:r>
              <a:endParaRPr lang="en-US" sz="1000"/>
            </a:p>
            <a:p>
              <a:endParaRPr lang="en-AU" sz="1000"/>
            </a:p>
          </p:txBody>
        </p:sp>
        <p:sp>
          <p:nvSpPr>
            <p:cNvPr id="129" name="TextBox 128">
              <a:extLst>
                <a:ext uri="{FF2B5EF4-FFF2-40B4-BE49-F238E27FC236}">
                  <a16:creationId xmlns:a16="http://schemas.microsoft.com/office/drawing/2014/main" id="{D824E10C-133B-45C8-B2C8-314CC06C2450}"/>
                </a:ext>
              </a:extLst>
            </p:cNvPr>
            <p:cNvSpPr txBox="1"/>
            <p:nvPr/>
          </p:nvSpPr>
          <p:spPr>
            <a:xfrm rot="16200000">
              <a:off x="3908491" y="1844323"/>
              <a:ext cx="1980220" cy="410743"/>
            </a:xfrm>
            <a:prstGeom prst="rect">
              <a:avLst/>
            </a:prstGeom>
            <a:solidFill>
              <a:schemeClr val="bg1">
                <a:lumMod val="90000"/>
                <a:lumOff val="10000"/>
              </a:schemeClr>
            </a:solidFill>
            <a:ln w="3175">
              <a:solidFill>
                <a:schemeClr val="bg1">
                  <a:lumMod val="90000"/>
                  <a:lumOff val="10000"/>
                </a:schemeClr>
              </a:solidFill>
            </a:ln>
          </p:spPr>
          <p:txBody>
            <a:bodyPr wrap="square" rtlCol="0">
              <a:spAutoFit/>
            </a:bodyPr>
            <a:lstStyle/>
            <a:p>
              <a:r>
                <a:rPr lang="en-AU" sz="2400"/>
                <a:t>DSB – CX &amp; Data</a:t>
              </a:r>
              <a:endParaRPr lang="en-AU" sz="2400" b="1"/>
            </a:p>
          </p:txBody>
        </p:sp>
        <p:sp>
          <p:nvSpPr>
            <p:cNvPr id="130" name="TextBox 129">
              <a:extLst>
                <a:ext uri="{FF2B5EF4-FFF2-40B4-BE49-F238E27FC236}">
                  <a16:creationId xmlns:a16="http://schemas.microsoft.com/office/drawing/2014/main" id="{CF695696-11D2-407C-BA01-4B3DFBCA0621}"/>
                </a:ext>
              </a:extLst>
            </p:cNvPr>
            <p:cNvSpPr txBox="1"/>
            <p:nvPr/>
          </p:nvSpPr>
          <p:spPr>
            <a:xfrm rot="16200000">
              <a:off x="4149424" y="1993427"/>
              <a:ext cx="1980221" cy="112533"/>
            </a:xfrm>
            <a:prstGeom prst="rect">
              <a:avLst/>
            </a:prstGeom>
            <a:solidFill>
              <a:schemeClr val="accent5"/>
            </a:solidFill>
            <a:ln w="3175">
              <a:solidFill>
                <a:schemeClr val="accent5"/>
              </a:solidFill>
            </a:ln>
          </p:spPr>
          <p:txBody>
            <a:bodyPr wrap="square" rtlCol="0">
              <a:noAutofit/>
            </a:bodyPr>
            <a:lstStyle/>
            <a:p>
              <a:endParaRPr lang="en-US" sz="2400">
                <a:solidFill>
                  <a:schemeClr val="bg1"/>
                </a:solidFill>
              </a:endParaRPr>
            </a:p>
          </p:txBody>
        </p:sp>
        <p:sp>
          <p:nvSpPr>
            <p:cNvPr id="131" name="Isosceles Triangle 130">
              <a:extLst>
                <a:ext uri="{FF2B5EF4-FFF2-40B4-BE49-F238E27FC236}">
                  <a16:creationId xmlns:a16="http://schemas.microsoft.com/office/drawing/2014/main" id="{65B65B22-934C-48F4-AF23-54860A3C5B60}"/>
                </a:ext>
              </a:extLst>
            </p:cNvPr>
            <p:cNvSpPr/>
            <p:nvPr/>
          </p:nvSpPr>
          <p:spPr>
            <a:xfrm rot="5400000">
              <a:off x="5029985" y="1241353"/>
              <a:ext cx="216024" cy="115607"/>
            </a:xfrm>
            <a:prstGeom prst="triangle">
              <a:avLst/>
            </a:prstGeom>
            <a:solidFill>
              <a:schemeClr val="bg1">
                <a:lumMod val="90000"/>
                <a:lumOff val="10000"/>
              </a:schemeClr>
            </a:solidFill>
            <a:ln>
              <a:solidFill>
                <a:schemeClr val="bg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sp>
        <p:nvSpPr>
          <p:cNvPr id="132" name="Rectangle 131">
            <a:extLst>
              <a:ext uri="{FF2B5EF4-FFF2-40B4-BE49-F238E27FC236}">
                <a16:creationId xmlns:a16="http://schemas.microsoft.com/office/drawing/2014/main" id="{8266C013-71CA-47E8-A16A-8D400057A3D1}"/>
              </a:ext>
            </a:extLst>
          </p:cNvPr>
          <p:cNvSpPr/>
          <p:nvPr/>
        </p:nvSpPr>
        <p:spPr>
          <a:xfrm>
            <a:off x="759410" y="980387"/>
            <a:ext cx="6320846" cy="64807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b="1">
                <a:solidFill>
                  <a:schemeClr val="tx1"/>
                </a:solidFill>
              </a:rPr>
              <a:t>Development of Energy CDR framework will be driven by three implementation bodies.</a:t>
            </a:r>
          </a:p>
        </p:txBody>
      </p:sp>
      <p:sp>
        <p:nvSpPr>
          <p:cNvPr id="202" name="Oval 5">
            <a:extLst>
              <a:ext uri="{FF2B5EF4-FFF2-40B4-BE49-F238E27FC236}">
                <a16:creationId xmlns:a16="http://schemas.microsoft.com/office/drawing/2014/main" id="{20933841-8AD6-4B1E-9C76-B39100EAFDCD}"/>
              </a:ext>
            </a:extLst>
          </p:cNvPr>
          <p:cNvSpPr>
            <a:spLocks noChangeArrowheads="1"/>
          </p:cNvSpPr>
          <p:nvPr/>
        </p:nvSpPr>
        <p:spPr bwMode="auto">
          <a:xfrm>
            <a:off x="8378727" y="3076171"/>
            <a:ext cx="2222500" cy="2222500"/>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r>
              <a:rPr lang="en-US" sz="1400"/>
              <a:t>Australian Energy Market Operator</a:t>
            </a:r>
          </a:p>
        </p:txBody>
      </p:sp>
      <p:sp>
        <p:nvSpPr>
          <p:cNvPr id="203" name="Arc 202">
            <a:extLst>
              <a:ext uri="{FF2B5EF4-FFF2-40B4-BE49-F238E27FC236}">
                <a16:creationId xmlns:a16="http://schemas.microsoft.com/office/drawing/2014/main" id="{74B6F30B-FC0F-497B-88CC-99FE34EA1D27}"/>
              </a:ext>
            </a:extLst>
          </p:cNvPr>
          <p:cNvSpPr/>
          <p:nvPr/>
        </p:nvSpPr>
        <p:spPr>
          <a:xfrm>
            <a:off x="8190986" y="2898866"/>
            <a:ext cx="2607128" cy="2606040"/>
          </a:xfrm>
          <a:prstGeom prst="arc">
            <a:avLst>
              <a:gd name="adj1" fmla="val 10800897"/>
              <a:gd name="adj2" fmla="val 16187973"/>
            </a:avLst>
          </a:prstGeom>
          <a:ln w="114300" cap="rnd">
            <a:solidFill>
              <a:schemeClr val="accent1">
                <a:alpha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4" name="Arc 203">
            <a:extLst>
              <a:ext uri="{FF2B5EF4-FFF2-40B4-BE49-F238E27FC236}">
                <a16:creationId xmlns:a16="http://schemas.microsoft.com/office/drawing/2014/main" id="{2AE77E73-C803-4173-BC37-C9D2A8BA3185}"/>
              </a:ext>
            </a:extLst>
          </p:cNvPr>
          <p:cNvSpPr/>
          <p:nvPr/>
        </p:nvSpPr>
        <p:spPr>
          <a:xfrm rot="5400000">
            <a:off x="8190986" y="2898866"/>
            <a:ext cx="2607128" cy="2606040"/>
          </a:xfrm>
          <a:prstGeom prst="arc">
            <a:avLst>
              <a:gd name="adj1" fmla="val 10800897"/>
              <a:gd name="adj2" fmla="val 16250184"/>
            </a:avLst>
          </a:prstGeom>
          <a:ln w="114300" cap="rnd">
            <a:solidFill>
              <a:schemeClr val="accent5">
                <a:alpha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5" name="Oval 204">
            <a:extLst>
              <a:ext uri="{FF2B5EF4-FFF2-40B4-BE49-F238E27FC236}">
                <a16:creationId xmlns:a16="http://schemas.microsoft.com/office/drawing/2014/main" id="{43D8BB46-4AAD-4D7B-9272-20A9E5032A80}"/>
              </a:ext>
            </a:extLst>
          </p:cNvPr>
          <p:cNvSpPr>
            <a:spLocks noChangeAspect="1"/>
          </p:cNvSpPr>
          <p:nvPr/>
        </p:nvSpPr>
        <p:spPr>
          <a:xfrm>
            <a:off x="8134107" y="4144736"/>
            <a:ext cx="114300" cy="1143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06" name="Oval 205">
            <a:extLst>
              <a:ext uri="{FF2B5EF4-FFF2-40B4-BE49-F238E27FC236}">
                <a16:creationId xmlns:a16="http://schemas.microsoft.com/office/drawing/2014/main" id="{8F6016A6-FB5B-4AD5-9B2F-26D0F424B462}"/>
              </a:ext>
            </a:extLst>
          </p:cNvPr>
          <p:cNvSpPr>
            <a:spLocks noChangeAspect="1"/>
          </p:cNvSpPr>
          <p:nvPr/>
        </p:nvSpPr>
        <p:spPr>
          <a:xfrm>
            <a:off x="9435617" y="2841444"/>
            <a:ext cx="114300" cy="1143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07" name="Oval 206">
            <a:extLst>
              <a:ext uri="{FF2B5EF4-FFF2-40B4-BE49-F238E27FC236}">
                <a16:creationId xmlns:a16="http://schemas.microsoft.com/office/drawing/2014/main" id="{4517D5E7-E7DF-45A5-BB66-EE01F74BD18A}"/>
              </a:ext>
            </a:extLst>
          </p:cNvPr>
          <p:cNvSpPr>
            <a:spLocks noChangeAspect="1"/>
          </p:cNvSpPr>
          <p:nvPr/>
        </p:nvSpPr>
        <p:spPr>
          <a:xfrm>
            <a:off x="10738637" y="4144736"/>
            <a:ext cx="114300" cy="114300"/>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08" name="Rectangle 207">
            <a:extLst>
              <a:ext uri="{FF2B5EF4-FFF2-40B4-BE49-F238E27FC236}">
                <a16:creationId xmlns:a16="http://schemas.microsoft.com/office/drawing/2014/main" id="{CD71D829-321A-499C-AE21-16755DA19080}"/>
              </a:ext>
            </a:extLst>
          </p:cNvPr>
          <p:cNvSpPr/>
          <p:nvPr/>
        </p:nvSpPr>
        <p:spPr>
          <a:xfrm>
            <a:off x="7139212" y="3432164"/>
            <a:ext cx="996951" cy="301365"/>
          </a:xfrm>
          <a:prstGeom prst="rect">
            <a:avLst/>
          </a:prstGeom>
        </p:spPr>
        <p:txBody>
          <a:bodyPr wrap="square" lIns="0" tIns="0" rIns="0" bIns="0">
            <a:spAutoFit/>
          </a:bodyPr>
          <a:lstStyle/>
          <a:p>
            <a:pPr algn="ctr">
              <a:lnSpc>
                <a:spcPct val="89000"/>
              </a:lnSpc>
            </a:pPr>
            <a:r>
              <a:rPr lang="en-US" sz="1100"/>
              <a:t>Consumer </a:t>
            </a:r>
            <a:br>
              <a:rPr lang="en-US" sz="1100"/>
            </a:br>
            <a:r>
              <a:rPr lang="en-US" sz="1100"/>
              <a:t>Groups</a:t>
            </a:r>
          </a:p>
        </p:txBody>
      </p:sp>
      <p:sp>
        <p:nvSpPr>
          <p:cNvPr id="209" name="Oval 61">
            <a:extLst>
              <a:ext uri="{FF2B5EF4-FFF2-40B4-BE49-F238E27FC236}">
                <a16:creationId xmlns:a16="http://schemas.microsoft.com/office/drawing/2014/main" id="{884BA90E-68C8-449B-8692-2B33DCF4BABC}"/>
              </a:ext>
            </a:extLst>
          </p:cNvPr>
          <p:cNvSpPr>
            <a:spLocks noChangeArrowheads="1"/>
          </p:cNvSpPr>
          <p:nvPr/>
        </p:nvSpPr>
        <p:spPr bwMode="auto">
          <a:xfrm>
            <a:off x="11030159" y="3822079"/>
            <a:ext cx="726878" cy="726282"/>
          </a:xfrm>
          <a:prstGeom prst="ellipse">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210" name="Rectangle 209">
            <a:extLst>
              <a:ext uri="{FF2B5EF4-FFF2-40B4-BE49-F238E27FC236}">
                <a16:creationId xmlns:a16="http://schemas.microsoft.com/office/drawing/2014/main" id="{4D6A4F07-3F80-4C0A-8E04-138FFAC020EA}"/>
              </a:ext>
            </a:extLst>
          </p:cNvPr>
          <p:cNvSpPr/>
          <p:nvPr/>
        </p:nvSpPr>
        <p:spPr>
          <a:xfrm>
            <a:off x="8425514" y="1446232"/>
            <a:ext cx="2128926" cy="452047"/>
          </a:xfrm>
          <a:prstGeom prst="rect">
            <a:avLst/>
          </a:prstGeom>
        </p:spPr>
        <p:txBody>
          <a:bodyPr wrap="square" lIns="0" tIns="0" rIns="0" bIns="0">
            <a:spAutoFit/>
          </a:bodyPr>
          <a:lstStyle/>
          <a:p>
            <a:pPr algn="ctr">
              <a:lnSpc>
                <a:spcPct val="89000"/>
              </a:lnSpc>
            </a:pPr>
            <a:r>
              <a:rPr lang="en-US" sz="1100" dirty="0"/>
              <a:t>Retailers (Data Holders) and Accredited Data Recipients (ADRs)</a:t>
            </a:r>
          </a:p>
        </p:txBody>
      </p:sp>
      <p:sp>
        <p:nvSpPr>
          <p:cNvPr id="211" name="Oval 35">
            <a:extLst>
              <a:ext uri="{FF2B5EF4-FFF2-40B4-BE49-F238E27FC236}">
                <a16:creationId xmlns:a16="http://schemas.microsoft.com/office/drawing/2014/main" id="{15EF6C03-F9C0-4F57-9B1B-88216943D174}"/>
              </a:ext>
            </a:extLst>
          </p:cNvPr>
          <p:cNvSpPr>
            <a:spLocks noChangeArrowheads="1"/>
          </p:cNvSpPr>
          <p:nvPr/>
        </p:nvSpPr>
        <p:spPr bwMode="auto">
          <a:xfrm>
            <a:off x="7223335" y="3825770"/>
            <a:ext cx="676275" cy="6762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212" name="Rectangle 211">
            <a:extLst>
              <a:ext uri="{FF2B5EF4-FFF2-40B4-BE49-F238E27FC236}">
                <a16:creationId xmlns:a16="http://schemas.microsoft.com/office/drawing/2014/main" id="{A0E99FA5-3C50-49AD-8F1F-84E5C0FF691B}"/>
              </a:ext>
            </a:extLst>
          </p:cNvPr>
          <p:cNvSpPr/>
          <p:nvPr/>
        </p:nvSpPr>
        <p:spPr>
          <a:xfrm>
            <a:off x="10922113" y="3432164"/>
            <a:ext cx="942970" cy="301365"/>
          </a:xfrm>
          <a:prstGeom prst="rect">
            <a:avLst/>
          </a:prstGeom>
        </p:spPr>
        <p:txBody>
          <a:bodyPr wrap="square" lIns="0" tIns="0" rIns="0" bIns="0">
            <a:spAutoFit/>
          </a:bodyPr>
          <a:lstStyle/>
          <a:p>
            <a:pPr algn="ctr">
              <a:lnSpc>
                <a:spcPct val="89000"/>
              </a:lnSpc>
            </a:pPr>
            <a:r>
              <a:rPr lang="en-US" sz="1100"/>
              <a:t>Market </a:t>
            </a:r>
            <a:br>
              <a:rPr lang="en-US" sz="1100"/>
            </a:br>
            <a:r>
              <a:rPr lang="en-US" sz="1100"/>
              <a:t>Bodies</a:t>
            </a:r>
          </a:p>
        </p:txBody>
      </p:sp>
      <p:pic>
        <p:nvPicPr>
          <p:cNvPr id="213" name="Picture 212" descr="A picture containing umbrella, kite&#10;&#10;Description automatically generated">
            <a:extLst>
              <a:ext uri="{FF2B5EF4-FFF2-40B4-BE49-F238E27FC236}">
                <a16:creationId xmlns:a16="http://schemas.microsoft.com/office/drawing/2014/main" id="{186366A5-3554-491F-93B4-86D291B060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82621" y="4098961"/>
            <a:ext cx="974486" cy="974486"/>
          </a:xfrm>
          <a:prstGeom prst="rect">
            <a:avLst/>
          </a:prstGeom>
        </p:spPr>
      </p:pic>
      <p:sp>
        <p:nvSpPr>
          <p:cNvPr id="214" name="Rectangle 213">
            <a:extLst>
              <a:ext uri="{FF2B5EF4-FFF2-40B4-BE49-F238E27FC236}">
                <a16:creationId xmlns:a16="http://schemas.microsoft.com/office/drawing/2014/main" id="{D8060356-E5A6-4F3D-9683-433EF3C8129C}"/>
              </a:ext>
            </a:extLst>
          </p:cNvPr>
          <p:cNvSpPr/>
          <p:nvPr/>
        </p:nvSpPr>
        <p:spPr>
          <a:xfrm>
            <a:off x="7281157" y="5475976"/>
            <a:ext cx="4469518" cy="1479059"/>
          </a:xfrm>
          <a:prstGeom prst="rect">
            <a:avLst/>
          </a:prstGeom>
        </p:spPr>
        <p:txBody>
          <a:bodyPr wrap="square" lIns="0" tIns="0" rIns="0" bIns="0">
            <a:spAutoFit/>
          </a:bodyPr>
          <a:lstStyle/>
          <a:p>
            <a:pPr algn="ctr">
              <a:lnSpc>
                <a:spcPct val="89000"/>
              </a:lnSpc>
            </a:pPr>
            <a:endParaRPr lang="en-US" sz="1200" dirty="0"/>
          </a:p>
          <a:p>
            <a:pPr algn="ctr">
              <a:lnSpc>
                <a:spcPct val="89000"/>
              </a:lnSpc>
            </a:pPr>
            <a:r>
              <a:rPr lang="en-US" sz="1200" dirty="0"/>
              <a:t>AEMO has a key role in delivering the CDR through building a gateway to facilitate </a:t>
            </a:r>
            <a:r>
              <a:rPr lang="en-AU" sz="1200" dirty="0"/>
              <a:t>the interactions between eligible CDR consumers, Data Holders and ADRs. </a:t>
            </a:r>
          </a:p>
          <a:p>
            <a:pPr algn="ctr">
              <a:lnSpc>
                <a:spcPct val="89000"/>
              </a:lnSpc>
            </a:pPr>
            <a:endParaRPr lang="en-AU" sz="1200" dirty="0"/>
          </a:p>
          <a:p>
            <a:pPr algn="ctr">
              <a:lnSpc>
                <a:spcPct val="89000"/>
              </a:lnSpc>
            </a:pPr>
            <a:r>
              <a:rPr lang="en-US" sz="1200" dirty="0"/>
              <a:t>As a key participant AEMO can support stakeholders by providing an energy sector view to these regulatory processes. </a:t>
            </a:r>
          </a:p>
          <a:p>
            <a:pPr algn="ctr">
              <a:lnSpc>
                <a:spcPct val="89000"/>
              </a:lnSpc>
            </a:pPr>
            <a:endParaRPr lang="en-US" sz="1200" dirty="0"/>
          </a:p>
        </p:txBody>
      </p:sp>
      <p:sp>
        <p:nvSpPr>
          <p:cNvPr id="215" name="Freeform 36">
            <a:extLst>
              <a:ext uri="{FF2B5EF4-FFF2-40B4-BE49-F238E27FC236}">
                <a16:creationId xmlns:a16="http://schemas.microsoft.com/office/drawing/2014/main" id="{C4289C21-2518-4A16-A159-8712BE940327}"/>
              </a:ext>
            </a:extLst>
          </p:cNvPr>
          <p:cNvSpPr>
            <a:spLocks noEditPoints="1"/>
          </p:cNvSpPr>
          <p:nvPr/>
        </p:nvSpPr>
        <p:spPr bwMode="auto">
          <a:xfrm>
            <a:off x="7356975" y="3967571"/>
            <a:ext cx="418574" cy="405401"/>
          </a:xfrm>
          <a:custGeom>
            <a:avLst/>
            <a:gdLst>
              <a:gd name="T0" fmla="*/ 367 w 484"/>
              <a:gd name="T1" fmla="*/ 1 h 469"/>
              <a:gd name="T2" fmla="*/ 367 w 484"/>
              <a:gd name="T3" fmla="*/ 10 h 469"/>
              <a:gd name="T4" fmla="*/ 331 w 484"/>
              <a:gd name="T5" fmla="*/ 45 h 469"/>
              <a:gd name="T6" fmla="*/ 162 w 484"/>
              <a:gd name="T7" fmla="*/ 44 h 469"/>
              <a:gd name="T8" fmla="*/ 118 w 484"/>
              <a:gd name="T9" fmla="*/ 89 h 469"/>
              <a:gd name="T10" fmla="*/ 118 w 484"/>
              <a:gd name="T11" fmla="*/ 79 h 469"/>
              <a:gd name="T12" fmla="*/ 482 w 484"/>
              <a:gd name="T13" fmla="*/ 263 h 469"/>
              <a:gd name="T14" fmla="*/ 436 w 484"/>
              <a:gd name="T15" fmla="*/ 127 h 469"/>
              <a:gd name="T16" fmla="*/ 256 w 484"/>
              <a:gd name="T17" fmla="*/ 246 h 469"/>
              <a:gd name="T18" fmla="*/ 263 w 484"/>
              <a:gd name="T19" fmla="*/ 283 h 469"/>
              <a:gd name="T20" fmla="*/ 307 w 484"/>
              <a:gd name="T21" fmla="*/ 220 h 469"/>
              <a:gd name="T22" fmla="*/ 291 w 484"/>
              <a:gd name="T23" fmla="*/ 347 h 469"/>
              <a:gd name="T24" fmla="*/ 310 w 484"/>
              <a:gd name="T25" fmla="*/ 451 h 469"/>
              <a:gd name="T26" fmla="*/ 365 w 484"/>
              <a:gd name="T27" fmla="*/ 347 h 469"/>
              <a:gd name="T28" fmla="*/ 402 w 484"/>
              <a:gd name="T29" fmla="*/ 469 h 469"/>
              <a:gd name="T30" fmla="*/ 423 w 484"/>
              <a:gd name="T31" fmla="*/ 450 h 469"/>
              <a:gd name="T32" fmla="*/ 446 w 484"/>
              <a:gd name="T33" fmla="*/ 343 h 469"/>
              <a:gd name="T34" fmla="*/ 449 w 484"/>
              <a:gd name="T35" fmla="*/ 274 h 469"/>
              <a:gd name="T36" fmla="*/ 470 w 484"/>
              <a:gd name="T37" fmla="*/ 283 h 469"/>
              <a:gd name="T38" fmla="*/ 464 w 484"/>
              <a:gd name="T39" fmla="*/ 274 h 469"/>
              <a:gd name="T40" fmla="*/ 419 w 484"/>
              <a:gd name="T41" fmla="*/ 179 h 469"/>
              <a:gd name="T42" fmla="*/ 436 w 484"/>
              <a:gd name="T43" fmla="*/ 338 h 469"/>
              <a:gd name="T44" fmla="*/ 411 w 484"/>
              <a:gd name="T45" fmla="*/ 343 h 469"/>
              <a:gd name="T46" fmla="*/ 414 w 484"/>
              <a:gd name="T47" fmla="*/ 450 h 469"/>
              <a:gd name="T48" fmla="*/ 402 w 484"/>
              <a:gd name="T49" fmla="*/ 464 h 469"/>
              <a:gd name="T50" fmla="*/ 377 w 484"/>
              <a:gd name="T51" fmla="*/ 342 h 469"/>
              <a:gd name="T52" fmla="*/ 356 w 484"/>
              <a:gd name="T53" fmla="*/ 342 h 469"/>
              <a:gd name="T54" fmla="*/ 319 w 484"/>
              <a:gd name="T55" fmla="*/ 450 h 469"/>
              <a:gd name="T56" fmla="*/ 320 w 484"/>
              <a:gd name="T57" fmla="*/ 433 h 469"/>
              <a:gd name="T58" fmla="*/ 321 w 484"/>
              <a:gd name="T59" fmla="*/ 340 h 469"/>
              <a:gd name="T60" fmla="*/ 323 w 484"/>
              <a:gd name="T61" fmla="*/ 182 h 469"/>
              <a:gd name="T62" fmla="*/ 276 w 484"/>
              <a:gd name="T63" fmla="*/ 270 h 469"/>
              <a:gd name="T64" fmla="*/ 260 w 484"/>
              <a:gd name="T65" fmla="*/ 265 h 469"/>
              <a:gd name="T66" fmla="*/ 305 w 484"/>
              <a:gd name="T67" fmla="*/ 131 h 469"/>
              <a:gd name="T68" fmla="*/ 468 w 484"/>
              <a:gd name="T69" fmla="*/ 248 h 469"/>
              <a:gd name="T70" fmla="*/ 473 w 484"/>
              <a:gd name="T71" fmla="*/ 265 h 469"/>
              <a:gd name="T72" fmla="*/ 228 w 484"/>
              <a:gd name="T73" fmla="*/ 246 h 469"/>
              <a:gd name="T74" fmla="*/ 48 w 484"/>
              <a:gd name="T75" fmla="*/ 127 h 469"/>
              <a:gd name="T76" fmla="*/ 2 w 484"/>
              <a:gd name="T77" fmla="*/ 263 h 469"/>
              <a:gd name="T78" fmla="*/ 36 w 484"/>
              <a:gd name="T79" fmla="*/ 274 h 469"/>
              <a:gd name="T80" fmla="*/ 61 w 484"/>
              <a:gd name="T81" fmla="*/ 451 h 469"/>
              <a:gd name="T82" fmla="*/ 118 w 484"/>
              <a:gd name="T83" fmla="*/ 332 h 469"/>
              <a:gd name="T84" fmla="*/ 153 w 484"/>
              <a:gd name="T85" fmla="*/ 469 h 469"/>
              <a:gd name="T86" fmla="*/ 168 w 484"/>
              <a:gd name="T87" fmla="*/ 204 h 469"/>
              <a:gd name="T88" fmla="*/ 222 w 484"/>
              <a:gd name="T89" fmla="*/ 283 h 469"/>
              <a:gd name="T90" fmla="*/ 219 w 484"/>
              <a:gd name="T91" fmla="*/ 274 h 469"/>
              <a:gd name="T92" fmla="*/ 162 w 484"/>
              <a:gd name="T93" fmla="*/ 176 h 469"/>
              <a:gd name="T94" fmla="*/ 164 w 484"/>
              <a:gd name="T95" fmla="*/ 408 h 469"/>
              <a:gd name="T96" fmla="*/ 165 w 484"/>
              <a:gd name="T97" fmla="*/ 450 h 469"/>
              <a:gd name="T98" fmla="*/ 153 w 484"/>
              <a:gd name="T99" fmla="*/ 459 h 469"/>
              <a:gd name="T100" fmla="*/ 118 w 484"/>
              <a:gd name="T101" fmla="*/ 287 h 469"/>
              <a:gd name="T102" fmla="*/ 83 w 484"/>
              <a:gd name="T103" fmla="*/ 459 h 469"/>
              <a:gd name="T104" fmla="*/ 71 w 484"/>
              <a:gd name="T105" fmla="*/ 439 h 469"/>
              <a:gd name="T106" fmla="*/ 77 w 484"/>
              <a:gd name="T107" fmla="*/ 181 h 469"/>
              <a:gd name="T108" fmla="*/ 27 w 484"/>
              <a:gd name="T109" fmla="*/ 270 h 469"/>
              <a:gd name="T110" fmla="*/ 11 w 484"/>
              <a:gd name="T111" fmla="*/ 265 h 469"/>
              <a:gd name="T112" fmla="*/ 17 w 484"/>
              <a:gd name="T113" fmla="*/ 249 h 469"/>
              <a:gd name="T114" fmla="*/ 179 w 484"/>
              <a:gd name="T115" fmla="*/ 131 h 469"/>
              <a:gd name="T116" fmla="*/ 225 w 484"/>
              <a:gd name="T117" fmla="*/ 265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469">
                <a:moveTo>
                  <a:pt x="367" y="90"/>
                </a:moveTo>
                <a:cubicBezTo>
                  <a:pt x="391" y="90"/>
                  <a:pt x="411" y="70"/>
                  <a:pt x="411" y="45"/>
                </a:cubicBezTo>
                <a:cubicBezTo>
                  <a:pt x="411" y="21"/>
                  <a:pt x="391" y="1"/>
                  <a:pt x="367" y="1"/>
                </a:cubicBezTo>
                <a:cubicBezTo>
                  <a:pt x="342" y="1"/>
                  <a:pt x="322" y="21"/>
                  <a:pt x="322" y="45"/>
                </a:cubicBezTo>
                <a:cubicBezTo>
                  <a:pt x="322" y="70"/>
                  <a:pt x="342" y="90"/>
                  <a:pt x="367" y="90"/>
                </a:cubicBezTo>
                <a:close/>
                <a:moveTo>
                  <a:pt x="367" y="10"/>
                </a:moveTo>
                <a:cubicBezTo>
                  <a:pt x="386" y="10"/>
                  <a:pt x="402" y="26"/>
                  <a:pt x="402" y="45"/>
                </a:cubicBezTo>
                <a:cubicBezTo>
                  <a:pt x="402" y="64"/>
                  <a:pt x="386" y="80"/>
                  <a:pt x="367" y="80"/>
                </a:cubicBezTo>
                <a:cubicBezTo>
                  <a:pt x="347" y="80"/>
                  <a:pt x="331" y="64"/>
                  <a:pt x="331" y="45"/>
                </a:cubicBezTo>
                <a:cubicBezTo>
                  <a:pt x="331" y="26"/>
                  <a:pt x="347" y="10"/>
                  <a:pt x="367" y="10"/>
                </a:cubicBezTo>
                <a:close/>
                <a:moveTo>
                  <a:pt x="118" y="89"/>
                </a:moveTo>
                <a:cubicBezTo>
                  <a:pt x="142" y="89"/>
                  <a:pt x="162" y="69"/>
                  <a:pt x="162" y="44"/>
                </a:cubicBezTo>
                <a:cubicBezTo>
                  <a:pt x="162" y="20"/>
                  <a:pt x="142" y="0"/>
                  <a:pt x="118" y="0"/>
                </a:cubicBezTo>
                <a:cubicBezTo>
                  <a:pt x="93" y="0"/>
                  <a:pt x="74" y="20"/>
                  <a:pt x="74" y="44"/>
                </a:cubicBezTo>
                <a:cubicBezTo>
                  <a:pt x="74" y="69"/>
                  <a:pt x="93" y="89"/>
                  <a:pt x="118" y="89"/>
                </a:cubicBezTo>
                <a:close/>
                <a:moveTo>
                  <a:pt x="118" y="9"/>
                </a:moveTo>
                <a:cubicBezTo>
                  <a:pt x="137" y="9"/>
                  <a:pt x="153" y="25"/>
                  <a:pt x="153" y="44"/>
                </a:cubicBezTo>
                <a:cubicBezTo>
                  <a:pt x="153" y="64"/>
                  <a:pt x="137" y="79"/>
                  <a:pt x="118" y="79"/>
                </a:cubicBezTo>
                <a:cubicBezTo>
                  <a:pt x="99" y="79"/>
                  <a:pt x="83" y="64"/>
                  <a:pt x="83" y="44"/>
                </a:cubicBezTo>
                <a:cubicBezTo>
                  <a:pt x="83" y="25"/>
                  <a:pt x="99" y="9"/>
                  <a:pt x="118" y="9"/>
                </a:cubicBezTo>
                <a:close/>
                <a:moveTo>
                  <a:pt x="482" y="263"/>
                </a:moveTo>
                <a:cubicBezTo>
                  <a:pt x="482" y="262"/>
                  <a:pt x="482" y="262"/>
                  <a:pt x="482" y="262"/>
                </a:cubicBezTo>
                <a:cubicBezTo>
                  <a:pt x="481" y="261"/>
                  <a:pt x="479" y="254"/>
                  <a:pt x="477" y="246"/>
                </a:cubicBezTo>
                <a:cubicBezTo>
                  <a:pt x="465" y="211"/>
                  <a:pt x="442" y="140"/>
                  <a:pt x="436" y="127"/>
                </a:cubicBezTo>
                <a:cubicBezTo>
                  <a:pt x="427" y="107"/>
                  <a:pt x="406" y="99"/>
                  <a:pt x="367" y="99"/>
                </a:cubicBezTo>
                <a:cubicBezTo>
                  <a:pt x="327" y="99"/>
                  <a:pt x="306" y="107"/>
                  <a:pt x="297" y="127"/>
                </a:cubicBezTo>
                <a:cubicBezTo>
                  <a:pt x="291" y="140"/>
                  <a:pt x="268" y="211"/>
                  <a:pt x="256" y="246"/>
                </a:cubicBezTo>
                <a:cubicBezTo>
                  <a:pt x="254" y="254"/>
                  <a:pt x="252" y="261"/>
                  <a:pt x="251" y="262"/>
                </a:cubicBezTo>
                <a:cubicBezTo>
                  <a:pt x="251" y="262"/>
                  <a:pt x="251" y="262"/>
                  <a:pt x="251" y="263"/>
                </a:cubicBezTo>
                <a:cubicBezTo>
                  <a:pt x="249" y="271"/>
                  <a:pt x="254" y="280"/>
                  <a:pt x="263" y="283"/>
                </a:cubicBezTo>
                <a:cubicBezTo>
                  <a:pt x="265" y="283"/>
                  <a:pt x="267" y="284"/>
                  <a:pt x="269" y="284"/>
                </a:cubicBezTo>
                <a:cubicBezTo>
                  <a:pt x="276" y="284"/>
                  <a:pt x="282" y="280"/>
                  <a:pt x="284" y="274"/>
                </a:cubicBezTo>
                <a:cubicBezTo>
                  <a:pt x="307" y="220"/>
                  <a:pt x="307" y="220"/>
                  <a:pt x="307" y="220"/>
                </a:cubicBezTo>
                <a:cubicBezTo>
                  <a:pt x="287" y="342"/>
                  <a:pt x="287" y="342"/>
                  <a:pt x="287" y="342"/>
                </a:cubicBezTo>
                <a:cubicBezTo>
                  <a:pt x="287" y="343"/>
                  <a:pt x="287" y="345"/>
                  <a:pt x="288" y="346"/>
                </a:cubicBezTo>
                <a:cubicBezTo>
                  <a:pt x="289" y="347"/>
                  <a:pt x="290" y="347"/>
                  <a:pt x="291" y="347"/>
                </a:cubicBezTo>
                <a:cubicBezTo>
                  <a:pt x="313" y="347"/>
                  <a:pt x="313" y="347"/>
                  <a:pt x="313" y="347"/>
                </a:cubicBezTo>
                <a:cubicBezTo>
                  <a:pt x="312" y="379"/>
                  <a:pt x="310" y="446"/>
                  <a:pt x="310" y="450"/>
                </a:cubicBezTo>
                <a:cubicBezTo>
                  <a:pt x="310" y="450"/>
                  <a:pt x="310" y="450"/>
                  <a:pt x="310" y="451"/>
                </a:cubicBezTo>
                <a:cubicBezTo>
                  <a:pt x="311" y="461"/>
                  <a:pt x="320" y="469"/>
                  <a:pt x="331" y="469"/>
                </a:cubicBezTo>
                <a:cubicBezTo>
                  <a:pt x="342" y="469"/>
                  <a:pt x="352" y="461"/>
                  <a:pt x="353" y="451"/>
                </a:cubicBezTo>
                <a:cubicBezTo>
                  <a:pt x="365" y="347"/>
                  <a:pt x="365" y="347"/>
                  <a:pt x="365" y="347"/>
                </a:cubicBezTo>
                <a:cubicBezTo>
                  <a:pt x="368" y="347"/>
                  <a:pt x="368" y="347"/>
                  <a:pt x="368" y="347"/>
                </a:cubicBezTo>
                <a:cubicBezTo>
                  <a:pt x="380" y="451"/>
                  <a:pt x="380" y="451"/>
                  <a:pt x="380" y="451"/>
                </a:cubicBezTo>
                <a:cubicBezTo>
                  <a:pt x="381" y="461"/>
                  <a:pt x="391" y="469"/>
                  <a:pt x="402" y="469"/>
                </a:cubicBezTo>
                <a:cubicBezTo>
                  <a:pt x="402" y="469"/>
                  <a:pt x="402" y="469"/>
                  <a:pt x="402" y="469"/>
                </a:cubicBezTo>
                <a:cubicBezTo>
                  <a:pt x="413" y="469"/>
                  <a:pt x="422" y="461"/>
                  <a:pt x="423" y="451"/>
                </a:cubicBezTo>
                <a:cubicBezTo>
                  <a:pt x="423" y="450"/>
                  <a:pt x="423" y="450"/>
                  <a:pt x="423" y="450"/>
                </a:cubicBezTo>
                <a:cubicBezTo>
                  <a:pt x="423" y="446"/>
                  <a:pt x="421" y="379"/>
                  <a:pt x="420" y="347"/>
                </a:cubicBezTo>
                <a:cubicBezTo>
                  <a:pt x="442" y="347"/>
                  <a:pt x="442" y="347"/>
                  <a:pt x="442" y="347"/>
                </a:cubicBezTo>
                <a:cubicBezTo>
                  <a:pt x="444" y="347"/>
                  <a:pt x="446" y="345"/>
                  <a:pt x="446" y="343"/>
                </a:cubicBezTo>
                <a:cubicBezTo>
                  <a:pt x="446" y="342"/>
                  <a:pt x="446" y="342"/>
                  <a:pt x="446" y="341"/>
                </a:cubicBezTo>
                <a:cubicBezTo>
                  <a:pt x="426" y="220"/>
                  <a:pt x="426" y="220"/>
                  <a:pt x="426" y="220"/>
                </a:cubicBezTo>
                <a:cubicBezTo>
                  <a:pt x="449" y="274"/>
                  <a:pt x="449" y="274"/>
                  <a:pt x="449" y="274"/>
                </a:cubicBezTo>
                <a:cubicBezTo>
                  <a:pt x="451" y="280"/>
                  <a:pt x="457" y="284"/>
                  <a:pt x="464" y="284"/>
                </a:cubicBezTo>
                <a:cubicBezTo>
                  <a:pt x="464" y="284"/>
                  <a:pt x="464" y="284"/>
                  <a:pt x="464" y="284"/>
                </a:cubicBezTo>
                <a:cubicBezTo>
                  <a:pt x="466" y="284"/>
                  <a:pt x="468" y="283"/>
                  <a:pt x="470" y="283"/>
                </a:cubicBezTo>
                <a:cubicBezTo>
                  <a:pt x="479" y="280"/>
                  <a:pt x="484" y="271"/>
                  <a:pt x="482" y="263"/>
                </a:cubicBezTo>
                <a:close/>
                <a:moveTo>
                  <a:pt x="467" y="274"/>
                </a:moveTo>
                <a:cubicBezTo>
                  <a:pt x="466" y="274"/>
                  <a:pt x="465" y="274"/>
                  <a:pt x="464" y="274"/>
                </a:cubicBezTo>
                <a:cubicBezTo>
                  <a:pt x="464" y="274"/>
                  <a:pt x="464" y="274"/>
                  <a:pt x="464" y="274"/>
                </a:cubicBezTo>
                <a:cubicBezTo>
                  <a:pt x="461" y="274"/>
                  <a:pt x="458" y="273"/>
                  <a:pt x="457" y="270"/>
                </a:cubicBezTo>
                <a:cubicBezTo>
                  <a:pt x="419" y="179"/>
                  <a:pt x="419" y="179"/>
                  <a:pt x="419" y="179"/>
                </a:cubicBezTo>
                <a:cubicBezTo>
                  <a:pt x="418" y="177"/>
                  <a:pt x="415" y="176"/>
                  <a:pt x="413" y="176"/>
                </a:cubicBezTo>
                <a:cubicBezTo>
                  <a:pt x="411" y="177"/>
                  <a:pt x="409" y="179"/>
                  <a:pt x="410" y="182"/>
                </a:cubicBezTo>
                <a:cubicBezTo>
                  <a:pt x="436" y="338"/>
                  <a:pt x="436" y="338"/>
                  <a:pt x="436" y="338"/>
                </a:cubicBezTo>
                <a:cubicBezTo>
                  <a:pt x="416" y="338"/>
                  <a:pt x="416" y="338"/>
                  <a:pt x="416" y="338"/>
                </a:cubicBezTo>
                <a:cubicBezTo>
                  <a:pt x="414" y="338"/>
                  <a:pt x="413" y="339"/>
                  <a:pt x="412" y="340"/>
                </a:cubicBezTo>
                <a:cubicBezTo>
                  <a:pt x="411" y="340"/>
                  <a:pt x="411" y="342"/>
                  <a:pt x="411" y="343"/>
                </a:cubicBezTo>
                <a:cubicBezTo>
                  <a:pt x="411" y="343"/>
                  <a:pt x="412" y="370"/>
                  <a:pt x="412" y="397"/>
                </a:cubicBezTo>
                <a:cubicBezTo>
                  <a:pt x="413" y="410"/>
                  <a:pt x="413" y="423"/>
                  <a:pt x="413" y="433"/>
                </a:cubicBezTo>
                <a:cubicBezTo>
                  <a:pt x="414" y="443"/>
                  <a:pt x="414" y="447"/>
                  <a:pt x="414" y="450"/>
                </a:cubicBezTo>
                <a:cubicBezTo>
                  <a:pt x="414" y="450"/>
                  <a:pt x="414" y="450"/>
                  <a:pt x="414" y="450"/>
                </a:cubicBezTo>
                <a:cubicBezTo>
                  <a:pt x="413" y="455"/>
                  <a:pt x="408" y="459"/>
                  <a:pt x="402" y="459"/>
                </a:cubicBezTo>
                <a:cubicBezTo>
                  <a:pt x="402" y="464"/>
                  <a:pt x="402" y="464"/>
                  <a:pt x="402" y="464"/>
                </a:cubicBezTo>
                <a:cubicBezTo>
                  <a:pt x="402" y="459"/>
                  <a:pt x="402" y="459"/>
                  <a:pt x="402" y="459"/>
                </a:cubicBezTo>
                <a:cubicBezTo>
                  <a:pt x="396" y="459"/>
                  <a:pt x="390" y="455"/>
                  <a:pt x="390" y="450"/>
                </a:cubicBezTo>
                <a:cubicBezTo>
                  <a:pt x="377" y="342"/>
                  <a:pt x="377" y="342"/>
                  <a:pt x="377" y="342"/>
                </a:cubicBezTo>
                <a:cubicBezTo>
                  <a:pt x="377" y="340"/>
                  <a:pt x="375" y="338"/>
                  <a:pt x="372" y="338"/>
                </a:cubicBezTo>
                <a:cubicBezTo>
                  <a:pt x="361" y="338"/>
                  <a:pt x="361" y="338"/>
                  <a:pt x="361" y="338"/>
                </a:cubicBezTo>
                <a:cubicBezTo>
                  <a:pt x="358" y="338"/>
                  <a:pt x="356" y="340"/>
                  <a:pt x="356" y="342"/>
                </a:cubicBezTo>
                <a:cubicBezTo>
                  <a:pt x="343" y="450"/>
                  <a:pt x="343" y="450"/>
                  <a:pt x="343" y="450"/>
                </a:cubicBezTo>
                <a:cubicBezTo>
                  <a:pt x="343" y="455"/>
                  <a:pt x="338" y="459"/>
                  <a:pt x="331" y="459"/>
                </a:cubicBezTo>
                <a:cubicBezTo>
                  <a:pt x="325" y="459"/>
                  <a:pt x="320" y="455"/>
                  <a:pt x="319" y="450"/>
                </a:cubicBezTo>
                <a:cubicBezTo>
                  <a:pt x="319" y="450"/>
                  <a:pt x="319" y="450"/>
                  <a:pt x="319" y="450"/>
                </a:cubicBezTo>
                <a:cubicBezTo>
                  <a:pt x="319" y="449"/>
                  <a:pt x="319" y="447"/>
                  <a:pt x="319" y="446"/>
                </a:cubicBezTo>
                <a:cubicBezTo>
                  <a:pt x="319" y="443"/>
                  <a:pt x="320" y="439"/>
                  <a:pt x="320" y="433"/>
                </a:cubicBezTo>
                <a:cubicBezTo>
                  <a:pt x="320" y="423"/>
                  <a:pt x="320" y="410"/>
                  <a:pt x="321" y="397"/>
                </a:cubicBezTo>
                <a:cubicBezTo>
                  <a:pt x="321" y="370"/>
                  <a:pt x="322" y="343"/>
                  <a:pt x="322" y="343"/>
                </a:cubicBezTo>
                <a:cubicBezTo>
                  <a:pt x="322" y="342"/>
                  <a:pt x="322" y="340"/>
                  <a:pt x="321" y="340"/>
                </a:cubicBezTo>
                <a:cubicBezTo>
                  <a:pt x="320" y="339"/>
                  <a:pt x="319" y="338"/>
                  <a:pt x="317" y="338"/>
                </a:cubicBezTo>
                <a:cubicBezTo>
                  <a:pt x="297" y="338"/>
                  <a:pt x="297" y="338"/>
                  <a:pt x="297" y="338"/>
                </a:cubicBezTo>
                <a:cubicBezTo>
                  <a:pt x="323" y="182"/>
                  <a:pt x="323" y="182"/>
                  <a:pt x="323" y="182"/>
                </a:cubicBezTo>
                <a:cubicBezTo>
                  <a:pt x="324" y="179"/>
                  <a:pt x="322" y="177"/>
                  <a:pt x="320" y="176"/>
                </a:cubicBezTo>
                <a:cubicBezTo>
                  <a:pt x="318" y="176"/>
                  <a:pt x="315" y="177"/>
                  <a:pt x="314" y="179"/>
                </a:cubicBezTo>
                <a:cubicBezTo>
                  <a:pt x="276" y="270"/>
                  <a:pt x="276" y="270"/>
                  <a:pt x="276" y="270"/>
                </a:cubicBezTo>
                <a:cubicBezTo>
                  <a:pt x="274" y="273"/>
                  <a:pt x="270" y="275"/>
                  <a:pt x="266" y="274"/>
                </a:cubicBezTo>
                <a:cubicBezTo>
                  <a:pt x="262" y="272"/>
                  <a:pt x="259" y="268"/>
                  <a:pt x="260" y="265"/>
                </a:cubicBezTo>
                <a:cubicBezTo>
                  <a:pt x="260" y="265"/>
                  <a:pt x="260" y="265"/>
                  <a:pt x="260" y="265"/>
                </a:cubicBezTo>
                <a:cubicBezTo>
                  <a:pt x="260" y="264"/>
                  <a:pt x="261" y="263"/>
                  <a:pt x="261" y="261"/>
                </a:cubicBezTo>
                <a:cubicBezTo>
                  <a:pt x="262" y="258"/>
                  <a:pt x="264" y="254"/>
                  <a:pt x="265" y="249"/>
                </a:cubicBezTo>
                <a:cubicBezTo>
                  <a:pt x="276" y="217"/>
                  <a:pt x="300" y="143"/>
                  <a:pt x="305" y="131"/>
                </a:cubicBezTo>
                <a:cubicBezTo>
                  <a:pt x="311" y="120"/>
                  <a:pt x="322" y="108"/>
                  <a:pt x="367" y="108"/>
                </a:cubicBezTo>
                <a:cubicBezTo>
                  <a:pt x="411" y="108"/>
                  <a:pt x="422" y="120"/>
                  <a:pt x="428" y="131"/>
                </a:cubicBezTo>
                <a:cubicBezTo>
                  <a:pt x="433" y="143"/>
                  <a:pt x="457" y="217"/>
                  <a:pt x="468" y="248"/>
                </a:cubicBezTo>
                <a:cubicBezTo>
                  <a:pt x="469" y="254"/>
                  <a:pt x="471" y="258"/>
                  <a:pt x="472" y="261"/>
                </a:cubicBezTo>
                <a:cubicBezTo>
                  <a:pt x="472" y="262"/>
                  <a:pt x="473" y="264"/>
                  <a:pt x="473" y="265"/>
                </a:cubicBezTo>
                <a:cubicBezTo>
                  <a:pt x="473" y="265"/>
                  <a:pt x="473" y="265"/>
                  <a:pt x="473" y="265"/>
                </a:cubicBezTo>
                <a:cubicBezTo>
                  <a:pt x="474" y="268"/>
                  <a:pt x="471" y="272"/>
                  <a:pt x="467" y="274"/>
                </a:cubicBezTo>
                <a:close/>
                <a:moveTo>
                  <a:pt x="233" y="262"/>
                </a:moveTo>
                <a:cubicBezTo>
                  <a:pt x="233" y="261"/>
                  <a:pt x="231" y="254"/>
                  <a:pt x="228" y="246"/>
                </a:cubicBezTo>
                <a:cubicBezTo>
                  <a:pt x="217" y="211"/>
                  <a:pt x="194" y="140"/>
                  <a:pt x="188" y="127"/>
                </a:cubicBezTo>
                <a:cubicBezTo>
                  <a:pt x="178" y="107"/>
                  <a:pt x="157" y="99"/>
                  <a:pt x="118" y="99"/>
                </a:cubicBezTo>
                <a:cubicBezTo>
                  <a:pt x="79" y="99"/>
                  <a:pt x="58" y="107"/>
                  <a:pt x="48" y="127"/>
                </a:cubicBezTo>
                <a:cubicBezTo>
                  <a:pt x="42" y="140"/>
                  <a:pt x="19" y="211"/>
                  <a:pt x="8" y="246"/>
                </a:cubicBezTo>
                <a:cubicBezTo>
                  <a:pt x="5" y="254"/>
                  <a:pt x="3" y="261"/>
                  <a:pt x="3" y="262"/>
                </a:cubicBezTo>
                <a:cubicBezTo>
                  <a:pt x="2" y="262"/>
                  <a:pt x="2" y="262"/>
                  <a:pt x="2" y="263"/>
                </a:cubicBezTo>
                <a:cubicBezTo>
                  <a:pt x="0" y="271"/>
                  <a:pt x="5" y="280"/>
                  <a:pt x="14" y="283"/>
                </a:cubicBezTo>
                <a:cubicBezTo>
                  <a:pt x="16" y="283"/>
                  <a:pt x="18" y="284"/>
                  <a:pt x="20" y="284"/>
                </a:cubicBezTo>
                <a:cubicBezTo>
                  <a:pt x="27" y="284"/>
                  <a:pt x="33" y="280"/>
                  <a:pt x="36" y="274"/>
                </a:cubicBezTo>
                <a:cubicBezTo>
                  <a:pt x="68" y="204"/>
                  <a:pt x="68" y="204"/>
                  <a:pt x="68" y="204"/>
                </a:cubicBezTo>
                <a:cubicBezTo>
                  <a:pt x="65" y="298"/>
                  <a:pt x="62" y="443"/>
                  <a:pt x="61" y="450"/>
                </a:cubicBezTo>
                <a:cubicBezTo>
                  <a:pt x="61" y="450"/>
                  <a:pt x="61" y="450"/>
                  <a:pt x="61" y="451"/>
                </a:cubicBezTo>
                <a:cubicBezTo>
                  <a:pt x="62" y="461"/>
                  <a:pt x="71" y="469"/>
                  <a:pt x="83" y="469"/>
                </a:cubicBezTo>
                <a:cubicBezTo>
                  <a:pt x="94" y="469"/>
                  <a:pt x="103" y="461"/>
                  <a:pt x="104" y="451"/>
                </a:cubicBezTo>
                <a:cubicBezTo>
                  <a:pt x="118" y="332"/>
                  <a:pt x="118" y="332"/>
                  <a:pt x="118" y="332"/>
                </a:cubicBezTo>
                <a:cubicBezTo>
                  <a:pt x="132" y="451"/>
                  <a:pt x="132" y="451"/>
                  <a:pt x="132" y="451"/>
                </a:cubicBezTo>
                <a:cubicBezTo>
                  <a:pt x="133" y="461"/>
                  <a:pt x="142" y="469"/>
                  <a:pt x="153" y="469"/>
                </a:cubicBezTo>
                <a:cubicBezTo>
                  <a:pt x="153" y="469"/>
                  <a:pt x="153" y="469"/>
                  <a:pt x="153" y="469"/>
                </a:cubicBezTo>
                <a:cubicBezTo>
                  <a:pt x="165" y="469"/>
                  <a:pt x="174" y="461"/>
                  <a:pt x="175" y="451"/>
                </a:cubicBezTo>
                <a:cubicBezTo>
                  <a:pt x="175" y="450"/>
                  <a:pt x="175" y="450"/>
                  <a:pt x="175" y="450"/>
                </a:cubicBezTo>
                <a:cubicBezTo>
                  <a:pt x="174" y="443"/>
                  <a:pt x="171" y="298"/>
                  <a:pt x="168" y="204"/>
                </a:cubicBezTo>
                <a:cubicBezTo>
                  <a:pt x="200" y="274"/>
                  <a:pt x="200" y="274"/>
                  <a:pt x="200" y="274"/>
                </a:cubicBezTo>
                <a:cubicBezTo>
                  <a:pt x="203" y="280"/>
                  <a:pt x="209" y="284"/>
                  <a:pt x="216" y="284"/>
                </a:cubicBezTo>
                <a:cubicBezTo>
                  <a:pt x="218" y="284"/>
                  <a:pt x="220" y="283"/>
                  <a:pt x="222" y="283"/>
                </a:cubicBezTo>
                <a:cubicBezTo>
                  <a:pt x="230" y="280"/>
                  <a:pt x="236" y="271"/>
                  <a:pt x="234" y="263"/>
                </a:cubicBezTo>
                <a:cubicBezTo>
                  <a:pt x="234" y="262"/>
                  <a:pt x="233" y="262"/>
                  <a:pt x="233" y="262"/>
                </a:cubicBezTo>
                <a:close/>
                <a:moveTo>
                  <a:pt x="219" y="274"/>
                </a:moveTo>
                <a:cubicBezTo>
                  <a:pt x="215" y="275"/>
                  <a:pt x="210" y="274"/>
                  <a:pt x="209" y="270"/>
                </a:cubicBezTo>
                <a:cubicBezTo>
                  <a:pt x="167" y="179"/>
                  <a:pt x="167" y="179"/>
                  <a:pt x="167" y="179"/>
                </a:cubicBezTo>
                <a:cubicBezTo>
                  <a:pt x="167" y="177"/>
                  <a:pt x="164" y="176"/>
                  <a:pt x="162" y="176"/>
                </a:cubicBezTo>
                <a:cubicBezTo>
                  <a:pt x="160" y="177"/>
                  <a:pt x="158" y="179"/>
                  <a:pt x="158" y="181"/>
                </a:cubicBezTo>
                <a:cubicBezTo>
                  <a:pt x="158" y="181"/>
                  <a:pt x="160" y="248"/>
                  <a:pt x="162" y="316"/>
                </a:cubicBezTo>
                <a:cubicBezTo>
                  <a:pt x="163" y="349"/>
                  <a:pt x="163" y="383"/>
                  <a:pt x="164" y="408"/>
                </a:cubicBezTo>
                <a:cubicBezTo>
                  <a:pt x="164" y="421"/>
                  <a:pt x="165" y="431"/>
                  <a:pt x="165" y="439"/>
                </a:cubicBezTo>
                <a:cubicBezTo>
                  <a:pt x="165" y="444"/>
                  <a:pt x="165" y="448"/>
                  <a:pt x="165" y="450"/>
                </a:cubicBezTo>
                <a:cubicBezTo>
                  <a:pt x="165" y="450"/>
                  <a:pt x="165" y="450"/>
                  <a:pt x="165" y="450"/>
                </a:cubicBezTo>
                <a:cubicBezTo>
                  <a:pt x="165" y="455"/>
                  <a:pt x="160" y="459"/>
                  <a:pt x="153" y="459"/>
                </a:cubicBezTo>
                <a:cubicBezTo>
                  <a:pt x="153" y="464"/>
                  <a:pt x="153" y="464"/>
                  <a:pt x="153" y="464"/>
                </a:cubicBezTo>
                <a:cubicBezTo>
                  <a:pt x="153" y="459"/>
                  <a:pt x="153" y="459"/>
                  <a:pt x="153" y="459"/>
                </a:cubicBezTo>
                <a:cubicBezTo>
                  <a:pt x="147" y="459"/>
                  <a:pt x="142" y="455"/>
                  <a:pt x="141" y="450"/>
                </a:cubicBezTo>
                <a:cubicBezTo>
                  <a:pt x="123" y="292"/>
                  <a:pt x="123" y="292"/>
                  <a:pt x="123" y="292"/>
                </a:cubicBezTo>
                <a:cubicBezTo>
                  <a:pt x="122" y="289"/>
                  <a:pt x="120" y="287"/>
                  <a:pt x="118" y="287"/>
                </a:cubicBezTo>
                <a:cubicBezTo>
                  <a:pt x="116" y="287"/>
                  <a:pt x="114" y="289"/>
                  <a:pt x="113" y="292"/>
                </a:cubicBezTo>
                <a:cubicBezTo>
                  <a:pt x="95" y="450"/>
                  <a:pt x="95" y="450"/>
                  <a:pt x="95" y="450"/>
                </a:cubicBezTo>
                <a:cubicBezTo>
                  <a:pt x="94" y="455"/>
                  <a:pt x="89" y="459"/>
                  <a:pt x="83" y="459"/>
                </a:cubicBezTo>
                <a:cubicBezTo>
                  <a:pt x="76" y="459"/>
                  <a:pt x="71" y="455"/>
                  <a:pt x="71" y="450"/>
                </a:cubicBezTo>
                <a:cubicBezTo>
                  <a:pt x="71" y="449"/>
                  <a:pt x="71" y="448"/>
                  <a:pt x="71" y="447"/>
                </a:cubicBezTo>
                <a:cubicBezTo>
                  <a:pt x="71" y="445"/>
                  <a:pt x="71" y="442"/>
                  <a:pt x="71" y="439"/>
                </a:cubicBezTo>
                <a:cubicBezTo>
                  <a:pt x="71" y="431"/>
                  <a:pt x="71" y="421"/>
                  <a:pt x="72" y="408"/>
                </a:cubicBezTo>
                <a:cubicBezTo>
                  <a:pt x="72" y="383"/>
                  <a:pt x="73" y="349"/>
                  <a:pt x="74" y="316"/>
                </a:cubicBezTo>
                <a:cubicBezTo>
                  <a:pt x="76" y="248"/>
                  <a:pt x="77" y="181"/>
                  <a:pt x="77" y="181"/>
                </a:cubicBezTo>
                <a:cubicBezTo>
                  <a:pt x="78" y="179"/>
                  <a:pt x="76" y="177"/>
                  <a:pt x="74" y="176"/>
                </a:cubicBezTo>
                <a:cubicBezTo>
                  <a:pt x="72" y="176"/>
                  <a:pt x="69" y="177"/>
                  <a:pt x="68" y="179"/>
                </a:cubicBezTo>
                <a:cubicBezTo>
                  <a:pt x="27" y="270"/>
                  <a:pt x="27" y="270"/>
                  <a:pt x="27" y="270"/>
                </a:cubicBezTo>
                <a:cubicBezTo>
                  <a:pt x="26" y="273"/>
                  <a:pt x="23" y="274"/>
                  <a:pt x="20" y="274"/>
                </a:cubicBezTo>
                <a:cubicBezTo>
                  <a:pt x="19" y="274"/>
                  <a:pt x="18" y="274"/>
                  <a:pt x="17" y="274"/>
                </a:cubicBezTo>
                <a:cubicBezTo>
                  <a:pt x="13" y="272"/>
                  <a:pt x="11" y="268"/>
                  <a:pt x="11" y="265"/>
                </a:cubicBezTo>
                <a:cubicBezTo>
                  <a:pt x="11" y="265"/>
                  <a:pt x="11" y="265"/>
                  <a:pt x="11" y="265"/>
                </a:cubicBezTo>
                <a:cubicBezTo>
                  <a:pt x="12" y="264"/>
                  <a:pt x="12" y="263"/>
                  <a:pt x="13" y="261"/>
                </a:cubicBezTo>
                <a:cubicBezTo>
                  <a:pt x="14" y="258"/>
                  <a:pt x="15" y="254"/>
                  <a:pt x="17" y="249"/>
                </a:cubicBezTo>
                <a:cubicBezTo>
                  <a:pt x="27" y="217"/>
                  <a:pt x="51" y="143"/>
                  <a:pt x="57" y="131"/>
                </a:cubicBezTo>
                <a:cubicBezTo>
                  <a:pt x="62" y="120"/>
                  <a:pt x="74" y="108"/>
                  <a:pt x="118" y="108"/>
                </a:cubicBezTo>
                <a:cubicBezTo>
                  <a:pt x="162" y="108"/>
                  <a:pt x="174" y="120"/>
                  <a:pt x="179" y="131"/>
                </a:cubicBezTo>
                <a:cubicBezTo>
                  <a:pt x="185" y="143"/>
                  <a:pt x="209" y="217"/>
                  <a:pt x="219" y="249"/>
                </a:cubicBezTo>
                <a:cubicBezTo>
                  <a:pt x="221" y="254"/>
                  <a:pt x="222" y="258"/>
                  <a:pt x="223" y="261"/>
                </a:cubicBezTo>
                <a:cubicBezTo>
                  <a:pt x="224" y="262"/>
                  <a:pt x="224" y="264"/>
                  <a:pt x="225" y="265"/>
                </a:cubicBezTo>
                <a:cubicBezTo>
                  <a:pt x="224" y="265"/>
                  <a:pt x="224" y="265"/>
                  <a:pt x="224" y="265"/>
                </a:cubicBezTo>
                <a:cubicBezTo>
                  <a:pt x="225" y="268"/>
                  <a:pt x="223" y="272"/>
                  <a:pt x="219" y="274"/>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216" name="Group 215">
            <a:extLst>
              <a:ext uri="{FF2B5EF4-FFF2-40B4-BE49-F238E27FC236}">
                <a16:creationId xmlns:a16="http://schemas.microsoft.com/office/drawing/2014/main" id="{D5D30C25-2909-4C09-A6C2-9B72CFB1CB57}"/>
              </a:ext>
            </a:extLst>
          </p:cNvPr>
          <p:cNvGrpSpPr/>
          <p:nvPr/>
        </p:nvGrpSpPr>
        <p:grpSpPr>
          <a:xfrm>
            <a:off x="9132002" y="1946024"/>
            <a:ext cx="725094" cy="728662"/>
            <a:chOff x="9132002" y="1946024"/>
            <a:chExt cx="725094" cy="728662"/>
          </a:xfrm>
        </p:grpSpPr>
        <p:sp>
          <p:nvSpPr>
            <p:cNvPr id="217" name="Oval 60">
              <a:extLst>
                <a:ext uri="{FF2B5EF4-FFF2-40B4-BE49-F238E27FC236}">
                  <a16:creationId xmlns:a16="http://schemas.microsoft.com/office/drawing/2014/main" id="{E9C023C8-A141-4727-A0D2-CB36333C020F}"/>
                </a:ext>
              </a:extLst>
            </p:cNvPr>
            <p:cNvSpPr>
              <a:spLocks noChangeArrowheads="1"/>
            </p:cNvSpPr>
            <p:nvPr/>
          </p:nvSpPr>
          <p:spPr bwMode="auto">
            <a:xfrm>
              <a:off x="9132002" y="1946024"/>
              <a:ext cx="725094" cy="728662"/>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218" name="Freeform 83">
              <a:extLst>
                <a:ext uri="{FF2B5EF4-FFF2-40B4-BE49-F238E27FC236}">
                  <a16:creationId xmlns:a16="http://schemas.microsoft.com/office/drawing/2014/main" id="{FF77B2E6-C72A-460A-A780-526E7F2CB7BC}"/>
                </a:ext>
              </a:extLst>
            </p:cNvPr>
            <p:cNvSpPr>
              <a:spLocks noEditPoints="1"/>
            </p:cNvSpPr>
            <p:nvPr/>
          </p:nvSpPr>
          <p:spPr bwMode="auto">
            <a:xfrm>
              <a:off x="9280233" y="2056594"/>
              <a:ext cx="422297" cy="522995"/>
            </a:xfrm>
            <a:custGeom>
              <a:avLst/>
              <a:gdLst>
                <a:gd name="T0" fmla="*/ 404 w 546"/>
                <a:gd name="T1" fmla="*/ 203 h 676"/>
                <a:gd name="T2" fmla="*/ 302 w 546"/>
                <a:gd name="T3" fmla="*/ 11 h 676"/>
                <a:gd name="T4" fmla="*/ 290 w 546"/>
                <a:gd name="T5" fmla="*/ 3 h 676"/>
                <a:gd name="T6" fmla="*/ 218 w 546"/>
                <a:gd name="T7" fmla="*/ 221 h 676"/>
                <a:gd name="T8" fmla="*/ 189 w 546"/>
                <a:gd name="T9" fmla="*/ 294 h 676"/>
                <a:gd name="T10" fmla="*/ 157 w 546"/>
                <a:gd name="T11" fmla="*/ 257 h 676"/>
                <a:gd name="T12" fmla="*/ 146 w 546"/>
                <a:gd name="T13" fmla="*/ 250 h 676"/>
                <a:gd name="T14" fmla="*/ 0 w 546"/>
                <a:gd name="T15" fmla="*/ 457 h 676"/>
                <a:gd name="T16" fmla="*/ 227 w 546"/>
                <a:gd name="T17" fmla="*/ 676 h 676"/>
                <a:gd name="T18" fmla="*/ 234 w 546"/>
                <a:gd name="T19" fmla="*/ 669 h 676"/>
                <a:gd name="T20" fmla="*/ 225 w 546"/>
                <a:gd name="T21" fmla="*/ 661 h 676"/>
                <a:gd name="T22" fmla="*/ 145 w 546"/>
                <a:gd name="T23" fmla="*/ 577 h 676"/>
                <a:gd name="T24" fmla="*/ 181 w 546"/>
                <a:gd name="T25" fmla="*/ 504 h 676"/>
                <a:gd name="T26" fmla="*/ 223 w 546"/>
                <a:gd name="T27" fmla="*/ 385 h 676"/>
                <a:gd name="T28" fmla="*/ 315 w 546"/>
                <a:gd name="T29" fmla="*/ 272 h 676"/>
                <a:gd name="T30" fmla="*/ 309 w 546"/>
                <a:gd name="T31" fmla="*/ 407 h 676"/>
                <a:gd name="T32" fmla="*/ 336 w 546"/>
                <a:gd name="T33" fmla="*/ 520 h 676"/>
                <a:gd name="T34" fmla="*/ 385 w 546"/>
                <a:gd name="T35" fmla="*/ 471 h 676"/>
                <a:gd name="T36" fmla="*/ 346 w 546"/>
                <a:gd name="T37" fmla="*/ 662 h 676"/>
                <a:gd name="T38" fmla="*/ 352 w 546"/>
                <a:gd name="T39" fmla="*/ 674 h 676"/>
                <a:gd name="T40" fmla="*/ 408 w 546"/>
                <a:gd name="T41" fmla="*/ 207 h 676"/>
                <a:gd name="T42" fmla="*/ 432 w 546"/>
                <a:gd name="T43" fmla="*/ 552 h 676"/>
                <a:gd name="T44" fmla="*/ 379 w 546"/>
                <a:gd name="T45" fmla="*/ 449 h 676"/>
                <a:gd name="T46" fmla="*/ 372 w 546"/>
                <a:gd name="T47" fmla="*/ 457 h 676"/>
                <a:gd name="T48" fmla="*/ 336 w 546"/>
                <a:gd name="T49" fmla="*/ 506 h 676"/>
                <a:gd name="T50" fmla="*/ 320 w 546"/>
                <a:gd name="T51" fmla="*/ 415 h 676"/>
                <a:gd name="T52" fmla="*/ 315 w 546"/>
                <a:gd name="T53" fmla="*/ 251 h 676"/>
                <a:gd name="T54" fmla="*/ 304 w 546"/>
                <a:gd name="T55" fmla="*/ 256 h 676"/>
                <a:gd name="T56" fmla="*/ 215 w 546"/>
                <a:gd name="T57" fmla="*/ 374 h 676"/>
                <a:gd name="T58" fmla="*/ 168 w 546"/>
                <a:gd name="T59" fmla="*/ 509 h 676"/>
                <a:gd name="T60" fmla="*/ 145 w 546"/>
                <a:gd name="T61" fmla="*/ 563 h 676"/>
                <a:gd name="T62" fmla="*/ 117 w 546"/>
                <a:gd name="T63" fmla="*/ 555 h 676"/>
                <a:gd name="T64" fmla="*/ 158 w 546"/>
                <a:gd name="T65" fmla="*/ 637 h 676"/>
                <a:gd name="T66" fmla="*/ 139 w 546"/>
                <a:gd name="T67" fmla="*/ 271 h 676"/>
                <a:gd name="T68" fmla="*/ 150 w 546"/>
                <a:gd name="T69" fmla="*/ 289 h 676"/>
                <a:gd name="T70" fmla="*/ 239 w 546"/>
                <a:gd name="T71" fmla="*/ 257 h 676"/>
                <a:gd name="T72" fmla="*/ 220 w 546"/>
                <a:gd name="T73" fmla="*/ 146 h 676"/>
                <a:gd name="T74" fmla="*/ 376 w 546"/>
                <a:gd name="T75" fmla="*/ 195 h 676"/>
                <a:gd name="T76" fmla="*/ 398 w 546"/>
                <a:gd name="T77" fmla="*/ 217 h 676"/>
                <a:gd name="T78" fmla="*/ 397 w 546"/>
                <a:gd name="T79" fmla="*/ 639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46" h="676">
                  <a:moveTo>
                    <a:pt x="408" y="207"/>
                  </a:moveTo>
                  <a:cubicBezTo>
                    <a:pt x="404" y="203"/>
                    <a:pt x="404" y="203"/>
                    <a:pt x="404" y="203"/>
                  </a:cubicBezTo>
                  <a:cubicBezTo>
                    <a:pt x="398" y="198"/>
                    <a:pt x="392" y="191"/>
                    <a:pt x="386" y="185"/>
                  </a:cubicBezTo>
                  <a:cubicBezTo>
                    <a:pt x="334" y="134"/>
                    <a:pt x="275" y="76"/>
                    <a:pt x="302" y="11"/>
                  </a:cubicBezTo>
                  <a:cubicBezTo>
                    <a:pt x="303" y="7"/>
                    <a:pt x="302" y="4"/>
                    <a:pt x="299" y="2"/>
                  </a:cubicBezTo>
                  <a:cubicBezTo>
                    <a:pt x="296" y="0"/>
                    <a:pt x="293" y="0"/>
                    <a:pt x="290" y="3"/>
                  </a:cubicBezTo>
                  <a:cubicBezTo>
                    <a:pt x="237" y="50"/>
                    <a:pt x="206" y="89"/>
                    <a:pt x="206" y="146"/>
                  </a:cubicBezTo>
                  <a:cubicBezTo>
                    <a:pt x="206" y="176"/>
                    <a:pt x="213" y="201"/>
                    <a:pt x="218" y="221"/>
                  </a:cubicBezTo>
                  <a:cubicBezTo>
                    <a:pt x="222" y="235"/>
                    <a:pt x="225" y="247"/>
                    <a:pt x="225" y="257"/>
                  </a:cubicBezTo>
                  <a:cubicBezTo>
                    <a:pt x="225" y="277"/>
                    <a:pt x="208" y="294"/>
                    <a:pt x="189" y="294"/>
                  </a:cubicBezTo>
                  <a:cubicBezTo>
                    <a:pt x="179" y="294"/>
                    <a:pt x="168" y="289"/>
                    <a:pt x="161" y="281"/>
                  </a:cubicBezTo>
                  <a:cubicBezTo>
                    <a:pt x="156" y="274"/>
                    <a:pt x="154" y="266"/>
                    <a:pt x="157" y="257"/>
                  </a:cubicBezTo>
                  <a:cubicBezTo>
                    <a:pt x="157" y="255"/>
                    <a:pt x="156" y="252"/>
                    <a:pt x="154" y="250"/>
                  </a:cubicBezTo>
                  <a:cubicBezTo>
                    <a:pt x="152" y="248"/>
                    <a:pt x="148" y="248"/>
                    <a:pt x="146" y="250"/>
                  </a:cubicBezTo>
                  <a:cubicBezTo>
                    <a:pt x="141" y="253"/>
                    <a:pt x="136" y="256"/>
                    <a:pt x="132" y="259"/>
                  </a:cubicBezTo>
                  <a:cubicBezTo>
                    <a:pt x="73" y="297"/>
                    <a:pt x="0" y="344"/>
                    <a:pt x="0" y="457"/>
                  </a:cubicBezTo>
                  <a:cubicBezTo>
                    <a:pt x="0" y="599"/>
                    <a:pt x="157" y="658"/>
                    <a:pt x="225" y="676"/>
                  </a:cubicBezTo>
                  <a:cubicBezTo>
                    <a:pt x="226" y="676"/>
                    <a:pt x="226" y="676"/>
                    <a:pt x="227" y="676"/>
                  </a:cubicBezTo>
                  <a:cubicBezTo>
                    <a:pt x="227" y="676"/>
                    <a:pt x="227" y="676"/>
                    <a:pt x="227" y="676"/>
                  </a:cubicBezTo>
                  <a:cubicBezTo>
                    <a:pt x="231" y="676"/>
                    <a:pt x="234" y="673"/>
                    <a:pt x="234" y="669"/>
                  </a:cubicBezTo>
                  <a:cubicBezTo>
                    <a:pt x="234" y="667"/>
                    <a:pt x="232" y="664"/>
                    <a:pt x="230" y="663"/>
                  </a:cubicBezTo>
                  <a:cubicBezTo>
                    <a:pt x="225" y="661"/>
                    <a:pt x="225" y="661"/>
                    <a:pt x="225" y="661"/>
                  </a:cubicBezTo>
                  <a:cubicBezTo>
                    <a:pt x="170" y="631"/>
                    <a:pt x="141" y="616"/>
                    <a:pt x="130" y="575"/>
                  </a:cubicBezTo>
                  <a:cubicBezTo>
                    <a:pt x="135" y="576"/>
                    <a:pt x="140" y="577"/>
                    <a:pt x="145" y="577"/>
                  </a:cubicBezTo>
                  <a:cubicBezTo>
                    <a:pt x="154" y="577"/>
                    <a:pt x="167" y="574"/>
                    <a:pt x="178" y="560"/>
                  </a:cubicBezTo>
                  <a:cubicBezTo>
                    <a:pt x="195" y="539"/>
                    <a:pt x="188" y="522"/>
                    <a:pt x="181" y="504"/>
                  </a:cubicBezTo>
                  <a:cubicBezTo>
                    <a:pt x="176" y="491"/>
                    <a:pt x="171" y="476"/>
                    <a:pt x="171" y="455"/>
                  </a:cubicBezTo>
                  <a:cubicBezTo>
                    <a:pt x="171" y="427"/>
                    <a:pt x="194" y="408"/>
                    <a:pt x="223" y="385"/>
                  </a:cubicBezTo>
                  <a:cubicBezTo>
                    <a:pt x="238" y="373"/>
                    <a:pt x="253" y="361"/>
                    <a:pt x="267" y="346"/>
                  </a:cubicBezTo>
                  <a:cubicBezTo>
                    <a:pt x="299" y="313"/>
                    <a:pt x="310" y="290"/>
                    <a:pt x="315" y="272"/>
                  </a:cubicBezTo>
                  <a:cubicBezTo>
                    <a:pt x="324" y="285"/>
                    <a:pt x="339" y="311"/>
                    <a:pt x="339" y="340"/>
                  </a:cubicBezTo>
                  <a:cubicBezTo>
                    <a:pt x="339" y="367"/>
                    <a:pt x="324" y="387"/>
                    <a:pt x="309" y="407"/>
                  </a:cubicBezTo>
                  <a:cubicBezTo>
                    <a:pt x="295" y="426"/>
                    <a:pt x="282" y="444"/>
                    <a:pt x="282" y="467"/>
                  </a:cubicBezTo>
                  <a:cubicBezTo>
                    <a:pt x="282" y="501"/>
                    <a:pt x="301" y="520"/>
                    <a:pt x="336" y="520"/>
                  </a:cubicBezTo>
                  <a:cubicBezTo>
                    <a:pt x="348" y="520"/>
                    <a:pt x="360" y="515"/>
                    <a:pt x="369" y="505"/>
                  </a:cubicBezTo>
                  <a:cubicBezTo>
                    <a:pt x="378" y="496"/>
                    <a:pt x="383" y="484"/>
                    <a:pt x="385" y="471"/>
                  </a:cubicBezTo>
                  <a:cubicBezTo>
                    <a:pt x="398" y="486"/>
                    <a:pt x="418" y="520"/>
                    <a:pt x="418" y="552"/>
                  </a:cubicBezTo>
                  <a:cubicBezTo>
                    <a:pt x="418" y="609"/>
                    <a:pt x="386" y="634"/>
                    <a:pt x="346" y="662"/>
                  </a:cubicBezTo>
                  <a:cubicBezTo>
                    <a:pt x="343" y="664"/>
                    <a:pt x="342" y="668"/>
                    <a:pt x="343" y="671"/>
                  </a:cubicBezTo>
                  <a:cubicBezTo>
                    <a:pt x="345" y="674"/>
                    <a:pt x="349" y="675"/>
                    <a:pt x="352" y="674"/>
                  </a:cubicBezTo>
                  <a:cubicBezTo>
                    <a:pt x="486" y="621"/>
                    <a:pt x="546" y="555"/>
                    <a:pt x="546" y="459"/>
                  </a:cubicBezTo>
                  <a:cubicBezTo>
                    <a:pt x="546" y="348"/>
                    <a:pt x="476" y="276"/>
                    <a:pt x="408" y="207"/>
                  </a:cubicBezTo>
                  <a:close/>
                  <a:moveTo>
                    <a:pt x="397" y="639"/>
                  </a:moveTo>
                  <a:cubicBezTo>
                    <a:pt x="417" y="618"/>
                    <a:pt x="432" y="591"/>
                    <a:pt x="432" y="552"/>
                  </a:cubicBezTo>
                  <a:cubicBezTo>
                    <a:pt x="432" y="508"/>
                    <a:pt x="398" y="457"/>
                    <a:pt x="382" y="450"/>
                  </a:cubicBezTo>
                  <a:cubicBezTo>
                    <a:pt x="381" y="449"/>
                    <a:pt x="380" y="449"/>
                    <a:pt x="379" y="449"/>
                  </a:cubicBezTo>
                  <a:cubicBezTo>
                    <a:pt x="378" y="449"/>
                    <a:pt x="376" y="450"/>
                    <a:pt x="375" y="450"/>
                  </a:cubicBezTo>
                  <a:cubicBezTo>
                    <a:pt x="373" y="452"/>
                    <a:pt x="372" y="454"/>
                    <a:pt x="372" y="457"/>
                  </a:cubicBezTo>
                  <a:cubicBezTo>
                    <a:pt x="373" y="471"/>
                    <a:pt x="368" y="486"/>
                    <a:pt x="359" y="495"/>
                  </a:cubicBezTo>
                  <a:cubicBezTo>
                    <a:pt x="354" y="500"/>
                    <a:pt x="346" y="506"/>
                    <a:pt x="336" y="506"/>
                  </a:cubicBezTo>
                  <a:cubicBezTo>
                    <a:pt x="309" y="506"/>
                    <a:pt x="296" y="494"/>
                    <a:pt x="296" y="467"/>
                  </a:cubicBezTo>
                  <a:cubicBezTo>
                    <a:pt x="296" y="449"/>
                    <a:pt x="308" y="433"/>
                    <a:pt x="320" y="415"/>
                  </a:cubicBezTo>
                  <a:cubicBezTo>
                    <a:pt x="336" y="395"/>
                    <a:pt x="353" y="371"/>
                    <a:pt x="353" y="340"/>
                  </a:cubicBezTo>
                  <a:cubicBezTo>
                    <a:pt x="353" y="296"/>
                    <a:pt x="324" y="257"/>
                    <a:pt x="315" y="251"/>
                  </a:cubicBezTo>
                  <a:cubicBezTo>
                    <a:pt x="313" y="250"/>
                    <a:pt x="310" y="249"/>
                    <a:pt x="308" y="250"/>
                  </a:cubicBezTo>
                  <a:cubicBezTo>
                    <a:pt x="306" y="251"/>
                    <a:pt x="304" y="253"/>
                    <a:pt x="304" y="256"/>
                  </a:cubicBezTo>
                  <a:cubicBezTo>
                    <a:pt x="301" y="274"/>
                    <a:pt x="294" y="297"/>
                    <a:pt x="256" y="337"/>
                  </a:cubicBezTo>
                  <a:cubicBezTo>
                    <a:pt x="243" y="351"/>
                    <a:pt x="229" y="362"/>
                    <a:pt x="215" y="374"/>
                  </a:cubicBezTo>
                  <a:cubicBezTo>
                    <a:pt x="185" y="398"/>
                    <a:pt x="157" y="420"/>
                    <a:pt x="157" y="455"/>
                  </a:cubicBezTo>
                  <a:cubicBezTo>
                    <a:pt x="157" y="479"/>
                    <a:pt x="163" y="496"/>
                    <a:pt x="168" y="509"/>
                  </a:cubicBezTo>
                  <a:cubicBezTo>
                    <a:pt x="175" y="527"/>
                    <a:pt x="179" y="537"/>
                    <a:pt x="167" y="552"/>
                  </a:cubicBezTo>
                  <a:cubicBezTo>
                    <a:pt x="161" y="560"/>
                    <a:pt x="154" y="563"/>
                    <a:pt x="145" y="563"/>
                  </a:cubicBezTo>
                  <a:cubicBezTo>
                    <a:pt x="136" y="563"/>
                    <a:pt x="128" y="558"/>
                    <a:pt x="125" y="556"/>
                  </a:cubicBezTo>
                  <a:cubicBezTo>
                    <a:pt x="123" y="554"/>
                    <a:pt x="120" y="553"/>
                    <a:pt x="117" y="555"/>
                  </a:cubicBezTo>
                  <a:cubicBezTo>
                    <a:pt x="114" y="556"/>
                    <a:pt x="113" y="559"/>
                    <a:pt x="113" y="562"/>
                  </a:cubicBezTo>
                  <a:cubicBezTo>
                    <a:pt x="119" y="598"/>
                    <a:pt x="134" y="619"/>
                    <a:pt x="158" y="637"/>
                  </a:cubicBezTo>
                  <a:cubicBezTo>
                    <a:pt x="90" y="607"/>
                    <a:pt x="14" y="552"/>
                    <a:pt x="14" y="457"/>
                  </a:cubicBezTo>
                  <a:cubicBezTo>
                    <a:pt x="14" y="352"/>
                    <a:pt x="83" y="307"/>
                    <a:pt x="139" y="271"/>
                  </a:cubicBezTo>
                  <a:cubicBezTo>
                    <a:pt x="140" y="270"/>
                    <a:pt x="141" y="270"/>
                    <a:pt x="142" y="269"/>
                  </a:cubicBezTo>
                  <a:cubicBezTo>
                    <a:pt x="143" y="276"/>
                    <a:pt x="146" y="283"/>
                    <a:pt x="150" y="289"/>
                  </a:cubicBezTo>
                  <a:cubicBezTo>
                    <a:pt x="159" y="301"/>
                    <a:pt x="175" y="308"/>
                    <a:pt x="189" y="308"/>
                  </a:cubicBezTo>
                  <a:cubicBezTo>
                    <a:pt x="216" y="308"/>
                    <a:pt x="239" y="284"/>
                    <a:pt x="239" y="257"/>
                  </a:cubicBezTo>
                  <a:cubicBezTo>
                    <a:pt x="239" y="245"/>
                    <a:pt x="236" y="232"/>
                    <a:pt x="232" y="218"/>
                  </a:cubicBezTo>
                  <a:cubicBezTo>
                    <a:pt x="226" y="197"/>
                    <a:pt x="220" y="175"/>
                    <a:pt x="220" y="146"/>
                  </a:cubicBezTo>
                  <a:cubicBezTo>
                    <a:pt x="220" y="105"/>
                    <a:pt x="237" y="73"/>
                    <a:pt x="282" y="30"/>
                  </a:cubicBezTo>
                  <a:cubicBezTo>
                    <a:pt x="273" y="93"/>
                    <a:pt x="329" y="149"/>
                    <a:pt x="376" y="195"/>
                  </a:cubicBezTo>
                  <a:cubicBezTo>
                    <a:pt x="382" y="201"/>
                    <a:pt x="388" y="207"/>
                    <a:pt x="394" y="213"/>
                  </a:cubicBezTo>
                  <a:cubicBezTo>
                    <a:pt x="398" y="217"/>
                    <a:pt x="398" y="217"/>
                    <a:pt x="398" y="217"/>
                  </a:cubicBezTo>
                  <a:cubicBezTo>
                    <a:pt x="467" y="287"/>
                    <a:pt x="532" y="353"/>
                    <a:pt x="532" y="459"/>
                  </a:cubicBezTo>
                  <a:cubicBezTo>
                    <a:pt x="532" y="537"/>
                    <a:pt x="491" y="592"/>
                    <a:pt x="397" y="639"/>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19" name="Freeform 119">
            <a:extLst>
              <a:ext uri="{FF2B5EF4-FFF2-40B4-BE49-F238E27FC236}">
                <a16:creationId xmlns:a16="http://schemas.microsoft.com/office/drawing/2014/main" id="{47CE3B17-7353-4422-8651-4A04AD9715F6}"/>
              </a:ext>
            </a:extLst>
          </p:cNvPr>
          <p:cNvSpPr>
            <a:spLocks noEditPoints="1"/>
          </p:cNvSpPr>
          <p:nvPr/>
        </p:nvSpPr>
        <p:spPr bwMode="auto">
          <a:xfrm>
            <a:off x="11131236" y="3929224"/>
            <a:ext cx="524724" cy="536224"/>
          </a:xfrm>
          <a:custGeom>
            <a:avLst/>
            <a:gdLst>
              <a:gd name="T0" fmla="*/ 501 w 678"/>
              <a:gd name="T1" fmla="*/ 691 h 691"/>
              <a:gd name="T2" fmla="*/ 496 w 678"/>
              <a:gd name="T3" fmla="*/ 688 h 691"/>
              <a:gd name="T4" fmla="*/ 388 w 678"/>
              <a:gd name="T5" fmla="*/ 579 h 691"/>
              <a:gd name="T6" fmla="*/ 91 w 678"/>
              <a:gd name="T7" fmla="*/ 507 h 691"/>
              <a:gd name="T8" fmla="*/ 6 w 678"/>
              <a:gd name="T9" fmla="*/ 277 h 691"/>
              <a:gd name="T10" fmla="*/ 8 w 678"/>
              <a:gd name="T11" fmla="*/ 273 h 691"/>
              <a:gd name="T12" fmla="*/ 30 w 678"/>
              <a:gd name="T13" fmla="*/ 251 h 691"/>
              <a:gd name="T14" fmla="*/ 40 w 678"/>
              <a:gd name="T15" fmla="*/ 251 h 691"/>
              <a:gd name="T16" fmla="*/ 143 w 678"/>
              <a:gd name="T17" fmla="*/ 353 h 691"/>
              <a:gd name="T18" fmla="*/ 309 w 678"/>
              <a:gd name="T19" fmla="*/ 309 h 691"/>
              <a:gd name="T20" fmla="*/ 353 w 678"/>
              <a:gd name="T21" fmla="*/ 143 h 691"/>
              <a:gd name="T22" fmla="*/ 251 w 678"/>
              <a:gd name="T23" fmla="*/ 40 h 691"/>
              <a:gd name="T24" fmla="*/ 249 w 678"/>
              <a:gd name="T25" fmla="*/ 35 h 691"/>
              <a:gd name="T26" fmla="*/ 251 w 678"/>
              <a:gd name="T27" fmla="*/ 30 h 691"/>
              <a:gd name="T28" fmla="*/ 273 w 678"/>
              <a:gd name="T29" fmla="*/ 8 h 691"/>
              <a:gd name="T30" fmla="*/ 277 w 678"/>
              <a:gd name="T31" fmla="*/ 6 h 691"/>
              <a:gd name="T32" fmla="*/ 507 w 678"/>
              <a:gd name="T33" fmla="*/ 91 h 691"/>
              <a:gd name="T34" fmla="*/ 579 w 678"/>
              <a:gd name="T35" fmla="*/ 388 h 691"/>
              <a:gd name="T36" fmla="*/ 675 w 678"/>
              <a:gd name="T37" fmla="*/ 484 h 691"/>
              <a:gd name="T38" fmla="*/ 675 w 678"/>
              <a:gd name="T39" fmla="*/ 494 h 691"/>
              <a:gd name="T40" fmla="*/ 665 w 678"/>
              <a:gd name="T41" fmla="*/ 494 h 691"/>
              <a:gd name="T42" fmla="*/ 566 w 678"/>
              <a:gd name="T43" fmla="*/ 394 h 691"/>
              <a:gd name="T44" fmla="*/ 565 w 678"/>
              <a:gd name="T45" fmla="*/ 387 h 691"/>
              <a:gd name="T46" fmla="*/ 497 w 678"/>
              <a:gd name="T47" fmla="*/ 101 h 691"/>
              <a:gd name="T48" fmla="*/ 281 w 678"/>
              <a:gd name="T49" fmla="*/ 20 h 691"/>
              <a:gd name="T50" fmla="*/ 266 w 678"/>
              <a:gd name="T51" fmla="*/ 35 h 691"/>
              <a:gd name="T52" fmla="*/ 366 w 678"/>
              <a:gd name="T53" fmla="*/ 136 h 691"/>
              <a:gd name="T54" fmla="*/ 368 w 678"/>
              <a:gd name="T55" fmla="*/ 143 h 691"/>
              <a:gd name="T56" fmla="*/ 321 w 678"/>
              <a:gd name="T57" fmla="*/ 316 h 691"/>
              <a:gd name="T58" fmla="*/ 316 w 678"/>
              <a:gd name="T59" fmla="*/ 321 h 691"/>
              <a:gd name="T60" fmla="*/ 143 w 678"/>
              <a:gd name="T61" fmla="*/ 368 h 691"/>
              <a:gd name="T62" fmla="*/ 136 w 678"/>
              <a:gd name="T63" fmla="*/ 366 h 691"/>
              <a:gd name="T64" fmla="*/ 35 w 678"/>
              <a:gd name="T65" fmla="*/ 266 h 691"/>
              <a:gd name="T66" fmla="*/ 20 w 678"/>
              <a:gd name="T67" fmla="*/ 281 h 691"/>
              <a:gd name="T68" fmla="*/ 101 w 678"/>
              <a:gd name="T69" fmla="*/ 497 h 691"/>
              <a:gd name="T70" fmla="*/ 387 w 678"/>
              <a:gd name="T71" fmla="*/ 565 h 691"/>
              <a:gd name="T72" fmla="*/ 394 w 678"/>
              <a:gd name="T73" fmla="*/ 566 h 691"/>
              <a:gd name="T74" fmla="*/ 506 w 678"/>
              <a:gd name="T75" fmla="*/ 679 h 691"/>
              <a:gd name="T76" fmla="*/ 506 w 678"/>
              <a:gd name="T77" fmla="*/ 688 h 691"/>
              <a:gd name="T78" fmla="*/ 501 w 678"/>
              <a:gd name="T79" fmla="*/ 691 h 691"/>
              <a:gd name="T80" fmla="*/ 156 w 678"/>
              <a:gd name="T81" fmla="*/ 313 h 691"/>
              <a:gd name="T82" fmla="*/ 151 w 678"/>
              <a:gd name="T83" fmla="*/ 311 h 691"/>
              <a:gd name="T84" fmla="*/ 64 w 678"/>
              <a:gd name="T85" fmla="*/ 224 h 691"/>
              <a:gd name="T86" fmla="*/ 62 w 678"/>
              <a:gd name="T87" fmla="*/ 217 h 691"/>
              <a:gd name="T88" fmla="*/ 94 w 678"/>
              <a:gd name="T89" fmla="*/ 99 h 691"/>
              <a:gd name="T90" fmla="*/ 99 w 678"/>
              <a:gd name="T91" fmla="*/ 94 h 691"/>
              <a:gd name="T92" fmla="*/ 217 w 678"/>
              <a:gd name="T93" fmla="*/ 62 h 691"/>
              <a:gd name="T94" fmla="*/ 224 w 678"/>
              <a:gd name="T95" fmla="*/ 64 h 691"/>
              <a:gd name="T96" fmla="*/ 311 w 678"/>
              <a:gd name="T97" fmla="*/ 151 h 691"/>
              <a:gd name="T98" fmla="*/ 313 w 678"/>
              <a:gd name="T99" fmla="*/ 157 h 691"/>
              <a:gd name="T100" fmla="*/ 281 w 678"/>
              <a:gd name="T101" fmla="*/ 276 h 691"/>
              <a:gd name="T102" fmla="*/ 276 w 678"/>
              <a:gd name="T103" fmla="*/ 281 h 691"/>
              <a:gd name="T104" fmla="*/ 157 w 678"/>
              <a:gd name="T105" fmla="*/ 313 h 691"/>
              <a:gd name="T106" fmla="*/ 156 w 678"/>
              <a:gd name="T107" fmla="*/ 313 h 691"/>
              <a:gd name="T108" fmla="*/ 77 w 678"/>
              <a:gd name="T109" fmla="*/ 217 h 691"/>
              <a:gd name="T110" fmla="*/ 158 w 678"/>
              <a:gd name="T111" fmla="*/ 298 h 691"/>
              <a:gd name="T112" fmla="*/ 268 w 678"/>
              <a:gd name="T113" fmla="*/ 268 h 691"/>
              <a:gd name="T114" fmla="*/ 298 w 678"/>
              <a:gd name="T115" fmla="*/ 158 h 691"/>
              <a:gd name="T116" fmla="*/ 217 w 678"/>
              <a:gd name="T117" fmla="*/ 76 h 691"/>
              <a:gd name="T118" fmla="*/ 106 w 678"/>
              <a:gd name="T119" fmla="*/ 106 h 691"/>
              <a:gd name="T120" fmla="*/ 77 w 678"/>
              <a:gd name="T121" fmla="*/ 217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8" h="691">
                <a:moveTo>
                  <a:pt x="501" y="691"/>
                </a:moveTo>
                <a:cubicBezTo>
                  <a:pt x="500" y="691"/>
                  <a:pt x="498" y="690"/>
                  <a:pt x="496" y="688"/>
                </a:cubicBezTo>
                <a:cubicBezTo>
                  <a:pt x="388" y="579"/>
                  <a:pt x="388" y="579"/>
                  <a:pt x="388" y="579"/>
                </a:cubicBezTo>
                <a:cubicBezTo>
                  <a:pt x="283" y="612"/>
                  <a:pt x="170" y="585"/>
                  <a:pt x="91" y="507"/>
                </a:cubicBezTo>
                <a:cubicBezTo>
                  <a:pt x="31" y="446"/>
                  <a:pt x="0" y="363"/>
                  <a:pt x="6" y="277"/>
                </a:cubicBezTo>
                <a:cubicBezTo>
                  <a:pt x="6" y="276"/>
                  <a:pt x="7" y="274"/>
                  <a:pt x="8" y="273"/>
                </a:cubicBezTo>
                <a:cubicBezTo>
                  <a:pt x="30" y="251"/>
                  <a:pt x="30" y="251"/>
                  <a:pt x="30" y="251"/>
                </a:cubicBezTo>
                <a:cubicBezTo>
                  <a:pt x="33" y="248"/>
                  <a:pt x="38" y="248"/>
                  <a:pt x="40" y="251"/>
                </a:cubicBezTo>
                <a:cubicBezTo>
                  <a:pt x="143" y="353"/>
                  <a:pt x="143" y="353"/>
                  <a:pt x="143" y="353"/>
                </a:cubicBezTo>
                <a:cubicBezTo>
                  <a:pt x="309" y="309"/>
                  <a:pt x="309" y="309"/>
                  <a:pt x="309" y="309"/>
                </a:cubicBezTo>
                <a:cubicBezTo>
                  <a:pt x="353" y="143"/>
                  <a:pt x="353" y="143"/>
                  <a:pt x="353" y="143"/>
                </a:cubicBezTo>
                <a:cubicBezTo>
                  <a:pt x="251" y="40"/>
                  <a:pt x="251" y="40"/>
                  <a:pt x="251" y="40"/>
                </a:cubicBezTo>
                <a:cubicBezTo>
                  <a:pt x="250" y="39"/>
                  <a:pt x="249" y="37"/>
                  <a:pt x="249" y="35"/>
                </a:cubicBezTo>
                <a:cubicBezTo>
                  <a:pt x="249" y="33"/>
                  <a:pt x="250" y="32"/>
                  <a:pt x="251" y="30"/>
                </a:cubicBezTo>
                <a:cubicBezTo>
                  <a:pt x="273" y="8"/>
                  <a:pt x="273" y="8"/>
                  <a:pt x="273" y="8"/>
                </a:cubicBezTo>
                <a:cubicBezTo>
                  <a:pt x="274" y="7"/>
                  <a:pt x="276" y="6"/>
                  <a:pt x="277" y="6"/>
                </a:cubicBezTo>
                <a:cubicBezTo>
                  <a:pt x="363" y="0"/>
                  <a:pt x="446" y="31"/>
                  <a:pt x="507" y="91"/>
                </a:cubicBezTo>
                <a:cubicBezTo>
                  <a:pt x="585" y="169"/>
                  <a:pt x="613" y="283"/>
                  <a:pt x="579" y="388"/>
                </a:cubicBezTo>
                <a:cubicBezTo>
                  <a:pt x="675" y="484"/>
                  <a:pt x="675" y="484"/>
                  <a:pt x="675" y="484"/>
                </a:cubicBezTo>
                <a:cubicBezTo>
                  <a:pt x="678" y="486"/>
                  <a:pt x="678" y="491"/>
                  <a:pt x="675" y="494"/>
                </a:cubicBezTo>
                <a:cubicBezTo>
                  <a:pt x="673" y="496"/>
                  <a:pt x="668" y="496"/>
                  <a:pt x="665" y="494"/>
                </a:cubicBezTo>
                <a:cubicBezTo>
                  <a:pt x="566" y="394"/>
                  <a:pt x="566" y="394"/>
                  <a:pt x="566" y="394"/>
                </a:cubicBezTo>
                <a:cubicBezTo>
                  <a:pt x="565" y="393"/>
                  <a:pt x="564" y="390"/>
                  <a:pt x="565" y="387"/>
                </a:cubicBezTo>
                <a:cubicBezTo>
                  <a:pt x="598" y="286"/>
                  <a:pt x="572" y="177"/>
                  <a:pt x="497" y="101"/>
                </a:cubicBezTo>
                <a:cubicBezTo>
                  <a:pt x="440" y="44"/>
                  <a:pt x="361" y="15"/>
                  <a:pt x="281" y="20"/>
                </a:cubicBezTo>
                <a:cubicBezTo>
                  <a:pt x="266" y="35"/>
                  <a:pt x="266" y="35"/>
                  <a:pt x="266" y="35"/>
                </a:cubicBezTo>
                <a:cubicBezTo>
                  <a:pt x="366" y="136"/>
                  <a:pt x="366" y="136"/>
                  <a:pt x="366" y="136"/>
                </a:cubicBezTo>
                <a:cubicBezTo>
                  <a:pt x="368" y="138"/>
                  <a:pt x="369" y="140"/>
                  <a:pt x="368" y="143"/>
                </a:cubicBezTo>
                <a:cubicBezTo>
                  <a:pt x="321" y="316"/>
                  <a:pt x="321" y="316"/>
                  <a:pt x="321" y="316"/>
                </a:cubicBezTo>
                <a:cubicBezTo>
                  <a:pt x="321" y="319"/>
                  <a:pt x="319" y="321"/>
                  <a:pt x="316" y="321"/>
                </a:cubicBezTo>
                <a:cubicBezTo>
                  <a:pt x="143" y="368"/>
                  <a:pt x="143" y="368"/>
                  <a:pt x="143" y="368"/>
                </a:cubicBezTo>
                <a:cubicBezTo>
                  <a:pt x="140" y="369"/>
                  <a:pt x="138" y="368"/>
                  <a:pt x="136" y="366"/>
                </a:cubicBezTo>
                <a:cubicBezTo>
                  <a:pt x="35" y="266"/>
                  <a:pt x="35" y="266"/>
                  <a:pt x="35" y="266"/>
                </a:cubicBezTo>
                <a:cubicBezTo>
                  <a:pt x="20" y="281"/>
                  <a:pt x="20" y="281"/>
                  <a:pt x="20" y="281"/>
                </a:cubicBezTo>
                <a:cubicBezTo>
                  <a:pt x="15" y="361"/>
                  <a:pt x="44" y="440"/>
                  <a:pt x="101" y="497"/>
                </a:cubicBezTo>
                <a:cubicBezTo>
                  <a:pt x="177" y="572"/>
                  <a:pt x="286" y="598"/>
                  <a:pt x="387" y="565"/>
                </a:cubicBezTo>
                <a:cubicBezTo>
                  <a:pt x="390" y="564"/>
                  <a:pt x="393" y="565"/>
                  <a:pt x="394" y="566"/>
                </a:cubicBezTo>
                <a:cubicBezTo>
                  <a:pt x="506" y="679"/>
                  <a:pt x="506" y="679"/>
                  <a:pt x="506" y="679"/>
                </a:cubicBezTo>
                <a:cubicBezTo>
                  <a:pt x="509" y="681"/>
                  <a:pt x="509" y="686"/>
                  <a:pt x="506" y="688"/>
                </a:cubicBezTo>
                <a:cubicBezTo>
                  <a:pt x="505" y="690"/>
                  <a:pt x="503" y="691"/>
                  <a:pt x="501" y="691"/>
                </a:cubicBezTo>
                <a:close/>
                <a:moveTo>
                  <a:pt x="156" y="313"/>
                </a:moveTo>
                <a:cubicBezTo>
                  <a:pt x="154" y="313"/>
                  <a:pt x="152" y="312"/>
                  <a:pt x="151" y="311"/>
                </a:cubicBezTo>
                <a:cubicBezTo>
                  <a:pt x="64" y="224"/>
                  <a:pt x="64" y="224"/>
                  <a:pt x="64" y="224"/>
                </a:cubicBezTo>
                <a:cubicBezTo>
                  <a:pt x="62" y="222"/>
                  <a:pt x="61" y="220"/>
                  <a:pt x="62" y="217"/>
                </a:cubicBezTo>
                <a:cubicBezTo>
                  <a:pt x="94" y="99"/>
                  <a:pt x="94" y="99"/>
                  <a:pt x="94" y="99"/>
                </a:cubicBezTo>
                <a:cubicBezTo>
                  <a:pt x="94" y="96"/>
                  <a:pt x="96" y="94"/>
                  <a:pt x="99" y="94"/>
                </a:cubicBezTo>
                <a:cubicBezTo>
                  <a:pt x="217" y="62"/>
                  <a:pt x="217" y="62"/>
                  <a:pt x="217" y="62"/>
                </a:cubicBezTo>
                <a:cubicBezTo>
                  <a:pt x="220" y="61"/>
                  <a:pt x="222" y="62"/>
                  <a:pt x="224" y="64"/>
                </a:cubicBezTo>
                <a:cubicBezTo>
                  <a:pt x="311" y="151"/>
                  <a:pt x="311" y="151"/>
                  <a:pt x="311" y="151"/>
                </a:cubicBezTo>
                <a:cubicBezTo>
                  <a:pt x="313" y="152"/>
                  <a:pt x="313" y="155"/>
                  <a:pt x="313" y="157"/>
                </a:cubicBezTo>
                <a:cubicBezTo>
                  <a:pt x="281" y="276"/>
                  <a:pt x="281" y="276"/>
                  <a:pt x="281" y="276"/>
                </a:cubicBezTo>
                <a:cubicBezTo>
                  <a:pt x="280" y="278"/>
                  <a:pt x="278" y="280"/>
                  <a:pt x="276" y="281"/>
                </a:cubicBezTo>
                <a:cubicBezTo>
                  <a:pt x="157" y="313"/>
                  <a:pt x="157" y="313"/>
                  <a:pt x="157" y="313"/>
                </a:cubicBezTo>
                <a:cubicBezTo>
                  <a:pt x="157" y="313"/>
                  <a:pt x="156" y="313"/>
                  <a:pt x="156" y="313"/>
                </a:cubicBezTo>
                <a:close/>
                <a:moveTo>
                  <a:pt x="77" y="217"/>
                </a:moveTo>
                <a:cubicBezTo>
                  <a:pt x="158" y="298"/>
                  <a:pt x="158" y="298"/>
                  <a:pt x="158" y="298"/>
                </a:cubicBezTo>
                <a:cubicBezTo>
                  <a:pt x="268" y="268"/>
                  <a:pt x="268" y="268"/>
                  <a:pt x="268" y="268"/>
                </a:cubicBezTo>
                <a:cubicBezTo>
                  <a:pt x="298" y="158"/>
                  <a:pt x="298" y="158"/>
                  <a:pt x="298" y="158"/>
                </a:cubicBezTo>
                <a:cubicBezTo>
                  <a:pt x="217" y="76"/>
                  <a:pt x="217" y="76"/>
                  <a:pt x="217" y="76"/>
                </a:cubicBezTo>
                <a:cubicBezTo>
                  <a:pt x="106" y="106"/>
                  <a:pt x="106" y="106"/>
                  <a:pt x="106" y="106"/>
                </a:cubicBezTo>
                <a:lnTo>
                  <a:pt x="77" y="217"/>
                </a:lnTo>
                <a:close/>
              </a:path>
            </a:pathLst>
          </a:custGeom>
          <a:solidFill>
            <a:srgbClr val="FFFFFF"/>
          </a:solidFill>
          <a:ln>
            <a:solidFill>
              <a:schemeClr val="tx1"/>
            </a:solidFill>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236256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500"/>
                                        <p:tgtEl>
                                          <p:spTgt spid="132"/>
                                        </p:tgtEl>
                                      </p:cBhvr>
                                    </p:animEffect>
                                  </p:childTnLst>
                                </p:cTn>
                              </p:par>
                              <p:par>
                                <p:cTn id="8" presetID="10" presetClass="entr" presetSubtype="0" fill="hold" nodeType="withEffect">
                                  <p:stCondLst>
                                    <p:cond delay="600"/>
                                  </p:stCondLst>
                                  <p:childTnLst>
                                    <p:set>
                                      <p:cBhvr>
                                        <p:cTn id="9" dur="1" fill="hold">
                                          <p:stCondLst>
                                            <p:cond delay="0"/>
                                          </p:stCondLst>
                                        </p:cTn>
                                        <p:tgtEl>
                                          <p:spTgt spid="117"/>
                                        </p:tgtEl>
                                        <p:attrNameLst>
                                          <p:attrName>style.visibility</p:attrName>
                                        </p:attrNameLst>
                                      </p:cBhvr>
                                      <p:to>
                                        <p:strVal val="visible"/>
                                      </p:to>
                                    </p:set>
                                    <p:animEffect transition="in" filter="fade">
                                      <p:cBhvr>
                                        <p:cTn id="10" dur="500"/>
                                        <p:tgtEl>
                                          <p:spTgt spid="117"/>
                                        </p:tgtEl>
                                      </p:cBhvr>
                                    </p:animEffect>
                                  </p:childTnLst>
                                </p:cTn>
                              </p:par>
                              <p:par>
                                <p:cTn id="11" presetID="10" presetClass="entr" presetSubtype="0" fill="hold" nodeType="withEffect">
                                  <p:stCondLst>
                                    <p:cond delay="900"/>
                                  </p:stCondLst>
                                  <p:childTnLst>
                                    <p:set>
                                      <p:cBhvr>
                                        <p:cTn id="12" dur="1" fill="hold">
                                          <p:stCondLst>
                                            <p:cond delay="0"/>
                                          </p:stCondLst>
                                        </p:cTn>
                                        <p:tgtEl>
                                          <p:spTgt spid="122"/>
                                        </p:tgtEl>
                                        <p:attrNameLst>
                                          <p:attrName>style.visibility</p:attrName>
                                        </p:attrNameLst>
                                      </p:cBhvr>
                                      <p:to>
                                        <p:strVal val="visible"/>
                                      </p:to>
                                    </p:set>
                                    <p:animEffect transition="in" filter="fade">
                                      <p:cBhvr>
                                        <p:cTn id="13" dur="500"/>
                                        <p:tgtEl>
                                          <p:spTgt spid="122"/>
                                        </p:tgtEl>
                                      </p:cBhvr>
                                    </p:animEffect>
                                  </p:childTnLst>
                                </p:cTn>
                              </p:par>
                              <p:par>
                                <p:cTn id="14" presetID="10" presetClass="entr" presetSubtype="0" fill="hold" nodeType="withEffect">
                                  <p:stCondLst>
                                    <p:cond delay="1200"/>
                                  </p:stCondLst>
                                  <p:childTnLst>
                                    <p:set>
                                      <p:cBhvr>
                                        <p:cTn id="15" dur="1" fill="hold">
                                          <p:stCondLst>
                                            <p:cond delay="0"/>
                                          </p:stCondLst>
                                        </p:cTn>
                                        <p:tgtEl>
                                          <p:spTgt spid="127"/>
                                        </p:tgtEl>
                                        <p:attrNameLst>
                                          <p:attrName>style.visibility</p:attrName>
                                        </p:attrNameLst>
                                      </p:cBhvr>
                                      <p:to>
                                        <p:strVal val="visible"/>
                                      </p:to>
                                    </p:set>
                                    <p:animEffect transition="in" filter="fade">
                                      <p:cBhvr>
                                        <p:cTn id="16" dur="500"/>
                                        <p:tgtEl>
                                          <p:spTgt spid="127"/>
                                        </p:tgtEl>
                                      </p:cBhvr>
                                    </p:animEffect>
                                  </p:childTnLst>
                                </p:cTn>
                              </p:par>
                              <p:par>
                                <p:cTn id="17" presetID="1" presetClass="entr" presetSubtype="0" fill="hold" grpId="0" nodeType="withEffect">
                                  <p:stCondLst>
                                    <p:cond delay="1400"/>
                                  </p:stCondLst>
                                  <p:childTnLst>
                                    <p:set>
                                      <p:cBhvr>
                                        <p:cTn id="18" dur="1" fill="hold">
                                          <p:stCondLst>
                                            <p:cond delay="0"/>
                                          </p:stCondLst>
                                        </p:cTn>
                                        <p:tgtEl>
                                          <p:spTgt spid="202"/>
                                        </p:tgtEl>
                                        <p:attrNameLst>
                                          <p:attrName>style.visibility</p:attrName>
                                        </p:attrNameLst>
                                      </p:cBhvr>
                                      <p:to>
                                        <p:strVal val="visible"/>
                                      </p:to>
                                    </p:set>
                                  </p:childTnLst>
                                </p:cTn>
                              </p:par>
                              <p:par>
                                <p:cTn id="19" presetID="1" presetClass="entr" presetSubtype="0" fill="hold" nodeType="withEffect">
                                  <p:stCondLst>
                                    <p:cond delay="1400"/>
                                  </p:stCondLst>
                                  <p:childTnLst>
                                    <p:set>
                                      <p:cBhvr>
                                        <p:cTn id="20" dur="1" fill="hold">
                                          <p:stCondLst>
                                            <p:cond delay="0"/>
                                          </p:stCondLst>
                                        </p:cTn>
                                        <p:tgtEl>
                                          <p:spTgt spid="213"/>
                                        </p:tgtEl>
                                        <p:attrNameLst>
                                          <p:attrName>style.visibility</p:attrName>
                                        </p:attrNameLst>
                                      </p:cBhvr>
                                      <p:to>
                                        <p:strVal val="visible"/>
                                      </p:to>
                                    </p:set>
                                  </p:childTnLst>
                                </p:cTn>
                              </p:par>
                              <p:par>
                                <p:cTn id="21" presetID="1" presetClass="entr" presetSubtype="0" fill="hold" grpId="0" nodeType="withEffect">
                                  <p:stCondLst>
                                    <p:cond delay="1750"/>
                                  </p:stCondLst>
                                  <p:childTnLst>
                                    <p:set>
                                      <p:cBhvr>
                                        <p:cTn id="22" dur="1" fill="hold">
                                          <p:stCondLst>
                                            <p:cond delay="0"/>
                                          </p:stCondLst>
                                        </p:cTn>
                                        <p:tgtEl>
                                          <p:spTgt spid="215"/>
                                        </p:tgtEl>
                                        <p:attrNameLst>
                                          <p:attrName>style.visibility</p:attrName>
                                        </p:attrNameLst>
                                      </p:cBhvr>
                                      <p:to>
                                        <p:strVal val="visible"/>
                                      </p:to>
                                    </p:set>
                                  </p:childTnLst>
                                </p:cTn>
                              </p:par>
                              <p:par>
                                <p:cTn id="23" presetID="1" presetClass="entr" presetSubtype="0" fill="hold" grpId="0" nodeType="withEffect">
                                  <p:stCondLst>
                                    <p:cond delay="1750"/>
                                  </p:stCondLst>
                                  <p:childTnLst>
                                    <p:set>
                                      <p:cBhvr>
                                        <p:cTn id="24" dur="1" fill="hold">
                                          <p:stCondLst>
                                            <p:cond delay="0"/>
                                          </p:stCondLst>
                                        </p:cTn>
                                        <p:tgtEl>
                                          <p:spTgt spid="211"/>
                                        </p:tgtEl>
                                        <p:attrNameLst>
                                          <p:attrName>style.visibility</p:attrName>
                                        </p:attrNameLst>
                                      </p:cBhvr>
                                      <p:to>
                                        <p:strVal val="visible"/>
                                      </p:to>
                                    </p:set>
                                  </p:childTnLst>
                                </p:cTn>
                              </p:par>
                              <p:par>
                                <p:cTn id="25" presetID="1" presetClass="entr" presetSubtype="0" fill="hold" grpId="0" nodeType="withEffect">
                                  <p:stCondLst>
                                    <p:cond delay="1750"/>
                                  </p:stCondLst>
                                  <p:childTnLst>
                                    <p:set>
                                      <p:cBhvr>
                                        <p:cTn id="26" dur="1" fill="hold">
                                          <p:stCondLst>
                                            <p:cond delay="0"/>
                                          </p:stCondLst>
                                        </p:cTn>
                                        <p:tgtEl>
                                          <p:spTgt spid="205"/>
                                        </p:tgtEl>
                                        <p:attrNameLst>
                                          <p:attrName>style.visibility</p:attrName>
                                        </p:attrNameLst>
                                      </p:cBhvr>
                                      <p:to>
                                        <p:strVal val="visible"/>
                                      </p:to>
                                    </p:set>
                                  </p:childTnLst>
                                </p:cTn>
                              </p:par>
                              <p:par>
                                <p:cTn id="27" presetID="1" presetClass="entr" presetSubtype="0" fill="hold" grpId="0" nodeType="withEffect">
                                  <p:stCondLst>
                                    <p:cond delay="1750"/>
                                  </p:stCondLst>
                                  <p:childTnLst>
                                    <p:set>
                                      <p:cBhvr>
                                        <p:cTn id="28" dur="1" fill="hold">
                                          <p:stCondLst>
                                            <p:cond delay="0"/>
                                          </p:stCondLst>
                                        </p:cTn>
                                        <p:tgtEl>
                                          <p:spTgt spid="208"/>
                                        </p:tgtEl>
                                        <p:attrNameLst>
                                          <p:attrName>style.visibility</p:attrName>
                                        </p:attrNameLst>
                                      </p:cBhvr>
                                      <p:to>
                                        <p:strVal val="visible"/>
                                      </p:to>
                                    </p:set>
                                  </p:childTnLst>
                                </p:cTn>
                              </p:par>
                              <p:par>
                                <p:cTn id="29" presetID="22" presetClass="entr" presetSubtype="4" fill="hold" grpId="0" nodeType="withEffect">
                                  <p:stCondLst>
                                    <p:cond delay="1750"/>
                                  </p:stCondLst>
                                  <p:childTnLst>
                                    <p:set>
                                      <p:cBhvr>
                                        <p:cTn id="30" dur="1" fill="hold">
                                          <p:stCondLst>
                                            <p:cond delay="0"/>
                                          </p:stCondLst>
                                        </p:cTn>
                                        <p:tgtEl>
                                          <p:spTgt spid="203"/>
                                        </p:tgtEl>
                                        <p:attrNameLst>
                                          <p:attrName>style.visibility</p:attrName>
                                        </p:attrNameLst>
                                      </p:cBhvr>
                                      <p:to>
                                        <p:strVal val="visible"/>
                                      </p:to>
                                    </p:set>
                                    <p:animEffect transition="in" filter="wipe(down)">
                                      <p:cBhvr>
                                        <p:cTn id="31" dur="500"/>
                                        <p:tgtEl>
                                          <p:spTgt spid="203"/>
                                        </p:tgtEl>
                                      </p:cBhvr>
                                    </p:animEffect>
                                  </p:childTnLst>
                                </p:cTn>
                              </p:par>
                              <p:par>
                                <p:cTn id="32" presetID="1" presetClass="entr" presetSubtype="0" fill="hold" nodeType="withEffect">
                                  <p:stCondLst>
                                    <p:cond delay="2250"/>
                                  </p:stCondLst>
                                  <p:childTnLst>
                                    <p:set>
                                      <p:cBhvr>
                                        <p:cTn id="33" dur="1" fill="hold">
                                          <p:stCondLst>
                                            <p:cond delay="0"/>
                                          </p:stCondLst>
                                        </p:cTn>
                                        <p:tgtEl>
                                          <p:spTgt spid="216"/>
                                        </p:tgtEl>
                                        <p:attrNameLst>
                                          <p:attrName>style.visibility</p:attrName>
                                        </p:attrNameLst>
                                      </p:cBhvr>
                                      <p:to>
                                        <p:strVal val="visible"/>
                                      </p:to>
                                    </p:set>
                                  </p:childTnLst>
                                </p:cTn>
                              </p:par>
                              <p:par>
                                <p:cTn id="34" presetID="1" presetClass="entr" presetSubtype="0" fill="hold" grpId="0" nodeType="withEffect">
                                  <p:stCondLst>
                                    <p:cond delay="2250"/>
                                  </p:stCondLst>
                                  <p:childTnLst>
                                    <p:set>
                                      <p:cBhvr>
                                        <p:cTn id="35" dur="1" fill="hold">
                                          <p:stCondLst>
                                            <p:cond delay="0"/>
                                          </p:stCondLst>
                                        </p:cTn>
                                        <p:tgtEl>
                                          <p:spTgt spid="206"/>
                                        </p:tgtEl>
                                        <p:attrNameLst>
                                          <p:attrName>style.visibility</p:attrName>
                                        </p:attrNameLst>
                                      </p:cBhvr>
                                      <p:to>
                                        <p:strVal val="visible"/>
                                      </p:to>
                                    </p:set>
                                  </p:childTnLst>
                                </p:cTn>
                              </p:par>
                              <p:par>
                                <p:cTn id="36" presetID="1" presetClass="entr" presetSubtype="0" fill="hold" grpId="0" nodeType="withEffect">
                                  <p:stCondLst>
                                    <p:cond delay="2250"/>
                                  </p:stCondLst>
                                  <p:childTnLst>
                                    <p:set>
                                      <p:cBhvr>
                                        <p:cTn id="37" dur="1" fill="hold">
                                          <p:stCondLst>
                                            <p:cond delay="0"/>
                                          </p:stCondLst>
                                        </p:cTn>
                                        <p:tgtEl>
                                          <p:spTgt spid="210"/>
                                        </p:tgtEl>
                                        <p:attrNameLst>
                                          <p:attrName>style.visibility</p:attrName>
                                        </p:attrNameLst>
                                      </p:cBhvr>
                                      <p:to>
                                        <p:strVal val="visible"/>
                                      </p:to>
                                    </p:set>
                                  </p:childTnLst>
                                </p:cTn>
                              </p:par>
                              <p:par>
                                <p:cTn id="38" presetID="22" presetClass="entr" presetSubtype="8" fill="hold" grpId="0" nodeType="withEffect">
                                  <p:stCondLst>
                                    <p:cond delay="2250"/>
                                  </p:stCondLst>
                                  <p:childTnLst>
                                    <p:set>
                                      <p:cBhvr>
                                        <p:cTn id="39" dur="1" fill="hold">
                                          <p:stCondLst>
                                            <p:cond delay="0"/>
                                          </p:stCondLst>
                                        </p:cTn>
                                        <p:tgtEl>
                                          <p:spTgt spid="204"/>
                                        </p:tgtEl>
                                        <p:attrNameLst>
                                          <p:attrName>style.visibility</p:attrName>
                                        </p:attrNameLst>
                                      </p:cBhvr>
                                      <p:to>
                                        <p:strVal val="visible"/>
                                      </p:to>
                                    </p:set>
                                    <p:animEffect transition="in" filter="wipe(left)">
                                      <p:cBhvr>
                                        <p:cTn id="40" dur="500"/>
                                        <p:tgtEl>
                                          <p:spTgt spid="204"/>
                                        </p:tgtEl>
                                      </p:cBhvr>
                                    </p:animEffect>
                                  </p:childTnLst>
                                </p:cTn>
                              </p:par>
                              <p:par>
                                <p:cTn id="41" presetID="1" presetClass="entr" presetSubtype="0" fill="hold" grpId="0" nodeType="withEffect">
                                  <p:stCondLst>
                                    <p:cond delay="2750"/>
                                  </p:stCondLst>
                                  <p:childTnLst>
                                    <p:set>
                                      <p:cBhvr>
                                        <p:cTn id="42" dur="1" fill="hold">
                                          <p:stCondLst>
                                            <p:cond delay="0"/>
                                          </p:stCondLst>
                                        </p:cTn>
                                        <p:tgtEl>
                                          <p:spTgt spid="207"/>
                                        </p:tgtEl>
                                        <p:attrNameLst>
                                          <p:attrName>style.visibility</p:attrName>
                                        </p:attrNameLst>
                                      </p:cBhvr>
                                      <p:to>
                                        <p:strVal val="visible"/>
                                      </p:to>
                                    </p:set>
                                  </p:childTnLst>
                                </p:cTn>
                              </p:par>
                              <p:par>
                                <p:cTn id="43" presetID="1" presetClass="entr" presetSubtype="0" fill="hold" grpId="0" nodeType="withEffect">
                                  <p:stCondLst>
                                    <p:cond delay="2750"/>
                                  </p:stCondLst>
                                  <p:childTnLst>
                                    <p:set>
                                      <p:cBhvr>
                                        <p:cTn id="44" dur="1" fill="hold">
                                          <p:stCondLst>
                                            <p:cond delay="0"/>
                                          </p:stCondLst>
                                        </p:cTn>
                                        <p:tgtEl>
                                          <p:spTgt spid="209"/>
                                        </p:tgtEl>
                                        <p:attrNameLst>
                                          <p:attrName>style.visibility</p:attrName>
                                        </p:attrNameLst>
                                      </p:cBhvr>
                                      <p:to>
                                        <p:strVal val="visible"/>
                                      </p:to>
                                    </p:set>
                                  </p:childTnLst>
                                </p:cTn>
                              </p:par>
                              <p:par>
                                <p:cTn id="45" presetID="1" presetClass="entr" presetSubtype="0" fill="hold" grpId="0" nodeType="withEffect">
                                  <p:stCondLst>
                                    <p:cond delay="2750"/>
                                  </p:stCondLst>
                                  <p:childTnLst>
                                    <p:set>
                                      <p:cBhvr>
                                        <p:cTn id="46" dur="1" fill="hold">
                                          <p:stCondLst>
                                            <p:cond delay="0"/>
                                          </p:stCondLst>
                                        </p:cTn>
                                        <p:tgtEl>
                                          <p:spTgt spid="212"/>
                                        </p:tgtEl>
                                        <p:attrNameLst>
                                          <p:attrName>style.visibility</p:attrName>
                                        </p:attrNameLst>
                                      </p:cBhvr>
                                      <p:to>
                                        <p:strVal val="visible"/>
                                      </p:to>
                                    </p:set>
                                  </p:childTnLst>
                                </p:cTn>
                              </p:par>
                              <p:par>
                                <p:cTn id="47" presetID="1" presetClass="entr" presetSubtype="0" fill="hold" grpId="0" nodeType="withEffect">
                                  <p:stCondLst>
                                    <p:cond delay="2750"/>
                                  </p:stCondLst>
                                  <p:childTnLst>
                                    <p:set>
                                      <p:cBhvr>
                                        <p:cTn id="48" dur="1" fill="hold">
                                          <p:stCondLst>
                                            <p:cond delay="0"/>
                                          </p:stCondLst>
                                        </p:cTn>
                                        <p:tgtEl>
                                          <p:spTgt spid="219"/>
                                        </p:tgtEl>
                                        <p:attrNameLst>
                                          <p:attrName>style.visibility</p:attrName>
                                        </p:attrNameLst>
                                      </p:cBhvr>
                                      <p:to>
                                        <p:strVal val="visible"/>
                                      </p:to>
                                    </p:set>
                                  </p:childTnLst>
                                </p:cTn>
                              </p:par>
                              <p:par>
                                <p:cTn id="49" presetID="1" presetClass="entr" presetSubtype="0" fill="hold" grpId="0" nodeType="withEffect">
                                  <p:stCondLst>
                                    <p:cond delay="3000"/>
                                  </p:stCondLst>
                                  <p:childTnLst>
                                    <p:set>
                                      <p:cBhvr>
                                        <p:cTn id="50"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202" grpId="0" animBg="1"/>
      <p:bldP spid="203" grpId="0" animBg="1"/>
      <p:bldP spid="204" grpId="0" animBg="1"/>
      <p:bldP spid="205" grpId="0" animBg="1"/>
      <p:bldP spid="206" grpId="0" animBg="1"/>
      <p:bldP spid="207" grpId="0" animBg="1"/>
      <p:bldP spid="208" grpId="0"/>
      <p:bldP spid="209" grpId="0" animBg="1"/>
      <p:bldP spid="210" grpId="0"/>
      <p:bldP spid="211" grpId="0" animBg="1"/>
      <p:bldP spid="212" grpId="0"/>
      <p:bldP spid="214" grpId="0"/>
      <p:bldP spid="215" grpId="0" animBg="1"/>
      <p:bldP spid="2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E2C5EEDA-3CE4-4B1C-8EDD-E46C1B5311F9}"/>
              </a:ext>
            </a:extLst>
          </p:cNvPr>
          <p:cNvSpPr/>
          <p:nvPr/>
        </p:nvSpPr>
        <p:spPr>
          <a:xfrm>
            <a:off x="1" y="872823"/>
            <a:ext cx="12192000" cy="1005647"/>
          </a:xfrm>
          <a:prstGeom prst="rect">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rtlCol="0" anchor="ctr"/>
          <a:lstStyle/>
          <a:p>
            <a:pPr algn="ctr"/>
            <a:endParaRPr lang="en-AU" sz="1050">
              <a:solidFill>
                <a:schemeClr val="bg1"/>
              </a:solidFill>
            </a:endParaRPr>
          </a:p>
        </p:txBody>
      </p:sp>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35526" y="39926"/>
            <a:ext cx="11624241" cy="835563"/>
          </a:xfrm>
        </p:spPr>
        <p:txBody>
          <a:bodyPr>
            <a:normAutofit/>
          </a:bodyPr>
          <a:lstStyle/>
          <a:p>
            <a:r>
              <a:rPr lang="en-AU"/>
              <a:t>CDR – How It Works</a:t>
            </a:r>
          </a:p>
        </p:txBody>
      </p:sp>
      <p:sp>
        <p:nvSpPr>
          <p:cNvPr id="4" name="Content Placeholder 3">
            <a:extLst>
              <a:ext uri="{FF2B5EF4-FFF2-40B4-BE49-F238E27FC236}">
                <a16:creationId xmlns:a16="http://schemas.microsoft.com/office/drawing/2014/main" id="{68EF58DF-8EB1-484E-B103-9FD1561336E8}"/>
              </a:ext>
            </a:extLst>
          </p:cNvPr>
          <p:cNvSpPr>
            <a:spLocks noGrp="1"/>
          </p:cNvSpPr>
          <p:nvPr>
            <p:ph idx="1"/>
          </p:nvPr>
        </p:nvSpPr>
        <p:spPr>
          <a:xfrm>
            <a:off x="255623" y="1057635"/>
            <a:ext cx="11694382" cy="867495"/>
          </a:xfrm>
        </p:spPr>
        <p:txBody>
          <a:bodyPr>
            <a:normAutofit/>
          </a:bodyPr>
          <a:lstStyle/>
          <a:p>
            <a:pPr marL="0" indent="0">
              <a:lnSpc>
                <a:spcPct val="94000"/>
              </a:lnSpc>
              <a:spcBef>
                <a:spcPts val="0"/>
              </a:spcBef>
              <a:spcAft>
                <a:spcPts val="600"/>
              </a:spcAft>
              <a:buNone/>
            </a:pPr>
            <a:r>
              <a:rPr lang="en-AU" sz="1600" i="1" dirty="0">
                <a:solidFill>
                  <a:schemeClr val="bg1"/>
                </a:solidFill>
              </a:rPr>
              <a:t>The overarching objective of the CDR in energy is to </a:t>
            </a:r>
            <a:r>
              <a:rPr lang="en-AU" sz="1600" b="1" i="1" dirty="0">
                <a:solidFill>
                  <a:schemeClr val="bg1"/>
                </a:solidFill>
              </a:rPr>
              <a:t>enable consumers to make better and more informed decisions about their energy consumption</a:t>
            </a:r>
            <a:r>
              <a:rPr lang="en-AU" sz="1600" i="1" dirty="0">
                <a:solidFill>
                  <a:schemeClr val="bg1"/>
                </a:solidFill>
              </a:rPr>
              <a:t>.</a:t>
            </a:r>
          </a:p>
          <a:p>
            <a:endParaRPr lang="en-AU" sz="1400" dirty="0">
              <a:solidFill>
                <a:schemeClr val="bg1"/>
              </a:solidFill>
            </a:endParaRPr>
          </a:p>
        </p:txBody>
      </p:sp>
      <p:grpSp>
        <p:nvGrpSpPr>
          <p:cNvPr id="193" name="Group 192">
            <a:extLst>
              <a:ext uri="{FF2B5EF4-FFF2-40B4-BE49-F238E27FC236}">
                <a16:creationId xmlns:a16="http://schemas.microsoft.com/office/drawing/2014/main" id="{D0090E15-B88D-4905-90E0-6AECCBFFD858}"/>
              </a:ext>
            </a:extLst>
          </p:cNvPr>
          <p:cNvGrpSpPr/>
          <p:nvPr/>
        </p:nvGrpSpPr>
        <p:grpSpPr>
          <a:xfrm>
            <a:off x="613875" y="3605048"/>
            <a:ext cx="1397924" cy="1337804"/>
            <a:chOff x="1029771" y="3213225"/>
            <a:chExt cx="1397924" cy="1337804"/>
          </a:xfrm>
        </p:grpSpPr>
        <p:grpSp>
          <p:nvGrpSpPr>
            <p:cNvPr id="151" name="Group 150">
              <a:extLst>
                <a:ext uri="{FF2B5EF4-FFF2-40B4-BE49-F238E27FC236}">
                  <a16:creationId xmlns:a16="http://schemas.microsoft.com/office/drawing/2014/main" id="{C23B7C33-5E8F-4DBA-8B50-DBC133458396}"/>
                </a:ext>
              </a:extLst>
            </p:cNvPr>
            <p:cNvGrpSpPr/>
            <p:nvPr/>
          </p:nvGrpSpPr>
          <p:grpSpPr>
            <a:xfrm>
              <a:off x="1178995" y="3213225"/>
              <a:ext cx="1101505" cy="1115895"/>
              <a:chOff x="5566841" y="4301869"/>
              <a:chExt cx="653781" cy="662322"/>
            </a:xfrm>
          </p:grpSpPr>
          <p:sp>
            <p:nvSpPr>
              <p:cNvPr id="152" name="Oval 151">
                <a:extLst>
                  <a:ext uri="{FF2B5EF4-FFF2-40B4-BE49-F238E27FC236}">
                    <a16:creationId xmlns:a16="http://schemas.microsoft.com/office/drawing/2014/main" id="{34CA7EF5-DD40-427B-9717-5642EC9D3327}"/>
                  </a:ext>
                </a:extLst>
              </p:cNvPr>
              <p:cNvSpPr/>
              <p:nvPr/>
            </p:nvSpPr>
            <p:spPr>
              <a:xfrm>
                <a:off x="5566841" y="4301869"/>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153" name="Oval 152">
                <a:extLst>
                  <a:ext uri="{FF2B5EF4-FFF2-40B4-BE49-F238E27FC236}">
                    <a16:creationId xmlns:a16="http://schemas.microsoft.com/office/drawing/2014/main" id="{81EF12FF-5B24-4C80-B285-EEAFEE59036D}"/>
                  </a:ext>
                </a:extLst>
              </p:cNvPr>
              <p:cNvSpPr/>
              <p:nvPr/>
            </p:nvSpPr>
            <p:spPr>
              <a:xfrm>
                <a:off x="5630556" y="4366419"/>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154" name="Group 153">
                <a:extLst>
                  <a:ext uri="{FF2B5EF4-FFF2-40B4-BE49-F238E27FC236}">
                    <a16:creationId xmlns:a16="http://schemas.microsoft.com/office/drawing/2014/main" id="{432681B5-5ABB-4B3C-9F55-2BB8AC56968B}"/>
                  </a:ext>
                </a:extLst>
              </p:cNvPr>
              <p:cNvGrpSpPr/>
              <p:nvPr/>
            </p:nvGrpSpPr>
            <p:grpSpPr>
              <a:xfrm>
                <a:off x="5765952" y="4484043"/>
                <a:ext cx="255560" cy="297978"/>
                <a:chOff x="4044951" y="5867401"/>
                <a:chExt cx="336550" cy="387350"/>
              </a:xfrm>
              <a:noFill/>
            </p:grpSpPr>
            <p:sp>
              <p:nvSpPr>
                <p:cNvPr id="155" name="Freeform 852">
                  <a:extLst>
                    <a:ext uri="{FF2B5EF4-FFF2-40B4-BE49-F238E27FC236}">
                      <a16:creationId xmlns:a16="http://schemas.microsoft.com/office/drawing/2014/main" id="{CA54BF9E-5E97-4C13-B083-0DFE7564ED0C}"/>
                    </a:ext>
                  </a:extLst>
                </p:cNvPr>
                <p:cNvSpPr>
                  <a:spLocks/>
                </p:cNvSpPr>
                <p:nvPr/>
              </p:nvSpPr>
              <p:spPr bwMode="auto">
                <a:xfrm>
                  <a:off x="4044951" y="6102351"/>
                  <a:ext cx="117475" cy="152400"/>
                </a:xfrm>
                <a:custGeom>
                  <a:avLst/>
                  <a:gdLst>
                    <a:gd name="T0" fmla="*/ 56 w 56"/>
                    <a:gd name="T1" fmla="*/ 0 h 72"/>
                    <a:gd name="T2" fmla="*/ 56 w 56"/>
                    <a:gd name="T3" fmla="*/ 20 h 72"/>
                    <a:gd name="T4" fmla="*/ 44 w 56"/>
                    <a:gd name="T5" fmla="*/ 31 h 72"/>
                    <a:gd name="T6" fmla="*/ 20 w 56"/>
                    <a:gd name="T7" fmla="*/ 37 h 72"/>
                    <a:gd name="T8" fmla="*/ 0 w 56"/>
                    <a:gd name="T9" fmla="*/ 60 h 72"/>
                    <a:gd name="T10" fmla="*/ 0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56" y="0"/>
                      </a:moveTo>
                      <a:cubicBezTo>
                        <a:pt x="56" y="20"/>
                        <a:pt x="56" y="20"/>
                        <a:pt x="56" y="20"/>
                      </a:cubicBezTo>
                      <a:cubicBezTo>
                        <a:pt x="56" y="27"/>
                        <a:pt x="50" y="29"/>
                        <a:pt x="44" y="31"/>
                      </a:cubicBezTo>
                      <a:cubicBezTo>
                        <a:pt x="20" y="37"/>
                        <a:pt x="20" y="37"/>
                        <a:pt x="20" y="37"/>
                      </a:cubicBezTo>
                      <a:cubicBezTo>
                        <a:pt x="9" y="40"/>
                        <a:pt x="0" y="52"/>
                        <a:pt x="0" y="60"/>
                      </a:cubicBezTo>
                      <a:cubicBezTo>
                        <a:pt x="0" y="72"/>
                        <a:pt x="0" y="72"/>
                        <a:pt x="0"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156" name="Freeform 853">
                  <a:extLst>
                    <a:ext uri="{FF2B5EF4-FFF2-40B4-BE49-F238E27FC236}">
                      <a16:creationId xmlns:a16="http://schemas.microsoft.com/office/drawing/2014/main" id="{C1F0FD86-9298-4793-9DBA-23FD93DF2263}"/>
                    </a:ext>
                  </a:extLst>
                </p:cNvPr>
                <p:cNvSpPr>
                  <a:spLocks/>
                </p:cNvSpPr>
                <p:nvPr/>
              </p:nvSpPr>
              <p:spPr bwMode="auto">
                <a:xfrm>
                  <a:off x="4264026" y="6102351"/>
                  <a:ext cx="117475" cy="152400"/>
                </a:xfrm>
                <a:custGeom>
                  <a:avLst/>
                  <a:gdLst>
                    <a:gd name="T0" fmla="*/ 0 w 56"/>
                    <a:gd name="T1" fmla="*/ 0 h 72"/>
                    <a:gd name="T2" fmla="*/ 0 w 56"/>
                    <a:gd name="T3" fmla="*/ 20 h 72"/>
                    <a:gd name="T4" fmla="*/ 12 w 56"/>
                    <a:gd name="T5" fmla="*/ 31 h 72"/>
                    <a:gd name="T6" fmla="*/ 36 w 56"/>
                    <a:gd name="T7" fmla="*/ 37 h 72"/>
                    <a:gd name="T8" fmla="*/ 56 w 56"/>
                    <a:gd name="T9" fmla="*/ 56 h 72"/>
                    <a:gd name="T10" fmla="*/ 56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0" y="0"/>
                      </a:moveTo>
                      <a:cubicBezTo>
                        <a:pt x="0" y="20"/>
                        <a:pt x="0" y="20"/>
                        <a:pt x="0" y="20"/>
                      </a:cubicBezTo>
                      <a:cubicBezTo>
                        <a:pt x="0" y="27"/>
                        <a:pt x="6" y="29"/>
                        <a:pt x="12" y="31"/>
                      </a:cubicBezTo>
                      <a:cubicBezTo>
                        <a:pt x="36" y="37"/>
                        <a:pt x="36" y="37"/>
                        <a:pt x="36" y="37"/>
                      </a:cubicBezTo>
                      <a:cubicBezTo>
                        <a:pt x="47" y="40"/>
                        <a:pt x="56" y="48"/>
                        <a:pt x="56" y="56"/>
                      </a:cubicBezTo>
                      <a:cubicBezTo>
                        <a:pt x="56" y="72"/>
                        <a:pt x="56" y="72"/>
                        <a:pt x="56"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157" name="Freeform 854">
                  <a:extLst>
                    <a:ext uri="{FF2B5EF4-FFF2-40B4-BE49-F238E27FC236}">
                      <a16:creationId xmlns:a16="http://schemas.microsoft.com/office/drawing/2014/main" id="{FA8412AF-97C6-4DC0-9A41-0A0679C9D09F}"/>
                    </a:ext>
                  </a:extLst>
                </p:cNvPr>
                <p:cNvSpPr>
                  <a:spLocks/>
                </p:cNvSpPr>
                <p:nvPr/>
              </p:nvSpPr>
              <p:spPr bwMode="auto">
                <a:xfrm>
                  <a:off x="4111626" y="5867401"/>
                  <a:ext cx="201613" cy="252413"/>
                </a:xfrm>
                <a:custGeom>
                  <a:avLst/>
                  <a:gdLst>
                    <a:gd name="T0" fmla="*/ 88 w 96"/>
                    <a:gd name="T1" fmla="*/ 36 h 120"/>
                    <a:gd name="T2" fmla="*/ 88 w 96"/>
                    <a:gd name="T3" fmla="*/ 48 h 120"/>
                    <a:gd name="T4" fmla="*/ 95 w 96"/>
                    <a:gd name="T5" fmla="*/ 51 h 120"/>
                    <a:gd name="T6" fmla="*/ 96 w 96"/>
                    <a:gd name="T7" fmla="*/ 53 h 120"/>
                    <a:gd name="T8" fmla="*/ 96 w 96"/>
                    <a:gd name="T9" fmla="*/ 68 h 120"/>
                    <a:gd name="T10" fmla="*/ 92 w 96"/>
                    <a:gd name="T11" fmla="*/ 74 h 120"/>
                    <a:gd name="T12" fmla="*/ 88 w 96"/>
                    <a:gd name="T13" fmla="*/ 80 h 120"/>
                    <a:gd name="T14" fmla="*/ 88 w 96"/>
                    <a:gd name="T15" fmla="*/ 92 h 120"/>
                    <a:gd name="T16" fmla="*/ 64 w 96"/>
                    <a:gd name="T17" fmla="*/ 116 h 120"/>
                    <a:gd name="T18" fmla="*/ 48 w 96"/>
                    <a:gd name="T19" fmla="*/ 120 h 120"/>
                    <a:gd name="T20" fmla="*/ 32 w 96"/>
                    <a:gd name="T21" fmla="*/ 116 h 120"/>
                    <a:gd name="T22" fmla="*/ 8 w 96"/>
                    <a:gd name="T23" fmla="*/ 92 h 120"/>
                    <a:gd name="T24" fmla="*/ 8 w 96"/>
                    <a:gd name="T25" fmla="*/ 80 h 120"/>
                    <a:gd name="T26" fmla="*/ 4 w 96"/>
                    <a:gd name="T27" fmla="*/ 74 h 120"/>
                    <a:gd name="T28" fmla="*/ 0 w 96"/>
                    <a:gd name="T29" fmla="*/ 68 h 120"/>
                    <a:gd name="T30" fmla="*/ 0 w 96"/>
                    <a:gd name="T31" fmla="*/ 53 h 120"/>
                    <a:gd name="T32" fmla="*/ 1 w 96"/>
                    <a:gd name="T33" fmla="*/ 51 h 120"/>
                    <a:gd name="T34" fmla="*/ 8 w 96"/>
                    <a:gd name="T35" fmla="*/ 48 h 120"/>
                    <a:gd name="T36" fmla="*/ 8 w 96"/>
                    <a:gd name="T37" fmla="*/ 36 h 120"/>
                    <a:gd name="T38" fmla="*/ 44 w 96"/>
                    <a:gd name="T39" fmla="*/ 0 h 120"/>
                    <a:gd name="T40" fmla="*/ 52 w 96"/>
                    <a:gd name="T41" fmla="*/ 0 h 120"/>
                    <a:gd name="T42" fmla="*/ 88 w 96"/>
                    <a:gd name="T43" fmla="*/ 3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20">
                      <a:moveTo>
                        <a:pt x="88" y="36"/>
                      </a:moveTo>
                      <a:cubicBezTo>
                        <a:pt x="88" y="48"/>
                        <a:pt x="88" y="48"/>
                        <a:pt x="88" y="48"/>
                      </a:cubicBezTo>
                      <a:cubicBezTo>
                        <a:pt x="95" y="51"/>
                        <a:pt x="95" y="51"/>
                        <a:pt x="95" y="51"/>
                      </a:cubicBezTo>
                      <a:cubicBezTo>
                        <a:pt x="96" y="52"/>
                        <a:pt x="96" y="52"/>
                        <a:pt x="96" y="53"/>
                      </a:cubicBezTo>
                      <a:cubicBezTo>
                        <a:pt x="96" y="68"/>
                        <a:pt x="96" y="68"/>
                        <a:pt x="96" y="68"/>
                      </a:cubicBezTo>
                      <a:cubicBezTo>
                        <a:pt x="96" y="70"/>
                        <a:pt x="95" y="73"/>
                        <a:pt x="92" y="74"/>
                      </a:cubicBezTo>
                      <a:cubicBezTo>
                        <a:pt x="88" y="80"/>
                        <a:pt x="88" y="80"/>
                        <a:pt x="88" y="80"/>
                      </a:cubicBezTo>
                      <a:cubicBezTo>
                        <a:pt x="88" y="80"/>
                        <a:pt x="88" y="90"/>
                        <a:pt x="88" y="92"/>
                      </a:cubicBezTo>
                      <a:cubicBezTo>
                        <a:pt x="88" y="108"/>
                        <a:pt x="68" y="114"/>
                        <a:pt x="64" y="116"/>
                      </a:cubicBezTo>
                      <a:cubicBezTo>
                        <a:pt x="61" y="118"/>
                        <a:pt x="55" y="120"/>
                        <a:pt x="48" y="120"/>
                      </a:cubicBezTo>
                      <a:cubicBezTo>
                        <a:pt x="42" y="120"/>
                        <a:pt x="36" y="118"/>
                        <a:pt x="32" y="116"/>
                      </a:cubicBezTo>
                      <a:cubicBezTo>
                        <a:pt x="29" y="114"/>
                        <a:pt x="8" y="108"/>
                        <a:pt x="8" y="92"/>
                      </a:cubicBezTo>
                      <a:cubicBezTo>
                        <a:pt x="8" y="90"/>
                        <a:pt x="8" y="80"/>
                        <a:pt x="8" y="80"/>
                      </a:cubicBezTo>
                      <a:cubicBezTo>
                        <a:pt x="4" y="74"/>
                        <a:pt x="4" y="74"/>
                        <a:pt x="4" y="74"/>
                      </a:cubicBezTo>
                      <a:cubicBezTo>
                        <a:pt x="1" y="73"/>
                        <a:pt x="0" y="70"/>
                        <a:pt x="0" y="68"/>
                      </a:cubicBezTo>
                      <a:cubicBezTo>
                        <a:pt x="0" y="53"/>
                        <a:pt x="0" y="53"/>
                        <a:pt x="0" y="53"/>
                      </a:cubicBezTo>
                      <a:cubicBezTo>
                        <a:pt x="0" y="52"/>
                        <a:pt x="0" y="52"/>
                        <a:pt x="1" y="51"/>
                      </a:cubicBezTo>
                      <a:cubicBezTo>
                        <a:pt x="8" y="48"/>
                        <a:pt x="8" y="48"/>
                        <a:pt x="8" y="48"/>
                      </a:cubicBezTo>
                      <a:cubicBezTo>
                        <a:pt x="8" y="36"/>
                        <a:pt x="8" y="36"/>
                        <a:pt x="8" y="36"/>
                      </a:cubicBezTo>
                      <a:cubicBezTo>
                        <a:pt x="8" y="16"/>
                        <a:pt x="24" y="0"/>
                        <a:pt x="44" y="0"/>
                      </a:cubicBezTo>
                      <a:cubicBezTo>
                        <a:pt x="52" y="0"/>
                        <a:pt x="52" y="0"/>
                        <a:pt x="52" y="0"/>
                      </a:cubicBezTo>
                      <a:cubicBezTo>
                        <a:pt x="72" y="0"/>
                        <a:pt x="88" y="16"/>
                        <a:pt x="88" y="36"/>
                      </a:cubicBezTo>
                      <a:close/>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grpSp>
        </p:grpSp>
        <p:sp>
          <p:nvSpPr>
            <p:cNvPr id="158" name="Rectangle 157">
              <a:extLst>
                <a:ext uri="{FF2B5EF4-FFF2-40B4-BE49-F238E27FC236}">
                  <a16:creationId xmlns:a16="http://schemas.microsoft.com/office/drawing/2014/main" id="{791A472A-5F10-4C40-B911-15A898A1E08E}"/>
                </a:ext>
              </a:extLst>
            </p:cNvPr>
            <p:cNvSpPr/>
            <p:nvPr/>
          </p:nvSpPr>
          <p:spPr>
            <a:xfrm>
              <a:off x="1029771" y="4397141"/>
              <a:ext cx="1397924"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Consumer</a:t>
              </a:r>
            </a:p>
          </p:txBody>
        </p:sp>
      </p:grpSp>
      <p:grpSp>
        <p:nvGrpSpPr>
          <p:cNvPr id="159" name="Group 158">
            <a:extLst>
              <a:ext uri="{FF2B5EF4-FFF2-40B4-BE49-F238E27FC236}">
                <a16:creationId xmlns:a16="http://schemas.microsoft.com/office/drawing/2014/main" id="{19BE5534-9039-4ED9-A522-339ED139F506}"/>
              </a:ext>
            </a:extLst>
          </p:cNvPr>
          <p:cNvGrpSpPr/>
          <p:nvPr/>
        </p:nvGrpSpPr>
        <p:grpSpPr>
          <a:xfrm>
            <a:off x="3452330" y="3625037"/>
            <a:ext cx="1628824" cy="1784499"/>
            <a:chOff x="9907689" y="5499777"/>
            <a:chExt cx="944388" cy="1034649"/>
          </a:xfrm>
        </p:grpSpPr>
        <p:grpSp>
          <p:nvGrpSpPr>
            <p:cNvPr id="160" name="Group 159">
              <a:extLst>
                <a:ext uri="{FF2B5EF4-FFF2-40B4-BE49-F238E27FC236}">
                  <a16:creationId xmlns:a16="http://schemas.microsoft.com/office/drawing/2014/main" id="{A4FA2F07-3094-44A2-8F84-8FDA3F80A2F7}"/>
                </a:ext>
              </a:extLst>
            </p:cNvPr>
            <p:cNvGrpSpPr/>
            <p:nvPr/>
          </p:nvGrpSpPr>
          <p:grpSpPr>
            <a:xfrm>
              <a:off x="10059750" y="5499777"/>
              <a:ext cx="653781" cy="662322"/>
              <a:chOff x="9882394" y="5653262"/>
              <a:chExt cx="653781" cy="662322"/>
            </a:xfrm>
          </p:grpSpPr>
          <p:grpSp>
            <p:nvGrpSpPr>
              <p:cNvPr id="162" name="Graphic 27">
                <a:extLst>
                  <a:ext uri="{FF2B5EF4-FFF2-40B4-BE49-F238E27FC236}">
                    <a16:creationId xmlns:a16="http://schemas.microsoft.com/office/drawing/2014/main" id="{A909AB58-AFD6-4FF8-8A69-A9C285CCAAB5}"/>
                  </a:ext>
                </a:extLst>
              </p:cNvPr>
              <p:cNvGrpSpPr/>
              <p:nvPr/>
            </p:nvGrpSpPr>
            <p:grpSpPr>
              <a:xfrm>
                <a:off x="10067009" y="5870992"/>
                <a:ext cx="272524" cy="262738"/>
                <a:chOff x="8206121" y="265224"/>
                <a:chExt cx="975856" cy="940814"/>
              </a:xfrm>
            </p:grpSpPr>
            <p:sp>
              <p:nvSpPr>
                <p:cNvPr id="165" name="Freeform: Shape 164">
                  <a:extLst>
                    <a:ext uri="{FF2B5EF4-FFF2-40B4-BE49-F238E27FC236}">
                      <a16:creationId xmlns:a16="http://schemas.microsoft.com/office/drawing/2014/main" id="{CE88899C-6E53-4864-96D4-7B983BB3AF03}"/>
                    </a:ext>
                  </a:extLst>
                </p:cNvPr>
                <p:cNvSpPr/>
                <p:nvPr/>
              </p:nvSpPr>
              <p:spPr>
                <a:xfrm>
                  <a:off x="8206121" y="265224"/>
                  <a:ext cx="975856" cy="798428"/>
                </a:xfrm>
                <a:custGeom>
                  <a:avLst/>
                  <a:gdLst>
                    <a:gd name="connsiteX0" fmla="*/ 907546 w 975855"/>
                    <a:gd name="connsiteY0" fmla="*/ 800202 h 798427"/>
                    <a:gd name="connsiteX1" fmla="*/ 88714 w 975855"/>
                    <a:gd name="connsiteY1" fmla="*/ 800202 h 798427"/>
                    <a:gd name="connsiteX2" fmla="*/ 0 w 975855"/>
                    <a:gd name="connsiteY2" fmla="*/ 711488 h 798427"/>
                    <a:gd name="connsiteX3" fmla="*/ 0 w 975855"/>
                    <a:gd name="connsiteY3" fmla="*/ 88714 h 798427"/>
                    <a:gd name="connsiteX4" fmla="*/ 88714 w 975855"/>
                    <a:gd name="connsiteY4" fmla="*/ 0 h 798427"/>
                    <a:gd name="connsiteX5" fmla="*/ 907990 w 975855"/>
                    <a:gd name="connsiteY5" fmla="*/ 0 h 798427"/>
                    <a:gd name="connsiteX6" fmla="*/ 996704 w 975855"/>
                    <a:gd name="connsiteY6" fmla="*/ 88714 h 798427"/>
                    <a:gd name="connsiteX7" fmla="*/ 996704 w 975855"/>
                    <a:gd name="connsiteY7" fmla="*/ 711488 h 798427"/>
                    <a:gd name="connsiteX8" fmla="*/ 907546 w 975855"/>
                    <a:gd name="connsiteY8" fmla="*/ 800202 h 79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5855" h="798427">
                      <a:moveTo>
                        <a:pt x="907546" y="800202"/>
                      </a:moveTo>
                      <a:lnTo>
                        <a:pt x="88714" y="800202"/>
                      </a:lnTo>
                      <a:cubicBezTo>
                        <a:pt x="39921" y="800202"/>
                        <a:pt x="0" y="760281"/>
                        <a:pt x="0" y="711488"/>
                      </a:cubicBezTo>
                      <a:lnTo>
                        <a:pt x="0" y="88714"/>
                      </a:lnTo>
                      <a:cubicBezTo>
                        <a:pt x="0" y="39921"/>
                        <a:pt x="39921" y="0"/>
                        <a:pt x="88714" y="0"/>
                      </a:cubicBezTo>
                      <a:lnTo>
                        <a:pt x="907990" y="0"/>
                      </a:lnTo>
                      <a:cubicBezTo>
                        <a:pt x="956782" y="0"/>
                        <a:pt x="996704" y="39921"/>
                        <a:pt x="996704" y="88714"/>
                      </a:cubicBezTo>
                      <a:lnTo>
                        <a:pt x="996704" y="711488"/>
                      </a:lnTo>
                      <a:cubicBezTo>
                        <a:pt x="996260" y="760281"/>
                        <a:pt x="956782" y="800202"/>
                        <a:pt x="907546" y="800202"/>
                      </a:cubicBezTo>
                      <a:close/>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66" name="Freeform: Shape 165">
                  <a:extLst>
                    <a:ext uri="{FF2B5EF4-FFF2-40B4-BE49-F238E27FC236}">
                      <a16:creationId xmlns:a16="http://schemas.microsoft.com/office/drawing/2014/main" id="{45392ED1-F94D-4363-AC73-A8853222AE22}"/>
                    </a:ext>
                  </a:extLst>
                </p:cNvPr>
                <p:cNvSpPr/>
                <p:nvPr/>
              </p:nvSpPr>
              <p:spPr>
                <a:xfrm>
                  <a:off x="8206121" y="899087"/>
                  <a:ext cx="975856" cy="44357"/>
                </a:xfrm>
                <a:custGeom>
                  <a:avLst/>
                  <a:gdLst>
                    <a:gd name="connsiteX0" fmla="*/ 0 w 975855"/>
                    <a:gd name="connsiteY0" fmla="*/ 0 h 0"/>
                    <a:gd name="connsiteX1" fmla="*/ 996260 w 975855"/>
                    <a:gd name="connsiteY1" fmla="*/ 0 h 0"/>
                  </a:gdLst>
                  <a:ahLst/>
                  <a:cxnLst>
                    <a:cxn ang="0">
                      <a:pos x="connsiteX0" y="connsiteY0"/>
                    </a:cxn>
                    <a:cxn ang="0">
                      <a:pos x="connsiteX1" y="connsiteY1"/>
                    </a:cxn>
                  </a:cxnLst>
                  <a:rect l="l" t="t" r="r" b="b"/>
                  <a:pathLst>
                    <a:path w="975855">
                      <a:moveTo>
                        <a:pt x="0" y="0"/>
                      </a:moveTo>
                      <a:lnTo>
                        <a:pt x="996260"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67" name="Freeform: Shape 166">
                  <a:extLst>
                    <a:ext uri="{FF2B5EF4-FFF2-40B4-BE49-F238E27FC236}">
                      <a16:creationId xmlns:a16="http://schemas.microsoft.com/office/drawing/2014/main" id="{D7D3FB0D-D1B8-40BE-99C5-218FCE871823}"/>
                    </a:ext>
                  </a:extLst>
                </p:cNvPr>
                <p:cNvSpPr/>
                <p:nvPr/>
              </p:nvSpPr>
              <p:spPr>
                <a:xfrm>
                  <a:off x="8403067" y="1161681"/>
                  <a:ext cx="576642" cy="44357"/>
                </a:xfrm>
                <a:custGeom>
                  <a:avLst/>
                  <a:gdLst>
                    <a:gd name="connsiteX0" fmla="*/ 0 w 576642"/>
                    <a:gd name="connsiteY0" fmla="*/ 0 h 0"/>
                    <a:gd name="connsiteX1" fmla="*/ 602369 w 576642"/>
                    <a:gd name="connsiteY1" fmla="*/ 0 h 0"/>
                  </a:gdLst>
                  <a:ahLst/>
                  <a:cxnLst>
                    <a:cxn ang="0">
                      <a:pos x="connsiteX0" y="connsiteY0"/>
                    </a:cxn>
                    <a:cxn ang="0">
                      <a:pos x="connsiteX1" y="connsiteY1"/>
                    </a:cxn>
                  </a:cxnLst>
                  <a:rect l="l" t="t" r="r" b="b"/>
                  <a:pathLst>
                    <a:path w="576642">
                      <a:moveTo>
                        <a:pt x="0" y="0"/>
                      </a:moveTo>
                      <a:lnTo>
                        <a:pt x="602369"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68" name="Freeform: Shape 167">
                  <a:extLst>
                    <a:ext uri="{FF2B5EF4-FFF2-40B4-BE49-F238E27FC236}">
                      <a16:creationId xmlns:a16="http://schemas.microsoft.com/office/drawing/2014/main" id="{C3309210-F7AE-4972-B741-CCB5438564E2}"/>
                    </a:ext>
                  </a:extLst>
                </p:cNvPr>
                <p:cNvSpPr/>
                <p:nvPr/>
              </p:nvSpPr>
              <p:spPr>
                <a:xfrm>
                  <a:off x="8704252" y="1065427"/>
                  <a:ext cx="44357" cy="88714"/>
                </a:xfrm>
                <a:custGeom>
                  <a:avLst/>
                  <a:gdLst>
                    <a:gd name="connsiteX0" fmla="*/ 0 w 0"/>
                    <a:gd name="connsiteY0" fmla="*/ 0 h 88714"/>
                    <a:gd name="connsiteX1" fmla="*/ 0 w 0"/>
                    <a:gd name="connsiteY1" fmla="*/ 96255 h 88714"/>
                  </a:gdLst>
                  <a:ahLst/>
                  <a:cxnLst>
                    <a:cxn ang="0">
                      <a:pos x="connsiteX0" y="connsiteY0"/>
                    </a:cxn>
                    <a:cxn ang="0">
                      <a:pos x="connsiteX1" y="connsiteY1"/>
                    </a:cxn>
                  </a:cxnLst>
                  <a:rect l="l" t="t" r="r" b="b"/>
                  <a:pathLst>
                    <a:path h="88714">
                      <a:moveTo>
                        <a:pt x="0" y="0"/>
                      </a:moveTo>
                      <a:lnTo>
                        <a:pt x="0" y="96255"/>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69" name="Freeform: Shape 168">
                  <a:extLst>
                    <a:ext uri="{FF2B5EF4-FFF2-40B4-BE49-F238E27FC236}">
                      <a16:creationId xmlns:a16="http://schemas.microsoft.com/office/drawing/2014/main" id="{B55DBA45-25B5-4684-AA75-E45A0BA3060A}"/>
                    </a:ext>
                  </a:extLst>
                </p:cNvPr>
                <p:cNvSpPr/>
                <p:nvPr/>
              </p:nvSpPr>
              <p:spPr>
                <a:xfrm>
                  <a:off x="8704252" y="899087"/>
                  <a:ext cx="44357" cy="44357"/>
                </a:xfrm>
                <a:custGeom>
                  <a:avLst/>
                  <a:gdLst>
                    <a:gd name="connsiteX0" fmla="*/ 0 w 0"/>
                    <a:gd name="connsiteY0" fmla="*/ 0 h 44357"/>
                    <a:gd name="connsiteX1" fmla="*/ 0 w 0"/>
                    <a:gd name="connsiteY1" fmla="*/ 73633 h 44357"/>
                  </a:gdLst>
                  <a:ahLst/>
                  <a:cxnLst>
                    <a:cxn ang="0">
                      <a:pos x="connsiteX0" y="connsiteY0"/>
                    </a:cxn>
                    <a:cxn ang="0">
                      <a:pos x="connsiteX1" y="connsiteY1"/>
                    </a:cxn>
                  </a:cxnLst>
                  <a:rect l="l" t="t" r="r" b="b"/>
                  <a:pathLst>
                    <a:path h="44357">
                      <a:moveTo>
                        <a:pt x="0" y="0"/>
                      </a:moveTo>
                      <a:lnTo>
                        <a:pt x="0" y="73633"/>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70" name="Freeform: Shape 169">
                  <a:extLst>
                    <a:ext uri="{FF2B5EF4-FFF2-40B4-BE49-F238E27FC236}">
                      <a16:creationId xmlns:a16="http://schemas.microsoft.com/office/drawing/2014/main" id="{4ECFCC8F-EB9D-4969-A309-C0A9AE978E1B}"/>
                    </a:ext>
                  </a:extLst>
                </p:cNvPr>
                <p:cNvSpPr/>
                <p:nvPr/>
              </p:nvSpPr>
              <p:spPr>
                <a:xfrm>
                  <a:off x="8477587" y="417813"/>
                  <a:ext cx="443571" cy="310500"/>
                </a:xfrm>
                <a:custGeom>
                  <a:avLst/>
                  <a:gdLst>
                    <a:gd name="connsiteX0" fmla="*/ 453329 w 443570"/>
                    <a:gd name="connsiteY0" fmla="*/ 0 h 310499"/>
                    <a:gd name="connsiteX1" fmla="*/ 141499 w 443570"/>
                    <a:gd name="connsiteY1" fmla="*/ 311830 h 310499"/>
                    <a:gd name="connsiteX2" fmla="*/ 132628 w 443570"/>
                    <a:gd name="connsiteY2" fmla="*/ 315823 h 310499"/>
                    <a:gd name="connsiteX3" fmla="*/ 123756 w 443570"/>
                    <a:gd name="connsiteY3" fmla="*/ 311830 h 310499"/>
                    <a:gd name="connsiteX4" fmla="*/ 0 w 443570"/>
                    <a:gd name="connsiteY4" fmla="*/ 188074 h 31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570" h="310499">
                      <a:moveTo>
                        <a:pt x="453329" y="0"/>
                      </a:moveTo>
                      <a:lnTo>
                        <a:pt x="141499" y="311830"/>
                      </a:lnTo>
                      <a:cubicBezTo>
                        <a:pt x="138838" y="314492"/>
                        <a:pt x="135733" y="315823"/>
                        <a:pt x="132628" y="315823"/>
                      </a:cubicBezTo>
                      <a:cubicBezTo>
                        <a:pt x="129523" y="315823"/>
                        <a:pt x="126418" y="314492"/>
                        <a:pt x="123756" y="311830"/>
                      </a:cubicBezTo>
                      <a:lnTo>
                        <a:pt x="0" y="188074"/>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grpSp>
          <p:sp>
            <p:nvSpPr>
              <p:cNvPr id="163" name="Oval 162">
                <a:extLst>
                  <a:ext uri="{FF2B5EF4-FFF2-40B4-BE49-F238E27FC236}">
                    <a16:creationId xmlns:a16="http://schemas.microsoft.com/office/drawing/2014/main" id="{2F126590-9E66-48A5-95AB-9C7A3F184ED2}"/>
                  </a:ext>
                </a:extLst>
              </p:cNvPr>
              <p:cNvSpPr/>
              <p:nvPr/>
            </p:nvSpPr>
            <p:spPr>
              <a:xfrm>
                <a:off x="9882394" y="5653262"/>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164" name="Oval 163">
                <a:extLst>
                  <a:ext uri="{FF2B5EF4-FFF2-40B4-BE49-F238E27FC236}">
                    <a16:creationId xmlns:a16="http://schemas.microsoft.com/office/drawing/2014/main" id="{E27BC4A8-E607-40CF-944D-ECDD1725D8B0}"/>
                  </a:ext>
                </a:extLst>
              </p:cNvPr>
              <p:cNvSpPr/>
              <p:nvPr/>
            </p:nvSpPr>
            <p:spPr>
              <a:xfrm>
                <a:off x="9946109" y="5717812"/>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sp>
          <p:nvSpPr>
            <p:cNvPr id="161" name="Rectangle 160">
              <a:extLst>
                <a:ext uri="{FF2B5EF4-FFF2-40B4-BE49-F238E27FC236}">
                  <a16:creationId xmlns:a16="http://schemas.microsoft.com/office/drawing/2014/main" id="{87017123-D61A-4B31-B254-9357E6BB3209}"/>
                </a:ext>
              </a:extLst>
            </p:cNvPr>
            <p:cNvSpPr/>
            <p:nvPr/>
          </p:nvSpPr>
          <p:spPr>
            <a:xfrm>
              <a:off x="9907689" y="6226649"/>
              <a:ext cx="944388" cy="307777"/>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Accredited Data Recipient</a:t>
              </a:r>
            </a:p>
          </p:txBody>
        </p:sp>
      </p:grpSp>
      <p:grpSp>
        <p:nvGrpSpPr>
          <p:cNvPr id="30" name="Group 29">
            <a:extLst>
              <a:ext uri="{FF2B5EF4-FFF2-40B4-BE49-F238E27FC236}">
                <a16:creationId xmlns:a16="http://schemas.microsoft.com/office/drawing/2014/main" id="{3638A335-E711-4A2F-BBE5-698B2A1004D2}"/>
              </a:ext>
            </a:extLst>
          </p:cNvPr>
          <p:cNvGrpSpPr/>
          <p:nvPr/>
        </p:nvGrpSpPr>
        <p:grpSpPr>
          <a:xfrm>
            <a:off x="6815539" y="3391631"/>
            <a:ext cx="1849512" cy="1352993"/>
            <a:chOff x="6766415" y="2941325"/>
            <a:chExt cx="1849100" cy="1352693"/>
          </a:xfrm>
        </p:grpSpPr>
        <p:grpSp>
          <p:nvGrpSpPr>
            <p:cNvPr id="171" name="Group 170">
              <a:extLst>
                <a:ext uri="{FF2B5EF4-FFF2-40B4-BE49-F238E27FC236}">
                  <a16:creationId xmlns:a16="http://schemas.microsoft.com/office/drawing/2014/main" id="{64B178F4-4F17-4509-B196-9C16D51F6FEE}"/>
                </a:ext>
              </a:extLst>
            </p:cNvPr>
            <p:cNvGrpSpPr/>
            <p:nvPr/>
          </p:nvGrpSpPr>
          <p:grpSpPr>
            <a:xfrm>
              <a:off x="7140001" y="3194033"/>
              <a:ext cx="1085798" cy="1099985"/>
              <a:chOff x="5197351" y="2205000"/>
              <a:chExt cx="653781" cy="662322"/>
            </a:xfrm>
            <a:noFill/>
          </p:grpSpPr>
          <p:grpSp>
            <p:nvGrpSpPr>
              <p:cNvPr id="172" name="Group 171">
                <a:extLst>
                  <a:ext uri="{FF2B5EF4-FFF2-40B4-BE49-F238E27FC236}">
                    <a16:creationId xmlns:a16="http://schemas.microsoft.com/office/drawing/2014/main" id="{893BFE75-F672-4DA4-A988-90FD0B9925D7}"/>
                  </a:ext>
                </a:extLst>
              </p:cNvPr>
              <p:cNvGrpSpPr/>
              <p:nvPr/>
            </p:nvGrpSpPr>
            <p:grpSpPr>
              <a:xfrm>
                <a:off x="5364496" y="2417733"/>
                <a:ext cx="312722" cy="207219"/>
                <a:chOff x="4822474" y="4313407"/>
                <a:chExt cx="312722" cy="207219"/>
              </a:xfrm>
              <a:grpFill/>
            </p:grpSpPr>
            <p:sp>
              <p:nvSpPr>
                <p:cNvPr id="176" name="Freeform: Shape 175">
                  <a:extLst>
                    <a:ext uri="{FF2B5EF4-FFF2-40B4-BE49-F238E27FC236}">
                      <a16:creationId xmlns:a16="http://schemas.microsoft.com/office/drawing/2014/main" id="{FF03D644-54C3-4CCF-B372-12D1CCC0BC04}"/>
                    </a:ext>
                  </a:extLst>
                </p:cNvPr>
                <p:cNvSpPr/>
                <p:nvPr/>
              </p:nvSpPr>
              <p:spPr>
                <a:xfrm>
                  <a:off x="4822474" y="4313407"/>
                  <a:ext cx="312722" cy="197509"/>
                </a:xfrm>
                <a:custGeom>
                  <a:avLst/>
                  <a:gdLst>
                    <a:gd name="connsiteX0" fmla="*/ 34934 w 312721"/>
                    <a:gd name="connsiteY0" fmla="*/ 133977 h 197508"/>
                    <a:gd name="connsiteX1" fmla="*/ 21437 w 312721"/>
                    <a:gd name="connsiteY1" fmla="*/ 204915 h 197508"/>
                    <a:gd name="connsiteX2" fmla="*/ 109164 w 312721"/>
                    <a:gd name="connsiteY2" fmla="*/ 190267 h 197508"/>
                    <a:gd name="connsiteX3" fmla="*/ 316219 w 312721"/>
                    <a:gd name="connsiteY3" fmla="*/ 110769 h 197508"/>
                    <a:gd name="connsiteX4" fmla="*/ 288074 w 312721"/>
                    <a:gd name="connsiteY4" fmla="*/ 86739 h 197508"/>
                    <a:gd name="connsiteX5" fmla="*/ 171050 w 312721"/>
                    <a:gd name="connsiteY5" fmla="*/ 0 h 197508"/>
                    <a:gd name="connsiteX6" fmla="*/ 50570 w 312721"/>
                    <a:gd name="connsiteY6" fmla="*/ 106490 h 19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1" h="197508">
                      <a:moveTo>
                        <a:pt x="34934" y="133977"/>
                      </a:moveTo>
                      <a:cubicBezTo>
                        <a:pt x="34934" y="133977"/>
                        <a:pt x="-33701" y="149777"/>
                        <a:pt x="21437" y="204915"/>
                      </a:cubicBezTo>
                      <a:cubicBezTo>
                        <a:pt x="45138" y="229604"/>
                        <a:pt x="109164" y="190267"/>
                        <a:pt x="109164" y="190267"/>
                      </a:cubicBezTo>
                      <a:cubicBezTo>
                        <a:pt x="109164" y="190267"/>
                        <a:pt x="259929" y="176441"/>
                        <a:pt x="316219" y="110769"/>
                      </a:cubicBezTo>
                      <a:cubicBezTo>
                        <a:pt x="328563" y="97931"/>
                        <a:pt x="313914" y="72091"/>
                        <a:pt x="288074" y="86739"/>
                      </a:cubicBezTo>
                      <a:cubicBezTo>
                        <a:pt x="264373" y="15801"/>
                        <a:pt x="212691" y="0"/>
                        <a:pt x="171050" y="0"/>
                      </a:cubicBezTo>
                      <a:cubicBezTo>
                        <a:pt x="129409" y="0"/>
                        <a:pt x="58470" y="38514"/>
                        <a:pt x="50570" y="106490"/>
                      </a:cubicBez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sp>
              <p:nvSpPr>
                <p:cNvPr id="177" name="Freeform: Shape 176">
                  <a:extLst>
                    <a:ext uri="{FF2B5EF4-FFF2-40B4-BE49-F238E27FC236}">
                      <a16:creationId xmlns:a16="http://schemas.microsoft.com/office/drawing/2014/main" id="{3B825116-38E2-4582-B33A-7B6A4F29BF60}"/>
                    </a:ext>
                  </a:extLst>
                </p:cNvPr>
                <p:cNvSpPr/>
                <p:nvPr/>
              </p:nvSpPr>
              <p:spPr>
                <a:xfrm>
                  <a:off x="4932954" y="4375132"/>
                  <a:ext cx="148131" cy="49377"/>
                </a:xfrm>
                <a:custGeom>
                  <a:avLst/>
                  <a:gdLst>
                    <a:gd name="connsiteX0" fmla="*/ 162122 w 148131"/>
                    <a:gd name="connsiteY0" fmla="*/ 18266 h 49377"/>
                    <a:gd name="connsiteX1" fmla="*/ 0 w 148131"/>
                    <a:gd name="connsiteY1" fmla="*/ 63364 h 49377"/>
                  </a:gdLst>
                  <a:ahLst/>
                  <a:cxnLst>
                    <a:cxn ang="0">
                      <a:pos x="connsiteX0" y="connsiteY0"/>
                    </a:cxn>
                    <a:cxn ang="0">
                      <a:pos x="connsiteX1" y="connsiteY1"/>
                    </a:cxn>
                  </a:cxnLst>
                  <a:rect l="l" t="t" r="r" b="b"/>
                  <a:pathLst>
                    <a:path w="148131" h="49377">
                      <a:moveTo>
                        <a:pt x="162122" y="18266"/>
                      </a:moveTo>
                      <a:cubicBezTo>
                        <a:pt x="162122" y="18266"/>
                        <a:pt x="78839" y="-44772"/>
                        <a:pt x="0" y="63364"/>
                      </a:cubicBez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sp>
              <p:nvSpPr>
                <p:cNvPr id="178" name="Freeform: Shape 177">
                  <a:extLst>
                    <a:ext uri="{FF2B5EF4-FFF2-40B4-BE49-F238E27FC236}">
                      <a16:creationId xmlns:a16="http://schemas.microsoft.com/office/drawing/2014/main" id="{31AA7FE7-9159-49D3-8289-5E235CEA941E}"/>
                    </a:ext>
                  </a:extLst>
                </p:cNvPr>
                <p:cNvSpPr/>
                <p:nvPr/>
              </p:nvSpPr>
              <p:spPr>
                <a:xfrm>
                  <a:off x="4939702" y="4438331"/>
                  <a:ext cx="181049" cy="82295"/>
                </a:xfrm>
                <a:custGeom>
                  <a:avLst/>
                  <a:gdLst>
                    <a:gd name="connsiteX0" fmla="*/ 0 w 181049"/>
                    <a:gd name="connsiteY0" fmla="*/ 74230 h 82295"/>
                    <a:gd name="connsiteX1" fmla="*/ 135129 w 181049"/>
                    <a:gd name="connsiteY1" fmla="*/ 74230 h 82295"/>
                    <a:gd name="connsiteX2" fmla="*/ 184670 w 181049"/>
                    <a:gd name="connsiteY2" fmla="*/ 0 h 82295"/>
                  </a:gdLst>
                  <a:ahLst/>
                  <a:cxnLst>
                    <a:cxn ang="0">
                      <a:pos x="connsiteX0" y="connsiteY0"/>
                    </a:cxn>
                    <a:cxn ang="0">
                      <a:pos x="connsiteX1" y="connsiteY1"/>
                    </a:cxn>
                    <a:cxn ang="0">
                      <a:pos x="connsiteX2" y="connsiteY2"/>
                    </a:cxn>
                  </a:cxnLst>
                  <a:rect l="l" t="t" r="r" b="b"/>
                  <a:pathLst>
                    <a:path w="181049" h="82295">
                      <a:moveTo>
                        <a:pt x="0" y="74230"/>
                      </a:moveTo>
                      <a:cubicBezTo>
                        <a:pt x="0" y="74230"/>
                        <a:pt x="16953" y="113567"/>
                        <a:pt x="135129" y="74230"/>
                      </a:cubicBezTo>
                      <a:cubicBezTo>
                        <a:pt x="182366" y="56290"/>
                        <a:pt x="184670" y="0"/>
                        <a:pt x="184670" y="0"/>
                      </a:cubicBez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grpSp>
          <p:grpSp>
            <p:nvGrpSpPr>
              <p:cNvPr id="173" name="Group 172">
                <a:extLst>
                  <a:ext uri="{FF2B5EF4-FFF2-40B4-BE49-F238E27FC236}">
                    <a16:creationId xmlns:a16="http://schemas.microsoft.com/office/drawing/2014/main" id="{78F72947-DDDA-4D67-8022-77C86D2F10A5}"/>
                  </a:ext>
                </a:extLst>
              </p:cNvPr>
              <p:cNvGrpSpPr/>
              <p:nvPr/>
            </p:nvGrpSpPr>
            <p:grpSpPr>
              <a:xfrm>
                <a:off x="5197351" y="2205000"/>
                <a:ext cx="653781" cy="662322"/>
                <a:chOff x="2478479" y="3035255"/>
                <a:chExt cx="653781" cy="662322"/>
              </a:xfrm>
              <a:grpFill/>
            </p:grpSpPr>
            <p:sp>
              <p:nvSpPr>
                <p:cNvPr id="174" name="Oval 173">
                  <a:extLst>
                    <a:ext uri="{FF2B5EF4-FFF2-40B4-BE49-F238E27FC236}">
                      <a16:creationId xmlns:a16="http://schemas.microsoft.com/office/drawing/2014/main" id="{4BB221FD-042B-4A14-9167-120DFFC2B836}"/>
                    </a:ext>
                  </a:extLst>
                </p:cNvPr>
                <p:cNvSpPr/>
                <p:nvPr/>
              </p:nvSpPr>
              <p:spPr>
                <a:xfrm>
                  <a:off x="2478479" y="3035255"/>
                  <a:ext cx="653781" cy="662322"/>
                </a:xfrm>
                <a:prstGeom prst="ellipse">
                  <a:avLst/>
                </a:prstGeom>
                <a:grp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175" name="Oval 174">
                  <a:extLst>
                    <a:ext uri="{FF2B5EF4-FFF2-40B4-BE49-F238E27FC236}">
                      <a16:creationId xmlns:a16="http://schemas.microsoft.com/office/drawing/2014/main" id="{EB5C6080-B6CD-4523-A433-52912926A464}"/>
                    </a:ext>
                  </a:extLst>
                </p:cNvPr>
                <p:cNvSpPr/>
                <p:nvPr/>
              </p:nvSpPr>
              <p:spPr>
                <a:xfrm>
                  <a:off x="2542194" y="3099805"/>
                  <a:ext cx="526348" cy="533224"/>
                </a:xfrm>
                <a:prstGeom prst="ellipse">
                  <a:avLst/>
                </a:prstGeom>
                <a:grp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grpSp>
        <p:sp>
          <p:nvSpPr>
            <p:cNvPr id="179" name="Rectangle 178">
              <a:extLst>
                <a:ext uri="{FF2B5EF4-FFF2-40B4-BE49-F238E27FC236}">
                  <a16:creationId xmlns:a16="http://schemas.microsoft.com/office/drawing/2014/main" id="{8F6460E0-40CF-4FA5-9536-CDE519A929FB}"/>
                </a:ext>
              </a:extLst>
            </p:cNvPr>
            <p:cNvSpPr/>
            <p:nvPr/>
          </p:nvSpPr>
          <p:spPr>
            <a:xfrm>
              <a:off x="6766415" y="2941325"/>
              <a:ext cx="1849100" cy="465474"/>
            </a:xfrm>
            <a:prstGeom prst="rect">
              <a:avLst/>
            </a:prstGeom>
            <a:noFill/>
          </p:spPr>
          <p:txBody>
            <a:bodyPr wrap="square" lIns="0" tIns="0" rIns="0" bIns="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AEMO Gateway</a:t>
              </a:r>
            </a:p>
          </p:txBody>
        </p:sp>
      </p:grpSp>
      <p:grpSp>
        <p:nvGrpSpPr>
          <p:cNvPr id="180" name="Group 179">
            <a:extLst>
              <a:ext uri="{FF2B5EF4-FFF2-40B4-BE49-F238E27FC236}">
                <a16:creationId xmlns:a16="http://schemas.microsoft.com/office/drawing/2014/main" id="{A9FC5DA3-EE67-4A6F-A2E9-84163CA2E4C6}"/>
              </a:ext>
            </a:extLst>
          </p:cNvPr>
          <p:cNvGrpSpPr/>
          <p:nvPr/>
        </p:nvGrpSpPr>
        <p:grpSpPr>
          <a:xfrm>
            <a:off x="10175324" y="5031840"/>
            <a:ext cx="1322278" cy="1397256"/>
            <a:chOff x="10892241" y="1799505"/>
            <a:chExt cx="829716" cy="876764"/>
          </a:xfrm>
        </p:grpSpPr>
        <p:sp>
          <p:nvSpPr>
            <p:cNvPr id="181" name="Rectangle 180">
              <a:extLst>
                <a:ext uri="{FF2B5EF4-FFF2-40B4-BE49-F238E27FC236}">
                  <a16:creationId xmlns:a16="http://schemas.microsoft.com/office/drawing/2014/main" id="{A27594EC-5F35-4E73-99E2-0BAC3AFD2581}"/>
                </a:ext>
              </a:extLst>
            </p:cNvPr>
            <p:cNvSpPr/>
            <p:nvPr/>
          </p:nvSpPr>
          <p:spPr>
            <a:xfrm>
              <a:off x="10892241" y="2522381"/>
              <a:ext cx="829716"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Data Holder</a:t>
              </a:r>
            </a:p>
          </p:txBody>
        </p:sp>
        <p:grpSp>
          <p:nvGrpSpPr>
            <p:cNvPr id="182" name="Group 181">
              <a:extLst>
                <a:ext uri="{FF2B5EF4-FFF2-40B4-BE49-F238E27FC236}">
                  <a16:creationId xmlns:a16="http://schemas.microsoft.com/office/drawing/2014/main" id="{D1C29AE9-39C5-4A05-83B7-4ABA85D20655}"/>
                </a:ext>
              </a:extLst>
            </p:cNvPr>
            <p:cNvGrpSpPr/>
            <p:nvPr/>
          </p:nvGrpSpPr>
          <p:grpSpPr>
            <a:xfrm>
              <a:off x="10980210" y="1799505"/>
              <a:ext cx="653781" cy="662322"/>
              <a:chOff x="10707531" y="5473458"/>
              <a:chExt cx="653781" cy="662322"/>
            </a:xfrm>
          </p:grpSpPr>
          <p:sp>
            <p:nvSpPr>
              <p:cNvPr id="183" name="Oval 182">
                <a:extLst>
                  <a:ext uri="{FF2B5EF4-FFF2-40B4-BE49-F238E27FC236}">
                    <a16:creationId xmlns:a16="http://schemas.microsoft.com/office/drawing/2014/main" id="{CC423104-30E1-494B-9055-6065F868E11C}"/>
                  </a:ext>
                </a:extLst>
              </p:cNvPr>
              <p:cNvSpPr/>
              <p:nvPr/>
            </p:nvSpPr>
            <p:spPr>
              <a:xfrm>
                <a:off x="10707531" y="5473458"/>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184" name="Oval 183">
                <a:extLst>
                  <a:ext uri="{FF2B5EF4-FFF2-40B4-BE49-F238E27FC236}">
                    <a16:creationId xmlns:a16="http://schemas.microsoft.com/office/drawing/2014/main" id="{611B88F9-48BB-46F8-9B36-60B534EA9D5E}"/>
                  </a:ext>
                </a:extLst>
              </p:cNvPr>
              <p:cNvSpPr/>
              <p:nvPr/>
            </p:nvSpPr>
            <p:spPr>
              <a:xfrm>
                <a:off x="10771246" y="5538008"/>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185" name="Group 184">
                <a:extLst>
                  <a:ext uri="{FF2B5EF4-FFF2-40B4-BE49-F238E27FC236}">
                    <a16:creationId xmlns:a16="http://schemas.microsoft.com/office/drawing/2014/main" id="{C2314987-C8A6-4A84-9B8E-A6E2EC0A2064}"/>
                  </a:ext>
                </a:extLst>
              </p:cNvPr>
              <p:cNvGrpSpPr/>
              <p:nvPr/>
            </p:nvGrpSpPr>
            <p:grpSpPr>
              <a:xfrm>
                <a:off x="10884186" y="5666922"/>
                <a:ext cx="266713" cy="248457"/>
                <a:chOff x="9496760" y="531049"/>
                <a:chExt cx="359729" cy="335107"/>
              </a:xfrm>
            </p:grpSpPr>
            <p:sp>
              <p:nvSpPr>
                <p:cNvPr id="186" name="Freeform: Shape 185">
                  <a:extLst>
                    <a:ext uri="{FF2B5EF4-FFF2-40B4-BE49-F238E27FC236}">
                      <a16:creationId xmlns:a16="http://schemas.microsoft.com/office/drawing/2014/main" id="{018097EF-B6DC-4788-B17E-912EC150BDC9}"/>
                    </a:ext>
                  </a:extLst>
                </p:cNvPr>
                <p:cNvSpPr/>
                <p:nvPr/>
              </p:nvSpPr>
              <p:spPr>
                <a:xfrm>
                  <a:off x="9525075" y="559364"/>
                  <a:ext cx="196977" cy="196977"/>
                </a:xfrm>
                <a:custGeom>
                  <a:avLst/>
                  <a:gdLst>
                    <a:gd name="connsiteX0" fmla="*/ 135422 w 196977"/>
                    <a:gd name="connsiteY0" fmla="*/ 0 h 196977"/>
                    <a:gd name="connsiteX1" fmla="*/ 183435 w 196977"/>
                    <a:gd name="connsiteY1" fmla="*/ 48013 h 196977"/>
                    <a:gd name="connsiteX2" fmla="*/ 183435 w 196977"/>
                    <a:gd name="connsiteY2" fmla="*/ 183681 h 196977"/>
                    <a:gd name="connsiteX3" fmla="*/ 183435 w 196977"/>
                    <a:gd name="connsiteY3" fmla="*/ 183681 h 196977"/>
                    <a:gd name="connsiteX4" fmla="*/ 47767 w 196977"/>
                    <a:gd name="connsiteY4" fmla="*/ 183681 h 196977"/>
                    <a:gd name="connsiteX5" fmla="*/ 0 w 196977"/>
                    <a:gd name="connsiteY5" fmla="*/ 135422 h 19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977" h="196977">
                      <a:moveTo>
                        <a:pt x="135422" y="0"/>
                      </a:moveTo>
                      <a:lnTo>
                        <a:pt x="183435" y="48013"/>
                      </a:lnTo>
                      <a:cubicBezTo>
                        <a:pt x="220860" y="85439"/>
                        <a:pt x="220860" y="146255"/>
                        <a:pt x="183435" y="183681"/>
                      </a:cubicBezTo>
                      <a:lnTo>
                        <a:pt x="183435" y="183681"/>
                      </a:lnTo>
                      <a:cubicBezTo>
                        <a:pt x="146009" y="221107"/>
                        <a:pt x="85193" y="221107"/>
                        <a:pt x="47767" y="183681"/>
                      </a:cubicBezTo>
                      <a:lnTo>
                        <a:pt x="0" y="135422"/>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187" name="Freeform: Shape 186">
                  <a:extLst>
                    <a:ext uri="{FF2B5EF4-FFF2-40B4-BE49-F238E27FC236}">
                      <a16:creationId xmlns:a16="http://schemas.microsoft.com/office/drawing/2014/main" id="{A08CA1F4-DE5D-4CEB-AB91-92682F267289}"/>
                    </a:ext>
                  </a:extLst>
                </p:cNvPr>
                <p:cNvSpPr/>
                <p:nvPr/>
              </p:nvSpPr>
              <p:spPr>
                <a:xfrm>
                  <a:off x="9504885" y="540652"/>
                  <a:ext cx="172355" cy="172355"/>
                </a:xfrm>
                <a:custGeom>
                  <a:avLst/>
                  <a:gdLst>
                    <a:gd name="connsiteX0" fmla="*/ 0 w 172354"/>
                    <a:gd name="connsiteY0" fmla="*/ 174325 h 172354"/>
                    <a:gd name="connsiteX1" fmla="*/ 174325 w 172354"/>
                    <a:gd name="connsiteY1" fmla="*/ 0 h 172354"/>
                  </a:gdLst>
                  <a:ahLst/>
                  <a:cxnLst>
                    <a:cxn ang="0">
                      <a:pos x="connsiteX0" y="connsiteY0"/>
                    </a:cxn>
                    <a:cxn ang="0">
                      <a:pos x="connsiteX1" y="connsiteY1"/>
                    </a:cxn>
                  </a:cxnLst>
                  <a:rect l="l" t="t" r="r" b="b"/>
                  <a:pathLst>
                    <a:path w="172354" h="172354">
                      <a:moveTo>
                        <a:pt x="0" y="174325"/>
                      </a:moveTo>
                      <a:lnTo>
                        <a:pt x="174325"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188" name="Freeform: Shape 187">
                  <a:extLst>
                    <a:ext uri="{FF2B5EF4-FFF2-40B4-BE49-F238E27FC236}">
                      <a16:creationId xmlns:a16="http://schemas.microsoft.com/office/drawing/2014/main" id="{F503BFC6-9173-43A4-BAEE-BF3B9C0C2384}"/>
                    </a:ext>
                  </a:extLst>
                </p:cNvPr>
                <p:cNvSpPr/>
                <p:nvPr/>
              </p:nvSpPr>
              <p:spPr>
                <a:xfrm>
                  <a:off x="9571365" y="531049"/>
                  <a:ext cx="49244" cy="49244"/>
                </a:xfrm>
                <a:custGeom>
                  <a:avLst/>
                  <a:gdLst>
                    <a:gd name="connsiteX0" fmla="*/ 0 w 49244"/>
                    <a:gd name="connsiteY0" fmla="*/ 0 h 49244"/>
                    <a:gd name="connsiteX1" fmla="*/ 58847 w 49244"/>
                    <a:gd name="connsiteY1" fmla="*/ 58601 h 49244"/>
                  </a:gdLst>
                  <a:ahLst/>
                  <a:cxnLst>
                    <a:cxn ang="0">
                      <a:pos x="connsiteX0" y="connsiteY0"/>
                    </a:cxn>
                    <a:cxn ang="0">
                      <a:pos x="connsiteX1" y="connsiteY1"/>
                    </a:cxn>
                  </a:cxnLst>
                  <a:rect l="l" t="t" r="r" b="b"/>
                  <a:pathLst>
                    <a:path w="49244" h="49244">
                      <a:moveTo>
                        <a:pt x="0" y="0"/>
                      </a:moveTo>
                      <a:lnTo>
                        <a:pt x="58847" y="58601"/>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189" name="Freeform: Shape 188">
                  <a:extLst>
                    <a:ext uri="{FF2B5EF4-FFF2-40B4-BE49-F238E27FC236}">
                      <a16:creationId xmlns:a16="http://schemas.microsoft.com/office/drawing/2014/main" id="{4418FAF6-866C-45AE-920B-5C440A4BD3BD}"/>
                    </a:ext>
                  </a:extLst>
                </p:cNvPr>
                <p:cNvSpPr/>
                <p:nvPr/>
              </p:nvSpPr>
              <p:spPr>
                <a:xfrm>
                  <a:off x="9496760" y="605654"/>
                  <a:ext cx="49244" cy="49244"/>
                </a:xfrm>
                <a:custGeom>
                  <a:avLst/>
                  <a:gdLst>
                    <a:gd name="connsiteX0" fmla="*/ 58601 w 49244"/>
                    <a:gd name="connsiteY0" fmla="*/ 58847 h 49244"/>
                    <a:gd name="connsiteX1" fmla="*/ 0 w 49244"/>
                    <a:gd name="connsiteY1" fmla="*/ 0 h 49244"/>
                  </a:gdLst>
                  <a:ahLst/>
                  <a:cxnLst>
                    <a:cxn ang="0">
                      <a:pos x="connsiteX0" y="connsiteY0"/>
                    </a:cxn>
                    <a:cxn ang="0">
                      <a:pos x="connsiteX1" y="connsiteY1"/>
                    </a:cxn>
                  </a:cxnLst>
                  <a:rect l="l" t="t" r="r" b="b"/>
                  <a:pathLst>
                    <a:path w="49244" h="49244">
                      <a:moveTo>
                        <a:pt x="58601" y="58847"/>
                      </a:moveTo>
                      <a:lnTo>
                        <a:pt x="0"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190" name="Freeform: Shape 189">
                  <a:extLst>
                    <a:ext uri="{FF2B5EF4-FFF2-40B4-BE49-F238E27FC236}">
                      <a16:creationId xmlns:a16="http://schemas.microsoft.com/office/drawing/2014/main" id="{C16D0E4A-B0CC-465A-99E3-CD11E626AD0B}"/>
                    </a:ext>
                  </a:extLst>
                </p:cNvPr>
                <p:cNvSpPr/>
                <p:nvPr/>
              </p:nvSpPr>
              <p:spPr>
                <a:xfrm>
                  <a:off x="9708756" y="743045"/>
                  <a:ext cx="147733" cy="123111"/>
                </a:xfrm>
                <a:custGeom>
                  <a:avLst/>
                  <a:gdLst>
                    <a:gd name="connsiteX0" fmla="*/ 0 w 147732"/>
                    <a:gd name="connsiteY0" fmla="*/ 0 h 123110"/>
                    <a:gd name="connsiteX1" fmla="*/ 34963 w 147732"/>
                    <a:gd name="connsiteY1" fmla="*/ 28069 h 123110"/>
                    <a:gd name="connsiteX2" fmla="*/ 107352 w 147732"/>
                    <a:gd name="connsiteY2" fmla="*/ 22406 h 123110"/>
                    <a:gd name="connsiteX3" fmla="*/ 155612 w 147732"/>
                    <a:gd name="connsiteY3" fmla="*/ 58108 h 123110"/>
                    <a:gd name="connsiteX4" fmla="*/ 135668 w 147732"/>
                    <a:gd name="connsiteY4" fmla="*/ 141824 h 123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732" h="123110">
                      <a:moveTo>
                        <a:pt x="0" y="0"/>
                      </a:moveTo>
                      <a:cubicBezTo>
                        <a:pt x="0" y="0"/>
                        <a:pt x="17235" y="14035"/>
                        <a:pt x="34963" y="28069"/>
                      </a:cubicBezTo>
                      <a:cubicBezTo>
                        <a:pt x="52691" y="42350"/>
                        <a:pt x="72635" y="56877"/>
                        <a:pt x="107352" y="22406"/>
                      </a:cubicBezTo>
                      <a:cubicBezTo>
                        <a:pt x="142070" y="-12065"/>
                        <a:pt x="186882" y="26592"/>
                        <a:pt x="155612" y="58108"/>
                      </a:cubicBezTo>
                      <a:cubicBezTo>
                        <a:pt x="124342" y="89625"/>
                        <a:pt x="123111" y="115724"/>
                        <a:pt x="135668" y="141824"/>
                      </a:cubicBez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grpSp>
        </p:grpSp>
      </p:grpSp>
      <p:sp>
        <p:nvSpPr>
          <p:cNvPr id="192" name="TextBox 191">
            <a:extLst>
              <a:ext uri="{FF2B5EF4-FFF2-40B4-BE49-F238E27FC236}">
                <a16:creationId xmlns:a16="http://schemas.microsoft.com/office/drawing/2014/main" id="{1D4C0584-F05D-4074-860F-4F0213A90858}"/>
              </a:ext>
            </a:extLst>
          </p:cNvPr>
          <p:cNvSpPr txBox="1"/>
          <p:nvPr/>
        </p:nvSpPr>
        <p:spPr>
          <a:xfrm>
            <a:off x="8260155" y="4259755"/>
            <a:ext cx="1036487" cy="507831"/>
          </a:xfrm>
          <a:prstGeom prst="rect">
            <a:avLst/>
          </a:prstGeom>
          <a:noFill/>
        </p:spPr>
        <p:txBody>
          <a:bodyPr wrap="square" rtlCol="0">
            <a:spAutoFit/>
          </a:bodyPr>
          <a:lstStyle/>
          <a:p>
            <a:r>
              <a:rPr lang="en-AU" sz="900"/>
              <a:t>Enables data access/</a:t>
            </a:r>
          </a:p>
          <a:p>
            <a:r>
              <a:rPr lang="en-AU" sz="900"/>
              <a:t>authentication</a:t>
            </a:r>
          </a:p>
        </p:txBody>
      </p:sp>
      <p:cxnSp>
        <p:nvCxnSpPr>
          <p:cNvPr id="198" name="Straight Arrow Connector 197">
            <a:extLst>
              <a:ext uri="{FF2B5EF4-FFF2-40B4-BE49-F238E27FC236}">
                <a16:creationId xmlns:a16="http://schemas.microsoft.com/office/drawing/2014/main" id="{EBAE2B83-5A79-4DBF-8507-EAFF5852FB4D}"/>
              </a:ext>
            </a:extLst>
          </p:cNvPr>
          <p:cNvCxnSpPr>
            <a:cxnSpLocks/>
            <a:endCxn id="152" idx="6"/>
          </p:cNvCxnSpPr>
          <p:nvPr/>
        </p:nvCxnSpPr>
        <p:spPr>
          <a:xfrm flipH="1" flipV="1">
            <a:off x="1864604" y="4162996"/>
            <a:ext cx="1828928" cy="722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0" name="TextBox 199">
            <a:extLst>
              <a:ext uri="{FF2B5EF4-FFF2-40B4-BE49-F238E27FC236}">
                <a16:creationId xmlns:a16="http://schemas.microsoft.com/office/drawing/2014/main" id="{595396B1-8DE8-477A-B63E-472380851214}"/>
              </a:ext>
            </a:extLst>
          </p:cNvPr>
          <p:cNvSpPr txBox="1"/>
          <p:nvPr/>
        </p:nvSpPr>
        <p:spPr>
          <a:xfrm>
            <a:off x="2285173" y="4245969"/>
            <a:ext cx="1441947" cy="253916"/>
          </a:xfrm>
          <a:prstGeom prst="rect">
            <a:avLst/>
          </a:prstGeom>
          <a:noFill/>
        </p:spPr>
        <p:txBody>
          <a:bodyPr wrap="square" rtlCol="0">
            <a:spAutoFit/>
          </a:bodyPr>
          <a:lstStyle/>
          <a:p>
            <a:r>
              <a:rPr lang="en-AU" sz="1050"/>
              <a:t>Enables value</a:t>
            </a:r>
          </a:p>
        </p:txBody>
      </p:sp>
      <p:grpSp>
        <p:nvGrpSpPr>
          <p:cNvPr id="203" name="Group 202">
            <a:extLst>
              <a:ext uri="{FF2B5EF4-FFF2-40B4-BE49-F238E27FC236}">
                <a16:creationId xmlns:a16="http://schemas.microsoft.com/office/drawing/2014/main" id="{3E5627F7-DCE6-427B-81C0-C18B0A8EE4D7}"/>
              </a:ext>
            </a:extLst>
          </p:cNvPr>
          <p:cNvGrpSpPr/>
          <p:nvPr/>
        </p:nvGrpSpPr>
        <p:grpSpPr>
          <a:xfrm>
            <a:off x="10171174" y="2129176"/>
            <a:ext cx="1322278" cy="1397256"/>
            <a:chOff x="10892241" y="1799505"/>
            <a:chExt cx="829716" cy="876764"/>
          </a:xfrm>
        </p:grpSpPr>
        <p:sp>
          <p:nvSpPr>
            <p:cNvPr id="204" name="Rectangle 203">
              <a:extLst>
                <a:ext uri="{FF2B5EF4-FFF2-40B4-BE49-F238E27FC236}">
                  <a16:creationId xmlns:a16="http://schemas.microsoft.com/office/drawing/2014/main" id="{85F15825-A6CF-4B65-A487-DD4C567EDD79}"/>
                </a:ext>
              </a:extLst>
            </p:cNvPr>
            <p:cNvSpPr/>
            <p:nvPr/>
          </p:nvSpPr>
          <p:spPr>
            <a:xfrm>
              <a:off x="10892241" y="2522381"/>
              <a:ext cx="829716"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Data Holder</a:t>
              </a:r>
            </a:p>
          </p:txBody>
        </p:sp>
        <p:grpSp>
          <p:nvGrpSpPr>
            <p:cNvPr id="205" name="Group 204">
              <a:extLst>
                <a:ext uri="{FF2B5EF4-FFF2-40B4-BE49-F238E27FC236}">
                  <a16:creationId xmlns:a16="http://schemas.microsoft.com/office/drawing/2014/main" id="{E39B56F9-EBB2-470E-B01A-BB98198EA7F7}"/>
                </a:ext>
              </a:extLst>
            </p:cNvPr>
            <p:cNvGrpSpPr/>
            <p:nvPr/>
          </p:nvGrpSpPr>
          <p:grpSpPr>
            <a:xfrm>
              <a:off x="10980210" y="1799505"/>
              <a:ext cx="653781" cy="662322"/>
              <a:chOff x="10707531" y="5473458"/>
              <a:chExt cx="653781" cy="662322"/>
            </a:xfrm>
          </p:grpSpPr>
          <p:sp>
            <p:nvSpPr>
              <p:cNvPr id="206" name="Oval 205">
                <a:extLst>
                  <a:ext uri="{FF2B5EF4-FFF2-40B4-BE49-F238E27FC236}">
                    <a16:creationId xmlns:a16="http://schemas.microsoft.com/office/drawing/2014/main" id="{8A1500DB-C646-4FC4-8F5D-DA5F1131E3B6}"/>
                  </a:ext>
                </a:extLst>
              </p:cNvPr>
              <p:cNvSpPr/>
              <p:nvPr/>
            </p:nvSpPr>
            <p:spPr>
              <a:xfrm>
                <a:off x="10707531" y="5473458"/>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07" name="Oval 206">
                <a:extLst>
                  <a:ext uri="{FF2B5EF4-FFF2-40B4-BE49-F238E27FC236}">
                    <a16:creationId xmlns:a16="http://schemas.microsoft.com/office/drawing/2014/main" id="{7724DC56-AE04-4EE5-BC1A-C306560C6578}"/>
                  </a:ext>
                </a:extLst>
              </p:cNvPr>
              <p:cNvSpPr/>
              <p:nvPr/>
            </p:nvSpPr>
            <p:spPr>
              <a:xfrm>
                <a:off x="10771246" y="5538008"/>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208" name="Group 207">
                <a:extLst>
                  <a:ext uri="{FF2B5EF4-FFF2-40B4-BE49-F238E27FC236}">
                    <a16:creationId xmlns:a16="http://schemas.microsoft.com/office/drawing/2014/main" id="{431EBA4E-F0F2-454B-B67A-0F3CBCA8F141}"/>
                  </a:ext>
                </a:extLst>
              </p:cNvPr>
              <p:cNvGrpSpPr/>
              <p:nvPr/>
            </p:nvGrpSpPr>
            <p:grpSpPr>
              <a:xfrm>
                <a:off x="10884186" y="5666922"/>
                <a:ext cx="266713" cy="248457"/>
                <a:chOff x="9496760" y="531049"/>
                <a:chExt cx="359729" cy="335107"/>
              </a:xfrm>
            </p:grpSpPr>
            <p:sp>
              <p:nvSpPr>
                <p:cNvPr id="209" name="Freeform: Shape 208">
                  <a:extLst>
                    <a:ext uri="{FF2B5EF4-FFF2-40B4-BE49-F238E27FC236}">
                      <a16:creationId xmlns:a16="http://schemas.microsoft.com/office/drawing/2014/main" id="{EED11D7F-1111-4367-81F2-F21852625DDB}"/>
                    </a:ext>
                  </a:extLst>
                </p:cNvPr>
                <p:cNvSpPr/>
                <p:nvPr/>
              </p:nvSpPr>
              <p:spPr>
                <a:xfrm>
                  <a:off x="9525075" y="559364"/>
                  <a:ext cx="196977" cy="196977"/>
                </a:xfrm>
                <a:custGeom>
                  <a:avLst/>
                  <a:gdLst>
                    <a:gd name="connsiteX0" fmla="*/ 135422 w 196977"/>
                    <a:gd name="connsiteY0" fmla="*/ 0 h 196977"/>
                    <a:gd name="connsiteX1" fmla="*/ 183435 w 196977"/>
                    <a:gd name="connsiteY1" fmla="*/ 48013 h 196977"/>
                    <a:gd name="connsiteX2" fmla="*/ 183435 w 196977"/>
                    <a:gd name="connsiteY2" fmla="*/ 183681 h 196977"/>
                    <a:gd name="connsiteX3" fmla="*/ 183435 w 196977"/>
                    <a:gd name="connsiteY3" fmla="*/ 183681 h 196977"/>
                    <a:gd name="connsiteX4" fmla="*/ 47767 w 196977"/>
                    <a:gd name="connsiteY4" fmla="*/ 183681 h 196977"/>
                    <a:gd name="connsiteX5" fmla="*/ 0 w 196977"/>
                    <a:gd name="connsiteY5" fmla="*/ 135422 h 19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977" h="196977">
                      <a:moveTo>
                        <a:pt x="135422" y="0"/>
                      </a:moveTo>
                      <a:lnTo>
                        <a:pt x="183435" y="48013"/>
                      </a:lnTo>
                      <a:cubicBezTo>
                        <a:pt x="220860" y="85439"/>
                        <a:pt x="220860" y="146255"/>
                        <a:pt x="183435" y="183681"/>
                      </a:cubicBezTo>
                      <a:lnTo>
                        <a:pt x="183435" y="183681"/>
                      </a:lnTo>
                      <a:cubicBezTo>
                        <a:pt x="146009" y="221107"/>
                        <a:pt x="85193" y="221107"/>
                        <a:pt x="47767" y="183681"/>
                      </a:cubicBezTo>
                      <a:lnTo>
                        <a:pt x="0" y="135422"/>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10" name="Freeform: Shape 209">
                  <a:extLst>
                    <a:ext uri="{FF2B5EF4-FFF2-40B4-BE49-F238E27FC236}">
                      <a16:creationId xmlns:a16="http://schemas.microsoft.com/office/drawing/2014/main" id="{D05931C3-4BC9-4C5B-AA75-26E88347DAE7}"/>
                    </a:ext>
                  </a:extLst>
                </p:cNvPr>
                <p:cNvSpPr/>
                <p:nvPr/>
              </p:nvSpPr>
              <p:spPr>
                <a:xfrm>
                  <a:off x="9504885" y="540652"/>
                  <a:ext cx="172355" cy="172355"/>
                </a:xfrm>
                <a:custGeom>
                  <a:avLst/>
                  <a:gdLst>
                    <a:gd name="connsiteX0" fmla="*/ 0 w 172354"/>
                    <a:gd name="connsiteY0" fmla="*/ 174325 h 172354"/>
                    <a:gd name="connsiteX1" fmla="*/ 174325 w 172354"/>
                    <a:gd name="connsiteY1" fmla="*/ 0 h 172354"/>
                  </a:gdLst>
                  <a:ahLst/>
                  <a:cxnLst>
                    <a:cxn ang="0">
                      <a:pos x="connsiteX0" y="connsiteY0"/>
                    </a:cxn>
                    <a:cxn ang="0">
                      <a:pos x="connsiteX1" y="connsiteY1"/>
                    </a:cxn>
                  </a:cxnLst>
                  <a:rect l="l" t="t" r="r" b="b"/>
                  <a:pathLst>
                    <a:path w="172354" h="172354">
                      <a:moveTo>
                        <a:pt x="0" y="174325"/>
                      </a:moveTo>
                      <a:lnTo>
                        <a:pt x="174325"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11" name="Freeform: Shape 210">
                  <a:extLst>
                    <a:ext uri="{FF2B5EF4-FFF2-40B4-BE49-F238E27FC236}">
                      <a16:creationId xmlns:a16="http://schemas.microsoft.com/office/drawing/2014/main" id="{7782219A-9911-4304-BF36-55D353327CD7}"/>
                    </a:ext>
                  </a:extLst>
                </p:cNvPr>
                <p:cNvSpPr/>
                <p:nvPr/>
              </p:nvSpPr>
              <p:spPr>
                <a:xfrm>
                  <a:off x="9571365" y="531049"/>
                  <a:ext cx="49244" cy="49244"/>
                </a:xfrm>
                <a:custGeom>
                  <a:avLst/>
                  <a:gdLst>
                    <a:gd name="connsiteX0" fmla="*/ 0 w 49244"/>
                    <a:gd name="connsiteY0" fmla="*/ 0 h 49244"/>
                    <a:gd name="connsiteX1" fmla="*/ 58847 w 49244"/>
                    <a:gd name="connsiteY1" fmla="*/ 58601 h 49244"/>
                  </a:gdLst>
                  <a:ahLst/>
                  <a:cxnLst>
                    <a:cxn ang="0">
                      <a:pos x="connsiteX0" y="connsiteY0"/>
                    </a:cxn>
                    <a:cxn ang="0">
                      <a:pos x="connsiteX1" y="connsiteY1"/>
                    </a:cxn>
                  </a:cxnLst>
                  <a:rect l="l" t="t" r="r" b="b"/>
                  <a:pathLst>
                    <a:path w="49244" h="49244">
                      <a:moveTo>
                        <a:pt x="0" y="0"/>
                      </a:moveTo>
                      <a:lnTo>
                        <a:pt x="58847" y="58601"/>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12" name="Freeform: Shape 211">
                  <a:extLst>
                    <a:ext uri="{FF2B5EF4-FFF2-40B4-BE49-F238E27FC236}">
                      <a16:creationId xmlns:a16="http://schemas.microsoft.com/office/drawing/2014/main" id="{540EB16E-544F-4F9C-8295-93B3F28C0BB0}"/>
                    </a:ext>
                  </a:extLst>
                </p:cNvPr>
                <p:cNvSpPr/>
                <p:nvPr/>
              </p:nvSpPr>
              <p:spPr>
                <a:xfrm>
                  <a:off x="9496760" y="605654"/>
                  <a:ext cx="49244" cy="49244"/>
                </a:xfrm>
                <a:custGeom>
                  <a:avLst/>
                  <a:gdLst>
                    <a:gd name="connsiteX0" fmla="*/ 58601 w 49244"/>
                    <a:gd name="connsiteY0" fmla="*/ 58847 h 49244"/>
                    <a:gd name="connsiteX1" fmla="*/ 0 w 49244"/>
                    <a:gd name="connsiteY1" fmla="*/ 0 h 49244"/>
                  </a:gdLst>
                  <a:ahLst/>
                  <a:cxnLst>
                    <a:cxn ang="0">
                      <a:pos x="connsiteX0" y="connsiteY0"/>
                    </a:cxn>
                    <a:cxn ang="0">
                      <a:pos x="connsiteX1" y="connsiteY1"/>
                    </a:cxn>
                  </a:cxnLst>
                  <a:rect l="l" t="t" r="r" b="b"/>
                  <a:pathLst>
                    <a:path w="49244" h="49244">
                      <a:moveTo>
                        <a:pt x="58601" y="58847"/>
                      </a:moveTo>
                      <a:lnTo>
                        <a:pt x="0"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13" name="Freeform: Shape 212">
                  <a:extLst>
                    <a:ext uri="{FF2B5EF4-FFF2-40B4-BE49-F238E27FC236}">
                      <a16:creationId xmlns:a16="http://schemas.microsoft.com/office/drawing/2014/main" id="{68528A87-2737-4F61-B047-2FAE24078807}"/>
                    </a:ext>
                  </a:extLst>
                </p:cNvPr>
                <p:cNvSpPr/>
                <p:nvPr/>
              </p:nvSpPr>
              <p:spPr>
                <a:xfrm>
                  <a:off x="9708756" y="743045"/>
                  <a:ext cx="147733" cy="123111"/>
                </a:xfrm>
                <a:custGeom>
                  <a:avLst/>
                  <a:gdLst>
                    <a:gd name="connsiteX0" fmla="*/ 0 w 147732"/>
                    <a:gd name="connsiteY0" fmla="*/ 0 h 123110"/>
                    <a:gd name="connsiteX1" fmla="*/ 34963 w 147732"/>
                    <a:gd name="connsiteY1" fmla="*/ 28069 h 123110"/>
                    <a:gd name="connsiteX2" fmla="*/ 107352 w 147732"/>
                    <a:gd name="connsiteY2" fmla="*/ 22406 h 123110"/>
                    <a:gd name="connsiteX3" fmla="*/ 155612 w 147732"/>
                    <a:gd name="connsiteY3" fmla="*/ 58108 h 123110"/>
                    <a:gd name="connsiteX4" fmla="*/ 135668 w 147732"/>
                    <a:gd name="connsiteY4" fmla="*/ 141824 h 123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732" h="123110">
                      <a:moveTo>
                        <a:pt x="0" y="0"/>
                      </a:moveTo>
                      <a:cubicBezTo>
                        <a:pt x="0" y="0"/>
                        <a:pt x="17235" y="14035"/>
                        <a:pt x="34963" y="28069"/>
                      </a:cubicBezTo>
                      <a:cubicBezTo>
                        <a:pt x="52691" y="42350"/>
                        <a:pt x="72635" y="56877"/>
                        <a:pt x="107352" y="22406"/>
                      </a:cubicBezTo>
                      <a:cubicBezTo>
                        <a:pt x="142070" y="-12065"/>
                        <a:pt x="186882" y="26592"/>
                        <a:pt x="155612" y="58108"/>
                      </a:cubicBezTo>
                      <a:cubicBezTo>
                        <a:pt x="124342" y="89625"/>
                        <a:pt x="123111" y="115724"/>
                        <a:pt x="135668" y="141824"/>
                      </a:cubicBez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grpSp>
        </p:grpSp>
      </p:grpSp>
      <p:grpSp>
        <p:nvGrpSpPr>
          <p:cNvPr id="214" name="Group 213">
            <a:extLst>
              <a:ext uri="{FF2B5EF4-FFF2-40B4-BE49-F238E27FC236}">
                <a16:creationId xmlns:a16="http://schemas.microsoft.com/office/drawing/2014/main" id="{39AE81BB-548A-4066-8786-94E0467810EC}"/>
              </a:ext>
            </a:extLst>
          </p:cNvPr>
          <p:cNvGrpSpPr/>
          <p:nvPr/>
        </p:nvGrpSpPr>
        <p:grpSpPr>
          <a:xfrm>
            <a:off x="10117998" y="3665418"/>
            <a:ext cx="1322278" cy="1397256"/>
            <a:chOff x="10892241" y="1799505"/>
            <a:chExt cx="829716" cy="876764"/>
          </a:xfrm>
        </p:grpSpPr>
        <p:sp>
          <p:nvSpPr>
            <p:cNvPr id="215" name="Rectangle 214">
              <a:extLst>
                <a:ext uri="{FF2B5EF4-FFF2-40B4-BE49-F238E27FC236}">
                  <a16:creationId xmlns:a16="http://schemas.microsoft.com/office/drawing/2014/main" id="{776E41E5-609E-413A-A648-B9C52EAB94F1}"/>
                </a:ext>
              </a:extLst>
            </p:cNvPr>
            <p:cNvSpPr/>
            <p:nvPr/>
          </p:nvSpPr>
          <p:spPr>
            <a:xfrm>
              <a:off x="10892241" y="2522381"/>
              <a:ext cx="829716"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Data Holder</a:t>
              </a:r>
            </a:p>
          </p:txBody>
        </p:sp>
        <p:grpSp>
          <p:nvGrpSpPr>
            <p:cNvPr id="216" name="Group 215">
              <a:extLst>
                <a:ext uri="{FF2B5EF4-FFF2-40B4-BE49-F238E27FC236}">
                  <a16:creationId xmlns:a16="http://schemas.microsoft.com/office/drawing/2014/main" id="{D711090D-2813-46D8-8092-3D118383B2EC}"/>
                </a:ext>
              </a:extLst>
            </p:cNvPr>
            <p:cNvGrpSpPr/>
            <p:nvPr/>
          </p:nvGrpSpPr>
          <p:grpSpPr>
            <a:xfrm>
              <a:off x="10980210" y="1799505"/>
              <a:ext cx="653781" cy="662322"/>
              <a:chOff x="10707531" y="5473458"/>
              <a:chExt cx="653781" cy="662322"/>
            </a:xfrm>
          </p:grpSpPr>
          <p:sp>
            <p:nvSpPr>
              <p:cNvPr id="217" name="Oval 216">
                <a:extLst>
                  <a:ext uri="{FF2B5EF4-FFF2-40B4-BE49-F238E27FC236}">
                    <a16:creationId xmlns:a16="http://schemas.microsoft.com/office/drawing/2014/main" id="{91591DFE-B831-4832-8941-C0CEC9CB4346}"/>
                  </a:ext>
                </a:extLst>
              </p:cNvPr>
              <p:cNvSpPr/>
              <p:nvPr/>
            </p:nvSpPr>
            <p:spPr>
              <a:xfrm>
                <a:off x="10707531" y="5473458"/>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18" name="Oval 217">
                <a:extLst>
                  <a:ext uri="{FF2B5EF4-FFF2-40B4-BE49-F238E27FC236}">
                    <a16:creationId xmlns:a16="http://schemas.microsoft.com/office/drawing/2014/main" id="{8E61D216-8C09-470B-BE4C-6F5DB7FAD886}"/>
                  </a:ext>
                </a:extLst>
              </p:cNvPr>
              <p:cNvSpPr/>
              <p:nvPr/>
            </p:nvSpPr>
            <p:spPr>
              <a:xfrm>
                <a:off x="10771246" y="5538008"/>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219" name="Group 218">
                <a:extLst>
                  <a:ext uri="{FF2B5EF4-FFF2-40B4-BE49-F238E27FC236}">
                    <a16:creationId xmlns:a16="http://schemas.microsoft.com/office/drawing/2014/main" id="{731BE5AC-3862-4B03-9B32-2D3775E1C052}"/>
                  </a:ext>
                </a:extLst>
              </p:cNvPr>
              <p:cNvGrpSpPr/>
              <p:nvPr/>
            </p:nvGrpSpPr>
            <p:grpSpPr>
              <a:xfrm>
                <a:off x="10884186" y="5666922"/>
                <a:ext cx="266713" cy="248457"/>
                <a:chOff x="9496760" y="531049"/>
                <a:chExt cx="359729" cy="335107"/>
              </a:xfrm>
            </p:grpSpPr>
            <p:sp>
              <p:nvSpPr>
                <p:cNvPr id="220" name="Freeform: Shape 219">
                  <a:extLst>
                    <a:ext uri="{FF2B5EF4-FFF2-40B4-BE49-F238E27FC236}">
                      <a16:creationId xmlns:a16="http://schemas.microsoft.com/office/drawing/2014/main" id="{E66321E0-42E8-4B7A-BEA2-70121FE43788}"/>
                    </a:ext>
                  </a:extLst>
                </p:cNvPr>
                <p:cNvSpPr/>
                <p:nvPr/>
              </p:nvSpPr>
              <p:spPr>
                <a:xfrm>
                  <a:off x="9525075" y="559364"/>
                  <a:ext cx="196977" cy="196977"/>
                </a:xfrm>
                <a:custGeom>
                  <a:avLst/>
                  <a:gdLst>
                    <a:gd name="connsiteX0" fmla="*/ 135422 w 196977"/>
                    <a:gd name="connsiteY0" fmla="*/ 0 h 196977"/>
                    <a:gd name="connsiteX1" fmla="*/ 183435 w 196977"/>
                    <a:gd name="connsiteY1" fmla="*/ 48013 h 196977"/>
                    <a:gd name="connsiteX2" fmla="*/ 183435 w 196977"/>
                    <a:gd name="connsiteY2" fmla="*/ 183681 h 196977"/>
                    <a:gd name="connsiteX3" fmla="*/ 183435 w 196977"/>
                    <a:gd name="connsiteY3" fmla="*/ 183681 h 196977"/>
                    <a:gd name="connsiteX4" fmla="*/ 47767 w 196977"/>
                    <a:gd name="connsiteY4" fmla="*/ 183681 h 196977"/>
                    <a:gd name="connsiteX5" fmla="*/ 0 w 196977"/>
                    <a:gd name="connsiteY5" fmla="*/ 135422 h 19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977" h="196977">
                      <a:moveTo>
                        <a:pt x="135422" y="0"/>
                      </a:moveTo>
                      <a:lnTo>
                        <a:pt x="183435" y="48013"/>
                      </a:lnTo>
                      <a:cubicBezTo>
                        <a:pt x="220860" y="85439"/>
                        <a:pt x="220860" y="146255"/>
                        <a:pt x="183435" y="183681"/>
                      </a:cubicBezTo>
                      <a:lnTo>
                        <a:pt x="183435" y="183681"/>
                      </a:lnTo>
                      <a:cubicBezTo>
                        <a:pt x="146009" y="221107"/>
                        <a:pt x="85193" y="221107"/>
                        <a:pt x="47767" y="183681"/>
                      </a:cubicBezTo>
                      <a:lnTo>
                        <a:pt x="0" y="135422"/>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21" name="Freeform: Shape 220">
                  <a:extLst>
                    <a:ext uri="{FF2B5EF4-FFF2-40B4-BE49-F238E27FC236}">
                      <a16:creationId xmlns:a16="http://schemas.microsoft.com/office/drawing/2014/main" id="{73A176E4-3246-44B9-A714-9A78EC647348}"/>
                    </a:ext>
                  </a:extLst>
                </p:cNvPr>
                <p:cNvSpPr/>
                <p:nvPr/>
              </p:nvSpPr>
              <p:spPr>
                <a:xfrm>
                  <a:off x="9504885" y="540652"/>
                  <a:ext cx="172355" cy="172355"/>
                </a:xfrm>
                <a:custGeom>
                  <a:avLst/>
                  <a:gdLst>
                    <a:gd name="connsiteX0" fmla="*/ 0 w 172354"/>
                    <a:gd name="connsiteY0" fmla="*/ 174325 h 172354"/>
                    <a:gd name="connsiteX1" fmla="*/ 174325 w 172354"/>
                    <a:gd name="connsiteY1" fmla="*/ 0 h 172354"/>
                  </a:gdLst>
                  <a:ahLst/>
                  <a:cxnLst>
                    <a:cxn ang="0">
                      <a:pos x="connsiteX0" y="connsiteY0"/>
                    </a:cxn>
                    <a:cxn ang="0">
                      <a:pos x="connsiteX1" y="connsiteY1"/>
                    </a:cxn>
                  </a:cxnLst>
                  <a:rect l="l" t="t" r="r" b="b"/>
                  <a:pathLst>
                    <a:path w="172354" h="172354">
                      <a:moveTo>
                        <a:pt x="0" y="174325"/>
                      </a:moveTo>
                      <a:lnTo>
                        <a:pt x="174325"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22" name="Freeform: Shape 221">
                  <a:extLst>
                    <a:ext uri="{FF2B5EF4-FFF2-40B4-BE49-F238E27FC236}">
                      <a16:creationId xmlns:a16="http://schemas.microsoft.com/office/drawing/2014/main" id="{708DF957-ECC0-4BE2-BF5F-CA3B240D8296}"/>
                    </a:ext>
                  </a:extLst>
                </p:cNvPr>
                <p:cNvSpPr/>
                <p:nvPr/>
              </p:nvSpPr>
              <p:spPr>
                <a:xfrm>
                  <a:off x="9571365" y="531049"/>
                  <a:ext cx="49244" cy="49244"/>
                </a:xfrm>
                <a:custGeom>
                  <a:avLst/>
                  <a:gdLst>
                    <a:gd name="connsiteX0" fmla="*/ 0 w 49244"/>
                    <a:gd name="connsiteY0" fmla="*/ 0 h 49244"/>
                    <a:gd name="connsiteX1" fmla="*/ 58847 w 49244"/>
                    <a:gd name="connsiteY1" fmla="*/ 58601 h 49244"/>
                  </a:gdLst>
                  <a:ahLst/>
                  <a:cxnLst>
                    <a:cxn ang="0">
                      <a:pos x="connsiteX0" y="connsiteY0"/>
                    </a:cxn>
                    <a:cxn ang="0">
                      <a:pos x="connsiteX1" y="connsiteY1"/>
                    </a:cxn>
                  </a:cxnLst>
                  <a:rect l="l" t="t" r="r" b="b"/>
                  <a:pathLst>
                    <a:path w="49244" h="49244">
                      <a:moveTo>
                        <a:pt x="0" y="0"/>
                      </a:moveTo>
                      <a:lnTo>
                        <a:pt x="58847" y="58601"/>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23" name="Freeform: Shape 222">
                  <a:extLst>
                    <a:ext uri="{FF2B5EF4-FFF2-40B4-BE49-F238E27FC236}">
                      <a16:creationId xmlns:a16="http://schemas.microsoft.com/office/drawing/2014/main" id="{7A9CFD0E-CD10-4D7A-91A8-B9E74FBF7850}"/>
                    </a:ext>
                  </a:extLst>
                </p:cNvPr>
                <p:cNvSpPr/>
                <p:nvPr/>
              </p:nvSpPr>
              <p:spPr>
                <a:xfrm>
                  <a:off x="9496760" y="605654"/>
                  <a:ext cx="49244" cy="49244"/>
                </a:xfrm>
                <a:custGeom>
                  <a:avLst/>
                  <a:gdLst>
                    <a:gd name="connsiteX0" fmla="*/ 58601 w 49244"/>
                    <a:gd name="connsiteY0" fmla="*/ 58847 h 49244"/>
                    <a:gd name="connsiteX1" fmla="*/ 0 w 49244"/>
                    <a:gd name="connsiteY1" fmla="*/ 0 h 49244"/>
                  </a:gdLst>
                  <a:ahLst/>
                  <a:cxnLst>
                    <a:cxn ang="0">
                      <a:pos x="connsiteX0" y="connsiteY0"/>
                    </a:cxn>
                    <a:cxn ang="0">
                      <a:pos x="connsiteX1" y="connsiteY1"/>
                    </a:cxn>
                  </a:cxnLst>
                  <a:rect l="l" t="t" r="r" b="b"/>
                  <a:pathLst>
                    <a:path w="49244" h="49244">
                      <a:moveTo>
                        <a:pt x="58601" y="58847"/>
                      </a:moveTo>
                      <a:lnTo>
                        <a:pt x="0" y="0"/>
                      </a:ln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sp>
              <p:nvSpPr>
                <p:cNvPr id="224" name="Freeform: Shape 223">
                  <a:extLst>
                    <a:ext uri="{FF2B5EF4-FFF2-40B4-BE49-F238E27FC236}">
                      <a16:creationId xmlns:a16="http://schemas.microsoft.com/office/drawing/2014/main" id="{43E560B1-E27E-486C-9F56-C143F79A0020}"/>
                    </a:ext>
                  </a:extLst>
                </p:cNvPr>
                <p:cNvSpPr/>
                <p:nvPr/>
              </p:nvSpPr>
              <p:spPr>
                <a:xfrm>
                  <a:off x="9708756" y="743045"/>
                  <a:ext cx="147733" cy="123111"/>
                </a:xfrm>
                <a:custGeom>
                  <a:avLst/>
                  <a:gdLst>
                    <a:gd name="connsiteX0" fmla="*/ 0 w 147732"/>
                    <a:gd name="connsiteY0" fmla="*/ 0 h 123110"/>
                    <a:gd name="connsiteX1" fmla="*/ 34963 w 147732"/>
                    <a:gd name="connsiteY1" fmla="*/ 28069 h 123110"/>
                    <a:gd name="connsiteX2" fmla="*/ 107352 w 147732"/>
                    <a:gd name="connsiteY2" fmla="*/ 22406 h 123110"/>
                    <a:gd name="connsiteX3" fmla="*/ 155612 w 147732"/>
                    <a:gd name="connsiteY3" fmla="*/ 58108 h 123110"/>
                    <a:gd name="connsiteX4" fmla="*/ 135668 w 147732"/>
                    <a:gd name="connsiteY4" fmla="*/ 141824 h 123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732" h="123110">
                      <a:moveTo>
                        <a:pt x="0" y="0"/>
                      </a:moveTo>
                      <a:cubicBezTo>
                        <a:pt x="0" y="0"/>
                        <a:pt x="17235" y="14035"/>
                        <a:pt x="34963" y="28069"/>
                      </a:cubicBezTo>
                      <a:cubicBezTo>
                        <a:pt x="52691" y="42350"/>
                        <a:pt x="72635" y="56877"/>
                        <a:pt x="107352" y="22406"/>
                      </a:cubicBezTo>
                      <a:cubicBezTo>
                        <a:pt x="142070" y="-12065"/>
                        <a:pt x="186882" y="26592"/>
                        <a:pt x="155612" y="58108"/>
                      </a:cubicBezTo>
                      <a:cubicBezTo>
                        <a:pt x="124342" y="89625"/>
                        <a:pt x="123111" y="115724"/>
                        <a:pt x="135668" y="141824"/>
                      </a:cubicBezTo>
                    </a:path>
                  </a:pathLst>
                </a:cu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a:solidFill>
                      <a:srgbClr val="53133A"/>
                    </a:solidFill>
                    <a:latin typeface="Segoe UI Semilight"/>
                  </a:endParaRPr>
                </a:p>
              </p:txBody>
            </p:sp>
          </p:grpSp>
        </p:grpSp>
      </p:grpSp>
      <p:cxnSp>
        <p:nvCxnSpPr>
          <p:cNvPr id="230" name="Connector: Elbow 229">
            <a:extLst>
              <a:ext uri="{FF2B5EF4-FFF2-40B4-BE49-F238E27FC236}">
                <a16:creationId xmlns:a16="http://schemas.microsoft.com/office/drawing/2014/main" id="{CB33F68F-0F54-4B48-A82D-9DED7AC66CD5}"/>
              </a:ext>
            </a:extLst>
          </p:cNvPr>
          <p:cNvCxnSpPr>
            <a:cxnSpLocks/>
            <a:stCxn id="183" idx="2"/>
            <a:endCxn id="206" idx="2"/>
          </p:cNvCxnSpPr>
          <p:nvPr/>
        </p:nvCxnSpPr>
        <p:spPr>
          <a:xfrm rot="10800000">
            <a:off x="10311366" y="2656931"/>
            <a:ext cx="4150" cy="2902664"/>
          </a:xfrm>
          <a:prstGeom prst="bentConnector3">
            <a:avLst>
              <a:gd name="adj1" fmla="val 24061687"/>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397BFA23-8117-4E57-BCE6-6DB07684E25F}"/>
              </a:ext>
            </a:extLst>
          </p:cNvPr>
          <p:cNvCxnSpPr>
            <a:cxnSpLocks/>
            <a:stCxn id="217" idx="2"/>
            <a:endCxn id="174" idx="6"/>
          </p:cNvCxnSpPr>
          <p:nvPr/>
        </p:nvCxnSpPr>
        <p:spPr>
          <a:xfrm flipH="1">
            <a:off x="8275248" y="4193173"/>
            <a:ext cx="1982942" cy="1343"/>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DCD89855-D1E6-4305-821C-6CFF87927E9D}"/>
              </a:ext>
            </a:extLst>
          </p:cNvPr>
          <p:cNvCxnSpPr>
            <a:cxnSpLocks/>
            <a:stCxn id="174" idx="2"/>
            <a:endCxn id="163" idx="6"/>
          </p:cNvCxnSpPr>
          <p:nvPr/>
        </p:nvCxnSpPr>
        <p:spPr>
          <a:xfrm flipH="1">
            <a:off x="4842198" y="4194516"/>
            <a:ext cx="2347010" cy="168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45" name="Group 244">
            <a:extLst>
              <a:ext uri="{FF2B5EF4-FFF2-40B4-BE49-F238E27FC236}">
                <a16:creationId xmlns:a16="http://schemas.microsoft.com/office/drawing/2014/main" id="{8B5842EC-34F2-4F3C-9135-EF96C369F394}"/>
              </a:ext>
            </a:extLst>
          </p:cNvPr>
          <p:cNvGrpSpPr/>
          <p:nvPr/>
        </p:nvGrpSpPr>
        <p:grpSpPr>
          <a:xfrm>
            <a:off x="3484790" y="5074595"/>
            <a:ext cx="1628824" cy="1784499"/>
            <a:chOff x="9907689" y="5499777"/>
            <a:chExt cx="944388" cy="1034649"/>
          </a:xfrm>
        </p:grpSpPr>
        <p:grpSp>
          <p:nvGrpSpPr>
            <p:cNvPr id="246" name="Group 245">
              <a:extLst>
                <a:ext uri="{FF2B5EF4-FFF2-40B4-BE49-F238E27FC236}">
                  <a16:creationId xmlns:a16="http://schemas.microsoft.com/office/drawing/2014/main" id="{CE5B0FB1-31C3-4DDC-B563-C50C14C1FECF}"/>
                </a:ext>
              </a:extLst>
            </p:cNvPr>
            <p:cNvGrpSpPr/>
            <p:nvPr/>
          </p:nvGrpSpPr>
          <p:grpSpPr>
            <a:xfrm>
              <a:off x="10059750" y="5499777"/>
              <a:ext cx="653781" cy="662322"/>
              <a:chOff x="9882394" y="5653262"/>
              <a:chExt cx="653781" cy="662322"/>
            </a:xfrm>
          </p:grpSpPr>
          <p:grpSp>
            <p:nvGrpSpPr>
              <p:cNvPr id="248" name="Graphic 27">
                <a:extLst>
                  <a:ext uri="{FF2B5EF4-FFF2-40B4-BE49-F238E27FC236}">
                    <a16:creationId xmlns:a16="http://schemas.microsoft.com/office/drawing/2014/main" id="{0A2C1C0E-925E-4083-8CA1-5A0D0578B8E4}"/>
                  </a:ext>
                </a:extLst>
              </p:cNvPr>
              <p:cNvGrpSpPr/>
              <p:nvPr/>
            </p:nvGrpSpPr>
            <p:grpSpPr>
              <a:xfrm>
                <a:off x="10067009" y="5870992"/>
                <a:ext cx="272524" cy="262738"/>
                <a:chOff x="8206121" y="265224"/>
                <a:chExt cx="975856" cy="940814"/>
              </a:xfrm>
            </p:grpSpPr>
            <p:sp>
              <p:nvSpPr>
                <p:cNvPr id="251" name="Freeform: Shape 250">
                  <a:extLst>
                    <a:ext uri="{FF2B5EF4-FFF2-40B4-BE49-F238E27FC236}">
                      <a16:creationId xmlns:a16="http://schemas.microsoft.com/office/drawing/2014/main" id="{402AB473-C86E-4B7B-B6F8-F6B1FBCB457C}"/>
                    </a:ext>
                  </a:extLst>
                </p:cNvPr>
                <p:cNvSpPr/>
                <p:nvPr/>
              </p:nvSpPr>
              <p:spPr>
                <a:xfrm>
                  <a:off x="8206121" y="265224"/>
                  <a:ext cx="975856" cy="798428"/>
                </a:xfrm>
                <a:custGeom>
                  <a:avLst/>
                  <a:gdLst>
                    <a:gd name="connsiteX0" fmla="*/ 907546 w 975855"/>
                    <a:gd name="connsiteY0" fmla="*/ 800202 h 798427"/>
                    <a:gd name="connsiteX1" fmla="*/ 88714 w 975855"/>
                    <a:gd name="connsiteY1" fmla="*/ 800202 h 798427"/>
                    <a:gd name="connsiteX2" fmla="*/ 0 w 975855"/>
                    <a:gd name="connsiteY2" fmla="*/ 711488 h 798427"/>
                    <a:gd name="connsiteX3" fmla="*/ 0 w 975855"/>
                    <a:gd name="connsiteY3" fmla="*/ 88714 h 798427"/>
                    <a:gd name="connsiteX4" fmla="*/ 88714 w 975855"/>
                    <a:gd name="connsiteY4" fmla="*/ 0 h 798427"/>
                    <a:gd name="connsiteX5" fmla="*/ 907990 w 975855"/>
                    <a:gd name="connsiteY5" fmla="*/ 0 h 798427"/>
                    <a:gd name="connsiteX6" fmla="*/ 996704 w 975855"/>
                    <a:gd name="connsiteY6" fmla="*/ 88714 h 798427"/>
                    <a:gd name="connsiteX7" fmla="*/ 996704 w 975855"/>
                    <a:gd name="connsiteY7" fmla="*/ 711488 h 798427"/>
                    <a:gd name="connsiteX8" fmla="*/ 907546 w 975855"/>
                    <a:gd name="connsiteY8" fmla="*/ 800202 h 79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5855" h="798427">
                      <a:moveTo>
                        <a:pt x="907546" y="800202"/>
                      </a:moveTo>
                      <a:lnTo>
                        <a:pt x="88714" y="800202"/>
                      </a:lnTo>
                      <a:cubicBezTo>
                        <a:pt x="39921" y="800202"/>
                        <a:pt x="0" y="760281"/>
                        <a:pt x="0" y="711488"/>
                      </a:cubicBezTo>
                      <a:lnTo>
                        <a:pt x="0" y="88714"/>
                      </a:lnTo>
                      <a:cubicBezTo>
                        <a:pt x="0" y="39921"/>
                        <a:pt x="39921" y="0"/>
                        <a:pt x="88714" y="0"/>
                      </a:cubicBezTo>
                      <a:lnTo>
                        <a:pt x="907990" y="0"/>
                      </a:lnTo>
                      <a:cubicBezTo>
                        <a:pt x="956782" y="0"/>
                        <a:pt x="996704" y="39921"/>
                        <a:pt x="996704" y="88714"/>
                      </a:cubicBezTo>
                      <a:lnTo>
                        <a:pt x="996704" y="711488"/>
                      </a:lnTo>
                      <a:cubicBezTo>
                        <a:pt x="996260" y="760281"/>
                        <a:pt x="956782" y="800202"/>
                        <a:pt x="907546" y="800202"/>
                      </a:cubicBezTo>
                      <a:close/>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52" name="Freeform: Shape 251">
                  <a:extLst>
                    <a:ext uri="{FF2B5EF4-FFF2-40B4-BE49-F238E27FC236}">
                      <a16:creationId xmlns:a16="http://schemas.microsoft.com/office/drawing/2014/main" id="{B914FC42-0AC2-4CB1-8813-5EEACB78A449}"/>
                    </a:ext>
                  </a:extLst>
                </p:cNvPr>
                <p:cNvSpPr/>
                <p:nvPr/>
              </p:nvSpPr>
              <p:spPr>
                <a:xfrm>
                  <a:off x="8206121" y="899087"/>
                  <a:ext cx="975856" cy="44357"/>
                </a:xfrm>
                <a:custGeom>
                  <a:avLst/>
                  <a:gdLst>
                    <a:gd name="connsiteX0" fmla="*/ 0 w 975855"/>
                    <a:gd name="connsiteY0" fmla="*/ 0 h 0"/>
                    <a:gd name="connsiteX1" fmla="*/ 996260 w 975855"/>
                    <a:gd name="connsiteY1" fmla="*/ 0 h 0"/>
                  </a:gdLst>
                  <a:ahLst/>
                  <a:cxnLst>
                    <a:cxn ang="0">
                      <a:pos x="connsiteX0" y="connsiteY0"/>
                    </a:cxn>
                    <a:cxn ang="0">
                      <a:pos x="connsiteX1" y="connsiteY1"/>
                    </a:cxn>
                  </a:cxnLst>
                  <a:rect l="l" t="t" r="r" b="b"/>
                  <a:pathLst>
                    <a:path w="975855">
                      <a:moveTo>
                        <a:pt x="0" y="0"/>
                      </a:moveTo>
                      <a:lnTo>
                        <a:pt x="996260"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53" name="Freeform: Shape 252">
                  <a:extLst>
                    <a:ext uri="{FF2B5EF4-FFF2-40B4-BE49-F238E27FC236}">
                      <a16:creationId xmlns:a16="http://schemas.microsoft.com/office/drawing/2014/main" id="{0E12D0EA-35D1-4103-A245-F981233E04C8}"/>
                    </a:ext>
                  </a:extLst>
                </p:cNvPr>
                <p:cNvSpPr/>
                <p:nvPr/>
              </p:nvSpPr>
              <p:spPr>
                <a:xfrm>
                  <a:off x="8403067" y="1161681"/>
                  <a:ext cx="576642" cy="44357"/>
                </a:xfrm>
                <a:custGeom>
                  <a:avLst/>
                  <a:gdLst>
                    <a:gd name="connsiteX0" fmla="*/ 0 w 576642"/>
                    <a:gd name="connsiteY0" fmla="*/ 0 h 0"/>
                    <a:gd name="connsiteX1" fmla="*/ 602369 w 576642"/>
                    <a:gd name="connsiteY1" fmla="*/ 0 h 0"/>
                  </a:gdLst>
                  <a:ahLst/>
                  <a:cxnLst>
                    <a:cxn ang="0">
                      <a:pos x="connsiteX0" y="connsiteY0"/>
                    </a:cxn>
                    <a:cxn ang="0">
                      <a:pos x="connsiteX1" y="connsiteY1"/>
                    </a:cxn>
                  </a:cxnLst>
                  <a:rect l="l" t="t" r="r" b="b"/>
                  <a:pathLst>
                    <a:path w="576642">
                      <a:moveTo>
                        <a:pt x="0" y="0"/>
                      </a:moveTo>
                      <a:lnTo>
                        <a:pt x="602369"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54" name="Freeform: Shape 253">
                  <a:extLst>
                    <a:ext uri="{FF2B5EF4-FFF2-40B4-BE49-F238E27FC236}">
                      <a16:creationId xmlns:a16="http://schemas.microsoft.com/office/drawing/2014/main" id="{5747E0F9-5242-44DC-A9EC-CB3A4EF11A3A}"/>
                    </a:ext>
                  </a:extLst>
                </p:cNvPr>
                <p:cNvSpPr/>
                <p:nvPr/>
              </p:nvSpPr>
              <p:spPr>
                <a:xfrm>
                  <a:off x="8704252" y="1065427"/>
                  <a:ext cx="44357" cy="88714"/>
                </a:xfrm>
                <a:custGeom>
                  <a:avLst/>
                  <a:gdLst>
                    <a:gd name="connsiteX0" fmla="*/ 0 w 0"/>
                    <a:gd name="connsiteY0" fmla="*/ 0 h 88714"/>
                    <a:gd name="connsiteX1" fmla="*/ 0 w 0"/>
                    <a:gd name="connsiteY1" fmla="*/ 96255 h 88714"/>
                  </a:gdLst>
                  <a:ahLst/>
                  <a:cxnLst>
                    <a:cxn ang="0">
                      <a:pos x="connsiteX0" y="connsiteY0"/>
                    </a:cxn>
                    <a:cxn ang="0">
                      <a:pos x="connsiteX1" y="connsiteY1"/>
                    </a:cxn>
                  </a:cxnLst>
                  <a:rect l="l" t="t" r="r" b="b"/>
                  <a:pathLst>
                    <a:path h="88714">
                      <a:moveTo>
                        <a:pt x="0" y="0"/>
                      </a:moveTo>
                      <a:lnTo>
                        <a:pt x="0" y="96255"/>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55" name="Freeform: Shape 254">
                  <a:extLst>
                    <a:ext uri="{FF2B5EF4-FFF2-40B4-BE49-F238E27FC236}">
                      <a16:creationId xmlns:a16="http://schemas.microsoft.com/office/drawing/2014/main" id="{4C5F57CD-E61A-40FF-A6B0-7D9586E7E83D}"/>
                    </a:ext>
                  </a:extLst>
                </p:cNvPr>
                <p:cNvSpPr/>
                <p:nvPr/>
              </p:nvSpPr>
              <p:spPr>
                <a:xfrm>
                  <a:off x="8704252" y="899087"/>
                  <a:ext cx="44357" cy="44357"/>
                </a:xfrm>
                <a:custGeom>
                  <a:avLst/>
                  <a:gdLst>
                    <a:gd name="connsiteX0" fmla="*/ 0 w 0"/>
                    <a:gd name="connsiteY0" fmla="*/ 0 h 44357"/>
                    <a:gd name="connsiteX1" fmla="*/ 0 w 0"/>
                    <a:gd name="connsiteY1" fmla="*/ 73633 h 44357"/>
                  </a:gdLst>
                  <a:ahLst/>
                  <a:cxnLst>
                    <a:cxn ang="0">
                      <a:pos x="connsiteX0" y="connsiteY0"/>
                    </a:cxn>
                    <a:cxn ang="0">
                      <a:pos x="connsiteX1" y="connsiteY1"/>
                    </a:cxn>
                  </a:cxnLst>
                  <a:rect l="l" t="t" r="r" b="b"/>
                  <a:pathLst>
                    <a:path h="44357">
                      <a:moveTo>
                        <a:pt x="0" y="0"/>
                      </a:moveTo>
                      <a:lnTo>
                        <a:pt x="0" y="73633"/>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56" name="Freeform: Shape 255">
                  <a:extLst>
                    <a:ext uri="{FF2B5EF4-FFF2-40B4-BE49-F238E27FC236}">
                      <a16:creationId xmlns:a16="http://schemas.microsoft.com/office/drawing/2014/main" id="{A708DC9F-CD37-40F6-90AD-0D6D36D5902F}"/>
                    </a:ext>
                  </a:extLst>
                </p:cNvPr>
                <p:cNvSpPr/>
                <p:nvPr/>
              </p:nvSpPr>
              <p:spPr>
                <a:xfrm>
                  <a:off x="8477587" y="417813"/>
                  <a:ext cx="443571" cy="310500"/>
                </a:xfrm>
                <a:custGeom>
                  <a:avLst/>
                  <a:gdLst>
                    <a:gd name="connsiteX0" fmla="*/ 453329 w 443570"/>
                    <a:gd name="connsiteY0" fmla="*/ 0 h 310499"/>
                    <a:gd name="connsiteX1" fmla="*/ 141499 w 443570"/>
                    <a:gd name="connsiteY1" fmla="*/ 311830 h 310499"/>
                    <a:gd name="connsiteX2" fmla="*/ 132628 w 443570"/>
                    <a:gd name="connsiteY2" fmla="*/ 315823 h 310499"/>
                    <a:gd name="connsiteX3" fmla="*/ 123756 w 443570"/>
                    <a:gd name="connsiteY3" fmla="*/ 311830 h 310499"/>
                    <a:gd name="connsiteX4" fmla="*/ 0 w 443570"/>
                    <a:gd name="connsiteY4" fmla="*/ 188074 h 31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570" h="310499">
                      <a:moveTo>
                        <a:pt x="453329" y="0"/>
                      </a:moveTo>
                      <a:lnTo>
                        <a:pt x="141499" y="311830"/>
                      </a:lnTo>
                      <a:cubicBezTo>
                        <a:pt x="138838" y="314492"/>
                        <a:pt x="135733" y="315823"/>
                        <a:pt x="132628" y="315823"/>
                      </a:cubicBezTo>
                      <a:cubicBezTo>
                        <a:pt x="129523" y="315823"/>
                        <a:pt x="126418" y="314492"/>
                        <a:pt x="123756" y="311830"/>
                      </a:cubicBezTo>
                      <a:lnTo>
                        <a:pt x="0" y="188074"/>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grpSp>
          <p:sp>
            <p:nvSpPr>
              <p:cNvPr id="249" name="Oval 248">
                <a:extLst>
                  <a:ext uri="{FF2B5EF4-FFF2-40B4-BE49-F238E27FC236}">
                    <a16:creationId xmlns:a16="http://schemas.microsoft.com/office/drawing/2014/main" id="{452B3E21-91E1-4AA3-8178-7A892459022C}"/>
                  </a:ext>
                </a:extLst>
              </p:cNvPr>
              <p:cNvSpPr/>
              <p:nvPr/>
            </p:nvSpPr>
            <p:spPr>
              <a:xfrm>
                <a:off x="9882394" y="5653262"/>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50" name="Oval 249">
                <a:extLst>
                  <a:ext uri="{FF2B5EF4-FFF2-40B4-BE49-F238E27FC236}">
                    <a16:creationId xmlns:a16="http://schemas.microsoft.com/office/drawing/2014/main" id="{980EB07F-D7F4-4BC0-8F55-A68D1D6BA665}"/>
                  </a:ext>
                </a:extLst>
              </p:cNvPr>
              <p:cNvSpPr/>
              <p:nvPr/>
            </p:nvSpPr>
            <p:spPr>
              <a:xfrm>
                <a:off x="9946109" y="5717812"/>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sp>
          <p:nvSpPr>
            <p:cNvPr id="247" name="Rectangle 246">
              <a:extLst>
                <a:ext uri="{FF2B5EF4-FFF2-40B4-BE49-F238E27FC236}">
                  <a16:creationId xmlns:a16="http://schemas.microsoft.com/office/drawing/2014/main" id="{5BA301FD-6FE6-46CC-959F-91DD706CDF6C}"/>
                </a:ext>
              </a:extLst>
            </p:cNvPr>
            <p:cNvSpPr/>
            <p:nvPr/>
          </p:nvSpPr>
          <p:spPr>
            <a:xfrm>
              <a:off x="9907689" y="6226649"/>
              <a:ext cx="944388" cy="307777"/>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Accredited Data Recipient</a:t>
              </a:r>
            </a:p>
          </p:txBody>
        </p:sp>
      </p:grpSp>
      <p:grpSp>
        <p:nvGrpSpPr>
          <p:cNvPr id="257" name="Group 256">
            <a:extLst>
              <a:ext uri="{FF2B5EF4-FFF2-40B4-BE49-F238E27FC236}">
                <a16:creationId xmlns:a16="http://schemas.microsoft.com/office/drawing/2014/main" id="{61D13725-83BF-4E30-99A4-70871402DD1E}"/>
              </a:ext>
            </a:extLst>
          </p:cNvPr>
          <p:cNvGrpSpPr/>
          <p:nvPr/>
        </p:nvGrpSpPr>
        <p:grpSpPr>
          <a:xfrm>
            <a:off x="3477497" y="2140320"/>
            <a:ext cx="1628824" cy="1784499"/>
            <a:chOff x="9907689" y="5499777"/>
            <a:chExt cx="944388" cy="1034649"/>
          </a:xfrm>
        </p:grpSpPr>
        <p:grpSp>
          <p:nvGrpSpPr>
            <p:cNvPr id="258" name="Group 257">
              <a:extLst>
                <a:ext uri="{FF2B5EF4-FFF2-40B4-BE49-F238E27FC236}">
                  <a16:creationId xmlns:a16="http://schemas.microsoft.com/office/drawing/2014/main" id="{8121F2F1-5719-4C59-A91E-4B1E05074D0A}"/>
                </a:ext>
              </a:extLst>
            </p:cNvPr>
            <p:cNvGrpSpPr/>
            <p:nvPr/>
          </p:nvGrpSpPr>
          <p:grpSpPr>
            <a:xfrm>
              <a:off x="10059750" y="5499777"/>
              <a:ext cx="653781" cy="662322"/>
              <a:chOff x="9882394" y="5653262"/>
              <a:chExt cx="653781" cy="662322"/>
            </a:xfrm>
          </p:grpSpPr>
          <p:grpSp>
            <p:nvGrpSpPr>
              <p:cNvPr id="260" name="Graphic 27">
                <a:extLst>
                  <a:ext uri="{FF2B5EF4-FFF2-40B4-BE49-F238E27FC236}">
                    <a16:creationId xmlns:a16="http://schemas.microsoft.com/office/drawing/2014/main" id="{5D94AB7E-C9DD-4A1F-914C-6904D8393561}"/>
                  </a:ext>
                </a:extLst>
              </p:cNvPr>
              <p:cNvGrpSpPr/>
              <p:nvPr/>
            </p:nvGrpSpPr>
            <p:grpSpPr>
              <a:xfrm>
                <a:off x="10067009" y="5870992"/>
                <a:ext cx="272524" cy="262738"/>
                <a:chOff x="8206121" y="265224"/>
                <a:chExt cx="975856" cy="940814"/>
              </a:xfrm>
            </p:grpSpPr>
            <p:sp>
              <p:nvSpPr>
                <p:cNvPr id="263" name="Freeform: Shape 262">
                  <a:extLst>
                    <a:ext uri="{FF2B5EF4-FFF2-40B4-BE49-F238E27FC236}">
                      <a16:creationId xmlns:a16="http://schemas.microsoft.com/office/drawing/2014/main" id="{93339373-C074-4E1C-8E9F-402D937408BD}"/>
                    </a:ext>
                  </a:extLst>
                </p:cNvPr>
                <p:cNvSpPr/>
                <p:nvPr/>
              </p:nvSpPr>
              <p:spPr>
                <a:xfrm>
                  <a:off x="8206121" y="265224"/>
                  <a:ext cx="975856" cy="798428"/>
                </a:xfrm>
                <a:custGeom>
                  <a:avLst/>
                  <a:gdLst>
                    <a:gd name="connsiteX0" fmla="*/ 907546 w 975855"/>
                    <a:gd name="connsiteY0" fmla="*/ 800202 h 798427"/>
                    <a:gd name="connsiteX1" fmla="*/ 88714 w 975855"/>
                    <a:gd name="connsiteY1" fmla="*/ 800202 h 798427"/>
                    <a:gd name="connsiteX2" fmla="*/ 0 w 975855"/>
                    <a:gd name="connsiteY2" fmla="*/ 711488 h 798427"/>
                    <a:gd name="connsiteX3" fmla="*/ 0 w 975855"/>
                    <a:gd name="connsiteY3" fmla="*/ 88714 h 798427"/>
                    <a:gd name="connsiteX4" fmla="*/ 88714 w 975855"/>
                    <a:gd name="connsiteY4" fmla="*/ 0 h 798427"/>
                    <a:gd name="connsiteX5" fmla="*/ 907990 w 975855"/>
                    <a:gd name="connsiteY5" fmla="*/ 0 h 798427"/>
                    <a:gd name="connsiteX6" fmla="*/ 996704 w 975855"/>
                    <a:gd name="connsiteY6" fmla="*/ 88714 h 798427"/>
                    <a:gd name="connsiteX7" fmla="*/ 996704 w 975855"/>
                    <a:gd name="connsiteY7" fmla="*/ 711488 h 798427"/>
                    <a:gd name="connsiteX8" fmla="*/ 907546 w 975855"/>
                    <a:gd name="connsiteY8" fmla="*/ 800202 h 79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5855" h="798427">
                      <a:moveTo>
                        <a:pt x="907546" y="800202"/>
                      </a:moveTo>
                      <a:lnTo>
                        <a:pt x="88714" y="800202"/>
                      </a:lnTo>
                      <a:cubicBezTo>
                        <a:pt x="39921" y="800202"/>
                        <a:pt x="0" y="760281"/>
                        <a:pt x="0" y="711488"/>
                      </a:cubicBezTo>
                      <a:lnTo>
                        <a:pt x="0" y="88714"/>
                      </a:lnTo>
                      <a:cubicBezTo>
                        <a:pt x="0" y="39921"/>
                        <a:pt x="39921" y="0"/>
                        <a:pt x="88714" y="0"/>
                      </a:cubicBezTo>
                      <a:lnTo>
                        <a:pt x="907990" y="0"/>
                      </a:lnTo>
                      <a:cubicBezTo>
                        <a:pt x="956782" y="0"/>
                        <a:pt x="996704" y="39921"/>
                        <a:pt x="996704" y="88714"/>
                      </a:cubicBezTo>
                      <a:lnTo>
                        <a:pt x="996704" y="711488"/>
                      </a:lnTo>
                      <a:cubicBezTo>
                        <a:pt x="996260" y="760281"/>
                        <a:pt x="956782" y="800202"/>
                        <a:pt x="907546" y="800202"/>
                      </a:cubicBezTo>
                      <a:close/>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64" name="Freeform: Shape 263">
                  <a:extLst>
                    <a:ext uri="{FF2B5EF4-FFF2-40B4-BE49-F238E27FC236}">
                      <a16:creationId xmlns:a16="http://schemas.microsoft.com/office/drawing/2014/main" id="{4BC071C6-C349-4B23-B6A4-738382625DAF}"/>
                    </a:ext>
                  </a:extLst>
                </p:cNvPr>
                <p:cNvSpPr/>
                <p:nvPr/>
              </p:nvSpPr>
              <p:spPr>
                <a:xfrm>
                  <a:off x="8206121" y="899087"/>
                  <a:ext cx="975856" cy="44357"/>
                </a:xfrm>
                <a:custGeom>
                  <a:avLst/>
                  <a:gdLst>
                    <a:gd name="connsiteX0" fmla="*/ 0 w 975855"/>
                    <a:gd name="connsiteY0" fmla="*/ 0 h 0"/>
                    <a:gd name="connsiteX1" fmla="*/ 996260 w 975855"/>
                    <a:gd name="connsiteY1" fmla="*/ 0 h 0"/>
                  </a:gdLst>
                  <a:ahLst/>
                  <a:cxnLst>
                    <a:cxn ang="0">
                      <a:pos x="connsiteX0" y="connsiteY0"/>
                    </a:cxn>
                    <a:cxn ang="0">
                      <a:pos x="connsiteX1" y="connsiteY1"/>
                    </a:cxn>
                  </a:cxnLst>
                  <a:rect l="l" t="t" r="r" b="b"/>
                  <a:pathLst>
                    <a:path w="975855">
                      <a:moveTo>
                        <a:pt x="0" y="0"/>
                      </a:moveTo>
                      <a:lnTo>
                        <a:pt x="996260"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65" name="Freeform: Shape 264">
                  <a:extLst>
                    <a:ext uri="{FF2B5EF4-FFF2-40B4-BE49-F238E27FC236}">
                      <a16:creationId xmlns:a16="http://schemas.microsoft.com/office/drawing/2014/main" id="{F6A0A3BB-0ABA-409F-8CBB-0F53EBB9E951}"/>
                    </a:ext>
                  </a:extLst>
                </p:cNvPr>
                <p:cNvSpPr/>
                <p:nvPr/>
              </p:nvSpPr>
              <p:spPr>
                <a:xfrm>
                  <a:off x="8403067" y="1161681"/>
                  <a:ext cx="576642" cy="44357"/>
                </a:xfrm>
                <a:custGeom>
                  <a:avLst/>
                  <a:gdLst>
                    <a:gd name="connsiteX0" fmla="*/ 0 w 576642"/>
                    <a:gd name="connsiteY0" fmla="*/ 0 h 0"/>
                    <a:gd name="connsiteX1" fmla="*/ 602369 w 576642"/>
                    <a:gd name="connsiteY1" fmla="*/ 0 h 0"/>
                  </a:gdLst>
                  <a:ahLst/>
                  <a:cxnLst>
                    <a:cxn ang="0">
                      <a:pos x="connsiteX0" y="connsiteY0"/>
                    </a:cxn>
                    <a:cxn ang="0">
                      <a:pos x="connsiteX1" y="connsiteY1"/>
                    </a:cxn>
                  </a:cxnLst>
                  <a:rect l="l" t="t" r="r" b="b"/>
                  <a:pathLst>
                    <a:path w="576642">
                      <a:moveTo>
                        <a:pt x="0" y="0"/>
                      </a:moveTo>
                      <a:lnTo>
                        <a:pt x="602369"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66" name="Freeform: Shape 265">
                  <a:extLst>
                    <a:ext uri="{FF2B5EF4-FFF2-40B4-BE49-F238E27FC236}">
                      <a16:creationId xmlns:a16="http://schemas.microsoft.com/office/drawing/2014/main" id="{2CE20D10-97D8-4666-BAB2-4F4B3CAC1844}"/>
                    </a:ext>
                  </a:extLst>
                </p:cNvPr>
                <p:cNvSpPr/>
                <p:nvPr/>
              </p:nvSpPr>
              <p:spPr>
                <a:xfrm>
                  <a:off x="8704252" y="1065427"/>
                  <a:ext cx="44357" cy="88714"/>
                </a:xfrm>
                <a:custGeom>
                  <a:avLst/>
                  <a:gdLst>
                    <a:gd name="connsiteX0" fmla="*/ 0 w 0"/>
                    <a:gd name="connsiteY0" fmla="*/ 0 h 88714"/>
                    <a:gd name="connsiteX1" fmla="*/ 0 w 0"/>
                    <a:gd name="connsiteY1" fmla="*/ 96255 h 88714"/>
                  </a:gdLst>
                  <a:ahLst/>
                  <a:cxnLst>
                    <a:cxn ang="0">
                      <a:pos x="connsiteX0" y="connsiteY0"/>
                    </a:cxn>
                    <a:cxn ang="0">
                      <a:pos x="connsiteX1" y="connsiteY1"/>
                    </a:cxn>
                  </a:cxnLst>
                  <a:rect l="l" t="t" r="r" b="b"/>
                  <a:pathLst>
                    <a:path h="88714">
                      <a:moveTo>
                        <a:pt x="0" y="0"/>
                      </a:moveTo>
                      <a:lnTo>
                        <a:pt x="0" y="96255"/>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67" name="Freeform: Shape 266">
                  <a:extLst>
                    <a:ext uri="{FF2B5EF4-FFF2-40B4-BE49-F238E27FC236}">
                      <a16:creationId xmlns:a16="http://schemas.microsoft.com/office/drawing/2014/main" id="{9DAFCE39-DBE6-4AD8-96A6-F97E0D5FEB44}"/>
                    </a:ext>
                  </a:extLst>
                </p:cNvPr>
                <p:cNvSpPr/>
                <p:nvPr/>
              </p:nvSpPr>
              <p:spPr>
                <a:xfrm>
                  <a:off x="8704252" y="899087"/>
                  <a:ext cx="44357" cy="44357"/>
                </a:xfrm>
                <a:custGeom>
                  <a:avLst/>
                  <a:gdLst>
                    <a:gd name="connsiteX0" fmla="*/ 0 w 0"/>
                    <a:gd name="connsiteY0" fmla="*/ 0 h 44357"/>
                    <a:gd name="connsiteX1" fmla="*/ 0 w 0"/>
                    <a:gd name="connsiteY1" fmla="*/ 73633 h 44357"/>
                  </a:gdLst>
                  <a:ahLst/>
                  <a:cxnLst>
                    <a:cxn ang="0">
                      <a:pos x="connsiteX0" y="connsiteY0"/>
                    </a:cxn>
                    <a:cxn ang="0">
                      <a:pos x="connsiteX1" y="connsiteY1"/>
                    </a:cxn>
                  </a:cxnLst>
                  <a:rect l="l" t="t" r="r" b="b"/>
                  <a:pathLst>
                    <a:path h="44357">
                      <a:moveTo>
                        <a:pt x="0" y="0"/>
                      </a:moveTo>
                      <a:lnTo>
                        <a:pt x="0" y="73633"/>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268" name="Freeform: Shape 267">
                  <a:extLst>
                    <a:ext uri="{FF2B5EF4-FFF2-40B4-BE49-F238E27FC236}">
                      <a16:creationId xmlns:a16="http://schemas.microsoft.com/office/drawing/2014/main" id="{73143EC5-250A-4E19-B5DB-52BE769AD270}"/>
                    </a:ext>
                  </a:extLst>
                </p:cNvPr>
                <p:cNvSpPr/>
                <p:nvPr/>
              </p:nvSpPr>
              <p:spPr>
                <a:xfrm>
                  <a:off x="8477587" y="417813"/>
                  <a:ext cx="443571" cy="310500"/>
                </a:xfrm>
                <a:custGeom>
                  <a:avLst/>
                  <a:gdLst>
                    <a:gd name="connsiteX0" fmla="*/ 453329 w 443570"/>
                    <a:gd name="connsiteY0" fmla="*/ 0 h 310499"/>
                    <a:gd name="connsiteX1" fmla="*/ 141499 w 443570"/>
                    <a:gd name="connsiteY1" fmla="*/ 311830 h 310499"/>
                    <a:gd name="connsiteX2" fmla="*/ 132628 w 443570"/>
                    <a:gd name="connsiteY2" fmla="*/ 315823 h 310499"/>
                    <a:gd name="connsiteX3" fmla="*/ 123756 w 443570"/>
                    <a:gd name="connsiteY3" fmla="*/ 311830 h 310499"/>
                    <a:gd name="connsiteX4" fmla="*/ 0 w 443570"/>
                    <a:gd name="connsiteY4" fmla="*/ 188074 h 31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570" h="310499">
                      <a:moveTo>
                        <a:pt x="453329" y="0"/>
                      </a:moveTo>
                      <a:lnTo>
                        <a:pt x="141499" y="311830"/>
                      </a:lnTo>
                      <a:cubicBezTo>
                        <a:pt x="138838" y="314492"/>
                        <a:pt x="135733" y="315823"/>
                        <a:pt x="132628" y="315823"/>
                      </a:cubicBezTo>
                      <a:cubicBezTo>
                        <a:pt x="129523" y="315823"/>
                        <a:pt x="126418" y="314492"/>
                        <a:pt x="123756" y="311830"/>
                      </a:cubicBezTo>
                      <a:lnTo>
                        <a:pt x="0" y="188074"/>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grpSp>
          <p:sp>
            <p:nvSpPr>
              <p:cNvPr id="261" name="Oval 260">
                <a:extLst>
                  <a:ext uri="{FF2B5EF4-FFF2-40B4-BE49-F238E27FC236}">
                    <a16:creationId xmlns:a16="http://schemas.microsoft.com/office/drawing/2014/main" id="{642F7111-E37B-4DC9-9462-14EC1652957F}"/>
                  </a:ext>
                </a:extLst>
              </p:cNvPr>
              <p:cNvSpPr/>
              <p:nvPr/>
            </p:nvSpPr>
            <p:spPr>
              <a:xfrm>
                <a:off x="9882394" y="5653262"/>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62" name="Oval 261">
                <a:extLst>
                  <a:ext uri="{FF2B5EF4-FFF2-40B4-BE49-F238E27FC236}">
                    <a16:creationId xmlns:a16="http://schemas.microsoft.com/office/drawing/2014/main" id="{11A19D7A-CD5A-4281-86F3-854B3F0446E7}"/>
                  </a:ext>
                </a:extLst>
              </p:cNvPr>
              <p:cNvSpPr/>
              <p:nvPr/>
            </p:nvSpPr>
            <p:spPr>
              <a:xfrm>
                <a:off x="9946109" y="5717812"/>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sp>
          <p:nvSpPr>
            <p:cNvPr id="259" name="Rectangle 258">
              <a:extLst>
                <a:ext uri="{FF2B5EF4-FFF2-40B4-BE49-F238E27FC236}">
                  <a16:creationId xmlns:a16="http://schemas.microsoft.com/office/drawing/2014/main" id="{0141245C-FEB4-471C-8E2B-D51C8911EB92}"/>
                </a:ext>
              </a:extLst>
            </p:cNvPr>
            <p:cNvSpPr/>
            <p:nvPr/>
          </p:nvSpPr>
          <p:spPr>
            <a:xfrm>
              <a:off x="9907689" y="6226649"/>
              <a:ext cx="944388" cy="307777"/>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Accredited Data Recipient</a:t>
              </a:r>
            </a:p>
          </p:txBody>
        </p:sp>
      </p:grpSp>
      <p:grpSp>
        <p:nvGrpSpPr>
          <p:cNvPr id="269" name="Group 268">
            <a:extLst>
              <a:ext uri="{FF2B5EF4-FFF2-40B4-BE49-F238E27FC236}">
                <a16:creationId xmlns:a16="http://schemas.microsoft.com/office/drawing/2014/main" id="{66B84CDA-6738-4045-89C0-BC4C8A48D858}"/>
              </a:ext>
            </a:extLst>
          </p:cNvPr>
          <p:cNvGrpSpPr/>
          <p:nvPr/>
        </p:nvGrpSpPr>
        <p:grpSpPr>
          <a:xfrm>
            <a:off x="652273" y="2145954"/>
            <a:ext cx="1397924" cy="1337804"/>
            <a:chOff x="1029771" y="3213225"/>
            <a:chExt cx="1397924" cy="1337804"/>
          </a:xfrm>
        </p:grpSpPr>
        <p:grpSp>
          <p:nvGrpSpPr>
            <p:cNvPr id="270" name="Group 269">
              <a:extLst>
                <a:ext uri="{FF2B5EF4-FFF2-40B4-BE49-F238E27FC236}">
                  <a16:creationId xmlns:a16="http://schemas.microsoft.com/office/drawing/2014/main" id="{C0C9280F-5B22-4765-B3B9-088545598566}"/>
                </a:ext>
              </a:extLst>
            </p:cNvPr>
            <p:cNvGrpSpPr/>
            <p:nvPr/>
          </p:nvGrpSpPr>
          <p:grpSpPr>
            <a:xfrm>
              <a:off x="1178995" y="3213225"/>
              <a:ext cx="1101505" cy="1115895"/>
              <a:chOff x="5566841" y="4301869"/>
              <a:chExt cx="653781" cy="662322"/>
            </a:xfrm>
          </p:grpSpPr>
          <p:sp>
            <p:nvSpPr>
              <p:cNvPr id="272" name="Oval 271">
                <a:extLst>
                  <a:ext uri="{FF2B5EF4-FFF2-40B4-BE49-F238E27FC236}">
                    <a16:creationId xmlns:a16="http://schemas.microsoft.com/office/drawing/2014/main" id="{F611FACE-C158-4345-8F4F-C914065FB8F7}"/>
                  </a:ext>
                </a:extLst>
              </p:cNvPr>
              <p:cNvSpPr/>
              <p:nvPr/>
            </p:nvSpPr>
            <p:spPr>
              <a:xfrm>
                <a:off x="5566841" y="4301869"/>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73" name="Oval 272">
                <a:extLst>
                  <a:ext uri="{FF2B5EF4-FFF2-40B4-BE49-F238E27FC236}">
                    <a16:creationId xmlns:a16="http://schemas.microsoft.com/office/drawing/2014/main" id="{6280E978-A7D2-409F-8013-FA2B3AA7E744}"/>
                  </a:ext>
                </a:extLst>
              </p:cNvPr>
              <p:cNvSpPr/>
              <p:nvPr/>
            </p:nvSpPr>
            <p:spPr>
              <a:xfrm>
                <a:off x="5630556" y="4366419"/>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274" name="Group 273">
                <a:extLst>
                  <a:ext uri="{FF2B5EF4-FFF2-40B4-BE49-F238E27FC236}">
                    <a16:creationId xmlns:a16="http://schemas.microsoft.com/office/drawing/2014/main" id="{4870408B-D5BA-475C-BDE0-FAF6BC26A823}"/>
                  </a:ext>
                </a:extLst>
              </p:cNvPr>
              <p:cNvGrpSpPr/>
              <p:nvPr/>
            </p:nvGrpSpPr>
            <p:grpSpPr>
              <a:xfrm>
                <a:off x="5765952" y="4484043"/>
                <a:ext cx="255560" cy="297978"/>
                <a:chOff x="4044951" y="5867401"/>
                <a:chExt cx="336550" cy="387350"/>
              </a:xfrm>
              <a:noFill/>
            </p:grpSpPr>
            <p:sp>
              <p:nvSpPr>
                <p:cNvPr id="275" name="Freeform 852">
                  <a:extLst>
                    <a:ext uri="{FF2B5EF4-FFF2-40B4-BE49-F238E27FC236}">
                      <a16:creationId xmlns:a16="http://schemas.microsoft.com/office/drawing/2014/main" id="{7ECF873F-7830-452C-BD79-642CD6666B9D}"/>
                    </a:ext>
                  </a:extLst>
                </p:cNvPr>
                <p:cNvSpPr>
                  <a:spLocks/>
                </p:cNvSpPr>
                <p:nvPr/>
              </p:nvSpPr>
              <p:spPr bwMode="auto">
                <a:xfrm>
                  <a:off x="4044951" y="6102351"/>
                  <a:ext cx="117475" cy="152400"/>
                </a:xfrm>
                <a:custGeom>
                  <a:avLst/>
                  <a:gdLst>
                    <a:gd name="T0" fmla="*/ 56 w 56"/>
                    <a:gd name="T1" fmla="*/ 0 h 72"/>
                    <a:gd name="T2" fmla="*/ 56 w 56"/>
                    <a:gd name="T3" fmla="*/ 20 h 72"/>
                    <a:gd name="T4" fmla="*/ 44 w 56"/>
                    <a:gd name="T5" fmla="*/ 31 h 72"/>
                    <a:gd name="T6" fmla="*/ 20 w 56"/>
                    <a:gd name="T7" fmla="*/ 37 h 72"/>
                    <a:gd name="T8" fmla="*/ 0 w 56"/>
                    <a:gd name="T9" fmla="*/ 60 h 72"/>
                    <a:gd name="T10" fmla="*/ 0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56" y="0"/>
                      </a:moveTo>
                      <a:cubicBezTo>
                        <a:pt x="56" y="20"/>
                        <a:pt x="56" y="20"/>
                        <a:pt x="56" y="20"/>
                      </a:cubicBezTo>
                      <a:cubicBezTo>
                        <a:pt x="56" y="27"/>
                        <a:pt x="50" y="29"/>
                        <a:pt x="44" y="31"/>
                      </a:cubicBezTo>
                      <a:cubicBezTo>
                        <a:pt x="20" y="37"/>
                        <a:pt x="20" y="37"/>
                        <a:pt x="20" y="37"/>
                      </a:cubicBezTo>
                      <a:cubicBezTo>
                        <a:pt x="9" y="40"/>
                        <a:pt x="0" y="52"/>
                        <a:pt x="0" y="60"/>
                      </a:cubicBezTo>
                      <a:cubicBezTo>
                        <a:pt x="0" y="72"/>
                        <a:pt x="0" y="72"/>
                        <a:pt x="0"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276" name="Freeform 853">
                  <a:extLst>
                    <a:ext uri="{FF2B5EF4-FFF2-40B4-BE49-F238E27FC236}">
                      <a16:creationId xmlns:a16="http://schemas.microsoft.com/office/drawing/2014/main" id="{C8F72345-A897-42C3-984D-7008B2C9EFB7}"/>
                    </a:ext>
                  </a:extLst>
                </p:cNvPr>
                <p:cNvSpPr>
                  <a:spLocks/>
                </p:cNvSpPr>
                <p:nvPr/>
              </p:nvSpPr>
              <p:spPr bwMode="auto">
                <a:xfrm>
                  <a:off x="4264026" y="6102351"/>
                  <a:ext cx="117475" cy="152400"/>
                </a:xfrm>
                <a:custGeom>
                  <a:avLst/>
                  <a:gdLst>
                    <a:gd name="T0" fmla="*/ 0 w 56"/>
                    <a:gd name="T1" fmla="*/ 0 h 72"/>
                    <a:gd name="T2" fmla="*/ 0 w 56"/>
                    <a:gd name="T3" fmla="*/ 20 h 72"/>
                    <a:gd name="T4" fmla="*/ 12 w 56"/>
                    <a:gd name="T5" fmla="*/ 31 h 72"/>
                    <a:gd name="T6" fmla="*/ 36 w 56"/>
                    <a:gd name="T7" fmla="*/ 37 h 72"/>
                    <a:gd name="T8" fmla="*/ 56 w 56"/>
                    <a:gd name="T9" fmla="*/ 56 h 72"/>
                    <a:gd name="T10" fmla="*/ 56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0" y="0"/>
                      </a:moveTo>
                      <a:cubicBezTo>
                        <a:pt x="0" y="20"/>
                        <a:pt x="0" y="20"/>
                        <a:pt x="0" y="20"/>
                      </a:cubicBezTo>
                      <a:cubicBezTo>
                        <a:pt x="0" y="27"/>
                        <a:pt x="6" y="29"/>
                        <a:pt x="12" y="31"/>
                      </a:cubicBezTo>
                      <a:cubicBezTo>
                        <a:pt x="36" y="37"/>
                        <a:pt x="36" y="37"/>
                        <a:pt x="36" y="37"/>
                      </a:cubicBezTo>
                      <a:cubicBezTo>
                        <a:pt x="47" y="40"/>
                        <a:pt x="56" y="48"/>
                        <a:pt x="56" y="56"/>
                      </a:cubicBezTo>
                      <a:cubicBezTo>
                        <a:pt x="56" y="72"/>
                        <a:pt x="56" y="72"/>
                        <a:pt x="56"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277" name="Freeform 854">
                  <a:extLst>
                    <a:ext uri="{FF2B5EF4-FFF2-40B4-BE49-F238E27FC236}">
                      <a16:creationId xmlns:a16="http://schemas.microsoft.com/office/drawing/2014/main" id="{1AC9563D-5B20-49E7-8039-8AF7A0727CB9}"/>
                    </a:ext>
                  </a:extLst>
                </p:cNvPr>
                <p:cNvSpPr>
                  <a:spLocks/>
                </p:cNvSpPr>
                <p:nvPr/>
              </p:nvSpPr>
              <p:spPr bwMode="auto">
                <a:xfrm>
                  <a:off x="4111626" y="5867401"/>
                  <a:ext cx="201613" cy="252413"/>
                </a:xfrm>
                <a:custGeom>
                  <a:avLst/>
                  <a:gdLst>
                    <a:gd name="T0" fmla="*/ 88 w 96"/>
                    <a:gd name="T1" fmla="*/ 36 h 120"/>
                    <a:gd name="T2" fmla="*/ 88 w 96"/>
                    <a:gd name="T3" fmla="*/ 48 h 120"/>
                    <a:gd name="T4" fmla="*/ 95 w 96"/>
                    <a:gd name="T5" fmla="*/ 51 h 120"/>
                    <a:gd name="T6" fmla="*/ 96 w 96"/>
                    <a:gd name="T7" fmla="*/ 53 h 120"/>
                    <a:gd name="T8" fmla="*/ 96 w 96"/>
                    <a:gd name="T9" fmla="*/ 68 h 120"/>
                    <a:gd name="T10" fmla="*/ 92 w 96"/>
                    <a:gd name="T11" fmla="*/ 74 h 120"/>
                    <a:gd name="T12" fmla="*/ 88 w 96"/>
                    <a:gd name="T13" fmla="*/ 80 h 120"/>
                    <a:gd name="T14" fmla="*/ 88 w 96"/>
                    <a:gd name="T15" fmla="*/ 92 h 120"/>
                    <a:gd name="T16" fmla="*/ 64 w 96"/>
                    <a:gd name="T17" fmla="*/ 116 h 120"/>
                    <a:gd name="T18" fmla="*/ 48 w 96"/>
                    <a:gd name="T19" fmla="*/ 120 h 120"/>
                    <a:gd name="T20" fmla="*/ 32 w 96"/>
                    <a:gd name="T21" fmla="*/ 116 h 120"/>
                    <a:gd name="T22" fmla="*/ 8 w 96"/>
                    <a:gd name="T23" fmla="*/ 92 h 120"/>
                    <a:gd name="T24" fmla="*/ 8 w 96"/>
                    <a:gd name="T25" fmla="*/ 80 h 120"/>
                    <a:gd name="T26" fmla="*/ 4 w 96"/>
                    <a:gd name="T27" fmla="*/ 74 h 120"/>
                    <a:gd name="T28" fmla="*/ 0 w 96"/>
                    <a:gd name="T29" fmla="*/ 68 h 120"/>
                    <a:gd name="T30" fmla="*/ 0 w 96"/>
                    <a:gd name="T31" fmla="*/ 53 h 120"/>
                    <a:gd name="T32" fmla="*/ 1 w 96"/>
                    <a:gd name="T33" fmla="*/ 51 h 120"/>
                    <a:gd name="T34" fmla="*/ 8 w 96"/>
                    <a:gd name="T35" fmla="*/ 48 h 120"/>
                    <a:gd name="T36" fmla="*/ 8 w 96"/>
                    <a:gd name="T37" fmla="*/ 36 h 120"/>
                    <a:gd name="T38" fmla="*/ 44 w 96"/>
                    <a:gd name="T39" fmla="*/ 0 h 120"/>
                    <a:gd name="T40" fmla="*/ 52 w 96"/>
                    <a:gd name="T41" fmla="*/ 0 h 120"/>
                    <a:gd name="T42" fmla="*/ 88 w 96"/>
                    <a:gd name="T43" fmla="*/ 3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20">
                      <a:moveTo>
                        <a:pt x="88" y="36"/>
                      </a:moveTo>
                      <a:cubicBezTo>
                        <a:pt x="88" y="48"/>
                        <a:pt x="88" y="48"/>
                        <a:pt x="88" y="48"/>
                      </a:cubicBezTo>
                      <a:cubicBezTo>
                        <a:pt x="95" y="51"/>
                        <a:pt x="95" y="51"/>
                        <a:pt x="95" y="51"/>
                      </a:cubicBezTo>
                      <a:cubicBezTo>
                        <a:pt x="96" y="52"/>
                        <a:pt x="96" y="52"/>
                        <a:pt x="96" y="53"/>
                      </a:cubicBezTo>
                      <a:cubicBezTo>
                        <a:pt x="96" y="68"/>
                        <a:pt x="96" y="68"/>
                        <a:pt x="96" y="68"/>
                      </a:cubicBezTo>
                      <a:cubicBezTo>
                        <a:pt x="96" y="70"/>
                        <a:pt x="95" y="73"/>
                        <a:pt x="92" y="74"/>
                      </a:cubicBezTo>
                      <a:cubicBezTo>
                        <a:pt x="88" y="80"/>
                        <a:pt x="88" y="80"/>
                        <a:pt x="88" y="80"/>
                      </a:cubicBezTo>
                      <a:cubicBezTo>
                        <a:pt x="88" y="80"/>
                        <a:pt x="88" y="90"/>
                        <a:pt x="88" y="92"/>
                      </a:cubicBezTo>
                      <a:cubicBezTo>
                        <a:pt x="88" y="108"/>
                        <a:pt x="68" y="114"/>
                        <a:pt x="64" y="116"/>
                      </a:cubicBezTo>
                      <a:cubicBezTo>
                        <a:pt x="61" y="118"/>
                        <a:pt x="55" y="120"/>
                        <a:pt x="48" y="120"/>
                      </a:cubicBezTo>
                      <a:cubicBezTo>
                        <a:pt x="42" y="120"/>
                        <a:pt x="36" y="118"/>
                        <a:pt x="32" y="116"/>
                      </a:cubicBezTo>
                      <a:cubicBezTo>
                        <a:pt x="29" y="114"/>
                        <a:pt x="8" y="108"/>
                        <a:pt x="8" y="92"/>
                      </a:cubicBezTo>
                      <a:cubicBezTo>
                        <a:pt x="8" y="90"/>
                        <a:pt x="8" y="80"/>
                        <a:pt x="8" y="80"/>
                      </a:cubicBezTo>
                      <a:cubicBezTo>
                        <a:pt x="4" y="74"/>
                        <a:pt x="4" y="74"/>
                        <a:pt x="4" y="74"/>
                      </a:cubicBezTo>
                      <a:cubicBezTo>
                        <a:pt x="1" y="73"/>
                        <a:pt x="0" y="70"/>
                        <a:pt x="0" y="68"/>
                      </a:cubicBezTo>
                      <a:cubicBezTo>
                        <a:pt x="0" y="53"/>
                        <a:pt x="0" y="53"/>
                        <a:pt x="0" y="53"/>
                      </a:cubicBezTo>
                      <a:cubicBezTo>
                        <a:pt x="0" y="52"/>
                        <a:pt x="0" y="52"/>
                        <a:pt x="1" y="51"/>
                      </a:cubicBezTo>
                      <a:cubicBezTo>
                        <a:pt x="8" y="48"/>
                        <a:pt x="8" y="48"/>
                        <a:pt x="8" y="48"/>
                      </a:cubicBezTo>
                      <a:cubicBezTo>
                        <a:pt x="8" y="36"/>
                        <a:pt x="8" y="36"/>
                        <a:pt x="8" y="36"/>
                      </a:cubicBezTo>
                      <a:cubicBezTo>
                        <a:pt x="8" y="16"/>
                        <a:pt x="24" y="0"/>
                        <a:pt x="44" y="0"/>
                      </a:cubicBezTo>
                      <a:cubicBezTo>
                        <a:pt x="52" y="0"/>
                        <a:pt x="52" y="0"/>
                        <a:pt x="52" y="0"/>
                      </a:cubicBezTo>
                      <a:cubicBezTo>
                        <a:pt x="72" y="0"/>
                        <a:pt x="88" y="16"/>
                        <a:pt x="88" y="36"/>
                      </a:cubicBezTo>
                      <a:close/>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grpSp>
        </p:grpSp>
        <p:sp>
          <p:nvSpPr>
            <p:cNvPr id="271" name="Rectangle 270">
              <a:extLst>
                <a:ext uri="{FF2B5EF4-FFF2-40B4-BE49-F238E27FC236}">
                  <a16:creationId xmlns:a16="http://schemas.microsoft.com/office/drawing/2014/main" id="{D726F08C-5AE5-42FB-8E2B-C646BE2E3415}"/>
                </a:ext>
              </a:extLst>
            </p:cNvPr>
            <p:cNvSpPr/>
            <p:nvPr/>
          </p:nvSpPr>
          <p:spPr>
            <a:xfrm>
              <a:off x="1029771" y="4397141"/>
              <a:ext cx="1397924"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Consumer</a:t>
              </a:r>
            </a:p>
          </p:txBody>
        </p:sp>
      </p:grpSp>
      <p:grpSp>
        <p:nvGrpSpPr>
          <p:cNvPr id="278" name="Group 277">
            <a:extLst>
              <a:ext uri="{FF2B5EF4-FFF2-40B4-BE49-F238E27FC236}">
                <a16:creationId xmlns:a16="http://schemas.microsoft.com/office/drawing/2014/main" id="{3749C84B-46A8-4511-9010-E27B0762D48D}"/>
              </a:ext>
            </a:extLst>
          </p:cNvPr>
          <p:cNvGrpSpPr/>
          <p:nvPr/>
        </p:nvGrpSpPr>
        <p:grpSpPr>
          <a:xfrm>
            <a:off x="583778" y="5092268"/>
            <a:ext cx="1397924" cy="1337804"/>
            <a:chOff x="1029771" y="3213225"/>
            <a:chExt cx="1397924" cy="1337804"/>
          </a:xfrm>
        </p:grpSpPr>
        <p:grpSp>
          <p:nvGrpSpPr>
            <p:cNvPr id="279" name="Group 278">
              <a:extLst>
                <a:ext uri="{FF2B5EF4-FFF2-40B4-BE49-F238E27FC236}">
                  <a16:creationId xmlns:a16="http://schemas.microsoft.com/office/drawing/2014/main" id="{A1C80C77-FC08-47DA-904B-9DD67AF18618}"/>
                </a:ext>
              </a:extLst>
            </p:cNvPr>
            <p:cNvGrpSpPr/>
            <p:nvPr/>
          </p:nvGrpSpPr>
          <p:grpSpPr>
            <a:xfrm>
              <a:off x="1178995" y="3213225"/>
              <a:ext cx="1101505" cy="1115895"/>
              <a:chOff x="5566841" y="4301869"/>
              <a:chExt cx="653781" cy="662322"/>
            </a:xfrm>
          </p:grpSpPr>
          <p:sp>
            <p:nvSpPr>
              <p:cNvPr id="281" name="Oval 280">
                <a:extLst>
                  <a:ext uri="{FF2B5EF4-FFF2-40B4-BE49-F238E27FC236}">
                    <a16:creationId xmlns:a16="http://schemas.microsoft.com/office/drawing/2014/main" id="{D37D0D20-E932-48D6-8177-433F171C8EC7}"/>
                  </a:ext>
                </a:extLst>
              </p:cNvPr>
              <p:cNvSpPr/>
              <p:nvPr/>
            </p:nvSpPr>
            <p:spPr>
              <a:xfrm>
                <a:off x="5566841" y="4301869"/>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282" name="Oval 281">
                <a:extLst>
                  <a:ext uri="{FF2B5EF4-FFF2-40B4-BE49-F238E27FC236}">
                    <a16:creationId xmlns:a16="http://schemas.microsoft.com/office/drawing/2014/main" id="{5D055305-C731-4A2C-AD77-DE860D17C923}"/>
                  </a:ext>
                </a:extLst>
              </p:cNvPr>
              <p:cNvSpPr/>
              <p:nvPr/>
            </p:nvSpPr>
            <p:spPr>
              <a:xfrm>
                <a:off x="5630556" y="4366419"/>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283" name="Group 282">
                <a:extLst>
                  <a:ext uri="{FF2B5EF4-FFF2-40B4-BE49-F238E27FC236}">
                    <a16:creationId xmlns:a16="http://schemas.microsoft.com/office/drawing/2014/main" id="{10828FF3-23E6-4AE7-A182-FE9C7319C2E3}"/>
                  </a:ext>
                </a:extLst>
              </p:cNvPr>
              <p:cNvGrpSpPr/>
              <p:nvPr/>
            </p:nvGrpSpPr>
            <p:grpSpPr>
              <a:xfrm>
                <a:off x="5765952" y="4484043"/>
                <a:ext cx="255560" cy="297978"/>
                <a:chOff x="4044951" y="5867401"/>
                <a:chExt cx="336550" cy="387350"/>
              </a:xfrm>
              <a:noFill/>
            </p:grpSpPr>
            <p:sp>
              <p:nvSpPr>
                <p:cNvPr id="284" name="Freeform 852">
                  <a:extLst>
                    <a:ext uri="{FF2B5EF4-FFF2-40B4-BE49-F238E27FC236}">
                      <a16:creationId xmlns:a16="http://schemas.microsoft.com/office/drawing/2014/main" id="{54CA7DDE-6C19-4744-A6EB-874FD5785C69}"/>
                    </a:ext>
                  </a:extLst>
                </p:cNvPr>
                <p:cNvSpPr>
                  <a:spLocks/>
                </p:cNvSpPr>
                <p:nvPr/>
              </p:nvSpPr>
              <p:spPr bwMode="auto">
                <a:xfrm>
                  <a:off x="4044951" y="6102351"/>
                  <a:ext cx="117475" cy="152400"/>
                </a:xfrm>
                <a:custGeom>
                  <a:avLst/>
                  <a:gdLst>
                    <a:gd name="T0" fmla="*/ 56 w 56"/>
                    <a:gd name="T1" fmla="*/ 0 h 72"/>
                    <a:gd name="T2" fmla="*/ 56 w 56"/>
                    <a:gd name="T3" fmla="*/ 20 h 72"/>
                    <a:gd name="T4" fmla="*/ 44 w 56"/>
                    <a:gd name="T5" fmla="*/ 31 h 72"/>
                    <a:gd name="T6" fmla="*/ 20 w 56"/>
                    <a:gd name="T7" fmla="*/ 37 h 72"/>
                    <a:gd name="T8" fmla="*/ 0 w 56"/>
                    <a:gd name="T9" fmla="*/ 60 h 72"/>
                    <a:gd name="T10" fmla="*/ 0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56" y="0"/>
                      </a:moveTo>
                      <a:cubicBezTo>
                        <a:pt x="56" y="20"/>
                        <a:pt x="56" y="20"/>
                        <a:pt x="56" y="20"/>
                      </a:cubicBezTo>
                      <a:cubicBezTo>
                        <a:pt x="56" y="27"/>
                        <a:pt x="50" y="29"/>
                        <a:pt x="44" y="31"/>
                      </a:cubicBezTo>
                      <a:cubicBezTo>
                        <a:pt x="20" y="37"/>
                        <a:pt x="20" y="37"/>
                        <a:pt x="20" y="37"/>
                      </a:cubicBezTo>
                      <a:cubicBezTo>
                        <a:pt x="9" y="40"/>
                        <a:pt x="0" y="52"/>
                        <a:pt x="0" y="60"/>
                      </a:cubicBezTo>
                      <a:cubicBezTo>
                        <a:pt x="0" y="72"/>
                        <a:pt x="0" y="72"/>
                        <a:pt x="0"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285" name="Freeform 853">
                  <a:extLst>
                    <a:ext uri="{FF2B5EF4-FFF2-40B4-BE49-F238E27FC236}">
                      <a16:creationId xmlns:a16="http://schemas.microsoft.com/office/drawing/2014/main" id="{3539761C-CA3B-404A-B22B-C80A39883C86}"/>
                    </a:ext>
                  </a:extLst>
                </p:cNvPr>
                <p:cNvSpPr>
                  <a:spLocks/>
                </p:cNvSpPr>
                <p:nvPr/>
              </p:nvSpPr>
              <p:spPr bwMode="auto">
                <a:xfrm>
                  <a:off x="4264026" y="6102351"/>
                  <a:ext cx="117475" cy="152400"/>
                </a:xfrm>
                <a:custGeom>
                  <a:avLst/>
                  <a:gdLst>
                    <a:gd name="T0" fmla="*/ 0 w 56"/>
                    <a:gd name="T1" fmla="*/ 0 h 72"/>
                    <a:gd name="T2" fmla="*/ 0 w 56"/>
                    <a:gd name="T3" fmla="*/ 20 h 72"/>
                    <a:gd name="T4" fmla="*/ 12 w 56"/>
                    <a:gd name="T5" fmla="*/ 31 h 72"/>
                    <a:gd name="T6" fmla="*/ 36 w 56"/>
                    <a:gd name="T7" fmla="*/ 37 h 72"/>
                    <a:gd name="T8" fmla="*/ 56 w 56"/>
                    <a:gd name="T9" fmla="*/ 56 h 72"/>
                    <a:gd name="T10" fmla="*/ 56 w 56"/>
                    <a:gd name="T11" fmla="*/ 72 h 72"/>
                  </a:gdLst>
                  <a:ahLst/>
                  <a:cxnLst>
                    <a:cxn ang="0">
                      <a:pos x="T0" y="T1"/>
                    </a:cxn>
                    <a:cxn ang="0">
                      <a:pos x="T2" y="T3"/>
                    </a:cxn>
                    <a:cxn ang="0">
                      <a:pos x="T4" y="T5"/>
                    </a:cxn>
                    <a:cxn ang="0">
                      <a:pos x="T6" y="T7"/>
                    </a:cxn>
                    <a:cxn ang="0">
                      <a:pos x="T8" y="T9"/>
                    </a:cxn>
                    <a:cxn ang="0">
                      <a:pos x="T10" y="T11"/>
                    </a:cxn>
                  </a:cxnLst>
                  <a:rect l="0" t="0" r="r" b="b"/>
                  <a:pathLst>
                    <a:path w="56" h="72">
                      <a:moveTo>
                        <a:pt x="0" y="0"/>
                      </a:moveTo>
                      <a:cubicBezTo>
                        <a:pt x="0" y="20"/>
                        <a:pt x="0" y="20"/>
                        <a:pt x="0" y="20"/>
                      </a:cubicBezTo>
                      <a:cubicBezTo>
                        <a:pt x="0" y="27"/>
                        <a:pt x="6" y="29"/>
                        <a:pt x="12" y="31"/>
                      </a:cubicBezTo>
                      <a:cubicBezTo>
                        <a:pt x="36" y="37"/>
                        <a:pt x="36" y="37"/>
                        <a:pt x="36" y="37"/>
                      </a:cubicBezTo>
                      <a:cubicBezTo>
                        <a:pt x="47" y="40"/>
                        <a:pt x="56" y="48"/>
                        <a:pt x="56" y="56"/>
                      </a:cubicBezTo>
                      <a:cubicBezTo>
                        <a:pt x="56" y="72"/>
                        <a:pt x="56" y="72"/>
                        <a:pt x="56" y="72"/>
                      </a:cubicBezTo>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sp>
              <p:nvSpPr>
                <p:cNvPr id="286" name="Freeform 854">
                  <a:extLst>
                    <a:ext uri="{FF2B5EF4-FFF2-40B4-BE49-F238E27FC236}">
                      <a16:creationId xmlns:a16="http://schemas.microsoft.com/office/drawing/2014/main" id="{531E5193-F1F9-4827-A294-7BD9D81AD122}"/>
                    </a:ext>
                  </a:extLst>
                </p:cNvPr>
                <p:cNvSpPr>
                  <a:spLocks/>
                </p:cNvSpPr>
                <p:nvPr/>
              </p:nvSpPr>
              <p:spPr bwMode="auto">
                <a:xfrm>
                  <a:off x="4111626" y="5867401"/>
                  <a:ext cx="201613" cy="252413"/>
                </a:xfrm>
                <a:custGeom>
                  <a:avLst/>
                  <a:gdLst>
                    <a:gd name="T0" fmla="*/ 88 w 96"/>
                    <a:gd name="T1" fmla="*/ 36 h 120"/>
                    <a:gd name="T2" fmla="*/ 88 w 96"/>
                    <a:gd name="T3" fmla="*/ 48 h 120"/>
                    <a:gd name="T4" fmla="*/ 95 w 96"/>
                    <a:gd name="T5" fmla="*/ 51 h 120"/>
                    <a:gd name="T6" fmla="*/ 96 w 96"/>
                    <a:gd name="T7" fmla="*/ 53 h 120"/>
                    <a:gd name="T8" fmla="*/ 96 w 96"/>
                    <a:gd name="T9" fmla="*/ 68 h 120"/>
                    <a:gd name="T10" fmla="*/ 92 w 96"/>
                    <a:gd name="T11" fmla="*/ 74 h 120"/>
                    <a:gd name="T12" fmla="*/ 88 w 96"/>
                    <a:gd name="T13" fmla="*/ 80 h 120"/>
                    <a:gd name="T14" fmla="*/ 88 w 96"/>
                    <a:gd name="T15" fmla="*/ 92 h 120"/>
                    <a:gd name="T16" fmla="*/ 64 w 96"/>
                    <a:gd name="T17" fmla="*/ 116 h 120"/>
                    <a:gd name="T18" fmla="*/ 48 w 96"/>
                    <a:gd name="T19" fmla="*/ 120 h 120"/>
                    <a:gd name="T20" fmla="*/ 32 w 96"/>
                    <a:gd name="T21" fmla="*/ 116 h 120"/>
                    <a:gd name="T22" fmla="*/ 8 w 96"/>
                    <a:gd name="T23" fmla="*/ 92 h 120"/>
                    <a:gd name="T24" fmla="*/ 8 w 96"/>
                    <a:gd name="T25" fmla="*/ 80 h 120"/>
                    <a:gd name="T26" fmla="*/ 4 w 96"/>
                    <a:gd name="T27" fmla="*/ 74 h 120"/>
                    <a:gd name="T28" fmla="*/ 0 w 96"/>
                    <a:gd name="T29" fmla="*/ 68 h 120"/>
                    <a:gd name="T30" fmla="*/ 0 w 96"/>
                    <a:gd name="T31" fmla="*/ 53 h 120"/>
                    <a:gd name="T32" fmla="*/ 1 w 96"/>
                    <a:gd name="T33" fmla="*/ 51 h 120"/>
                    <a:gd name="T34" fmla="*/ 8 w 96"/>
                    <a:gd name="T35" fmla="*/ 48 h 120"/>
                    <a:gd name="T36" fmla="*/ 8 w 96"/>
                    <a:gd name="T37" fmla="*/ 36 h 120"/>
                    <a:gd name="T38" fmla="*/ 44 w 96"/>
                    <a:gd name="T39" fmla="*/ 0 h 120"/>
                    <a:gd name="T40" fmla="*/ 52 w 96"/>
                    <a:gd name="T41" fmla="*/ 0 h 120"/>
                    <a:gd name="T42" fmla="*/ 88 w 96"/>
                    <a:gd name="T43" fmla="*/ 3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20">
                      <a:moveTo>
                        <a:pt x="88" y="36"/>
                      </a:moveTo>
                      <a:cubicBezTo>
                        <a:pt x="88" y="48"/>
                        <a:pt x="88" y="48"/>
                        <a:pt x="88" y="48"/>
                      </a:cubicBezTo>
                      <a:cubicBezTo>
                        <a:pt x="95" y="51"/>
                        <a:pt x="95" y="51"/>
                        <a:pt x="95" y="51"/>
                      </a:cubicBezTo>
                      <a:cubicBezTo>
                        <a:pt x="96" y="52"/>
                        <a:pt x="96" y="52"/>
                        <a:pt x="96" y="53"/>
                      </a:cubicBezTo>
                      <a:cubicBezTo>
                        <a:pt x="96" y="68"/>
                        <a:pt x="96" y="68"/>
                        <a:pt x="96" y="68"/>
                      </a:cubicBezTo>
                      <a:cubicBezTo>
                        <a:pt x="96" y="70"/>
                        <a:pt x="95" y="73"/>
                        <a:pt x="92" y="74"/>
                      </a:cubicBezTo>
                      <a:cubicBezTo>
                        <a:pt x="88" y="80"/>
                        <a:pt x="88" y="80"/>
                        <a:pt x="88" y="80"/>
                      </a:cubicBezTo>
                      <a:cubicBezTo>
                        <a:pt x="88" y="80"/>
                        <a:pt x="88" y="90"/>
                        <a:pt x="88" y="92"/>
                      </a:cubicBezTo>
                      <a:cubicBezTo>
                        <a:pt x="88" y="108"/>
                        <a:pt x="68" y="114"/>
                        <a:pt x="64" y="116"/>
                      </a:cubicBezTo>
                      <a:cubicBezTo>
                        <a:pt x="61" y="118"/>
                        <a:pt x="55" y="120"/>
                        <a:pt x="48" y="120"/>
                      </a:cubicBezTo>
                      <a:cubicBezTo>
                        <a:pt x="42" y="120"/>
                        <a:pt x="36" y="118"/>
                        <a:pt x="32" y="116"/>
                      </a:cubicBezTo>
                      <a:cubicBezTo>
                        <a:pt x="29" y="114"/>
                        <a:pt x="8" y="108"/>
                        <a:pt x="8" y="92"/>
                      </a:cubicBezTo>
                      <a:cubicBezTo>
                        <a:pt x="8" y="90"/>
                        <a:pt x="8" y="80"/>
                        <a:pt x="8" y="80"/>
                      </a:cubicBezTo>
                      <a:cubicBezTo>
                        <a:pt x="4" y="74"/>
                        <a:pt x="4" y="74"/>
                        <a:pt x="4" y="74"/>
                      </a:cubicBezTo>
                      <a:cubicBezTo>
                        <a:pt x="1" y="73"/>
                        <a:pt x="0" y="70"/>
                        <a:pt x="0" y="68"/>
                      </a:cubicBezTo>
                      <a:cubicBezTo>
                        <a:pt x="0" y="53"/>
                        <a:pt x="0" y="53"/>
                        <a:pt x="0" y="53"/>
                      </a:cubicBezTo>
                      <a:cubicBezTo>
                        <a:pt x="0" y="52"/>
                        <a:pt x="0" y="52"/>
                        <a:pt x="1" y="51"/>
                      </a:cubicBezTo>
                      <a:cubicBezTo>
                        <a:pt x="8" y="48"/>
                        <a:pt x="8" y="48"/>
                        <a:pt x="8" y="48"/>
                      </a:cubicBezTo>
                      <a:cubicBezTo>
                        <a:pt x="8" y="36"/>
                        <a:pt x="8" y="36"/>
                        <a:pt x="8" y="36"/>
                      </a:cubicBezTo>
                      <a:cubicBezTo>
                        <a:pt x="8" y="16"/>
                        <a:pt x="24" y="0"/>
                        <a:pt x="44" y="0"/>
                      </a:cubicBezTo>
                      <a:cubicBezTo>
                        <a:pt x="52" y="0"/>
                        <a:pt x="52" y="0"/>
                        <a:pt x="52" y="0"/>
                      </a:cubicBezTo>
                      <a:cubicBezTo>
                        <a:pt x="72" y="0"/>
                        <a:pt x="88" y="16"/>
                        <a:pt x="88" y="36"/>
                      </a:cubicBezTo>
                      <a:close/>
                    </a:path>
                  </a:pathLst>
                </a:custGeom>
                <a:grp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53133A"/>
                    </a:solidFill>
                    <a:effectLst/>
                    <a:uLnTx/>
                    <a:uFillTx/>
                    <a:latin typeface="Segoe UI Semilight"/>
                    <a:ea typeface="+mn-ea"/>
                    <a:cs typeface="+mn-cs"/>
                  </a:endParaRPr>
                </a:p>
              </p:txBody>
            </p:sp>
          </p:grpSp>
        </p:grpSp>
        <p:sp>
          <p:nvSpPr>
            <p:cNvPr id="280" name="Rectangle 279">
              <a:extLst>
                <a:ext uri="{FF2B5EF4-FFF2-40B4-BE49-F238E27FC236}">
                  <a16:creationId xmlns:a16="http://schemas.microsoft.com/office/drawing/2014/main" id="{82554A6C-711C-4CEF-8D5E-30A1FCACDBC1}"/>
                </a:ext>
              </a:extLst>
            </p:cNvPr>
            <p:cNvSpPr/>
            <p:nvPr/>
          </p:nvSpPr>
          <p:spPr>
            <a:xfrm>
              <a:off x="1029771" y="4397141"/>
              <a:ext cx="1397924"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Consumer</a:t>
              </a:r>
            </a:p>
          </p:txBody>
        </p:sp>
      </p:grpSp>
      <p:cxnSp>
        <p:nvCxnSpPr>
          <p:cNvPr id="287" name="Straight Arrow Connector 286">
            <a:extLst>
              <a:ext uri="{FF2B5EF4-FFF2-40B4-BE49-F238E27FC236}">
                <a16:creationId xmlns:a16="http://schemas.microsoft.com/office/drawing/2014/main" id="{F4FE4568-D616-486D-9959-749F67B0990E}"/>
              </a:ext>
            </a:extLst>
          </p:cNvPr>
          <p:cNvCxnSpPr>
            <a:cxnSpLocks/>
            <a:stCxn id="261" idx="2"/>
            <a:endCxn id="272" idx="6"/>
          </p:cNvCxnSpPr>
          <p:nvPr/>
        </p:nvCxnSpPr>
        <p:spPr>
          <a:xfrm flipH="1" flipV="1">
            <a:off x="1903002" y="2703902"/>
            <a:ext cx="1836761" cy="758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90" name="TextBox 289">
            <a:extLst>
              <a:ext uri="{FF2B5EF4-FFF2-40B4-BE49-F238E27FC236}">
                <a16:creationId xmlns:a16="http://schemas.microsoft.com/office/drawing/2014/main" id="{609593C2-C73C-4695-9F83-D7B3079A14E5}"/>
              </a:ext>
            </a:extLst>
          </p:cNvPr>
          <p:cNvSpPr txBox="1"/>
          <p:nvPr/>
        </p:nvSpPr>
        <p:spPr>
          <a:xfrm>
            <a:off x="2278280" y="2759016"/>
            <a:ext cx="1441947" cy="253916"/>
          </a:xfrm>
          <a:prstGeom prst="rect">
            <a:avLst/>
          </a:prstGeom>
          <a:noFill/>
        </p:spPr>
        <p:txBody>
          <a:bodyPr wrap="square" rtlCol="0">
            <a:spAutoFit/>
          </a:bodyPr>
          <a:lstStyle/>
          <a:p>
            <a:r>
              <a:rPr lang="en-AU" sz="1050"/>
              <a:t>Enables value</a:t>
            </a:r>
          </a:p>
        </p:txBody>
      </p:sp>
      <p:sp>
        <p:nvSpPr>
          <p:cNvPr id="291" name="TextBox 290">
            <a:extLst>
              <a:ext uri="{FF2B5EF4-FFF2-40B4-BE49-F238E27FC236}">
                <a16:creationId xmlns:a16="http://schemas.microsoft.com/office/drawing/2014/main" id="{8E368DFC-9F77-4754-872A-97FC4588797F}"/>
              </a:ext>
            </a:extLst>
          </p:cNvPr>
          <p:cNvSpPr txBox="1"/>
          <p:nvPr/>
        </p:nvSpPr>
        <p:spPr>
          <a:xfrm>
            <a:off x="2306484" y="5688166"/>
            <a:ext cx="1441947" cy="253916"/>
          </a:xfrm>
          <a:prstGeom prst="rect">
            <a:avLst/>
          </a:prstGeom>
          <a:noFill/>
        </p:spPr>
        <p:txBody>
          <a:bodyPr wrap="square" rtlCol="0">
            <a:spAutoFit/>
          </a:bodyPr>
          <a:lstStyle/>
          <a:p>
            <a:r>
              <a:rPr lang="en-AU" sz="1050"/>
              <a:t>Enables value</a:t>
            </a:r>
          </a:p>
        </p:txBody>
      </p:sp>
      <p:cxnSp>
        <p:nvCxnSpPr>
          <p:cNvPr id="292" name="Straight Arrow Connector 291">
            <a:extLst>
              <a:ext uri="{FF2B5EF4-FFF2-40B4-BE49-F238E27FC236}">
                <a16:creationId xmlns:a16="http://schemas.microsoft.com/office/drawing/2014/main" id="{D6905DF6-99AF-4160-B8DD-F4FFB3A3F3F1}"/>
              </a:ext>
            </a:extLst>
          </p:cNvPr>
          <p:cNvCxnSpPr>
            <a:cxnSpLocks/>
            <a:stCxn id="249" idx="2"/>
            <a:endCxn id="281" idx="6"/>
          </p:cNvCxnSpPr>
          <p:nvPr/>
        </p:nvCxnSpPr>
        <p:spPr>
          <a:xfrm flipH="1">
            <a:off x="1834507" y="5645761"/>
            <a:ext cx="1912549" cy="445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95" name="Connector: Elbow 294">
            <a:extLst>
              <a:ext uri="{FF2B5EF4-FFF2-40B4-BE49-F238E27FC236}">
                <a16:creationId xmlns:a16="http://schemas.microsoft.com/office/drawing/2014/main" id="{4559B26D-4108-4EDE-A5B1-ED990701F193}"/>
              </a:ext>
            </a:extLst>
          </p:cNvPr>
          <p:cNvCxnSpPr>
            <a:cxnSpLocks/>
            <a:stCxn id="174" idx="2"/>
            <a:endCxn id="261" idx="6"/>
          </p:cNvCxnSpPr>
          <p:nvPr/>
        </p:nvCxnSpPr>
        <p:spPr>
          <a:xfrm rot="10800000">
            <a:off x="4867366" y="2711486"/>
            <a:ext cx="2321843" cy="1483030"/>
          </a:xfrm>
          <a:prstGeom prst="bent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8" name="Connector: Elbow 297">
            <a:extLst>
              <a:ext uri="{FF2B5EF4-FFF2-40B4-BE49-F238E27FC236}">
                <a16:creationId xmlns:a16="http://schemas.microsoft.com/office/drawing/2014/main" id="{B226F294-E8C7-4780-A01D-1FF71DBBF7EA}"/>
              </a:ext>
            </a:extLst>
          </p:cNvPr>
          <p:cNvCxnSpPr>
            <a:cxnSpLocks/>
            <a:stCxn id="249" idx="6"/>
            <a:endCxn id="174" idx="2"/>
          </p:cNvCxnSpPr>
          <p:nvPr/>
        </p:nvCxnSpPr>
        <p:spPr>
          <a:xfrm flipV="1">
            <a:off x="4874658" y="4194516"/>
            <a:ext cx="2314550" cy="1451245"/>
          </a:xfrm>
          <a:prstGeom prst="bent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04C7806B-E1DA-4BF8-A275-CA2BCCB7BA2E}"/>
              </a:ext>
            </a:extLst>
          </p:cNvPr>
          <p:cNvGrpSpPr/>
          <p:nvPr/>
        </p:nvGrpSpPr>
        <p:grpSpPr>
          <a:xfrm>
            <a:off x="6498756" y="5406784"/>
            <a:ext cx="2557900" cy="1315096"/>
            <a:chOff x="6187914" y="4992235"/>
            <a:chExt cx="2557900" cy="1315096"/>
          </a:xfrm>
        </p:grpSpPr>
        <p:sp>
          <p:nvSpPr>
            <p:cNvPr id="143" name="Rectangle 142">
              <a:extLst>
                <a:ext uri="{FF2B5EF4-FFF2-40B4-BE49-F238E27FC236}">
                  <a16:creationId xmlns:a16="http://schemas.microsoft.com/office/drawing/2014/main" id="{24FE0408-FE1F-454A-9D73-2D41D33B0BC7}"/>
                </a:ext>
              </a:extLst>
            </p:cNvPr>
            <p:cNvSpPr/>
            <p:nvPr/>
          </p:nvSpPr>
          <p:spPr>
            <a:xfrm>
              <a:off x="6187914" y="6153443"/>
              <a:ext cx="2557900" cy="153888"/>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AU" sz="1000" b="0" i="0" u="none" strike="noStrike" kern="1200" cap="none" spc="0" normalizeH="0" baseline="0" noProof="0">
                  <a:ln>
                    <a:noFill/>
                  </a:ln>
                  <a:solidFill>
                    <a:srgbClr val="53133A"/>
                  </a:solidFill>
                  <a:effectLst/>
                  <a:uLnTx/>
                  <a:uFillTx/>
                  <a:latin typeface="Segoe UI Semilight"/>
                  <a:ea typeface="+mn-ea"/>
                  <a:cs typeface="+mn-cs"/>
                </a:rPr>
                <a:t>ACCC Accreditation</a:t>
              </a:r>
            </a:p>
          </p:txBody>
        </p:sp>
        <p:grpSp>
          <p:nvGrpSpPr>
            <p:cNvPr id="144" name="Group 143">
              <a:extLst>
                <a:ext uri="{FF2B5EF4-FFF2-40B4-BE49-F238E27FC236}">
                  <a16:creationId xmlns:a16="http://schemas.microsoft.com/office/drawing/2014/main" id="{47544038-AC3B-4BFF-B335-E94D521A9420}"/>
                </a:ext>
              </a:extLst>
            </p:cNvPr>
            <p:cNvGrpSpPr/>
            <p:nvPr/>
          </p:nvGrpSpPr>
          <p:grpSpPr>
            <a:xfrm>
              <a:off x="6878860" y="4992235"/>
              <a:ext cx="1097613" cy="1111954"/>
              <a:chOff x="9515540" y="3553906"/>
              <a:chExt cx="653781" cy="662322"/>
            </a:xfrm>
            <a:noFill/>
          </p:grpSpPr>
          <p:sp>
            <p:nvSpPr>
              <p:cNvPr id="145" name="Oval 144">
                <a:extLst>
                  <a:ext uri="{FF2B5EF4-FFF2-40B4-BE49-F238E27FC236}">
                    <a16:creationId xmlns:a16="http://schemas.microsoft.com/office/drawing/2014/main" id="{0AF18F3D-E838-4BE2-B297-FED812A63F9C}"/>
                  </a:ext>
                </a:extLst>
              </p:cNvPr>
              <p:cNvSpPr/>
              <p:nvPr/>
            </p:nvSpPr>
            <p:spPr>
              <a:xfrm>
                <a:off x="9515540" y="3553906"/>
                <a:ext cx="653781" cy="662322"/>
              </a:xfrm>
              <a:prstGeom prst="ellipse">
                <a:avLst/>
              </a:prstGeom>
              <a:grp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146" name="Oval 145">
                <a:extLst>
                  <a:ext uri="{FF2B5EF4-FFF2-40B4-BE49-F238E27FC236}">
                    <a16:creationId xmlns:a16="http://schemas.microsoft.com/office/drawing/2014/main" id="{10380005-37F6-40EE-9FD7-3D879C25494A}"/>
                  </a:ext>
                </a:extLst>
              </p:cNvPr>
              <p:cNvSpPr/>
              <p:nvPr/>
            </p:nvSpPr>
            <p:spPr>
              <a:xfrm>
                <a:off x="9579255" y="3618456"/>
                <a:ext cx="526348" cy="533224"/>
              </a:xfrm>
              <a:prstGeom prst="ellipse">
                <a:avLst/>
              </a:prstGeom>
              <a:grp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nvGrpSpPr>
              <p:cNvPr id="147" name="Graphic 408">
                <a:extLst>
                  <a:ext uri="{FF2B5EF4-FFF2-40B4-BE49-F238E27FC236}">
                    <a16:creationId xmlns:a16="http://schemas.microsoft.com/office/drawing/2014/main" id="{A916FF5A-6B83-47D8-89B0-3D277B637EB5}"/>
                  </a:ext>
                </a:extLst>
              </p:cNvPr>
              <p:cNvGrpSpPr/>
              <p:nvPr/>
            </p:nvGrpSpPr>
            <p:grpSpPr>
              <a:xfrm>
                <a:off x="9711948" y="3720825"/>
                <a:ext cx="258176" cy="327023"/>
                <a:chOff x="8398292" y="5290726"/>
                <a:chExt cx="142875" cy="180975"/>
              </a:xfrm>
              <a:grpFill/>
            </p:grpSpPr>
            <p:sp>
              <p:nvSpPr>
                <p:cNvPr id="148" name="Freeform: Shape 147">
                  <a:extLst>
                    <a:ext uri="{FF2B5EF4-FFF2-40B4-BE49-F238E27FC236}">
                      <a16:creationId xmlns:a16="http://schemas.microsoft.com/office/drawing/2014/main" id="{95835225-BF19-4255-9F53-C3E7011B9204}"/>
                    </a:ext>
                  </a:extLst>
                </p:cNvPr>
                <p:cNvSpPr/>
                <p:nvPr/>
              </p:nvSpPr>
              <p:spPr>
                <a:xfrm>
                  <a:off x="8399530" y="5291964"/>
                  <a:ext cx="133350" cy="171450"/>
                </a:xfrm>
                <a:custGeom>
                  <a:avLst/>
                  <a:gdLst>
                    <a:gd name="connsiteX0" fmla="*/ 0 w 133350"/>
                    <a:gd name="connsiteY0" fmla="*/ 132683 h 171450"/>
                    <a:gd name="connsiteX1" fmla="*/ 74390 w 133350"/>
                    <a:gd name="connsiteY1" fmla="*/ 180308 h 171450"/>
                    <a:gd name="connsiteX2" fmla="*/ 137541 w 133350"/>
                    <a:gd name="connsiteY2" fmla="*/ 114205 h 171450"/>
                    <a:gd name="connsiteX3" fmla="*/ 102394 w 133350"/>
                    <a:gd name="connsiteY3" fmla="*/ 50483 h 171450"/>
                    <a:gd name="connsiteX4" fmla="*/ 100584 w 133350"/>
                    <a:gd name="connsiteY4" fmla="*/ 0 h 171450"/>
                    <a:gd name="connsiteX5" fmla="*/ 68675 w 133350"/>
                    <a:gd name="connsiteY5" fmla="*/ 11239 h 171450"/>
                    <a:gd name="connsiteX6" fmla="*/ 35052 w 133350"/>
                    <a:gd name="connsiteY6" fmla="*/ 0 h 171450"/>
                    <a:gd name="connsiteX7" fmla="*/ 36290 w 133350"/>
                    <a:gd name="connsiteY7" fmla="*/ 50006 h 171450"/>
                    <a:gd name="connsiteX8" fmla="*/ 6477 w 133350"/>
                    <a:gd name="connsiteY8" fmla="*/ 8572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71450">
                      <a:moveTo>
                        <a:pt x="0" y="132683"/>
                      </a:moveTo>
                      <a:cubicBezTo>
                        <a:pt x="0" y="132683"/>
                        <a:pt x="15526" y="180308"/>
                        <a:pt x="74390" y="180308"/>
                      </a:cubicBezTo>
                      <a:cubicBezTo>
                        <a:pt x="133255" y="180308"/>
                        <a:pt x="137541" y="124968"/>
                        <a:pt x="137541" y="114205"/>
                      </a:cubicBezTo>
                      <a:cubicBezTo>
                        <a:pt x="137541" y="103442"/>
                        <a:pt x="135160" y="79629"/>
                        <a:pt x="102394" y="50483"/>
                      </a:cubicBezTo>
                      <a:cubicBezTo>
                        <a:pt x="141637" y="32099"/>
                        <a:pt x="115443" y="0"/>
                        <a:pt x="100584" y="0"/>
                      </a:cubicBezTo>
                      <a:cubicBezTo>
                        <a:pt x="85725" y="0"/>
                        <a:pt x="93440" y="11239"/>
                        <a:pt x="68675" y="11239"/>
                      </a:cubicBezTo>
                      <a:cubicBezTo>
                        <a:pt x="43910" y="11239"/>
                        <a:pt x="57150" y="0"/>
                        <a:pt x="35052" y="0"/>
                      </a:cubicBezTo>
                      <a:cubicBezTo>
                        <a:pt x="22574" y="0"/>
                        <a:pt x="2858" y="35719"/>
                        <a:pt x="36290" y="50006"/>
                      </a:cubicBezTo>
                      <a:cubicBezTo>
                        <a:pt x="36290" y="50006"/>
                        <a:pt x="13049" y="69628"/>
                        <a:pt x="6477" y="85725"/>
                      </a:cubicBez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sp>
              <p:nvSpPr>
                <p:cNvPr id="149" name="Freeform: Shape 148">
                  <a:extLst>
                    <a:ext uri="{FF2B5EF4-FFF2-40B4-BE49-F238E27FC236}">
                      <a16:creationId xmlns:a16="http://schemas.microsoft.com/office/drawing/2014/main" id="{BC5B4ECD-01E3-4693-8506-F02A27051E59}"/>
                    </a:ext>
                  </a:extLst>
                </p:cNvPr>
                <p:cNvSpPr/>
                <p:nvPr/>
              </p:nvSpPr>
              <p:spPr>
                <a:xfrm>
                  <a:off x="8451918" y="5373932"/>
                  <a:ext cx="28575" cy="57150"/>
                </a:xfrm>
                <a:custGeom>
                  <a:avLst/>
                  <a:gdLst>
                    <a:gd name="connsiteX0" fmla="*/ 33242 w 28575"/>
                    <a:gd name="connsiteY0" fmla="*/ 3090 h 57150"/>
                    <a:gd name="connsiteX1" fmla="*/ 10192 w 28575"/>
                    <a:gd name="connsiteY1" fmla="*/ 3090 h 57150"/>
                    <a:gd name="connsiteX2" fmla="*/ 12192 w 28575"/>
                    <a:gd name="connsiteY2" fmla="*/ 26522 h 57150"/>
                    <a:gd name="connsiteX3" fmla="*/ 34671 w 28575"/>
                    <a:gd name="connsiteY3" fmla="*/ 45953 h 57150"/>
                    <a:gd name="connsiteX4" fmla="*/ 0 w 28575"/>
                    <a:gd name="connsiteY4" fmla="*/ 5433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57150">
                      <a:moveTo>
                        <a:pt x="33242" y="3090"/>
                      </a:moveTo>
                      <a:cubicBezTo>
                        <a:pt x="33242" y="3090"/>
                        <a:pt x="20098" y="-3863"/>
                        <a:pt x="10192" y="3090"/>
                      </a:cubicBezTo>
                      <a:cubicBezTo>
                        <a:pt x="190" y="10044"/>
                        <a:pt x="1524" y="21855"/>
                        <a:pt x="12192" y="26522"/>
                      </a:cubicBezTo>
                      <a:cubicBezTo>
                        <a:pt x="22860" y="31189"/>
                        <a:pt x="34671" y="33570"/>
                        <a:pt x="34671" y="45953"/>
                      </a:cubicBezTo>
                      <a:cubicBezTo>
                        <a:pt x="34671" y="58335"/>
                        <a:pt x="17812" y="62812"/>
                        <a:pt x="0" y="54335"/>
                      </a:cubicBez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sp>
              <p:nvSpPr>
                <p:cNvPr id="150" name="Freeform: Shape 149">
                  <a:extLst>
                    <a:ext uri="{FF2B5EF4-FFF2-40B4-BE49-F238E27FC236}">
                      <a16:creationId xmlns:a16="http://schemas.microsoft.com/office/drawing/2014/main" id="{AC33377F-FECB-4860-A2F0-78AE350E3A5C}"/>
                    </a:ext>
                  </a:extLst>
                </p:cNvPr>
                <p:cNvSpPr/>
                <p:nvPr/>
              </p:nvSpPr>
              <p:spPr>
                <a:xfrm>
                  <a:off x="8471730" y="5358925"/>
                  <a:ext cx="9525" cy="9525"/>
                </a:xfrm>
                <a:custGeom>
                  <a:avLst/>
                  <a:gdLst>
                    <a:gd name="connsiteX0" fmla="*/ 0 w 0"/>
                    <a:gd name="connsiteY0" fmla="*/ 0 h 9525"/>
                    <a:gd name="connsiteX1" fmla="*/ 0 w 0"/>
                    <a:gd name="connsiteY1" fmla="*/ 15049 h 9525"/>
                  </a:gdLst>
                  <a:ahLst/>
                  <a:cxnLst>
                    <a:cxn ang="0">
                      <a:pos x="connsiteX0" y="connsiteY0"/>
                    </a:cxn>
                    <a:cxn ang="0">
                      <a:pos x="connsiteX1" y="connsiteY1"/>
                    </a:cxn>
                  </a:cxnLst>
                  <a:rect l="l" t="t" r="r" b="b"/>
                  <a:pathLst>
                    <a:path h="9525">
                      <a:moveTo>
                        <a:pt x="0" y="0"/>
                      </a:moveTo>
                      <a:lnTo>
                        <a:pt x="0" y="15049"/>
                      </a:ln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sp>
              <p:nvSpPr>
                <p:cNvPr id="191" name="Freeform: Shape 190">
                  <a:extLst>
                    <a:ext uri="{FF2B5EF4-FFF2-40B4-BE49-F238E27FC236}">
                      <a16:creationId xmlns:a16="http://schemas.microsoft.com/office/drawing/2014/main" id="{56C6811A-55E2-41F2-9BCC-3BB7B5DADCC1}"/>
                    </a:ext>
                  </a:extLst>
                </p:cNvPr>
                <p:cNvSpPr/>
                <p:nvPr/>
              </p:nvSpPr>
              <p:spPr>
                <a:xfrm>
                  <a:off x="8471730" y="5432649"/>
                  <a:ext cx="9525" cy="9525"/>
                </a:xfrm>
                <a:custGeom>
                  <a:avLst/>
                  <a:gdLst>
                    <a:gd name="connsiteX0" fmla="*/ 0 w 0"/>
                    <a:gd name="connsiteY0" fmla="*/ 0 h 9525"/>
                    <a:gd name="connsiteX1" fmla="*/ 0 w 0"/>
                    <a:gd name="connsiteY1" fmla="*/ 14764 h 9525"/>
                  </a:gdLst>
                  <a:ahLst/>
                  <a:cxnLst>
                    <a:cxn ang="0">
                      <a:pos x="connsiteX0" y="connsiteY0"/>
                    </a:cxn>
                    <a:cxn ang="0">
                      <a:pos x="connsiteX1" y="connsiteY1"/>
                    </a:cxn>
                  </a:cxnLst>
                  <a:rect l="l" t="t" r="r" b="b"/>
                  <a:pathLst>
                    <a:path h="9525">
                      <a:moveTo>
                        <a:pt x="0" y="0"/>
                      </a:moveTo>
                      <a:lnTo>
                        <a:pt x="0" y="14764"/>
                      </a:lnTo>
                    </a:path>
                  </a:pathLst>
                </a:custGeom>
                <a:grpFill/>
                <a:ln w="12700" cap="flat">
                  <a:solidFill>
                    <a:schemeClr val="accent2"/>
                  </a:solidFill>
                  <a:prstDash val="solid"/>
                  <a:miter lim="800000"/>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353D30"/>
                    </a:solidFill>
                    <a:effectLst/>
                    <a:uLnTx/>
                    <a:uFillTx/>
                    <a:latin typeface="Interstate-Light"/>
                    <a:ea typeface="+mn-ea"/>
                    <a:cs typeface="+mn-cs"/>
                  </a:endParaRPr>
                </a:p>
              </p:txBody>
            </p:sp>
          </p:grpSp>
        </p:grpSp>
      </p:grpSp>
      <p:cxnSp>
        <p:nvCxnSpPr>
          <p:cNvPr id="194" name="Connector: Elbow 193">
            <a:extLst>
              <a:ext uri="{FF2B5EF4-FFF2-40B4-BE49-F238E27FC236}">
                <a16:creationId xmlns:a16="http://schemas.microsoft.com/office/drawing/2014/main" id="{70C93B6F-FF82-4702-BC82-A10DE61F2EDA}"/>
              </a:ext>
            </a:extLst>
          </p:cNvPr>
          <p:cNvCxnSpPr>
            <a:cxnSpLocks/>
            <a:stCxn id="145" idx="0"/>
            <a:endCxn id="174" idx="4"/>
          </p:cNvCxnSpPr>
          <p:nvPr/>
        </p:nvCxnSpPr>
        <p:spPr>
          <a:xfrm rot="16200000" flipV="1">
            <a:off x="7404293" y="5072567"/>
            <a:ext cx="662153" cy="6281"/>
          </a:xfrm>
          <a:prstGeom prst="bentConnector3">
            <a:avLst>
              <a:gd name="adj1" fmla="val 50000"/>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8FB2D036-B8DE-42EC-B382-3E501CFA7293}"/>
              </a:ext>
            </a:extLst>
          </p:cNvPr>
          <p:cNvSpPr txBox="1"/>
          <p:nvPr/>
        </p:nvSpPr>
        <p:spPr>
          <a:xfrm>
            <a:off x="6156506" y="4263637"/>
            <a:ext cx="1036487" cy="507831"/>
          </a:xfrm>
          <a:prstGeom prst="rect">
            <a:avLst/>
          </a:prstGeom>
          <a:noFill/>
        </p:spPr>
        <p:txBody>
          <a:bodyPr wrap="square" rtlCol="0">
            <a:spAutoFit/>
          </a:bodyPr>
          <a:lstStyle/>
          <a:p>
            <a:r>
              <a:rPr lang="en-AU" sz="900"/>
              <a:t>Enables data access/</a:t>
            </a:r>
          </a:p>
          <a:p>
            <a:r>
              <a:rPr lang="en-AU" sz="900"/>
              <a:t>authentication</a:t>
            </a:r>
          </a:p>
        </p:txBody>
      </p:sp>
    </p:spTree>
    <p:extLst>
      <p:ext uri="{BB962C8B-B14F-4D97-AF65-F5344CB8AC3E}">
        <p14:creationId xmlns:p14="http://schemas.microsoft.com/office/powerpoint/2010/main" val="323672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5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500"/>
                                        <p:tgtEl>
                                          <p:spTgt spid="193"/>
                                        </p:tgtEl>
                                      </p:cBhvr>
                                    </p:animEffect>
                                  </p:childTnLst>
                                </p:cTn>
                              </p:par>
                              <p:par>
                                <p:cTn id="8" presetID="10" presetClass="entr" presetSubtype="0" fill="hold" nodeType="withEffect">
                                  <p:stCondLst>
                                    <p:cond delay="250"/>
                                  </p:stCondLst>
                                  <p:childTnLst>
                                    <p:set>
                                      <p:cBhvr>
                                        <p:cTn id="9" dur="1" fill="hold">
                                          <p:stCondLst>
                                            <p:cond delay="0"/>
                                          </p:stCondLst>
                                        </p:cTn>
                                        <p:tgtEl>
                                          <p:spTgt spid="159"/>
                                        </p:tgtEl>
                                        <p:attrNameLst>
                                          <p:attrName>style.visibility</p:attrName>
                                        </p:attrNameLst>
                                      </p:cBhvr>
                                      <p:to>
                                        <p:strVal val="visible"/>
                                      </p:to>
                                    </p:set>
                                    <p:animEffect transition="in" filter="fade">
                                      <p:cBhvr>
                                        <p:cTn id="10" dur="500"/>
                                        <p:tgtEl>
                                          <p:spTgt spid="159"/>
                                        </p:tgtEl>
                                      </p:cBhvr>
                                    </p:animEffect>
                                  </p:childTnLst>
                                </p:cTn>
                              </p:par>
                              <p:par>
                                <p:cTn id="11" presetID="10" presetClass="entr" presetSubtype="0" fill="hold" nodeType="withEffect">
                                  <p:stCondLst>
                                    <p:cond delay="25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nodeType="withEffect">
                                  <p:stCondLst>
                                    <p:cond delay="250"/>
                                  </p:stCondLst>
                                  <p:childTnLst>
                                    <p:set>
                                      <p:cBhvr>
                                        <p:cTn id="15" dur="1" fill="hold">
                                          <p:stCondLst>
                                            <p:cond delay="0"/>
                                          </p:stCondLst>
                                        </p:cTn>
                                        <p:tgtEl>
                                          <p:spTgt spid="180"/>
                                        </p:tgtEl>
                                        <p:attrNameLst>
                                          <p:attrName>style.visibility</p:attrName>
                                        </p:attrNameLst>
                                      </p:cBhvr>
                                      <p:to>
                                        <p:strVal val="visible"/>
                                      </p:to>
                                    </p:set>
                                    <p:animEffect transition="in" filter="fade">
                                      <p:cBhvr>
                                        <p:cTn id="16" dur="500"/>
                                        <p:tgtEl>
                                          <p:spTgt spid="180"/>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192"/>
                                        </p:tgtEl>
                                        <p:attrNameLst>
                                          <p:attrName>style.visibility</p:attrName>
                                        </p:attrNameLst>
                                      </p:cBhvr>
                                      <p:to>
                                        <p:strVal val="visible"/>
                                      </p:to>
                                    </p:set>
                                    <p:animEffect transition="in" filter="fade">
                                      <p:cBhvr>
                                        <p:cTn id="19" dur="500"/>
                                        <p:tgtEl>
                                          <p:spTgt spid="192"/>
                                        </p:tgtEl>
                                      </p:cBhvr>
                                    </p:animEffect>
                                  </p:childTnLst>
                                </p:cTn>
                              </p:par>
                              <p:par>
                                <p:cTn id="20" presetID="10" presetClass="entr" presetSubtype="0" fill="hold" nodeType="withEffect">
                                  <p:stCondLst>
                                    <p:cond delay="250"/>
                                  </p:stCondLst>
                                  <p:childTnLst>
                                    <p:set>
                                      <p:cBhvr>
                                        <p:cTn id="21" dur="1" fill="hold">
                                          <p:stCondLst>
                                            <p:cond delay="0"/>
                                          </p:stCondLst>
                                        </p:cTn>
                                        <p:tgtEl>
                                          <p:spTgt spid="198"/>
                                        </p:tgtEl>
                                        <p:attrNameLst>
                                          <p:attrName>style.visibility</p:attrName>
                                        </p:attrNameLst>
                                      </p:cBhvr>
                                      <p:to>
                                        <p:strVal val="visible"/>
                                      </p:to>
                                    </p:set>
                                    <p:animEffect transition="in" filter="fade">
                                      <p:cBhvr>
                                        <p:cTn id="22" dur="500"/>
                                        <p:tgtEl>
                                          <p:spTgt spid="198"/>
                                        </p:tgtEl>
                                      </p:cBhvr>
                                    </p:animEffect>
                                  </p:childTnLst>
                                </p:cTn>
                              </p:par>
                              <p:par>
                                <p:cTn id="23" presetID="10" presetClass="entr" presetSubtype="0" fill="hold" grpId="0" nodeType="withEffect">
                                  <p:stCondLst>
                                    <p:cond delay="250"/>
                                  </p:stCondLst>
                                  <p:childTnLst>
                                    <p:set>
                                      <p:cBhvr>
                                        <p:cTn id="24" dur="1" fill="hold">
                                          <p:stCondLst>
                                            <p:cond delay="0"/>
                                          </p:stCondLst>
                                        </p:cTn>
                                        <p:tgtEl>
                                          <p:spTgt spid="200"/>
                                        </p:tgtEl>
                                        <p:attrNameLst>
                                          <p:attrName>style.visibility</p:attrName>
                                        </p:attrNameLst>
                                      </p:cBhvr>
                                      <p:to>
                                        <p:strVal val="visible"/>
                                      </p:to>
                                    </p:set>
                                    <p:animEffect transition="in" filter="fade">
                                      <p:cBhvr>
                                        <p:cTn id="25" dur="500"/>
                                        <p:tgtEl>
                                          <p:spTgt spid="200"/>
                                        </p:tgtEl>
                                      </p:cBhvr>
                                    </p:animEffect>
                                  </p:childTnLst>
                                </p:cTn>
                              </p:par>
                              <p:par>
                                <p:cTn id="26" presetID="10" presetClass="entr" presetSubtype="0" fill="hold" nodeType="withEffect">
                                  <p:stCondLst>
                                    <p:cond delay="250"/>
                                  </p:stCondLst>
                                  <p:childTnLst>
                                    <p:set>
                                      <p:cBhvr>
                                        <p:cTn id="27" dur="1" fill="hold">
                                          <p:stCondLst>
                                            <p:cond delay="0"/>
                                          </p:stCondLst>
                                        </p:cTn>
                                        <p:tgtEl>
                                          <p:spTgt spid="203"/>
                                        </p:tgtEl>
                                        <p:attrNameLst>
                                          <p:attrName>style.visibility</p:attrName>
                                        </p:attrNameLst>
                                      </p:cBhvr>
                                      <p:to>
                                        <p:strVal val="visible"/>
                                      </p:to>
                                    </p:set>
                                    <p:animEffect transition="in" filter="fade">
                                      <p:cBhvr>
                                        <p:cTn id="28" dur="500"/>
                                        <p:tgtEl>
                                          <p:spTgt spid="203"/>
                                        </p:tgtEl>
                                      </p:cBhvr>
                                    </p:animEffect>
                                  </p:childTnLst>
                                </p:cTn>
                              </p:par>
                              <p:par>
                                <p:cTn id="29" presetID="10" presetClass="entr" presetSubtype="0" fill="hold" nodeType="withEffect">
                                  <p:stCondLst>
                                    <p:cond delay="250"/>
                                  </p:stCondLst>
                                  <p:childTnLst>
                                    <p:set>
                                      <p:cBhvr>
                                        <p:cTn id="30" dur="1" fill="hold">
                                          <p:stCondLst>
                                            <p:cond delay="0"/>
                                          </p:stCondLst>
                                        </p:cTn>
                                        <p:tgtEl>
                                          <p:spTgt spid="214"/>
                                        </p:tgtEl>
                                        <p:attrNameLst>
                                          <p:attrName>style.visibility</p:attrName>
                                        </p:attrNameLst>
                                      </p:cBhvr>
                                      <p:to>
                                        <p:strVal val="visible"/>
                                      </p:to>
                                    </p:set>
                                    <p:animEffect transition="in" filter="fade">
                                      <p:cBhvr>
                                        <p:cTn id="31" dur="500"/>
                                        <p:tgtEl>
                                          <p:spTgt spid="214"/>
                                        </p:tgtEl>
                                      </p:cBhvr>
                                    </p:animEffect>
                                  </p:childTnLst>
                                </p:cTn>
                              </p:par>
                              <p:par>
                                <p:cTn id="32" presetID="10" presetClass="entr" presetSubtype="0" fill="hold" nodeType="withEffect">
                                  <p:stCondLst>
                                    <p:cond delay="250"/>
                                  </p:stCondLst>
                                  <p:childTnLst>
                                    <p:set>
                                      <p:cBhvr>
                                        <p:cTn id="33" dur="1" fill="hold">
                                          <p:stCondLst>
                                            <p:cond delay="0"/>
                                          </p:stCondLst>
                                        </p:cTn>
                                        <p:tgtEl>
                                          <p:spTgt spid="230"/>
                                        </p:tgtEl>
                                        <p:attrNameLst>
                                          <p:attrName>style.visibility</p:attrName>
                                        </p:attrNameLst>
                                      </p:cBhvr>
                                      <p:to>
                                        <p:strVal val="visible"/>
                                      </p:to>
                                    </p:set>
                                    <p:animEffect transition="in" filter="fade">
                                      <p:cBhvr>
                                        <p:cTn id="34" dur="500"/>
                                        <p:tgtEl>
                                          <p:spTgt spid="230"/>
                                        </p:tgtEl>
                                      </p:cBhvr>
                                    </p:animEffect>
                                  </p:childTnLst>
                                </p:cTn>
                              </p:par>
                              <p:par>
                                <p:cTn id="35" presetID="10" presetClass="entr" presetSubtype="0" fill="hold" nodeType="withEffect">
                                  <p:stCondLst>
                                    <p:cond delay="250"/>
                                  </p:stCondLst>
                                  <p:childTnLst>
                                    <p:set>
                                      <p:cBhvr>
                                        <p:cTn id="36" dur="1" fill="hold">
                                          <p:stCondLst>
                                            <p:cond delay="0"/>
                                          </p:stCondLst>
                                        </p:cTn>
                                        <p:tgtEl>
                                          <p:spTgt spid="234"/>
                                        </p:tgtEl>
                                        <p:attrNameLst>
                                          <p:attrName>style.visibility</p:attrName>
                                        </p:attrNameLst>
                                      </p:cBhvr>
                                      <p:to>
                                        <p:strVal val="visible"/>
                                      </p:to>
                                    </p:set>
                                    <p:animEffect transition="in" filter="fade">
                                      <p:cBhvr>
                                        <p:cTn id="37" dur="500"/>
                                        <p:tgtEl>
                                          <p:spTgt spid="234"/>
                                        </p:tgtEl>
                                      </p:cBhvr>
                                    </p:animEffect>
                                  </p:childTnLst>
                                </p:cTn>
                              </p:par>
                              <p:par>
                                <p:cTn id="38" presetID="10" presetClass="entr" presetSubtype="0" fill="hold" nodeType="withEffect">
                                  <p:stCondLst>
                                    <p:cond delay="250"/>
                                  </p:stCondLst>
                                  <p:childTnLst>
                                    <p:set>
                                      <p:cBhvr>
                                        <p:cTn id="39" dur="1" fill="hold">
                                          <p:stCondLst>
                                            <p:cond delay="0"/>
                                          </p:stCondLst>
                                        </p:cTn>
                                        <p:tgtEl>
                                          <p:spTgt spid="242"/>
                                        </p:tgtEl>
                                        <p:attrNameLst>
                                          <p:attrName>style.visibility</p:attrName>
                                        </p:attrNameLst>
                                      </p:cBhvr>
                                      <p:to>
                                        <p:strVal val="visible"/>
                                      </p:to>
                                    </p:set>
                                    <p:animEffect transition="in" filter="fade">
                                      <p:cBhvr>
                                        <p:cTn id="40" dur="500"/>
                                        <p:tgtEl>
                                          <p:spTgt spid="242"/>
                                        </p:tgtEl>
                                      </p:cBhvr>
                                    </p:animEffect>
                                  </p:childTnLst>
                                </p:cTn>
                              </p:par>
                              <p:par>
                                <p:cTn id="41" presetID="10" presetClass="entr" presetSubtype="0" fill="hold" nodeType="withEffect">
                                  <p:stCondLst>
                                    <p:cond delay="250"/>
                                  </p:stCondLst>
                                  <p:childTnLst>
                                    <p:set>
                                      <p:cBhvr>
                                        <p:cTn id="42" dur="1" fill="hold">
                                          <p:stCondLst>
                                            <p:cond delay="0"/>
                                          </p:stCondLst>
                                        </p:cTn>
                                        <p:tgtEl>
                                          <p:spTgt spid="245"/>
                                        </p:tgtEl>
                                        <p:attrNameLst>
                                          <p:attrName>style.visibility</p:attrName>
                                        </p:attrNameLst>
                                      </p:cBhvr>
                                      <p:to>
                                        <p:strVal val="visible"/>
                                      </p:to>
                                    </p:set>
                                    <p:animEffect transition="in" filter="fade">
                                      <p:cBhvr>
                                        <p:cTn id="43" dur="500"/>
                                        <p:tgtEl>
                                          <p:spTgt spid="245"/>
                                        </p:tgtEl>
                                      </p:cBhvr>
                                    </p:animEffect>
                                  </p:childTnLst>
                                </p:cTn>
                              </p:par>
                              <p:par>
                                <p:cTn id="44" presetID="10" presetClass="entr" presetSubtype="0" fill="hold" nodeType="withEffect">
                                  <p:stCondLst>
                                    <p:cond delay="250"/>
                                  </p:stCondLst>
                                  <p:childTnLst>
                                    <p:set>
                                      <p:cBhvr>
                                        <p:cTn id="45" dur="1" fill="hold">
                                          <p:stCondLst>
                                            <p:cond delay="0"/>
                                          </p:stCondLst>
                                        </p:cTn>
                                        <p:tgtEl>
                                          <p:spTgt spid="257"/>
                                        </p:tgtEl>
                                        <p:attrNameLst>
                                          <p:attrName>style.visibility</p:attrName>
                                        </p:attrNameLst>
                                      </p:cBhvr>
                                      <p:to>
                                        <p:strVal val="visible"/>
                                      </p:to>
                                    </p:set>
                                    <p:animEffect transition="in" filter="fade">
                                      <p:cBhvr>
                                        <p:cTn id="46" dur="500"/>
                                        <p:tgtEl>
                                          <p:spTgt spid="257"/>
                                        </p:tgtEl>
                                      </p:cBhvr>
                                    </p:animEffect>
                                  </p:childTnLst>
                                </p:cTn>
                              </p:par>
                              <p:par>
                                <p:cTn id="47" presetID="10" presetClass="entr" presetSubtype="0" fill="hold" nodeType="withEffect">
                                  <p:stCondLst>
                                    <p:cond delay="250"/>
                                  </p:stCondLst>
                                  <p:childTnLst>
                                    <p:set>
                                      <p:cBhvr>
                                        <p:cTn id="48" dur="1" fill="hold">
                                          <p:stCondLst>
                                            <p:cond delay="0"/>
                                          </p:stCondLst>
                                        </p:cTn>
                                        <p:tgtEl>
                                          <p:spTgt spid="269"/>
                                        </p:tgtEl>
                                        <p:attrNameLst>
                                          <p:attrName>style.visibility</p:attrName>
                                        </p:attrNameLst>
                                      </p:cBhvr>
                                      <p:to>
                                        <p:strVal val="visible"/>
                                      </p:to>
                                    </p:set>
                                    <p:animEffect transition="in" filter="fade">
                                      <p:cBhvr>
                                        <p:cTn id="49" dur="500"/>
                                        <p:tgtEl>
                                          <p:spTgt spid="269"/>
                                        </p:tgtEl>
                                      </p:cBhvr>
                                    </p:animEffect>
                                  </p:childTnLst>
                                </p:cTn>
                              </p:par>
                              <p:par>
                                <p:cTn id="50" presetID="10" presetClass="entr" presetSubtype="0" fill="hold" nodeType="withEffect">
                                  <p:stCondLst>
                                    <p:cond delay="250"/>
                                  </p:stCondLst>
                                  <p:childTnLst>
                                    <p:set>
                                      <p:cBhvr>
                                        <p:cTn id="51" dur="1" fill="hold">
                                          <p:stCondLst>
                                            <p:cond delay="0"/>
                                          </p:stCondLst>
                                        </p:cTn>
                                        <p:tgtEl>
                                          <p:spTgt spid="278"/>
                                        </p:tgtEl>
                                        <p:attrNameLst>
                                          <p:attrName>style.visibility</p:attrName>
                                        </p:attrNameLst>
                                      </p:cBhvr>
                                      <p:to>
                                        <p:strVal val="visible"/>
                                      </p:to>
                                    </p:set>
                                    <p:animEffect transition="in" filter="fade">
                                      <p:cBhvr>
                                        <p:cTn id="52" dur="500"/>
                                        <p:tgtEl>
                                          <p:spTgt spid="278"/>
                                        </p:tgtEl>
                                      </p:cBhvr>
                                    </p:animEffect>
                                  </p:childTnLst>
                                </p:cTn>
                              </p:par>
                              <p:par>
                                <p:cTn id="53" presetID="10" presetClass="entr" presetSubtype="0" fill="hold" nodeType="withEffect">
                                  <p:stCondLst>
                                    <p:cond delay="250"/>
                                  </p:stCondLst>
                                  <p:childTnLst>
                                    <p:set>
                                      <p:cBhvr>
                                        <p:cTn id="54" dur="1" fill="hold">
                                          <p:stCondLst>
                                            <p:cond delay="0"/>
                                          </p:stCondLst>
                                        </p:cTn>
                                        <p:tgtEl>
                                          <p:spTgt spid="287"/>
                                        </p:tgtEl>
                                        <p:attrNameLst>
                                          <p:attrName>style.visibility</p:attrName>
                                        </p:attrNameLst>
                                      </p:cBhvr>
                                      <p:to>
                                        <p:strVal val="visible"/>
                                      </p:to>
                                    </p:set>
                                    <p:animEffect transition="in" filter="fade">
                                      <p:cBhvr>
                                        <p:cTn id="55" dur="500"/>
                                        <p:tgtEl>
                                          <p:spTgt spid="287"/>
                                        </p:tgtEl>
                                      </p:cBhvr>
                                    </p:animEffect>
                                  </p:childTnLst>
                                </p:cTn>
                              </p:par>
                              <p:par>
                                <p:cTn id="56" presetID="10" presetClass="entr" presetSubtype="0" fill="hold" grpId="0" nodeType="withEffect">
                                  <p:stCondLst>
                                    <p:cond delay="250"/>
                                  </p:stCondLst>
                                  <p:childTnLst>
                                    <p:set>
                                      <p:cBhvr>
                                        <p:cTn id="57" dur="1" fill="hold">
                                          <p:stCondLst>
                                            <p:cond delay="0"/>
                                          </p:stCondLst>
                                        </p:cTn>
                                        <p:tgtEl>
                                          <p:spTgt spid="290"/>
                                        </p:tgtEl>
                                        <p:attrNameLst>
                                          <p:attrName>style.visibility</p:attrName>
                                        </p:attrNameLst>
                                      </p:cBhvr>
                                      <p:to>
                                        <p:strVal val="visible"/>
                                      </p:to>
                                    </p:set>
                                    <p:animEffect transition="in" filter="fade">
                                      <p:cBhvr>
                                        <p:cTn id="58" dur="500"/>
                                        <p:tgtEl>
                                          <p:spTgt spid="290"/>
                                        </p:tgtEl>
                                      </p:cBhvr>
                                    </p:animEffect>
                                  </p:childTnLst>
                                </p:cTn>
                              </p:par>
                              <p:par>
                                <p:cTn id="59" presetID="10" presetClass="entr" presetSubtype="0" fill="hold" grpId="0" nodeType="withEffect">
                                  <p:stCondLst>
                                    <p:cond delay="250"/>
                                  </p:stCondLst>
                                  <p:childTnLst>
                                    <p:set>
                                      <p:cBhvr>
                                        <p:cTn id="60" dur="1" fill="hold">
                                          <p:stCondLst>
                                            <p:cond delay="0"/>
                                          </p:stCondLst>
                                        </p:cTn>
                                        <p:tgtEl>
                                          <p:spTgt spid="291"/>
                                        </p:tgtEl>
                                        <p:attrNameLst>
                                          <p:attrName>style.visibility</p:attrName>
                                        </p:attrNameLst>
                                      </p:cBhvr>
                                      <p:to>
                                        <p:strVal val="visible"/>
                                      </p:to>
                                    </p:set>
                                    <p:animEffect transition="in" filter="fade">
                                      <p:cBhvr>
                                        <p:cTn id="61" dur="500"/>
                                        <p:tgtEl>
                                          <p:spTgt spid="291"/>
                                        </p:tgtEl>
                                      </p:cBhvr>
                                    </p:animEffect>
                                  </p:childTnLst>
                                </p:cTn>
                              </p:par>
                              <p:par>
                                <p:cTn id="62" presetID="10" presetClass="entr" presetSubtype="0" fill="hold" nodeType="withEffect">
                                  <p:stCondLst>
                                    <p:cond delay="250"/>
                                  </p:stCondLst>
                                  <p:childTnLst>
                                    <p:set>
                                      <p:cBhvr>
                                        <p:cTn id="63" dur="1" fill="hold">
                                          <p:stCondLst>
                                            <p:cond delay="0"/>
                                          </p:stCondLst>
                                        </p:cTn>
                                        <p:tgtEl>
                                          <p:spTgt spid="292"/>
                                        </p:tgtEl>
                                        <p:attrNameLst>
                                          <p:attrName>style.visibility</p:attrName>
                                        </p:attrNameLst>
                                      </p:cBhvr>
                                      <p:to>
                                        <p:strVal val="visible"/>
                                      </p:to>
                                    </p:set>
                                    <p:animEffect transition="in" filter="fade">
                                      <p:cBhvr>
                                        <p:cTn id="64" dur="500"/>
                                        <p:tgtEl>
                                          <p:spTgt spid="292"/>
                                        </p:tgtEl>
                                      </p:cBhvr>
                                    </p:animEffect>
                                  </p:childTnLst>
                                </p:cTn>
                              </p:par>
                              <p:par>
                                <p:cTn id="65" presetID="10" presetClass="entr" presetSubtype="0" fill="hold" nodeType="withEffect">
                                  <p:stCondLst>
                                    <p:cond delay="250"/>
                                  </p:stCondLst>
                                  <p:childTnLst>
                                    <p:set>
                                      <p:cBhvr>
                                        <p:cTn id="66" dur="1" fill="hold">
                                          <p:stCondLst>
                                            <p:cond delay="0"/>
                                          </p:stCondLst>
                                        </p:cTn>
                                        <p:tgtEl>
                                          <p:spTgt spid="295"/>
                                        </p:tgtEl>
                                        <p:attrNameLst>
                                          <p:attrName>style.visibility</p:attrName>
                                        </p:attrNameLst>
                                      </p:cBhvr>
                                      <p:to>
                                        <p:strVal val="visible"/>
                                      </p:to>
                                    </p:set>
                                    <p:animEffect transition="in" filter="fade">
                                      <p:cBhvr>
                                        <p:cTn id="67" dur="500"/>
                                        <p:tgtEl>
                                          <p:spTgt spid="295"/>
                                        </p:tgtEl>
                                      </p:cBhvr>
                                    </p:animEffect>
                                  </p:childTnLst>
                                </p:cTn>
                              </p:par>
                              <p:par>
                                <p:cTn id="68" presetID="10" presetClass="entr" presetSubtype="0" fill="hold" nodeType="withEffect">
                                  <p:stCondLst>
                                    <p:cond delay="250"/>
                                  </p:stCondLst>
                                  <p:childTnLst>
                                    <p:set>
                                      <p:cBhvr>
                                        <p:cTn id="69" dur="1" fill="hold">
                                          <p:stCondLst>
                                            <p:cond delay="0"/>
                                          </p:stCondLst>
                                        </p:cTn>
                                        <p:tgtEl>
                                          <p:spTgt spid="298"/>
                                        </p:tgtEl>
                                        <p:attrNameLst>
                                          <p:attrName>style.visibility</p:attrName>
                                        </p:attrNameLst>
                                      </p:cBhvr>
                                      <p:to>
                                        <p:strVal val="visible"/>
                                      </p:to>
                                    </p:set>
                                    <p:animEffect transition="in" filter="fade">
                                      <p:cBhvr>
                                        <p:cTn id="70" dur="500"/>
                                        <p:tgtEl>
                                          <p:spTgt spid="298"/>
                                        </p:tgtEl>
                                      </p:cBhvr>
                                    </p:animEffect>
                                  </p:childTnLst>
                                </p:cTn>
                              </p:par>
                              <p:par>
                                <p:cTn id="71" presetID="10" presetClass="entr" presetSubtype="0" fill="hold" nodeType="withEffect">
                                  <p:stCondLst>
                                    <p:cond delay="250"/>
                                  </p:stCondLst>
                                  <p:childTnLst>
                                    <p:set>
                                      <p:cBhvr>
                                        <p:cTn id="72" dur="1" fill="hold">
                                          <p:stCondLst>
                                            <p:cond delay="0"/>
                                          </p:stCondLst>
                                        </p:cTn>
                                        <p:tgtEl>
                                          <p:spTgt spid="3"/>
                                        </p:tgtEl>
                                        <p:attrNameLst>
                                          <p:attrName>style.visibility</p:attrName>
                                        </p:attrNameLst>
                                      </p:cBhvr>
                                      <p:to>
                                        <p:strVal val="visible"/>
                                      </p:to>
                                    </p:set>
                                    <p:animEffect transition="in" filter="fade">
                                      <p:cBhvr>
                                        <p:cTn id="73" dur="500"/>
                                        <p:tgtEl>
                                          <p:spTgt spid="3"/>
                                        </p:tgtEl>
                                      </p:cBhvr>
                                    </p:animEffect>
                                  </p:childTnLst>
                                </p:cTn>
                              </p:par>
                              <p:par>
                                <p:cTn id="74" presetID="10" presetClass="entr" presetSubtype="0" fill="hold" nodeType="withEffect">
                                  <p:stCondLst>
                                    <p:cond delay="250"/>
                                  </p:stCondLst>
                                  <p:childTnLst>
                                    <p:set>
                                      <p:cBhvr>
                                        <p:cTn id="75" dur="1" fill="hold">
                                          <p:stCondLst>
                                            <p:cond delay="0"/>
                                          </p:stCondLst>
                                        </p:cTn>
                                        <p:tgtEl>
                                          <p:spTgt spid="194"/>
                                        </p:tgtEl>
                                        <p:attrNameLst>
                                          <p:attrName>style.visibility</p:attrName>
                                        </p:attrNameLst>
                                      </p:cBhvr>
                                      <p:to>
                                        <p:strVal val="visible"/>
                                      </p:to>
                                    </p:set>
                                    <p:animEffect transition="in" filter="fade">
                                      <p:cBhvr>
                                        <p:cTn id="76" dur="500"/>
                                        <p:tgtEl>
                                          <p:spTgt spid="194"/>
                                        </p:tgtEl>
                                      </p:cBhvr>
                                    </p:animEffect>
                                  </p:childTnLst>
                                </p:cTn>
                              </p:par>
                              <p:par>
                                <p:cTn id="77" presetID="10" presetClass="entr" presetSubtype="0" fill="hold" grpId="0" nodeType="withEffect">
                                  <p:stCondLst>
                                    <p:cond delay="250"/>
                                  </p:stCondLst>
                                  <p:childTnLst>
                                    <p:set>
                                      <p:cBhvr>
                                        <p:cTn id="78" dur="1" fill="hold">
                                          <p:stCondLst>
                                            <p:cond delay="0"/>
                                          </p:stCondLst>
                                        </p:cTn>
                                        <p:tgtEl>
                                          <p:spTgt spid="135"/>
                                        </p:tgtEl>
                                        <p:attrNameLst>
                                          <p:attrName>style.visibility</p:attrName>
                                        </p:attrNameLst>
                                      </p:cBhvr>
                                      <p:to>
                                        <p:strVal val="visible"/>
                                      </p:to>
                                    </p:set>
                                    <p:animEffect transition="in" filter="fade">
                                      <p:cBhvr>
                                        <p:cTn id="79"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0"/>
      <p:bldP spid="200" grpId="0"/>
      <p:bldP spid="290" grpId="0"/>
      <p:bldP spid="291" grpId="0"/>
      <p:bldP spid="1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a:extLst>
              <a:ext uri="{FF2B5EF4-FFF2-40B4-BE49-F238E27FC236}">
                <a16:creationId xmlns:a16="http://schemas.microsoft.com/office/drawing/2014/main" id="{B0651352-20A1-44E0-AA95-67A5AEDE6C36}"/>
              </a:ext>
            </a:extLst>
          </p:cNvPr>
          <p:cNvGrpSpPr/>
          <p:nvPr/>
        </p:nvGrpSpPr>
        <p:grpSpPr>
          <a:xfrm>
            <a:off x="3728498" y="-30807"/>
            <a:ext cx="8472263" cy="6973824"/>
            <a:chOff x="0" y="0"/>
            <a:chExt cx="8472262" cy="6858000"/>
          </a:xfrm>
        </p:grpSpPr>
        <p:sp>
          <p:nvSpPr>
            <p:cNvPr id="4" name="Rectangle 34">
              <a:extLst>
                <a:ext uri="{FF2B5EF4-FFF2-40B4-BE49-F238E27FC236}">
                  <a16:creationId xmlns:a16="http://schemas.microsoft.com/office/drawing/2014/main" id="{E202D1F3-3A86-4913-8DAE-F8D646CEC506}"/>
                </a:ext>
              </a:extLst>
            </p:cNvPr>
            <p:cNvSpPr/>
            <p:nvPr/>
          </p:nvSpPr>
          <p:spPr>
            <a:xfrm>
              <a:off x="215676" y="0"/>
              <a:ext cx="8256586" cy="6858000"/>
            </a:xfrm>
            <a:prstGeom prst="rect">
              <a:avLst/>
            </a:prstGeom>
            <a:solidFill>
              <a:schemeClr val="bg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 name="Rectangle 35">
              <a:extLst>
                <a:ext uri="{FF2B5EF4-FFF2-40B4-BE49-F238E27FC236}">
                  <a16:creationId xmlns:a16="http://schemas.microsoft.com/office/drawing/2014/main" id="{6E72ABD0-EBFE-43E7-9504-FE3B321D84D6}"/>
                </a:ext>
              </a:extLst>
            </p:cNvPr>
            <p:cNvSpPr/>
            <p:nvPr/>
          </p:nvSpPr>
          <p:spPr>
            <a:xfrm>
              <a:off x="0" y="0"/>
              <a:ext cx="215676" cy="6858000"/>
            </a:xfrm>
            <a:prstGeom prst="rect">
              <a:avLst/>
            </a:prstGeom>
            <a:gradFill flip="none" rotWithShape="1">
              <a:gsLst>
                <a:gs pos="0">
                  <a:srgbClr val="000000">
                    <a:alpha val="0"/>
                  </a:srgbClr>
                </a:gs>
                <a:gs pos="100000">
                  <a:srgbClr val="000000">
                    <a:alpha val="25000"/>
                  </a:srgbClr>
                </a:gs>
              </a:gsLst>
              <a:lin ang="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8" name="Straight Connector 13">
            <a:extLst>
              <a:ext uri="{FF2B5EF4-FFF2-40B4-BE49-F238E27FC236}">
                <a16:creationId xmlns:a16="http://schemas.microsoft.com/office/drawing/2014/main" id="{7B677375-9B21-4855-85F2-07454566A1F5}"/>
              </a:ext>
            </a:extLst>
          </p:cNvPr>
          <p:cNvSpPr/>
          <p:nvPr/>
        </p:nvSpPr>
        <p:spPr>
          <a:xfrm>
            <a:off x="5863373" y="243170"/>
            <a:ext cx="0" cy="5320580"/>
          </a:xfrm>
          <a:prstGeom prst="line">
            <a:avLst/>
          </a:prstGeom>
          <a:ln w="15875" cap="rnd">
            <a:solidFill>
              <a:schemeClr val="accent2"/>
            </a:solidFill>
          </a:ln>
        </p:spPr>
        <p:txBody>
          <a:bodyPr lIns="45719" rIns="45719"/>
          <a:lstStyle/>
          <a:p>
            <a:endParaRPr/>
          </a:p>
        </p:txBody>
      </p:sp>
      <p:sp>
        <p:nvSpPr>
          <p:cNvPr id="10" name="Oval 9">
            <a:extLst>
              <a:ext uri="{FF2B5EF4-FFF2-40B4-BE49-F238E27FC236}">
                <a16:creationId xmlns:a16="http://schemas.microsoft.com/office/drawing/2014/main" id="{14167873-BD66-49AF-9E4B-3DF7870BBF64}"/>
              </a:ext>
            </a:extLst>
          </p:cNvPr>
          <p:cNvSpPr/>
          <p:nvPr/>
        </p:nvSpPr>
        <p:spPr>
          <a:xfrm>
            <a:off x="5404416" y="1376363"/>
            <a:ext cx="917915" cy="8879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8">
            <a:extLst>
              <a:ext uri="{FF2B5EF4-FFF2-40B4-BE49-F238E27FC236}">
                <a16:creationId xmlns:a16="http://schemas.microsoft.com/office/drawing/2014/main" id="{1714C436-8CDF-46C2-8474-0111C56432FC}"/>
              </a:ext>
            </a:extLst>
          </p:cNvPr>
          <p:cNvSpPr/>
          <p:nvPr/>
        </p:nvSpPr>
        <p:spPr>
          <a:xfrm>
            <a:off x="1" y="0"/>
            <a:ext cx="3920630" cy="6858000"/>
          </a:xfrm>
          <a:prstGeom prst="rect">
            <a:avLst/>
          </a:prstGeom>
          <a:gradFill>
            <a:gsLst>
              <a:gs pos="25000">
                <a:schemeClr val="accent2"/>
              </a:gs>
              <a:gs pos="100000">
                <a:srgbClr val="C72032"/>
              </a:gs>
            </a:gsLst>
          </a:gradFill>
          <a:ln w="12700">
            <a:miter lim="400000"/>
          </a:ln>
        </p:spPr>
        <p:txBody>
          <a:bodyPr lIns="45719" rIns="45719" anchor="ctr"/>
          <a:lstStyle/>
          <a:p>
            <a:pPr algn="ctr">
              <a:defRPr>
                <a:solidFill>
                  <a:srgbClr val="FFFFFF"/>
                </a:solidFill>
              </a:defRPr>
            </a:pPr>
            <a:endParaRPr/>
          </a:p>
        </p:txBody>
      </p:sp>
      <p:sp>
        <p:nvSpPr>
          <p:cNvPr id="6" name="TextBox 3">
            <a:extLst>
              <a:ext uri="{FF2B5EF4-FFF2-40B4-BE49-F238E27FC236}">
                <a16:creationId xmlns:a16="http://schemas.microsoft.com/office/drawing/2014/main" id="{588640B4-86AF-4411-9233-5CEFE01363DD}"/>
              </a:ext>
            </a:extLst>
          </p:cNvPr>
          <p:cNvSpPr txBox="1"/>
          <p:nvPr/>
        </p:nvSpPr>
        <p:spPr>
          <a:xfrm>
            <a:off x="294999" y="949213"/>
            <a:ext cx="2953675" cy="601497"/>
          </a:xfrm>
          <a:prstGeom prst="rect">
            <a:avLst/>
          </a:prstGeom>
          <a:noFill/>
        </p:spPr>
        <p:txBody>
          <a:bodyPr wrap="square" lIns="0" tIns="108000" rIns="0" bIns="0" rtlCol="0" anchor="ctr">
            <a:spAutoFit/>
          </a:bodyPr>
          <a:lstStyle/>
          <a:p>
            <a:pPr>
              <a:lnSpc>
                <a:spcPct val="80000"/>
              </a:lnSpc>
            </a:pPr>
            <a:r>
              <a:rPr lang="en-US" sz="4000" dirty="0">
                <a:solidFill>
                  <a:schemeClr val="bg1"/>
                </a:solidFill>
                <a:latin typeface="+mj-lt"/>
              </a:rPr>
              <a:t>AEMO role</a:t>
            </a:r>
          </a:p>
        </p:txBody>
      </p:sp>
      <p:sp>
        <p:nvSpPr>
          <p:cNvPr id="7" name="TextBox 4">
            <a:extLst>
              <a:ext uri="{FF2B5EF4-FFF2-40B4-BE49-F238E27FC236}">
                <a16:creationId xmlns:a16="http://schemas.microsoft.com/office/drawing/2014/main" id="{BF11CA9C-D11E-4EC1-8C02-9007E97D864A}"/>
              </a:ext>
            </a:extLst>
          </p:cNvPr>
          <p:cNvSpPr txBox="1"/>
          <p:nvPr/>
        </p:nvSpPr>
        <p:spPr>
          <a:xfrm>
            <a:off x="294999" y="2500510"/>
            <a:ext cx="3233260" cy="123110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spAutoFit/>
          </a:bodyPr>
          <a:lstStyle>
            <a:lvl1pPr>
              <a:defRPr sz="2400"/>
            </a:lvl1pPr>
          </a:lstStyle>
          <a:p>
            <a:r>
              <a:rPr lang="en-AU" sz="2000">
                <a:solidFill>
                  <a:schemeClr val="bg1"/>
                </a:solidFill>
              </a:rPr>
              <a:t>Facilitation of CDR transactions between consumers, Data Holders and ADRs</a:t>
            </a:r>
            <a:endParaRPr lang="en-US" sz="2000">
              <a:solidFill>
                <a:schemeClr val="bg1"/>
              </a:solidFill>
            </a:endParaRPr>
          </a:p>
        </p:txBody>
      </p:sp>
      <p:sp>
        <p:nvSpPr>
          <p:cNvPr id="25" name="Rectangle 24">
            <a:extLst>
              <a:ext uri="{FF2B5EF4-FFF2-40B4-BE49-F238E27FC236}">
                <a16:creationId xmlns:a16="http://schemas.microsoft.com/office/drawing/2014/main" id="{C5221E8F-2C20-4D25-B82D-945255A54B67}"/>
              </a:ext>
            </a:extLst>
          </p:cNvPr>
          <p:cNvSpPr/>
          <p:nvPr/>
        </p:nvSpPr>
        <p:spPr>
          <a:xfrm>
            <a:off x="6603955" y="1502602"/>
            <a:ext cx="4472417" cy="637849"/>
          </a:xfrm>
          <a:prstGeom prst="rect">
            <a:avLst/>
          </a:prstGeom>
        </p:spPr>
        <p:txBody>
          <a:bodyPr wrap="square" lIns="108000" tIns="72000" rIns="108000" bIns="72000" anchor="t">
            <a:spAutoFit/>
          </a:bodyPr>
          <a:lstStyle/>
          <a:p>
            <a:pPr>
              <a:spcBef>
                <a:spcPts val="225"/>
              </a:spcBef>
              <a:spcAft>
                <a:spcPts val="225"/>
              </a:spcAft>
            </a:pPr>
            <a:r>
              <a:rPr lang="en-US" sz="1600">
                <a:latin typeface="Futura Std Light"/>
              </a:rPr>
              <a:t>Providing an interface for ADRs to request CDR data</a:t>
            </a:r>
          </a:p>
        </p:txBody>
      </p:sp>
      <p:sp>
        <p:nvSpPr>
          <p:cNvPr id="30" name="Rectangle 29">
            <a:extLst>
              <a:ext uri="{FF2B5EF4-FFF2-40B4-BE49-F238E27FC236}">
                <a16:creationId xmlns:a16="http://schemas.microsoft.com/office/drawing/2014/main" id="{46AEC564-FA6C-4435-9ECC-D582DCB440B3}"/>
              </a:ext>
            </a:extLst>
          </p:cNvPr>
          <p:cNvSpPr/>
          <p:nvPr/>
        </p:nvSpPr>
        <p:spPr>
          <a:xfrm>
            <a:off x="6603955" y="2492247"/>
            <a:ext cx="5032700" cy="884070"/>
          </a:xfrm>
          <a:prstGeom prst="rect">
            <a:avLst/>
          </a:prstGeom>
        </p:spPr>
        <p:txBody>
          <a:bodyPr wrap="square" lIns="108000" tIns="72000" rIns="108000" bIns="72000" anchor="t">
            <a:spAutoFit/>
          </a:bodyPr>
          <a:lstStyle/>
          <a:p>
            <a:pPr>
              <a:spcBef>
                <a:spcPts val="225"/>
              </a:spcBef>
              <a:spcAft>
                <a:spcPts val="225"/>
              </a:spcAft>
            </a:pPr>
            <a:r>
              <a:rPr lang="en-US" sz="1600" dirty="0">
                <a:latin typeface="Futura Std Light"/>
              </a:rPr>
              <a:t>Confirming accreditation, authentication, consent and authorisation before disclosing data via the gateway</a:t>
            </a:r>
          </a:p>
        </p:txBody>
      </p:sp>
      <p:sp>
        <p:nvSpPr>
          <p:cNvPr id="9" name="Rectangle 8">
            <a:extLst>
              <a:ext uri="{FF2B5EF4-FFF2-40B4-BE49-F238E27FC236}">
                <a16:creationId xmlns:a16="http://schemas.microsoft.com/office/drawing/2014/main" id="{2C6F6A4E-15EE-45F3-9769-2E04A79BE0FB}"/>
              </a:ext>
            </a:extLst>
          </p:cNvPr>
          <p:cNvSpPr/>
          <p:nvPr/>
        </p:nvSpPr>
        <p:spPr>
          <a:xfrm>
            <a:off x="6603955" y="3783524"/>
            <a:ext cx="4938613" cy="637849"/>
          </a:xfrm>
          <a:prstGeom prst="rect">
            <a:avLst/>
          </a:prstGeom>
        </p:spPr>
        <p:txBody>
          <a:bodyPr wrap="square" lIns="108000" tIns="72000" rIns="108000" bIns="72000" anchor="t">
            <a:spAutoFit/>
          </a:bodyPr>
          <a:lstStyle/>
          <a:p>
            <a:r>
              <a:rPr lang="en-US" sz="1600">
                <a:latin typeface="Futura Std Light"/>
              </a:rPr>
              <a:t>Data Holder for NMI Standing, Metering and DERR data </a:t>
            </a:r>
            <a:endParaRPr lang="en-AU" sz="1600"/>
          </a:p>
        </p:txBody>
      </p:sp>
      <p:sp>
        <p:nvSpPr>
          <p:cNvPr id="90" name="Rectangle 89">
            <a:extLst>
              <a:ext uri="{FF2B5EF4-FFF2-40B4-BE49-F238E27FC236}">
                <a16:creationId xmlns:a16="http://schemas.microsoft.com/office/drawing/2014/main" id="{75C7B9A6-DCA7-4FDE-86F4-1463ACCF5497}"/>
              </a:ext>
            </a:extLst>
          </p:cNvPr>
          <p:cNvSpPr/>
          <p:nvPr/>
        </p:nvSpPr>
        <p:spPr>
          <a:xfrm>
            <a:off x="6603955" y="5057128"/>
            <a:ext cx="4938613" cy="391628"/>
          </a:xfrm>
          <a:prstGeom prst="rect">
            <a:avLst/>
          </a:prstGeom>
        </p:spPr>
        <p:txBody>
          <a:bodyPr wrap="square" lIns="108000" tIns="72000" rIns="108000" bIns="72000" anchor="t">
            <a:spAutoFit/>
          </a:bodyPr>
          <a:lstStyle/>
          <a:p>
            <a:r>
              <a:rPr lang="en-US" sz="1600">
                <a:latin typeface="Futura Std Light"/>
              </a:rPr>
              <a:t>Sourcing and supplying CDR data</a:t>
            </a:r>
            <a:endParaRPr lang="en-AU" sz="1600">
              <a:latin typeface="Futura Std Light"/>
            </a:endParaRPr>
          </a:p>
        </p:txBody>
      </p:sp>
      <p:grpSp>
        <p:nvGrpSpPr>
          <p:cNvPr id="100" name="Group 99">
            <a:extLst>
              <a:ext uri="{FF2B5EF4-FFF2-40B4-BE49-F238E27FC236}">
                <a16:creationId xmlns:a16="http://schemas.microsoft.com/office/drawing/2014/main" id="{0EE26E46-CF84-41CE-8A76-0846B06F30BF}"/>
              </a:ext>
            </a:extLst>
          </p:cNvPr>
          <p:cNvGrpSpPr/>
          <p:nvPr/>
        </p:nvGrpSpPr>
        <p:grpSpPr>
          <a:xfrm>
            <a:off x="5404416" y="3617757"/>
            <a:ext cx="917915" cy="917916"/>
            <a:chOff x="5409324" y="1779499"/>
            <a:chExt cx="917915" cy="917916"/>
          </a:xfrm>
        </p:grpSpPr>
        <p:grpSp>
          <p:nvGrpSpPr>
            <p:cNvPr id="21" name="Group 20">
              <a:extLst>
                <a:ext uri="{FF2B5EF4-FFF2-40B4-BE49-F238E27FC236}">
                  <a16:creationId xmlns:a16="http://schemas.microsoft.com/office/drawing/2014/main" id="{D8B001CC-4D48-4C42-B3D2-7A3F471F0D16}"/>
                </a:ext>
              </a:extLst>
            </p:cNvPr>
            <p:cNvGrpSpPr/>
            <p:nvPr/>
          </p:nvGrpSpPr>
          <p:grpSpPr>
            <a:xfrm>
              <a:off x="5409324" y="1779499"/>
              <a:ext cx="917915" cy="917916"/>
              <a:chOff x="5311345" y="4815227"/>
              <a:chExt cx="1137362" cy="1137363"/>
            </a:xfrm>
          </p:grpSpPr>
          <p:sp>
            <p:nvSpPr>
              <p:cNvPr id="22" name="Oval 21">
                <a:extLst>
                  <a:ext uri="{FF2B5EF4-FFF2-40B4-BE49-F238E27FC236}">
                    <a16:creationId xmlns:a16="http://schemas.microsoft.com/office/drawing/2014/main" id="{EB221179-BA2B-40E6-A4A3-AEF5080C0182}"/>
                  </a:ext>
                </a:extLst>
              </p:cNvPr>
              <p:cNvSpPr/>
              <p:nvPr/>
            </p:nvSpPr>
            <p:spPr>
              <a:xfrm>
                <a:off x="5311345" y="4815227"/>
                <a:ext cx="1137362" cy="1137363"/>
              </a:xfrm>
              <a:prstGeom prst="ellipse">
                <a:avLst/>
              </a:prstGeom>
              <a:ln w="28575" cap="rnd">
                <a:solidFill>
                  <a:schemeClr val="accent2"/>
                </a:solidFill>
                <a:prstDash val="sysDot"/>
              </a:ln>
            </p:spPr>
            <p:txBody>
              <a:bodyPr lIns="45719" rIns="45719" anchor="ctr"/>
              <a:lstStyle/>
              <a:p>
                <a:pPr algn="ctr">
                  <a:defRPr>
                    <a:solidFill>
                      <a:srgbClr val="FFFFFF"/>
                    </a:solidFill>
                  </a:defRPr>
                </a:pPr>
                <a:endParaRPr/>
              </a:p>
            </p:txBody>
          </p:sp>
          <p:sp>
            <p:nvSpPr>
              <p:cNvPr id="23" name="Oval 36">
                <a:extLst>
                  <a:ext uri="{FF2B5EF4-FFF2-40B4-BE49-F238E27FC236}">
                    <a16:creationId xmlns:a16="http://schemas.microsoft.com/office/drawing/2014/main" id="{2999A63B-24BD-4322-8104-8FC6E56CFC37}"/>
                  </a:ext>
                </a:extLst>
              </p:cNvPr>
              <p:cNvSpPr/>
              <p:nvPr/>
            </p:nvSpPr>
            <p:spPr>
              <a:xfrm>
                <a:off x="5399595" y="4903142"/>
                <a:ext cx="951555" cy="951554"/>
              </a:xfrm>
              <a:prstGeom prst="ellipse">
                <a:avLst/>
              </a:prstGeom>
              <a:solidFill>
                <a:schemeClr val="bg1"/>
              </a:solidFill>
              <a:ln w="12700" cap="rnd">
                <a:solidFill>
                  <a:schemeClr val="accent2"/>
                </a:solidFill>
              </a:ln>
            </p:spPr>
            <p:txBody>
              <a:bodyPr lIns="45719" rIns="45719" anchor="ctr"/>
              <a:lstStyle/>
              <a:p>
                <a:pPr algn="ctr">
                  <a:defRPr>
                    <a:solidFill>
                      <a:srgbClr val="FFFFFF"/>
                    </a:solidFill>
                  </a:defRPr>
                </a:pPr>
                <a:endParaRPr/>
              </a:p>
            </p:txBody>
          </p:sp>
        </p:grpSp>
        <p:grpSp>
          <p:nvGrpSpPr>
            <p:cNvPr id="38" name="Group 37">
              <a:extLst>
                <a:ext uri="{FF2B5EF4-FFF2-40B4-BE49-F238E27FC236}">
                  <a16:creationId xmlns:a16="http://schemas.microsoft.com/office/drawing/2014/main" id="{F9654D64-72D4-4EB2-8CC5-0A0D8F819AAA}"/>
                </a:ext>
              </a:extLst>
            </p:cNvPr>
            <p:cNvGrpSpPr/>
            <p:nvPr/>
          </p:nvGrpSpPr>
          <p:grpSpPr>
            <a:xfrm>
              <a:off x="5625184" y="1992999"/>
              <a:ext cx="478684" cy="532309"/>
              <a:chOff x="57943" y="2618716"/>
              <a:chExt cx="1131890" cy="1162053"/>
            </a:xfrm>
            <a:solidFill>
              <a:schemeClr val="accent2"/>
            </a:solidFill>
          </p:grpSpPr>
          <p:sp>
            <p:nvSpPr>
              <p:cNvPr id="39" name="Freeform 992">
                <a:extLst>
                  <a:ext uri="{FF2B5EF4-FFF2-40B4-BE49-F238E27FC236}">
                    <a16:creationId xmlns:a16="http://schemas.microsoft.com/office/drawing/2014/main" id="{BE522B91-4977-42EA-8E5E-D68174FCA0EF}"/>
                  </a:ext>
                </a:extLst>
              </p:cNvPr>
              <p:cNvSpPr>
                <a:spLocks noEditPoints="1"/>
              </p:cNvSpPr>
              <p:nvPr/>
            </p:nvSpPr>
            <p:spPr bwMode="auto">
              <a:xfrm>
                <a:off x="57943" y="2618716"/>
                <a:ext cx="1131890" cy="1162053"/>
              </a:xfrm>
              <a:custGeom>
                <a:avLst/>
                <a:gdLst>
                  <a:gd name="T0" fmla="*/ 151 w 302"/>
                  <a:gd name="T1" fmla="*/ 310 h 310"/>
                  <a:gd name="T2" fmla="*/ 149 w 302"/>
                  <a:gd name="T3" fmla="*/ 310 h 310"/>
                  <a:gd name="T4" fmla="*/ 10 w 302"/>
                  <a:gd name="T5" fmla="*/ 53 h 310"/>
                  <a:gd name="T6" fmla="*/ 10 w 302"/>
                  <a:gd name="T7" fmla="*/ 49 h 310"/>
                  <a:gd name="T8" fmla="*/ 14 w 302"/>
                  <a:gd name="T9" fmla="*/ 49 h 310"/>
                  <a:gd name="T10" fmla="*/ 148 w 302"/>
                  <a:gd name="T11" fmla="*/ 3 h 310"/>
                  <a:gd name="T12" fmla="*/ 151 w 302"/>
                  <a:gd name="T13" fmla="*/ 0 h 310"/>
                  <a:gd name="T14" fmla="*/ 154 w 302"/>
                  <a:gd name="T15" fmla="*/ 3 h 310"/>
                  <a:gd name="T16" fmla="*/ 285 w 302"/>
                  <a:gd name="T17" fmla="*/ 49 h 310"/>
                  <a:gd name="T18" fmla="*/ 289 w 302"/>
                  <a:gd name="T19" fmla="*/ 49 h 310"/>
                  <a:gd name="T20" fmla="*/ 289 w 302"/>
                  <a:gd name="T21" fmla="*/ 52 h 310"/>
                  <a:gd name="T22" fmla="*/ 153 w 302"/>
                  <a:gd name="T23" fmla="*/ 310 h 310"/>
                  <a:gd name="T24" fmla="*/ 151 w 302"/>
                  <a:gd name="T25" fmla="*/ 310 h 310"/>
                  <a:gd name="T26" fmla="*/ 18 w 302"/>
                  <a:gd name="T27" fmla="*/ 57 h 310"/>
                  <a:gd name="T28" fmla="*/ 151 w 302"/>
                  <a:gd name="T29" fmla="*/ 302 h 310"/>
                  <a:gd name="T30" fmla="*/ 281 w 302"/>
                  <a:gd name="T31" fmla="*/ 57 h 310"/>
                  <a:gd name="T32" fmla="*/ 151 w 302"/>
                  <a:gd name="T33" fmla="*/ 12 h 310"/>
                  <a:gd name="T34" fmla="*/ 18 w 302"/>
                  <a:gd name="T35" fmla="*/ 57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2" h="310">
                    <a:moveTo>
                      <a:pt x="151" y="310"/>
                    </a:moveTo>
                    <a:cubicBezTo>
                      <a:pt x="149" y="310"/>
                      <a:pt x="149" y="310"/>
                      <a:pt x="149" y="310"/>
                    </a:cubicBezTo>
                    <a:cubicBezTo>
                      <a:pt x="0" y="242"/>
                      <a:pt x="10" y="54"/>
                      <a:pt x="10" y="53"/>
                    </a:cubicBezTo>
                    <a:cubicBezTo>
                      <a:pt x="10" y="49"/>
                      <a:pt x="10" y="49"/>
                      <a:pt x="10" y="49"/>
                    </a:cubicBezTo>
                    <a:cubicBezTo>
                      <a:pt x="14" y="49"/>
                      <a:pt x="14" y="49"/>
                      <a:pt x="14" y="49"/>
                    </a:cubicBezTo>
                    <a:cubicBezTo>
                      <a:pt x="107" y="49"/>
                      <a:pt x="148" y="4"/>
                      <a:pt x="148" y="3"/>
                    </a:cubicBezTo>
                    <a:cubicBezTo>
                      <a:pt x="151" y="0"/>
                      <a:pt x="151" y="0"/>
                      <a:pt x="151" y="0"/>
                    </a:cubicBezTo>
                    <a:cubicBezTo>
                      <a:pt x="154" y="3"/>
                      <a:pt x="154" y="3"/>
                      <a:pt x="154" y="3"/>
                    </a:cubicBezTo>
                    <a:cubicBezTo>
                      <a:pt x="154" y="4"/>
                      <a:pt x="192" y="49"/>
                      <a:pt x="285" y="49"/>
                    </a:cubicBezTo>
                    <a:cubicBezTo>
                      <a:pt x="289" y="49"/>
                      <a:pt x="289" y="49"/>
                      <a:pt x="289" y="49"/>
                    </a:cubicBezTo>
                    <a:cubicBezTo>
                      <a:pt x="289" y="52"/>
                      <a:pt x="289" y="52"/>
                      <a:pt x="289" y="52"/>
                    </a:cubicBezTo>
                    <a:cubicBezTo>
                      <a:pt x="289" y="54"/>
                      <a:pt x="302" y="242"/>
                      <a:pt x="153" y="310"/>
                    </a:cubicBezTo>
                    <a:lnTo>
                      <a:pt x="151" y="310"/>
                    </a:lnTo>
                    <a:close/>
                    <a:moveTo>
                      <a:pt x="18" y="57"/>
                    </a:moveTo>
                    <a:cubicBezTo>
                      <a:pt x="17" y="83"/>
                      <a:pt x="20" y="241"/>
                      <a:pt x="151" y="302"/>
                    </a:cubicBezTo>
                    <a:cubicBezTo>
                      <a:pt x="282" y="241"/>
                      <a:pt x="282" y="83"/>
                      <a:pt x="281" y="57"/>
                    </a:cubicBezTo>
                    <a:cubicBezTo>
                      <a:pt x="201" y="56"/>
                      <a:pt x="162" y="23"/>
                      <a:pt x="151" y="12"/>
                    </a:cubicBezTo>
                    <a:cubicBezTo>
                      <a:pt x="140" y="22"/>
                      <a:pt x="98" y="56"/>
                      <a:pt x="18"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grpSp>
            <p:nvGrpSpPr>
              <p:cNvPr id="40" name="Group 39">
                <a:extLst>
                  <a:ext uri="{FF2B5EF4-FFF2-40B4-BE49-F238E27FC236}">
                    <a16:creationId xmlns:a16="http://schemas.microsoft.com/office/drawing/2014/main" id="{DF21317B-2A28-417D-BC9E-05213974A3FD}"/>
                  </a:ext>
                </a:extLst>
              </p:cNvPr>
              <p:cNvGrpSpPr/>
              <p:nvPr/>
            </p:nvGrpSpPr>
            <p:grpSpPr>
              <a:xfrm>
                <a:off x="608807" y="2640941"/>
                <a:ext cx="74613" cy="1123953"/>
                <a:chOff x="608807" y="2640941"/>
                <a:chExt cx="74613" cy="1123953"/>
              </a:xfrm>
              <a:grpFill/>
            </p:grpSpPr>
            <p:sp>
              <p:nvSpPr>
                <p:cNvPr id="41" name="Rectangle 40">
                  <a:extLst>
                    <a:ext uri="{FF2B5EF4-FFF2-40B4-BE49-F238E27FC236}">
                      <a16:creationId xmlns:a16="http://schemas.microsoft.com/office/drawing/2014/main" id="{BFE6168F-891F-400F-A2DF-1BFFCCF94360}"/>
                    </a:ext>
                  </a:extLst>
                </p:cNvPr>
                <p:cNvSpPr>
                  <a:spLocks noChangeArrowheads="1"/>
                </p:cNvSpPr>
                <p:nvPr/>
              </p:nvSpPr>
              <p:spPr bwMode="auto">
                <a:xfrm>
                  <a:off x="608807" y="2640941"/>
                  <a:ext cx="30163" cy="11239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grpSp>
              <p:nvGrpSpPr>
                <p:cNvPr id="42" name="Group 41">
                  <a:extLst>
                    <a:ext uri="{FF2B5EF4-FFF2-40B4-BE49-F238E27FC236}">
                      <a16:creationId xmlns:a16="http://schemas.microsoft.com/office/drawing/2014/main" id="{E5B86FAC-CB89-4631-9081-D88B3CE00D3D}"/>
                    </a:ext>
                  </a:extLst>
                </p:cNvPr>
                <p:cNvGrpSpPr/>
                <p:nvPr/>
              </p:nvGrpSpPr>
              <p:grpSpPr>
                <a:xfrm>
                  <a:off x="623095" y="2806041"/>
                  <a:ext cx="60325" cy="823915"/>
                  <a:chOff x="623095" y="2806041"/>
                  <a:chExt cx="60325" cy="823915"/>
                </a:xfrm>
                <a:grpFill/>
              </p:grpSpPr>
              <p:sp>
                <p:nvSpPr>
                  <p:cNvPr id="43" name="Rectangle 42">
                    <a:extLst>
                      <a:ext uri="{FF2B5EF4-FFF2-40B4-BE49-F238E27FC236}">
                        <a16:creationId xmlns:a16="http://schemas.microsoft.com/office/drawing/2014/main" id="{F77E93AC-96F0-4450-AC38-2F2E0BB83FCA}"/>
                      </a:ext>
                    </a:extLst>
                  </p:cNvPr>
                  <p:cNvSpPr>
                    <a:spLocks noChangeArrowheads="1"/>
                  </p:cNvSpPr>
                  <p:nvPr/>
                </p:nvSpPr>
                <p:spPr bwMode="auto">
                  <a:xfrm>
                    <a:off x="623095" y="2806041"/>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4" name="Rectangle 43">
                    <a:extLst>
                      <a:ext uri="{FF2B5EF4-FFF2-40B4-BE49-F238E27FC236}">
                        <a16:creationId xmlns:a16="http://schemas.microsoft.com/office/drawing/2014/main" id="{14704B14-5A40-4E69-B5D0-A7EB9CAE7095}"/>
                      </a:ext>
                    </a:extLst>
                  </p:cNvPr>
                  <p:cNvSpPr>
                    <a:spLocks noChangeArrowheads="1"/>
                  </p:cNvSpPr>
                  <p:nvPr/>
                </p:nvSpPr>
                <p:spPr bwMode="auto">
                  <a:xfrm>
                    <a:off x="623095" y="2894941"/>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5" name="Rectangle 44">
                    <a:extLst>
                      <a:ext uri="{FF2B5EF4-FFF2-40B4-BE49-F238E27FC236}">
                        <a16:creationId xmlns:a16="http://schemas.microsoft.com/office/drawing/2014/main" id="{407269A7-C5A4-47C5-BE35-9E67090B0CFC}"/>
                      </a:ext>
                    </a:extLst>
                  </p:cNvPr>
                  <p:cNvSpPr>
                    <a:spLocks noChangeArrowheads="1"/>
                  </p:cNvSpPr>
                  <p:nvPr/>
                </p:nvSpPr>
                <p:spPr bwMode="auto">
                  <a:xfrm>
                    <a:off x="623095" y="2985429"/>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6" name="Rectangle 45">
                    <a:extLst>
                      <a:ext uri="{FF2B5EF4-FFF2-40B4-BE49-F238E27FC236}">
                        <a16:creationId xmlns:a16="http://schemas.microsoft.com/office/drawing/2014/main" id="{4FA49639-838C-4978-AEFB-E300E56C18B2}"/>
                      </a:ext>
                    </a:extLst>
                  </p:cNvPr>
                  <p:cNvSpPr>
                    <a:spLocks noChangeArrowheads="1"/>
                  </p:cNvSpPr>
                  <p:nvPr/>
                </p:nvSpPr>
                <p:spPr bwMode="auto">
                  <a:xfrm>
                    <a:off x="623095" y="3075917"/>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7" name="Rectangle 46">
                    <a:extLst>
                      <a:ext uri="{FF2B5EF4-FFF2-40B4-BE49-F238E27FC236}">
                        <a16:creationId xmlns:a16="http://schemas.microsoft.com/office/drawing/2014/main" id="{F00DEE37-AE1C-463A-BA22-235A6C13DDBE}"/>
                      </a:ext>
                    </a:extLst>
                  </p:cNvPr>
                  <p:cNvSpPr>
                    <a:spLocks noChangeArrowheads="1"/>
                  </p:cNvSpPr>
                  <p:nvPr/>
                </p:nvSpPr>
                <p:spPr bwMode="auto">
                  <a:xfrm>
                    <a:off x="623095" y="3166405"/>
                    <a:ext cx="6032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8" name="Rectangle 47">
                    <a:extLst>
                      <a:ext uri="{FF2B5EF4-FFF2-40B4-BE49-F238E27FC236}">
                        <a16:creationId xmlns:a16="http://schemas.microsoft.com/office/drawing/2014/main" id="{B7020DEB-4556-4A80-9A86-22ABC94DC37B}"/>
                      </a:ext>
                    </a:extLst>
                  </p:cNvPr>
                  <p:cNvSpPr>
                    <a:spLocks noChangeArrowheads="1"/>
                  </p:cNvSpPr>
                  <p:nvPr/>
                </p:nvSpPr>
                <p:spPr bwMode="auto">
                  <a:xfrm>
                    <a:off x="623095" y="3241017"/>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49" name="Rectangle 48">
                    <a:extLst>
                      <a:ext uri="{FF2B5EF4-FFF2-40B4-BE49-F238E27FC236}">
                        <a16:creationId xmlns:a16="http://schemas.microsoft.com/office/drawing/2014/main" id="{326B9B15-E23F-4879-901D-6031F518C793}"/>
                      </a:ext>
                    </a:extLst>
                  </p:cNvPr>
                  <p:cNvSpPr>
                    <a:spLocks noChangeArrowheads="1"/>
                  </p:cNvSpPr>
                  <p:nvPr/>
                </p:nvSpPr>
                <p:spPr bwMode="auto">
                  <a:xfrm>
                    <a:off x="623095" y="3329918"/>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50" name="Rectangle 49">
                    <a:extLst>
                      <a:ext uri="{FF2B5EF4-FFF2-40B4-BE49-F238E27FC236}">
                        <a16:creationId xmlns:a16="http://schemas.microsoft.com/office/drawing/2014/main" id="{7F01B8A1-BDB8-429E-8E38-AA7439E57BEF}"/>
                      </a:ext>
                    </a:extLst>
                  </p:cNvPr>
                  <p:cNvSpPr>
                    <a:spLocks noChangeArrowheads="1"/>
                  </p:cNvSpPr>
                  <p:nvPr/>
                </p:nvSpPr>
                <p:spPr bwMode="auto">
                  <a:xfrm>
                    <a:off x="623095" y="3420405"/>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51" name="Rectangle 50">
                    <a:extLst>
                      <a:ext uri="{FF2B5EF4-FFF2-40B4-BE49-F238E27FC236}">
                        <a16:creationId xmlns:a16="http://schemas.microsoft.com/office/drawing/2014/main" id="{333FC2F4-94E3-4BBE-BCAF-80B562FDEFA8}"/>
                      </a:ext>
                    </a:extLst>
                  </p:cNvPr>
                  <p:cNvSpPr>
                    <a:spLocks noChangeArrowheads="1"/>
                  </p:cNvSpPr>
                  <p:nvPr/>
                </p:nvSpPr>
                <p:spPr bwMode="auto">
                  <a:xfrm>
                    <a:off x="623095" y="3510893"/>
                    <a:ext cx="603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sp>
                <p:nvSpPr>
                  <p:cNvPr id="52" name="Rectangle 51">
                    <a:extLst>
                      <a:ext uri="{FF2B5EF4-FFF2-40B4-BE49-F238E27FC236}">
                        <a16:creationId xmlns:a16="http://schemas.microsoft.com/office/drawing/2014/main" id="{D8B2ECF5-3C98-49F7-B6F7-DCA048B1A08C}"/>
                      </a:ext>
                    </a:extLst>
                  </p:cNvPr>
                  <p:cNvSpPr>
                    <a:spLocks noChangeArrowheads="1"/>
                  </p:cNvSpPr>
                  <p:nvPr/>
                </p:nvSpPr>
                <p:spPr bwMode="auto">
                  <a:xfrm>
                    <a:off x="623095" y="3601381"/>
                    <a:ext cx="6032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AU" sz="1350"/>
                  </a:p>
                </p:txBody>
              </p:sp>
            </p:grpSp>
          </p:grpSp>
        </p:grpSp>
      </p:grpSp>
      <p:grpSp>
        <p:nvGrpSpPr>
          <p:cNvPr id="101" name="Group 100">
            <a:extLst>
              <a:ext uri="{FF2B5EF4-FFF2-40B4-BE49-F238E27FC236}">
                <a16:creationId xmlns:a16="http://schemas.microsoft.com/office/drawing/2014/main" id="{1D5F6A38-9B66-4A14-A38F-E07465924B38}"/>
              </a:ext>
            </a:extLst>
          </p:cNvPr>
          <p:cNvGrpSpPr/>
          <p:nvPr/>
        </p:nvGrpSpPr>
        <p:grpSpPr>
          <a:xfrm>
            <a:off x="5404416" y="4782733"/>
            <a:ext cx="917915" cy="917916"/>
            <a:chOff x="5413080" y="2938119"/>
            <a:chExt cx="917915" cy="917916"/>
          </a:xfrm>
        </p:grpSpPr>
        <p:grpSp>
          <p:nvGrpSpPr>
            <p:cNvPr id="15" name="Group 14">
              <a:extLst>
                <a:ext uri="{FF2B5EF4-FFF2-40B4-BE49-F238E27FC236}">
                  <a16:creationId xmlns:a16="http://schemas.microsoft.com/office/drawing/2014/main" id="{AC878C91-F0F6-4B46-BFF4-12DAEF6A0EA7}"/>
                </a:ext>
              </a:extLst>
            </p:cNvPr>
            <p:cNvGrpSpPr/>
            <p:nvPr/>
          </p:nvGrpSpPr>
          <p:grpSpPr>
            <a:xfrm>
              <a:off x="5413080" y="2938119"/>
              <a:ext cx="917915" cy="917916"/>
              <a:chOff x="5311345" y="4815227"/>
              <a:chExt cx="1137362" cy="1137363"/>
            </a:xfrm>
          </p:grpSpPr>
          <p:sp>
            <p:nvSpPr>
              <p:cNvPr id="16" name="Oval 18">
                <a:extLst>
                  <a:ext uri="{FF2B5EF4-FFF2-40B4-BE49-F238E27FC236}">
                    <a16:creationId xmlns:a16="http://schemas.microsoft.com/office/drawing/2014/main" id="{759139D9-7B82-4B05-AF96-5C44064D66E8}"/>
                  </a:ext>
                </a:extLst>
              </p:cNvPr>
              <p:cNvSpPr/>
              <p:nvPr/>
            </p:nvSpPr>
            <p:spPr>
              <a:xfrm>
                <a:off x="5311345" y="4815227"/>
                <a:ext cx="1137362" cy="1137363"/>
              </a:xfrm>
              <a:prstGeom prst="ellipse">
                <a:avLst/>
              </a:prstGeom>
              <a:ln w="28575" cap="rnd">
                <a:solidFill>
                  <a:schemeClr val="accent2"/>
                </a:solidFill>
                <a:prstDash val="sysDot"/>
              </a:ln>
            </p:spPr>
            <p:txBody>
              <a:bodyPr lIns="45719" rIns="45719" anchor="ctr"/>
              <a:lstStyle/>
              <a:p>
                <a:pPr algn="ctr">
                  <a:defRPr>
                    <a:solidFill>
                      <a:srgbClr val="FFFFFF"/>
                    </a:solidFill>
                  </a:defRPr>
                </a:pPr>
                <a:endParaRPr/>
              </a:p>
            </p:txBody>
          </p:sp>
          <p:sp>
            <p:nvSpPr>
              <p:cNvPr id="17" name="Oval 36">
                <a:extLst>
                  <a:ext uri="{FF2B5EF4-FFF2-40B4-BE49-F238E27FC236}">
                    <a16:creationId xmlns:a16="http://schemas.microsoft.com/office/drawing/2014/main" id="{2376AC9F-A471-4BD0-B0CB-BBCC340536D9}"/>
                  </a:ext>
                </a:extLst>
              </p:cNvPr>
              <p:cNvSpPr/>
              <p:nvPr/>
            </p:nvSpPr>
            <p:spPr>
              <a:xfrm>
                <a:off x="5399595" y="4903141"/>
                <a:ext cx="951555" cy="951555"/>
              </a:xfrm>
              <a:prstGeom prst="ellipse">
                <a:avLst/>
              </a:prstGeom>
              <a:solidFill>
                <a:schemeClr val="bg1"/>
              </a:solidFill>
              <a:ln w="12700" cap="rnd">
                <a:solidFill>
                  <a:schemeClr val="accent2"/>
                </a:solidFill>
              </a:ln>
            </p:spPr>
            <p:txBody>
              <a:bodyPr lIns="45719" rIns="45719" anchor="ctr"/>
              <a:lstStyle/>
              <a:p>
                <a:pPr algn="ctr">
                  <a:defRPr>
                    <a:solidFill>
                      <a:srgbClr val="FFFFFF"/>
                    </a:solidFill>
                  </a:defRPr>
                </a:pPr>
                <a:endParaRPr/>
              </a:p>
            </p:txBody>
          </p:sp>
        </p:grpSp>
        <p:grpSp>
          <p:nvGrpSpPr>
            <p:cNvPr id="53" name="Group 52">
              <a:extLst>
                <a:ext uri="{FF2B5EF4-FFF2-40B4-BE49-F238E27FC236}">
                  <a16:creationId xmlns:a16="http://schemas.microsoft.com/office/drawing/2014/main" id="{84845F4C-B23E-4AD9-9A8C-6F1657762DA2}"/>
                </a:ext>
              </a:extLst>
            </p:cNvPr>
            <p:cNvGrpSpPr/>
            <p:nvPr/>
          </p:nvGrpSpPr>
          <p:grpSpPr>
            <a:xfrm>
              <a:off x="5651424" y="3203427"/>
              <a:ext cx="425435" cy="389912"/>
              <a:chOff x="5715001" y="1290638"/>
              <a:chExt cx="411163" cy="374650"/>
            </a:xfrm>
            <a:noFill/>
          </p:grpSpPr>
          <p:sp>
            <p:nvSpPr>
              <p:cNvPr id="54" name="Freeform 737">
                <a:extLst>
                  <a:ext uri="{FF2B5EF4-FFF2-40B4-BE49-F238E27FC236}">
                    <a16:creationId xmlns:a16="http://schemas.microsoft.com/office/drawing/2014/main" id="{39B85DBE-CC0C-4CEF-808A-31105FE301B9}"/>
                  </a:ext>
                </a:extLst>
              </p:cNvPr>
              <p:cNvSpPr>
                <a:spLocks/>
              </p:cNvSpPr>
              <p:nvPr/>
            </p:nvSpPr>
            <p:spPr bwMode="auto">
              <a:xfrm>
                <a:off x="5803901" y="1416050"/>
                <a:ext cx="223838" cy="125413"/>
              </a:xfrm>
              <a:custGeom>
                <a:avLst/>
                <a:gdLst>
                  <a:gd name="T0" fmla="*/ 0 w 312"/>
                  <a:gd name="T1" fmla="*/ 0 h 175"/>
                  <a:gd name="T2" fmla="*/ 52 w 312"/>
                  <a:gd name="T3" fmla="*/ 74 h 175"/>
                  <a:gd name="T4" fmla="*/ 79 w 312"/>
                  <a:gd name="T5" fmla="*/ 87 h 175"/>
                  <a:gd name="T6" fmla="*/ 225 w 312"/>
                  <a:gd name="T7" fmla="*/ 87 h 175"/>
                  <a:gd name="T8" fmla="*/ 251 w 312"/>
                  <a:gd name="T9" fmla="*/ 101 h 175"/>
                  <a:gd name="T10" fmla="*/ 312 w 312"/>
                  <a:gd name="T11" fmla="*/ 175 h 175"/>
                </a:gdLst>
                <a:ahLst/>
                <a:cxnLst>
                  <a:cxn ang="0">
                    <a:pos x="T0" y="T1"/>
                  </a:cxn>
                  <a:cxn ang="0">
                    <a:pos x="T2" y="T3"/>
                  </a:cxn>
                  <a:cxn ang="0">
                    <a:pos x="T4" y="T5"/>
                  </a:cxn>
                  <a:cxn ang="0">
                    <a:pos x="T6" y="T7"/>
                  </a:cxn>
                  <a:cxn ang="0">
                    <a:pos x="T8" y="T9"/>
                  </a:cxn>
                  <a:cxn ang="0">
                    <a:pos x="T10" y="T11"/>
                  </a:cxn>
                </a:cxnLst>
                <a:rect l="0" t="0" r="r" b="b"/>
                <a:pathLst>
                  <a:path w="312" h="175">
                    <a:moveTo>
                      <a:pt x="0" y="0"/>
                    </a:moveTo>
                    <a:lnTo>
                      <a:pt x="52" y="74"/>
                    </a:lnTo>
                    <a:cubicBezTo>
                      <a:pt x="58" y="82"/>
                      <a:pt x="68" y="87"/>
                      <a:pt x="79" y="87"/>
                    </a:cubicBezTo>
                    <a:lnTo>
                      <a:pt x="225" y="87"/>
                    </a:lnTo>
                    <a:cubicBezTo>
                      <a:pt x="235" y="87"/>
                      <a:pt x="245" y="92"/>
                      <a:pt x="251" y="101"/>
                    </a:cubicBezTo>
                    <a:lnTo>
                      <a:pt x="312" y="175"/>
                    </a:lnTo>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55" name="Freeform 738">
                <a:extLst>
                  <a:ext uri="{FF2B5EF4-FFF2-40B4-BE49-F238E27FC236}">
                    <a16:creationId xmlns:a16="http://schemas.microsoft.com/office/drawing/2014/main" id="{AA73E328-FD91-4DDE-8856-97ABEAA8DBAB}"/>
                  </a:ext>
                </a:extLst>
              </p:cNvPr>
              <p:cNvSpPr>
                <a:spLocks/>
              </p:cNvSpPr>
              <p:nvPr/>
            </p:nvSpPr>
            <p:spPr bwMode="auto">
              <a:xfrm>
                <a:off x="5715001" y="1300163"/>
                <a:ext cx="187325" cy="249238"/>
              </a:xfrm>
              <a:custGeom>
                <a:avLst/>
                <a:gdLst>
                  <a:gd name="T0" fmla="*/ 87 w 262"/>
                  <a:gd name="T1" fmla="*/ 350 h 350"/>
                  <a:gd name="T2" fmla="*/ 6 w 262"/>
                  <a:gd name="T3" fmla="*/ 246 h 350"/>
                  <a:gd name="T4" fmla="*/ 0 w 262"/>
                  <a:gd name="T5" fmla="*/ 227 h 350"/>
                  <a:gd name="T6" fmla="*/ 0 w 262"/>
                  <a:gd name="T7" fmla="*/ 33 h 350"/>
                  <a:gd name="T8" fmla="*/ 32 w 262"/>
                  <a:gd name="T9" fmla="*/ 0 h 350"/>
                  <a:gd name="T10" fmla="*/ 203 w 262"/>
                  <a:gd name="T11" fmla="*/ 0 h 350"/>
                  <a:gd name="T12" fmla="*/ 230 w 262"/>
                  <a:gd name="T13" fmla="*/ 14 h 350"/>
                  <a:gd name="T14" fmla="*/ 262 w 262"/>
                  <a:gd name="T15" fmla="*/ 63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2" h="350">
                    <a:moveTo>
                      <a:pt x="87" y="350"/>
                    </a:moveTo>
                    <a:lnTo>
                      <a:pt x="6" y="246"/>
                    </a:lnTo>
                    <a:cubicBezTo>
                      <a:pt x="2" y="240"/>
                      <a:pt x="0" y="234"/>
                      <a:pt x="0" y="227"/>
                    </a:cubicBezTo>
                    <a:lnTo>
                      <a:pt x="0" y="33"/>
                    </a:lnTo>
                    <a:cubicBezTo>
                      <a:pt x="0" y="15"/>
                      <a:pt x="14" y="0"/>
                      <a:pt x="32" y="0"/>
                    </a:cubicBezTo>
                    <a:lnTo>
                      <a:pt x="203" y="0"/>
                    </a:lnTo>
                    <a:cubicBezTo>
                      <a:pt x="214" y="0"/>
                      <a:pt x="224" y="5"/>
                      <a:pt x="230" y="14"/>
                    </a:cubicBezTo>
                    <a:lnTo>
                      <a:pt x="262" y="63"/>
                    </a:lnTo>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56" name="Freeform 739">
                <a:extLst>
                  <a:ext uri="{FF2B5EF4-FFF2-40B4-BE49-F238E27FC236}">
                    <a16:creationId xmlns:a16="http://schemas.microsoft.com/office/drawing/2014/main" id="{11D8608C-2804-4CA2-AC82-B0E65213F6F2}"/>
                  </a:ext>
                </a:extLst>
              </p:cNvPr>
              <p:cNvSpPr>
                <a:spLocks/>
              </p:cNvSpPr>
              <p:nvPr/>
            </p:nvSpPr>
            <p:spPr bwMode="auto">
              <a:xfrm>
                <a:off x="5937251" y="1406525"/>
                <a:ext cx="188913" cy="250825"/>
              </a:xfrm>
              <a:custGeom>
                <a:avLst/>
                <a:gdLst>
                  <a:gd name="T0" fmla="*/ 175 w 263"/>
                  <a:gd name="T1" fmla="*/ 0 h 350"/>
                  <a:gd name="T2" fmla="*/ 256 w 263"/>
                  <a:gd name="T3" fmla="*/ 104 h 350"/>
                  <a:gd name="T4" fmla="*/ 263 w 263"/>
                  <a:gd name="T5" fmla="*/ 123 h 350"/>
                  <a:gd name="T6" fmla="*/ 263 w 263"/>
                  <a:gd name="T7" fmla="*/ 317 h 350"/>
                  <a:gd name="T8" fmla="*/ 230 w 263"/>
                  <a:gd name="T9" fmla="*/ 350 h 350"/>
                  <a:gd name="T10" fmla="*/ 59 w 263"/>
                  <a:gd name="T11" fmla="*/ 350 h 350"/>
                  <a:gd name="T12" fmla="*/ 32 w 263"/>
                  <a:gd name="T13" fmla="*/ 336 h 350"/>
                  <a:gd name="T14" fmla="*/ 0 w 263"/>
                  <a:gd name="T15" fmla="*/ 288 h 3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350">
                    <a:moveTo>
                      <a:pt x="175" y="0"/>
                    </a:moveTo>
                    <a:lnTo>
                      <a:pt x="256" y="104"/>
                    </a:lnTo>
                    <a:cubicBezTo>
                      <a:pt x="260" y="110"/>
                      <a:pt x="262" y="116"/>
                      <a:pt x="263" y="123"/>
                    </a:cubicBezTo>
                    <a:lnTo>
                      <a:pt x="263" y="317"/>
                    </a:lnTo>
                    <a:cubicBezTo>
                      <a:pt x="263" y="335"/>
                      <a:pt x="248" y="350"/>
                      <a:pt x="230" y="350"/>
                    </a:cubicBezTo>
                    <a:lnTo>
                      <a:pt x="59" y="350"/>
                    </a:lnTo>
                    <a:cubicBezTo>
                      <a:pt x="48" y="350"/>
                      <a:pt x="38" y="345"/>
                      <a:pt x="32" y="336"/>
                    </a:cubicBezTo>
                    <a:lnTo>
                      <a:pt x="0" y="288"/>
                    </a:lnTo>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57" name="Freeform 740">
                <a:extLst>
                  <a:ext uri="{FF2B5EF4-FFF2-40B4-BE49-F238E27FC236}">
                    <a16:creationId xmlns:a16="http://schemas.microsoft.com/office/drawing/2014/main" id="{7DD7BDFF-19AB-4FBC-9342-E6128529DB46}"/>
                  </a:ext>
                </a:extLst>
              </p:cNvPr>
              <p:cNvSpPr>
                <a:spLocks/>
              </p:cNvSpPr>
              <p:nvPr/>
            </p:nvSpPr>
            <p:spPr bwMode="auto">
              <a:xfrm>
                <a:off x="5872164" y="1331913"/>
                <a:ext cx="84138"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58" name="Freeform 741">
                <a:extLst>
                  <a:ext uri="{FF2B5EF4-FFF2-40B4-BE49-F238E27FC236}">
                    <a16:creationId xmlns:a16="http://schemas.microsoft.com/office/drawing/2014/main" id="{9916FD5A-1BFE-4AF7-978C-1B3B0639E019}"/>
                  </a:ext>
                </a:extLst>
              </p:cNvPr>
              <p:cNvSpPr>
                <a:spLocks/>
              </p:cNvSpPr>
              <p:nvPr/>
            </p:nvSpPr>
            <p:spPr bwMode="auto">
              <a:xfrm>
                <a:off x="5997576" y="1331913"/>
                <a:ext cx="82550"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59" name="Freeform 742">
                <a:extLst>
                  <a:ext uri="{FF2B5EF4-FFF2-40B4-BE49-F238E27FC236}">
                    <a16:creationId xmlns:a16="http://schemas.microsoft.com/office/drawing/2014/main" id="{EAA8DAB4-2B13-4818-9756-256A41BEA273}"/>
                  </a:ext>
                </a:extLst>
              </p:cNvPr>
              <p:cNvSpPr>
                <a:spLocks/>
              </p:cNvSpPr>
              <p:nvPr/>
            </p:nvSpPr>
            <p:spPr bwMode="auto">
              <a:xfrm>
                <a:off x="5746751" y="1331913"/>
                <a:ext cx="84138"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0" name="Freeform 743">
                <a:extLst>
                  <a:ext uri="{FF2B5EF4-FFF2-40B4-BE49-F238E27FC236}">
                    <a16:creationId xmlns:a16="http://schemas.microsoft.com/office/drawing/2014/main" id="{C656BD61-CDB1-4F26-AA8C-6766CBEF980A}"/>
                  </a:ext>
                </a:extLst>
              </p:cNvPr>
              <p:cNvSpPr>
                <a:spLocks/>
              </p:cNvSpPr>
              <p:nvPr/>
            </p:nvSpPr>
            <p:spPr bwMode="auto">
              <a:xfrm>
                <a:off x="5872164" y="1528763"/>
                <a:ext cx="84138"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1" name="Freeform 744">
                <a:extLst>
                  <a:ext uri="{FF2B5EF4-FFF2-40B4-BE49-F238E27FC236}">
                    <a16:creationId xmlns:a16="http://schemas.microsoft.com/office/drawing/2014/main" id="{6FF63206-893B-469E-8BDE-30F7AC4CAEBA}"/>
                  </a:ext>
                </a:extLst>
              </p:cNvPr>
              <p:cNvSpPr>
                <a:spLocks/>
              </p:cNvSpPr>
              <p:nvPr/>
            </p:nvSpPr>
            <p:spPr bwMode="auto">
              <a:xfrm>
                <a:off x="5997576" y="1528763"/>
                <a:ext cx="82550"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2" name="Freeform 745">
                <a:extLst>
                  <a:ext uri="{FF2B5EF4-FFF2-40B4-BE49-F238E27FC236}">
                    <a16:creationId xmlns:a16="http://schemas.microsoft.com/office/drawing/2014/main" id="{2C56F7A7-CF98-4A2A-809C-544B8F2B6165}"/>
                  </a:ext>
                </a:extLst>
              </p:cNvPr>
              <p:cNvSpPr>
                <a:spLocks/>
              </p:cNvSpPr>
              <p:nvPr/>
            </p:nvSpPr>
            <p:spPr bwMode="auto">
              <a:xfrm>
                <a:off x="5746751" y="1528763"/>
                <a:ext cx="84138" cy="84138"/>
              </a:xfrm>
              <a:custGeom>
                <a:avLst/>
                <a:gdLst>
                  <a:gd name="T0" fmla="*/ 67 w 117"/>
                  <a:gd name="T1" fmla="*/ 117 h 117"/>
                  <a:gd name="T2" fmla="*/ 32 w 117"/>
                  <a:gd name="T3" fmla="*/ 31 h 117"/>
                  <a:gd name="T4" fmla="*/ 117 w 117"/>
                  <a:gd name="T5" fmla="*/ 67 h 117"/>
                  <a:gd name="T6" fmla="*/ 67 w 117"/>
                  <a:gd name="T7" fmla="*/ 117 h 117"/>
                </a:gdLst>
                <a:ahLst/>
                <a:cxnLst>
                  <a:cxn ang="0">
                    <a:pos x="T0" y="T1"/>
                  </a:cxn>
                  <a:cxn ang="0">
                    <a:pos x="T2" y="T3"/>
                  </a:cxn>
                  <a:cxn ang="0">
                    <a:pos x="T4" y="T5"/>
                  </a:cxn>
                  <a:cxn ang="0">
                    <a:pos x="T6" y="T7"/>
                  </a:cxn>
                </a:cxnLst>
                <a:rect l="0" t="0" r="r" b="b"/>
                <a:pathLst>
                  <a:path w="117" h="117">
                    <a:moveTo>
                      <a:pt x="67" y="117"/>
                    </a:moveTo>
                    <a:cubicBezTo>
                      <a:pt x="22" y="117"/>
                      <a:pt x="0" y="63"/>
                      <a:pt x="32" y="31"/>
                    </a:cubicBezTo>
                    <a:cubicBezTo>
                      <a:pt x="63" y="0"/>
                      <a:pt x="117" y="22"/>
                      <a:pt x="117" y="67"/>
                    </a:cubicBezTo>
                    <a:cubicBezTo>
                      <a:pt x="117" y="94"/>
                      <a:pt x="95" y="117"/>
                      <a:pt x="67" y="117"/>
                    </a:cubicBezTo>
                    <a:close/>
                  </a:path>
                </a:pathLst>
              </a:cu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3" name="Line 746">
                <a:extLst>
                  <a:ext uri="{FF2B5EF4-FFF2-40B4-BE49-F238E27FC236}">
                    <a16:creationId xmlns:a16="http://schemas.microsoft.com/office/drawing/2014/main" id="{04775A72-DCC6-4F0A-A109-EC28AFD2D274}"/>
                  </a:ext>
                </a:extLst>
              </p:cNvPr>
              <p:cNvSpPr>
                <a:spLocks noChangeShapeType="1"/>
              </p:cNvSpPr>
              <p:nvPr/>
            </p:nvSpPr>
            <p:spPr bwMode="auto">
              <a:xfrm flipH="1">
                <a:off x="5946776" y="1300163"/>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4" name="Line 747">
                <a:extLst>
                  <a:ext uri="{FF2B5EF4-FFF2-40B4-BE49-F238E27FC236}">
                    <a16:creationId xmlns:a16="http://schemas.microsoft.com/office/drawing/2014/main" id="{B9351341-602B-48A3-97B3-856A20C93A04}"/>
                  </a:ext>
                </a:extLst>
              </p:cNvPr>
              <p:cNvSpPr>
                <a:spLocks noChangeShapeType="1"/>
              </p:cNvSpPr>
              <p:nvPr/>
            </p:nvSpPr>
            <p:spPr bwMode="auto">
              <a:xfrm flipH="1">
                <a:off x="5983289" y="1300163"/>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5" name="Line 748">
                <a:extLst>
                  <a:ext uri="{FF2B5EF4-FFF2-40B4-BE49-F238E27FC236}">
                    <a16:creationId xmlns:a16="http://schemas.microsoft.com/office/drawing/2014/main" id="{FCD1F78E-6F5E-4E9E-B947-7D7E331A85E0}"/>
                  </a:ext>
                </a:extLst>
              </p:cNvPr>
              <p:cNvSpPr>
                <a:spLocks noChangeShapeType="1"/>
              </p:cNvSpPr>
              <p:nvPr/>
            </p:nvSpPr>
            <p:spPr bwMode="auto">
              <a:xfrm flipH="1">
                <a:off x="5911851" y="1300163"/>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6" name="Line 749">
                <a:extLst>
                  <a:ext uri="{FF2B5EF4-FFF2-40B4-BE49-F238E27FC236}">
                    <a16:creationId xmlns:a16="http://schemas.microsoft.com/office/drawing/2014/main" id="{BE514308-A365-43FE-AAD8-0B0E0F56B887}"/>
                  </a:ext>
                </a:extLst>
              </p:cNvPr>
              <p:cNvSpPr>
                <a:spLocks noChangeShapeType="1"/>
              </p:cNvSpPr>
              <p:nvPr/>
            </p:nvSpPr>
            <p:spPr bwMode="auto">
              <a:xfrm flipV="1">
                <a:off x="6126164" y="1362075"/>
                <a:ext cx="0" cy="71438"/>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7" name="Line 750">
                <a:extLst>
                  <a:ext uri="{FF2B5EF4-FFF2-40B4-BE49-F238E27FC236}">
                    <a16:creationId xmlns:a16="http://schemas.microsoft.com/office/drawing/2014/main" id="{571F7123-3507-49D4-8252-1557E88E90CD}"/>
                  </a:ext>
                </a:extLst>
              </p:cNvPr>
              <p:cNvSpPr>
                <a:spLocks noChangeShapeType="1"/>
              </p:cNvSpPr>
              <p:nvPr/>
            </p:nvSpPr>
            <p:spPr bwMode="auto">
              <a:xfrm flipV="1">
                <a:off x="6126164" y="1327150"/>
                <a:ext cx="0" cy="17463"/>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8" name="Line 751">
                <a:extLst>
                  <a:ext uri="{FF2B5EF4-FFF2-40B4-BE49-F238E27FC236}">
                    <a16:creationId xmlns:a16="http://schemas.microsoft.com/office/drawing/2014/main" id="{A8ABF6D4-5898-43CA-B213-CF1E74045343}"/>
                  </a:ext>
                </a:extLst>
              </p:cNvPr>
              <p:cNvSpPr>
                <a:spLocks noChangeShapeType="1"/>
              </p:cNvSpPr>
              <p:nvPr/>
            </p:nvSpPr>
            <p:spPr bwMode="auto">
              <a:xfrm flipV="1">
                <a:off x="6126164" y="1290638"/>
                <a:ext cx="0" cy="17463"/>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69" name="Line 752">
                <a:extLst>
                  <a:ext uri="{FF2B5EF4-FFF2-40B4-BE49-F238E27FC236}">
                    <a16:creationId xmlns:a16="http://schemas.microsoft.com/office/drawing/2014/main" id="{9D9B74FC-E1DE-439B-BF22-71C46E349F90}"/>
                  </a:ext>
                </a:extLst>
              </p:cNvPr>
              <p:cNvSpPr>
                <a:spLocks noChangeShapeType="1"/>
              </p:cNvSpPr>
              <p:nvPr/>
            </p:nvSpPr>
            <p:spPr bwMode="auto">
              <a:xfrm>
                <a:off x="5875339" y="1657350"/>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70" name="Line 753">
                <a:extLst>
                  <a:ext uri="{FF2B5EF4-FFF2-40B4-BE49-F238E27FC236}">
                    <a16:creationId xmlns:a16="http://schemas.microsoft.com/office/drawing/2014/main" id="{E429CC96-BC6C-4BAC-A1D6-8ACF40077013}"/>
                  </a:ext>
                </a:extLst>
              </p:cNvPr>
              <p:cNvSpPr>
                <a:spLocks noChangeShapeType="1"/>
              </p:cNvSpPr>
              <p:nvPr/>
            </p:nvSpPr>
            <p:spPr bwMode="auto">
              <a:xfrm>
                <a:off x="5840414" y="1657350"/>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71" name="Line 754">
                <a:extLst>
                  <a:ext uri="{FF2B5EF4-FFF2-40B4-BE49-F238E27FC236}">
                    <a16:creationId xmlns:a16="http://schemas.microsoft.com/office/drawing/2014/main" id="{6888C60D-2D34-4900-8F5F-AC3C9A3C7010}"/>
                  </a:ext>
                </a:extLst>
              </p:cNvPr>
              <p:cNvSpPr>
                <a:spLocks noChangeShapeType="1"/>
              </p:cNvSpPr>
              <p:nvPr/>
            </p:nvSpPr>
            <p:spPr bwMode="auto">
              <a:xfrm>
                <a:off x="5911851" y="1657350"/>
                <a:ext cx="17463" cy="0"/>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72" name="Line 755">
                <a:extLst>
                  <a:ext uri="{FF2B5EF4-FFF2-40B4-BE49-F238E27FC236}">
                    <a16:creationId xmlns:a16="http://schemas.microsoft.com/office/drawing/2014/main" id="{A54416F1-3AEB-4B1A-9F52-CD7E4FC22478}"/>
                  </a:ext>
                </a:extLst>
              </p:cNvPr>
              <p:cNvSpPr>
                <a:spLocks noChangeShapeType="1"/>
              </p:cNvSpPr>
              <p:nvPr/>
            </p:nvSpPr>
            <p:spPr bwMode="auto">
              <a:xfrm>
                <a:off x="5715001" y="1522413"/>
                <a:ext cx="0" cy="71438"/>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73" name="Line 756">
                <a:extLst>
                  <a:ext uri="{FF2B5EF4-FFF2-40B4-BE49-F238E27FC236}">
                    <a16:creationId xmlns:a16="http://schemas.microsoft.com/office/drawing/2014/main" id="{1A2F0910-54D2-42C6-A30B-A5A0AB1B3DC2}"/>
                  </a:ext>
                </a:extLst>
              </p:cNvPr>
              <p:cNvSpPr>
                <a:spLocks noChangeShapeType="1"/>
              </p:cNvSpPr>
              <p:nvPr/>
            </p:nvSpPr>
            <p:spPr bwMode="auto">
              <a:xfrm>
                <a:off x="5715001" y="1612900"/>
                <a:ext cx="0" cy="17463"/>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sp>
            <p:nvSpPr>
              <p:cNvPr id="74" name="Line 757">
                <a:extLst>
                  <a:ext uri="{FF2B5EF4-FFF2-40B4-BE49-F238E27FC236}">
                    <a16:creationId xmlns:a16="http://schemas.microsoft.com/office/drawing/2014/main" id="{F9EC2FD2-DE4A-4801-9773-9D03EE173844}"/>
                  </a:ext>
                </a:extLst>
              </p:cNvPr>
              <p:cNvSpPr>
                <a:spLocks noChangeShapeType="1"/>
              </p:cNvSpPr>
              <p:nvPr/>
            </p:nvSpPr>
            <p:spPr bwMode="auto">
              <a:xfrm>
                <a:off x="5715001" y="1647825"/>
                <a:ext cx="0" cy="17463"/>
              </a:xfrm>
              <a:prstGeom prst="line">
                <a:avLst/>
              </a:prstGeom>
              <a:grpFill/>
              <a:ln w="12700" cap="flat">
                <a:solidFill>
                  <a:schemeClr val="accent2"/>
                </a:solidFill>
                <a:prstDash val="solid"/>
                <a:miter lim="800000"/>
                <a:headEnd/>
                <a:tailEnd/>
              </a:ln>
            </p:spPr>
            <p:txBody>
              <a:bodyPr vert="horz" wrap="square" lIns="68580" tIns="34290" rIns="68580" bIns="34290" numCol="1" anchor="t" anchorCtr="0" compatLnSpc="1">
                <a:prstTxWarp prst="textNoShape">
                  <a:avLst/>
                </a:prstTxWarp>
              </a:bodyPr>
              <a:lstStyle/>
              <a:p>
                <a:pPr algn="ctr"/>
                <a:endParaRPr lang="en-AU" sz="1350"/>
              </a:p>
            </p:txBody>
          </p:sp>
        </p:grpSp>
      </p:grpSp>
      <p:grpSp>
        <p:nvGrpSpPr>
          <p:cNvPr id="102" name="Group 101">
            <a:extLst>
              <a:ext uri="{FF2B5EF4-FFF2-40B4-BE49-F238E27FC236}">
                <a16:creationId xmlns:a16="http://schemas.microsoft.com/office/drawing/2014/main" id="{BBCC9036-5FE4-4076-82A4-B2A4ECF40D96}"/>
              </a:ext>
            </a:extLst>
          </p:cNvPr>
          <p:cNvGrpSpPr/>
          <p:nvPr/>
        </p:nvGrpSpPr>
        <p:grpSpPr>
          <a:xfrm>
            <a:off x="5404416" y="2448043"/>
            <a:ext cx="917915" cy="917916"/>
            <a:chOff x="5416836" y="4096739"/>
            <a:chExt cx="917915" cy="917916"/>
          </a:xfrm>
        </p:grpSpPr>
        <p:grpSp>
          <p:nvGrpSpPr>
            <p:cNvPr id="12" name="Group 11">
              <a:extLst>
                <a:ext uri="{FF2B5EF4-FFF2-40B4-BE49-F238E27FC236}">
                  <a16:creationId xmlns:a16="http://schemas.microsoft.com/office/drawing/2014/main" id="{7CF7F239-EB2B-41A8-B43A-0259200F5290}"/>
                </a:ext>
              </a:extLst>
            </p:cNvPr>
            <p:cNvGrpSpPr/>
            <p:nvPr/>
          </p:nvGrpSpPr>
          <p:grpSpPr>
            <a:xfrm>
              <a:off x="5416836" y="4096739"/>
              <a:ext cx="917915" cy="917916"/>
              <a:chOff x="5311345" y="4815227"/>
              <a:chExt cx="1137362" cy="1137363"/>
            </a:xfrm>
          </p:grpSpPr>
          <p:sp>
            <p:nvSpPr>
              <p:cNvPr id="13" name="Oval 18">
                <a:extLst>
                  <a:ext uri="{FF2B5EF4-FFF2-40B4-BE49-F238E27FC236}">
                    <a16:creationId xmlns:a16="http://schemas.microsoft.com/office/drawing/2014/main" id="{D15A3A37-8A0D-46EE-8A07-1CD2DE4160CE}"/>
                  </a:ext>
                </a:extLst>
              </p:cNvPr>
              <p:cNvSpPr/>
              <p:nvPr/>
            </p:nvSpPr>
            <p:spPr>
              <a:xfrm>
                <a:off x="5311345" y="4815227"/>
                <a:ext cx="1137362" cy="1137363"/>
              </a:xfrm>
              <a:prstGeom prst="ellipse">
                <a:avLst/>
              </a:prstGeom>
              <a:ln w="28575" cap="rnd">
                <a:solidFill>
                  <a:schemeClr val="accent2"/>
                </a:solidFill>
                <a:prstDash val="sysDot"/>
              </a:ln>
            </p:spPr>
            <p:txBody>
              <a:bodyPr lIns="45719" rIns="45719" anchor="ctr"/>
              <a:lstStyle/>
              <a:p>
                <a:pPr algn="ctr">
                  <a:defRPr>
                    <a:solidFill>
                      <a:srgbClr val="FFFFFF"/>
                    </a:solidFill>
                  </a:defRPr>
                </a:pPr>
                <a:endParaRPr/>
              </a:p>
            </p:txBody>
          </p:sp>
          <p:sp>
            <p:nvSpPr>
              <p:cNvPr id="14" name="Oval 36">
                <a:extLst>
                  <a:ext uri="{FF2B5EF4-FFF2-40B4-BE49-F238E27FC236}">
                    <a16:creationId xmlns:a16="http://schemas.microsoft.com/office/drawing/2014/main" id="{39434379-648D-423A-B94F-50AECCD1FB11}"/>
                  </a:ext>
                </a:extLst>
              </p:cNvPr>
              <p:cNvSpPr/>
              <p:nvPr/>
            </p:nvSpPr>
            <p:spPr>
              <a:xfrm>
                <a:off x="5399595" y="4903141"/>
                <a:ext cx="951555" cy="951555"/>
              </a:xfrm>
              <a:prstGeom prst="ellipse">
                <a:avLst/>
              </a:prstGeom>
              <a:solidFill>
                <a:schemeClr val="bg1"/>
              </a:solidFill>
              <a:ln w="12700" cap="rnd">
                <a:solidFill>
                  <a:schemeClr val="accent2"/>
                </a:solidFill>
              </a:ln>
            </p:spPr>
            <p:txBody>
              <a:bodyPr lIns="45719" rIns="45719" anchor="ctr"/>
              <a:lstStyle/>
              <a:p>
                <a:pPr algn="ctr">
                  <a:defRPr>
                    <a:solidFill>
                      <a:srgbClr val="FFFFFF"/>
                    </a:solidFill>
                  </a:defRPr>
                </a:pPr>
                <a:endParaRPr/>
              </a:p>
            </p:txBody>
          </p:sp>
        </p:grpSp>
        <p:grpSp>
          <p:nvGrpSpPr>
            <p:cNvPr id="75" name="Group 74">
              <a:extLst>
                <a:ext uri="{FF2B5EF4-FFF2-40B4-BE49-F238E27FC236}">
                  <a16:creationId xmlns:a16="http://schemas.microsoft.com/office/drawing/2014/main" id="{27960677-37C6-4D6A-89B1-4FE8A955B665}"/>
                </a:ext>
              </a:extLst>
            </p:cNvPr>
            <p:cNvGrpSpPr/>
            <p:nvPr/>
          </p:nvGrpSpPr>
          <p:grpSpPr>
            <a:xfrm>
              <a:off x="5634803" y="4316832"/>
              <a:ext cx="458676" cy="469676"/>
              <a:chOff x="8472488" y="2435226"/>
              <a:chExt cx="392112" cy="392113"/>
            </a:xfrm>
          </p:grpSpPr>
          <p:sp>
            <p:nvSpPr>
              <p:cNvPr id="76" name="Freeform 241">
                <a:extLst>
                  <a:ext uri="{FF2B5EF4-FFF2-40B4-BE49-F238E27FC236}">
                    <a16:creationId xmlns:a16="http://schemas.microsoft.com/office/drawing/2014/main" id="{766742F9-28F7-4A5C-AFD4-6FB75D2D6590}"/>
                  </a:ext>
                </a:extLst>
              </p:cNvPr>
              <p:cNvSpPr>
                <a:spLocks/>
              </p:cNvSpPr>
              <p:nvPr/>
            </p:nvSpPr>
            <p:spPr bwMode="auto">
              <a:xfrm>
                <a:off x="8607425" y="2609851"/>
                <a:ext cx="257175" cy="155575"/>
              </a:xfrm>
              <a:custGeom>
                <a:avLst/>
                <a:gdLst>
                  <a:gd name="T0" fmla="*/ 0 w 362"/>
                  <a:gd name="T1" fmla="*/ 218 h 218"/>
                  <a:gd name="T2" fmla="*/ 25 w 362"/>
                  <a:gd name="T3" fmla="*/ 205 h 218"/>
                  <a:gd name="T4" fmla="*/ 200 w 362"/>
                  <a:gd name="T5" fmla="*/ 205 h 218"/>
                  <a:gd name="T6" fmla="*/ 300 w 362"/>
                  <a:gd name="T7" fmla="*/ 118 h 218"/>
                  <a:gd name="T8" fmla="*/ 362 w 362"/>
                  <a:gd name="T9" fmla="*/ 18 h 218"/>
                  <a:gd name="T10" fmla="*/ 312 w 362"/>
                  <a:gd name="T11" fmla="*/ 5 h 218"/>
                  <a:gd name="T12" fmla="*/ 262 w 362"/>
                  <a:gd name="T13" fmla="*/ 55 h 218"/>
                  <a:gd name="T14" fmla="*/ 205 w 362"/>
                  <a:gd name="T15" fmla="*/ 86 h 2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218">
                    <a:moveTo>
                      <a:pt x="0" y="218"/>
                    </a:moveTo>
                    <a:cubicBezTo>
                      <a:pt x="5" y="210"/>
                      <a:pt x="15" y="205"/>
                      <a:pt x="25" y="205"/>
                    </a:cubicBezTo>
                    <a:lnTo>
                      <a:pt x="200" y="205"/>
                    </a:lnTo>
                    <a:cubicBezTo>
                      <a:pt x="213" y="205"/>
                      <a:pt x="290" y="129"/>
                      <a:pt x="300" y="118"/>
                    </a:cubicBezTo>
                    <a:cubicBezTo>
                      <a:pt x="323" y="86"/>
                      <a:pt x="344" y="53"/>
                      <a:pt x="362" y="18"/>
                    </a:cubicBezTo>
                    <a:cubicBezTo>
                      <a:pt x="349" y="5"/>
                      <a:pt x="330" y="0"/>
                      <a:pt x="312" y="5"/>
                    </a:cubicBezTo>
                    <a:cubicBezTo>
                      <a:pt x="290" y="10"/>
                      <a:pt x="277" y="26"/>
                      <a:pt x="262" y="55"/>
                    </a:cubicBezTo>
                    <a:lnTo>
                      <a:pt x="205" y="86"/>
                    </a:lnTo>
                  </a:path>
                </a:pathLst>
              </a:custGeom>
              <a:noFill/>
              <a:ln w="12700" cap="flat">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77" name="Freeform 242">
                <a:extLst>
                  <a:ext uri="{FF2B5EF4-FFF2-40B4-BE49-F238E27FC236}">
                    <a16:creationId xmlns:a16="http://schemas.microsoft.com/office/drawing/2014/main" id="{0DF5F830-2E29-4E54-8557-2A7A717CBAD2}"/>
                  </a:ext>
                </a:extLst>
              </p:cNvPr>
              <p:cNvSpPr>
                <a:spLocks/>
              </p:cNvSpPr>
              <p:nvPr/>
            </p:nvSpPr>
            <p:spPr bwMode="auto">
              <a:xfrm>
                <a:off x="8535988" y="2641601"/>
                <a:ext cx="231775" cy="61913"/>
              </a:xfrm>
              <a:custGeom>
                <a:avLst/>
                <a:gdLst>
                  <a:gd name="T0" fmla="*/ 175 w 325"/>
                  <a:gd name="T1" fmla="*/ 87 h 87"/>
                  <a:gd name="T2" fmla="*/ 275 w 325"/>
                  <a:gd name="T3" fmla="*/ 87 h 87"/>
                  <a:gd name="T4" fmla="*/ 275 w 325"/>
                  <a:gd name="T5" fmla="*/ 25 h 87"/>
                  <a:gd name="T6" fmla="*/ 209 w 325"/>
                  <a:gd name="T7" fmla="*/ 25 h 87"/>
                  <a:gd name="T8" fmla="*/ 162 w 325"/>
                  <a:gd name="T9" fmla="*/ 0 h 87"/>
                  <a:gd name="T10" fmla="*/ 100 w 325"/>
                  <a:gd name="T11" fmla="*/ 0 h 87"/>
                  <a:gd name="T12" fmla="*/ 50 w 325"/>
                  <a:gd name="T13" fmla="*/ 25 h 87"/>
                  <a:gd name="T14" fmla="*/ 0 w 325"/>
                  <a:gd name="T15" fmla="*/ 75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5" h="87">
                    <a:moveTo>
                      <a:pt x="175" y="87"/>
                    </a:moveTo>
                    <a:lnTo>
                      <a:pt x="275" y="87"/>
                    </a:lnTo>
                    <a:cubicBezTo>
                      <a:pt x="325" y="87"/>
                      <a:pt x="325" y="25"/>
                      <a:pt x="275" y="25"/>
                    </a:cubicBezTo>
                    <a:lnTo>
                      <a:pt x="209" y="25"/>
                    </a:lnTo>
                    <a:cubicBezTo>
                      <a:pt x="198" y="25"/>
                      <a:pt x="179" y="0"/>
                      <a:pt x="162" y="0"/>
                    </a:cubicBezTo>
                    <a:lnTo>
                      <a:pt x="100" y="0"/>
                    </a:lnTo>
                    <a:cubicBezTo>
                      <a:pt x="81" y="2"/>
                      <a:pt x="63" y="11"/>
                      <a:pt x="50" y="25"/>
                    </a:cubicBezTo>
                    <a:lnTo>
                      <a:pt x="0" y="75"/>
                    </a:lnTo>
                  </a:path>
                </a:pathLst>
              </a:custGeom>
              <a:noFill/>
              <a:ln w="12700" cap="flat">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78" name="Freeform 243">
                <a:extLst>
                  <a:ext uri="{FF2B5EF4-FFF2-40B4-BE49-F238E27FC236}">
                    <a16:creationId xmlns:a16="http://schemas.microsoft.com/office/drawing/2014/main" id="{7FAC0D11-235A-4E26-9DC8-D68344C580FA}"/>
                  </a:ext>
                </a:extLst>
              </p:cNvPr>
              <p:cNvSpPr>
                <a:spLocks/>
              </p:cNvSpPr>
              <p:nvPr/>
            </p:nvSpPr>
            <p:spPr bwMode="auto">
              <a:xfrm>
                <a:off x="8472488" y="2676526"/>
                <a:ext cx="152400" cy="150813"/>
              </a:xfrm>
              <a:custGeom>
                <a:avLst/>
                <a:gdLst>
                  <a:gd name="T0" fmla="*/ 0 w 212"/>
                  <a:gd name="T1" fmla="*/ 62 h 212"/>
                  <a:gd name="T2" fmla="*/ 62 w 212"/>
                  <a:gd name="T3" fmla="*/ 0 h 212"/>
                  <a:gd name="T4" fmla="*/ 212 w 212"/>
                  <a:gd name="T5" fmla="*/ 150 h 212"/>
                  <a:gd name="T6" fmla="*/ 150 w 212"/>
                  <a:gd name="T7" fmla="*/ 212 h 212"/>
                  <a:gd name="T8" fmla="*/ 0 w 212"/>
                  <a:gd name="T9" fmla="*/ 62 h 212"/>
                </a:gdLst>
                <a:ahLst/>
                <a:cxnLst>
                  <a:cxn ang="0">
                    <a:pos x="T0" y="T1"/>
                  </a:cxn>
                  <a:cxn ang="0">
                    <a:pos x="T2" y="T3"/>
                  </a:cxn>
                  <a:cxn ang="0">
                    <a:pos x="T4" y="T5"/>
                  </a:cxn>
                  <a:cxn ang="0">
                    <a:pos x="T6" y="T7"/>
                  </a:cxn>
                  <a:cxn ang="0">
                    <a:pos x="T8" y="T9"/>
                  </a:cxn>
                </a:cxnLst>
                <a:rect l="0" t="0" r="r" b="b"/>
                <a:pathLst>
                  <a:path w="212" h="212">
                    <a:moveTo>
                      <a:pt x="0" y="62"/>
                    </a:moveTo>
                    <a:lnTo>
                      <a:pt x="62" y="0"/>
                    </a:lnTo>
                    <a:lnTo>
                      <a:pt x="212" y="150"/>
                    </a:lnTo>
                    <a:lnTo>
                      <a:pt x="150" y="212"/>
                    </a:lnTo>
                    <a:lnTo>
                      <a:pt x="0" y="62"/>
                    </a:lnTo>
                    <a:close/>
                  </a:path>
                </a:pathLst>
              </a:custGeom>
              <a:noFill/>
              <a:ln w="12700" cap="flat">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79" name="Line 244">
                <a:extLst>
                  <a:ext uri="{FF2B5EF4-FFF2-40B4-BE49-F238E27FC236}">
                    <a16:creationId xmlns:a16="http://schemas.microsoft.com/office/drawing/2014/main" id="{9D9C4997-B9DD-4727-AB6D-E45B9E41D3AE}"/>
                  </a:ext>
                </a:extLst>
              </p:cNvPr>
              <p:cNvSpPr>
                <a:spLocks noChangeShapeType="1"/>
              </p:cNvSpPr>
              <p:nvPr/>
            </p:nvSpPr>
            <p:spPr bwMode="auto">
              <a:xfrm>
                <a:off x="8518525" y="2720976"/>
                <a:ext cx="17462" cy="17463"/>
              </a:xfrm>
              <a:prstGeom prst="line">
                <a:avLst/>
              </a:prstGeom>
              <a:noFill/>
              <a:ln w="12700" cap="flat">
                <a:solidFill>
                  <a:schemeClr val="accent2"/>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80" name="Freeform 245">
                <a:extLst>
                  <a:ext uri="{FF2B5EF4-FFF2-40B4-BE49-F238E27FC236}">
                    <a16:creationId xmlns:a16="http://schemas.microsoft.com/office/drawing/2014/main" id="{8BE28B3E-2FCC-4D10-97C7-2B07289931F3}"/>
                  </a:ext>
                </a:extLst>
              </p:cNvPr>
              <p:cNvSpPr>
                <a:spLocks/>
              </p:cNvSpPr>
              <p:nvPr/>
            </p:nvSpPr>
            <p:spPr bwMode="auto">
              <a:xfrm>
                <a:off x="8740775" y="2498726"/>
                <a:ext cx="61912" cy="160338"/>
              </a:xfrm>
              <a:custGeom>
                <a:avLst/>
                <a:gdLst>
                  <a:gd name="T0" fmla="*/ 88 w 88"/>
                  <a:gd name="T1" fmla="*/ 175 h 225"/>
                  <a:gd name="T2" fmla="*/ 88 w 88"/>
                  <a:gd name="T3" fmla="*/ 0 h 225"/>
                  <a:gd name="T4" fmla="*/ 0 w 88"/>
                  <a:gd name="T5" fmla="*/ 0 h 225"/>
                  <a:gd name="T6" fmla="*/ 0 w 88"/>
                  <a:gd name="T7" fmla="*/ 225 h 225"/>
                </a:gdLst>
                <a:ahLst/>
                <a:cxnLst>
                  <a:cxn ang="0">
                    <a:pos x="T0" y="T1"/>
                  </a:cxn>
                  <a:cxn ang="0">
                    <a:pos x="T2" y="T3"/>
                  </a:cxn>
                  <a:cxn ang="0">
                    <a:pos x="T4" y="T5"/>
                  </a:cxn>
                  <a:cxn ang="0">
                    <a:pos x="T6" y="T7"/>
                  </a:cxn>
                </a:cxnLst>
                <a:rect l="0" t="0" r="r" b="b"/>
                <a:pathLst>
                  <a:path w="88" h="225">
                    <a:moveTo>
                      <a:pt x="88" y="175"/>
                    </a:moveTo>
                    <a:lnTo>
                      <a:pt x="88" y="0"/>
                    </a:lnTo>
                    <a:lnTo>
                      <a:pt x="0" y="0"/>
                    </a:lnTo>
                    <a:lnTo>
                      <a:pt x="0" y="225"/>
                    </a:lnTo>
                  </a:path>
                </a:pathLst>
              </a:custGeom>
              <a:noFill/>
              <a:ln w="127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81" name="Freeform 246">
                <a:extLst>
                  <a:ext uri="{FF2B5EF4-FFF2-40B4-BE49-F238E27FC236}">
                    <a16:creationId xmlns:a16="http://schemas.microsoft.com/office/drawing/2014/main" id="{A97F888D-CD5C-4381-8AC9-5C166696001B}"/>
                  </a:ext>
                </a:extLst>
              </p:cNvPr>
              <p:cNvSpPr>
                <a:spLocks/>
              </p:cNvSpPr>
              <p:nvPr/>
            </p:nvSpPr>
            <p:spPr bwMode="auto">
              <a:xfrm>
                <a:off x="8678863" y="2435226"/>
                <a:ext cx="61912" cy="214313"/>
              </a:xfrm>
              <a:custGeom>
                <a:avLst/>
                <a:gdLst>
                  <a:gd name="T0" fmla="*/ 0 w 87"/>
                  <a:gd name="T1" fmla="*/ 300 h 300"/>
                  <a:gd name="T2" fmla="*/ 0 w 87"/>
                  <a:gd name="T3" fmla="*/ 0 h 300"/>
                  <a:gd name="T4" fmla="*/ 87 w 87"/>
                  <a:gd name="T5" fmla="*/ 0 h 300"/>
                  <a:gd name="T6" fmla="*/ 87 w 87"/>
                  <a:gd name="T7" fmla="*/ 88 h 300"/>
                </a:gdLst>
                <a:ahLst/>
                <a:cxnLst>
                  <a:cxn ang="0">
                    <a:pos x="T0" y="T1"/>
                  </a:cxn>
                  <a:cxn ang="0">
                    <a:pos x="T2" y="T3"/>
                  </a:cxn>
                  <a:cxn ang="0">
                    <a:pos x="T4" y="T5"/>
                  </a:cxn>
                  <a:cxn ang="0">
                    <a:pos x="T6" y="T7"/>
                  </a:cxn>
                </a:cxnLst>
                <a:rect l="0" t="0" r="r" b="b"/>
                <a:pathLst>
                  <a:path w="87" h="300">
                    <a:moveTo>
                      <a:pt x="0" y="300"/>
                    </a:moveTo>
                    <a:lnTo>
                      <a:pt x="0" y="0"/>
                    </a:lnTo>
                    <a:lnTo>
                      <a:pt x="87" y="0"/>
                    </a:lnTo>
                    <a:lnTo>
                      <a:pt x="87" y="88"/>
                    </a:lnTo>
                  </a:path>
                </a:pathLst>
              </a:custGeom>
              <a:noFill/>
              <a:ln w="127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sp>
            <p:nvSpPr>
              <p:cNvPr id="82" name="Freeform 247">
                <a:extLst>
                  <a:ext uri="{FF2B5EF4-FFF2-40B4-BE49-F238E27FC236}">
                    <a16:creationId xmlns:a16="http://schemas.microsoft.com/office/drawing/2014/main" id="{927A295B-B9D0-467F-A396-91AEF3A99590}"/>
                  </a:ext>
                </a:extLst>
              </p:cNvPr>
              <p:cNvSpPr>
                <a:spLocks/>
              </p:cNvSpPr>
              <p:nvPr/>
            </p:nvSpPr>
            <p:spPr bwMode="auto">
              <a:xfrm>
                <a:off x="8615363" y="2560638"/>
                <a:ext cx="63500" cy="80963"/>
              </a:xfrm>
              <a:custGeom>
                <a:avLst/>
                <a:gdLst>
                  <a:gd name="T0" fmla="*/ 88 w 88"/>
                  <a:gd name="T1" fmla="*/ 0 h 113"/>
                  <a:gd name="T2" fmla="*/ 0 w 88"/>
                  <a:gd name="T3" fmla="*/ 0 h 113"/>
                  <a:gd name="T4" fmla="*/ 0 w 88"/>
                  <a:gd name="T5" fmla="*/ 113 h 113"/>
                </a:gdLst>
                <a:ahLst/>
                <a:cxnLst>
                  <a:cxn ang="0">
                    <a:pos x="T0" y="T1"/>
                  </a:cxn>
                  <a:cxn ang="0">
                    <a:pos x="T2" y="T3"/>
                  </a:cxn>
                  <a:cxn ang="0">
                    <a:pos x="T4" y="T5"/>
                  </a:cxn>
                </a:cxnLst>
                <a:rect l="0" t="0" r="r" b="b"/>
                <a:pathLst>
                  <a:path w="88" h="113">
                    <a:moveTo>
                      <a:pt x="88" y="0"/>
                    </a:moveTo>
                    <a:lnTo>
                      <a:pt x="0" y="0"/>
                    </a:lnTo>
                    <a:lnTo>
                      <a:pt x="0" y="113"/>
                    </a:lnTo>
                  </a:path>
                </a:pathLst>
              </a:custGeom>
              <a:noFill/>
              <a:ln w="127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sz="1350"/>
              </a:p>
            </p:txBody>
          </p:sp>
        </p:grpSp>
      </p:grpSp>
      <p:grpSp>
        <p:nvGrpSpPr>
          <p:cNvPr id="92" name="Group 91">
            <a:extLst>
              <a:ext uri="{FF2B5EF4-FFF2-40B4-BE49-F238E27FC236}">
                <a16:creationId xmlns:a16="http://schemas.microsoft.com/office/drawing/2014/main" id="{BAE05E62-01BC-41E8-843E-D3949A4AD5DB}"/>
              </a:ext>
            </a:extLst>
          </p:cNvPr>
          <p:cNvGrpSpPr/>
          <p:nvPr/>
        </p:nvGrpSpPr>
        <p:grpSpPr>
          <a:xfrm>
            <a:off x="5382334" y="1357252"/>
            <a:ext cx="942309" cy="911605"/>
            <a:chOff x="9882394" y="5653262"/>
            <a:chExt cx="653781" cy="662322"/>
          </a:xfrm>
        </p:grpSpPr>
        <p:grpSp>
          <p:nvGrpSpPr>
            <p:cNvPr id="94" name="Graphic 27">
              <a:extLst>
                <a:ext uri="{FF2B5EF4-FFF2-40B4-BE49-F238E27FC236}">
                  <a16:creationId xmlns:a16="http://schemas.microsoft.com/office/drawing/2014/main" id="{385ABC3B-E3C5-427B-91B1-03CEA1EB6848}"/>
                </a:ext>
              </a:extLst>
            </p:cNvPr>
            <p:cNvGrpSpPr/>
            <p:nvPr/>
          </p:nvGrpSpPr>
          <p:grpSpPr>
            <a:xfrm>
              <a:off x="10067009" y="5870992"/>
              <a:ext cx="272524" cy="262738"/>
              <a:chOff x="8206121" y="265224"/>
              <a:chExt cx="975856" cy="940814"/>
            </a:xfrm>
          </p:grpSpPr>
          <p:sp>
            <p:nvSpPr>
              <p:cNvPr id="98" name="Freeform: Shape 97">
                <a:extLst>
                  <a:ext uri="{FF2B5EF4-FFF2-40B4-BE49-F238E27FC236}">
                    <a16:creationId xmlns:a16="http://schemas.microsoft.com/office/drawing/2014/main" id="{1D62C79C-BECD-45C1-8189-E7C1DFCDF824}"/>
                  </a:ext>
                </a:extLst>
              </p:cNvPr>
              <p:cNvSpPr/>
              <p:nvPr/>
            </p:nvSpPr>
            <p:spPr>
              <a:xfrm>
                <a:off x="8206121" y="899087"/>
                <a:ext cx="975856" cy="44357"/>
              </a:xfrm>
              <a:custGeom>
                <a:avLst/>
                <a:gdLst>
                  <a:gd name="connsiteX0" fmla="*/ 0 w 975855"/>
                  <a:gd name="connsiteY0" fmla="*/ 0 h 0"/>
                  <a:gd name="connsiteX1" fmla="*/ 996260 w 975855"/>
                  <a:gd name="connsiteY1" fmla="*/ 0 h 0"/>
                </a:gdLst>
                <a:ahLst/>
                <a:cxnLst>
                  <a:cxn ang="0">
                    <a:pos x="connsiteX0" y="connsiteY0"/>
                  </a:cxn>
                  <a:cxn ang="0">
                    <a:pos x="connsiteX1" y="connsiteY1"/>
                  </a:cxn>
                </a:cxnLst>
                <a:rect l="l" t="t" r="r" b="b"/>
                <a:pathLst>
                  <a:path w="975855">
                    <a:moveTo>
                      <a:pt x="0" y="0"/>
                    </a:moveTo>
                    <a:lnTo>
                      <a:pt x="996260"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03" name="Freeform: Shape 102">
                <a:extLst>
                  <a:ext uri="{FF2B5EF4-FFF2-40B4-BE49-F238E27FC236}">
                    <a16:creationId xmlns:a16="http://schemas.microsoft.com/office/drawing/2014/main" id="{B04BB782-87F6-4528-BD76-C570B9D07A9C}"/>
                  </a:ext>
                </a:extLst>
              </p:cNvPr>
              <p:cNvSpPr/>
              <p:nvPr/>
            </p:nvSpPr>
            <p:spPr>
              <a:xfrm>
                <a:off x="8403067" y="1161681"/>
                <a:ext cx="576642" cy="44357"/>
              </a:xfrm>
              <a:custGeom>
                <a:avLst/>
                <a:gdLst>
                  <a:gd name="connsiteX0" fmla="*/ 0 w 576642"/>
                  <a:gd name="connsiteY0" fmla="*/ 0 h 0"/>
                  <a:gd name="connsiteX1" fmla="*/ 602369 w 576642"/>
                  <a:gd name="connsiteY1" fmla="*/ 0 h 0"/>
                </a:gdLst>
                <a:ahLst/>
                <a:cxnLst>
                  <a:cxn ang="0">
                    <a:pos x="connsiteX0" y="connsiteY0"/>
                  </a:cxn>
                  <a:cxn ang="0">
                    <a:pos x="connsiteX1" y="connsiteY1"/>
                  </a:cxn>
                </a:cxnLst>
                <a:rect l="l" t="t" r="r" b="b"/>
                <a:pathLst>
                  <a:path w="576642">
                    <a:moveTo>
                      <a:pt x="0" y="0"/>
                    </a:moveTo>
                    <a:lnTo>
                      <a:pt x="602369" y="0"/>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04" name="Freeform: Shape 103">
                <a:extLst>
                  <a:ext uri="{FF2B5EF4-FFF2-40B4-BE49-F238E27FC236}">
                    <a16:creationId xmlns:a16="http://schemas.microsoft.com/office/drawing/2014/main" id="{3129DBB0-5F00-4BF0-8645-85BCEDF29AA9}"/>
                  </a:ext>
                </a:extLst>
              </p:cNvPr>
              <p:cNvSpPr/>
              <p:nvPr/>
            </p:nvSpPr>
            <p:spPr>
              <a:xfrm>
                <a:off x="8704252" y="1065427"/>
                <a:ext cx="44357" cy="88714"/>
              </a:xfrm>
              <a:custGeom>
                <a:avLst/>
                <a:gdLst>
                  <a:gd name="connsiteX0" fmla="*/ 0 w 0"/>
                  <a:gd name="connsiteY0" fmla="*/ 0 h 88714"/>
                  <a:gd name="connsiteX1" fmla="*/ 0 w 0"/>
                  <a:gd name="connsiteY1" fmla="*/ 96255 h 88714"/>
                </a:gdLst>
                <a:ahLst/>
                <a:cxnLst>
                  <a:cxn ang="0">
                    <a:pos x="connsiteX0" y="connsiteY0"/>
                  </a:cxn>
                  <a:cxn ang="0">
                    <a:pos x="connsiteX1" y="connsiteY1"/>
                  </a:cxn>
                </a:cxnLst>
                <a:rect l="l" t="t" r="r" b="b"/>
                <a:pathLst>
                  <a:path h="88714">
                    <a:moveTo>
                      <a:pt x="0" y="0"/>
                    </a:moveTo>
                    <a:lnTo>
                      <a:pt x="0" y="96255"/>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05" name="Freeform: Shape 104">
                <a:extLst>
                  <a:ext uri="{FF2B5EF4-FFF2-40B4-BE49-F238E27FC236}">
                    <a16:creationId xmlns:a16="http://schemas.microsoft.com/office/drawing/2014/main" id="{0DE70C86-337B-4CB2-B902-DC5D68FF4BCC}"/>
                  </a:ext>
                </a:extLst>
              </p:cNvPr>
              <p:cNvSpPr/>
              <p:nvPr/>
            </p:nvSpPr>
            <p:spPr>
              <a:xfrm>
                <a:off x="8704252" y="899087"/>
                <a:ext cx="44357" cy="44357"/>
              </a:xfrm>
              <a:custGeom>
                <a:avLst/>
                <a:gdLst>
                  <a:gd name="connsiteX0" fmla="*/ 0 w 0"/>
                  <a:gd name="connsiteY0" fmla="*/ 0 h 44357"/>
                  <a:gd name="connsiteX1" fmla="*/ 0 w 0"/>
                  <a:gd name="connsiteY1" fmla="*/ 73633 h 44357"/>
                </a:gdLst>
                <a:ahLst/>
                <a:cxnLst>
                  <a:cxn ang="0">
                    <a:pos x="connsiteX0" y="connsiteY0"/>
                  </a:cxn>
                  <a:cxn ang="0">
                    <a:pos x="connsiteX1" y="connsiteY1"/>
                  </a:cxn>
                </a:cxnLst>
                <a:rect l="l" t="t" r="r" b="b"/>
                <a:pathLst>
                  <a:path h="44357">
                    <a:moveTo>
                      <a:pt x="0" y="0"/>
                    </a:moveTo>
                    <a:lnTo>
                      <a:pt x="0" y="73633"/>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106" name="Freeform: Shape 105">
                <a:extLst>
                  <a:ext uri="{FF2B5EF4-FFF2-40B4-BE49-F238E27FC236}">
                    <a16:creationId xmlns:a16="http://schemas.microsoft.com/office/drawing/2014/main" id="{2D7CFF12-BDB2-45DD-AC1F-0B6AB71C60DB}"/>
                  </a:ext>
                </a:extLst>
              </p:cNvPr>
              <p:cNvSpPr/>
              <p:nvPr/>
            </p:nvSpPr>
            <p:spPr>
              <a:xfrm>
                <a:off x="8477587" y="417813"/>
                <a:ext cx="443571" cy="310500"/>
              </a:xfrm>
              <a:custGeom>
                <a:avLst/>
                <a:gdLst>
                  <a:gd name="connsiteX0" fmla="*/ 453329 w 443570"/>
                  <a:gd name="connsiteY0" fmla="*/ 0 h 310499"/>
                  <a:gd name="connsiteX1" fmla="*/ 141499 w 443570"/>
                  <a:gd name="connsiteY1" fmla="*/ 311830 h 310499"/>
                  <a:gd name="connsiteX2" fmla="*/ 132628 w 443570"/>
                  <a:gd name="connsiteY2" fmla="*/ 315823 h 310499"/>
                  <a:gd name="connsiteX3" fmla="*/ 123756 w 443570"/>
                  <a:gd name="connsiteY3" fmla="*/ 311830 h 310499"/>
                  <a:gd name="connsiteX4" fmla="*/ 0 w 443570"/>
                  <a:gd name="connsiteY4" fmla="*/ 188074 h 31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570" h="310499">
                    <a:moveTo>
                      <a:pt x="453329" y="0"/>
                    </a:moveTo>
                    <a:lnTo>
                      <a:pt x="141499" y="311830"/>
                    </a:lnTo>
                    <a:cubicBezTo>
                      <a:pt x="138838" y="314492"/>
                      <a:pt x="135733" y="315823"/>
                      <a:pt x="132628" y="315823"/>
                    </a:cubicBezTo>
                    <a:cubicBezTo>
                      <a:pt x="129523" y="315823"/>
                      <a:pt x="126418" y="314492"/>
                      <a:pt x="123756" y="311830"/>
                    </a:cubicBezTo>
                    <a:lnTo>
                      <a:pt x="0" y="188074"/>
                    </a:lnTo>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sp>
            <p:nvSpPr>
              <p:cNvPr id="97" name="Freeform: Shape 96">
                <a:extLst>
                  <a:ext uri="{FF2B5EF4-FFF2-40B4-BE49-F238E27FC236}">
                    <a16:creationId xmlns:a16="http://schemas.microsoft.com/office/drawing/2014/main" id="{5105F219-1B9D-49D4-8A21-B80C5061CAE4}"/>
                  </a:ext>
                </a:extLst>
              </p:cNvPr>
              <p:cNvSpPr/>
              <p:nvPr/>
            </p:nvSpPr>
            <p:spPr>
              <a:xfrm>
                <a:off x="8206121" y="265224"/>
                <a:ext cx="975856" cy="798428"/>
              </a:xfrm>
              <a:custGeom>
                <a:avLst/>
                <a:gdLst>
                  <a:gd name="connsiteX0" fmla="*/ 907546 w 975855"/>
                  <a:gd name="connsiteY0" fmla="*/ 800202 h 798427"/>
                  <a:gd name="connsiteX1" fmla="*/ 88714 w 975855"/>
                  <a:gd name="connsiteY1" fmla="*/ 800202 h 798427"/>
                  <a:gd name="connsiteX2" fmla="*/ 0 w 975855"/>
                  <a:gd name="connsiteY2" fmla="*/ 711488 h 798427"/>
                  <a:gd name="connsiteX3" fmla="*/ 0 w 975855"/>
                  <a:gd name="connsiteY3" fmla="*/ 88714 h 798427"/>
                  <a:gd name="connsiteX4" fmla="*/ 88714 w 975855"/>
                  <a:gd name="connsiteY4" fmla="*/ 0 h 798427"/>
                  <a:gd name="connsiteX5" fmla="*/ 907990 w 975855"/>
                  <a:gd name="connsiteY5" fmla="*/ 0 h 798427"/>
                  <a:gd name="connsiteX6" fmla="*/ 996704 w 975855"/>
                  <a:gd name="connsiteY6" fmla="*/ 88714 h 798427"/>
                  <a:gd name="connsiteX7" fmla="*/ 996704 w 975855"/>
                  <a:gd name="connsiteY7" fmla="*/ 711488 h 798427"/>
                  <a:gd name="connsiteX8" fmla="*/ 907546 w 975855"/>
                  <a:gd name="connsiteY8" fmla="*/ 800202 h 79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5855" h="798427">
                    <a:moveTo>
                      <a:pt x="907546" y="800202"/>
                    </a:moveTo>
                    <a:lnTo>
                      <a:pt x="88714" y="800202"/>
                    </a:lnTo>
                    <a:cubicBezTo>
                      <a:pt x="39921" y="800202"/>
                      <a:pt x="0" y="760281"/>
                      <a:pt x="0" y="711488"/>
                    </a:cubicBezTo>
                    <a:lnTo>
                      <a:pt x="0" y="88714"/>
                    </a:lnTo>
                    <a:cubicBezTo>
                      <a:pt x="0" y="39921"/>
                      <a:pt x="39921" y="0"/>
                      <a:pt x="88714" y="0"/>
                    </a:cubicBezTo>
                    <a:lnTo>
                      <a:pt x="907990" y="0"/>
                    </a:lnTo>
                    <a:cubicBezTo>
                      <a:pt x="956782" y="0"/>
                      <a:pt x="996704" y="39921"/>
                      <a:pt x="996704" y="88714"/>
                    </a:cubicBezTo>
                    <a:lnTo>
                      <a:pt x="996704" y="711488"/>
                    </a:lnTo>
                    <a:cubicBezTo>
                      <a:pt x="996260" y="760281"/>
                      <a:pt x="956782" y="800202"/>
                      <a:pt x="907546" y="800202"/>
                    </a:cubicBezTo>
                    <a:close/>
                  </a:path>
                </a:pathLst>
              </a:custGeom>
              <a:noFill/>
              <a:ln w="12700"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solidFill>
                    <a:srgbClr val="53133A"/>
                  </a:solidFill>
                  <a:latin typeface="Segoe UI Semilight"/>
                </a:endParaRPr>
              </a:p>
            </p:txBody>
          </p:sp>
        </p:grpSp>
        <p:sp>
          <p:nvSpPr>
            <p:cNvPr id="95" name="Oval 94">
              <a:extLst>
                <a:ext uri="{FF2B5EF4-FFF2-40B4-BE49-F238E27FC236}">
                  <a16:creationId xmlns:a16="http://schemas.microsoft.com/office/drawing/2014/main" id="{23164518-1008-49B2-AEC9-3D4BDF258FFD}"/>
                </a:ext>
              </a:extLst>
            </p:cNvPr>
            <p:cNvSpPr/>
            <p:nvPr/>
          </p:nvSpPr>
          <p:spPr>
            <a:xfrm>
              <a:off x="9882394" y="5653262"/>
              <a:ext cx="653781" cy="662322"/>
            </a:xfrm>
            <a:prstGeom prst="ellipse">
              <a:avLst/>
            </a:prstGeom>
            <a:noFill/>
            <a:ln w="19050" cap="rnd" cmpd="sng" algn="ctr">
              <a:solidFill>
                <a:srgbClr val="360F3C"/>
              </a:solidFill>
              <a:prstDash val="sysDot"/>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sp>
          <p:nvSpPr>
            <p:cNvPr id="96" name="Oval 95">
              <a:extLst>
                <a:ext uri="{FF2B5EF4-FFF2-40B4-BE49-F238E27FC236}">
                  <a16:creationId xmlns:a16="http://schemas.microsoft.com/office/drawing/2014/main" id="{C592DCB1-5C40-49E6-9B7A-F8A0C85D576D}"/>
                </a:ext>
              </a:extLst>
            </p:cNvPr>
            <p:cNvSpPr/>
            <p:nvPr/>
          </p:nvSpPr>
          <p:spPr>
            <a:xfrm>
              <a:off x="9946109" y="5717812"/>
              <a:ext cx="526348" cy="533224"/>
            </a:xfrm>
            <a:prstGeom prst="ellipse">
              <a:avLst/>
            </a:prstGeom>
            <a:noFill/>
            <a:ln w="15875" cap="rnd" cmpd="sng" algn="ctr">
              <a:solidFill>
                <a:schemeClr val="accent2"/>
              </a:solidFill>
              <a:prstDash val="solid"/>
              <a:rou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a:ln>
                  <a:noFill/>
                </a:ln>
                <a:solidFill>
                  <a:srgbClr val="53133A"/>
                </a:solidFill>
                <a:effectLst/>
                <a:uLnTx/>
                <a:uFillTx/>
                <a:latin typeface="Segoe UI Semilight"/>
                <a:ea typeface="+mn-ea"/>
                <a:cs typeface="+mn-cs"/>
              </a:endParaRPr>
            </a:p>
          </p:txBody>
        </p:sp>
      </p:grpSp>
    </p:spTree>
    <p:extLst>
      <p:ext uri="{BB962C8B-B14F-4D97-AF65-F5344CB8AC3E}">
        <p14:creationId xmlns:p14="http://schemas.microsoft.com/office/powerpoint/2010/main" val="107136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iterate>
                                    <p:tmAbs val="0"/>
                                  </p:iterate>
                                  <p:childTnLst>
                                    <p:set>
                                      <p:cBhvr>
                                        <p:cTn id="6" fill="hold"/>
                                        <p:tgtEl>
                                          <p:spTgt spid="8"/>
                                        </p:tgtEl>
                                        <p:attrNameLst>
                                          <p:attrName>style.visibility</p:attrName>
                                        </p:attrNameLst>
                                      </p:cBhvr>
                                      <p:to>
                                        <p:strVal val="visible"/>
                                      </p:to>
                                    </p:set>
                                    <p:animEffect transition="in" filter="wipe(up)">
                                      <p:cBhvr>
                                        <p:cTn id="7" dur="2750"/>
                                        <p:tgtEl>
                                          <p:spTgt spid="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250"/>
                                  </p:stCondLst>
                                  <p:childTnLst>
                                    <p:set>
                                      <p:cBhvr>
                                        <p:cTn id="12" dur="1" fill="hold">
                                          <p:stCondLst>
                                            <p:cond delay="0"/>
                                          </p:stCondLst>
                                        </p:cTn>
                                        <p:tgtEl>
                                          <p:spTgt spid="92"/>
                                        </p:tgtEl>
                                        <p:attrNameLst>
                                          <p:attrName>style.visibility</p:attrName>
                                        </p:attrNameLst>
                                      </p:cBhvr>
                                      <p:to>
                                        <p:strVal val="visible"/>
                                      </p:to>
                                    </p:set>
                                    <p:animEffect transition="in" filter="fade">
                                      <p:cBhvr>
                                        <p:cTn id="13" dur="500"/>
                                        <p:tgtEl>
                                          <p:spTgt spid="92"/>
                                        </p:tgtEl>
                                      </p:cBhvr>
                                    </p:animEffect>
                                  </p:childTnLst>
                                </p:cTn>
                              </p:par>
                              <p:par>
                                <p:cTn id="14" presetID="10" presetClass="entr" presetSubtype="0" fill="hold" nodeType="withEffect">
                                  <p:stCondLst>
                                    <p:cond delay="500"/>
                                  </p:stCondLst>
                                  <p:childTnLst>
                                    <p:set>
                                      <p:cBhvr>
                                        <p:cTn id="15" dur="1" fill="hold">
                                          <p:stCondLst>
                                            <p:cond delay="0"/>
                                          </p:stCondLst>
                                        </p:cTn>
                                        <p:tgtEl>
                                          <p:spTgt spid="102"/>
                                        </p:tgtEl>
                                        <p:attrNameLst>
                                          <p:attrName>style.visibility</p:attrName>
                                        </p:attrNameLst>
                                      </p:cBhvr>
                                      <p:to>
                                        <p:strVal val="visible"/>
                                      </p:to>
                                    </p:set>
                                    <p:animEffect transition="in" filter="fade">
                                      <p:cBhvr>
                                        <p:cTn id="16" dur="500"/>
                                        <p:tgtEl>
                                          <p:spTgt spid="102"/>
                                        </p:tgtEl>
                                      </p:cBhvr>
                                    </p:animEffect>
                                  </p:childTnLst>
                                </p:cTn>
                              </p:par>
                              <p:par>
                                <p:cTn id="17" presetID="10" presetClass="entr" presetSubtype="0" fill="hold" nodeType="withEffect">
                                  <p:stCondLst>
                                    <p:cond delay="750"/>
                                  </p:stCondLst>
                                  <p:childTnLst>
                                    <p:set>
                                      <p:cBhvr>
                                        <p:cTn id="18" dur="1" fill="hold">
                                          <p:stCondLst>
                                            <p:cond delay="0"/>
                                          </p:stCondLst>
                                        </p:cTn>
                                        <p:tgtEl>
                                          <p:spTgt spid="100"/>
                                        </p:tgtEl>
                                        <p:attrNameLst>
                                          <p:attrName>style.visibility</p:attrName>
                                        </p:attrNameLst>
                                      </p:cBhvr>
                                      <p:to>
                                        <p:strVal val="visible"/>
                                      </p:to>
                                    </p:set>
                                    <p:animEffect transition="in" filter="fade">
                                      <p:cBhvr>
                                        <p:cTn id="19" dur="500"/>
                                        <p:tgtEl>
                                          <p:spTgt spid="100"/>
                                        </p:tgtEl>
                                      </p:cBhvr>
                                    </p:animEffect>
                                  </p:childTnLst>
                                </p:cTn>
                              </p:par>
                              <p:par>
                                <p:cTn id="20" presetID="10" presetClass="entr" presetSubtype="0" fill="hold" nodeType="withEffect">
                                  <p:stCondLst>
                                    <p:cond delay="100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500"/>
                                        <p:tgtEl>
                                          <p:spTgt spid="101"/>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20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90"/>
                                        </p:tgtEl>
                                        <p:attrNameLst>
                                          <p:attrName>style.visibility</p:attrName>
                                        </p:attrNameLst>
                                      </p:cBhvr>
                                      <p:to>
                                        <p:strVal val="visible"/>
                                      </p:to>
                                    </p:set>
                                    <p:animEffect transition="in" filter="fade">
                                      <p:cBhvr>
                                        <p:cTn id="34"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P spid="10" grpId="0" animBg="1"/>
      <p:bldP spid="25" grpId="0"/>
      <p:bldP spid="30" grpId="0"/>
      <p:bldP spid="9" grpId="0"/>
      <p:bldP spid="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6" y="39926"/>
            <a:ext cx="11694381" cy="835563"/>
          </a:xfrm>
        </p:spPr>
        <p:txBody>
          <a:bodyPr>
            <a:noAutofit/>
          </a:bodyPr>
          <a:lstStyle/>
          <a:p>
            <a:r>
              <a:rPr lang="en-US" dirty="0"/>
              <a:t>AEMO’s proposed approach to framework</a:t>
            </a:r>
          </a:p>
        </p:txBody>
      </p:sp>
      <p:sp>
        <p:nvSpPr>
          <p:cNvPr id="6" name="Content Placeholder 5">
            <a:extLst>
              <a:ext uri="{FF2B5EF4-FFF2-40B4-BE49-F238E27FC236}">
                <a16:creationId xmlns:a16="http://schemas.microsoft.com/office/drawing/2014/main" id="{CD6D7304-75D3-4F86-B38D-E979A4EEE4B6}"/>
              </a:ext>
            </a:extLst>
          </p:cNvPr>
          <p:cNvSpPr>
            <a:spLocks noGrp="1"/>
          </p:cNvSpPr>
          <p:nvPr>
            <p:ph idx="1"/>
          </p:nvPr>
        </p:nvSpPr>
        <p:spPr>
          <a:xfrm>
            <a:off x="235527" y="1193584"/>
            <a:ext cx="11694382" cy="5029099"/>
          </a:xfrm>
        </p:spPr>
        <p:txBody>
          <a:bodyPr>
            <a:normAutofit/>
          </a:bodyPr>
          <a:lstStyle/>
          <a:p>
            <a:pPr marL="0" indent="0">
              <a:buNone/>
            </a:pPr>
            <a:r>
              <a:rPr lang="en-US" sz="1600"/>
              <a:t>AEMO proposes a principles-based approach for energy.  </a:t>
            </a:r>
            <a:r>
              <a:rPr lang="en-AU" sz="1600"/>
              <a:t>There is an opportunity to cascade the sound principles in the CDR legislation into the rules framework for energy while taking into account energy data policy considerations.</a:t>
            </a:r>
          </a:p>
        </p:txBody>
      </p:sp>
      <p:sp>
        <p:nvSpPr>
          <p:cNvPr id="15" name="Right Arrow 14"/>
          <p:cNvSpPr/>
          <p:nvPr/>
        </p:nvSpPr>
        <p:spPr>
          <a:xfrm>
            <a:off x="3674240" y="2218889"/>
            <a:ext cx="554509" cy="598932"/>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6" name="Right Arrow 15"/>
          <p:cNvSpPr/>
          <p:nvPr/>
        </p:nvSpPr>
        <p:spPr>
          <a:xfrm>
            <a:off x="7591770" y="2182313"/>
            <a:ext cx="554509" cy="598932"/>
          </a:xfrm>
          <a:prstGeom prst="rightArrow">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a:off x="360309" y="2898971"/>
            <a:ext cx="3552710" cy="3378905"/>
          </a:xfrm>
          <a:prstGeom prst="rect">
            <a:avLst/>
          </a:prstGeom>
          <a:solidFill>
            <a:schemeClr val="accent1">
              <a:alpha val="20000"/>
            </a:schemeClr>
          </a:solidFill>
        </p:spPr>
        <p:txBody>
          <a:bodyPr wrap="square" lIns="137160" tIns="137160" rIns="137160" bIns="137160">
            <a:noAutofit/>
          </a:bodyPr>
          <a:lstStyle/>
          <a:p>
            <a:pPr marL="284400" indent="-284400">
              <a:lnSpc>
                <a:spcPct val="94000"/>
              </a:lnSpc>
              <a:spcAft>
                <a:spcPts val="600"/>
              </a:spcAft>
              <a:buFont typeface="Arial" panose="020B0604020202020204" pitchFamily="34" charset="0"/>
              <a:buChar char="•"/>
            </a:pPr>
            <a:r>
              <a:rPr lang="en-AU" sz="1400"/>
              <a:t>The interests of consumers</a:t>
            </a:r>
          </a:p>
          <a:p>
            <a:pPr marL="284400" indent="-284400">
              <a:lnSpc>
                <a:spcPct val="94000"/>
              </a:lnSpc>
              <a:spcAft>
                <a:spcPts val="600"/>
              </a:spcAft>
              <a:buFont typeface="Arial" panose="020B0604020202020204" pitchFamily="34" charset="0"/>
              <a:buChar char="•"/>
            </a:pPr>
            <a:r>
              <a:rPr lang="en-AU" sz="1400"/>
              <a:t>The efficiency of relevant markets</a:t>
            </a:r>
          </a:p>
          <a:p>
            <a:pPr marL="284400" indent="-284400">
              <a:lnSpc>
                <a:spcPct val="94000"/>
              </a:lnSpc>
              <a:spcAft>
                <a:spcPts val="600"/>
              </a:spcAft>
              <a:buFont typeface="Arial" panose="020B0604020202020204" pitchFamily="34" charset="0"/>
              <a:buChar char="•"/>
            </a:pPr>
            <a:r>
              <a:rPr lang="en-AU" sz="1400"/>
              <a:t>The privacy or confidentiality of consumers’ information</a:t>
            </a:r>
          </a:p>
          <a:p>
            <a:pPr marL="284400" indent="-284400">
              <a:lnSpc>
                <a:spcPct val="94000"/>
              </a:lnSpc>
              <a:spcAft>
                <a:spcPts val="600"/>
              </a:spcAft>
              <a:buFont typeface="Arial" panose="020B0604020202020204" pitchFamily="34" charset="0"/>
              <a:buChar char="•"/>
            </a:pPr>
            <a:r>
              <a:rPr lang="en-AU" sz="1400"/>
              <a:t>Promoting competition </a:t>
            </a:r>
          </a:p>
          <a:p>
            <a:pPr marL="284400" indent="-284400">
              <a:lnSpc>
                <a:spcPct val="94000"/>
              </a:lnSpc>
              <a:spcAft>
                <a:spcPts val="600"/>
              </a:spcAft>
              <a:buFont typeface="Arial" panose="020B0604020202020204" pitchFamily="34" charset="0"/>
              <a:buChar char="•"/>
            </a:pPr>
            <a:r>
              <a:rPr lang="en-AU" sz="1400"/>
              <a:t>Promoting data driven innovation </a:t>
            </a:r>
          </a:p>
          <a:p>
            <a:pPr marL="284400" indent="-284400">
              <a:lnSpc>
                <a:spcPct val="94000"/>
              </a:lnSpc>
              <a:spcAft>
                <a:spcPts val="600"/>
              </a:spcAft>
              <a:buFont typeface="Arial" panose="020B0604020202020204" pitchFamily="34" charset="0"/>
              <a:buChar char="•"/>
            </a:pPr>
            <a:r>
              <a:rPr lang="en-AU" sz="1400"/>
              <a:t>Any intellectual property in the information to be covered by the instrument</a:t>
            </a:r>
          </a:p>
          <a:p>
            <a:pPr marL="284400" indent="-284400">
              <a:lnSpc>
                <a:spcPct val="94000"/>
              </a:lnSpc>
              <a:spcAft>
                <a:spcPts val="600"/>
              </a:spcAft>
              <a:buFont typeface="Arial" panose="020B0604020202020204" pitchFamily="34" charset="0"/>
              <a:buChar char="•"/>
            </a:pPr>
            <a:r>
              <a:rPr lang="en-AU" sz="1400"/>
              <a:t>The public interest</a:t>
            </a:r>
          </a:p>
          <a:p>
            <a:pPr marL="284400" indent="-284400">
              <a:lnSpc>
                <a:spcPct val="94000"/>
              </a:lnSpc>
              <a:spcAft>
                <a:spcPts val="600"/>
              </a:spcAft>
              <a:buFont typeface="Arial" panose="020B0604020202020204" pitchFamily="34" charset="0"/>
              <a:buChar char="•"/>
            </a:pPr>
            <a:r>
              <a:rPr lang="en-AU" sz="1400"/>
              <a:t>The likely regulatory impact</a:t>
            </a:r>
          </a:p>
        </p:txBody>
      </p:sp>
      <p:sp>
        <p:nvSpPr>
          <p:cNvPr id="12" name="Rectangle 11"/>
          <p:cNvSpPr/>
          <p:nvPr/>
        </p:nvSpPr>
        <p:spPr>
          <a:xfrm>
            <a:off x="4228749" y="2898971"/>
            <a:ext cx="3598320" cy="3378904"/>
          </a:xfrm>
          <a:prstGeom prst="rect">
            <a:avLst/>
          </a:prstGeom>
          <a:solidFill>
            <a:schemeClr val="accent4">
              <a:alpha val="20000"/>
            </a:schemeClr>
          </a:solidFill>
        </p:spPr>
        <p:txBody>
          <a:bodyPr wrap="square" lIns="137160" tIns="137160" rIns="137160" bIns="137160">
            <a:noAutofit/>
          </a:bodyPr>
          <a:lstStyle/>
          <a:p>
            <a:pPr marL="284400" indent="-284400" fontAlgn="base">
              <a:lnSpc>
                <a:spcPct val="94000"/>
              </a:lnSpc>
              <a:spcAft>
                <a:spcPts val="600"/>
              </a:spcAft>
              <a:buFont typeface="Arial" panose="020B0604020202020204" pitchFamily="34" charset="0"/>
              <a:buChar char="•"/>
            </a:pPr>
            <a:r>
              <a:rPr lang="en-AU" sz="1400"/>
              <a:t>Relationship between the data holder and consumer</a:t>
            </a:r>
          </a:p>
          <a:p>
            <a:pPr marL="284400" indent="-284400" fontAlgn="base">
              <a:lnSpc>
                <a:spcPct val="94000"/>
              </a:lnSpc>
              <a:spcAft>
                <a:spcPts val="600"/>
              </a:spcAft>
              <a:buFont typeface="Arial" panose="020B0604020202020204" pitchFamily="34" charset="0"/>
              <a:buChar char="•"/>
            </a:pPr>
            <a:r>
              <a:rPr lang="en-AU" sz="1400"/>
              <a:t>Differences in energy data and banking data model </a:t>
            </a:r>
          </a:p>
          <a:p>
            <a:pPr marL="284400" indent="-284400" fontAlgn="base">
              <a:lnSpc>
                <a:spcPct val="94000"/>
              </a:lnSpc>
              <a:spcAft>
                <a:spcPts val="600"/>
              </a:spcAft>
              <a:buFont typeface="Arial" panose="020B0604020202020204" pitchFamily="34" charset="0"/>
              <a:buChar char="•"/>
            </a:pPr>
            <a:r>
              <a:rPr lang="en-AU" sz="1400"/>
              <a:t>Low levels of digital consumer accounts in energy</a:t>
            </a:r>
          </a:p>
          <a:p>
            <a:pPr marL="284400" indent="-284400" fontAlgn="base">
              <a:lnSpc>
                <a:spcPct val="94000"/>
              </a:lnSpc>
              <a:spcAft>
                <a:spcPts val="600"/>
              </a:spcAft>
              <a:buFont typeface="Arial" panose="020B0604020202020204" pitchFamily="34" charset="0"/>
              <a:buChar char="•"/>
            </a:pPr>
            <a:r>
              <a:rPr lang="en-AU" sz="1400"/>
              <a:t>Multiple individuals at a single NMI without a retail relationship</a:t>
            </a:r>
          </a:p>
          <a:p>
            <a:pPr marL="284400" indent="-284400" fontAlgn="base">
              <a:lnSpc>
                <a:spcPct val="94000"/>
              </a:lnSpc>
              <a:spcAft>
                <a:spcPts val="600"/>
              </a:spcAft>
              <a:buFont typeface="Arial" panose="020B0604020202020204" pitchFamily="34" charset="0"/>
              <a:buChar char="•"/>
            </a:pPr>
            <a:r>
              <a:rPr lang="en-AU" sz="1400"/>
              <a:t>Only one electricity product offer can apply per household (noting potential for multiple trading relationship and bundling)</a:t>
            </a:r>
            <a:endParaRPr lang="en-US" sz="1400"/>
          </a:p>
        </p:txBody>
      </p:sp>
      <p:sp>
        <p:nvSpPr>
          <p:cNvPr id="13" name="Rectangle 12"/>
          <p:cNvSpPr/>
          <p:nvPr/>
        </p:nvSpPr>
        <p:spPr>
          <a:xfrm>
            <a:off x="8157742" y="2897277"/>
            <a:ext cx="3583833" cy="3378904"/>
          </a:xfrm>
          <a:prstGeom prst="rect">
            <a:avLst/>
          </a:prstGeom>
          <a:solidFill>
            <a:schemeClr val="bg2">
              <a:alpha val="20000"/>
            </a:schemeClr>
          </a:solidFill>
        </p:spPr>
        <p:txBody>
          <a:bodyPr wrap="square" lIns="137160" tIns="137160" rIns="137160" bIns="137160">
            <a:noAutofit/>
          </a:bodyPr>
          <a:lstStyle/>
          <a:p>
            <a:pPr marL="285750" indent="-285750">
              <a:lnSpc>
                <a:spcPct val="94000"/>
              </a:lnSpc>
              <a:spcAft>
                <a:spcPts val="600"/>
              </a:spcAft>
              <a:buFont typeface="Arial" panose="020B0604020202020204" pitchFamily="34" charset="0"/>
              <a:buChar char="•"/>
            </a:pPr>
            <a:r>
              <a:rPr lang="en-US" sz="1400"/>
              <a:t>Defining relevant data sets to leverage existing data holdings, driving practical uses for consumers</a:t>
            </a:r>
          </a:p>
          <a:p>
            <a:pPr marL="285750" indent="-285750">
              <a:lnSpc>
                <a:spcPct val="94000"/>
              </a:lnSpc>
              <a:spcAft>
                <a:spcPts val="600"/>
              </a:spcAft>
              <a:buFont typeface="Arial" panose="020B0604020202020204" pitchFamily="34" charset="0"/>
              <a:buChar char="•"/>
            </a:pPr>
            <a:r>
              <a:rPr lang="en-US" sz="1400"/>
              <a:t>Defining eligible consumer in a way that is relevant to the energy sector</a:t>
            </a:r>
          </a:p>
          <a:p>
            <a:pPr marL="285750" indent="-285750">
              <a:lnSpc>
                <a:spcPct val="94000"/>
              </a:lnSpc>
              <a:spcAft>
                <a:spcPts val="600"/>
              </a:spcAft>
              <a:buFont typeface="Arial" panose="020B0604020202020204" pitchFamily="34" charset="0"/>
              <a:buChar char="•"/>
            </a:pPr>
            <a:r>
              <a:rPr lang="en-US" sz="1400"/>
              <a:t>Rules that protect privacy while encouraging uptake and innovation</a:t>
            </a:r>
          </a:p>
          <a:p>
            <a:pPr marL="285750" indent="-285750">
              <a:lnSpc>
                <a:spcPct val="94000"/>
              </a:lnSpc>
              <a:spcAft>
                <a:spcPts val="600"/>
              </a:spcAft>
              <a:buFont typeface="Arial" panose="020B0604020202020204" pitchFamily="34" charset="0"/>
              <a:buChar char="•"/>
            </a:pPr>
            <a:r>
              <a:rPr lang="en-US" sz="1400"/>
              <a:t>Avoid unnecessary prescription to allow innovation and maturity of CDR in the sector  </a:t>
            </a:r>
          </a:p>
        </p:txBody>
      </p:sp>
      <p:sp>
        <p:nvSpPr>
          <p:cNvPr id="3" name="TextBox 2"/>
          <p:cNvSpPr txBox="1"/>
          <p:nvPr/>
        </p:nvSpPr>
        <p:spPr>
          <a:xfrm>
            <a:off x="329185" y="2020115"/>
            <a:ext cx="3583834" cy="923330"/>
          </a:xfrm>
          <a:prstGeom prst="rect">
            <a:avLst/>
          </a:prstGeom>
          <a:solidFill>
            <a:schemeClr val="accent1"/>
          </a:solidFill>
        </p:spPr>
        <p:txBody>
          <a:bodyPr wrap="square" lIns="182880" tIns="91440" rIns="182880" bIns="91440" rtlCol="0" anchor="ctr" anchorCtr="0">
            <a:spAutoFit/>
          </a:bodyPr>
          <a:lstStyle/>
          <a:p>
            <a:pPr marL="263525" defTabSz="1978025"/>
            <a:r>
              <a:rPr lang="en-US" sz="1600">
                <a:solidFill>
                  <a:srgbClr val="FFFFFF"/>
                </a:solidFill>
              </a:rPr>
              <a:t>Principles-based approach in the law</a:t>
            </a:r>
          </a:p>
          <a:p>
            <a:pPr marL="685800"/>
            <a:endParaRPr lang="en-US" sz="1600">
              <a:solidFill>
                <a:srgbClr val="FFFFFF"/>
              </a:solidFill>
            </a:endParaRPr>
          </a:p>
        </p:txBody>
      </p:sp>
      <p:sp>
        <p:nvSpPr>
          <p:cNvPr id="4" name="TextBox 3"/>
          <p:cNvSpPr txBox="1"/>
          <p:nvPr/>
        </p:nvSpPr>
        <p:spPr>
          <a:xfrm>
            <a:off x="4243464" y="2020115"/>
            <a:ext cx="3583834" cy="923330"/>
          </a:xfrm>
          <a:prstGeom prst="rect">
            <a:avLst/>
          </a:prstGeom>
          <a:solidFill>
            <a:schemeClr val="accent4"/>
          </a:solidFill>
        </p:spPr>
        <p:txBody>
          <a:bodyPr wrap="square" lIns="0" tIns="91440" rIns="180000" bIns="91440" rtlCol="0" anchor="ctr" anchorCtr="0">
            <a:spAutoFit/>
          </a:bodyPr>
          <a:lstStyle/>
          <a:p>
            <a:pPr marL="354013" defTabSz="354013"/>
            <a:r>
              <a:rPr lang="en-US" sz="1600">
                <a:solidFill>
                  <a:srgbClr val="FFFFFF"/>
                </a:solidFill>
              </a:rPr>
              <a:t>Consider data policy considerations</a:t>
            </a:r>
          </a:p>
          <a:p>
            <a:pPr marL="644129"/>
            <a:endParaRPr lang="en-US" sz="1600">
              <a:solidFill>
                <a:srgbClr val="FFFFFF"/>
              </a:solidFill>
            </a:endParaRPr>
          </a:p>
        </p:txBody>
      </p:sp>
      <p:sp>
        <p:nvSpPr>
          <p:cNvPr id="5" name="TextBox 4"/>
          <p:cNvSpPr txBox="1"/>
          <p:nvPr/>
        </p:nvSpPr>
        <p:spPr>
          <a:xfrm>
            <a:off x="8157742" y="2020116"/>
            <a:ext cx="3583834" cy="923330"/>
          </a:xfrm>
          <a:prstGeom prst="rect">
            <a:avLst/>
          </a:prstGeom>
          <a:solidFill>
            <a:schemeClr val="bg2"/>
          </a:solidFill>
        </p:spPr>
        <p:txBody>
          <a:bodyPr wrap="square" lIns="0" tIns="91440" rIns="180000" bIns="91440" rtlCol="0" anchor="ctr" anchorCtr="0">
            <a:spAutoFit/>
          </a:bodyPr>
          <a:lstStyle/>
          <a:p>
            <a:pPr marL="446088"/>
            <a:r>
              <a:rPr lang="en-US" sz="1600"/>
              <a:t>Rules that apply principles for best outcomes in the energy sector</a:t>
            </a:r>
          </a:p>
        </p:txBody>
      </p:sp>
    </p:spTree>
    <p:extLst>
      <p:ext uri="{BB962C8B-B14F-4D97-AF65-F5344CB8AC3E}">
        <p14:creationId xmlns:p14="http://schemas.microsoft.com/office/powerpoint/2010/main" val="266744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00"/>
                                        <p:tgtEl>
                                          <p:spTgt spid="7"/>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300"/>
                                        <p:tgtEl>
                                          <p:spTgt spid="15"/>
                                        </p:tgtEl>
                                      </p:cBhvr>
                                    </p:animEffect>
                                  </p:childTnLst>
                                </p:cTn>
                              </p:par>
                              <p:par>
                                <p:cTn id="14" presetID="35" presetClass="path" presetSubtype="0" accel="50000" decel="50000" fill="hold" grpId="1" nodeType="withEffect">
                                  <p:stCondLst>
                                    <p:cond delay="250"/>
                                  </p:stCondLst>
                                  <p:childTnLst>
                                    <p:animMotion origin="layout" path="M 3.75E-6 -7.40741E-7 L -0.04141 -7.40741E-7 " pathEditMode="relative" rAng="0" ptsTypes="AA">
                                      <p:cBhvr>
                                        <p:cTn id="15" dur="300" spd="-100000" fill="hold"/>
                                        <p:tgtEl>
                                          <p:spTgt spid="15"/>
                                        </p:tgtEl>
                                        <p:attrNameLst>
                                          <p:attrName>ppt_x</p:attrName>
                                          <p:attrName>ppt_y</p:attrName>
                                        </p:attrNameLst>
                                      </p:cBhvr>
                                      <p:rCtr x="-2070" y="0"/>
                                    </p:animMotion>
                                  </p:childTnLst>
                                </p:cTn>
                              </p:par>
                            </p:childTnLst>
                          </p:cTn>
                        </p:par>
                        <p:par>
                          <p:cTn id="16" fill="hold">
                            <p:stCondLst>
                              <p:cond delay="55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par>
                                <p:cTn id="23" presetID="10" presetClass="entr" presetSubtype="0" fill="hold" grpId="0" nodeType="withEffect">
                                  <p:stCondLst>
                                    <p:cond delay="25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300"/>
                                        <p:tgtEl>
                                          <p:spTgt spid="16"/>
                                        </p:tgtEl>
                                      </p:cBhvr>
                                    </p:animEffect>
                                  </p:childTnLst>
                                </p:cTn>
                              </p:par>
                              <p:par>
                                <p:cTn id="26" presetID="35" presetClass="path" presetSubtype="0" accel="50000" decel="50000" fill="hold" grpId="1" nodeType="withEffect">
                                  <p:stCondLst>
                                    <p:cond delay="250"/>
                                  </p:stCondLst>
                                  <p:childTnLst>
                                    <p:animMotion origin="layout" path="M 3.75E-6 -7.40741E-7 L -0.04141 -7.40741E-7 " pathEditMode="relative" rAng="0" ptsTypes="AA">
                                      <p:cBhvr>
                                        <p:cTn id="27" dur="300" spd="-100000" fill="hold"/>
                                        <p:tgtEl>
                                          <p:spTgt spid="16"/>
                                        </p:tgtEl>
                                        <p:attrNameLst>
                                          <p:attrName>ppt_x</p:attrName>
                                          <p:attrName>ppt_y</p:attrName>
                                        </p:attrNameLst>
                                      </p:cBhvr>
                                      <p:rCtr x="-2070" y="0"/>
                                    </p:animMotion>
                                  </p:childTnLst>
                                </p:cTn>
                              </p:par>
                            </p:childTnLst>
                          </p:cTn>
                        </p:par>
                        <p:par>
                          <p:cTn id="28" fill="hold">
                            <p:stCondLst>
                              <p:cond delay="11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3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7" grpId="0" animBg="1"/>
      <p:bldP spid="12" grpId="0" animBg="1"/>
      <p:bldP spid="13" grpId="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DC340-A2AC-45CC-AEC7-EAB521586033}"/>
              </a:ext>
            </a:extLst>
          </p:cNvPr>
          <p:cNvSpPr>
            <a:spLocks noGrp="1"/>
          </p:cNvSpPr>
          <p:nvPr>
            <p:ph type="title"/>
          </p:nvPr>
        </p:nvSpPr>
        <p:spPr>
          <a:xfrm>
            <a:off x="235526" y="39926"/>
            <a:ext cx="10905440" cy="835563"/>
          </a:xfrm>
        </p:spPr>
        <p:txBody>
          <a:bodyPr>
            <a:normAutofit/>
          </a:bodyPr>
          <a:lstStyle/>
          <a:p>
            <a:r>
              <a:rPr lang="en-US"/>
              <a:t>Authentication under a two-tier approach</a:t>
            </a:r>
          </a:p>
        </p:txBody>
      </p:sp>
      <p:graphicFrame>
        <p:nvGraphicFramePr>
          <p:cNvPr id="5" name="Content Placeholder 4">
            <a:extLst>
              <a:ext uri="{FF2B5EF4-FFF2-40B4-BE49-F238E27FC236}">
                <a16:creationId xmlns:a16="http://schemas.microsoft.com/office/drawing/2014/main" id="{9DCD7D1F-2B46-499B-93F4-DCA0E1AC3D06}"/>
              </a:ext>
            </a:extLst>
          </p:cNvPr>
          <p:cNvGraphicFramePr>
            <a:graphicFrameLocks noGrp="1"/>
          </p:cNvGraphicFramePr>
          <p:nvPr>
            <p:ph idx="1"/>
            <p:extLst>
              <p:ext uri="{D42A27DB-BD31-4B8C-83A1-F6EECF244321}">
                <p14:modId xmlns:p14="http://schemas.microsoft.com/office/powerpoint/2010/main" val="2061229721"/>
              </p:ext>
            </p:extLst>
          </p:nvPr>
        </p:nvGraphicFramePr>
        <p:xfrm>
          <a:off x="338480" y="3429000"/>
          <a:ext cx="11550870" cy="2647980"/>
        </p:xfrm>
        <a:graphic>
          <a:graphicData uri="http://schemas.openxmlformats.org/drawingml/2006/table">
            <a:tbl>
              <a:tblPr firstRow="1" firstCol="1" bandRow="1">
                <a:tableStyleId>{5C22544A-7EE6-4342-B048-85BDC9FD1C3A}</a:tableStyleId>
              </a:tblPr>
              <a:tblGrid>
                <a:gridCol w="628120">
                  <a:extLst>
                    <a:ext uri="{9D8B030D-6E8A-4147-A177-3AD203B41FA5}">
                      <a16:colId xmlns:a16="http://schemas.microsoft.com/office/drawing/2014/main" val="3013718840"/>
                    </a:ext>
                  </a:extLst>
                </a:gridCol>
                <a:gridCol w="1843103">
                  <a:extLst>
                    <a:ext uri="{9D8B030D-6E8A-4147-A177-3AD203B41FA5}">
                      <a16:colId xmlns:a16="http://schemas.microsoft.com/office/drawing/2014/main" val="2641079108"/>
                    </a:ext>
                  </a:extLst>
                </a:gridCol>
                <a:gridCol w="1016045">
                  <a:extLst>
                    <a:ext uri="{9D8B030D-6E8A-4147-A177-3AD203B41FA5}">
                      <a16:colId xmlns:a16="http://schemas.microsoft.com/office/drawing/2014/main" val="3437883475"/>
                    </a:ext>
                  </a:extLst>
                </a:gridCol>
                <a:gridCol w="1016045">
                  <a:extLst>
                    <a:ext uri="{9D8B030D-6E8A-4147-A177-3AD203B41FA5}">
                      <a16:colId xmlns:a16="http://schemas.microsoft.com/office/drawing/2014/main" val="423676901"/>
                    </a:ext>
                  </a:extLst>
                </a:gridCol>
                <a:gridCol w="1016045">
                  <a:extLst>
                    <a:ext uri="{9D8B030D-6E8A-4147-A177-3AD203B41FA5}">
                      <a16:colId xmlns:a16="http://schemas.microsoft.com/office/drawing/2014/main" val="1534839249"/>
                    </a:ext>
                  </a:extLst>
                </a:gridCol>
                <a:gridCol w="1016045">
                  <a:extLst>
                    <a:ext uri="{9D8B030D-6E8A-4147-A177-3AD203B41FA5}">
                      <a16:colId xmlns:a16="http://schemas.microsoft.com/office/drawing/2014/main" val="3224272132"/>
                    </a:ext>
                  </a:extLst>
                </a:gridCol>
                <a:gridCol w="1016045">
                  <a:extLst>
                    <a:ext uri="{9D8B030D-6E8A-4147-A177-3AD203B41FA5}">
                      <a16:colId xmlns:a16="http://schemas.microsoft.com/office/drawing/2014/main" val="165018474"/>
                    </a:ext>
                  </a:extLst>
                </a:gridCol>
                <a:gridCol w="1016045">
                  <a:extLst>
                    <a:ext uri="{9D8B030D-6E8A-4147-A177-3AD203B41FA5}">
                      <a16:colId xmlns:a16="http://schemas.microsoft.com/office/drawing/2014/main" val="263405875"/>
                    </a:ext>
                  </a:extLst>
                </a:gridCol>
                <a:gridCol w="1016045">
                  <a:extLst>
                    <a:ext uri="{9D8B030D-6E8A-4147-A177-3AD203B41FA5}">
                      <a16:colId xmlns:a16="http://schemas.microsoft.com/office/drawing/2014/main" val="3292966629"/>
                    </a:ext>
                  </a:extLst>
                </a:gridCol>
                <a:gridCol w="1016045">
                  <a:extLst>
                    <a:ext uri="{9D8B030D-6E8A-4147-A177-3AD203B41FA5}">
                      <a16:colId xmlns:a16="http://schemas.microsoft.com/office/drawing/2014/main" val="372189702"/>
                    </a:ext>
                  </a:extLst>
                </a:gridCol>
                <a:gridCol w="951287">
                  <a:extLst>
                    <a:ext uri="{9D8B030D-6E8A-4147-A177-3AD203B41FA5}">
                      <a16:colId xmlns:a16="http://schemas.microsoft.com/office/drawing/2014/main" val="684561161"/>
                    </a:ext>
                  </a:extLst>
                </a:gridCol>
              </a:tblGrid>
              <a:tr h="663956">
                <a:tc gridSpan="2">
                  <a:txBody>
                    <a:bodyPr/>
                    <a:lstStyle/>
                    <a:p>
                      <a:pPr algn="ctr"/>
                      <a:r>
                        <a:rPr lang="en-US" sz="950" dirty="0">
                          <a:effectLst/>
                        </a:rPr>
                        <a:t>Data Set</a:t>
                      </a:r>
                    </a:p>
                  </a:txBody>
                  <a:tcPr marL="68580" marR="68580" marT="0" marB="0" anchor="ctr"/>
                </a:tc>
                <a:tc hMerge="1">
                  <a:txBody>
                    <a:bodyPr/>
                    <a:lstStyle/>
                    <a:p>
                      <a:endParaRPr lang="en-US"/>
                    </a:p>
                  </a:txBody>
                  <a:tcPr/>
                </a:tc>
                <a:tc>
                  <a:txBody>
                    <a:bodyPr/>
                    <a:lstStyle/>
                    <a:p>
                      <a:pPr algn="ctr"/>
                      <a:r>
                        <a:rPr lang="en-US" sz="950" dirty="0">
                          <a:effectLst/>
                        </a:rPr>
                        <a:t>Metering</a:t>
                      </a:r>
                    </a:p>
                  </a:txBody>
                  <a:tcPr marL="68580" marR="68580" marT="0" marB="0" anchor="ctr"/>
                </a:tc>
                <a:tc>
                  <a:txBody>
                    <a:bodyPr/>
                    <a:lstStyle/>
                    <a:p>
                      <a:pPr algn="ctr"/>
                      <a:r>
                        <a:rPr lang="en-US" sz="950" dirty="0">
                          <a:effectLst/>
                        </a:rPr>
                        <a:t>Standing</a:t>
                      </a:r>
                    </a:p>
                  </a:txBody>
                  <a:tcPr marL="68580" marR="68580" marT="0" marB="0" anchor="ctr"/>
                </a:tc>
                <a:tc>
                  <a:txBody>
                    <a:bodyPr/>
                    <a:lstStyle/>
                    <a:p>
                      <a:pPr algn="ctr"/>
                      <a:r>
                        <a:rPr lang="en-US" sz="950" dirty="0">
                          <a:effectLst/>
                        </a:rPr>
                        <a:t>DERR</a:t>
                      </a:r>
                    </a:p>
                  </a:txBody>
                  <a:tcPr marL="68580" marR="68580" marT="0" marB="0" anchor="ctr"/>
                </a:tc>
                <a:tc>
                  <a:txBody>
                    <a:bodyPr/>
                    <a:lstStyle/>
                    <a:p>
                      <a:pPr algn="ctr"/>
                      <a:r>
                        <a:rPr lang="en-US" sz="950" dirty="0">
                          <a:effectLst/>
                        </a:rPr>
                        <a:t>Tailored Product</a:t>
                      </a:r>
                    </a:p>
                  </a:txBody>
                  <a:tcPr marL="68580" marR="68580" marT="0" marB="0" anchor="ctr"/>
                </a:tc>
                <a:tc>
                  <a:txBody>
                    <a:bodyPr/>
                    <a:lstStyle/>
                    <a:p>
                      <a:pPr algn="ctr"/>
                      <a:r>
                        <a:rPr lang="en-US" sz="950" dirty="0">
                          <a:effectLst/>
                        </a:rPr>
                        <a:t>Generic Product</a:t>
                      </a:r>
                    </a:p>
                  </a:txBody>
                  <a:tcPr marL="68580" marR="68580" marT="0" marB="0" anchor="ctr"/>
                </a:tc>
                <a:tc>
                  <a:txBody>
                    <a:bodyPr/>
                    <a:lstStyle/>
                    <a:p>
                      <a:pPr algn="ctr"/>
                      <a:r>
                        <a:rPr lang="en-US" sz="950" dirty="0">
                          <a:effectLst/>
                        </a:rPr>
                        <a:t>Billing</a:t>
                      </a:r>
                    </a:p>
                  </a:txBody>
                  <a:tcPr marL="68580" marR="68580" marT="0" marB="0" anchor="ctr"/>
                </a:tc>
                <a:tc>
                  <a:txBody>
                    <a:bodyPr/>
                    <a:lstStyle/>
                    <a:p>
                      <a:pPr algn="ctr"/>
                      <a:r>
                        <a:rPr lang="en-US" sz="950" dirty="0">
                          <a:effectLst/>
                        </a:rPr>
                        <a:t>Consumer Provided</a:t>
                      </a:r>
                    </a:p>
                  </a:txBody>
                  <a:tcPr marL="68580" marR="68580" marT="0" marB="0" anchor="ctr"/>
                </a:tc>
                <a:tc>
                  <a:txBody>
                    <a:bodyPr/>
                    <a:lstStyle/>
                    <a:p>
                      <a:pPr algn="ctr"/>
                      <a:r>
                        <a:rPr lang="en-US" sz="950" dirty="0">
                          <a:effectLst/>
                        </a:rPr>
                        <a:t>Authentic</a:t>
                      </a:r>
                      <a:br>
                        <a:rPr lang="en-US" sz="950" dirty="0">
                          <a:effectLst/>
                        </a:rPr>
                      </a:br>
                      <a:r>
                        <a:rPr lang="en-US" sz="950" dirty="0">
                          <a:effectLst/>
                        </a:rPr>
                        <a:t>-ation</a:t>
                      </a:r>
                    </a:p>
                  </a:txBody>
                  <a:tcPr marL="68580" marR="68580" marT="0" marB="0" anchor="ctr">
                    <a:solidFill>
                      <a:schemeClr val="accent6">
                        <a:lumMod val="50000"/>
                      </a:schemeClr>
                    </a:solidFill>
                  </a:tcPr>
                </a:tc>
                <a:tc>
                  <a:txBody>
                    <a:bodyPr/>
                    <a:lstStyle/>
                    <a:p>
                      <a:pPr algn="ctr"/>
                      <a:r>
                        <a:rPr lang="en-US" sz="950" dirty="0">
                          <a:effectLst/>
                        </a:rPr>
                        <a:t>Accreditation</a:t>
                      </a:r>
                    </a:p>
                  </a:txBody>
                  <a:tcPr marL="68580" marR="68580" marT="0" marB="0" anchor="ctr">
                    <a:solidFill>
                      <a:schemeClr val="accent6">
                        <a:lumMod val="50000"/>
                      </a:schemeClr>
                    </a:solidFill>
                  </a:tcPr>
                </a:tc>
                <a:extLst>
                  <a:ext uri="{0D108BD9-81ED-4DB2-BD59-A6C34878D82A}">
                    <a16:rowId xmlns:a16="http://schemas.microsoft.com/office/drawing/2014/main" val="3868441428"/>
                  </a:ext>
                </a:extLst>
              </a:tr>
              <a:tr h="863179">
                <a:tc rowSpan="3">
                  <a:txBody>
                    <a:bodyPr/>
                    <a:lstStyle/>
                    <a:p>
                      <a:pPr algn="ctr"/>
                      <a:r>
                        <a:rPr lang="en-US" sz="1200">
                          <a:effectLst/>
                        </a:rPr>
                        <a:t>Consumer Definitions</a:t>
                      </a:r>
                      <a:endParaRPr lang="en-US" sz="3200">
                        <a:effectLst/>
                      </a:endParaRPr>
                    </a:p>
                  </a:txBody>
                  <a:tcPr marL="68580" marR="68580" marT="0" marB="0" vert="vert270" anchor="ctr"/>
                </a:tc>
                <a:tc>
                  <a:txBody>
                    <a:bodyPr/>
                    <a:lstStyle/>
                    <a:p>
                      <a:r>
                        <a:rPr lang="en-US" sz="1200">
                          <a:effectLst/>
                        </a:rPr>
                        <a:t>Resident Request</a:t>
                      </a:r>
                    </a:p>
                    <a:p>
                      <a:r>
                        <a:rPr lang="en-US" sz="1200" kern="1200">
                          <a:solidFill>
                            <a:schemeClr val="dk1"/>
                          </a:solidFill>
                          <a:effectLst/>
                          <a:latin typeface="+mn-lt"/>
                          <a:ea typeface="+mn-ea"/>
                          <a:cs typeface="+mn-cs"/>
                        </a:rPr>
                        <a:t>Data sensitivity - Lower</a:t>
                      </a: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endParaRPr lang="en-US" sz="3200" dirty="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1200">
                        <a:solidFill>
                          <a:schemeClr val="bg1"/>
                        </a:solidFill>
                        <a:effectLst/>
                      </a:endParaRPr>
                    </a:p>
                    <a:p>
                      <a:pPr algn="ctr"/>
                      <a:endParaRPr lang="en-US" sz="1200">
                        <a:solidFill>
                          <a:schemeClr val="bg1"/>
                        </a:solidFill>
                        <a:effectLst/>
                      </a:endParaRPr>
                    </a:p>
                    <a:p>
                      <a:pPr algn="ctr"/>
                      <a:r>
                        <a:rPr lang="en-US" sz="1200">
                          <a:solidFill>
                            <a:schemeClr val="bg1"/>
                          </a:solidFill>
                          <a:effectLst/>
                        </a:rPr>
                        <a:t>Basic</a:t>
                      </a:r>
                    </a:p>
                    <a:p>
                      <a:pPr algn="ctr"/>
                      <a:endParaRPr lang="en-US" sz="1200">
                        <a:solidFill>
                          <a:schemeClr val="bg1"/>
                        </a:solidFill>
                        <a:effectLst/>
                      </a:endParaRPr>
                    </a:p>
                    <a:p>
                      <a:pPr algn="ctr"/>
                      <a:endParaRPr lang="en-US" sz="1200">
                        <a:solidFill>
                          <a:schemeClr val="bg1"/>
                        </a:solidFill>
                        <a:effectLst/>
                      </a:endParaRPr>
                    </a:p>
                  </a:txBody>
                  <a:tcPr marL="68580" marR="68580" marT="0" marB="0" anchor="ctr">
                    <a:solidFill>
                      <a:schemeClr val="accent6">
                        <a:lumMod val="50000"/>
                      </a:schemeClr>
                    </a:solidFill>
                  </a:tcPr>
                </a:tc>
                <a:tc>
                  <a:txBody>
                    <a:bodyPr/>
                    <a:lstStyle/>
                    <a:p>
                      <a:pPr marL="0" algn="ctr" defTabSz="914400" rtl="0" eaLnBrk="1" latinLnBrk="0" hangingPunct="1"/>
                      <a:r>
                        <a:rPr lang="en-US" sz="1200" kern="1200" dirty="0">
                          <a:solidFill>
                            <a:schemeClr val="bg1"/>
                          </a:solidFill>
                          <a:effectLst/>
                          <a:latin typeface="+mn-lt"/>
                          <a:ea typeface="+mn-ea"/>
                          <a:cs typeface="+mn-cs"/>
                        </a:rPr>
                        <a:t>Specific</a:t>
                      </a:r>
                    </a:p>
                  </a:txBody>
                  <a:tcPr marL="68580" marR="68580" marT="0" marB="0" anchor="ctr">
                    <a:solidFill>
                      <a:schemeClr val="accent6">
                        <a:lumMod val="50000"/>
                      </a:schemeClr>
                    </a:solidFill>
                  </a:tcPr>
                </a:tc>
                <a:extLst>
                  <a:ext uri="{0D108BD9-81ED-4DB2-BD59-A6C34878D82A}">
                    <a16:rowId xmlns:a16="http://schemas.microsoft.com/office/drawing/2014/main" val="3975438382"/>
                  </a:ext>
                </a:extLst>
              </a:tr>
              <a:tr h="581944">
                <a:tc vMerge="1">
                  <a:txBody>
                    <a:bodyPr/>
                    <a:lstStyle/>
                    <a:p>
                      <a:endParaRPr lang="en-US"/>
                    </a:p>
                  </a:txBody>
                  <a:tcPr/>
                </a:tc>
                <a:tc>
                  <a:txBody>
                    <a:bodyPr/>
                    <a:lstStyle/>
                    <a:p>
                      <a:r>
                        <a:rPr lang="en-US" sz="1200">
                          <a:effectLst/>
                        </a:rPr>
                        <a:t>Account Holder Request</a:t>
                      </a:r>
                    </a:p>
                    <a:p>
                      <a:r>
                        <a:rPr lang="en-US" sz="1200">
                          <a:effectLst/>
                        </a:rPr>
                        <a:t>Data sensitivity - Higher</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marL="0" algn="ctr" defTabSz="914400" rtl="0" eaLnBrk="1" latinLnBrk="0" hangingPunct="1"/>
                      <a:r>
                        <a:rPr lang="en-US" sz="1200" kern="1200" dirty="0">
                          <a:solidFill>
                            <a:schemeClr val="bg1"/>
                          </a:solidFill>
                          <a:effectLst/>
                          <a:latin typeface="+mn-lt"/>
                          <a:ea typeface="+mn-ea"/>
                          <a:cs typeface="+mn-cs"/>
                        </a:rPr>
                        <a:t>Full</a:t>
                      </a:r>
                    </a:p>
                  </a:txBody>
                  <a:tcPr marL="68580" marR="68580" marT="0" marB="0" anchor="ctr">
                    <a:solidFill>
                      <a:schemeClr val="accent6">
                        <a:lumMod val="50000"/>
                      </a:schemeClr>
                    </a:solidFill>
                  </a:tcPr>
                </a:tc>
                <a:tc>
                  <a:txBody>
                    <a:bodyPr/>
                    <a:lstStyle/>
                    <a:p>
                      <a:pPr marL="0" algn="ctr" defTabSz="914400" rtl="0" eaLnBrk="1" latinLnBrk="0" hangingPunct="1"/>
                      <a:r>
                        <a:rPr lang="en-US" sz="1200" kern="1200">
                          <a:solidFill>
                            <a:schemeClr val="bg1"/>
                          </a:solidFill>
                          <a:effectLst/>
                          <a:latin typeface="+mn-lt"/>
                          <a:ea typeface="+mn-ea"/>
                          <a:cs typeface="+mn-cs"/>
                        </a:rPr>
                        <a:t>Standard</a:t>
                      </a:r>
                    </a:p>
                  </a:txBody>
                  <a:tcPr marL="68580" marR="68580" marT="0" marB="0" anchor="ctr">
                    <a:solidFill>
                      <a:schemeClr val="accent6">
                        <a:lumMod val="50000"/>
                      </a:schemeClr>
                    </a:solidFill>
                  </a:tcPr>
                </a:tc>
                <a:extLst>
                  <a:ext uri="{0D108BD9-81ED-4DB2-BD59-A6C34878D82A}">
                    <a16:rowId xmlns:a16="http://schemas.microsoft.com/office/drawing/2014/main" val="3367743545"/>
                  </a:ext>
                </a:extLst>
              </a:tr>
              <a:tr h="434563">
                <a:tc vMerge="1">
                  <a:txBody>
                    <a:bodyPr/>
                    <a:lstStyle/>
                    <a:p>
                      <a:endParaRPr lang="en-US"/>
                    </a:p>
                  </a:txBody>
                  <a:tcPr/>
                </a:tc>
                <a:tc>
                  <a:txBody>
                    <a:bodyPr/>
                    <a:lstStyle/>
                    <a:p>
                      <a:r>
                        <a:rPr lang="en-US" sz="1200">
                          <a:effectLst/>
                        </a:rPr>
                        <a:t>Product Data</a:t>
                      </a:r>
                      <a:endParaRPr lang="en-US" sz="3200">
                        <a:effectLst/>
                      </a:endParaRPr>
                    </a:p>
                    <a:p>
                      <a:r>
                        <a:rPr lang="en-US" sz="1200">
                          <a:effectLst/>
                        </a:rPr>
                        <a:t>(no authentication)</a:t>
                      </a: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r>
                        <a:rPr lang="en-US" sz="1200">
                          <a:effectLst/>
                        </a:rPr>
                        <a:t>X</a:t>
                      </a: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algn="ctr"/>
                      <a:endParaRPr lang="en-US" sz="3200">
                        <a:effectLst/>
                      </a:endParaRPr>
                    </a:p>
                  </a:txBody>
                  <a:tcPr marL="68580" marR="68580" marT="0" marB="0" anchor="ctr"/>
                </a:tc>
                <a:tc>
                  <a:txBody>
                    <a:bodyPr/>
                    <a:lstStyle/>
                    <a:p>
                      <a:pPr marL="0" algn="ctr" defTabSz="914400" rtl="0" eaLnBrk="1" latinLnBrk="0" hangingPunct="1"/>
                      <a:r>
                        <a:rPr lang="en-US" sz="1200" kern="1200" dirty="0">
                          <a:solidFill>
                            <a:schemeClr val="bg1"/>
                          </a:solidFill>
                          <a:effectLst/>
                          <a:latin typeface="+mn-lt"/>
                          <a:ea typeface="+mn-ea"/>
                          <a:cs typeface="+mn-cs"/>
                        </a:rPr>
                        <a:t>N/A</a:t>
                      </a:r>
                    </a:p>
                  </a:txBody>
                  <a:tcPr marL="68580" marR="68580" marT="0" marB="0" anchor="ctr">
                    <a:solidFill>
                      <a:schemeClr val="accent6">
                        <a:lumMod val="50000"/>
                      </a:schemeClr>
                    </a:solidFill>
                  </a:tcPr>
                </a:tc>
                <a:tc>
                  <a:txBody>
                    <a:bodyPr/>
                    <a:lstStyle/>
                    <a:p>
                      <a:pPr marL="0" algn="ctr" defTabSz="914400" rtl="0" eaLnBrk="1" latinLnBrk="0" hangingPunct="1"/>
                      <a:r>
                        <a:rPr lang="en-US" sz="1200" kern="1200" dirty="0">
                          <a:solidFill>
                            <a:schemeClr val="bg1"/>
                          </a:solidFill>
                          <a:effectLst/>
                          <a:latin typeface="+mn-lt"/>
                          <a:ea typeface="+mn-ea"/>
                          <a:cs typeface="+mn-cs"/>
                        </a:rPr>
                        <a:t>Standard</a:t>
                      </a:r>
                    </a:p>
                  </a:txBody>
                  <a:tcPr marL="68580" marR="68580" marT="0" marB="0" anchor="ctr">
                    <a:solidFill>
                      <a:schemeClr val="accent6">
                        <a:lumMod val="50000"/>
                      </a:schemeClr>
                    </a:solidFill>
                  </a:tcPr>
                </a:tc>
                <a:extLst>
                  <a:ext uri="{0D108BD9-81ED-4DB2-BD59-A6C34878D82A}">
                    <a16:rowId xmlns:a16="http://schemas.microsoft.com/office/drawing/2014/main" val="2461668790"/>
                  </a:ext>
                </a:extLst>
              </a:tr>
            </a:tbl>
          </a:graphicData>
        </a:graphic>
      </p:graphicFrame>
      <p:sp>
        <p:nvSpPr>
          <p:cNvPr id="3" name="TextBox 2">
            <a:extLst>
              <a:ext uri="{FF2B5EF4-FFF2-40B4-BE49-F238E27FC236}">
                <a16:creationId xmlns:a16="http://schemas.microsoft.com/office/drawing/2014/main" id="{AD7BD069-2A64-4114-ADBD-FEB14F0B466C}"/>
              </a:ext>
            </a:extLst>
          </p:cNvPr>
          <p:cNvSpPr txBox="1"/>
          <p:nvPr/>
        </p:nvSpPr>
        <p:spPr>
          <a:xfrm>
            <a:off x="338480" y="1289742"/>
            <a:ext cx="11756776" cy="1695208"/>
          </a:xfrm>
          <a:prstGeom prst="rect">
            <a:avLst/>
          </a:prstGeom>
          <a:noFill/>
        </p:spPr>
        <p:txBody>
          <a:bodyPr wrap="square" rtlCol="0">
            <a:spAutoFit/>
          </a:bodyPr>
          <a:lstStyle/>
          <a:p>
            <a:pPr>
              <a:lnSpc>
                <a:spcPct val="110000"/>
              </a:lnSpc>
            </a:pPr>
            <a:r>
              <a:rPr lang="en-US" sz="1600" dirty="0"/>
              <a:t>AEMO supports a two-tiered approach to authentication and accreditation.</a:t>
            </a:r>
          </a:p>
          <a:p>
            <a:pPr>
              <a:lnSpc>
                <a:spcPct val="110000"/>
              </a:lnSpc>
            </a:pPr>
            <a:endParaRPr lang="en-US" sz="1600" dirty="0"/>
          </a:p>
          <a:p>
            <a:pPr>
              <a:lnSpc>
                <a:spcPct val="110000"/>
              </a:lnSpc>
            </a:pPr>
            <a:r>
              <a:rPr lang="en-US" sz="1600" dirty="0"/>
              <a:t>This approach reflects the differentiation of access possible, based on; </a:t>
            </a:r>
          </a:p>
          <a:p>
            <a:pPr marL="285750" indent="-285750">
              <a:lnSpc>
                <a:spcPct val="110000"/>
              </a:lnSpc>
              <a:buFont typeface="Arial" panose="020B0604020202020204" pitchFamily="34" charset="0"/>
              <a:buChar char="•"/>
            </a:pPr>
            <a:r>
              <a:rPr lang="en-US" sz="1600" dirty="0"/>
              <a:t>Consumer type, </a:t>
            </a:r>
          </a:p>
          <a:p>
            <a:pPr marL="285750" indent="-285750">
              <a:lnSpc>
                <a:spcPct val="110000"/>
              </a:lnSpc>
              <a:buFont typeface="Arial" panose="020B0604020202020204" pitchFamily="34" charset="0"/>
              <a:buChar char="•"/>
            </a:pPr>
            <a:r>
              <a:rPr lang="en-US" sz="1600" dirty="0"/>
              <a:t>Sensitivity of the data application, and </a:t>
            </a:r>
          </a:p>
          <a:p>
            <a:pPr marL="285750" indent="-285750">
              <a:lnSpc>
                <a:spcPct val="110000"/>
              </a:lnSpc>
              <a:buFont typeface="Arial" panose="020B0604020202020204" pitchFamily="34" charset="0"/>
              <a:buChar char="•"/>
            </a:pPr>
            <a:r>
              <a:rPr lang="en-US" sz="1600" dirty="0"/>
              <a:t>Accredited service provided by the ADR to the consumer based on CDR Data requested.</a:t>
            </a:r>
          </a:p>
        </p:txBody>
      </p:sp>
    </p:spTree>
    <p:extLst>
      <p:ext uri="{BB962C8B-B14F-4D97-AF65-F5344CB8AC3E}">
        <p14:creationId xmlns:p14="http://schemas.microsoft.com/office/powerpoint/2010/main" val="384919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87994" y="2256544"/>
            <a:ext cx="2647914" cy="3029163"/>
          </a:xfrm>
          <a:prstGeom prst="rect">
            <a:avLst/>
          </a:prstGeom>
          <a:solidFill>
            <a:schemeClr val="accent1">
              <a:alpha val="20000"/>
            </a:schemeClr>
          </a:solidFill>
        </p:spPr>
        <p:txBody>
          <a:bodyPr wrap="square" lIns="137160" tIns="137160" rIns="137160" bIns="137160">
            <a:spAutoFit/>
          </a:bodyPr>
          <a:lstStyle/>
          <a:p>
            <a:pPr>
              <a:lnSpc>
                <a:spcPct val="94000"/>
              </a:lnSpc>
              <a:spcAft>
                <a:spcPts val="600"/>
              </a:spcAft>
              <a:buClr>
                <a:schemeClr val="accent5"/>
              </a:buClr>
            </a:pPr>
            <a:r>
              <a:rPr lang="en-AU" sz="1100" dirty="0"/>
              <a:t>Products and services that enable detailed monitoring and comparison of energy consumption and generation, including:</a:t>
            </a:r>
          </a:p>
          <a:p>
            <a:pPr>
              <a:lnSpc>
                <a:spcPct val="94000"/>
              </a:lnSpc>
              <a:spcAft>
                <a:spcPts val="600"/>
              </a:spcAft>
              <a:buClr>
                <a:schemeClr val="accent5"/>
              </a:buClr>
            </a:pPr>
            <a:r>
              <a:rPr lang="en-AU" sz="1100" dirty="0"/>
              <a:t>➔ Rooftop solar virtual management</a:t>
            </a:r>
          </a:p>
          <a:p>
            <a:pPr>
              <a:lnSpc>
                <a:spcPct val="94000"/>
              </a:lnSpc>
              <a:spcAft>
                <a:spcPts val="600"/>
              </a:spcAft>
              <a:buClr>
                <a:schemeClr val="accent5"/>
              </a:buClr>
            </a:pPr>
            <a:r>
              <a:rPr lang="en-AU" sz="1100" dirty="0"/>
              <a:t>➔ Forecasting DER efficiency</a:t>
            </a:r>
          </a:p>
          <a:p>
            <a:pPr>
              <a:lnSpc>
                <a:spcPct val="94000"/>
              </a:lnSpc>
              <a:spcAft>
                <a:spcPts val="600"/>
              </a:spcAft>
              <a:buClr>
                <a:schemeClr val="accent5"/>
              </a:buClr>
            </a:pPr>
            <a:r>
              <a:rPr lang="en-AU" sz="1100" dirty="0"/>
              <a:t>➔ Consumption benchmarking and comparison</a:t>
            </a:r>
          </a:p>
          <a:p>
            <a:pPr>
              <a:lnSpc>
                <a:spcPct val="94000"/>
              </a:lnSpc>
              <a:spcAft>
                <a:spcPts val="600"/>
              </a:spcAft>
              <a:buClr>
                <a:schemeClr val="accent5"/>
              </a:buClr>
            </a:pPr>
            <a:r>
              <a:rPr lang="en-AU" sz="1100" dirty="0"/>
              <a:t>➔ High consumption alerts</a:t>
            </a:r>
          </a:p>
          <a:p>
            <a:pPr>
              <a:lnSpc>
                <a:spcPct val="94000"/>
              </a:lnSpc>
              <a:spcAft>
                <a:spcPts val="600"/>
              </a:spcAft>
              <a:buClr>
                <a:schemeClr val="accent5"/>
              </a:buClr>
            </a:pPr>
            <a:r>
              <a:rPr lang="en-AU" sz="1100" dirty="0"/>
              <a:t>➔ Thermal analysis</a:t>
            </a:r>
          </a:p>
          <a:p>
            <a:pPr>
              <a:lnSpc>
                <a:spcPct val="94000"/>
              </a:lnSpc>
              <a:spcAft>
                <a:spcPts val="600"/>
              </a:spcAft>
              <a:buClr>
                <a:schemeClr val="accent5"/>
              </a:buClr>
            </a:pPr>
            <a:endParaRPr lang="en-AU" sz="1050" dirty="0"/>
          </a:p>
          <a:p>
            <a:pPr>
              <a:lnSpc>
                <a:spcPct val="94000"/>
              </a:lnSpc>
              <a:spcAft>
                <a:spcPts val="600"/>
              </a:spcAft>
              <a:buClr>
                <a:schemeClr val="accent5"/>
              </a:buClr>
            </a:pPr>
            <a:endParaRPr lang="en-AU" sz="1050" dirty="0"/>
          </a:p>
        </p:txBody>
      </p:sp>
      <p:sp>
        <p:nvSpPr>
          <p:cNvPr id="12" name="Rectangle 11"/>
          <p:cNvSpPr/>
          <p:nvPr/>
        </p:nvSpPr>
        <p:spPr>
          <a:xfrm>
            <a:off x="5705443" y="2256544"/>
            <a:ext cx="2647913" cy="2870016"/>
          </a:xfrm>
          <a:prstGeom prst="rect">
            <a:avLst/>
          </a:prstGeom>
          <a:solidFill>
            <a:schemeClr val="accent3">
              <a:alpha val="20000"/>
            </a:schemeClr>
          </a:solidFill>
        </p:spPr>
        <p:txBody>
          <a:bodyPr wrap="square" lIns="137160" tIns="137160" rIns="137160" bIns="137160">
            <a:spAutoFit/>
          </a:bodyPr>
          <a:lstStyle/>
          <a:p>
            <a:r>
              <a:rPr lang="en-AU" sz="1100" dirty="0"/>
              <a:t>Businesses are hoping to use both household-specific and postcode-level data to</a:t>
            </a:r>
          </a:p>
          <a:p>
            <a:r>
              <a:rPr lang="en-AU" sz="1100" dirty="0"/>
              <a:t>identify gaps in the market in which they could</a:t>
            </a:r>
          </a:p>
          <a:p>
            <a:r>
              <a:rPr lang="en-AU" sz="1100" dirty="0"/>
              <a:t>fill, inducing:</a:t>
            </a:r>
          </a:p>
          <a:p>
            <a:r>
              <a:rPr lang="en-AU" sz="1100" dirty="0"/>
              <a:t>➔ Gaps in solar adoption</a:t>
            </a:r>
          </a:p>
          <a:p>
            <a:r>
              <a:rPr lang="en-AU" sz="1100" dirty="0"/>
              <a:t>➔ Gaps in energy efficiency</a:t>
            </a:r>
          </a:p>
          <a:p>
            <a:r>
              <a:rPr lang="en-AU" sz="1100" dirty="0"/>
              <a:t>➔ Bundling and rebate opportunities</a:t>
            </a:r>
          </a:p>
          <a:p>
            <a:endParaRPr lang="en-AU" sz="1050" dirty="0"/>
          </a:p>
          <a:p>
            <a:endParaRPr lang="en-AU" sz="1200" dirty="0"/>
          </a:p>
          <a:p>
            <a:endParaRPr lang="en-AU" sz="1200" dirty="0"/>
          </a:p>
          <a:p>
            <a:endParaRPr lang="en-AU" sz="1200" dirty="0"/>
          </a:p>
          <a:p>
            <a:endParaRPr lang="en-AU" sz="1200" dirty="0"/>
          </a:p>
        </p:txBody>
      </p:sp>
      <p:sp>
        <p:nvSpPr>
          <p:cNvPr id="13" name="Rectangle 12"/>
          <p:cNvSpPr/>
          <p:nvPr/>
        </p:nvSpPr>
        <p:spPr>
          <a:xfrm>
            <a:off x="8622892" y="2256544"/>
            <a:ext cx="2647912" cy="3062377"/>
          </a:xfrm>
          <a:prstGeom prst="rect">
            <a:avLst/>
          </a:prstGeom>
          <a:solidFill>
            <a:schemeClr val="accent5">
              <a:alpha val="20000"/>
            </a:schemeClr>
          </a:solidFill>
        </p:spPr>
        <p:txBody>
          <a:bodyPr wrap="square" lIns="137160" tIns="137160" rIns="137160" bIns="137160">
            <a:spAutoFit/>
          </a:bodyPr>
          <a:lstStyle/>
          <a:p>
            <a:r>
              <a:rPr lang="en-AU" sz="1100" dirty="0"/>
              <a:t>Data-driven quoting tools will enable</a:t>
            </a:r>
          </a:p>
          <a:p>
            <a:r>
              <a:rPr lang="en-AU" sz="1100" dirty="0"/>
              <a:t>businesses to provide more accurate and</a:t>
            </a:r>
          </a:p>
          <a:p>
            <a:r>
              <a:rPr lang="en-AU" sz="1100" dirty="0"/>
              <a:t>cost-effective products and services, looking at</a:t>
            </a:r>
          </a:p>
          <a:p>
            <a:r>
              <a:rPr lang="en-AU" sz="1100" dirty="0"/>
              <a:t>a broad range of areas including:</a:t>
            </a:r>
          </a:p>
          <a:p>
            <a:r>
              <a:rPr lang="en-AU" sz="1100" dirty="0"/>
              <a:t>➔ Forecasting</a:t>
            </a:r>
          </a:p>
          <a:p>
            <a:r>
              <a:rPr lang="en-AU" sz="1100" dirty="0"/>
              <a:t>➔ Consumption vs generation</a:t>
            </a:r>
          </a:p>
          <a:p>
            <a:r>
              <a:rPr lang="en-AU" sz="1100" dirty="0"/>
              <a:t>➔ Alternatives</a:t>
            </a:r>
          </a:p>
          <a:p>
            <a:r>
              <a:rPr lang="en-AU" sz="1100" dirty="0"/>
              <a:t>➔ Tariff breakdowns</a:t>
            </a:r>
          </a:p>
          <a:p>
            <a:endParaRPr lang="en-AU" sz="1200" dirty="0"/>
          </a:p>
          <a:p>
            <a:endParaRPr lang="en-AU" sz="1200" dirty="0"/>
          </a:p>
          <a:p>
            <a:endParaRPr lang="en-AU" sz="1200" dirty="0"/>
          </a:p>
          <a:p>
            <a:endParaRPr lang="en-AU" sz="1200" dirty="0"/>
          </a:p>
          <a:p>
            <a:endParaRPr lang="en-AU" sz="1200" dirty="0"/>
          </a:p>
        </p:txBody>
      </p:sp>
      <p:sp>
        <p:nvSpPr>
          <p:cNvPr id="2" name="Title 1"/>
          <p:cNvSpPr>
            <a:spLocks noGrp="1"/>
          </p:cNvSpPr>
          <p:nvPr>
            <p:ph type="title"/>
          </p:nvPr>
        </p:nvSpPr>
        <p:spPr>
          <a:xfrm>
            <a:off x="235527" y="136525"/>
            <a:ext cx="11548485" cy="768731"/>
          </a:xfrm>
        </p:spPr>
        <p:txBody>
          <a:bodyPr>
            <a:normAutofit/>
          </a:bodyPr>
          <a:lstStyle/>
          <a:p>
            <a:r>
              <a:rPr lang="en-AU" dirty="0"/>
              <a:t>Future CDR enabled services</a:t>
            </a:r>
          </a:p>
        </p:txBody>
      </p:sp>
      <p:sp>
        <p:nvSpPr>
          <p:cNvPr id="3" name="TextBox 2"/>
          <p:cNvSpPr txBox="1"/>
          <p:nvPr/>
        </p:nvSpPr>
        <p:spPr>
          <a:xfrm>
            <a:off x="2787994" y="1598110"/>
            <a:ext cx="2647914" cy="677108"/>
          </a:xfrm>
          <a:prstGeom prst="rect">
            <a:avLst/>
          </a:prstGeom>
          <a:solidFill>
            <a:schemeClr val="accent1"/>
          </a:solidFill>
        </p:spPr>
        <p:txBody>
          <a:bodyPr wrap="square" lIns="182880" tIns="91440" rIns="182880" bIns="91440" rtlCol="0">
            <a:spAutoFit/>
          </a:bodyPr>
          <a:lstStyle/>
          <a:p>
            <a:r>
              <a:rPr lang="en-AU" sz="1100" b="1" dirty="0">
                <a:solidFill>
                  <a:srgbClr val="FFFFFF"/>
                </a:solidFill>
              </a:rPr>
              <a:t>Energy efficiency and monitoring</a:t>
            </a:r>
          </a:p>
          <a:p>
            <a:endParaRPr lang="en-AU" sz="1050" dirty="0">
              <a:solidFill>
                <a:srgbClr val="FFFFFF"/>
              </a:solidFill>
            </a:endParaRPr>
          </a:p>
          <a:p>
            <a:endParaRPr lang="en-AU" sz="1050" dirty="0">
              <a:solidFill>
                <a:srgbClr val="FFFFFF"/>
              </a:solidFill>
            </a:endParaRPr>
          </a:p>
        </p:txBody>
      </p:sp>
      <p:sp>
        <p:nvSpPr>
          <p:cNvPr id="4" name="TextBox 3"/>
          <p:cNvSpPr txBox="1"/>
          <p:nvPr/>
        </p:nvSpPr>
        <p:spPr>
          <a:xfrm>
            <a:off x="5705443" y="1598110"/>
            <a:ext cx="2647914" cy="669414"/>
          </a:xfrm>
          <a:prstGeom prst="rect">
            <a:avLst/>
          </a:prstGeom>
          <a:solidFill>
            <a:schemeClr val="accent3"/>
          </a:solidFill>
        </p:spPr>
        <p:txBody>
          <a:bodyPr wrap="square" lIns="182880" tIns="91440" rIns="182880" bIns="91440" rtlCol="0">
            <a:spAutoFit/>
          </a:bodyPr>
          <a:lstStyle/>
          <a:p>
            <a:r>
              <a:rPr lang="en-AU" sz="1050" dirty="0"/>
              <a:t>Customer acquisition</a:t>
            </a:r>
          </a:p>
          <a:p>
            <a:endParaRPr lang="en-AU" sz="1050" dirty="0"/>
          </a:p>
          <a:p>
            <a:endParaRPr lang="en-AU" sz="1050" dirty="0"/>
          </a:p>
        </p:txBody>
      </p:sp>
      <p:sp>
        <p:nvSpPr>
          <p:cNvPr id="5" name="TextBox 4"/>
          <p:cNvSpPr txBox="1"/>
          <p:nvPr/>
        </p:nvSpPr>
        <p:spPr>
          <a:xfrm>
            <a:off x="8622892" y="1598110"/>
            <a:ext cx="2647914" cy="669414"/>
          </a:xfrm>
          <a:prstGeom prst="rect">
            <a:avLst/>
          </a:prstGeom>
          <a:solidFill>
            <a:schemeClr val="accent5"/>
          </a:solidFill>
        </p:spPr>
        <p:txBody>
          <a:bodyPr wrap="square" lIns="182880" tIns="91440" rIns="182880" bIns="91440" rtlCol="0">
            <a:spAutoFit/>
          </a:bodyPr>
          <a:lstStyle/>
          <a:p>
            <a:r>
              <a:rPr lang="en-AU" sz="1050" dirty="0">
                <a:solidFill>
                  <a:srgbClr val="FFFFFF"/>
                </a:solidFill>
              </a:rPr>
              <a:t>Quoting Tools</a:t>
            </a:r>
          </a:p>
          <a:p>
            <a:endParaRPr lang="en-AU" sz="1050" dirty="0">
              <a:solidFill>
                <a:srgbClr val="FFFFFF"/>
              </a:solidFill>
            </a:endParaRPr>
          </a:p>
          <a:p>
            <a:endParaRPr lang="en-AU" sz="1050" dirty="0">
              <a:solidFill>
                <a:srgbClr val="FFFFFF"/>
              </a:solidFill>
            </a:endParaRPr>
          </a:p>
        </p:txBody>
      </p:sp>
      <p:sp useBgFill="1">
        <p:nvSpPr>
          <p:cNvPr id="8" name="Oval 7"/>
          <p:cNvSpPr/>
          <p:nvPr/>
        </p:nvSpPr>
        <p:spPr>
          <a:xfrm>
            <a:off x="2571104" y="1421851"/>
            <a:ext cx="403168" cy="403168"/>
          </a:xfrm>
          <a:prstGeom prst="ellipse">
            <a:avLst/>
          </a:prstGeom>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AU" sz="1500" dirty="0">
                <a:solidFill>
                  <a:schemeClr val="tx1"/>
                </a:solidFill>
              </a:rPr>
              <a:t>01</a:t>
            </a:r>
          </a:p>
        </p:txBody>
      </p:sp>
      <p:sp useBgFill="1">
        <p:nvSpPr>
          <p:cNvPr id="9" name="Oval 8"/>
          <p:cNvSpPr/>
          <p:nvPr/>
        </p:nvSpPr>
        <p:spPr>
          <a:xfrm>
            <a:off x="5493537" y="1421851"/>
            <a:ext cx="403168" cy="403168"/>
          </a:xfrm>
          <a:prstGeom prst="ellipse">
            <a:avLst/>
          </a:prstGeom>
          <a:ln w="12700">
            <a:solidFill>
              <a:schemeClr val="accent3"/>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AU" sz="1500">
                <a:solidFill>
                  <a:schemeClr val="tx1"/>
                </a:solidFill>
              </a:rPr>
              <a:t>02</a:t>
            </a:r>
          </a:p>
        </p:txBody>
      </p:sp>
      <p:sp useBgFill="1">
        <p:nvSpPr>
          <p:cNvPr id="10" name="Oval 9"/>
          <p:cNvSpPr/>
          <p:nvPr/>
        </p:nvSpPr>
        <p:spPr>
          <a:xfrm>
            <a:off x="8425897" y="1421851"/>
            <a:ext cx="403168" cy="403168"/>
          </a:xfrm>
          <a:prstGeom prst="ellipse">
            <a:avLst/>
          </a:prstGeom>
          <a:ln w="12700">
            <a:solidFill>
              <a:schemeClr val="accent5"/>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AU" sz="1500">
                <a:solidFill>
                  <a:schemeClr val="tx1"/>
                </a:solidFill>
              </a:rPr>
              <a:t>03</a:t>
            </a:r>
          </a:p>
        </p:txBody>
      </p:sp>
      <p:sp>
        <p:nvSpPr>
          <p:cNvPr id="18" name="Rectangle 17">
            <a:extLst>
              <a:ext uri="{FF2B5EF4-FFF2-40B4-BE49-F238E27FC236}">
                <a16:creationId xmlns:a16="http://schemas.microsoft.com/office/drawing/2014/main" id="{7E161623-4ECA-41C6-82E5-BF566FDDAE65}"/>
              </a:ext>
            </a:extLst>
          </p:cNvPr>
          <p:cNvSpPr/>
          <p:nvPr/>
        </p:nvSpPr>
        <p:spPr>
          <a:xfrm>
            <a:off x="8626104" y="5061719"/>
            <a:ext cx="2647914" cy="106060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t>Most commonly desired data sets:</a:t>
            </a:r>
          </a:p>
          <a:p>
            <a:r>
              <a:rPr lang="en-AU" sz="1100" dirty="0"/>
              <a:t>➔ Metering data</a:t>
            </a:r>
          </a:p>
          <a:p>
            <a:r>
              <a:rPr lang="en-AU" sz="1100" dirty="0"/>
              <a:t>➔ Generic tariff data</a:t>
            </a:r>
          </a:p>
          <a:p>
            <a:r>
              <a:rPr lang="en-AU" sz="1100" dirty="0"/>
              <a:t>➔ NMI Standing data</a:t>
            </a:r>
            <a:endParaRPr lang="en-AU" sz="1100" dirty="0">
              <a:solidFill>
                <a:schemeClr val="bg1"/>
              </a:solidFill>
            </a:endParaRPr>
          </a:p>
        </p:txBody>
      </p:sp>
      <p:sp>
        <p:nvSpPr>
          <p:cNvPr id="21" name="Rectangle 20">
            <a:extLst>
              <a:ext uri="{FF2B5EF4-FFF2-40B4-BE49-F238E27FC236}">
                <a16:creationId xmlns:a16="http://schemas.microsoft.com/office/drawing/2014/main" id="{BD417E88-7912-4C57-85B9-0DE695B19C36}"/>
              </a:ext>
            </a:extLst>
          </p:cNvPr>
          <p:cNvSpPr/>
          <p:nvPr/>
        </p:nvSpPr>
        <p:spPr>
          <a:xfrm>
            <a:off x="5695121" y="5046859"/>
            <a:ext cx="2647914" cy="112461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t>Most commonly desired data sets:</a:t>
            </a:r>
          </a:p>
          <a:p>
            <a:r>
              <a:rPr lang="en-AU" sz="1100" dirty="0"/>
              <a:t>➔ Metering data</a:t>
            </a:r>
          </a:p>
          <a:p>
            <a:r>
              <a:rPr lang="en-AU" sz="1100" dirty="0"/>
              <a:t>➔ Generic tariff data</a:t>
            </a:r>
            <a:endParaRPr lang="en-AU" sz="1100" dirty="0">
              <a:solidFill>
                <a:schemeClr val="bg1"/>
              </a:solidFill>
            </a:endParaRPr>
          </a:p>
        </p:txBody>
      </p:sp>
      <p:sp>
        <p:nvSpPr>
          <p:cNvPr id="22" name="Rectangle 21">
            <a:extLst>
              <a:ext uri="{FF2B5EF4-FFF2-40B4-BE49-F238E27FC236}">
                <a16:creationId xmlns:a16="http://schemas.microsoft.com/office/drawing/2014/main" id="{23FBB96B-E6F4-4398-AC38-ECA2CDE8C807}"/>
              </a:ext>
            </a:extLst>
          </p:cNvPr>
          <p:cNvSpPr/>
          <p:nvPr/>
        </p:nvSpPr>
        <p:spPr>
          <a:xfrm>
            <a:off x="2796540" y="5046860"/>
            <a:ext cx="2647914" cy="11246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t>Most commonly desired data sets:</a:t>
            </a:r>
          </a:p>
          <a:p>
            <a:r>
              <a:rPr lang="en-AU" sz="1100" dirty="0"/>
              <a:t>➔ Metering data</a:t>
            </a:r>
          </a:p>
          <a:p>
            <a:r>
              <a:rPr lang="en-AU" sz="1100" dirty="0"/>
              <a:t>➔ NMI Standing data</a:t>
            </a:r>
          </a:p>
          <a:p>
            <a:r>
              <a:rPr lang="en-AU" sz="1100" dirty="0"/>
              <a:t>➔ Generic tariff data</a:t>
            </a:r>
            <a:endParaRPr lang="en-AU" sz="1100" dirty="0">
              <a:solidFill>
                <a:schemeClr val="bg1"/>
              </a:solidFill>
            </a:endParaRPr>
          </a:p>
        </p:txBody>
      </p:sp>
      <p:sp>
        <p:nvSpPr>
          <p:cNvPr id="17" name="TextBox 16">
            <a:extLst>
              <a:ext uri="{FF2B5EF4-FFF2-40B4-BE49-F238E27FC236}">
                <a16:creationId xmlns:a16="http://schemas.microsoft.com/office/drawing/2014/main" id="{A757180F-1789-45C6-8823-3C8563B1BBAB}"/>
              </a:ext>
            </a:extLst>
          </p:cNvPr>
          <p:cNvSpPr txBox="1"/>
          <p:nvPr/>
        </p:nvSpPr>
        <p:spPr>
          <a:xfrm>
            <a:off x="268729" y="1479408"/>
            <a:ext cx="2332363" cy="6186309"/>
          </a:xfrm>
          <a:prstGeom prst="rect">
            <a:avLst/>
          </a:prstGeom>
          <a:noFill/>
        </p:spPr>
        <p:txBody>
          <a:bodyPr wrap="square" rtlCol="0">
            <a:spAutoFit/>
          </a:bodyPr>
          <a:lstStyle/>
          <a:p>
            <a:r>
              <a:rPr lang="en-AU" dirty="0"/>
              <a:t>The most commonly desired data sets can be used to enable a number of customer valued products and services.</a:t>
            </a:r>
          </a:p>
          <a:p>
            <a:endParaRPr lang="en-AU" dirty="0"/>
          </a:p>
          <a:p>
            <a:r>
              <a:rPr lang="en-AU" i="1" dirty="0"/>
              <a:t>“If you just focus on metering data, that’s 80% of the value” </a:t>
            </a:r>
          </a:p>
          <a:p>
            <a:endParaRPr lang="en-AU" i="1" dirty="0"/>
          </a:p>
          <a:p>
            <a:r>
              <a:rPr lang="en-AU" dirty="0"/>
              <a:t>- Anonymous </a:t>
            </a:r>
            <a:r>
              <a:rPr lang="en-AU" dirty="0" err="1"/>
              <a:t>adoovate</a:t>
            </a:r>
            <a:r>
              <a:rPr lang="en-AU" dirty="0"/>
              <a:t>.</a:t>
            </a:r>
          </a:p>
          <a:p>
            <a:endParaRPr lang="en-AU" dirty="0"/>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10802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77" y="84618"/>
            <a:ext cx="9001778" cy="835563"/>
          </a:xfrm>
        </p:spPr>
        <p:txBody>
          <a:bodyPr>
            <a:normAutofit/>
          </a:bodyPr>
          <a:lstStyle/>
          <a:p>
            <a:r>
              <a:rPr lang="en-US" dirty="0"/>
              <a:t>Estimated uptake</a:t>
            </a:r>
          </a:p>
        </p:txBody>
      </p:sp>
      <p:grpSp>
        <p:nvGrpSpPr>
          <p:cNvPr id="176" name="Group 175"/>
          <p:cNvGrpSpPr/>
          <p:nvPr/>
        </p:nvGrpSpPr>
        <p:grpSpPr>
          <a:xfrm>
            <a:off x="439377" y="4290911"/>
            <a:ext cx="5580620" cy="987416"/>
            <a:chOff x="1101516" y="2852840"/>
            <a:chExt cx="5580620" cy="987416"/>
          </a:xfrm>
        </p:grpSpPr>
        <p:sp useBgFill="1">
          <p:nvSpPr>
            <p:cNvPr id="94" name="Freeform 6"/>
            <p:cNvSpPr>
              <a:spLocks noEditPoints="1"/>
            </p:cNvSpPr>
            <p:nvPr/>
          </p:nvSpPr>
          <p:spPr bwMode="auto">
            <a:xfrm>
              <a:off x="1101516" y="2852840"/>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4" name="Freeform 6"/>
            <p:cNvSpPr>
              <a:spLocks noEditPoints="1"/>
            </p:cNvSpPr>
            <p:nvPr/>
          </p:nvSpPr>
          <p:spPr bwMode="auto">
            <a:xfrm>
              <a:off x="1667124" y="2854928"/>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7" name="Freeform 6"/>
            <p:cNvSpPr>
              <a:spLocks noEditPoints="1"/>
            </p:cNvSpPr>
            <p:nvPr/>
          </p:nvSpPr>
          <p:spPr bwMode="auto">
            <a:xfrm>
              <a:off x="2232732" y="2865205"/>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0" name="Freeform 6"/>
            <p:cNvSpPr>
              <a:spLocks noEditPoints="1"/>
            </p:cNvSpPr>
            <p:nvPr/>
          </p:nvSpPr>
          <p:spPr bwMode="auto">
            <a:xfrm>
              <a:off x="2798340" y="2867293"/>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3" name="Freeform 6"/>
            <p:cNvSpPr>
              <a:spLocks noEditPoints="1"/>
            </p:cNvSpPr>
            <p:nvPr/>
          </p:nvSpPr>
          <p:spPr bwMode="auto">
            <a:xfrm>
              <a:off x="3363948" y="2852840"/>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6" name="Freeform 6"/>
            <p:cNvSpPr>
              <a:spLocks noEditPoints="1"/>
            </p:cNvSpPr>
            <p:nvPr/>
          </p:nvSpPr>
          <p:spPr bwMode="auto">
            <a:xfrm>
              <a:off x="3929556" y="2854928"/>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9" name="Freeform 6"/>
            <p:cNvSpPr>
              <a:spLocks noEditPoints="1"/>
            </p:cNvSpPr>
            <p:nvPr/>
          </p:nvSpPr>
          <p:spPr bwMode="auto">
            <a:xfrm>
              <a:off x="4495164" y="2865205"/>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2" name="Freeform 6"/>
            <p:cNvSpPr>
              <a:spLocks noEditPoints="1"/>
            </p:cNvSpPr>
            <p:nvPr/>
          </p:nvSpPr>
          <p:spPr bwMode="auto">
            <a:xfrm>
              <a:off x="5060772" y="2867293"/>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5" name="Freeform 6"/>
            <p:cNvSpPr>
              <a:spLocks noEditPoints="1"/>
            </p:cNvSpPr>
            <p:nvPr/>
          </p:nvSpPr>
          <p:spPr bwMode="auto">
            <a:xfrm>
              <a:off x="5626380" y="2865205"/>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8" name="Freeform 6"/>
            <p:cNvSpPr>
              <a:spLocks noEditPoints="1"/>
            </p:cNvSpPr>
            <p:nvPr/>
          </p:nvSpPr>
          <p:spPr bwMode="auto">
            <a:xfrm>
              <a:off x="6191985" y="2867293"/>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175" name="Group 174"/>
          <p:cNvGrpSpPr/>
          <p:nvPr/>
        </p:nvGrpSpPr>
        <p:grpSpPr>
          <a:xfrm>
            <a:off x="428244" y="1422416"/>
            <a:ext cx="5580620" cy="991367"/>
            <a:chOff x="1101516" y="1563638"/>
            <a:chExt cx="5580620" cy="991367"/>
          </a:xfrm>
        </p:grpSpPr>
        <p:sp useBgFill="1">
          <p:nvSpPr>
            <p:cNvPr id="103" name="Freeform 5"/>
            <p:cNvSpPr>
              <a:spLocks noEditPoints="1"/>
            </p:cNvSpPr>
            <p:nvPr/>
          </p:nvSpPr>
          <p:spPr bwMode="auto">
            <a:xfrm>
              <a:off x="1101516" y="1563638"/>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5" name="Freeform 5"/>
            <p:cNvSpPr>
              <a:spLocks noEditPoints="1"/>
            </p:cNvSpPr>
            <p:nvPr/>
          </p:nvSpPr>
          <p:spPr bwMode="auto">
            <a:xfrm>
              <a:off x="1667124" y="1565726"/>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8" name="Freeform 5"/>
            <p:cNvSpPr>
              <a:spLocks noEditPoints="1"/>
            </p:cNvSpPr>
            <p:nvPr/>
          </p:nvSpPr>
          <p:spPr bwMode="auto">
            <a:xfrm>
              <a:off x="2232732" y="1576003"/>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1" name="Freeform 5"/>
            <p:cNvSpPr>
              <a:spLocks noEditPoints="1"/>
            </p:cNvSpPr>
            <p:nvPr/>
          </p:nvSpPr>
          <p:spPr bwMode="auto">
            <a:xfrm>
              <a:off x="2798340" y="1578091"/>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4" name="Freeform 5"/>
            <p:cNvSpPr>
              <a:spLocks noEditPoints="1"/>
            </p:cNvSpPr>
            <p:nvPr/>
          </p:nvSpPr>
          <p:spPr bwMode="auto">
            <a:xfrm>
              <a:off x="3363948" y="1563638"/>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7" name="Freeform 5"/>
            <p:cNvSpPr>
              <a:spLocks noEditPoints="1"/>
            </p:cNvSpPr>
            <p:nvPr/>
          </p:nvSpPr>
          <p:spPr bwMode="auto">
            <a:xfrm>
              <a:off x="3929556" y="1565726"/>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0" name="Freeform 5"/>
            <p:cNvSpPr>
              <a:spLocks noEditPoints="1"/>
            </p:cNvSpPr>
            <p:nvPr/>
          </p:nvSpPr>
          <p:spPr bwMode="auto">
            <a:xfrm>
              <a:off x="4495164" y="1576003"/>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3" name="Freeform 5"/>
            <p:cNvSpPr>
              <a:spLocks noEditPoints="1"/>
            </p:cNvSpPr>
            <p:nvPr/>
          </p:nvSpPr>
          <p:spPr bwMode="auto">
            <a:xfrm>
              <a:off x="5060772" y="1578091"/>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6" name="Freeform 5"/>
            <p:cNvSpPr>
              <a:spLocks noEditPoints="1"/>
            </p:cNvSpPr>
            <p:nvPr/>
          </p:nvSpPr>
          <p:spPr bwMode="auto">
            <a:xfrm>
              <a:off x="5626380" y="1576003"/>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69" name="Freeform 5"/>
            <p:cNvSpPr>
              <a:spLocks noEditPoints="1"/>
            </p:cNvSpPr>
            <p:nvPr/>
          </p:nvSpPr>
          <p:spPr bwMode="auto">
            <a:xfrm>
              <a:off x="6191985" y="1578091"/>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170" name="Rectangle 169"/>
          <p:cNvSpPr/>
          <p:nvPr/>
        </p:nvSpPr>
        <p:spPr>
          <a:xfrm>
            <a:off x="6257482" y="2399328"/>
            <a:ext cx="5724934" cy="1723549"/>
          </a:xfrm>
          <a:prstGeom prst="rect">
            <a:avLst/>
          </a:prstGeom>
        </p:spPr>
        <p:txBody>
          <a:bodyPr wrap="square" lIns="0" tIns="0" rIns="0" bIns="0">
            <a:spAutoFit/>
          </a:bodyPr>
          <a:lstStyle/>
          <a:p>
            <a:r>
              <a:rPr lang="en-AU" sz="1600" dirty="0"/>
              <a:t>Uptake could be limited if only consumers be eligible to use the CDR if all banking criteria applied (an account holder that is18 years old or older (for individuals), has an open account, and the account can be accessed online).</a:t>
            </a:r>
          </a:p>
          <a:p>
            <a:endParaRPr lang="en-AU" sz="1600" dirty="0"/>
          </a:p>
          <a:p>
            <a:endParaRPr lang="en-AU" sz="1600" dirty="0"/>
          </a:p>
        </p:txBody>
      </p:sp>
      <p:sp>
        <p:nvSpPr>
          <p:cNvPr id="171" name="Rectangle 170"/>
          <p:cNvSpPr/>
          <p:nvPr/>
        </p:nvSpPr>
        <p:spPr>
          <a:xfrm>
            <a:off x="6257482" y="1472444"/>
            <a:ext cx="4820421" cy="712183"/>
          </a:xfrm>
          <a:prstGeom prst="rect">
            <a:avLst/>
          </a:prstGeom>
        </p:spPr>
        <p:txBody>
          <a:bodyPr wrap="square" lIns="0" tIns="0" rIns="0" bIns="0">
            <a:spAutoFit/>
          </a:bodyPr>
          <a:lstStyle/>
          <a:p>
            <a:pPr>
              <a:lnSpc>
                <a:spcPct val="89000"/>
              </a:lnSpc>
            </a:pPr>
            <a:r>
              <a:rPr lang="en-US" sz="2000" spc="-80" dirty="0"/>
              <a:t>Uptake under an account model only:</a:t>
            </a:r>
          </a:p>
          <a:p>
            <a:pPr>
              <a:lnSpc>
                <a:spcPct val="89000"/>
              </a:lnSpc>
            </a:pPr>
            <a:r>
              <a:rPr lang="en-US" sz="3200" spc="-80" dirty="0"/>
              <a:t>2 of 10 energy consumers</a:t>
            </a:r>
          </a:p>
        </p:txBody>
      </p:sp>
      <p:sp>
        <p:nvSpPr>
          <p:cNvPr id="173" name="Rectangle 172"/>
          <p:cNvSpPr/>
          <p:nvPr/>
        </p:nvSpPr>
        <p:spPr>
          <a:xfrm>
            <a:off x="6257482" y="4564056"/>
            <a:ext cx="5445873" cy="712183"/>
          </a:xfrm>
          <a:prstGeom prst="rect">
            <a:avLst/>
          </a:prstGeom>
        </p:spPr>
        <p:txBody>
          <a:bodyPr wrap="square" lIns="0" tIns="0" rIns="0" bIns="0">
            <a:spAutoFit/>
          </a:bodyPr>
          <a:lstStyle/>
          <a:p>
            <a:pPr>
              <a:lnSpc>
                <a:spcPct val="89000"/>
              </a:lnSpc>
            </a:pPr>
            <a:r>
              <a:rPr lang="en-US" sz="2000" spc="-80" dirty="0"/>
              <a:t>Uptake if a resident model is available:</a:t>
            </a:r>
          </a:p>
          <a:p>
            <a:pPr>
              <a:lnSpc>
                <a:spcPct val="89000"/>
              </a:lnSpc>
            </a:pPr>
            <a:r>
              <a:rPr lang="en-US" sz="3200" spc="-80" dirty="0"/>
              <a:t>9 of 10 energy consumers</a:t>
            </a:r>
          </a:p>
        </p:txBody>
      </p:sp>
      <p:sp>
        <p:nvSpPr>
          <p:cNvPr id="178" name="Freeform 6"/>
          <p:cNvSpPr>
            <a:spLocks noEditPoints="1"/>
          </p:cNvSpPr>
          <p:nvPr/>
        </p:nvSpPr>
        <p:spPr bwMode="auto">
          <a:xfrm>
            <a:off x="439378" y="4278547"/>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9" name="Freeform 5"/>
          <p:cNvSpPr>
            <a:spLocks noEditPoints="1"/>
          </p:cNvSpPr>
          <p:nvPr/>
        </p:nvSpPr>
        <p:spPr bwMode="auto">
          <a:xfrm>
            <a:off x="439378" y="1422414"/>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1">
              <a:alpha val="67000"/>
            </a:schemeClr>
          </a:solidFill>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0" name="Freeform 6"/>
          <p:cNvSpPr>
            <a:spLocks noEditPoints="1"/>
          </p:cNvSpPr>
          <p:nvPr/>
        </p:nvSpPr>
        <p:spPr bwMode="auto">
          <a:xfrm>
            <a:off x="1004986" y="4280635"/>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1" name="Freeform 5"/>
          <p:cNvSpPr>
            <a:spLocks noEditPoints="1"/>
          </p:cNvSpPr>
          <p:nvPr/>
        </p:nvSpPr>
        <p:spPr bwMode="auto">
          <a:xfrm>
            <a:off x="1004986" y="1424502"/>
            <a:ext cx="490151" cy="976914"/>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1">
              <a:alpha val="67000"/>
            </a:schemeClr>
          </a:solidFill>
          <a:ln w="1905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2" name="Freeform 6"/>
          <p:cNvSpPr>
            <a:spLocks noEditPoints="1"/>
          </p:cNvSpPr>
          <p:nvPr/>
        </p:nvSpPr>
        <p:spPr bwMode="auto">
          <a:xfrm>
            <a:off x="1570594" y="4290913"/>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4" name="Freeform 6"/>
          <p:cNvSpPr>
            <a:spLocks noEditPoints="1"/>
          </p:cNvSpPr>
          <p:nvPr/>
        </p:nvSpPr>
        <p:spPr bwMode="auto">
          <a:xfrm>
            <a:off x="2136202" y="4293001"/>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6" name="Freeform 6"/>
          <p:cNvSpPr>
            <a:spLocks noEditPoints="1"/>
          </p:cNvSpPr>
          <p:nvPr/>
        </p:nvSpPr>
        <p:spPr bwMode="auto">
          <a:xfrm>
            <a:off x="2701810" y="4278547"/>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7" name="Freeform 6"/>
          <p:cNvSpPr>
            <a:spLocks noEditPoints="1"/>
          </p:cNvSpPr>
          <p:nvPr/>
        </p:nvSpPr>
        <p:spPr bwMode="auto">
          <a:xfrm>
            <a:off x="3267418" y="4280635"/>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8" name="Freeform 6"/>
          <p:cNvSpPr>
            <a:spLocks noEditPoints="1"/>
          </p:cNvSpPr>
          <p:nvPr/>
        </p:nvSpPr>
        <p:spPr bwMode="auto">
          <a:xfrm>
            <a:off x="3833026" y="4290913"/>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4" name="TextBox 3">
            <a:extLst>
              <a:ext uri="{FF2B5EF4-FFF2-40B4-BE49-F238E27FC236}">
                <a16:creationId xmlns:a16="http://schemas.microsoft.com/office/drawing/2014/main" id="{32B52829-9E71-4C73-BE36-CD36FAC8003D}"/>
              </a:ext>
            </a:extLst>
          </p:cNvPr>
          <p:cNvSpPr txBox="1"/>
          <p:nvPr/>
        </p:nvSpPr>
        <p:spPr>
          <a:xfrm>
            <a:off x="90375" y="6160697"/>
            <a:ext cx="4414345" cy="276999"/>
          </a:xfrm>
          <a:prstGeom prst="rect">
            <a:avLst/>
          </a:prstGeom>
          <a:noFill/>
        </p:spPr>
        <p:txBody>
          <a:bodyPr wrap="square" rtlCol="0">
            <a:spAutoFit/>
          </a:bodyPr>
          <a:lstStyle/>
          <a:p>
            <a:r>
              <a:rPr lang="en-AU" sz="1200" dirty="0"/>
              <a:t>These are only estimates only.</a:t>
            </a:r>
          </a:p>
        </p:txBody>
      </p:sp>
      <p:sp>
        <p:nvSpPr>
          <p:cNvPr id="41" name="Freeform 6">
            <a:extLst>
              <a:ext uri="{FF2B5EF4-FFF2-40B4-BE49-F238E27FC236}">
                <a16:creationId xmlns:a16="http://schemas.microsoft.com/office/drawing/2014/main" id="{05F25912-2D9F-46D8-A926-A04184B3197A}"/>
              </a:ext>
            </a:extLst>
          </p:cNvPr>
          <p:cNvSpPr>
            <a:spLocks noEditPoints="1"/>
          </p:cNvSpPr>
          <p:nvPr/>
        </p:nvSpPr>
        <p:spPr bwMode="auto">
          <a:xfrm>
            <a:off x="4398633" y="4278547"/>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dirty="0"/>
          </a:p>
        </p:txBody>
      </p:sp>
      <p:sp>
        <p:nvSpPr>
          <p:cNvPr id="42" name="Freeform 6">
            <a:extLst>
              <a:ext uri="{FF2B5EF4-FFF2-40B4-BE49-F238E27FC236}">
                <a16:creationId xmlns:a16="http://schemas.microsoft.com/office/drawing/2014/main" id="{787C2502-68A3-4A0A-8EE9-F66DCC7C80EE}"/>
              </a:ext>
            </a:extLst>
          </p:cNvPr>
          <p:cNvSpPr>
            <a:spLocks noEditPoints="1"/>
          </p:cNvSpPr>
          <p:nvPr/>
        </p:nvSpPr>
        <p:spPr bwMode="auto">
          <a:xfrm>
            <a:off x="4964241" y="4303276"/>
            <a:ext cx="490151" cy="972963"/>
          </a:xfrm>
          <a:custGeom>
            <a:avLst/>
            <a:gdLst>
              <a:gd name="T0" fmla="*/ 61 w 122"/>
              <a:gd name="T1" fmla="*/ 46 h 242"/>
              <a:gd name="T2" fmla="*/ 84 w 122"/>
              <a:gd name="T3" fmla="*/ 23 h 242"/>
              <a:gd name="T4" fmla="*/ 61 w 122"/>
              <a:gd name="T5" fmla="*/ 0 h 242"/>
              <a:gd name="T6" fmla="*/ 38 w 122"/>
              <a:gd name="T7" fmla="*/ 23 h 242"/>
              <a:gd name="T8" fmla="*/ 61 w 122"/>
              <a:gd name="T9" fmla="*/ 46 h 242"/>
              <a:gd name="T10" fmla="*/ 120 w 122"/>
              <a:gd name="T11" fmla="*/ 136 h 242"/>
              <a:gd name="T12" fmla="*/ 120 w 122"/>
              <a:gd name="T13" fmla="*/ 135 h 242"/>
              <a:gd name="T14" fmla="*/ 118 w 122"/>
              <a:gd name="T15" fmla="*/ 127 h 242"/>
              <a:gd name="T16" fmla="*/ 97 w 122"/>
              <a:gd name="T17" fmla="*/ 66 h 242"/>
              <a:gd name="T18" fmla="*/ 61 w 122"/>
              <a:gd name="T19" fmla="*/ 51 h 242"/>
              <a:gd name="T20" fmla="*/ 25 w 122"/>
              <a:gd name="T21" fmla="*/ 66 h 242"/>
              <a:gd name="T22" fmla="*/ 4 w 122"/>
              <a:gd name="T23" fmla="*/ 127 h 242"/>
              <a:gd name="T24" fmla="*/ 1 w 122"/>
              <a:gd name="T25" fmla="*/ 135 h 242"/>
              <a:gd name="T26" fmla="*/ 1 w 122"/>
              <a:gd name="T27" fmla="*/ 136 h 242"/>
              <a:gd name="T28" fmla="*/ 7 w 122"/>
              <a:gd name="T29" fmla="*/ 146 h 242"/>
              <a:gd name="T30" fmla="*/ 10 w 122"/>
              <a:gd name="T31" fmla="*/ 146 h 242"/>
              <a:gd name="T32" fmla="*/ 18 w 122"/>
              <a:gd name="T33" fmla="*/ 142 h 242"/>
              <a:gd name="T34" fmla="*/ 30 w 122"/>
              <a:gd name="T35" fmla="*/ 112 h 242"/>
              <a:gd name="T36" fmla="*/ 19 w 122"/>
              <a:gd name="T37" fmla="*/ 177 h 242"/>
              <a:gd name="T38" fmla="*/ 20 w 122"/>
              <a:gd name="T39" fmla="*/ 179 h 242"/>
              <a:gd name="T40" fmla="*/ 22 w 122"/>
              <a:gd name="T41" fmla="*/ 180 h 242"/>
              <a:gd name="T42" fmla="*/ 33 w 122"/>
              <a:gd name="T43" fmla="*/ 180 h 242"/>
              <a:gd name="T44" fmla="*/ 31 w 122"/>
              <a:gd name="T45" fmla="*/ 233 h 242"/>
              <a:gd name="T46" fmla="*/ 31 w 122"/>
              <a:gd name="T47" fmla="*/ 233 h 242"/>
              <a:gd name="T48" fmla="*/ 42 w 122"/>
              <a:gd name="T49" fmla="*/ 242 h 242"/>
              <a:gd name="T50" fmla="*/ 53 w 122"/>
              <a:gd name="T51" fmla="*/ 233 h 242"/>
              <a:gd name="T52" fmla="*/ 60 w 122"/>
              <a:gd name="T53" fmla="*/ 180 h 242"/>
              <a:gd name="T54" fmla="*/ 62 w 122"/>
              <a:gd name="T55" fmla="*/ 180 h 242"/>
              <a:gd name="T56" fmla="*/ 68 w 122"/>
              <a:gd name="T57" fmla="*/ 233 h 242"/>
              <a:gd name="T58" fmla="*/ 79 w 122"/>
              <a:gd name="T59" fmla="*/ 242 h 242"/>
              <a:gd name="T60" fmla="*/ 79 w 122"/>
              <a:gd name="T61" fmla="*/ 242 h 242"/>
              <a:gd name="T62" fmla="*/ 90 w 122"/>
              <a:gd name="T63" fmla="*/ 233 h 242"/>
              <a:gd name="T64" fmla="*/ 90 w 122"/>
              <a:gd name="T65" fmla="*/ 233 h 242"/>
              <a:gd name="T66" fmla="*/ 88 w 122"/>
              <a:gd name="T67" fmla="*/ 180 h 242"/>
              <a:gd name="T68" fmla="*/ 100 w 122"/>
              <a:gd name="T69" fmla="*/ 180 h 242"/>
              <a:gd name="T70" fmla="*/ 102 w 122"/>
              <a:gd name="T71" fmla="*/ 177 h 242"/>
              <a:gd name="T72" fmla="*/ 102 w 122"/>
              <a:gd name="T73" fmla="*/ 177 h 242"/>
              <a:gd name="T74" fmla="*/ 91 w 122"/>
              <a:gd name="T75" fmla="*/ 112 h 242"/>
              <a:gd name="T76" fmla="*/ 103 w 122"/>
              <a:gd name="T77" fmla="*/ 142 h 242"/>
              <a:gd name="T78" fmla="*/ 111 w 122"/>
              <a:gd name="T79" fmla="*/ 146 h 242"/>
              <a:gd name="T80" fmla="*/ 111 w 122"/>
              <a:gd name="T81" fmla="*/ 146 h 242"/>
              <a:gd name="T82" fmla="*/ 114 w 122"/>
              <a:gd name="T83" fmla="*/ 146 h 242"/>
              <a:gd name="T84" fmla="*/ 120 w 122"/>
              <a:gd name="T85" fmla="*/ 13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242">
                <a:moveTo>
                  <a:pt x="61" y="46"/>
                </a:moveTo>
                <a:cubicBezTo>
                  <a:pt x="73" y="46"/>
                  <a:pt x="84" y="35"/>
                  <a:pt x="84" y="23"/>
                </a:cubicBezTo>
                <a:cubicBezTo>
                  <a:pt x="84" y="10"/>
                  <a:pt x="73" y="0"/>
                  <a:pt x="61" y="0"/>
                </a:cubicBezTo>
                <a:cubicBezTo>
                  <a:pt x="48" y="0"/>
                  <a:pt x="38" y="10"/>
                  <a:pt x="38" y="23"/>
                </a:cubicBezTo>
                <a:cubicBezTo>
                  <a:pt x="38" y="35"/>
                  <a:pt x="48" y="46"/>
                  <a:pt x="61" y="46"/>
                </a:cubicBezTo>
                <a:close/>
                <a:moveTo>
                  <a:pt x="120" y="136"/>
                </a:moveTo>
                <a:cubicBezTo>
                  <a:pt x="120" y="136"/>
                  <a:pt x="120" y="135"/>
                  <a:pt x="120" y="135"/>
                </a:cubicBezTo>
                <a:cubicBezTo>
                  <a:pt x="120" y="135"/>
                  <a:pt x="119" y="131"/>
                  <a:pt x="118" y="127"/>
                </a:cubicBezTo>
                <a:cubicBezTo>
                  <a:pt x="112" y="109"/>
                  <a:pt x="100" y="72"/>
                  <a:pt x="97" y="66"/>
                </a:cubicBezTo>
                <a:cubicBezTo>
                  <a:pt x="92" y="55"/>
                  <a:pt x="81" y="51"/>
                  <a:pt x="61" y="51"/>
                </a:cubicBezTo>
                <a:cubicBezTo>
                  <a:pt x="40" y="51"/>
                  <a:pt x="30" y="55"/>
                  <a:pt x="25" y="66"/>
                </a:cubicBezTo>
                <a:cubicBezTo>
                  <a:pt x="21" y="72"/>
                  <a:pt x="9" y="109"/>
                  <a:pt x="4" y="127"/>
                </a:cubicBezTo>
                <a:cubicBezTo>
                  <a:pt x="2" y="131"/>
                  <a:pt x="1" y="135"/>
                  <a:pt x="1" y="135"/>
                </a:cubicBezTo>
                <a:cubicBezTo>
                  <a:pt x="1" y="135"/>
                  <a:pt x="1" y="136"/>
                  <a:pt x="1" y="136"/>
                </a:cubicBezTo>
                <a:cubicBezTo>
                  <a:pt x="0" y="140"/>
                  <a:pt x="2" y="144"/>
                  <a:pt x="7" y="146"/>
                </a:cubicBezTo>
                <a:cubicBezTo>
                  <a:pt x="8" y="146"/>
                  <a:pt x="9" y="146"/>
                  <a:pt x="10" y="146"/>
                </a:cubicBezTo>
                <a:cubicBezTo>
                  <a:pt x="13" y="146"/>
                  <a:pt x="17" y="145"/>
                  <a:pt x="18" y="142"/>
                </a:cubicBezTo>
                <a:cubicBezTo>
                  <a:pt x="30" y="112"/>
                  <a:pt x="30" y="112"/>
                  <a:pt x="30" y="112"/>
                </a:cubicBezTo>
                <a:cubicBezTo>
                  <a:pt x="19" y="177"/>
                  <a:pt x="19" y="177"/>
                  <a:pt x="19" y="177"/>
                </a:cubicBezTo>
                <a:cubicBezTo>
                  <a:pt x="19" y="178"/>
                  <a:pt x="19" y="178"/>
                  <a:pt x="20" y="179"/>
                </a:cubicBezTo>
                <a:cubicBezTo>
                  <a:pt x="20" y="179"/>
                  <a:pt x="21" y="180"/>
                  <a:pt x="22" y="180"/>
                </a:cubicBezTo>
                <a:cubicBezTo>
                  <a:pt x="33" y="180"/>
                  <a:pt x="33" y="180"/>
                  <a:pt x="33" y="180"/>
                </a:cubicBezTo>
                <a:cubicBezTo>
                  <a:pt x="32" y="196"/>
                  <a:pt x="31" y="231"/>
                  <a:pt x="31" y="233"/>
                </a:cubicBezTo>
                <a:cubicBezTo>
                  <a:pt x="31" y="233"/>
                  <a:pt x="31" y="233"/>
                  <a:pt x="31" y="233"/>
                </a:cubicBezTo>
                <a:cubicBezTo>
                  <a:pt x="32" y="238"/>
                  <a:pt x="37" y="242"/>
                  <a:pt x="42" y="242"/>
                </a:cubicBezTo>
                <a:cubicBezTo>
                  <a:pt x="48" y="242"/>
                  <a:pt x="53" y="238"/>
                  <a:pt x="53" y="233"/>
                </a:cubicBezTo>
                <a:cubicBezTo>
                  <a:pt x="60" y="180"/>
                  <a:pt x="60" y="180"/>
                  <a:pt x="60" y="180"/>
                </a:cubicBezTo>
                <a:cubicBezTo>
                  <a:pt x="62" y="180"/>
                  <a:pt x="62" y="180"/>
                  <a:pt x="62" y="180"/>
                </a:cubicBezTo>
                <a:cubicBezTo>
                  <a:pt x="68" y="233"/>
                  <a:pt x="68" y="233"/>
                  <a:pt x="68" y="233"/>
                </a:cubicBezTo>
                <a:cubicBezTo>
                  <a:pt x="68" y="238"/>
                  <a:pt x="73" y="242"/>
                  <a:pt x="79" y="242"/>
                </a:cubicBezTo>
                <a:cubicBezTo>
                  <a:pt x="79" y="242"/>
                  <a:pt x="79" y="242"/>
                  <a:pt x="79" y="242"/>
                </a:cubicBezTo>
                <a:cubicBezTo>
                  <a:pt x="85" y="242"/>
                  <a:pt x="90" y="238"/>
                  <a:pt x="90" y="233"/>
                </a:cubicBezTo>
                <a:cubicBezTo>
                  <a:pt x="90" y="233"/>
                  <a:pt x="90" y="233"/>
                  <a:pt x="90" y="233"/>
                </a:cubicBezTo>
                <a:cubicBezTo>
                  <a:pt x="90" y="231"/>
                  <a:pt x="89" y="196"/>
                  <a:pt x="88" y="180"/>
                </a:cubicBezTo>
                <a:cubicBezTo>
                  <a:pt x="100" y="180"/>
                  <a:pt x="100" y="180"/>
                  <a:pt x="100" y="180"/>
                </a:cubicBezTo>
                <a:cubicBezTo>
                  <a:pt x="101" y="180"/>
                  <a:pt x="102" y="179"/>
                  <a:pt x="102" y="177"/>
                </a:cubicBezTo>
                <a:cubicBezTo>
                  <a:pt x="102" y="177"/>
                  <a:pt x="102" y="177"/>
                  <a:pt x="102" y="177"/>
                </a:cubicBezTo>
                <a:cubicBezTo>
                  <a:pt x="91" y="112"/>
                  <a:pt x="91" y="112"/>
                  <a:pt x="91" y="112"/>
                </a:cubicBezTo>
                <a:cubicBezTo>
                  <a:pt x="103" y="142"/>
                  <a:pt x="103" y="142"/>
                  <a:pt x="103" y="142"/>
                </a:cubicBezTo>
                <a:cubicBezTo>
                  <a:pt x="105" y="145"/>
                  <a:pt x="108" y="146"/>
                  <a:pt x="111" y="146"/>
                </a:cubicBezTo>
                <a:cubicBezTo>
                  <a:pt x="111" y="146"/>
                  <a:pt x="111" y="146"/>
                  <a:pt x="111" y="146"/>
                </a:cubicBezTo>
                <a:cubicBezTo>
                  <a:pt x="112" y="146"/>
                  <a:pt x="113" y="146"/>
                  <a:pt x="114" y="146"/>
                </a:cubicBezTo>
                <a:cubicBezTo>
                  <a:pt x="119" y="144"/>
                  <a:pt x="122" y="140"/>
                  <a:pt x="120" y="136"/>
                </a:cubicBezTo>
                <a:close/>
              </a:path>
            </a:pathLst>
          </a:custGeom>
          <a:solidFill>
            <a:schemeClr val="accent4">
              <a:alpha val="67000"/>
            </a:schemeClr>
          </a:solidFill>
          <a:ln w="19050">
            <a:solidFill>
              <a:schemeClr val="accent4"/>
            </a:solidFill>
            <a:round/>
            <a:headEnd/>
            <a:tailEnd/>
          </a:ln>
        </p:spPr>
        <p:txBody>
          <a:bodyPr vert="horz" wrap="square" lIns="91440" tIns="45720" rIns="91440" bIns="45720" numCol="1" anchor="t" anchorCtr="0" compatLnSpc="1">
            <a:prstTxWarp prst="textNoShape">
              <a:avLst/>
            </a:prstTxWarp>
          </a:bodyPr>
          <a:lstStyle/>
          <a:p>
            <a:endParaRPr lang="en-US" sz="2400" dirty="0"/>
          </a:p>
        </p:txBody>
      </p:sp>
      <p:sp>
        <p:nvSpPr>
          <p:cNvPr id="43" name="Rectangle 42">
            <a:extLst>
              <a:ext uri="{FF2B5EF4-FFF2-40B4-BE49-F238E27FC236}">
                <a16:creationId xmlns:a16="http://schemas.microsoft.com/office/drawing/2014/main" id="{D5AE1014-A593-40EC-8BAF-2ACB52A7A771}"/>
              </a:ext>
            </a:extLst>
          </p:cNvPr>
          <p:cNvSpPr/>
          <p:nvPr/>
        </p:nvSpPr>
        <p:spPr>
          <a:xfrm>
            <a:off x="6257482" y="5380672"/>
            <a:ext cx="5724934" cy="738664"/>
          </a:xfrm>
          <a:prstGeom prst="rect">
            <a:avLst/>
          </a:prstGeom>
        </p:spPr>
        <p:txBody>
          <a:bodyPr wrap="square" lIns="0" tIns="0" rIns="0" bIns="0">
            <a:spAutoFit/>
          </a:bodyPr>
          <a:lstStyle/>
          <a:p>
            <a:endParaRPr lang="en-AU" sz="1600" dirty="0"/>
          </a:p>
          <a:p>
            <a:endParaRPr lang="en-AU" sz="1600" dirty="0"/>
          </a:p>
          <a:p>
            <a:endParaRPr lang="en-AU" sz="1600" dirty="0"/>
          </a:p>
        </p:txBody>
      </p:sp>
      <p:sp>
        <p:nvSpPr>
          <p:cNvPr id="44" name="Rectangle 43">
            <a:extLst>
              <a:ext uri="{FF2B5EF4-FFF2-40B4-BE49-F238E27FC236}">
                <a16:creationId xmlns:a16="http://schemas.microsoft.com/office/drawing/2014/main" id="{A5724DEB-178D-49B7-B31D-B40B688F47D6}"/>
              </a:ext>
            </a:extLst>
          </p:cNvPr>
          <p:cNvSpPr/>
          <p:nvPr/>
        </p:nvSpPr>
        <p:spPr>
          <a:xfrm>
            <a:off x="6257482" y="5380672"/>
            <a:ext cx="5724934" cy="1231106"/>
          </a:xfrm>
          <a:prstGeom prst="rect">
            <a:avLst/>
          </a:prstGeom>
        </p:spPr>
        <p:txBody>
          <a:bodyPr wrap="square" lIns="0" tIns="0" rIns="0" bIns="0">
            <a:spAutoFit/>
          </a:bodyPr>
          <a:lstStyle/>
          <a:p>
            <a:r>
              <a:rPr lang="en-AU" sz="1600" dirty="0"/>
              <a:t>Uptake would be maximised under a resident model which only requires access to a bill and enables a simple and easy consumer experience.  </a:t>
            </a:r>
          </a:p>
          <a:p>
            <a:endParaRPr lang="en-AU" sz="1600" dirty="0"/>
          </a:p>
          <a:p>
            <a:endParaRPr lang="en-AU" sz="1600" dirty="0"/>
          </a:p>
        </p:txBody>
      </p:sp>
    </p:spTree>
    <p:extLst>
      <p:ext uri="{BB962C8B-B14F-4D97-AF65-F5344CB8AC3E}">
        <p14:creationId xmlns:p14="http://schemas.microsoft.com/office/powerpoint/2010/main" val="318361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9"/>
                                        </p:tgtEl>
                                        <p:attrNameLst>
                                          <p:attrName>style.visibility</p:attrName>
                                        </p:attrNameLst>
                                      </p:cBhvr>
                                      <p:to>
                                        <p:strVal val="visible"/>
                                      </p:to>
                                    </p:set>
                                    <p:animEffect transition="in" filter="fade">
                                      <p:cBhvr>
                                        <p:cTn id="7" dur="300"/>
                                        <p:tgtEl>
                                          <p:spTgt spid="179"/>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181"/>
                                        </p:tgtEl>
                                        <p:attrNameLst>
                                          <p:attrName>style.visibility</p:attrName>
                                        </p:attrNameLst>
                                      </p:cBhvr>
                                      <p:to>
                                        <p:strVal val="visible"/>
                                      </p:to>
                                    </p:set>
                                    <p:animEffect transition="in" filter="fade">
                                      <p:cBhvr>
                                        <p:cTn id="10" dur="300"/>
                                        <p:tgtEl>
                                          <p:spTgt spid="181"/>
                                        </p:tgtEl>
                                      </p:cBhvr>
                                    </p:animEffect>
                                  </p:childTnLst>
                                </p:cTn>
                              </p:par>
                              <p:par>
                                <p:cTn id="11" presetID="10" presetClass="entr" presetSubtype="0" fill="hold" grpId="0" nodeType="withEffect">
                                  <p:stCondLst>
                                    <p:cond delay="400"/>
                                  </p:stCondLst>
                                  <p:childTnLst>
                                    <p:set>
                                      <p:cBhvr>
                                        <p:cTn id="12" dur="1" fill="hold">
                                          <p:stCondLst>
                                            <p:cond delay="0"/>
                                          </p:stCondLst>
                                        </p:cTn>
                                        <p:tgtEl>
                                          <p:spTgt spid="171"/>
                                        </p:tgtEl>
                                        <p:attrNameLst>
                                          <p:attrName>style.visibility</p:attrName>
                                        </p:attrNameLst>
                                      </p:cBhvr>
                                      <p:to>
                                        <p:strVal val="visible"/>
                                      </p:to>
                                    </p:set>
                                    <p:animEffect transition="in" filter="fade">
                                      <p:cBhvr>
                                        <p:cTn id="13" dur="300"/>
                                        <p:tgtEl>
                                          <p:spTgt spid="171"/>
                                        </p:tgtEl>
                                      </p:cBhvr>
                                    </p:animEffect>
                                  </p:childTnLst>
                                </p:cTn>
                              </p:par>
                              <p:par>
                                <p:cTn id="14" presetID="10" presetClass="entr" presetSubtype="0" fill="hold" grpId="0" nodeType="withEffect">
                                  <p:stCondLst>
                                    <p:cond delay="400"/>
                                  </p:stCondLst>
                                  <p:childTnLst>
                                    <p:set>
                                      <p:cBhvr>
                                        <p:cTn id="15" dur="1" fill="hold">
                                          <p:stCondLst>
                                            <p:cond delay="0"/>
                                          </p:stCondLst>
                                        </p:cTn>
                                        <p:tgtEl>
                                          <p:spTgt spid="170"/>
                                        </p:tgtEl>
                                        <p:attrNameLst>
                                          <p:attrName>style.visibility</p:attrName>
                                        </p:attrNameLst>
                                      </p:cBhvr>
                                      <p:to>
                                        <p:strVal val="visible"/>
                                      </p:to>
                                    </p:set>
                                    <p:animEffect transition="in" filter="fade">
                                      <p:cBhvr>
                                        <p:cTn id="16" dur="300"/>
                                        <p:tgtEl>
                                          <p:spTgt spid="170"/>
                                        </p:tgtEl>
                                      </p:cBhvr>
                                    </p:animEffect>
                                  </p:childTnLst>
                                </p:cTn>
                              </p:par>
                              <p:par>
                                <p:cTn id="17" presetID="10" presetClass="entr" presetSubtype="0" fill="hold" grpId="0" nodeType="withEffect">
                                  <p:stCondLst>
                                    <p:cond delay="300"/>
                                  </p:stCondLst>
                                  <p:childTnLst>
                                    <p:set>
                                      <p:cBhvr>
                                        <p:cTn id="18" dur="1" fill="hold">
                                          <p:stCondLst>
                                            <p:cond delay="0"/>
                                          </p:stCondLst>
                                        </p:cTn>
                                        <p:tgtEl>
                                          <p:spTgt spid="178"/>
                                        </p:tgtEl>
                                        <p:attrNameLst>
                                          <p:attrName>style.visibility</p:attrName>
                                        </p:attrNameLst>
                                      </p:cBhvr>
                                      <p:to>
                                        <p:strVal val="visible"/>
                                      </p:to>
                                    </p:set>
                                    <p:animEffect transition="in" filter="fade">
                                      <p:cBhvr>
                                        <p:cTn id="19" dur="300"/>
                                        <p:tgtEl>
                                          <p:spTgt spid="178"/>
                                        </p:tgtEl>
                                      </p:cBhvr>
                                    </p:animEffect>
                                  </p:childTnLst>
                                </p:cTn>
                              </p:par>
                              <p:par>
                                <p:cTn id="20" presetID="10" presetClass="entr" presetSubtype="0" fill="hold" grpId="0" nodeType="withEffect">
                                  <p:stCondLst>
                                    <p:cond delay="400"/>
                                  </p:stCondLst>
                                  <p:childTnLst>
                                    <p:set>
                                      <p:cBhvr>
                                        <p:cTn id="21" dur="1" fill="hold">
                                          <p:stCondLst>
                                            <p:cond delay="0"/>
                                          </p:stCondLst>
                                        </p:cTn>
                                        <p:tgtEl>
                                          <p:spTgt spid="180"/>
                                        </p:tgtEl>
                                        <p:attrNameLst>
                                          <p:attrName>style.visibility</p:attrName>
                                        </p:attrNameLst>
                                      </p:cBhvr>
                                      <p:to>
                                        <p:strVal val="visible"/>
                                      </p:to>
                                    </p:set>
                                    <p:animEffect transition="in" filter="fade">
                                      <p:cBhvr>
                                        <p:cTn id="22" dur="300"/>
                                        <p:tgtEl>
                                          <p:spTgt spid="180"/>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182"/>
                                        </p:tgtEl>
                                        <p:attrNameLst>
                                          <p:attrName>style.visibility</p:attrName>
                                        </p:attrNameLst>
                                      </p:cBhvr>
                                      <p:to>
                                        <p:strVal val="visible"/>
                                      </p:to>
                                    </p:set>
                                    <p:animEffect transition="in" filter="fade">
                                      <p:cBhvr>
                                        <p:cTn id="25" dur="300"/>
                                        <p:tgtEl>
                                          <p:spTgt spid="182"/>
                                        </p:tgtEl>
                                      </p:cBhvr>
                                    </p:animEffect>
                                  </p:childTnLst>
                                </p:cTn>
                              </p:par>
                              <p:par>
                                <p:cTn id="26" presetID="10" presetClass="entr" presetSubtype="0" fill="hold" grpId="0" nodeType="withEffect">
                                  <p:stCondLst>
                                    <p:cond delay="600"/>
                                  </p:stCondLst>
                                  <p:childTnLst>
                                    <p:set>
                                      <p:cBhvr>
                                        <p:cTn id="27" dur="1" fill="hold">
                                          <p:stCondLst>
                                            <p:cond delay="0"/>
                                          </p:stCondLst>
                                        </p:cTn>
                                        <p:tgtEl>
                                          <p:spTgt spid="184"/>
                                        </p:tgtEl>
                                        <p:attrNameLst>
                                          <p:attrName>style.visibility</p:attrName>
                                        </p:attrNameLst>
                                      </p:cBhvr>
                                      <p:to>
                                        <p:strVal val="visible"/>
                                      </p:to>
                                    </p:set>
                                    <p:animEffect transition="in" filter="fade">
                                      <p:cBhvr>
                                        <p:cTn id="28" dur="300"/>
                                        <p:tgtEl>
                                          <p:spTgt spid="184"/>
                                        </p:tgtEl>
                                      </p:cBhvr>
                                    </p:animEffect>
                                  </p:childTnLst>
                                </p:cTn>
                              </p:par>
                              <p:par>
                                <p:cTn id="29" presetID="10" presetClass="entr" presetSubtype="0" fill="hold" grpId="0" nodeType="withEffect">
                                  <p:stCondLst>
                                    <p:cond delay="700"/>
                                  </p:stCondLst>
                                  <p:childTnLst>
                                    <p:set>
                                      <p:cBhvr>
                                        <p:cTn id="30" dur="1" fill="hold">
                                          <p:stCondLst>
                                            <p:cond delay="0"/>
                                          </p:stCondLst>
                                        </p:cTn>
                                        <p:tgtEl>
                                          <p:spTgt spid="186"/>
                                        </p:tgtEl>
                                        <p:attrNameLst>
                                          <p:attrName>style.visibility</p:attrName>
                                        </p:attrNameLst>
                                      </p:cBhvr>
                                      <p:to>
                                        <p:strVal val="visible"/>
                                      </p:to>
                                    </p:set>
                                    <p:animEffect transition="in" filter="fade">
                                      <p:cBhvr>
                                        <p:cTn id="31" dur="300"/>
                                        <p:tgtEl>
                                          <p:spTgt spid="186"/>
                                        </p:tgtEl>
                                      </p:cBhvr>
                                    </p:animEffect>
                                  </p:childTnLst>
                                </p:cTn>
                              </p:par>
                              <p:par>
                                <p:cTn id="32" presetID="10" presetClass="entr" presetSubtype="0" fill="hold" grpId="0" nodeType="withEffect">
                                  <p:stCondLst>
                                    <p:cond delay="800"/>
                                  </p:stCondLst>
                                  <p:childTnLst>
                                    <p:set>
                                      <p:cBhvr>
                                        <p:cTn id="33" dur="1" fill="hold">
                                          <p:stCondLst>
                                            <p:cond delay="0"/>
                                          </p:stCondLst>
                                        </p:cTn>
                                        <p:tgtEl>
                                          <p:spTgt spid="187"/>
                                        </p:tgtEl>
                                        <p:attrNameLst>
                                          <p:attrName>style.visibility</p:attrName>
                                        </p:attrNameLst>
                                      </p:cBhvr>
                                      <p:to>
                                        <p:strVal val="visible"/>
                                      </p:to>
                                    </p:set>
                                    <p:animEffect transition="in" filter="fade">
                                      <p:cBhvr>
                                        <p:cTn id="34" dur="300"/>
                                        <p:tgtEl>
                                          <p:spTgt spid="187"/>
                                        </p:tgtEl>
                                      </p:cBhvr>
                                    </p:animEffect>
                                  </p:childTnLst>
                                </p:cTn>
                              </p:par>
                              <p:par>
                                <p:cTn id="35" presetID="10" presetClass="entr" presetSubtype="0" fill="hold" grpId="0" nodeType="withEffect">
                                  <p:stCondLst>
                                    <p:cond delay="900"/>
                                  </p:stCondLst>
                                  <p:childTnLst>
                                    <p:set>
                                      <p:cBhvr>
                                        <p:cTn id="36" dur="1" fill="hold">
                                          <p:stCondLst>
                                            <p:cond delay="0"/>
                                          </p:stCondLst>
                                        </p:cTn>
                                        <p:tgtEl>
                                          <p:spTgt spid="188"/>
                                        </p:tgtEl>
                                        <p:attrNameLst>
                                          <p:attrName>style.visibility</p:attrName>
                                        </p:attrNameLst>
                                      </p:cBhvr>
                                      <p:to>
                                        <p:strVal val="visible"/>
                                      </p:to>
                                    </p:set>
                                    <p:animEffect transition="in" filter="fade">
                                      <p:cBhvr>
                                        <p:cTn id="37" dur="300"/>
                                        <p:tgtEl>
                                          <p:spTgt spid="188"/>
                                        </p:tgtEl>
                                      </p:cBhvr>
                                    </p:animEffect>
                                  </p:childTnLst>
                                </p:cTn>
                              </p:par>
                              <p:par>
                                <p:cTn id="38" presetID="10" presetClass="entr" presetSubtype="0" fill="hold" grpId="0" nodeType="withEffect">
                                  <p:stCondLst>
                                    <p:cond delay="1000"/>
                                  </p:stCondLst>
                                  <p:childTnLst>
                                    <p:set>
                                      <p:cBhvr>
                                        <p:cTn id="39" dur="1" fill="hold">
                                          <p:stCondLst>
                                            <p:cond delay="0"/>
                                          </p:stCondLst>
                                        </p:cTn>
                                        <p:tgtEl>
                                          <p:spTgt spid="173"/>
                                        </p:tgtEl>
                                        <p:attrNameLst>
                                          <p:attrName>style.visibility</p:attrName>
                                        </p:attrNameLst>
                                      </p:cBhvr>
                                      <p:to>
                                        <p:strVal val="visible"/>
                                      </p:to>
                                    </p:set>
                                    <p:animEffect transition="in" filter="fade">
                                      <p:cBhvr>
                                        <p:cTn id="40" dur="300"/>
                                        <p:tgtEl>
                                          <p:spTgt spid="173"/>
                                        </p:tgtEl>
                                      </p:cBhvr>
                                    </p:animEffect>
                                  </p:childTnLst>
                                </p:cTn>
                              </p:par>
                              <p:par>
                                <p:cTn id="41" presetID="10" presetClass="entr" presetSubtype="0" fill="hold" grpId="0" nodeType="withEffect">
                                  <p:stCondLst>
                                    <p:cond delay="80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300"/>
                                        <p:tgtEl>
                                          <p:spTgt spid="41"/>
                                        </p:tgtEl>
                                      </p:cBhvr>
                                    </p:animEffect>
                                  </p:childTnLst>
                                </p:cTn>
                              </p:par>
                              <p:par>
                                <p:cTn id="44" presetID="10" presetClass="entr" presetSubtype="0" fill="hold" grpId="0" nodeType="withEffect">
                                  <p:stCondLst>
                                    <p:cond delay="80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300"/>
                                        <p:tgtEl>
                                          <p:spTgt spid="42"/>
                                        </p:tgtEl>
                                      </p:cBhvr>
                                    </p:animEffect>
                                  </p:childTnLst>
                                </p:cTn>
                              </p:par>
                              <p:par>
                                <p:cTn id="47" presetID="10" presetClass="entr" presetSubtype="0" fill="hold" grpId="0" nodeType="withEffect" nodePh="1">
                                  <p:stCondLst>
                                    <p:cond delay="400"/>
                                  </p:stCondLst>
                                  <p:endCondLst>
                                    <p:cond evt="begin" delay="0">
                                      <p:tn val="47"/>
                                    </p:cond>
                                  </p:endCondLst>
                                  <p:childTnLst>
                                    <p:set>
                                      <p:cBhvr>
                                        <p:cTn id="48" dur="1" fill="hold">
                                          <p:stCondLst>
                                            <p:cond delay="0"/>
                                          </p:stCondLst>
                                        </p:cTn>
                                        <p:tgtEl>
                                          <p:spTgt spid="43"/>
                                        </p:tgtEl>
                                        <p:attrNameLst>
                                          <p:attrName>style.visibility</p:attrName>
                                        </p:attrNameLst>
                                      </p:cBhvr>
                                      <p:to>
                                        <p:strVal val="visible"/>
                                      </p:to>
                                    </p:set>
                                    <p:animEffect transition="in" filter="fade">
                                      <p:cBhvr>
                                        <p:cTn id="49" dur="300"/>
                                        <p:tgtEl>
                                          <p:spTgt spid="43"/>
                                        </p:tgtEl>
                                      </p:cBhvr>
                                    </p:animEffect>
                                  </p:childTnLst>
                                </p:cTn>
                              </p:par>
                              <p:par>
                                <p:cTn id="50" presetID="10" presetClass="entr" presetSubtype="0" fill="hold" grpId="0" nodeType="withEffect">
                                  <p:stCondLst>
                                    <p:cond delay="40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3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p:bldP spid="171" grpId="0"/>
      <p:bldP spid="173" grpId="0"/>
      <p:bldP spid="178" grpId="0" animBg="1"/>
      <p:bldP spid="179" grpId="0" animBg="1"/>
      <p:bldP spid="180" grpId="0" animBg="1"/>
      <p:bldP spid="181" grpId="0" animBg="1"/>
      <p:bldP spid="182" grpId="0" animBg="1"/>
      <p:bldP spid="184" grpId="0" animBg="1"/>
      <p:bldP spid="186" grpId="0" animBg="1"/>
      <p:bldP spid="187" grpId="0" animBg="1"/>
      <p:bldP spid="188" grpId="0" animBg="1"/>
      <p:bldP spid="41" grpId="0" animBg="1"/>
      <p:bldP spid="42" grpId="0" animBg="1"/>
      <p:bldP spid="43" grpId="0"/>
      <p:bldP spid="44" grpId="0"/>
    </p:bldLst>
  </p:timing>
</p:sld>
</file>

<file path=ppt/theme/theme1.xml><?xml version="1.0" encoding="utf-8"?>
<a:theme xmlns:a="http://schemas.openxmlformats.org/drawingml/2006/main" name="AEMO">
  <a:themeElements>
    <a:clrScheme name="AEMO_B">
      <a:dk1>
        <a:srgbClr val="222324"/>
      </a:dk1>
      <a:lt1>
        <a:sysClr val="window" lastClr="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a:majorFont>
        <a:latin typeface="Century Gothic"/>
        <a:ea typeface=""/>
        <a:cs typeface=""/>
      </a:majorFont>
      <a:minorFont>
        <a:latin typeface="Futura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25000"/>
              <a:lumOff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spcAft>
            <a:spcPts val="1200"/>
          </a:spcAft>
          <a:defRPr sz="1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a:majorFont>
        <a:latin typeface="Century Gothic"/>
        <a:ea typeface=""/>
        <a:cs typeface=""/>
      </a:majorFont>
      <a:minorFont>
        <a:latin typeface="Futura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anchor="ctr"/>
      <a:lstStyle>
        <a:defPPr algn="ctr">
          <a:defRPr sz="1050" dirty="0">
            <a:solidFill>
              <a:schemeClr val="bg1"/>
            </a:solidFill>
          </a:defRPr>
        </a:defPPr>
      </a:lstStyle>
      <a: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a:style>
    </a:spDef>
  </a:objectDefaults>
  <a:extraClrSchemeLst/>
  <a:extLst>
    <a:ext uri="{05A4C25C-085E-4340-85A3-A5531E510DB2}">
      <thm15:themeFamily xmlns:thm15="http://schemas.microsoft.com/office/thememl/2012/main" name="presentation 2018 16-9 v3.potx" id="{9047AFF0-4AFD-4E34-9AF9-A4765443E2DE}" vid="{526E9861-4B55-47C5-AAEA-312A9FBB78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A092148C88504B90BDAD7E29118BE3" ma:contentTypeVersion="6" ma:contentTypeDescription="Create a new document." ma:contentTypeScope="" ma:versionID="848a0b7dcd7f103d409ebe52fecf0aab">
  <xsd:schema xmlns:xsd="http://www.w3.org/2001/XMLSchema" xmlns:xs="http://www.w3.org/2001/XMLSchema" xmlns:p="http://schemas.microsoft.com/office/2006/metadata/properties" xmlns:ns2="7a6896a7-b226-4349-87c0-e1dd16a3d3a1" xmlns:ns3="a6f29aa9-7f5b-4c7f-838f-74baf4792de4" targetNamespace="http://schemas.microsoft.com/office/2006/metadata/properties" ma:root="true" ma:fieldsID="10f478cee160ae87c3d8f6cbbc42c4ec" ns2:_="" ns3:_="">
    <xsd:import namespace="7a6896a7-b226-4349-87c0-e1dd16a3d3a1"/>
    <xsd:import namespace="a6f29aa9-7f5b-4c7f-838f-74baf4792de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6896a7-b226-4349-87c0-e1dd16a3d3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f29aa9-7f5b-4c7f-838f-74baf4792de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25CD87-3395-4EB2-9571-2F2EE3EBA4C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ab8fae4-a25d-4a78-9f52-30dd9da43cb8"/>
    <ds:schemaRef ds:uri="acd4909f-9961-4f24-9cb0-369b7f4e657e"/>
    <ds:schemaRef ds:uri="http://www.w3.org/XML/1998/namespace"/>
    <ds:schemaRef ds:uri="http://purl.org/dc/dcmitype/"/>
  </ds:schemaRefs>
</ds:datastoreItem>
</file>

<file path=customXml/itemProps2.xml><?xml version="1.0" encoding="utf-8"?>
<ds:datastoreItem xmlns:ds="http://schemas.openxmlformats.org/officeDocument/2006/customXml" ds:itemID="{77707043-FEDE-4C16-B919-67F162929E9E}"/>
</file>

<file path=customXml/itemProps3.xml><?xml version="1.0" encoding="utf-8"?>
<ds:datastoreItem xmlns:ds="http://schemas.openxmlformats.org/officeDocument/2006/customXml" ds:itemID="{818B3EB2-3846-4119-A04B-5B1610B965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2039</TotalTime>
  <Words>1338</Words>
  <Application>Microsoft Office PowerPoint</Application>
  <PresentationFormat>Widescreen</PresentationFormat>
  <Paragraphs>285</Paragraphs>
  <Slides>13</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Century Gothic</vt:lpstr>
      <vt:lpstr>Futura Std Light</vt:lpstr>
      <vt:lpstr>Interstate-Light</vt:lpstr>
      <vt:lpstr>Segoe UI Semilight</vt:lpstr>
      <vt:lpstr>AEMO</vt:lpstr>
      <vt:lpstr>1_Office Theme</vt:lpstr>
      <vt:lpstr>Consumer Data Right   Consumer Forum  Kate Reid - May 2020</vt:lpstr>
      <vt:lpstr>Agenda</vt:lpstr>
      <vt:lpstr>Engagement on CDR in Energy </vt:lpstr>
      <vt:lpstr>CDR – How It Works</vt:lpstr>
      <vt:lpstr>PowerPoint Presentation</vt:lpstr>
      <vt:lpstr>AEMO’s proposed approach to framework</vt:lpstr>
      <vt:lpstr>Authentication under a two-tier approach</vt:lpstr>
      <vt:lpstr>Future CDR enabled services</vt:lpstr>
      <vt:lpstr>Estimated uptake</vt:lpstr>
      <vt:lpstr>Benefits of AEMO’s Approach</vt:lpstr>
      <vt:lpstr>CDR Implementation - indicative</vt:lpstr>
      <vt:lpstr>Contact Us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Studio</dc:creator>
  <cp:lastModifiedBy>Kate Reid</cp:lastModifiedBy>
  <cp:revision>5</cp:revision>
  <cp:lastPrinted>2018-09-30T23:58:57Z</cp:lastPrinted>
  <dcterms:created xsi:type="dcterms:W3CDTF">2017-07-26T01:37:19Z</dcterms:created>
  <dcterms:modified xsi:type="dcterms:W3CDTF">2020-05-26T06:36:03Z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0x010100F8A092148C88504B90BDAD7E29118BE3</vt:lpwstr>
  </property>
  <property fmtid="{D5CDD505-2E9C-101B-9397-08002B2CF9AE}" pid="3" name="_dlc_DocIdItemGuid">
    <vt:lpwstr>639ec6ac-4aad-4516-823c-53d824c672bb</vt:lpwstr>
  </property>
  <property fmtid="{D5CDD505-2E9C-101B-9397-08002B2CF9AE}" pid="4" name="AEMODocumentType">
    <vt:lpwstr>9;#Operational Record|859762f2-4462-42eb-9744-c955c7e2c540</vt:lpwstr>
  </property>
  <property fmtid="{D5CDD505-2E9C-101B-9397-08002B2CF9AE}" pid="5" name="AEMOKeywords">
    <vt:lpwstr/>
  </property>
</Properties>
</file>