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7"/>
  </p:sldMasterIdLst>
  <p:notesMasterIdLst>
    <p:notesMasterId r:id="rId55"/>
  </p:notesMasterIdLst>
  <p:sldIdLst>
    <p:sldId id="858" r:id="rId8"/>
    <p:sldId id="316" r:id="rId9"/>
    <p:sldId id="1095" r:id="rId10"/>
    <p:sldId id="921" r:id="rId11"/>
    <p:sldId id="1153" r:id="rId12"/>
    <p:sldId id="1154" r:id="rId13"/>
    <p:sldId id="1092" r:id="rId14"/>
    <p:sldId id="1149" r:id="rId15"/>
    <p:sldId id="1155" r:id="rId16"/>
    <p:sldId id="1150" r:id="rId17"/>
    <p:sldId id="1151" r:id="rId18"/>
    <p:sldId id="1179" r:id="rId19"/>
    <p:sldId id="1100" r:id="rId20"/>
    <p:sldId id="1172" r:id="rId21"/>
    <p:sldId id="1134" r:id="rId22"/>
    <p:sldId id="1173" r:id="rId23"/>
    <p:sldId id="1106" r:id="rId24"/>
    <p:sldId id="1168" r:id="rId25"/>
    <p:sldId id="1169" r:id="rId26"/>
    <p:sldId id="1143" r:id="rId27"/>
    <p:sldId id="830" r:id="rId28"/>
    <p:sldId id="772" r:id="rId29"/>
    <p:sldId id="1116" r:id="rId30"/>
    <p:sldId id="1117" r:id="rId31"/>
    <p:sldId id="1139" r:id="rId32"/>
    <p:sldId id="1156" r:id="rId33"/>
    <p:sldId id="1157" r:id="rId34"/>
    <p:sldId id="1178" r:id="rId35"/>
    <p:sldId id="832" r:id="rId36"/>
    <p:sldId id="1090" r:id="rId37"/>
    <p:sldId id="1170" r:id="rId38"/>
    <p:sldId id="1171" r:id="rId39"/>
    <p:sldId id="834" r:id="rId40"/>
    <p:sldId id="813" r:id="rId41"/>
    <p:sldId id="1062" r:id="rId42"/>
    <p:sldId id="1097" r:id="rId43"/>
    <p:sldId id="1165" r:id="rId44"/>
    <p:sldId id="1177" r:id="rId45"/>
    <p:sldId id="1176" r:id="rId46"/>
    <p:sldId id="1174" r:id="rId47"/>
    <p:sldId id="1175" r:id="rId48"/>
    <p:sldId id="1123" r:id="rId49"/>
    <p:sldId id="272" r:id="rId50"/>
    <p:sldId id="784" r:id="rId51"/>
    <p:sldId id="785" r:id="rId52"/>
    <p:sldId id="1058" r:id="rId53"/>
    <p:sldId id="985" r:id="rId5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nica Morona" initials="MM" lastIdx="1" clrIdx="0">
    <p:extLst>
      <p:ext uri="{19B8F6BF-5375-455C-9EA6-DF929625EA0E}">
        <p15:presenceInfo xmlns:p15="http://schemas.microsoft.com/office/powerpoint/2012/main" userId="S::Monica.Morona@aemo.com.au::324e14b8-f8c8-4cb4-88d7-abe59cadc0d0" providerId="AD"/>
      </p:ext>
    </p:extLst>
  </p:cmAuthor>
  <p:cmAuthor id="2" name="Sammy Wainrit" initials="SW" lastIdx="4" clrIdx="1">
    <p:extLst>
      <p:ext uri="{19B8F6BF-5375-455C-9EA6-DF929625EA0E}">
        <p15:presenceInfo xmlns:p15="http://schemas.microsoft.com/office/powerpoint/2012/main" userId="S::Sammy.Wainrit@aemo.com.au::1759a58d-2ded-4f55-b430-cec61c46f524" providerId="AD"/>
      </p:ext>
    </p:extLst>
  </p:cmAuthor>
  <p:cmAuthor id="3" name="Simon Tu" initials="ST" lastIdx="1" clrIdx="2">
    <p:extLst>
      <p:ext uri="{19B8F6BF-5375-455C-9EA6-DF929625EA0E}">
        <p15:presenceInfo xmlns:p15="http://schemas.microsoft.com/office/powerpoint/2012/main" userId="S::Simon.Tu@aemo.com.au::6282a521-7d1a-4dd5-b4a5-cae2ae66acc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3F6C0"/>
    <a:srgbClr val="008000"/>
    <a:srgbClr val="0070C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84" autoAdjust="0"/>
    <p:restoredTop sz="76534" autoAdjust="0"/>
  </p:normalViewPr>
  <p:slideViewPr>
    <p:cSldViewPr snapToGrid="0">
      <p:cViewPr varScale="1">
        <p:scale>
          <a:sx n="94" d="100"/>
          <a:sy n="94" d="100"/>
        </p:scale>
        <p:origin x="2178" y="66"/>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slide" Target="slides/slide35.xml"/><Relationship Id="rId47" Type="http://schemas.openxmlformats.org/officeDocument/2006/relationships/slide" Target="slides/slide40.xml"/><Relationship Id="rId50" Type="http://schemas.openxmlformats.org/officeDocument/2006/relationships/slide" Target="slides/slide43.xml"/><Relationship Id="rId55" Type="http://schemas.openxmlformats.org/officeDocument/2006/relationships/notesMaster" Target="notesMasters/notesMaster1.xml"/><Relationship Id="rId7" Type="http://schemas.openxmlformats.org/officeDocument/2006/relationships/slideMaster" Target="slideMasters/slideMaster1.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slide" Target="slides/slide39.xml"/><Relationship Id="rId59"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41" Type="http://schemas.openxmlformats.org/officeDocument/2006/relationships/slide" Target="slides/slide34.xml"/><Relationship Id="rId54" Type="http://schemas.openxmlformats.org/officeDocument/2006/relationships/slide" Target="slides/slide47.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slide" Target="slides/slide38.xml"/><Relationship Id="rId53" Type="http://schemas.openxmlformats.org/officeDocument/2006/relationships/slide" Target="slides/slide46.xml"/><Relationship Id="rId58" Type="http://schemas.openxmlformats.org/officeDocument/2006/relationships/viewProps" Target="viewProps.xml"/><Relationship Id="rId5" Type="http://schemas.openxmlformats.org/officeDocument/2006/relationships/customXml" Target="../customXml/item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49" Type="http://schemas.openxmlformats.org/officeDocument/2006/relationships/slide" Target="slides/slide42.xml"/><Relationship Id="rId57"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slide" Target="slides/slide37.xml"/><Relationship Id="rId52" Type="http://schemas.openxmlformats.org/officeDocument/2006/relationships/slide" Target="slides/slide45.xml"/><Relationship Id="rId60"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slide" Target="slides/slide36.xml"/><Relationship Id="rId48" Type="http://schemas.openxmlformats.org/officeDocument/2006/relationships/slide" Target="slides/slide41.xml"/><Relationship Id="rId56" Type="http://schemas.openxmlformats.org/officeDocument/2006/relationships/commentAuthors" Target="commentAuthors.xml"/><Relationship Id="rId8" Type="http://schemas.openxmlformats.org/officeDocument/2006/relationships/slide" Target="slides/slide1.xml"/><Relationship Id="rId51" Type="http://schemas.openxmlformats.org/officeDocument/2006/relationships/slide" Target="slides/slide44.xml"/><Relationship Id="rId3"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E53086F-23F7-4234-B96E-5068C74F7F67}" type="doc">
      <dgm:prSet loTypeId="urn:microsoft.com/office/officeart/2005/8/layout/chevron2" loCatId="process" qsTypeId="urn:microsoft.com/office/officeart/2005/8/quickstyle/simple1" qsCatId="simple" csTypeId="urn:microsoft.com/office/officeart/2005/8/colors/colorful5" csCatId="colorful" phldr="1"/>
      <dgm:spPr/>
      <dgm:t>
        <a:bodyPr/>
        <a:lstStyle/>
        <a:p>
          <a:endParaRPr lang="en-AU"/>
        </a:p>
      </dgm:t>
    </dgm:pt>
    <dgm:pt modelId="{905E3571-0ACF-47B9-A9DA-746ECCAA3AD9}">
      <dgm:prSet phldrT="[Text]" custT="1"/>
      <dgm:spPr/>
      <dgm:t>
        <a:bodyPr/>
        <a:lstStyle/>
        <a:p>
          <a:r>
            <a:rPr lang="en-AU" sz="1100" dirty="0"/>
            <a:t>Apr – Jul</a:t>
          </a:r>
        </a:p>
        <a:p>
          <a:r>
            <a:rPr lang="en-AU" sz="1100" dirty="0"/>
            <a:t>2020</a:t>
          </a:r>
        </a:p>
      </dgm:t>
    </dgm:pt>
    <dgm:pt modelId="{76B64849-03CF-4C53-8914-13FB083FE0C3}" type="parTrans" cxnId="{D45F0BE4-A88B-435A-84F3-17C1F60D6699}">
      <dgm:prSet/>
      <dgm:spPr/>
      <dgm:t>
        <a:bodyPr/>
        <a:lstStyle/>
        <a:p>
          <a:endParaRPr lang="en-AU"/>
        </a:p>
      </dgm:t>
    </dgm:pt>
    <dgm:pt modelId="{BE85CE15-DB42-4AD8-8022-D7BE94AFFB38}" type="sibTrans" cxnId="{D45F0BE4-A88B-435A-84F3-17C1F60D6699}">
      <dgm:prSet/>
      <dgm:spPr/>
      <dgm:t>
        <a:bodyPr/>
        <a:lstStyle/>
        <a:p>
          <a:endParaRPr lang="en-AU"/>
        </a:p>
      </dgm:t>
    </dgm:pt>
    <dgm:pt modelId="{F0983CC3-136C-4600-8DD7-941706657B32}">
      <dgm:prSet phldrT="[Text]" custT="1"/>
      <dgm:spPr/>
      <dgm:t>
        <a:bodyPr/>
        <a:lstStyle/>
        <a:p>
          <a:r>
            <a:rPr lang="en-AU" sz="1200" dirty="0"/>
            <a:t>AEMO Development / Testing / UAT</a:t>
          </a:r>
          <a:endParaRPr lang="en-AU" sz="1200" i="1" dirty="0"/>
        </a:p>
      </dgm:t>
    </dgm:pt>
    <dgm:pt modelId="{A1BF2238-4CA7-4440-A570-4C8FBD88E607}" type="parTrans" cxnId="{909FBAA9-C893-4F29-8899-8B8FB664C662}">
      <dgm:prSet/>
      <dgm:spPr/>
      <dgm:t>
        <a:bodyPr/>
        <a:lstStyle/>
        <a:p>
          <a:endParaRPr lang="en-AU"/>
        </a:p>
      </dgm:t>
    </dgm:pt>
    <dgm:pt modelId="{894A3578-1A30-4D7F-B599-8694C65B798C}" type="sibTrans" cxnId="{909FBAA9-C893-4F29-8899-8B8FB664C662}">
      <dgm:prSet/>
      <dgm:spPr/>
      <dgm:t>
        <a:bodyPr/>
        <a:lstStyle/>
        <a:p>
          <a:endParaRPr lang="en-AU"/>
        </a:p>
      </dgm:t>
    </dgm:pt>
    <dgm:pt modelId="{C35AE6BF-4E9C-4F99-961E-DCB986456C5D}">
      <dgm:prSet phldrT="[Text]" custT="1"/>
      <dgm:spPr/>
      <dgm:t>
        <a:bodyPr/>
        <a:lstStyle/>
        <a:p>
          <a:r>
            <a:rPr lang="en-AU" sz="1100" dirty="0"/>
            <a:t>Q3</a:t>
          </a:r>
        </a:p>
        <a:p>
          <a:r>
            <a:rPr lang="en-AU" sz="1100" dirty="0"/>
            <a:t>2020</a:t>
          </a:r>
        </a:p>
      </dgm:t>
    </dgm:pt>
    <dgm:pt modelId="{9240819E-1B79-463D-9D5F-8E8B542D5616}" type="parTrans" cxnId="{B4148CD4-7B12-442F-A85B-D346E40BF214}">
      <dgm:prSet/>
      <dgm:spPr/>
      <dgm:t>
        <a:bodyPr/>
        <a:lstStyle/>
        <a:p>
          <a:endParaRPr lang="en-AU"/>
        </a:p>
      </dgm:t>
    </dgm:pt>
    <dgm:pt modelId="{73DEAF43-B590-4E37-85CD-6AEA3AAAF0D6}" type="sibTrans" cxnId="{B4148CD4-7B12-442F-A85B-D346E40BF214}">
      <dgm:prSet/>
      <dgm:spPr/>
      <dgm:t>
        <a:bodyPr/>
        <a:lstStyle/>
        <a:p>
          <a:endParaRPr lang="en-AU"/>
        </a:p>
      </dgm:t>
    </dgm:pt>
    <dgm:pt modelId="{6EB09127-462A-4FDD-AF11-5147D779D718}">
      <dgm:prSet phldrT="[Text]" custT="1"/>
      <dgm:spPr/>
      <dgm:t>
        <a:bodyPr/>
        <a:lstStyle/>
        <a:p>
          <a:r>
            <a:rPr lang="en-AU" sz="1200" dirty="0"/>
            <a:t>Pre-Production - Market Testing of combined schema release</a:t>
          </a:r>
        </a:p>
      </dgm:t>
    </dgm:pt>
    <dgm:pt modelId="{73947D60-9A6B-412A-A60C-911D578D5044}" type="parTrans" cxnId="{A423AD9C-AD5F-462E-B269-1A19BBEDDC7C}">
      <dgm:prSet/>
      <dgm:spPr/>
      <dgm:t>
        <a:bodyPr/>
        <a:lstStyle/>
        <a:p>
          <a:endParaRPr lang="en-AU"/>
        </a:p>
      </dgm:t>
    </dgm:pt>
    <dgm:pt modelId="{C4BE5C1B-1F81-4BA0-80E5-DB493765AA38}" type="sibTrans" cxnId="{A423AD9C-AD5F-462E-B269-1A19BBEDDC7C}">
      <dgm:prSet/>
      <dgm:spPr/>
      <dgm:t>
        <a:bodyPr/>
        <a:lstStyle/>
        <a:p>
          <a:endParaRPr lang="en-AU"/>
        </a:p>
      </dgm:t>
    </dgm:pt>
    <dgm:pt modelId="{3A07098E-951A-47C9-9422-26C805BBBF26}">
      <dgm:prSet phldrT="[Text]" custT="1"/>
      <dgm:spPr/>
      <dgm:t>
        <a:bodyPr/>
        <a:lstStyle/>
        <a:p>
          <a:r>
            <a:rPr lang="en-AU" sz="1100" dirty="0"/>
            <a:t>Q3 – Q4</a:t>
          </a:r>
        </a:p>
        <a:p>
          <a:r>
            <a:rPr lang="en-AU" sz="1100" dirty="0"/>
            <a:t>2020</a:t>
          </a:r>
        </a:p>
      </dgm:t>
    </dgm:pt>
    <dgm:pt modelId="{A5CF8341-BCEE-4ECA-80C5-D782CCA5045D}" type="parTrans" cxnId="{2B419630-F50A-4E84-82CE-0D22E4588968}">
      <dgm:prSet/>
      <dgm:spPr/>
      <dgm:t>
        <a:bodyPr/>
        <a:lstStyle/>
        <a:p>
          <a:endParaRPr lang="en-AU"/>
        </a:p>
      </dgm:t>
    </dgm:pt>
    <dgm:pt modelId="{ABBC7A5F-6D62-4401-8BB3-E86145253E18}" type="sibTrans" cxnId="{2B419630-F50A-4E84-82CE-0D22E4588968}">
      <dgm:prSet/>
      <dgm:spPr/>
      <dgm:t>
        <a:bodyPr/>
        <a:lstStyle/>
        <a:p>
          <a:endParaRPr lang="en-AU"/>
        </a:p>
      </dgm:t>
    </dgm:pt>
    <dgm:pt modelId="{47BC81FB-DF52-4859-951F-801C7A05AF8A}">
      <dgm:prSet phldrT="[Text]" custT="1"/>
      <dgm:spPr/>
      <dgm:t>
        <a:bodyPr/>
        <a:lstStyle/>
        <a:p>
          <a:r>
            <a:rPr lang="en-AU" sz="1200" dirty="0"/>
            <a:t>Production Go-Live – combined schema release  </a:t>
          </a:r>
        </a:p>
      </dgm:t>
    </dgm:pt>
    <dgm:pt modelId="{BDB07C76-AFCE-40BD-93F5-B7A27C358CEA}" type="parTrans" cxnId="{0DFD7B65-35E4-40F7-8D35-3A833DAF389A}">
      <dgm:prSet/>
      <dgm:spPr/>
      <dgm:t>
        <a:bodyPr/>
        <a:lstStyle/>
        <a:p>
          <a:endParaRPr lang="en-AU"/>
        </a:p>
      </dgm:t>
    </dgm:pt>
    <dgm:pt modelId="{A7BB3D77-0B95-4B77-AC1F-0B80771DE56E}" type="sibTrans" cxnId="{0DFD7B65-35E4-40F7-8D35-3A833DAF389A}">
      <dgm:prSet/>
      <dgm:spPr/>
      <dgm:t>
        <a:bodyPr/>
        <a:lstStyle/>
        <a:p>
          <a:endParaRPr lang="en-AU"/>
        </a:p>
      </dgm:t>
    </dgm:pt>
    <dgm:pt modelId="{E9D7FAB5-AA3D-41A4-A505-FE3B4DFD0531}">
      <dgm:prSet phldrT="[Text]" custT="1"/>
      <dgm:spPr/>
      <dgm:t>
        <a:bodyPr/>
        <a:lstStyle/>
        <a:p>
          <a:r>
            <a:rPr lang="en-AU" sz="1200" dirty="0"/>
            <a:t>Participant Testing</a:t>
          </a:r>
        </a:p>
      </dgm:t>
    </dgm:pt>
    <dgm:pt modelId="{19148CC6-EF20-4E2E-9AE8-92AB6BACDF89}" type="parTrans" cxnId="{CF85C04A-3BDD-4A49-8CBF-5E7DE5A21014}">
      <dgm:prSet/>
      <dgm:spPr/>
      <dgm:t>
        <a:bodyPr/>
        <a:lstStyle/>
        <a:p>
          <a:endParaRPr lang="en-AU"/>
        </a:p>
      </dgm:t>
    </dgm:pt>
    <dgm:pt modelId="{3CB46423-0668-42EA-B25D-E4606CE72A6C}" type="sibTrans" cxnId="{CF85C04A-3BDD-4A49-8CBF-5E7DE5A21014}">
      <dgm:prSet/>
      <dgm:spPr/>
      <dgm:t>
        <a:bodyPr/>
        <a:lstStyle/>
        <a:p>
          <a:endParaRPr lang="en-AU"/>
        </a:p>
      </dgm:t>
    </dgm:pt>
    <dgm:pt modelId="{178D0810-001A-415B-A153-DC5D6A5946D3}">
      <dgm:prSet phldrT="[Text]" custT="1"/>
      <dgm:spPr/>
      <dgm:t>
        <a:bodyPr/>
        <a:lstStyle/>
        <a:p>
          <a:r>
            <a:rPr lang="en-AU" sz="1100" dirty="0"/>
            <a:t>7</a:t>
          </a:r>
          <a:r>
            <a:rPr lang="en-AU" sz="1100" baseline="30000" dirty="0"/>
            <a:t>th</a:t>
          </a:r>
          <a:r>
            <a:rPr lang="en-AU" sz="1100" dirty="0"/>
            <a:t> Feb</a:t>
          </a:r>
        </a:p>
        <a:p>
          <a:r>
            <a:rPr lang="en-AU" sz="1100" dirty="0"/>
            <a:t>2020</a:t>
          </a:r>
        </a:p>
      </dgm:t>
    </dgm:pt>
    <dgm:pt modelId="{018AA709-6B80-4607-A5BD-C7954BDF195D}" type="parTrans" cxnId="{18FAA395-F43A-4487-BDC8-2AF9D8778150}">
      <dgm:prSet/>
      <dgm:spPr/>
      <dgm:t>
        <a:bodyPr/>
        <a:lstStyle/>
        <a:p>
          <a:endParaRPr lang="en-AU"/>
        </a:p>
      </dgm:t>
    </dgm:pt>
    <dgm:pt modelId="{7E93B08B-8C27-48E9-B26E-9D1B5F8A6641}" type="sibTrans" cxnId="{18FAA395-F43A-4487-BDC8-2AF9D8778150}">
      <dgm:prSet/>
      <dgm:spPr/>
      <dgm:t>
        <a:bodyPr/>
        <a:lstStyle/>
        <a:p>
          <a:endParaRPr lang="en-AU"/>
        </a:p>
      </dgm:t>
    </dgm:pt>
    <dgm:pt modelId="{4FE44AD2-B76D-4EF7-B330-4DEC9720084A}">
      <dgm:prSet phldrT="[Text]" custT="1"/>
      <dgm:spPr/>
      <dgm:t>
        <a:bodyPr/>
        <a:lstStyle/>
        <a:p>
          <a:r>
            <a:rPr lang="en-AU" sz="1200" dirty="0"/>
            <a:t>Schema Changes submitted to ASWG – Draft schemas provided</a:t>
          </a:r>
          <a:endParaRPr lang="en-AU" sz="1200" b="1" i="1" dirty="0">
            <a:solidFill>
              <a:srgbClr val="00B050"/>
            </a:solidFill>
          </a:endParaRPr>
        </a:p>
      </dgm:t>
    </dgm:pt>
    <dgm:pt modelId="{C7BC0B62-176C-486D-A919-0C452C0DA998}" type="parTrans" cxnId="{5F03C689-C646-44F9-983C-A5F4C91D9FA0}">
      <dgm:prSet/>
      <dgm:spPr/>
      <dgm:t>
        <a:bodyPr/>
        <a:lstStyle/>
        <a:p>
          <a:endParaRPr lang="en-AU"/>
        </a:p>
      </dgm:t>
    </dgm:pt>
    <dgm:pt modelId="{40E17775-ED94-4675-BBEE-21FD68545CC3}" type="sibTrans" cxnId="{5F03C689-C646-44F9-983C-A5F4C91D9FA0}">
      <dgm:prSet/>
      <dgm:spPr/>
      <dgm:t>
        <a:bodyPr/>
        <a:lstStyle/>
        <a:p>
          <a:endParaRPr lang="en-AU"/>
        </a:p>
      </dgm:t>
    </dgm:pt>
    <dgm:pt modelId="{00650215-D93C-4309-AAE7-2D6F72E7F440}">
      <dgm:prSet phldrT="[Text]" custT="1"/>
      <dgm:spPr/>
      <dgm:t>
        <a:bodyPr/>
        <a:lstStyle/>
        <a:p>
          <a:r>
            <a:rPr lang="en-AU" sz="1100" dirty="0"/>
            <a:t>Feb- Apr</a:t>
          </a:r>
        </a:p>
        <a:p>
          <a:r>
            <a:rPr lang="en-AU" sz="1100" dirty="0"/>
            <a:t>2020</a:t>
          </a:r>
        </a:p>
      </dgm:t>
    </dgm:pt>
    <dgm:pt modelId="{D046210E-4316-4393-A172-5F3E4ED35698}" type="parTrans" cxnId="{C0239D0A-944F-4C39-87BA-46269FB20416}">
      <dgm:prSet/>
      <dgm:spPr/>
      <dgm:t>
        <a:bodyPr/>
        <a:lstStyle/>
        <a:p>
          <a:endParaRPr lang="en-AU"/>
        </a:p>
      </dgm:t>
    </dgm:pt>
    <dgm:pt modelId="{4B6BB5EF-5328-4DD0-A909-69B0196D5D76}" type="sibTrans" cxnId="{C0239D0A-944F-4C39-87BA-46269FB20416}">
      <dgm:prSet/>
      <dgm:spPr/>
      <dgm:t>
        <a:bodyPr/>
        <a:lstStyle/>
        <a:p>
          <a:endParaRPr lang="en-AU"/>
        </a:p>
      </dgm:t>
    </dgm:pt>
    <dgm:pt modelId="{F091C76B-F059-4333-A81B-18276AFE1894}">
      <dgm:prSet phldrT="[Text]" custT="1"/>
      <dgm:spPr/>
      <dgm:t>
        <a:bodyPr/>
        <a:lstStyle/>
        <a:p>
          <a:r>
            <a:rPr lang="en-AU" sz="1200" dirty="0"/>
            <a:t>ASWG review, consult and approve new schema</a:t>
          </a:r>
        </a:p>
      </dgm:t>
    </dgm:pt>
    <dgm:pt modelId="{D2403B98-1FE0-40BB-B738-B2A9D7BC87D0}" type="parTrans" cxnId="{B3979262-DBCE-4140-932F-62B9C641C521}">
      <dgm:prSet/>
      <dgm:spPr/>
      <dgm:t>
        <a:bodyPr/>
        <a:lstStyle/>
        <a:p>
          <a:endParaRPr lang="en-AU"/>
        </a:p>
      </dgm:t>
    </dgm:pt>
    <dgm:pt modelId="{39825894-EF99-4877-901F-3EFFAB125C1A}" type="sibTrans" cxnId="{B3979262-DBCE-4140-932F-62B9C641C521}">
      <dgm:prSet/>
      <dgm:spPr/>
      <dgm:t>
        <a:bodyPr/>
        <a:lstStyle/>
        <a:p>
          <a:endParaRPr lang="en-AU"/>
        </a:p>
      </dgm:t>
    </dgm:pt>
    <dgm:pt modelId="{1F86A7D3-895D-4C0F-B77C-958D04BB59EA}">
      <dgm:prSet phldrT="[Text]" custT="1"/>
      <dgm:spPr/>
      <dgm:t>
        <a:bodyPr/>
        <a:lstStyle/>
        <a:p>
          <a:r>
            <a:rPr lang="en-AU" sz="1200" i="1" dirty="0">
              <a:solidFill>
                <a:schemeClr val="tx1"/>
              </a:solidFill>
            </a:rPr>
            <a:t>approx timeline 3 months</a:t>
          </a:r>
        </a:p>
      </dgm:t>
    </dgm:pt>
    <dgm:pt modelId="{D8612FF3-BE7F-4636-BD38-2C30642A90FE}" type="parTrans" cxnId="{3F2D03BF-9DB1-48F0-A52F-37BCBC6089A7}">
      <dgm:prSet/>
      <dgm:spPr/>
      <dgm:t>
        <a:bodyPr/>
        <a:lstStyle/>
        <a:p>
          <a:endParaRPr lang="en-AU"/>
        </a:p>
      </dgm:t>
    </dgm:pt>
    <dgm:pt modelId="{B53B1904-C647-4E64-8F9D-84FB2F7F8D8A}" type="sibTrans" cxnId="{3F2D03BF-9DB1-48F0-A52F-37BCBC6089A7}">
      <dgm:prSet/>
      <dgm:spPr/>
      <dgm:t>
        <a:bodyPr/>
        <a:lstStyle/>
        <a:p>
          <a:endParaRPr lang="en-AU"/>
        </a:p>
      </dgm:t>
    </dgm:pt>
    <dgm:pt modelId="{B7AD781B-CE65-434D-93C8-77CE83E7901E}">
      <dgm:prSet phldrT="[Text]" custT="1"/>
      <dgm:spPr/>
      <dgm:t>
        <a:bodyPr/>
        <a:lstStyle/>
        <a:p>
          <a:r>
            <a:rPr lang="en-AU" sz="1200" i="1" dirty="0">
              <a:solidFill>
                <a:schemeClr val="tx1"/>
              </a:solidFill>
            </a:rPr>
            <a:t>approx timeline – 4 months</a:t>
          </a:r>
        </a:p>
      </dgm:t>
    </dgm:pt>
    <dgm:pt modelId="{8074252D-DECA-415F-8270-61C1100536A0}" type="parTrans" cxnId="{77BF0C0D-87FD-4F8E-A9F5-6B9533FBF432}">
      <dgm:prSet/>
      <dgm:spPr/>
      <dgm:t>
        <a:bodyPr/>
        <a:lstStyle/>
        <a:p>
          <a:endParaRPr lang="en-AU"/>
        </a:p>
      </dgm:t>
    </dgm:pt>
    <dgm:pt modelId="{B21074B9-6F7B-49F0-A0C4-EDC8B8BD1597}" type="sibTrans" cxnId="{77BF0C0D-87FD-4F8E-A9F5-6B9533FBF432}">
      <dgm:prSet/>
      <dgm:spPr/>
      <dgm:t>
        <a:bodyPr/>
        <a:lstStyle/>
        <a:p>
          <a:endParaRPr lang="en-AU"/>
        </a:p>
      </dgm:t>
    </dgm:pt>
    <dgm:pt modelId="{0C222923-38A8-4FB9-A61E-238441A3EB79}">
      <dgm:prSet phldrT="[Text]" custT="1"/>
      <dgm:spPr/>
      <dgm:t>
        <a:bodyPr/>
        <a:lstStyle/>
        <a:p>
          <a:r>
            <a:rPr lang="en-AU" sz="1100" dirty="0"/>
            <a:t>Apr 2020</a:t>
          </a:r>
        </a:p>
      </dgm:t>
    </dgm:pt>
    <dgm:pt modelId="{1DE0A566-D5FE-41E0-B439-0AEAA0F8AC52}" type="parTrans" cxnId="{25355B06-0C95-4EA0-A9C1-2C3ACB18AB5D}">
      <dgm:prSet/>
      <dgm:spPr/>
      <dgm:t>
        <a:bodyPr/>
        <a:lstStyle/>
        <a:p>
          <a:endParaRPr lang="en-AU"/>
        </a:p>
      </dgm:t>
    </dgm:pt>
    <dgm:pt modelId="{16BF78F8-F9F7-4B34-BF77-C8CA8628610F}" type="sibTrans" cxnId="{25355B06-0C95-4EA0-A9C1-2C3ACB18AB5D}">
      <dgm:prSet/>
      <dgm:spPr/>
      <dgm:t>
        <a:bodyPr/>
        <a:lstStyle/>
        <a:p>
          <a:endParaRPr lang="en-AU"/>
        </a:p>
      </dgm:t>
    </dgm:pt>
    <dgm:pt modelId="{59211D64-BC6A-412B-90FE-7789F2A69E61}">
      <dgm:prSet phldrT="[Text]" custT="1"/>
      <dgm:spPr/>
      <dgm:t>
        <a:bodyPr/>
        <a:lstStyle/>
        <a:p>
          <a:r>
            <a:rPr lang="en-AU" sz="1200" dirty="0"/>
            <a:t>ASWG Consultation - Final Determination Published for 5MS and Customer Switching</a:t>
          </a:r>
        </a:p>
      </dgm:t>
    </dgm:pt>
    <dgm:pt modelId="{5026E056-7C72-4DB1-8105-18C5CAC5D23C}" type="parTrans" cxnId="{FB705564-28E2-4C65-815D-358C63C75E56}">
      <dgm:prSet/>
      <dgm:spPr/>
      <dgm:t>
        <a:bodyPr/>
        <a:lstStyle/>
        <a:p>
          <a:endParaRPr lang="en-AU"/>
        </a:p>
      </dgm:t>
    </dgm:pt>
    <dgm:pt modelId="{C7137722-B468-4841-B861-B076E6C8542B}" type="sibTrans" cxnId="{FB705564-28E2-4C65-815D-358C63C75E56}">
      <dgm:prSet/>
      <dgm:spPr/>
      <dgm:t>
        <a:bodyPr/>
        <a:lstStyle/>
        <a:p>
          <a:endParaRPr lang="en-AU"/>
        </a:p>
      </dgm:t>
    </dgm:pt>
    <dgm:pt modelId="{2D9C4B56-D36F-44BA-A4DF-D3EED6D49634}">
      <dgm:prSet phldrT="[Text]" custT="1"/>
      <dgm:spPr/>
      <dgm:t>
        <a:bodyPr/>
        <a:lstStyle/>
        <a:p>
          <a:r>
            <a:rPr lang="en-AU" sz="1200" dirty="0"/>
            <a:t>Participants have certainty around solution</a:t>
          </a:r>
        </a:p>
      </dgm:t>
    </dgm:pt>
    <dgm:pt modelId="{A6A4906A-1604-4A76-9514-2CC20A9A0BA5}" type="parTrans" cxnId="{7186ADA8-2B41-42D2-BFE6-9DBE8196A55D}">
      <dgm:prSet/>
      <dgm:spPr/>
      <dgm:t>
        <a:bodyPr/>
        <a:lstStyle/>
        <a:p>
          <a:endParaRPr lang="en-AU"/>
        </a:p>
      </dgm:t>
    </dgm:pt>
    <dgm:pt modelId="{EC475C71-A0B3-4C16-9026-A8B463114DED}" type="sibTrans" cxnId="{7186ADA8-2B41-42D2-BFE6-9DBE8196A55D}">
      <dgm:prSet/>
      <dgm:spPr/>
      <dgm:t>
        <a:bodyPr/>
        <a:lstStyle/>
        <a:p>
          <a:endParaRPr lang="en-AU"/>
        </a:p>
      </dgm:t>
    </dgm:pt>
    <dgm:pt modelId="{4B75A5A0-597F-45B0-A6C0-4490255B2B4F}">
      <dgm:prSet phldrT="[Text]" custT="1"/>
      <dgm:spPr/>
      <dgm:t>
        <a:bodyPr/>
        <a:lstStyle/>
        <a:p>
          <a:pPr>
            <a:buNone/>
          </a:pPr>
          <a:r>
            <a:rPr lang="en-AU" sz="1200" i="1" dirty="0"/>
            <a:t>Includes Customer Switching changes.</a:t>
          </a:r>
        </a:p>
      </dgm:t>
    </dgm:pt>
    <dgm:pt modelId="{9C0A790D-B0EF-482D-9E5F-8B31000710DD}" type="parTrans" cxnId="{B8BF7E41-CC19-45BC-BEF2-3B41D52D0A0C}">
      <dgm:prSet/>
      <dgm:spPr/>
      <dgm:t>
        <a:bodyPr/>
        <a:lstStyle/>
        <a:p>
          <a:endParaRPr lang="en-AU"/>
        </a:p>
      </dgm:t>
    </dgm:pt>
    <dgm:pt modelId="{1CB44B55-48F9-4A50-9878-7A7B33894599}" type="sibTrans" cxnId="{B8BF7E41-CC19-45BC-BEF2-3B41D52D0A0C}">
      <dgm:prSet/>
      <dgm:spPr/>
      <dgm:t>
        <a:bodyPr/>
        <a:lstStyle/>
        <a:p>
          <a:endParaRPr lang="en-AU"/>
        </a:p>
      </dgm:t>
    </dgm:pt>
    <dgm:pt modelId="{63D95010-D92A-4C00-9984-FB3BB6A6E748}" type="pres">
      <dgm:prSet presAssocID="{5E53086F-23F7-4234-B96E-5068C74F7F67}" presName="linearFlow" presStyleCnt="0">
        <dgm:presLayoutVars>
          <dgm:dir/>
          <dgm:animLvl val="lvl"/>
          <dgm:resizeHandles val="exact"/>
        </dgm:presLayoutVars>
      </dgm:prSet>
      <dgm:spPr/>
    </dgm:pt>
    <dgm:pt modelId="{4A055A4E-F313-40A1-A3B7-156AF49EDBA9}" type="pres">
      <dgm:prSet presAssocID="{178D0810-001A-415B-A153-DC5D6A5946D3}" presName="composite" presStyleCnt="0"/>
      <dgm:spPr/>
    </dgm:pt>
    <dgm:pt modelId="{73BBB860-CBE4-4F52-9072-9D08A7A8F77E}" type="pres">
      <dgm:prSet presAssocID="{178D0810-001A-415B-A153-DC5D6A5946D3}" presName="parentText" presStyleLbl="alignNode1" presStyleIdx="0" presStyleCnt="6">
        <dgm:presLayoutVars>
          <dgm:chMax val="1"/>
          <dgm:bulletEnabled val="1"/>
        </dgm:presLayoutVars>
      </dgm:prSet>
      <dgm:spPr/>
    </dgm:pt>
    <dgm:pt modelId="{CA284BD7-09CD-4C18-A765-A25AC304095D}" type="pres">
      <dgm:prSet presAssocID="{178D0810-001A-415B-A153-DC5D6A5946D3}" presName="descendantText" presStyleLbl="alignAcc1" presStyleIdx="0" presStyleCnt="6">
        <dgm:presLayoutVars>
          <dgm:bulletEnabled val="1"/>
        </dgm:presLayoutVars>
      </dgm:prSet>
      <dgm:spPr/>
    </dgm:pt>
    <dgm:pt modelId="{E9022E7F-0049-4A3B-8C34-C9F66CA719C3}" type="pres">
      <dgm:prSet presAssocID="{7E93B08B-8C27-48E9-B26E-9D1B5F8A6641}" presName="sp" presStyleCnt="0"/>
      <dgm:spPr/>
    </dgm:pt>
    <dgm:pt modelId="{B2AD58EF-847B-4D9A-92A4-B4624E56D8AF}" type="pres">
      <dgm:prSet presAssocID="{00650215-D93C-4309-AAE7-2D6F72E7F440}" presName="composite" presStyleCnt="0"/>
      <dgm:spPr/>
    </dgm:pt>
    <dgm:pt modelId="{87943855-E32E-47CC-87F9-4518D8D3FE18}" type="pres">
      <dgm:prSet presAssocID="{00650215-D93C-4309-AAE7-2D6F72E7F440}" presName="parentText" presStyleLbl="alignNode1" presStyleIdx="1" presStyleCnt="6">
        <dgm:presLayoutVars>
          <dgm:chMax val="1"/>
          <dgm:bulletEnabled val="1"/>
        </dgm:presLayoutVars>
      </dgm:prSet>
      <dgm:spPr/>
    </dgm:pt>
    <dgm:pt modelId="{19C36D36-2F5E-4A4C-9D88-2E4024FBC5E6}" type="pres">
      <dgm:prSet presAssocID="{00650215-D93C-4309-AAE7-2D6F72E7F440}" presName="descendantText" presStyleLbl="alignAcc1" presStyleIdx="1" presStyleCnt="6">
        <dgm:presLayoutVars>
          <dgm:bulletEnabled val="1"/>
        </dgm:presLayoutVars>
      </dgm:prSet>
      <dgm:spPr/>
    </dgm:pt>
    <dgm:pt modelId="{16A08CB9-0325-467B-9E63-FA9DD9CA1C7D}" type="pres">
      <dgm:prSet presAssocID="{4B6BB5EF-5328-4DD0-A909-69B0196D5D76}" presName="sp" presStyleCnt="0"/>
      <dgm:spPr/>
    </dgm:pt>
    <dgm:pt modelId="{E9EE1A30-8AC4-4FB9-8B71-E3E970AAB755}" type="pres">
      <dgm:prSet presAssocID="{0C222923-38A8-4FB9-A61E-238441A3EB79}" presName="composite" presStyleCnt="0"/>
      <dgm:spPr/>
    </dgm:pt>
    <dgm:pt modelId="{0807C8EB-8403-4C99-B89E-E654F23B8D48}" type="pres">
      <dgm:prSet presAssocID="{0C222923-38A8-4FB9-A61E-238441A3EB79}" presName="parentText" presStyleLbl="alignNode1" presStyleIdx="2" presStyleCnt="6">
        <dgm:presLayoutVars>
          <dgm:chMax val="1"/>
          <dgm:bulletEnabled val="1"/>
        </dgm:presLayoutVars>
      </dgm:prSet>
      <dgm:spPr/>
    </dgm:pt>
    <dgm:pt modelId="{8E858F43-AA9F-4658-BFAA-8C7F19BDBAB0}" type="pres">
      <dgm:prSet presAssocID="{0C222923-38A8-4FB9-A61E-238441A3EB79}" presName="descendantText" presStyleLbl="alignAcc1" presStyleIdx="2" presStyleCnt="6">
        <dgm:presLayoutVars>
          <dgm:bulletEnabled val="1"/>
        </dgm:presLayoutVars>
      </dgm:prSet>
      <dgm:spPr/>
    </dgm:pt>
    <dgm:pt modelId="{7CA5C332-932F-4275-9532-E71DDBC6DA06}" type="pres">
      <dgm:prSet presAssocID="{16BF78F8-F9F7-4B34-BF77-C8CA8628610F}" presName="sp" presStyleCnt="0"/>
      <dgm:spPr/>
    </dgm:pt>
    <dgm:pt modelId="{C6BEA79B-710F-4976-A7EE-487741B4F5A0}" type="pres">
      <dgm:prSet presAssocID="{905E3571-0ACF-47B9-A9DA-746ECCAA3AD9}" presName="composite" presStyleCnt="0"/>
      <dgm:spPr/>
    </dgm:pt>
    <dgm:pt modelId="{D361B9BE-4E9F-4571-9EBB-A3AFF00882DF}" type="pres">
      <dgm:prSet presAssocID="{905E3571-0ACF-47B9-A9DA-746ECCAA3AD9}" presName="parentText" presStyleLbl="alignNode1" presStyleIdx="3" presStyleCnt="6">
        <dgm:presLayoutVars>
          <dgm:chMax val="1"/>
          <dgm:bulletEnabled val="1"/>
        </dgm:presLayoutVars>
      </dgm:prSet>
      <dgm:spPr/>
    </dgm:pt>
    <dgm:pt modelId="{333C45EA-7EE7-4758-B1C1-364AA5BA8E1E}" type="pres">
      <dgm:prSet presAssocID="{905E3571-0ACF-47B9-A9DA-746ECCAA3AD9}" presName="descendantText" presStyleLbl="alignAcc1" presStyleIdx="3" presStyleCnt="6">
        <dgm:presLayoutVars>
          <dgm:bulletEnabled val="1"/>
        </dgm:presLayoutVars>
      </dgm:prSet>
      <dgm:spPr/>
    </dgm:pt>
    <dgm:pt modelId="{75F4F41B-522E-40BD-BF1E-C7F0A5A1786B}" type="pres">
      <dgm:prSet presAssocID="{BE85CE15-DB42-4AD8-8022-D7BE94AFFB38}" presName="sp" presStyleCnt="0"/>
      <dgm:spPr/>
    </dgm:pt>
    <dgm:pt modelId="{9ADB0CDD-B411-4838-B494-51A4B39E1B38}" type="pres">
      <dgm:prSet presAssocID="{C35AE6BF-4E9C-4F99-961E-DCB986456C5D}" presName="composite" presStyleCnt="0"/>
      <dgm:spPr/>
    </dgm:pt>
    <dgm:pt modelId="{848F7258-ECAA-4BB7-94B5-F96967DE5D5C}" type="pres">
      <dgm:prSet presAssocID="{C35AE6BF-4E9C-4F99-961E-DCB986456C5D}" presName="parentText" presStyleLbl="alignNode1" presStyleIdx="4" presStyleCnt="6">
        <dgm:presLayoutVars>
          <dgm:chMax val="1"/>
          <dgm:bulletEnabled val="1"/>
        </dgm:presLayoutVars>
      </dgm:prSet>
      <dgm:spPr/>
    </dgm:pt>
    <dgm:pt modelId="{B95B5DB3-8FB8-4CF9-B42D-B329E31B236F}" type="pres">
      <dgm:prSet presAssocID="{C35AE6BF-4E9C-4F99-961E-DCB986456C5D}" presName="descendantText" presStyleLbl="alignAcc1" presStyleIdx="4" presStyleCnt="6" custLinFactNeighborX="-275" custLinFactNeighborY="1041">
        <dgm:presLayoutVars>
          <dgm:bulletEnabled val="1"/>
        </dgm:presLayoutVars>
      </dgm:prSet>
      <dgm:spPr/>
    </dgm:pt>
    <dgm:pt modelId="{DBE78FAC-9930-43AC-9035-1E650FE78EBB}" type="pres">
      <dgm:prSet presAssocID="{73DEAF43-B590-4E37-85CD-6AEA3AAAF0D6}" presName="sp" presStyleCnt="0"/>
      <dgm:spPr/>
    </dgm:pt>
    <dgm:pt modelId="{28D94E8A-7259-45D6-8E09-7E8F2E526AE3}" type="pres">
      <dgm:prSet presAssocID="{3A07098E-951A-47C9-9422-26C805BBBF26}" presName="composite" presStyleCnt="0"/>
      <dgm:spPr/>
    </dgm:pt>
    <dgm:pt modelId="{094A8B75-1311-4F16-9D85-94A01C820A78}" type="pres">
      <dgm:prSet presAssocID="{3A07098E-951A-47C9-9422-26C805BBBF26}" presName="parentText" presStyleLbl="alignNode1" presStyleIdx="5" presStyleCnt="6">
        <dgm:presLayoutVars>
          <dgm:chMax val="1"/>
          <dgm:bulletEnabled val="1"/>
        </dgm:presLayoutVars>
      </dgm:prSet>
      <dgm:spPr/>
    </dgm:pt>
    <dgm:pt modelId="{C7A9CB11-C9A7-4457-8610-99FC129CEDC1}" type="pres">
      <dgm:prSet presAssocID="{3A07098E-951A-47C9-9422-26C805BBBF26}" presName="descendantText" presStyleLbl="alignAcc1" presStyleIdx="5" presStyleCnt="6">
        <dgm:presLayoutVars>
          <dgm:bulletEnabled val="1"/>
        </dgm:presLayoutVars>
      </dgm:prSet>
      <dgm:spPr/>
    </dgm:pt>
  </dgm:ptLst>
  <dgm:cxnLst>
    <dgm:cxn modelId="{25355B06-0C95-4EA0-A9C1-2C3ACB18AB5D}" srcId="{5E53086F-23F7-4234-B96E-5068C74F7F67}" destId="{0C222923-38A8-4FB9-A61E-238441A3EB79}" srcOrd="2" destOrd="0" parTransId="{1DE0A566-D5FE-41E0-B439-0AEAA0F8AC52}" sibTransId="{16BF78F8-F9F7-4B34-BF77-C8CA8628610F}"/>
    <dgm:cxn modelId="{C0239D0A-944F-4C39-87BA-46269FB20416}" srcId="{5E53086F-23F7-4234-B96E-5068C74F7F67}" destId="{00650215-D93C-4309-AAE7-2D6F72E7F440}" srcOrd="1" destOrd="0" parTransId="{D046210E-4316-4393-A172-5F3E4ED35698}" sibTransId="{4B6BB5EF-5328-4DD0-A909-69B0196D5D76}"/>
    <dgm:cxn modelId="{77BF0C0D-87FD-4F8E-A9F5-6B9533FBF432}" srcId="{905E3571-0ACF-47B9-A9DA-746ECCAA3AD9}" destId="{B7AD781B-CE65-434D-93C8-77CE83E7901E}" srcOrd="1" destOrd="0" parTransId="{8074252D-DECA-415F-8270-61C1100536A0}" sibTransId="{B21074B9-6F7B-49F0-A0C4-EDC8B8BD1597}"/>
    <dgm:cxn modelId="{2A720E2B-4F0B-485C-8546-9B11B6748590}" type="presOf" srcId="{178D0810-001A-415B-A153-DC5D6A5946D3}" destId="{73BBB860-CBE4-4F52-9072-9D08A7A8F77E}" srcOrd="0" destOrd="0" presId="urn:microsoft.com/office/officeart/2005/8/layout/chevron2"/>
    <dgm:cxn modelId="{1E71A72F-FF4A-4583-B7EB-8F46582D0F78}" type="presOf" srcId="{4B75A5A0-597F-45B0-A6C0-4490255B2B4F}" destId="{C7A9CB11-C9A7-4457-8610-99FC129CEDC1}" srcOrd="0" destOrd="1" presId="urn:microsoft.com/office/officeart/2005/8/layout/chevron2"/>
    <dgm:cxn modelId="{2B419630-F50A-4E84-82CE-0D22E4588968}" srcId="{5E53086F-23F7-4234-B96E-5068C74F7F67}" destId="{3A07098E-951A-47C9-9422-26C805BBBF26}" srcOrd="5" destOrd="0" parTransId="{A5CF8341-BCEE-4ECA-80C5-D782CCA5045D}" sibTransId="{ABBC7A5F-6D62-4401-8BB3-E86145253E18}"/>
    <dgm:cxn modelId="{03393A35-4B3F-4CDB-8993-2F4A94F47DCB}" type="presOf" srcId="{47BC81FB-DF52-4859-951F-801C7A05AF8A}" destId="{C7A9CB11-C9A7-4457-8610-99FC129CEDC1}" srcOrd="0" destOrd="0" presId="urn:microsoft.com/office/officeart/2005/8/layout/chevron2"/>
    <dgm:cxn modelId="{30C0705B-994B-47FD-86BC-FB761A033043}" type="presOf" srcId="{F091C76B-F059-4333-A81B-18276AFE1894}" destId="{19C36D36-2F5E-4A4C-9D88-2E4024FBC5E6}" srcOrd="0" destOrd="0" presId="urn:microsoft.com/office/officeart/2005/8/layout/chevron2"/>
    <dgm:cxn modelId="{B8BF7E41-CC19-45BC-BEF2-3B41D52D0A0C}" srcId="{3A07098E-951A-47C9-9422-26C805BBBF26}" destId="{4B75A5A0-597F-45B0-A6C0-4490255B2B4F}" srcOrd="1" destOrd="0" parTransId="{9C0A790D-B0EF-482D-9E5F-8B31000710DD}" sibTransId="{1CB44B55-48F9-4A50-9878-7A7B33894599}"/>
    <dgm:cxn modelId="{B3979262-DBCE-4140-932F-62B9C641C521}" srcId="{00650215-D93C-4309-AAE7-2D6F72E7F440}" destId="{F091C76B-F059-4333-A81B-18276AFE1894}" srcOrd="0" destOrd="0" parTransId="{D2403B98-1FE0-40BB-B738-B2A9D7BC87D0}" sibTransId="{39825894-EF99-4877-901F-3EFFAB125C1A}"/>
    <dgm:cxn modelId="{FB705564-28E2-4C65-815D-358C63C75E56}" srcId="{0C222923-38A8-4FB9-A61E-238441A3EB79}" destId="{59211D64-BC6A-412B-90FE-7789F2A69E61}" srcOrd="0" destOrd="0" parTransId="{5026E056-7C72-4DB1-8105-18C5CAC5D23C}" sibTransId="{C7137722-B468-4841-B861-B076E6C8542B}"/>
    <dgm:cxn modelId="{0DFD7B65-35E4-40F7-8D35-3A833DAF389A}" srcId="{3A07098E-951A-47C9-9422-26C805BBBF26}" destId="{47BC81FB-DF52-4859-951F-801C7A05AF8A}" srcOrd="0" destOrd="0" parTransId="{BDB07C76-AFCE-40BD-93F5-B7A27C358CEA}" sibTransId="{A7BB3D77-0B95-4B77-AC1F-0B80771DE56E}"/>
    <dgm:cxn modelId="{9B561247-C58A-42AD-9E1C-22F5B7BB3F07}" type="presOf" srcId="{59211D64-BC6A-412B-90FE-7789F2A69E61}" destId="{8E858F43-AA9F-4658-BFAA-8C7F19BDBAB0}" srcOrd="0" destOrd="0" presId="urn:microsoft.com/office/officeart/2005/8/layout/chevron2"/>
    <dgm:cxn modelId="{CF85C04A-3BDD-4A49-8CBF-5E7DE5A21014}" srcId="{C35AE6BF-4E9C-4F99-961E-DCB986456C5D}" destId="{E9D7FAB5-AA3D-41A4-A505-FE3B4DFD0531}" srcOrd="1" destOrd="0" parTransId="{19148CC6-EF20-4E2E-9AE8-92AB6BACDF89}" sibTransId="{3CB46423-0668-42EA-B25D-E4606CE72A6C}"/>
    <dgm:cxn modelId="{047A6854-15C9-4AF2-A606-4A61042326F1}" type="presOf" srcId="{1F86A7D3-895D-4C0F-B77C-958D04BB59EA}" destId="{19C36D36-2F5E-4A4C-9D88-2E4024FBC5E6}" srcOrd="0" destOrd="1" presId="urn:microsoft.com/office/officeart/2005/8/layout/chevron2"/>
    <dgm:cxn modelId="{9F68997E-839E-43F7-B412-66E984EB11C0}" type="presOf" srcId="{905E3571-0ACF-47B9-A9DA-746ECCAA3AD9}" destId="{D361B9BE-4E9F-4571-9EBB-A3AFF00882DF}" srcOrd="0" destOrd="0" presId="urn:microsoft.com/office/officeart/2005/8/layout/chevron2"/>
    <dgm:cxn modelId="{449BEA86-DA7A-4720-A3D5-8A590CA9162C}" type="presOf" srcId="{E9D7FAB5-AA3D-41A4-A505-FE3B4DFD0531}" destId="{B95B5DB3-8FB8-4CF9-B42D-B329E31B236F}" srcOrd="0" destOrd="1" presId="urn:microsoft.com/office/officeart/2005/8/layout/chevron2"/>
    <dgm:cxn modelId="{5F03C689-C646-44F9-983C-A5F4C91D9FA0}" srcId="{178D0810-001A-415B-A153-DC5D6A5946D3}" destId="{4FE44AD2-B76D-4EF7-B330-4DEC9720084A}" srcOrd="0" destOrd="0" parTransId="{C7BC0B62-176C-486D-A919-0C452C0DA998}" sibTransId="{40E17775-ED94-4675-BBEE-21FD68545CC3}"/>
    <dgm:cxn modelId="{18FAA395-F43A-4487-BDC8-2AF9D8778150}" srcId="{5E53086F-23F7-4234-B96E-5068C74F7F67}" destId="{178D0810-001A-415B-A153-DC5D6A5946D3}" srcOrd="0" destOrd="0" parTransId="{018AA709-6B80-4607-A5BD-C7954BDF195D}" sibTransId="{7E93B08B-8C27-48E9-B26E-9D1B5F8A6641}"/>
    <dgm:cxn modelId="{A423AD9C-AD5F-462E-B269-1A19BBEDDC7C}" srcId="{C35AE6BF-4E9C-4F99-961E-DCB986456C5D}" destId="{6EB09127-462A-4FDD-AF11-5147D779D718}" srcOrd="0" destOrd="0" parTransId="{73947D60-9A6B-412A-A60C-911D578D5044}" sibTransId="{C4BE5C1B-1F81-4BA0-80E5-DB493765AA38}"/>
    <dgm:cxn modelId="{C02C35A5-FB8D-4F75-8B33-49563D1C24AE}" type="presOf" srcId="{B7AD781B-CE65-434D-93C8-77CE83E7901E}" destId="{333C45EA-7EE7-4758-B1C1-364AA5BA8E1E}" srcOrd="0" destOrd="1" presId="urn:microsoft.com/office/officeart/2005/8/layout/chevron2"/>
    <dgm:cxn modelId="{4B6C7BA8-E38C-4261-ACB8-1FC7FB7C9FAA}" type="presOf" srcId="{3A07098E-951A-47C9-9422-26C805BBBF26}" destId="{094A8B75-1311-4F16-9D85-94A01C820A78}" srcOrd="0" destOrd="0" presId="urn:microsoft.com/office/officeart/2005/8/layout/chevron2"/>
    <dgm:cxn modelId="{7186ADA8-2B41-42D2-BFE6-9DBE8196A55D}" srcId="{0C222923-38A8-4FB9-A61E-238441A3EB79}" destId="{2D9C4B56-D36F-44BA-A4DF-D3EED6D49634}" srcOrd="1" destOrd="0" parTransId="{A6A4906A-1604-4A76-9514-2CC20A9A0BA5}" sibTransId="{EC475C71-A0B3-4C16-9026-A8B463114DED}"/>
    <dgm:cxn modelId="{909FBAA9-C893-4F29-8899-8B8FB664C662}" srcId="{905E3571-0ACF-47B9-A9DA-746ECCAA3AD9}" destId="{F0983CC3-136C-4600-8DD7-941706657B32}" srcOrd="0" destOrd="0" parTransId="{A1BF2238-4CA7-4440-A570-4C8FBD88E607}" sibTransId="{894A3578-1A30-4D7F-B599-8694C65B798C}"/>
    <dgm:cxn modelId="{CE63F6AB-A824-431C-A182-5F6D1A3B3D9C}" type="presOf" srcId="{5E53086F-23F7-4234-B96E-5068C74F7F67}" destId="{63D95010-D92A-4C00-9984-FB3BB6A6E748}" srcOrd="0" destOrd="0" presId="urn:microsoft.com/office/officeart/2005/8/layout/chevron2"/>
    <dgm:cxn modelId="{DC1A80B4-7CCE-4D17-B2F9-4D88AB6393BA}" type="presOf" srcId="{4FE44AD2-B76D-4EF7-B330-4DEC9720084A}" destId="{CA284BD7-09CD-4C18-A765-A25AC304095D}" srcOrd="0" destOrd="0" presId="urn:microsoft.com/office/officeart/2005/8/layout/chevron2"/>
    <dgm:cxn modelId="{614F1FB5-8104-4F49-8A0B-83F5FF350CE0}" type="presOf" srcId="{6EB09127-462A-4FDD-AF11-5147D779D718}" destId="{B95B5DB3-8FB8-4CF9-B42D-B329E31B236F}" srcOrd="0" destOrd="0" presId="urn:microsoft.com/office/officeart/2005/8/layout/chevron2"/>
    <dgm:cxn modelId="{C34128B5-5B97-4C2B-B0CF-D9959A3C6F35}" type="presOf" srcId="{0C222923-38A8-4FB9-A61E-238441A3EB79}" destId="{0807C8EB-8403-4C99-B89E-E654F23B8D48}" srcOrd="0" destOrd="0" presId="urn:microsoft.com/office/officeart/2005/8/layout/chevron2"/>
    <dgm:cxn modelId="{1A5D7EBE-4EC2-4C62-8ABC-53F69710955F}" type="presOf" srcId="{F0983CC3-136C-4600-8DD7-941706657B32}" destId="{333C45EA-7EE7-4758-B1C1-364AA5BA8E1E}" srcOrd="0" destOrd="0" presId="urn:microsoft.com/office/officeart/2005/8/layout/chevron2"/>
    <dgm:cxn modelId="{3F2D03BF-9DB1-48F0-A52F-37BCBC6089A7}" srcId="{00650215-D93C-4309-AAE7-2D6F72E7F440}" destId="{1F86A7D3-895D-4C0F-B77C-958D04BB59EA}" srcOrd="1" destOrd="0" parTransId="{D8612FF3-BE7F-4636-BD38-2C30642A90FE}" sibTransId="{B53B1904-C647-4E64-8F9D-84FB2F7F8D8A}"/>
    <dgm:cxn modelId="{B4148CD4-7B12-442F-A85B-D346E40BF214}" srcId="{5E53086F-23F7-4234-B96E-5068C74F7F67}" destId="{C35AE6BF-4E9C-4F99-961E-DCB986456C5D}" srcOrd="4" destOrd="0" parTransId="{9240819E-1B79-463D-9D5F-8E8B542D5616}" sibTransId="{73DEAF43-B590-4E37-85CD-6AEA3AAAF0D6}"/>
    <dgm:cxn modelId="{D45F0BE4-A88B-435A-84F3-17C1F60D6699}" srcId="{5E53086F-23F7-4234-B96E-5068C74F7F67}" destId="{905E3571-0ACF-47B9-A9DA-746ECCAA3AD9}" srcOrd="3" destOrd="0" parTransId="{76B64849-03CF-4C53-8914-13FB083FE0C3}" sibTransId="{BE85CE15-DB42-4AD8-8022-D7BE94AFFB38}"/>
    <dgm:cxn modelId="{D18D60EC-DC0B-4A59-BE65-40E39284605A}" type="presOf" srcId="{C35AE6BF-4E9C-4F99-961E-DCB986456C5D}" destId="{848F7258-ECAA-4BB7-94B5-F96967DE5D5C}" srcOrd="0" destOrd="0" presId="urn:microsoft.com/office/officeart/2005/8/layout/chevron2"/>
    <dgm:cxn modelId="{AD00D3FA-8C67-4D6F-AC81-152BD86C44A0}" type="presOf" srcId="{00650215-D93C-4309-AAE7-2D6F72E7F440}" destId="{87943855-E32E-47CC-87F9-4518D8D3FE18}" srcOrd="0" destOrd="0" presId="urn:microsoft.com/office/officeart/2005/8/layout/chevron2"/>
    <dgm:cxn modelId="{83BF3AFC-FFFF-4780-98C7-AB5211D3B5B7}" type="presOf" srcId="{2D9C4B56-D36F-44BA-A4DF-D3EED6D49634}" destId="{8E858F43-AA9F-4658-BFAA-8C7F19BDBAB0}" srcOrd="0" destOrd="1" presId="urn:microsoft.com/office/officeart/2005/8/layout/chevron2"/>
    <dgm:cxn modelId="{ED375FD6-FB4F-4100-9A2A-0D4350818803}" type="presParOf" srcId="{63D95010-D92A-4C00-9984-FB3BB6A6E748}" destId="{4A055A4E-F313-40A1-A3B7-156AF49EDBA9}" srcOrd="0" destOrd="0" presId="urn:microsoft.com/office/officeart/2005/8/layout/chevron2"/>
    <dgm:cxn modelId="{984CEFAF-F194-4D37-B4C3-2E4D8B03F15E}" type="presParOf" srcId="{4A055A4E-F313-40A1-A3B7-156AF49EDBA9}" destId="{73BBB860-CBE4-4F52-9072-9D08A7A8F77E}" srcOrd="0" destOrd="0" presId="urn:microsoft.com/office/officeart/2005/8/layout/chevron2"/>
    <dgm:cxn modelId="{6AD24DE5-F8B4-4A10-8B15-F1F0D6D7B03C}" type="presParOf" srcId="{4A055A4E-F313-40A1-A3B7-156AF49EDBA9}" destId="{CA284BD7-09CD-4C18-A765-A25AC304095D}" srcOrd="1" destOrd="0" presId="urn:microsoft.com/office/officeart/2005/8/layout/chevron2"/>
    <dgm:cxn modelId="{90B852ED-6575-477F-989C-1277AEE8DA41}" type="presParOf" srcId="{63D95010-D92A-4C00-9984-FB3BB6A6E748}" destId="{E9022E7F-0049-4A3B-8C34-C9F66CA719C3}" srcOrd="1" destOrd="0" presId="urn:microsoft.com/office/officeart/2005/8/layout/chevron2"/>
    <dgm:cxn modelId="{212BC56E-2931-4C4E-8BDE-D83382B6F039}" type="presParOf" srcId="{63D95010-D92A-4C00-9984-FB3BB6A6E748}" destId="{B2AD58EF-847B-4D9A-92A4-B4624E56D8AF}" srcOrd="2" destOrd="0" presId="urn:microsoft.com/office/officeart/2005/8/layout/chevron2"/>
    <dgm:cxn modelId="{2A17A406-E561-47D6-9660-F66187CF2E9F}" type="presParOf" srcId="{B2AD58EF-847B-4D9A-92A4-B4624E56D8AF}" destId="{87943855-E32E-47CC-87F9-4518D8D3FE18}" srcOrd="0" destOrd="0" presId="urn:microsoft.com/office/officeart/2005/8/layout/chevron2"/>
    <dgm:cxn modelId="{6895FC73-9931-4A6D-859A-83DB25233EB5}" type="presParOf" srcId="{B2AD58EF-847B-4D9A-92A4-B4624E56D8AF}" destId="{19C36D36-2F5E-4A4C-9D88-2E4024FBC5E6}" srcOrd="1" destOrd="0" presId="urn:microsoft.com/office/officeart/2005/8/layout/chevron2"/>
    <dgm:cxn modelId="{54D38B3A-12EC-4C11-BD90-E3DE13D6A29A}" type="presParOf" srcId="{63D95010-D92A-4C00-9984-FB3BB6A6E748}" destId="{16A08CB9-0325-467B-9E63-FA9DD9CA1C7D}" srcOrd="3" destOrd="0" presId="urn:microsoft.com/office/officeart/2005/8/layout/chevron2"/>
    <dgm:cxn modelId="{9973930B-A8A0-4C0A-8BAE-A56CB66D677E}" type="presParOf" srcId="{63D95010-D92A-4C00-9984-FB3BB6A6E748}" destId="{E9EE1A30-8AC4-4FB9-8B71-E3E970AAB755}" srcOrd="4" destOrd="0" presId="urn:microsoft.com/office/officeart/2005/8/layout/chevron2"/>
    <dgm:cxn modelId="{27DD1E30-E2D9-49DA-8F44-FE79DCD88F9E}" type="presParOf" srcId="{E9EE1A30-8AC4-4FB9-8B71-E3E970AAB755}" destId="{0807C8EB-8403-4C99-B89E-E654F23B8D48}" srcOrd="0" destOrd="0" presId="urn:microsoft.com/office/officeart/2005/8/layout/chevron2"/>
    <dgm:cxn modelId="{4D2B8FF2-E28E-4F4A-AC77-16EAC6DB6121}" type="presParOf" srcId="{E9EE1A30-8AC4-4FB9-8B71-E3E970AAB755}" destId="{8E858F43-AA9F-4658-BFAA-8C7F19BDBAB0}" srcOrd="1" destOrd="0" presId="urn:microsoft.com/office/officeart/2005/8/layout/chevron2"/>
    <dgm:cxn modelId="{2DF619BE-48DB-4477-8E81-9F02273BC503}" type="presParOf" srcId="{63D95010-D92A-4C00-9984-FB3BB6A6E748}" destId="{7CA5C332-932F-4275-9532-E71DDBC6DA06}" srcOrd="5" destOrd="0" presId="urn:microsoft.com/office/officeart/2005/8/layout/chevron2"/>
    <dgm:cxn modelId="{27F2BAB4-C982-4BF2-9161-27273B02CD76}" type="presParOf" srcId="{63D95010-D92A-4C00-9984-FB3BB6A6E748}" destId="{C6BEA79B-710F-4976-A7EE-487741B4F5A0}" srcOrd="6" destOrd="0" presId="urn:microsoft.com/office/officeart/2005/8/layout/chevron2"/>
    <dgm:cxn modelId="{540CE480-5FF2-4F06-AD24-76E1FB0F3093}" type="presParOf" srcId="{C6BEA79B-710F-4976-A7EE-487741B4F5A0}" destId="{D361B9BE-4E9F-4571-9EBB-A3AFF00882DF}" srcOrd="0" destOrd="0" presId="urn:microsoft.com/office/officeart/2005/8/layout/chevron2"/>
    <dgm:cxn modelId="{11022B11-A3E5-4E89-8EAD-FD613B70B9FA}" type="presParOf" srcId="{C6BEA79B-710F-4976-A7EE-487741B4F5A0}" destId="{333C45EA-7EE7-4758-B1C1-364AA5BA8E1E}" srcOrd="1" destOrd="0" presId="urn:microsoft.com/office/officeart/2005/8/layout/chevron2"/>
    <dgm:cxn modelId="{867D3616-5257-4226-B899-BD6CBE63A16D}" type="presParOf" srcId="{63D95010-D92A-4C00-9984-FB3BB6A6E748}" destId="{75F4F41B-522E-40BD-BF1E-C7F0A5A1786B}" srcOrd="7" destOrd="0" presId="urn:microsoft.com/office/officeart/2005/8/layout/chevron2"/>
    <dgm:cxn modelId="{5B0F582C-E0DF-4A2D-8790-D55EAE00F468}" type="presParOf" srcId="{63D95010-D92A-4C00-9984-FB3BB6A6E748}" destId="{9ADB0CDD-B411-4838-B494-51A4B39E1B38}" srcOrd="8" destOrd="0" presId="urn:microsoft.com/office/officeart/2005/8/layout/chevron2"/>
    <dgm:cxn modelId="{6230066B-F405-43CD-B3BD-4BE2D116FB11}" type="presParOf" srcId="{9ADB0CDD-B411-4838-B494-51A4B39E1B38}" destId="{848F7258-ECAA-4BB7-94B5-F96967DE5D5C}" srcOrd="0" destOrd="0" presId="urn:microsoft.com/office/officeart/2005/8/layout/chevron2"/>
    <dgm:cxn modelId="{1669098B-4A71-40D4-9759-EEA17F0F01C6}" type="presParOf" srcId="{9ADB0CDD-B411-4838-B494-51A4B39E1B38}" destId="{B95B5DB3-8FB8-4CF9-B42D-B329E31B236F}" srcOrd="1" destOrd="0" presId="urn:microsoft.com/office/officeart/2005/8/layout/chevron2"/>
    <dgm:cxn modelId="{DBB27A40-3E4B-44D2-AA91-02B0420AF552}" type="presParOf" srcId="{63D95010-D92A-4C00-9984-FB3BB6A6E748}" destId="{DBE78FAC-9930-43AC-9035-1E650FE78EBB}" srcOrd="9" destOrd="0" presId="urn:microsoft.com/office/officeart/2005/8/layout/chevron2"/>
    <dgm:cxn modelId="{8446F0A0-9EAB-4DB1-AEFB-685BCD344839}" type="presParOf" srcId="{63D95010-D92A-4C00-9984-FB3BB6A6E748}" destId="{28D94E8A-7259-45D6-8E09-7E8F2E526AE3}" srcOrd="10" destOrd="0" presId="urn:microsoft.com/office/officeart/2005/8/layout/chevron2"/>
    <dgm:cxn modelId="{085BC652-928F-4091-9805-0CC236071014}" type="presParOf" srcId="{28D94E8A-7259-45D6-8E09-7E8F2E526AE3}" destId="{094A8B75-1311-4F16-9D85-94A01C820A78}" srcOrd="0" destOrd="0" presId="urn:microsoft.com/office/officeart/2005/8/layout/chevron2"/>
    <dgm:cxn modelId="{49FF7604-0DF5-4A7B-BD46-831862578572}" type="presParOf" srcId="{28D94E8A-7259-45D6-8E09-7E8F2E526AE3}" destId="{C7A9CB11-C9A7-4457-8610-99FC129CEDC1}"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BBB860-CBE4-4F52-9072-9D08A7A8F77E}">
      <dsp:nvSpPr>
        <dsp:cNvPr id="0" name=""/>
        <dsp:cNvSpPr/>
      </dsp:nvSpPr>
      <dsp:spPr>
        <a:xfrm rot="5400000">
          <a:off x="-132924" y="135802"/>
          <a:ext cx="886165" cy="620315"/>
        </a:xfrm>
        <a:prstGeom prst="chevron">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AU" sz="1100" kern="1200" dirty="0"/>
            <a:t>7</a:t>
          </a:r>
          <a:r>
            <a:rPr lang="en-AU" sz="1100" kern="1200" baseline="30000" dirty="0"/>
            <a:t>th</a:t>
          </a:r>
          <a:r>
            <a:rPr lang="en-AU" sz="1100" kern="1200" dirty="0"/>
            <a:t> Feb</a:t>
          </a:r>
        </a:p>
        <a:p>
          <a:pPr marL="0" lvl="0" indent="0" algn="ctr" defTabSz="488950">
            <a:lnSpc>
              <a:spcPct val="90000"/>
            </a:lnSpc>
            <a:spcBef>
              <a:spcPct val="0"/>
            </a:spcBef>
            <a:spcAft>
              <a:spcPct val="35000"/>
            </a:spcAft>
            <a:buNone/>
          </a:pPr>
          <a:r>
            <a:rPr lang="en-AU" sz="1100" kern="1200" dirty="0"/>
            <a:t>2020</a:t>
          </a:r>
        </a:p>
      </dsp:txBody>
      <dsp:txXfrm rot="-5400000">
        <a:off x="2" y="313035"/>
        <a:ext cx="620315" cy="265850"/>
      </dsp:txXfrm>
    </dsp:sp>
    <dsp:sp modelId="{CA284BD7-09CD-4C18-A765-A25AC304095D}">
      <dsp:nvSpPr>
        <dsp:cNvPr id="0" name=""/>
        <dsp:cNvSpPr/>
      </dsp:nvSpPr>
      <dsp:spPr>
        <a:xfrm rot="5400000">
          <a:off x="3269231" y="-2646037"/>
          <a:ext cx="576310" cy="5874141"/>
        </a:xfrm>
        <a:prstGeom prst="round2Same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AU" sz="1200" kern="1200" dirty="0"/>
            <a:t>Schema Changes submitted to ASWG – Draft schemas provided</a:t>
          </a:r>
          <a:endParaRPr lang="en-AU" sz="1200" b="1" i="1" kern="1200" dirty="0">
            <a:solidFill>
              <a:srgbClr val="00B050"/>
            </a:solidFill>
          </a:endParaRPr>
        </a:p>
      </dsp:txBody>
      <dsp:txXfrm rot="-5400000">
        <a:off x="620316" y="31011"/>
        <a:ext cx="5846008" cy="520044"/>
      </dsp:txXfrm>
    </dsp:sp>
    <dsp:sp modelId="{87943855-E32E-47CC-87F9-4518D8D3FE18}">
      <dsp:nvSpPr>
        <dsp:cNvPr id="0" name=""/>
        <dsp:cNvSpPr/>
      </dsp:nvSpPr>
      <dsp:spPr>
        <a:xfrm rot="5400000">
          <a:off x="-132924" y="923717"/>
          <a:ext cx="886165" cy="620315"/>
        </a:xfrm>
        <a:prstGeom prst="chevron">
          <a:avLst/>
        </a:prstGeom>
        <a:solidFill>
          <a:schemeClr val="accent5">
            <a:hueOff val="-466086"/>
            <a:satOff val="10367"/>
            <a:lumOff val="5137"/>
            <a:alphaOff val="0"/>
          </a:schemeClr>
        </a:solidFill>
        <a:ln w="12700" cap="flat" cmpd="sng" algn="ctr">
          <a:solidFill>
            <a:schemeClr val="accent5">
              <a:hueOff val="-466086"/>
              <a:satOff val="10367"/>
              <a:lumOff val="513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AU" sz="1100" kern="1200" dirty="0"/>
            <a:t>Feb- Apr</a:t>
          </a:r>
        </a:p>
        <a:p>
          <a:pPr marL="0" lvl="0" indent="0" algn="ctr" defTabSz="488950">
            <a:lnSpc>
              <a:spcPct val="90000"/>
            </a:lnSpc>
            <a:spcBef>
              <a:spcPct val="0"/>
            </a:spcBef>
            <a:spcAft>
              <a:spcPct val="35000"/>
            </a:spcAft>
            <a:buNone/>
          </a:pPr>
          <a:r>
            <a:rPr lang="en-AU" sz="1100" kern="1200" dirty="0"/>
            <a:t>2020</a:t>
          </a:r>
        </a:p>
      </dsp:txBody>
      <dsp:txXfrm rot="-5400000">
        <a:off x="2" y="1100950"/>
        <a:ext cx="620315" cy="265850"/>
      </dsp:txXfrm>
    </dsp:sp>
    <dsp:sp modelId="{19C36D36-2F5E-4A4C-9D88-2E4024FBC5E6}">
      <dsp:nvSpPr>
        <dsp:cNvPr id="0" name=""/>
        <dsp:cNvSpPr/>
      </dsp:nvSpPr>
      <dsp:spPr>
        <a:xfrm rot="5400000">
          <a:off x="3269382" y="-1858274"/>
          <a:ext cx="576007" cy="5874141"/>
        </a:xfrm>
        <a:prstGeom prst="round2SameRect">
          <a:avLst/>
        </a:prstGeom>
        <a:solidFill>
          <a:schemeClr val="lt1">
            <a:alpha val="90000"/>
            <a:hueOff val="0"/>
            <a:satOff val="0"/>
            <a:lumOff val="0"/>
            <a:alphaOff val="0"/>
          </a:schemeClr>
        </a:solidFill>
        <a:ln w="12700" cap="flat" cmpd="sng" algn="ctr">
          <a:solidFill>
            <a:schemeClr val="accent5">
              <a:hueOff val="-466086"/>
              <a:satOff val="10367"/>
              <a:lumOff val="5137"/>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AU" sz="1200" kern="1200" dirty="0"/>
            <a:t>ASWG review, consult and approve new schema</a:t>
          </a:r>
        </a:p>
        <a:p>
          <a:pPr marL="114300" lvl="1" indent="-114300" algn="l" defTabSz="533400">
            <a:lnSpc>
              <a:spcPct val="90000"/>
            </a:lnSpc>
            <a:spcBef>
              <a:spcPct val="0"/>
            </a:spcBef>
            <a:spcAft>
              <a:spcPct val="15000"/>
            </a:spcAft>
            <a:buChar char="•"/>
          </a:pPr>
          <a:r>
            <a:rPr lang="en-AU" sz="1200" i="1" kern="1200" dirty="0">
              <a:solidFill>
                <a:schemeClr val="tx1"/>
              </a:solidFill>
            </a:rPr>
            <a:t>approx timeline 3 months</a:t>
          </a:r>
        </a:p>
      </dsp:txBody>
      <dsp:txXfrm rot="-5400000">
        <a:off x="620315" y="818911"/>
        <a:ext cx="5846023" cy="519771"/>
      </dsp:txXfrm>
    </dsp:sp>
    <dsp:sp modelId="{0807C8EB-8403-4C99-B89E-E654F23B8D48}">
      <dsp:nvSpPr>
        <dsp:cNvPr id="0" name=""/>
        <dsp:cNvSpPr/>
      </dsp:nvSpPr>
      <dsp:spPr>
        <a:xfrm rot="5400000">
          <a:off x="-132924" y="1711631"/>
          <a:ext cx="886165" cy="620315"/>
        </a:xfrm>
        <a:prstGeom prst="chevron">
          <a:avLst/>
        </a:prstGeom>
        <a:solidFill>
          <a:schemeClr val="accent5">
            <a:hueOff val="-932172"/>
            <a:satOff val="20733"/>
            <a:lumOff val="10275"/>
            <a:alphaOff val="0"/>
          </a:schemeClr>
        </a:solidFill>
        <a:ln w="12700" cap="flat" cmpd="sng" algn="ctr">
          <a:solidFill>
            <a:schemeClr val="accent5">
              <a:hueOff val="-932172"/>
              <a:satOff val="20733"/>
              <a:lumOff val="1027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AU" sz="1100" kern="1200" dirty="0"/>
            <a:t>Apr 2020</a:t>
          </a:r>
        </a:p>
      </dsp:txBody>
      <dsp:txXfrm rot="-5400000">
        <a:off x="2" y="1888864"/>
        <a:ext cx="620315" cy="265850"/>
      </dsp:txXfrm>
    </dsp:sp>
    <dsp:sp modelId="{8E858F43-AA9F-4658-BFAA-8C7F19BDBAB0}">
      <dsp:nvSpPr>
        <dsp:cNvPr id="0" name=""/>
        <dsp:cNvSpPr/>
      </dsp:nvSpPr>
      <dsp:spPr>
        <a:xfrm rot="5400000">
          <a:off x="3269382" y="-1070360"/>
          <a:ext cx="576007" cy="5874141"/>
        </a:xfrm>
        <a:prstGeom prst="round2SameRect">
          <a:avLst/>
        </a:prstGeom>
        <a:solidFill>
          <a:schemeClr val="lt1">
            <a:alpha val="90000"/>
            <a:hueOff val="0"/>
            <a:satOff val="0"/>
            <a:lumOff val="0"/>
            <a:alphaOff val="0"/>
          </a:schemeClr>
        </a:solidFill>
        <a:ln w="12700" cap="flat" cmpd="sng" algn="ctr">
          <a:solidFill>
            <a:schemeClr val="accent5">
              <a:hueOff val="-932172"/>
              <a:satOff val="20733"/>
              <a:lumOff val="1027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AU" sz="1200" kern="1200" dirty="0"/>
            <a:t>ASWG Consultation - Final Determination Published for 5MS and Customer Switching</a:t>
          </a:r>
        </a:p>
        <a:p>
          <a:pPr marL="114300" lvl="1" indent="-114300" algn="l" defTabSz="533400">
            <a:lnSpc>
              <a:spcPct val="90000"/>
            </a:lnSpc>
            <a:spcBef>
              <a:spcPct val="0"/>
            </a:spcBef>
            <a:spcAft>
              <a:spcPct val="15000"/>
            </a:spcAft>
            <a:buChar char="•"/>
          </a:pPr>
          <a:r>
            <a:rPr lang="en-AU" sz="1200" kern="1200" dirty="0"/>
            <a:t>Participants have certainty around solution</a:t>
          </a:r>
        </a:p>
      </dsp:txBody>
      <dsp:txXfrm rot="-5400000">
        <a:off x="620315" y="1606825"/>
        <a:ext cx="5846023" cy="519771"/>
      </dsp:txXfrm>
    </dsp:sp>
    <dsp:sp modelId="{D361B9BE-4E9F-4571-9EBB-A3AFF00882DF}">
      <dsp:nvSpPr>
        <dsp:cNvPr id="0" name=""/>
        <dsp:cNvSpPr/>
      </dsp:nvSpPr>
      <dsp:spPr>
        <a:xfrm rot="5400000">
          <a:off x="-132924" y="2499545"/>
          <a:ext cx="886165" cy="620315"/>
        </a:xfrm>
        <a:prstGeom prst="chevron">
          <a:avLst/>
        </a:prstGeom>
        <a:solidFill>
          <a:schemeClr val="accent5">
            <a:hueOff val="-1398258"/>
            <a:satOff val="31100"/>
            <a:lumOff val="15412"/>
            <a:alphaOff val="0"/>
          </a:schemeClr>
        </a:solidFill>
        <a:ln w="12700" cap="flat" cmpd="sng" algn="ctr">
          <a:solidFill>
            <a:schemeClr val="accent5">
              <a:hueOff val="-1398258"/>
              <a:satOff val="31100"/>
              <a:lumOff val="1541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AU" sz="1100" kern="1200" dirty="0"/>
            <a:t>Apr – Jul</a:t>
          </a:r>
        </a:p>
        <a:p>
          <a:pPr marL="0" lvl="0" indent="0" algn="ctr" defTabSz="488950">
            <a:lnSpc>
              <a:spcPct val="90000"/>
            </a:lnSpc>
            <a:spcBef>
              <a:spcPct val="0"/>
            </a:spcBef>
            <a:spcAft>
              <a:spcPct val="35000"/>
            </a:spcAft>
            <a:buNone/>
          </a:pPr>
          <a:r>
            <a:rPr lang="en-AU" sz="1100" kern="1200" dirty="0"/>
            <a:t>2020</a:t>
          </a:r>
        </a:p>
      </dsp:txBody>
      <dsp:txXfrm rot="-5400000">
        <a:off x="2" y="2676778"/>
        <a:ext cx="620315" cy="265850"/>
      </dsp:txXfrm>
    </dsp:sp>
    <dsp:sp modelId="{333C45EA-7EE7-4758-B1C1-364AA5BA8E1E}">
      <dsp:nvSpPr>
        <dsp:cNvPr id="0" name=""/>
        <dsp:cNvSpPr/>
      </dsp:nvSpPr>
      <dsp:spPr>
        <a:xfrm rot="5400000">
          <a:off x="3269382" y="-282446"/>
          <a:ext cx="576007" cy="5874141"/>
        </a:xfrm>
        <a:prstGeom prst="round2SameRect">
          <a:avLst/>
        </a:prstGeom>
        <a:solidFill>
          <a:schemeClr val="lt1">
            <a:alpha val="90000"/>
            <a:hueOff val="0"/>
            <a:satOff val="0"/>
            <a:lumOff val="0"/>
            <a:alphaOff val="0"/>
          </a:schemeClr>
        </a:solidFill>
        <a:ln w="12700" cap="flat" cmpd="sng" algn="ctr">
          <a:solidFill>
            <a:schemeClr val="accent5">
              <a:hueOff val="-1398258"/>
              <a:satOff val="31100"/>
              <a:lumOff val="1541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AU" sz="1200" kern="1200" dirty="0"/>
            <a:t>AEMO Development / Testing / UAT</a:t>
          </a:r>
          <a:endParaRPr lang="en-AU" sz="1200" i="1" kern="1200" dirty="0"/>
        </a:p>
        <a:p>
          <a:pPr marL="114300" lvl="1" indent="-114300" algn="l" defTabSz="533400">
            <a:lnSpc>
              <a:spcPct val="90000"/>
            </a:lnSpc>
            <a:spcBef>
              <a:spcPct val="0"/>
            </a:spcBef>
            <a:spcAft>
              <a:spcPct val="15000"/>
            </a:spcAft>
            <a:buChar char="•"/>
          </a:pPr>
          <a:r>
            <a:rPr lang="en-AU" sz="1200" i="1" kern="1200" dirty="0">
              <a:solidFill>
                <a:schemeClr val="tx1"/>
              </a:solidFill>
            </a:rPr>
            <a:t>approx timeline – 4 months</a:t>
          </a:r>
        </a:p>
      </dsp:txBody>
      <dsp:txXfrm rot="-5400000">
        <a:off x="620315" y="2394739"/>
        <a:ext cx="5846023" cy="519771"/>
      </dsp:txXfrm>
    </dsp:sp>
    <dsp:sp modelId="{848F7258-ECAA-4BB7-94B5-F96967DE5D5C}">
      <dsp:nvSpPr>
        <dsp:cNvPr id="0" name=""/>
        <dsp:cNvSpPr/>
      </dsp:nvSpPr>
      <dsp:spPr>
        <a:xfrm rot="5400000">
          <a:off x="-132924" y="3287459"/>
          <a:ext cx="886165" cy="620315"/>
        </a:xfrm>
        <a:prstGeom prst="chevron">
          <a:avLst/>
        </a:prstGeom>
        <a:solidFill>
          <a:schemeClr val="accent5">
            <a:hueOff val="-1864344"/>
            <a:satOff val="41466"/>
            <a:lumOff val="20550"/>
            <a:alphaOff val="0"/>
          </a:schemeClr>
        </a:solidFill>
        <a:ln w="12700" cap="flat" cmpd="sng" algn="ctr">
          <a:solidFill>
            <a:schemeClr val="accent5">
              <a:hueOff val="-1864344"/>
              <a:satOff val="41466"/>
              <a:lumOff val="2055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AU" sz="1100" kern="1200" dirty="0"/>
            <a:t>Q3</a:t>
          </a:r>
        </a:p>
        <a:p>
          <a:pPr marL="0" lvl="0" indent="0" algn="ctr" defTabSz="488950">
            <a:lnSpc>
              <a:spcPct val="90000"/>
            </a:lnSpc>
            <a:spcBef>
              <a:spcPct val="0"/>
            </a:spcBef>
            <a:spcAft>
              <a:spcPct val="35000"/>
            </a:spcAft>
            <a:buNone/>
          </a:pPr>
          <a:r>
            <a:rPr lang="en-AU" sz="1100" kern="1200" dirty="0"/>
            <a:t>2020</a:t>
          </a:r>
        </a:p>
      </dsp:txBody>
      <dsp:txXfrm rot="-5400000">
        <a:off x="2" y="3464692"/>
        <a:ext cx="620315" cy="265850"/>
      </dsp:txXfrm>
    </dsp:sp>
    <dsp:sp modelId="{B95B5DB3-8FB8-4CF9-B42D-B329E31B236F}">
      <dsp:nvSpPr>
        <dsp:cNvPr id="0" name=""/>
        <dsp:cNvSpPr/>
      </dsp:nvSpPr>
      <dsp:spPr>
        <a:xfrm rot="5400000">
          <a:off x="3253228" y="511463"/>
          <a:ext cx="576007" cy="5874141"/>
        </a:xfrm>
        <a:prstGeom prst="round2SameRect">
          <a:avLst/>
        </a:prstGeom>
        <a:solidFill>
          <a:schemeClr val="lt1">
            <a:alpha val="90000"/>
            <a:hueOff val="0"/>
            <a:satOff val="0"/>
            <a:lumOff val="0"/>
            <a:alphaOff val="0"/>
          </a:schemeClr>
        </a:solidFill>
        <a:ln w="12700" cap="flat" cmpd="sng" algn="ctr">
          <a:solidFill>
            <a:schemeClr val="accent5">
              <a:hueOff val="-1864344"/>
              <a:satOff val="41466"/>
              <a:lumOff val="2055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AU" sz="1200" kern="1200" dirty="0"/>
            <a:t>Pre-Production - Market Testing of combined schema release</a:t>
          </a:r>
        </a:p>
        <a:p>
          <a:pPr marL="114300" lvl="1" indent="-114300" algn="l" defTabSz="533400">
            <a:lnSpc>
              <a:spcPct val="90000"/>
            </a:lnSpc>
            <a:spcBef>
              <a:spcPct val="0"/>
            </a:spcBef>
            <a:spcAft>
              <a:spcPct val="15000"/>
            </a:spcAft>
            <a:buChar char="•"/>
          </a:pPr>
          <a:r>
            <a:rPr lang="en-AU" sz="1200" kern="1200" dirty="0"/>
            <a:t>Participant Testing</a:t>
          </a:r>
        </a:p>
      </dsp:txBody>
      <dsp:txXfrm rot="-5400000">
        <a:off x="604161" y="3188648"/>
        <a:ext cx="5846023" cy="519771"/>
      </dsp:txXfrm>
    </dsp:sp>
    <dsp:sp modelId="{094A8B75-1311-4F16-9D85-94A01C820A78}">
      <dsp:nvSpPr>
        <dsp:cNvPr id="0" name=""/>
        <dsp:cNvSpPr/>
      </dsp:nvSpPr>
      <dsp:spPr>
        <a:xfrm rot="5400000">
          <a:off x="-132924" y="4075373"/>
          <a:ext cx="886165" cy="620315"/>
        </a:xfrm>
        <a:prstGeom prst="chevron">
          <a:avLst/>
        </a:prstGeom>
        <a:solidFill>
          <a:schemeClr val="accent5">
            <a:hueOff val="-2330430"/>
            <a:satOff val="51833"/>
            <a:lumOff val="25687"/>
            <a:alphaOff val="0"/>
          </a:schemeClr>
        </a:solidFill>
        <a:ln w="12700" cap="flat" cmpd="sng" algn="ctr">
          <a:solidFill>
            <a:schemeClr val="accent5">
              <a:hueOff val="-2330430"/>
              <a:satOff val="51833"/>
              <a:lumOff val="2568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AU" sz="1100" kern="1200" dirty="0"/>
            <a:t>Q3 – Q4</a:t>
          </a:r>
        </a:p>
        <a:p>
          <a:pPr marL="0" lvl="0" indent="0" algn="ctr" defTabSz="488950">
            <a:lnSpc>
              <a:spcPct val="90000"/>
            </a:lnSpc>
            <a:spcBef>
              <a:spcPct val="0"/>
            </a:spcBef>
            <a:spcAft>
              <a:spcPct val="35000"/>
            </a:spcAft>
            <a:buNone/>
          </a:pPr>
          <a:r>
            <a:rPr lang="en-AU" sz="1100" kern="1200" dirty="0"/>
            <a:t>2020</a:t>
          </a:r>
        </a:p>
      </dsp:txBody>
      <dsp:txXfrm rot="-5400000">
        <a:off x="2" y="4252606"/>
        <a:ext cx="620315" cy="265850"/>
      </dsp:txXfrm>
    </dsp:sp>
    <dsp:sp modelId="{C7A9CB11-C9A7-4457-8610-99FC129CEDC1}">
      <dsp:nvSpPr>
        <dsp:cNvPr id="0" name=""/>
        <dsp:cNvSpPr/>
      </dsp:nvSpPr>
      <dsp:spPr>
        <a:xfrm rot="5400000">
          <a:off x="3269382" y="1293381"/>
          <a:ext cx="576007" cy="5874141"/>
        </a:xfrm>
        <a:prstGeom prst="round2SameRect">
          <a:avLst/>
        </a:prstGeom>
        <a:solidFill>
          <a:schemeClr val="lt1">
            <a:alpha val="90000"/>
            <a:hueOff val="0"/>
            <a:satOff val="0"/>
            <a:lumOff val="0"/>
            <a:alphaOff val="0"/>
          </a:schemeClr>
        </a:solidFill>
        <a:ln w="12700" cap="flat" cmpd="sng" algn="ctr">
          <a:solidFill>
            <a:schemeClr val="accent5">
              <a:hueOff val="-2330430"/>
              <a:satOff val="51833"/>
              <a:lumOff val="25687"/>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AU" sz="1200" kern="1200" dirty="0"/>
            <a:t>Production Go-Live – combined schema release  </a:t>
          </a:r>
        </a:p>
        <a:p>
          <a:pPr marL="114300" lvl="1" indent="-114300" algn="l" defTabSz="533400">
            <a:lnSpc>
              <a:spcPct val="90000"/>
            </a:lnSpc>
            <a:spcBef>
              <a:spcPct val="0"/>
            </a:spcBef>
            <a:spcAft>
              <a:spcPct val="15000"/>
            </a:spcAft>
            <a:buNone/>
          </a:pPr>
          <a:r>
            <a:rPr lang="en-AU" sz="1200" i="1" kern="1200" dirty="0"/>
            <a:t>Includes Customer Switching changes.</a:t>
          </a:r>
        </a:p>
      </dsp:txBody>
      <dsp:txXfrm rot="-5400000">
        <a:off x="620315" y="3970566"/>
        <a:ext cx="5846023" cy="519771"/>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950368-C231-424B-8EDC-C5EA884CC8D2}" type="datetimeFigureOut">
              <a:rPr lang="en-AU" smtClean="0"/>
              <a:t>4/05/2020</a:t>
            </a:fld>
            <a:endParaRPr lang="en-AU"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9DE090-26EF-450E-97B6-379DF324908B}" type="slidenum">
              <a:rPr lang="en-AU" smtClean="0"/>
              <a:t>‹#›</a:t>
            </a:fld>
            <a:endParaRPr lang="en-AU" dirty="0"/>
          </a:p>
        </p:txBody>
      </p:sp>
    </p:spTree>
    <p:extLst>
      <p:ext uri="{BB962C8B-B14F-4D97-AF65-F5344CB8AC3E}">
        <p14:creationId xmlns:p14="http://schemas.microsoft.com/office/powerpoint/2010/main" val="37411567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AU" dirty="0">
              <a:solidFill>
                <a:srgbClr val="FF0000"/>
              </a:solidFill>
            </a:endParaRPr>
          </a:p>
        </p:txBody>
      </p:sp>
      <p:sp>
        <p:nvSpPr>
          <p:cNvPr id="4" name="Slide Number Placeholder 3"/>
          <p:cNvSpPr>
            <a:spLocks noGrp="1"/>
          </p:cNvSpPr>
          <p:nvPr>
            <p:ph type="sldNum" sz="quarter" idx="5"/>
          </p:nvPr>
        </p:nvSpPr>
        <p:spPr/>
        <p:txBody>
          <a:bodyPr/>
          <a:lstStyle/>
          <a:p>
            <a:fld id="{1D5E2BDD-6AC1-479D-9BE2-60C223F7F10D}" type="slidenum">
              <a:rPr lang="en-AU" smtClean="0"/>
              <a:t>2</a:t>
            </a:fld>
            <a:endParaRPr lang="en-AU" dirty="0"/>
          </a:p>
        </p:txBody>
      </p:sp>
    </p:spTree>
    <p:extLst>
      <p:ext uri="{BB962C8B-B14F-4D97-AF65-F5344CB8AC3E}">
        <p14:creationId xmlns:p14="http://schemas.microsoft.com/office/powerpoint/2010/main" val="29221346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A237AF0D-BB21-49A3-BE26-E6FB4B125E32}" type="slidenum">
              <a:rPr lang="en-AU" smtClean="0"/>
              <a:t>46</a:t>
            </a:fld>
            <a:endParaRPr lang="en-AU"/>
          </a:p>
        </p:txBody>
      </p:sp>
    </p:spTree>
    <p:extLst>
      <p:ext uri="{BB962C8B-B14F-4D97-AF65-F5344CB8AC3E}">
        <p14:creationId xmlns:p14="http://schemas.microsoft.com/office/powerpoint/2010/main" val="35010396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Sammy - Add notes here on actions update</a:t>
            </a:r>
          </a:p>
          <a:p>
            <a:r>
              <a:rPr lang="en-AU" dirty="0"/>
              <a:t>Ask Greg re reporting action</a:t>
            </a:r>
          </a:p>
        </p:txBody>
      </p:sp>
      <p:sp>
        <p:nvSpPr>
          <p:cNvPr id="4" name="Slide Number Placeholder 3"/>
          <p:cNvSpPr>
            <a:spLocks noGrp="1"/>
          </p:cNvSpPr>
          <p:nvPr>
            <p:ph type="sldNum" sz="quarter" idx="5"/>
          </p:nvPr>
        </p:nvSpPr>
        <p:spPr/>
        <p:txBody>
          <a:bodyPr/>
          <a:lstStyle/>
          <a:p>
            <a:fld id="{439DE090-26EF-450E-97B6-379DF324908B}" type="slidenum">
              <a:rPr lang="en-AU" smtClean="0"/>
              <a:t>3</a:t>
            </a:fld>
            <a:endParaRPr lang="en-AU" dirty="0"/>
          </a:p>
        </p:txBody>
      </p:sp>
    </p:spTree>
    <p:extLst>
      <p:ext uri="{BB962C8B-B14F-4D97-AF65-F5344CB8AC3E}">
        <p14:creationId xmlns:p14="http://schemas.microsoft.com/office/powerpoint/2010/main" val="11371580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AU" dirty="0"/>
          </a:p>
        </p:txBody>
      </p:sp>
      <p:sp>
        <p:nvSpPr>
          <p:cNvPr id="4" name="Slide Number Placeholder 3"/>
          <p:cNvSpPr>
            <a:spLocks noGrp="1"/>
          </p:cNvSpPr>
          <p:nvPr>
            <p:ph type="sldNum" sz="quarter" idx="5"/>
          </p:nvPr>
        </p:nvSpPr>
        <p:spPr/>
        <p:txBody>
          <a:bodyPr/>
          <a:lstStyle/>
          <a:p>
            <a:fld id="{439DE090-26EF-450E-97B6-379DF324908B}" type="slidenum">
              <a:rPr lang="en-AU" smtClean="0"/>
              <a:t>5</a:t>
            </a:fld>
            <a:endParaRPr lang="en-AU" dirty="0"/>
          </a:p>
        </p:txBody>
      </p:sp>
    </p:spTree>
    <p:extLst>
      <p:ext uri="{BB962C8B-B14F-4D97-AF65-F5344CB8AC3E}">
        <p14:creationId xmlns:p14="http://schemas.microsoft.com/office/powerpoint/2010/main" val="4640270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Focus of this update on readiness work stream activities (versus overall readiness milestones discussed in earlier sections))</a:t>
            </a:r>
          </a:p>
          <a:p>
            <a:endParaRPr lang="en-AU" dirty="0"/>
          </a:p>
          <a:p>
            <a:r>
              <a:rPr lang="en-AU" dirty="0"/>
              <a:t>Workstream – implementation of strategies and assessment of readiness</a:t>
            </a:r>
          </a:p>
        </p:txBody>
      </p:sp>
      <p:sp>
        <p:nvSpPr>
          <p:cNvPr id="4" name="Slide Number Placeholder 3"/>
          <p:cNvSpPr>
            <a:spLocks noGrp="1"/>
          </p:cNvSpPr>
          <p:nvPr>
            <p:ph type="sldNum" sz="quarter" idx="5"/>
          </p:nvPr>
        </p:nvSpPr>
        <p:spPr/>
        <p:txBody>
          <a:bodyPr/>
          <a:lstStyle/>
          <a:p>
            <a:fld id="{439DE090-26EF-450E-97B6-379DF324908B}" type="slidenum">
              <a:rPr lang="en-AU" smtClean="0"/>
              <a:t>14</a:t>
            </a:fld>
            <a:endParaRPr lang="en-AU" dirty="0"/>
          </a:p>
        </p:txBody>
      </p:sp>
    </p:spTree>
    <p:extLst>
      <p:ext uri="{BB962C8B-B14F-4D97-AF65-F5344CB8AC3E}">
        <p14:creationId xmlns:p14="http://schemas.microsoft.com/office/powerpoint/2010/main" val="40677148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Update on number of responses etc</a:t>
            </a:r>
          </a:p>
        </p:txBody>
      </p:sp>
      <p:sp>
        <p:nvSpPr>
          <p:cNvPr id="4" name="Slide Number Placeholder 3"/>
          <p:cNvSpPr>
            <a:spLocks noGrp="1"/>
          </p:cNvSpPr>
          <p:nvPr>
            <p:ph type="sldNum" sz="quarter" idx="5"/>
          </p:nvPr>
        </p:nvSpPr>
        <p:spPr/>
        <p:txBody>
          <a:bodyPr/>
          <a:lstStyle/>
          <a:p>
            <a:fld id="{439DE090-26EF-450E-97B6-379DF324908B}" type="slidenum">
              <a:rPr lang="en-AU" smtClean="0"/>
              <a:t>15</a:t>
            </a:fld>
            <a:endParaRPr lang="en-AU" dirty="0"/>
          </a:p>
        </p:txBody>
      </p:sp>
    </p:spTree>
    <p:extLst>
      <p:ext uri="{BB962C8B-B14F-4D97-AF65-F5344CB8AC3E}">
        <p14:creationId xmlns:p14="http://schemas.microsoft.com/office/powerpoint/2010/main" val="36677794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439DE090-26EF-450E-97B6-379DF324908B}" type="slidenum">
              <a:rPr lang="en-AU" smtClean="0"/>
              <a:t>22</a:t>
            </a:fld>
            <a:endParaRPr lang="en-AU" dirty="0"/>
          </a:p>
        </p:txBody>
      </p:sp>
    </p:spTree>
    <p:extLst>
      <p:ext uri="{BB962C8B-B14F-4D97-AF65-F5344CB8AC3E}">
        <p14:creationId xmlns:p14="http://schemas.microsoft.com/office/powerpoint/2010/main" val="1932083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439DE090-26EF-450E-97B6-379DF324908B}" type="slidenum">
              <a:rPr lang="en-AU" smtClean="0"/>
              <a:t>30</a:t>
            </a:fld>
            <a:endParaRPr lang="en-AU" dirty="0"/>
          </a:p>
        </p:txBody>
      </p:sp>
    </p:spTree>
    <p:extLst>
      <p:ext uri="{BB962C8B-B14F-4D97-AF65-F5344CB8AC3E}">
        <p14:creationId xmlns:p14="http://schemas.microsoft.com/office/powerpoint/2010/main" val="175375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Participant Bid submission limits are a feature from the initial data model. </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The constraint is due to the Oracle field used to record Participant submissions (</a:t>
            </a:r>
            <a:r>
              <a:rPr lang="en-AU" sz="1200" kern="1200" dirty="0" err="1">
                <a:solidFill>
                  <a:schemeClr val="tx1"/>
                </a:solidFill>
                <a:effectLst/>
                <a:latin typeface="+mn-lt"/>
                <a:ea typeface="+mn-ea"/>
                <a:cs typeface="+mn-cs"/>
              </a:rPr>
              <a:t>ParticipantFileTrk.OfferDate</a:t>
            </a:r>
            <a:r>
              <a:rPr lang="en-AU" sz="1200" kern="1200" dirty="0">
                <a:solidFill>
                  <a:schemeClr val="tx1"/>
                </a:solidFill>
                <a:effectLst/>
                <a:latin typeface="+mn-lt"/>
                <a:ea typeface="+mn-ea"/>
                <a:cs typeface="+mn-cs"/>
              </a:rPr>
              <a:t>, </a:t>
            </a:r>
            <a:r>
              <a:rPr lang="en-AU" sz="1200" kern="1200" dirty="0" err="1">
                <a:solidFill>
                  <a:schemeClr val="tx1"/>
                </a:solidFill>
                <a:effectLst/>
                <a:latin typeface="+mn-lt"/>
                <a:ea typeface="+mn-ea"/>
                <a:cs typeface="+mn-cs"/>
              </a:rPr>
              <a:t>BidDayOffer.OfferDate</a:t>
            </a:r>
            <a:r>
              <a:rPr lang="en-AU" sz="1200" kern="1200" dirty="0">
                <a:solidFill>
                  <a:schemeClr val="tx1"/>
                </a:solidFill>
                <a:effectLst/>
                <a:latin typeface="+mn-lt"/>
                <a:ea typeface="+mn-ea"/>
                <a:cs typeface="+mn-cs"/>
              </a:rPr>
              <a:t>, </a:t>
            </a:r>
            <a:r>
              <a:rPr lang="en-AU" sz="1200" kern="1200" dirty="0" err="1">
                <a:solidFill>
                  <a:schemeClr val="tx1"/>
                </a:solidFill>
                <a:effectLst/>
                <a:latin typeface="+mn-lt"/>
                <a:ea typeface="+mn-ea"/>
                <a:cs typeface="+mn-cs"/>
              </a:rPr>
              <a:t>BidPerOffer.OfferDate</a:t>
            </a:r>
            <a:r>
              <a:rPr lang="en-AU" sz="1200" kern="1200" dirty="0">
                <a:solidFill>
                  <a:schemeClr val="tx1"/>
                </a:solidFill>
                <a:effectLst/>
                <a:latin typeface="+mn-lt"/>
                <a:ea typeface="+mn-ea"/>
                <a:cs typeface="+mn-cs"/>
              </a:rPr>
              <a:t>). As presented previously, the 5MS project will alleviate this restriction by expanding the field to store seconds to a precision of 3 decimal places.</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AEMO are obliged to maintain compatibility with the current AND the legacy versions of the data model, </a:t>
            </a:r>
          </a:p>
          <a:p>
            <a:r>
              <a:rPr lang="en-AU" sz="1200" kern="1200" dirty="0">
                <a:solidFill>
                  <a:schemeClr val="tx1"/>
                </a:solidFill>
                <a:effectLst/>
                <a:latin typeface="+mn-lt"/>
                <a:ea typeface="+mn-ea"/>
                <a:cs typeface="+mn-cs"/>
              </a:rPr>
              <a:t>which precludes AEMO from immediately effecting this change (as the upgraded field is incompatible with the legacy variant). </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Once the 5MS data model has progressed to legacy status, AEMO will be in a position to engage with Participants on an increased Bidding frequency.</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[Pause]</a:t>
            </a:r>
          </a:p>
          <a:p>
            <a:r>
              <a:rPr lang="en-AU" sz="1200" kern="1200" dirty="0">
                <a:solidFill>
                  <a:schemeClr val="tx1"/>
                </a:solidFill>
                <a:effectLst/>
                <a:latin typeface="+mn-lt"/>
                <a:ea typeface="+mn-ea"/>
                <a:cs typeface="+mn-cs"/>
              </a:rPr>
              <a:t>The correct FTP file server addresses are provided in the Tech spec and will be updated in this document in the next version.</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[Pause]</a:t>
            </a:r>
          </a:p>
          <a:p>
            <a:r>
              <a:rPr lang="en-AU" sz="1200" kern="1200" dirty="0">
                <a:solidFill>
                  <a:schemeClr val="tx1"/>
                </a:solidFill>
                <a:effectLst/>
                <a:latin typeface="+mn-lt"/>
                <a:ea typeface="+mn-ea"/>
                <a:cs typeface="+mn-cs"/>
              </a:rPr>
              <a:t>In the SWG in December, AEMO proposed to make the reference ID optional. We have not received any objections so this is going ahead. Some of the technical documentation (the JSON schema in particular) is yet to be updated and will be changed in the next version.</a:t>
            </a:r>
          </a:p>
          <a:p>
            <a:r>
              <a:rPr lang="en-AU" sz="1200" kern="1200" dirty="0">
                <a:solidFill>
                  <a:schemeClr val="tx1"/>
                </a:solidFill>
                <a:effectLst/>
                <a:latin typeface="+mn-lt"/>
                <a:ea typeface="+mn-ea"/>
                <a:cs typeface="+mn-cs"/>
              </a:rPr>
              <a:t> </a:t>
            </a:r>
          </a:p>
          <a:p>
            <a:endParaRPr lang="en-AU" dirty="0"/>
          </a:p>
        </p:txBody>
      </p:sp>
      <p:sp>
        <p:nvSpPr>
          <p:cNvPr id="4" name="Slide Number Placeholder 3"/>
          <p:cNvSpPr>
            <a:spLocks noGrp="1"/>
          </p:cNvSpPr>
          <p:nvPr>
            <p:ph type="sldNum" sz="quarter" idx="5"/>
          </p:nvPr>
        </p:nvSpPr>
        <p:spPr/>
        <p:txBody>
          <a:bodyPr/>
          <a:lstStyle/>
          <a:p>
            <a:fld id="{439DE090-26EF-450E-97B6-379DF324908B}" type="slidenum">
              <a:rPr lang="en-AU" smtClean="0"/>
              <a:t>32</a:t>
            </a:fld>
            <a:endParaRPr lang="en-AU" dirty="0"/>
          </a:p>
        </p:txBody>
      </p:sp>
    </p:spTree>
    <p:extLst>
      <p:ext uri="{BB962C8B-B14F-4D97-AF65-F5344CB8AC3E}">
        <p14:creationId xmlns:p14="http://schemas.microsoft.com/office/powerpoint/2010/main" val="14605323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participant asked what the Settlements Direct APIs were offering.</a:t>
            </a:r>
          </a:p>
          <a:p>
            <a:endParaRPr lang="en-US" dirty="0"/>
          </a:p>
          <a:p>
            <a:r>
              <a:rPr lang="en-US" dirty="0"/>
              <a:t>Settlements Direct allows participants to retrieve reports and statements in particular.</a:t>
            </a:r>
          </a:p>
          <a:p>
            <a:endParaRPr lang="en-US" dirty="0"/>
          </a:p>
          <a:p>
            <a:r>
              <a:rPr lang="en-US" dirty="0"/>
              <a:t>APIs allow participants to automate retrieving these reports. They do not replace the participant file server or the data interchange.</a:t>
            </a:r>
            <a:endParaRPr lang="en-AU" dirty="0"/>
          </a:p>
          <a:p>
            <a:endParaRPr lang="en-AU" dirty="0"/>
          </a:p>
        </p:txBody>
      </p:sp>
      <p:sp>
        <p:nvSpPr>
          <p:cNvPr id="4" name="Slide Number Placeholder 3"/>
          <p:cNvSpPr>
            <a:spLocks noGrp="1"/>
          </p:cNvSpPr>
          <p:nvPr>
            <p:ph type="sldNum" sz="quarter" idx="5"/>
          </p:nvPr>
        </p:nvSpPr>
        <p:spPr/>
        <p:txBody>
          <a:bodyPr/>
          <a:lstStyle/>
          <a:p>
            <a:fld id="{439DE090-26EF-450E-97B6-379DF324908B}" type="slidenum">
              <a:rPr lang="en-AU" smtClean="0"/>
              <a:t>36</a:t>
            </a:fld>
            <a:endParaRPr lang="en-AU" dirty="0"/>
          </a:p>
        </p:txBody>
      </p:sp>
    </p:spTree>
    <p:extLst>
      <p:ext uri="{BB962C8B-B14F-4D97-AF65-F5344CB8AC3E}">
        <p14:creationId xmlns:p14="http://schemas.microsoft.com/office/powerpoint/2010/main" val="38388099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2"/>
        </a:solid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655AF0A9-B75F-4CE4-B6F5-9C9C91644E71}"/>
              </a:ext>
            </a:extLst>
          </p:cNvPr>
          <p:cNvGrpSpPr/>
          <p:nvPr userDrawn="1"/>
        </p:nvGrpSpPr>
        <p:grpSpPr>
          <a:xfrm>
            <a:off x="-3171489" y="4738399"/>
            <a:ext cx="12801436" cy="3019357"/>
            <a:chOff x="-2935513" y="4064389"/>
            <a:chExt cx="15659100" cy="3693368"/>
          </a:xfrm>
        </p:grpSpPr>
        <p:sp>
          <p:nvSpPr>
            <p:cNvPr id="14" name="Freeform 15">
              <a:extLst>
                <a:ext uri="{FF2B5EF4-FFF2-40B4-BE49-F238E27FC236}">
                  <a16:creationId xmlns:a16="http://schemas.microsoft.com/office/drawing/2014/main" id="{C472C06F-2F73-4B39-8BAB-A874F77BACE5}"/>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sp>
          <p:nvSpPr>
            <p:cNvPr id="15" name="Freeform 16">
              <a:extLst>
                <a:ext uri="{FF2B5EF4-FFF2-40B4-BE49-F238E27FC236}">
                  <a16:creationId xmlns:a16="http://schemas.microsoft.com/office/drawing/2014/main" id="{2BDC0F06-172D-4ABF-B968-903A61518BDF}"/>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grpSp>
      <p:sp>
        <p:nvSpPr>
          <p:cNvPr id="10" name="Freeform: Shape 9">
            <a:extLst>
              <a:ext uri="{FF2B5EF4-FFF2-40B4-BE49-F238E27FC236}">
                <a16:creationId xmlns:a16="http://schemas.microsoft.com/office/drawing/2014/main" id="{7B9E9ED6-D0E9-4818-A55E-FEFC2F0CD672}"/>
              </a:ext>
            </a:extLst>
          </p:cNvPr>
          <p:cNvSpPr/>
          <p:nvPr userDrawn="1"/>
        </p:nvSpPr>
        <p:spPr>
          <a:xfrm>
            <a:off x="0" y="0"/>
            <a:ext cx="9144000" cy="6858000"/>
          </a:xfrm>
          <a:custGeom>
            <a:avLst/>
            <a:gdLst>
              <a:gd name="connsiteX0" fmla="*/ 263525 w 12192000"/>
              <a:gd name="connsiteY0" fmla="*/ 260350 h 6858000"/>
              <a:gd name="connsiteX1" fmla="*/ 263525 w 12192000"/>
              <a:gd name="connsiteY1" fmla="*/ 6597650 h 6858000"/>
              <a:gd name="connsiteX2" fmla="*/ 11928475 w 12192000"/>
              <a:gd name="connsiteY2" fmla="*/ 6597650 h 6858000"/>
              <a:gd name="connsiteX3" fmla="*/ 11928475 w 12192000"/>
              <a:gd name="connsiteY3" fmla="*/ 260350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263525" y="260350"/>
                </a:moveTo>
                <a:lnTo>
                  <a:pt x="263525" y="6597650"/>
                </a:lnTo>
                <a:lnTo>
                  <a:pt x="11928475" y="6597650"/>
                </a:lnTo>
                <a:lnTo>
                  <a:pt x="11928475" y="260350"/>
                </a:lnTo>
                <a:close/>
                <a:moveTo>
                  <a:pt x="0" y="0"/>
                </a:moveTo>
                <a:lnTo>
                  <a:pt x="12192000" y="0"/>
                </a:lnTo>
                <a:lnTo>
                  <a:pt x="12192000"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Futura Std Light"/>
              <a:ea typeface="+mn-ea"/>
              <a:cs typeface="+mn-cs"/>
              <a:sym typeface="Futura Std Light"/>
            </a:endParaRPr>
          </a:p>
        </p:txBody>
      </p:sp>
      <p:sp>
        <p:nvSpPr>
          <p:cNvPr id="2" name="Title 1">
            <a:extLst>
              <a:ext uri="{FF2B5EF4-FFF2-40B4-BE49-F238E27FC236}">
                <a16:creationId xmlns:a16="http://schemas.microsoft.com/office/drawing/2014/main" id="{AD559B4D-39E2-4A2E-8A5C-95726E785FF9}"/>
              </a:ext>
            </a:extLst>
          </p:cNvPr>
          <p:cNvSpPr>
            <a:spLocks noGrp="1"/>
          </p:cNvSpPr>
          <p:nvPr>
            <p:ph type="ctrTitle"/>
          </p:nvPr>
        </p:nvSpPr>
        <p:spPr>
          <a:xfrm>
            <a:off x="629100" y="2350800"/>
            <a:ext cx="6858000" cy="2387600"/>
          </a:xfrm>
        </p:spPr>
        <p:txBody>
          <a:bodyPr anchor="b"/>
          <a:lstStyle>
            <a:lvl1pPr algn="l">
              <a:defRPr sz="4500"/>
            </a:lvl1pPr>
          </a:lstStyle>
          <a:p>
            <a:r>
              <a:rPr lang="en-US"/>
              <a:t>Click to edit Master title style</a:t>
            </a:r>
            <a:endParaRPr lang="en-AU" dirty="0"/>
          </a:p>
        </p:txBody>
      </p:sp>
      <p:sp>
        <p:nvSpPr>
          <p:cNvPr id="3" name="Subtitle 2">
            <a:extLst>
              <a:ext uri="{FF2B5EF4-FFF2-40B4-BE49-F238E27FC236}">
                <a16:creationId xmlns:a16="http://schemas.microsoft.com/office/drawing/2014/main" id="{4F9AB51E-A732-4105-AAF9-C4C491281C8E}"/>
              </a:ext>
            </a:extLst>
          </p:cNvPr>
          <p:cNvSpPr>
            <a:spLocks noGrp="1"/>
          </p:cNvSpPr>
          <p:nvPr>
            <p:ph type="subTitle" idx="1"/>
          </p:nvPr>
        </p:nvSpPr>
        <p:spPr>
          <a:xfrm>
            <a:off x="629100" y="4899600"/>
            <a:ext cx="6858000" cy="626400"/>
          </a:xfrm>
        </p:spPr>
        <p:txBody>
          <a:bodyPr>
            <a:normAutofit/>
          </a:bodyPr>
          <a:lstStyle>
            <a:lvl1pPr marL="0" indent="0" algn="l">
              <a:buNone/>
              <a:defRPr sz="21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AU" dirty="0"/>
          </a:p>
        </p:txBody>
      </p:sp>
      <p:sp>
        <p:nvSpPr>
          <p:cNvPr id="6" name="Slide Number Placeholder 5">
            <a:extLst>
              <a:ext uri="{FF2B5EF4-FFF2-40B4-BE49-F238E27FC236}">
                <a16:creationId xmlns:a16="http://schemas.microsoft.com/office/drawing/2014/main" id="{5B9216FF-48D2-43CC-A7A2-6B66955AF4F4}"/>
              </a:ext>
            </a:extLst>
          </p:cNvPr>
          <p:cNvSpPr>
            <a:spLocks noGrp="1"/>
          </p:cNvSpPr>
          <p:nvPr>
            <p:ph type="sldNum" sz="quarter" idx="12"/>
          </p:nvPr>
        </p:nvSpPr>
        <p:spPr>
          <a:xfrm>
            <a:off x="8501903" y="6230848"/>
            <a:ext cx="432081" cy="365125"/>
          </a:xfrm>
        </p:spPr>
        <p:txBody>
          <a:bodyPr/>
          <a:lstStyle>
            <a:lvl1pPr>
              <a:defRPr>
                <a:solidFill>
                  <a:schemeClr val="bg1"/>
                </a:solidFill>
              </a:defRPr>
            </a:lvl1pPr>
          </a:lstStyle>
          <a:p>
            <a:fld id="{4EC81F68-4976-451A-B2E9-79BCBD2F70CC}" type="slidenum">
              <a:rPr lang="en-AU" smtClean="0"/>
              <a:pPr/>
              <a:t>‹#›</a:t>
            </a:fld>
            <a:endParaRPr lang="en-AU" dirty="0"/>
          </a:p>
        </p:txBody>
      </p:sp>
      <p:sp>
        <p:nvSpPr>
          <p:cNvPr id="4" name="Date Placeholder 3">
            <a:extLst>
              <a:ext uri="{FF2B5EF4-FFF2-40B4-BE49-F238E27FC236}">
                <a16:creationId xmlns:a16="http://schemas.microsoft.com/office/drawing/2014/main" id="{FCDF4901-5DA8-4CDF-9DD6-0DFA0044C2F9}"/>
              </a:ext>
            </a:extLst>
          </p:cNvPr>
          <p:cNvSpPr>
            <a:spLocks noGrp="1"/>
          </p:cNvSpPr>
          <p:nvPr>
            <p:ph type="dt" sz="half" idx="10"/>
          </p:nvPr>
        </p:nvSpPr>
        <p:spPr>
          <a:xfrm>
            <a:off x="7108872" y="6230848"/>
            <a:ext cx="1302050" cy="365125"/>
          </a:xfrm>
        </p:spPr>
        <p:txBody>
          <a:bodyPr/>
          <a:lstStyle>
            <a:lvl1pPr>
              <a:defRPr>
                <a:solidFill>
                  <a:schemeClr val="bg1"/>
                </a:solidFill>
              </a:defRPr>
            </a:lvl1pPr>
          </a:lstStyle>
          <a:p>
            <a:fld id="{064C7B6A-69EA-4C26-9881-BEAE833712AA}" type="datetime1">
              <a:rPr lang="en-AU" smtClean="0"/>
              <a:t>4/05/2020</a:t>
            </a:fld>
            <a:endParaRPr lang="en-AU" dirty="0"/>
          </a:p>
        </p:txBody>
      </p:sp>
      <p:sp>
        <p:nvSpPr>
          <p:cNvPr id="5" name="Footer Placeholder 4">
            <a:extLst>
              <a:ext uri="{FF2B5EF4-FFF2-40B4-BE49-F238E27FC236}">
                <a16:creationId xmlns:a16="http://schemas.microsoft.com/office/drawing/2014/main" id="{4A27B57D-1C5A-4936-973A-C09D58DAEA00}"/>
              </a:ext>
            </a:extLst>
          </p:cNvPr>
          <p:cNvSpPr>
            <a:spLocks noGrp="1"/>
          </p:cNvSpPr>
          <p:nvPr>
            <p:ph type="ftr" sz="quarter" idx="11"/>
          </p:nvPr>
        </p:nvSpPr>
        <p:spPr>
          <a:xfrm>
            <a:off x="3015503" y="6230848"/>
            <a:ext cx="4002382" cy="365125"/>
          </a:xfrm>
        </p:spPr>
        <p:txBody>
          <a:bodyPr/>
          <a:lstStyle>
            <a:lvl1pPr>
              <a:defRPr>
                <a:solidFill>
                  <a:schemeClr val="bg1"/>
                </a:solidFill>
              </a:defRPr>
            </a:lvl1pPr>
          </a:lstStyle>
          <a:p>
            <a:r>
              <a:rPr lang="en-AU" dirty="0"/>
              <a:t>Example footer text</a:t>
            </a:r>
          </a:p>
        </p:txBody>
      </p:sp>
      <p:pic>
        <p:nvPicPr>
          <p:cNvPr id="12" name="Picture 11">
            <a:extLst>
              <a:ext uri="{FF2B5EF4-FFF2-40B4-BE49-F238E27FC236}">
                <a16:creationId xmlns:a16="http://schemas.microsoft.com/office/drawing/2014/main" id="{04319888-40C2-4948-8D49-4AD61140109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96440" y="728074"/>
            <a:ext cx="3024336" cy="996252"/>
          </a:xfrm>
          <a:prstGeom prst="rect">
            <a:avLst/>
          </a:prstGeom>
        </p:spPr>
      </p:pic>
    </p:spTree>
    <p:extLst>
      <p:ext uri="{BB962C8B-B14F-4D97-AF65-F5344CB8AC3E}">
        <p14:creationId xmlns:p14="http://schemas.microsoft.com/office/powerpoint/2010/main" val="3191040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6B70B14-71BF-4D10-B3DA-12193BF02EE1}"/>
              </a:ext>
            </a:extLst>
          </p:cNvPr>
          <p:cNvSpPr/>
          <p:nvPr userDrawn="1"/>
        </p:nvSpPr>
        <p:spPr>
          <a:xfrm>
            <a:off x="0" y="0"/>
            <a:ext cx="2951560"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dirty="0"/>
          </a:p>
        </p:txBody>
      </p:sp>
      <p:sp>
        <p:nvSpPr>
          <p:cNvPr id="2" name="Title 1">
            <a:extLst>
              <a:ext uri="{FF2B5EF4-FFF2-40B4-BE49-F238E27FC236}">
                <a16:creationId xmlns:a16="http://schemas.microsoft.com/office/drawing/2014/main" id="{93A023EC-89BA-427F-B659-C9BA6F7C97BD}"/>
              </a:ext>
            </a:extLst>
          </p:cNvPr>
          <p:cNvSpPr>
            <a:spLocks noGrp="1"/>
          </p:cNvSpPr>
          <p:nvPr>
            <p:ph type="title"/>
          </p:nvPr>
        </p:nvSpPr>
        <p:spPr>
          <a:xfrm>
            <a:off x="199800" y="457200"/>
            <a:ext cx="2486700" cy="1324800"/>
          </a:xfrm>
        </p:spPr>
        <p:txBody>
          <a:bodyPr anchor="t" anchorCtr="0">
            <a:noAutofit/>
          </a:bodyPr>
          <a:lstStyle>
            <a:lvl1pPr>
              <a:defRPr sz="3300"/>
            </a:lvl1pPr>
          </a:lstStyle>
          <a:p>
            <a:r>
              <a:rPr lang="en-US"/>
              <a:t>Click to edit Master title style</a:t>
            </a:r>
            <a:endParaRPr lang="en-AU" dirty="0"/>
          </a:p>
        </p:txBody>
      </p:sp>
      <p:sp>
        <p:nvSpPr>
          <p:cNvPr id="3" name="Picture Placeholder 2">
            <a:extLst>
              <a:ext uri="{FF2B5EF4-FFF2-40B4-BE49-F238E27FC236}">
                <a16:creationId xmlns:a16="http://schemas.microsoft.com/office/drawing/2014/main" id="{6E2789DB-5346-49A4-93BC-CE824ABD6F0D}"/>
              </a:ext>
            </a:extLst>
          </p:cNvPr>
          <p:cNvSpPr>
            <a:spLocks noGrp="1"/>
          </p:cNvSpPr>
          <p:nvPr>
            <p:ph type="pic" idx="1"/>
          </p:nvPr>
        </p:nvSpPr>
        <p:spPr>
          <a:xfrm>
            <a:off x="3151360" y="457200"/>
            <a:ext cx="5793740" cy="562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endParaRPr lang="en-AU" dirty="0"/>
          </a:p>
        </p:txBody>
      </p:sp>
      <p:sp>
        <p:nvSpPr>
          <p:cNvPr id="4" name="Text Placeholder 3">
            <a:extLst>
              <a:ext uri="{FF2B5EF4-FFF2-40B4-BE49-F238E27FC236}">
                <a16:creationId xmlns:a16="http://schemas.microsoft.com/office/drawing/2014/main" id="{227ED3C4-6241-480A-9C80-94FA28B6BFD3}"/>
              </a:ext>
            </a:extLst>
          </p:cNvPr>
          <p:cNvSpPr>
            <a:spLocks noGrp="1"/>
          </p:cNvSpPr>
          <p:nvPr>
            <p:ph type="body" sz="half" idx="2"/>
          </p:nvPr>
        </p:nvSpPr>
        <p:spPr>
          <a:xfrm>
            <a:off x="199800" y="3117600"/>
            <a:ext cx="2486700" cy="1846800"/>
          </a:xfrm>
        </p:spPr>
        <p:txBody>
          <a:bodyPr/>
          <a:lstStyle>
            <a:lvl1pPr marL="0" indent="0">
              <a:buNone/>
              <a:defRPr sz="21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9A2BE93A-F35B-437B-B683-A13F8549B11A}"/>
              </a:ext>
            </a:extLst>
          </p:cNvPr>
          <p:cNvSpPr>
            <a:spLocks noGrp="1"/>
          </p:cNvSpPr>
          <p:nvPr>
            <p:ph type="dt" sz="half" idx="10"/>
          </p:nvPr>
        </p:nvSpPr>
        <p:spPr/>
        <p:txBody>
          <a:bodyPr/>
          <a:lstStyle/>
          <a:p>
            <a:fld id="{3E45B279-45A8-475A-A0E4-A647583DCCF6}" type="datetime1">
              <a:rPr lang="en-AU" smtClean="0"/>
              <a:t>4/05/2020</a:t>
            </a:fld>
            <a:endParaRPr lang="en-AU" dirty="0"/>
          </a:p>
        </p:txBody>
      </p:sp>
      <p:sp>
        <p:nvSpPr>
          <p:cNvPr id="6" name="Footer Placeholder 5">
            <a:extLst>
              <a:ext uri="{FF2B5EF4-FFF2-40B4-BE49-F238E27FC236}">
                <a16:creationId xmlns:a16="http://schemas.microsoft.com/office/drawing/2014/main" id="{F94D30DB-3BC0-4933-B267-A5A1205AA3B8}"/>
              </a:ext>
            </a:extLst>
          </p:cNvPr>
          <p:cNvSpPr>
            <a:spLocks noGrp="1"/>
          </p:cNvSpPr>
          <p:nvPr>
            <p:ph type="ftr" sz="quarter" idx="11"/>
          </p:nvPr>
        </p:nvSpPr>
        <p:spPr/>
        <p:txBody>
          <a:bodyPr/>
          <a:lstStyle/>
          <a:p>
            <a:r>
              <a:rPr lang="en-AU" dirty="0"/>
              <a:t>Example footer text</a:t>
            </a:r>
          </a:p>
        </p:txBody>
      </p:sp>
      <p:sp>
        <p:nvSpPr>
          <p:cNvPr id="7" name="Slide Number Placeholder 6">
            <a:extLst>
              <a:ext uri="{FF2B5EF4-FFF2-40B4-BE49-F238E27FC236}">
                <a16:creationId xmlns:a16="http://schemas.microsoft.com/office/drawing/2014/main" id="{167EDBB3-96E6-4EEA-931F-DB7B9E145130}"/>
              </a:ext>
            </a:extLst>
          </p:cNvPr>
          <p:cNvSpPr>
            <a:spLocks noGrp="1"/>
          </p:cNvSpPr>
          <p:nvPr>
            <p:ph type="sldNum" sz="quarter" idx="12"/>
          </p:nvPr>
        </p:nvSpPr>
        <p:spPr/>
        <p:txBody>
          <a:bodyPr/>
          <a:lstStyle/>
          <a:p>
            <a:fld id="{4EC81F68-4976-451A-B2E9-79BCBD2F70CC}" type="slidenum">
              <a:rPr lang="en-AU" smtClean="0"/>
              <a:t>‹#›</a:t>
            </a:fld>
            <a:endParaRPr lang="en-AU" dirty="0"/>
          </a:p>
        </p:txBody>
      </p:sp>
      <p:pic>
        <p:nvPicPr>
          <p:cNvPr id="9" name="Picture 8">
            <a:extLst>
              <a:ext uri="{FF2B5EF4-FFF2-40B4-BE49-F238E27FC236}">
                <a16:creationId xmlns:a16="http://schemas.microsoft.com/office/drawing/2014/main" id="{097EC157-C339-420E-8E85-22C8809233B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6617" y="6250625"/>
            <a:ext cx="1302050" cy="428911"/>
          </a:xfrm>
          <a:prstGeom prst="rect">
            <a:avLst/>
          </a:prstGeom>
        </p:spPr>
      </p:pic>
    </p:spTree>
    <p:extLst>
      <p:ext uri="{BB962C8B-B14F-4D97-AF65-F5344CB8AC3E}">
        <p14:creationId xmlns:p14="http://schemas.microsoft.com/office/powerpoint/2010/main" val="438974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Final Slide">
    <p:bg>
      <p:bgPr>
        <a:solidFill>
          <a:schemeClr val="accent2"/>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9963E6EB-8CED-4108-B6F2-E6D13942F327}"/>
              </a:ext>
            </a:extLst>
          </p:cNvPr>
          <p:cNvGrpSpPr/>
          <p:nvPr userDrawn="1"/>
        </p:nvGrpSpPr>
        <p:grpSpPr>
          <a:xfrm>
            <a:off x="-3171489" y="4738399"/>
            <a:ext cx="12801436" cy="3019357"/>
            <a:chOff x="-2935513" y="4064389"/>
            <a:chExt cx="15659100" cy="3693368"/>
          </a:xfrm>
        </p:grpSpPr>
        <p:sp>
          <p:nvSpPr>
            <p:cNvPr id="6" name="Freeform 15">
              <a:extLst>
                <a:ext uri="{FF2B5EF4-FFF2-40B4-BE49-F238E27FC236}">
                  <a16:creationId xmlns:a16="http://schemas.microsoft.com/office/drawing/2014/main" id="{666E238F-C6F1-48EE-9384-92F4A10A7D10}"/>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sp>
          <p:nvSpPr>
            <p:cNvPr id="8" name="Freeform 16">
              <a:extLst>
                <a:ext uri="{FF2B5EF4-FFF2-40B4-BE49-F238E27FC236}">
                  <a16:creationId xmlns:a16="http://schemas.microsoft.com/office/drawing/2014/main" id="{CB2B2F3D-67A7-4D54-903D-159DD3309EF1}"/>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grpSp>
      <p:pic>
        <p:nvPicPr>
          <p:cNvPr id="11" name="Picture 10">
            <a:extLst>
              <a:ext uri="{FF2B5EF4-FFF2-40B4-BE49-F238E27FC236}">
                <a16:creationId xmlns:a16="http://schemas.microsoft.com/office/drawing/2014/main" id="{911649FD-DC19-4DB8-B570-D7606441309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36416" y="2824337"/>
            <a:ext cx="3671168" cy="1209326"/>
          </a:xfrm>
          <a:prstGeom prst="rect">
            <a:avLst/>
          </a:prstGeom>
        </p:spPr>
      </p:pic>
    </p:spTree>
    <p:extLst>
      <p:ext uri="{BB962C8B-B14F-4D97-AF65-F5344CB8AC3E}">
        <p14:creationId xmlns:p14="http://schemas.microsoft.com/office/powerpoint/2010/main" val="1029808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Agenda">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2951560"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dirty="0"/>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199800" y="457200"/>
            <a:ext cx="2486700" cy="1324800"/>
          </a:xfrm>
        </p:spPr>
        <p:txBody>
          <a:bodyPr anchor="t" anchorCtr="0">
            <a:noAutofit/>
          </a:bodyPr>
          <a:lstStyle>
            <a:lvl1pPr>
              <a:defRPr sz="3300"/>
            </a:lvl1pPr>
          </a:lstStyle>
          <a:p>
            <a:r>
              <a:rPr lang="en-US"/>
              <a:t>Click to edit Master title style</a:t>
            </a:r>
            <a:endParaRPr lang="en-AU" dirty="0"/>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48B2642F-CDE5-423E-92A0-48FB56926579}" type="datetime1">
              <a:rPr lang="en-AU" smtClean="0"/>
              <a:t>4/05/2020</a:t>
            </a:fld>
            <a:endParaRPr lang="en-AU" dirty="0"/>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r>
              <a:rPr lang="en-AU" dirty="0"/>
              <a:t>Example footer text</a:t>
            </a:r>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dirty="0"/>
          </a:p>
        </p:txBody>
      </p:sp>
      <p:sp>
        <p:nvSpPr>
          <p:cNvPr id="9" name="Text Placeholder 8">
            <a:extLst>
              <a:ext uri="{FF2B5EF4-FFF2-40B4-BE49-F238E27FC236}">
                <a16:creationId xmlns:a16="http://schemas.microsoft.com/office/drawing/2014/main" id="{8E5A8E53-6B2A-4241-96AC-8D49FD25DC61}"/>
              </a:ext>
            </a:extLst>
          </p:cNvPr>
          <p:cNvSpPr>
            <a:spLocks noGrp="1"/>
          </p:cNvSpPr>
          <p:nvPr>
            <p:ph type="body" sz="quarter" idx="13"/>
          </p:nvPr>
        </p:nvSpPr>
        <p:spPr>
          <a:xfrm>
            <a:off x="3150000" y="457199"/>
            <a:ext cx="5792400" cy="5626800"/>
          </a:xfrm>
        </p:spPr>
        <p:txBody>
          <a:bodyPr/>
          <a:lstStyle>
            <a:lvl1pPr marL="361950" indent="-361950">
              <a:buFont typeface="+mj-lt"/>
              <a:buAutoNum type="arabicPeriod"/>
              <a:defRPr/>
            </a:lvl1pPr>
            <a:lvl2pPr marL="685800" indent="-342900">
              <a:buFont typeface="+mj-lt"/>
              <a:buAutoNum type="arabicPeriod"/>
              <a:defRPr/>
            </a:lvl2pPr>
            <a:lvl3pPr marL="1028700" indent="-342900">
              <a:buFont typeface="+mj-lt"/>
              <a:buAutoNum type="arabicPeriod"/>
              <a:defRPr/>
            </a:lvl3pPr>
            <a:lvl4pPr marL="1371600" indent="-342900">
              <a:buFont typeface="+mj-lt"/>
              <a:buAutoNum type="arabicPeriod"/>
              <a:defRPr/>
            </a:lvl4pPr>
            <a:lvl5pPr marL="1714500" indent="-342900">
              <a:buFont typeface="+mj-lt"/>
              <a:buAutoNum type="arabicPeriod"/>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pic>
        <p:nvPicPr>
          <p:cNvPr id="10" name="Picture 9">
            <a:extLst>
              <a:ext uri="{FF2B5EF4-FFF2-40B4-BE49-F238E27FC236}">
                <a16:creationId xmlns:a16="http://schemas.microsoft.com/office/drawing/2014/main" id="{AF2188CD-9EED-4AB1-AD8C-73C0F80DE07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6617" y="6250625"/>
            <a:ext cx="1302050" cy="428911"/>
          </a:xfrm>
          <a:prstGeom prst="rect">
            <a:avLst/>
          </a:prstGeom>
        </p:spPr>
      </p:pic>
    </p:spTree>
    <p:extLst>
      <p:ext uri="{BB962C8B-B14F-4D97-AF65-F5344CB8AC3E}">
        <p14:creationId xmlns:p14="http://schemas.microsoft.com/office/powerpoint/2010/main" val="1613455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78D73-741E-4A3A-B8C4-124CE6BAC49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3D4DF620-32AE-46C9-9F22-DDE369B504A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E8A0033-3118-46E0-9F01-3652AE36EBE3}"/>
              </a:ext>
            </a:extLst>
          </p:cNvPr>
          <p:cNvSpPr>
            <a:spLocks noGrp="1"/>
          </p:cNvSpPr>
          <p:nvPr>
            <p:ph type="dt" sz="half" idx="10"/>
          </p:nvPr>
        </p:nvSpPr>
        <p:spPr/>
        <p:txBody>
          <a:bodyPr/>
          <a:lstStyle/>
          <a:p>
            <a:fld id="{FAFB3D9E-7F04-4CF8-A39D-16BD24244244}" type="datetime1">
              <a:rPr lang="en-AU" smtClean="0"/>
              <a:t>4/05/2020</a:t>
            </a:fld>
            <a:endParaRPr lang="en-AU" dirty="0"/>
          </a:p>
        </p:txBody>
      </p:sp>
      <p:sp>
        <p:nvSpPr>
          <p:cNvPr id="5" name="Footer Placeholder 4">
            <a:extLst>
              <a:ext uri="{FF2B5EF4-FFF2-40B4-BE49-F238E27FC236}">
                <a16:creationId xmlns:a16="http://schemas.microsoft.com/office/drawing/2014/main" id="{947995D5-0AEB-4D1D-8A60-9100F1F04538}"/>
              </a:ext>
            </a:extLst>
          </p:cNvPr>
          <p:cNvSpPr>
            <a:spLocks noGrp="1"/>
          </p:cNvSpPr>
          <p:nvPr>
            <p:ph type="ftr" sz="quarter" idx="11"/>
          </p:nvPr>
        </p:nvSpPr>
        <p:spPr/>
        <p:txBody>
          <a:bodyPr/>
          <a:lstStyle/>
          <a:p>
            <a:r>
              <a:rPr lang="en-AU" dirty="0"/>
              <a:t>Example footer text</a:t>
            </a:r>
          </a:p>
        </p:txBody>
      </p:sp>
      <p:sp>
        <p:nvSpPr>
          <p:cNvPr id="6" name="Slide Number Placeholder 5">
            <a:extLst>
              <a:ext uri="{FF2B5EF4-FFF2-40B4-BE49-F238E27FC236}">
                <a16:creationId xmlns:a16="http://schemas.microsoft.com/office/drawing/2014/main" id="{1B05ED6E-F140-4083-9570-EFDF8AAE9C49}"/>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1046279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07475-FEE0-40F3-B487-DB82C280664C}"/>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AU" dirty="0"/>
          </a:p>
        </p:txBody>
      </p:sp>
      <p:sp>
        <p:nvSpPr>
          <p:cNvPr id="3" name="Text Placeholder 2">
            <a:extLst>
              <a:ext uri="{FF2B5EF4-FFF2-40B4-BE49-F238E27FC236}">
                <a16:creationId xmlns:a16="http://schemas.microsoft.com/office/drawing/2014/main" id="{2A56FD0D-B4CE-41F4-9879-E575CB28F436}"/>
              </a:ext>
            </a:extLst>
          </p:cNvPr>
          <p:cNvSpPr>
            <a:spLocks noGrp="1"/>
          </p:cNvSpPr>
          <p:nvPr>
            <p:ph type="body" idx="1"/>
          </p:nvPr>
        </p:nvSpPr>
        <p:spPr>
          <a:xfrm>
            <a:off x="623888" y="4589464"/>
            <a:ext cx="7886700" cy="1500187"/>
          </a:xfrm>
        </p:spPr>
        <p:txBody>
          <a:bodyPr/>
          <a:lstStyle>
            <a:lvl1pPr marL="0" indent="0">
              <a:buNone/>
              <a:defRPr sz="1800">
                <a:solidFill>
                  <a:schemeClr val="bg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3BDB86D-BED8-4F4E-A228-4A9502398278}"/>
              </a:ext>
            </a:extLst>
          </p:cNvPr>
          <p:cNvSpPr>
            <a:spLocks noGrp="1"/>
          </p:cNvSpPr>
          <p:nvPr>
            <p:ph type="dt" sz="half" idx="10"/>
          </p:nvPr>
        </p:nvSpPr>
        <p:spPr/>
        <p:txBody>
          <a:bodyPr/>
          <a:lstStyle>
            <a:lvl1pPr>
              <a:defRPr>
                <a:solidFill>
                  <a:schemeClr val="bg1"/>
                </a:solidFill>
              </a:defRPr>
            </a:lvl1pPr>
          </a:lstStyle>
          <a:p>
            <a:fld id="{01DA055B-8CA1-4BB8-A8B4-48791720BAEB}" type="datetime1">
              <a:rPr lang="en-AU" smtClean="0"/>
              <a:t>4/05/2020</a:t>
            </a:fld>
            <a:endParaRPr lang="en-AU" dirty="0"/>
          </a:p>
        </p:txBody>
      </p:sp>
      <p:sp>
        <p:nvSpPr>
          <p:cNvPr id="5" name="Footer Placeholder 4">
            <a:extLst>
              <a:ext uri="{FF2B5EF4-FFF2-40B4-BE49-F238E27FC236}">
                <a16:creationId xmlns:a16="http://schemas.microsoft.com/office/drawing/2014/main" id="{8C4C2DBD-604C-465E-B9D8-B4B22647CF29}"/>
              </a:ext>
            </a:extLst>
          </p:cNvPr>
          <p:cNvSpPr>
            <a:spLocks noGrp="1"/>
          </p:cNvSpPr>
          <p:nvPr>
            <p:ph type="ftr" sz="quarter" idx="11"/>
          </p:nvPr>
        </p:nvSpPr>
        <p:spPr/>
        <p:txBody>
          <a:bodyPr/>
          <a:lstStyle>
            <a:lvl1pPr>
              <a:defRPr>
                <a:solidFill>
                  <a:schemeClr val="bg1"/>
                </a:solidFill>
              </a:defRPr>
            </a:lvl1pPr>
          </a:lstStyle>
          <a:p>
            <a:r>
              <a:rPr lang="en-AU" dirty="0"/>
              <a:t>Example footer text</a:t>
            </a:r>
          </a:p>
        </p:txBody>
      </p:sp>
      <p:sp>
        <p:nvSpPr>
          <p:cNvPr id="6" name="Slide Number Placeholder 5">
            <a:extLst>
              <a:ext uri="{FF2B5EF4-FFF2-40B4-BE49-F238E27FC236}">
                <a16:creationId xmlns:a16="http://schemas.microsoft.com/office/drawing/2014/main" id="{DFD5CE2D-E898-480E-8C7D-50D7E3781CA3}"/>
              </a:ext>
            </a:extLst>
          </p:cNvPr>
          <p:cNvSpPr>
            <a:spLocks noGrp="1"/>
          </p:cNvSpPr>
          <p:nvPr>
            <p:ph type="sldNum" sz="quarter" idx="12"/>
          </p:nvPr>
        </p:nvSpPr>
        <p:spPr/>
        <p:txBody>
          <a:bodyPr/>
          <a:lstStyle>
            <a:lvl1pPr>
              <a:defRPr>
                <a:solidFill>
                  <a:schemeClr val="bg1"/>
                </a:solidFill>
              </a:defRPr>
            </a:lvl1pPr>
          </a:lstStyle>
          <a:p>
            <a:fld id="{4EC81F68-4976-451A-B2E9-79BCBD2F70CC}" type="slidenum">
              <a:rPr lang="en-AU" smtClean="0"/>
              <a:pPr/>
              <a:t>‹#›</a:t>
            </a:fld>
            <a:endParaRPr lang="en-AU" dirty="0"/>
          </a:p>
        </p:txBody>
      </p:sp>
      <p:pic>
        <p:nvPicPr>
          <p:cNvPr id="7" name="Picture 6">
            <a:extLst>
              <a:ext uri="{FF2B5EF4-FFF2-40B4-BE49-F238E27FC236}">
                <a16:creationId xmlns:a16="http://schemas.microsoft.com/office/drawing/2014/main" id="{85656308-505F-4C9D-B9BF-1868F7BF86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6617" y="6250625"/>
            <a:ext cx="1302050" cy="428911"/>
          </a:xfrm>
          <a:prstGeom prst="rect">
            <a:avLst/>
          </a:prstGeom>
        </p:spPr>
      </p:pic>
    </p:spTree>
    <p:extLst>
      <p:ext uri="{BB962C8B-B14F-4D97-AF65-F5344CB8AC3E}">
        <p14:creationId xmlns:p14="http://schemas.microsoft.com/office/powerpoint/2010/main" val="2570968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775BD-C264-4D14-9F9C-5E355E6152C5}"/>
              </a:ext>
            </a:extLst>
          </p:cNvPr>
          <p:cNvSpPr>
            <a:spLocks noGrp="1"/>
          </p:cNvSpPr>
          <p:nvPr>
            <p:ph type="title"/>
          </p:nvPr>
        </p:nvSpPr>
        <p:spPr/>
        <p:txBody>
          <a:bodyPr/>
          <a:lstStyle/>
          <a:p>
            <a:r>
              <a:rPr lang="en-US"/>
              <a:t>Click to edit Master title style</a:t>
            </a:r>
            <a:endParaRPr lang="en-AU" dirty="0"/>
          </a:p>
        </p:txBody>
      </p:sp>
      <p:sp>
        <p:nvSpPr>
          <p:cNvPr id="3" name="Content Placeholder 2">
            <a:extLst>
              <a:ext uri="{FF2B5EF4-FFF2-40B4-BE49-F238E27FC236}">
                <a16:creationId xmlns:a16="http://schemas.microsoft.com/office/drawing/2014/main" id="{C050E30A-9FDC-436A-82DC-AF6B205EB45E}"/>
              </a:ext>
            </a:extLst>
          </p:cNvPr>
          <p:cNvSpPr>
            <a:spLocks noGrp="1"/>
          </p:cNvSpPr>
          <p:nvPr>
            <p:ph sz="half" idx="1"/>
          </p:nvPr>
        </p:nvSpPr>
        <p:spPr>
          <a:xfrm>
            <a:off x="176646" y="1825625"/>
            <a:ext cx="43173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 name="Content Placeholder 3">
            <a:extLst>
              <a:ext uri="{FF2B5EF4-FFF2-40B4-BE49-F238E27FC236}">
                <a16:creationId xmlns:a16="http://schemas.microsoft.com/office/drawing/2014/main" id="{66E30723-81C3-4A18-9021-A93A3C56F363}"/>
              </a:ext>
            </a:extLst>
          </p:cNvPr>
          <p:cNvSpPr>
            <a:spLocks noGrp="1"/>
          </p:cNvSpPr>
          <p:nvPr>
            <p:ph sz="half" idx="2"/>
          </p:nvPr>
        </p:nvSpPr>
        <p:spPr>
          <a:xfrm>
            <a:off x="4629150" y="1825625"/>
            <a:ext cx="431828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5" name="Date Placeholder 4">
            <a:extLst>
              <a:ext uri="{FF2B5EF4-FFF2-40B4-BE49-F238E27FC236}">
                <a16:creationId xmlns:a16="http://schemas.microsoft.com/office/drawing/2014/main" id="{CC43672F-28FD-447E-B5A2-6040CEC9D790}"/>
              </a:ext>
            </a:extLst>
          </p:cNvPr>
          <p:cNvSpPr>
            <a:spLocks noGrp="1"/>
          </p:cNvSpPr>
          <p:nvPr>
            <p:ph type="dt" sz="half" idx="10"/>
          </p:nvPr>
        </p:nvSpPr>
        <p:spPr/>
        <p:txBody>
          <a:bodyPr/>
          <a:lstStyle/>
          <a:p>
            <a:fld id="{9E1AA76E-C601-4885-997D-40F8BAF3DCD7}" type="datetime1">
              <a:rPr lang="en-AU" smtClean="0"/>
              <a:t>4/05/2020</a:t>
            </a:fld>
            <a:endParaRPr lang="en-AU" dirty="0"/>
          </a:p>
        </p:txBody>
      </p:sp>
      <p:sp>
        <p:nvSpPr>
          <p:cNvPr id="6" name="Footer Placeholder 5">
            <a:extLst>
              <a:ext uri="{FF2B5EF4-FFF2-40B4-BE49-F238E27FC236}">
                <a16:creationId xmlns:a16="http://schemas.microsoft.com/office/drawing/2014/main" id="{69EE0952-34FB-4217-8FBC-774BE000F6FC}"/>
              </a:ext>
            </a:extLst>
          </p:cNvPr>
          <p:cNvSpPr>
            <a:spLocks noGrp="1"/>
          </p:cNvSpPr>
          <p:nvPr>
            <p:ph type="ftr" sz="quarter" idx="11"/>
          </p:nvPr>
        </p:nvSpPr>
        <p:spPr/>
        <p:txBody>
          <a:bodyPr/>
          <a:lstStyle/>
          <a:p>
            <a:r>
              <a:rPr lang="en-AU" dirty="0"/>
              <a:t>Example footer text</a:t>
            </a:r>
          </a:p>
        </p:txBody>
      </p:sp>
      <p:sp>
        <p:nvSpPr>
          <p:cNvPr id="7" name="Slide Number Placeholder 6">
            <a:extLst>
              <a:ext uri="{FF2B5EF4-FFF2-40B4-BE49-F238E27FC236}">
                <a16:creationId xmlns:a16="http://schemas.microsoft.com/office/drawing/2014/main" id="{F1122B44-2702-4DE0-8F4B-297ACA78CA11}"/>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2554385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346C0-76B2-4261-BBDE-BA8E98953FAE}"/>
              </a:ext>
            </a:extLst>
          </p:cNvPr>
          <p:cNvSpPr>
            <a:spLocks noGrp="1"/>
          </p:cNvSpPr>
          <p:nvPr>
            <p:ph type="title"/>
          </p:nvPr>
        </p:nvSpPr>
        <p:spPr>
          <a:xfrm>
            <a:off x="175500" y="136800"/>
            <a:ext cx="6752700" cy="1188000"/>
          </a:xfrm>
        </p:spPr>
        <p:txBody>
          <a:bodyPr/>
          <a:lstStyle/>
          <a:p>
            <a:r>
              <a:rPr lang="en-US"/>
              <a:t>Click to edit Master title style</a:t>
            </a:r>
            <a:endParaRPr lang="en-AU" dirty="0"/>
          </a:p>
        </p:txBody>
      </p:sp>
      <p:sp>
        <p:nvSpPr>
          <p:cNvPr id="3" name="Text Placeholder 2">
            <a:extLst>
              <a:ext uri="{FF2B5EF4-FFF2-40B4-BE49-F238E27FC236}">
                <a16:creationId xmlns:a16="http://schemas.microsoft.com/office/drawing/2014/main" id="{526F9673-06A6-4883-87B9-AEFCC485B9D1}"/>
              </a:ext>
            </a:extLst>
          </p:cNvPr>
          <p:cNvSpPr>
            <a:spLocks noGrp="1"/>
          </p:cNvSpPr>
          <p:nvPr>
            <p:ph type="body" idx="1"/>
          </p:nvPr>
        </p:nvSpPr>
        <p:spPr>
          <a:xfrm>
            <a:off x="175501" y="1681163"/>
            <a:ext cx="432268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25ECD162-0697-49BE-8899-05FCFB71539C}"/>
              </a:ext>
            </a:extLst>
          </p:cNvPr>
          <p:cNvSpPr>
            <a:spLocks noGrp="1"/>
          </p:cNvSpPr>
          <p:nvPr>
            <p:ph sz="half" idx="2"/>
          </p:nvPr>
        </p:nvSpPr>
        <p:spPr>
          <a:xfrm>
            <a:off x="175501" y="2505075"/>
            <a:ext cx="432268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A69E6007-785B-41D0-B932-2B4BFF073755}"/>
              </a:ext>
            </a:extLst>
          </p:cNvPr>
          <p:cNvSpPr>
            <a:spLocks noGrp="1"/>
          </p:cNvSpPr>
          <p:nvPr>
            <p:ph type="body" sz="quarter" idx="3"/>
          </p:nvPr>
        </p:nvSpPr>
        <p:spPr>
          <a:xfrm>
            <a:off x="4629150" y="1681163"/>
            <a:ext cx="432270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E35DF337-0335-4780-B1BA-0BBD0A42EA5C}"/>
              </a:ext>
            </a:extLst>
          </p:cNvPr>
          <p:cNvSpPr>
            <a:spLocks noGrp="1"/>
          </p:cNvSpPr>
          <p:nvPr>
            <p:ph sz="quarter" idx="4"/>
          </p:nvPr>
        </p:nvSpPr>
        <p:spPr>
          <a:xfrm>
            <a:off x="4629150" y="2505075"/>
            <a:ext cx="432270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0D2C4F8-CFFF-463C-BEA7-03012D7F8516}"/>
              </a:ext>
            </a:extLst>
          </p:cNvPr>
          <p:cNvSpPr>
            <a:spLocks noGrp="1"/>
          </p:cNvSpPr>
          <p:nvPr>
            <p:ph type="dt" sz="half" idx="10"/>
          </p:nvPr>
        </p:nvSpPr>
        <p:spPr/>
        <p:txBody>
          <a:bodyPr/>
          <a:lstStyle/>
          <a:p>
            <a:fld id="{F97F3F08-3F48-459F-AAC5-2DE5402B2424}" type="datetime1">
              <a:rPr lang="en-AU" smtClean="0"/>
              <a:t>4/05/2020</a:t>
            </a:fld>
            <a:endParaRPr lang="en-AU" dirty="0"/>
          </a:p>
        </p:txBody>
      </p:sp>
      <p:sp>
        <p:nvSpPr>
          <p:cNvPr id="8" name="Footer Placeholder 7">
            <a:extLst>
              <a:ext uri="{FF2B5EF4-FFF2-40B4-BE49-F238E27FC236}">
                <a16:creationId xmlns:a16="http://schemas.microsoft.com/office/drawing/2014/main" id="{45F5B21B-D917-4C2D-A86B-12BB20BCDC13}"/>
              </a:ext>
            </a:extLst>
          </p:cNvPr>
          <p:cNvSpPr>
            <a:spLocks noGrp="1"/>
          </p:cNvSpPr>
          <p:nvPr>
            <p:ph type="ftr" sz="quarter" idx="11"/>
          </p:nvPr>
        </p:nvSpPr>
        <p:spPr/>
        <p:txBody>
          <a:bodyPr/>
          <a:lstStyle/>
          <a:p>
            <a:r>
              <a:rPr lang="en-AU" dirty="0"/>
              <a:t>Example footer text</a:t>
            </a:r>
          </a:p>
        </p:txBody>
      </p:sp>
      <p:sp>
        <p:nvSpPr>
          <p:cNvPr id="9" name="Slide Number Placeholder 8">
            <a:extLst>
              <a:ext uri="{FF2B5EF4-FFF2-40B4-BE49-F238E27FC236}">
                <a16:creationId xmlns:a16="http://schemas.microsoft.com/office/drawing/2014/main" id="{3ED006EB-F623-4403-A677-A9921610C0AE}"/>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3365575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57A25-6280-4D1F-8222-2DE5D168B254}"/>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AF5B11E6-D675-4EEF-978E-E387831969B1}"/>
              </a:ext>
            </a:extLst>
          </p:cNvPr>
          <p:cNvSpPr>
            <a:spLocks noGrp="1"/>
          </p:cNvSpPr>
          <p:nvPr>
            <p:ph type="dt" sz="half" idx="10"/>
          </p:nvPr>
        </p:nvSpPr>
        <p:spPr/>
        <p:txBody>
          <a:bodyPr/>
          <a:lstStyle/>
          <a:p>
            <a:fld id="{9DF44863-057C-4B03-9200-4B33928BD16D}" type="datetime1">
              <a:rPr lang="en-AU" smtClean="0"/>
              <a:t>4/05/2020</a:t>
            </a:fld>
            <a:endParaRPr lang="en-AU" dirty="0"/>
          </a:p>
        </p:txBody>
      </p:sp>
      <p:sp>
        <p:nvSpPr>
          <p:cNvPr id="4" name="Footer Placeholder 3">
            <a:extLst>
              <a:ext uri="{FF2B5EF4-FFF2-40B4-BE49-F238E27FC236}">
                <a16:creationId xmlns:a16="http://schemas.microsoft.com/office/drawing/2014/main" id="{495CDF87-D029-4429-9F21-882389F5C0E6}"/>
              </a:ext>
            </a:extLst>
          </p:cNvPr>
          <p:cNvSpPr>
            <a:spLocks noGrp="1"/>
          </p:cNvSpPr>
          <p:nvPr>
            <p:ph type="ftr" sz="quarter" idx="11"/>
          </p:nvPr>
        </p:nvSpPr>
        <p:spPr/>
        <p:txBody>
          <a:bodyPr/>
          <a:lstStyle/>
          <a:p>
            <a:r>
              <a:rPr lang="en-AU" dirty="0"/>
              <a:t>Example footer text</a:t>
            </a:r>
          </a:p>
        </p:txBody>
      </p:sp>
      <p:sp>
        <p:nvSpPr>
          <p:cNvPr id="5" name="Slide Number Placeholder 4">
            <a:extLst>
              <a:ext uri="{FF2B5EF4-FFF2-40B4-BE49-F238E27FC236}">
                <a16:creationId xmlns:a16="http://schemas.microsoft.com/office/drawing/2014/main" id="{170BC53C-4C4B-4FB5-B43A-F9255C94B3E5}"/>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1857413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ABD13F-814C-4D3A-8EB6-2F0288292708}"/>
              </a:ext>
            </a:extLst>
          </p:cNvPr>
          <p:cNvSpPr>
            <a:spLocks noGrp="1"/>
          </p:cNvSpPr>
          <p:nvPr>
            <p:ph type="dt" sz="half" idx="10"/>
          </p:nvPr>
        </p:nvSpPr>
        <p:spPr/>
        <p:txBody>
          <a:bodyPr/>
          <a:lstStyle/>
          <a:p>
            <a:fld id="{BDF8578F-903B-4AF9-9D90-4E791B4B0D70}" type="datetime1">
              <a:rPr lang="en-AU" smtClean="0"/>
              <a:t>4/05/2020</a:t>
            </a:fld>
            <a:endParaRPr lang="en-AU" dirty="0"/>
          </a:p>
        </p:txBody>
      </p:sp>
      <p:sp>
        <p:nvSpPr>
          <p:cNvPr id="3" name="Footer Placeholder 2">
            <a:extLst>
              <a:ext uri="{FF2B5EF4-FFF2-40B4-BE49-F238E27FC236}">
                <a16:creationId xmlns:a16="http://schemas.microsoft.com/office/drawing/2014/main" id="{A6DB036C-D370-4FDE-B942-8258769CEEC3}"/>
              </a:ext>
            </a:extLst>
          </p:cNvPr>
          <p:cNvSpPr>
            <a:spLocks noGrp="1"/>
          </p:cNvSpPr>
          <p:nvPr>
            <p:ph type="ftr" sz="quarter" idx="11"/>
          </p:nvPr>
        </p:nvSpPr>
        <p:spPr/>
        <p:txBody>
          <a:bodyPr/>
          <a:lstStyle/>
          <a:p>
            <a:r>
              <a:rPr lang="en-AU" dirty="0"/>
              <a:t>Example footer text</a:t>
            </a:r>
          </a:p>
        </p:txBody>
      </p:sp>
      <p:sp>
        <p:nvSpPr>
          <p:cNvPr id="4" name="Slide Number Placeholder 3">
            <a:extLst>
              <a:ext uri="{FF2B5EF4-FFF2-40B4-BE49-F238E27FC236}">
                <a16:creationId xmlns:a16="http://schemas.microsoft.com/office/drawing/2014/main" id="{00CCFD27-C193-40B6-BAF5-5C073FCA20A5}"/>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278137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2951560"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dirty="0"/>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199800" y="457200"/>
            <a:ext cx="2486700" cy="1324800"/>
          </a:xfrm>
        </p:spPr>
        <p:txBody>
          <a:bodyPr anchor="t" anchorCtr="0">
            <a:noAutofit/>
          </a:bodyPr>
          <a:lstStyle>
            <a:lvl1pPr>
              <a:defRPr sz="3300"/>
            </a:lvl1pPr>
          </a:lstStyle>
          <a:p>
            <a:r>
              <a:rPr lang="en-US"/>
              <a:t>Click to edit Master title style</a:t>
            </a:r>
            <a:endParaRPr lang="en-AU" dirty="0"/>
          </a:p>
        </p:txBody>
      </p:sp>
      <p:sp>
        <p:nvSpPr>
          <p:cNvPr id="3" name="Content Placeholder 2">
            <a:extLst>
              <a:ext uri="{FF2B5EF4-FFF2-40B4-BE49-F238E27FC236}">
                <a16:creationId xmlns:a16="http://schemas.microsoft.com/office/drawing/2014/main" id="{5AE116F7-0AE7-40B0-9C9D-0F9CBF82DF85}"/>
              </a:ext>
            </a:extLst>
          </p:cNvPr>
          <p:cNvSpPr>
            <a:spLocks noGrp="1"/>
          </p:cNvSpPr>
          <p:nvPr>
            <p:ph idx="1"/>
          </p:nvPr>
        </p:nvSpPr>
        <p:spPr>
          <a:xfrm>
            <a:off x="3151360" y="457200"/>
            <a:ext cx="5793740" cy="562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 name="Text Placeholder 3">
            <a:extLst>
              <a:ext uri="{FF2B5EF4-FFF2-40B4-BE49-F238E27FC236}">
                <a16:creationId xmlns:a16="http://schemas.microsoft.com/office/drawing/2014/main" id="{4A46DFC6-B1F9-4548-AD13-D6EEFAE6DD0C}"/>
              </a:ext>
            </a:extLst>
          </p:cNvPr>
          <p:cNvSpPr>
            <a:spLocks noGrp="1"/>
          </p:cNvSpPr>
          <p:nvPr>
            <p:ph type="body" sz="half" idx="2"/>
          </p:nvPr>
        </p:nvSpPr>
        <p:spPr>
          <a:xfrm>
            <a:off x="199800" y="3117600"/>
            <a:ext cx="2486700" cy="1846800"/>
          </a:xfrm>
        </p:spPr>
        <p:txBody>
          <a:bodyPr>
            <a:normAutofit/>
          </a:bodyPr>
          <a:lstStyle>
            <a:lvl1pPr marL="0" indent="0">
              <a:buNone/>
              <a:defRPr sz="21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1FBD24B8-0B8F-45D7-85A8-180F332A7D44}" type="datetime1">
              <a:rPr lang="en-AU" smtClean="0"/>
              <a:t>4/05/2020</a:t>
            </a:fld>
            <a:endParaRPr lang="en-AU" dirty="0"/>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r>
              <a:rPr lang="en-AU" dirty="0"/>
              <a:t>Example footer text</a:t>
            </a:r>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dirty="0"/>
          </a:p>
        </p:txBody>
      </p:sp>
      <p:pic>
        <p:nvPicPr>
          <p:cNvPr id="9" name="Picture 8">
            <a:extLst>
              <a:ext uri="{FF2B5EF4-FFF2-40B4-BE49-F238E27FC236}">
                <a16:creationId xmlns:a16="http://schemas.microsoft.com/office/drawing/2014/main" id="{41E11E4B-3A96-4BA8-A032-67B5456BA81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6617" y="6250625"/>
            <a:ext cx="1302050" cy="428911"/>
          </a:xfrm>
          <a:prstGeom prst="rect">
            <a:avLst/>
          </a:prstGeom>
        </p:spPr>
      </p:pic>
    </p:spTree>
    <p:extLst>
      <p:ext uri="{BB962C8B-B14F-4D97-AF65-F5344CB8AC3E}">
        <p14:creationId xmlns:p14="http://schemas.microsoft.com/office/powerpoint/2010/main" val="4035369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4AA570C-1BBC-4CDB-A506-E6982C6B7BDD}"/>
              </a:ext>
            </a:extLst>
          </p:cNvPr>
          <p:cNvSpPr/>
          <p:nvPr userDrawn="1"/>
        </p:nvSpPr>
        <p:spPr>
          <a:xfrm>
            <a:off x="0" y="1"/>
            <a:ext cx="9144000" cy="1325563"/>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13" dirty="0"/>
          </a:p>
        </p:txBody>
      </p:sp>
      <p:sp>
        <p:nvSpPr>
          <p:cNvPr id="2" name="Title Placeholder 1">
            <a:extLst>
              <a:ext uri="{FF2B5EF4-FFF2-40B4-BE49-F238E27FC236}">
                <a16:creationId xmlns:a16="http://schemas.microsoft.com/office/drawing/2014/main" id="{E813FF67-1633-4DD4-99C9-C98EEFE702B2}"/>
              </a:ext>
            </a:extLst>
          </p:cNvPr>
          <p:cNvSpPr>
            <a:spLocks noGrp="1"/>
          </p:cNvSpPr>
          <p:nvPr>
            <p:ph type="title"/>
          </p:nvPr>
        </p:nvSpPr>
        <p:spPr>
          <a:xfrm>
            <a:off x="176646" y="136526"/>
            <a:ext cx="6751334" cy="1189039"/>
          </a:xfrm>
          <a:prstGeom prst="rect">
            <a:avLst/>
          </a:prstGeom>
        </p:spPr>
        <p:txBody>
          <a:bodyPr vert="horz" lIns="91440" tIns="45720" rIns="91440" bIns="45720" rtlCol="0" anchor="b" anchorCtr="0">
            <a:normAutofit/>
          </a:bodyPr>
          <a:lstStyle/>
          <a:p>
            <a:r>
              <a:rPr lang="en-US"/>
              <a:t>Click to edit Master title style</a:t>
            </a:r>
            <a:endParaRPr lang="en-AU" dirty="0"/>
          </a:p>
        </p:txBody>
      </p:sp>
      <p:sp>
        <p:nvSpPr>
          <p:cNvPr id="3" name="Text Placeholder 2">
            <a:extLst>
              <a:ext uri="{FF2B5EF4-FFF2-40B4-BE49-F238E27FC236}">
                <a16:creationId xmlns:a16="http://schemas.microsoft.com/office/drawing/2014/main" id="{27D0BBB1-D145-40B9-81B9-93197AFAADDE}"/>
              </a:ext>
            </a:extLst>
          </p:cNvPr>
          <p:cNvSpPr>
            <a:spLocks noGrp="1"/>
          </p:cNvSpPr>
          <p:nvPr>
            <p:ph type="body" idx="1"/>
          </p:nvPr>
        </p:nvSpPr>
        <p:spPr>
          <a:xfrm>
            <a:off x="176645" y="1825625"/>
            <a:ext cx="8770787"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 name="Date Placeholder 3">
            <a:extLst>
              <a:ext uri="{FF2B5EF4-FFF2-40B4-BE49-F238E27FC236}">
                <a16:creationId xmlns:a16="http://schemas.microsoft.com/office/drawing/2014/main" id="{C4F2B31C-A208-4978-9A1D-EA4662D26BC7}"/>
              </a:ext>
            </a:extLst>
          </p:cNvPr>
          <p:cNvSpPr>
            <a:spLocks noGrp="1"/>
          </p:cNvSpPr>
          <p:nvPr>
            <p:ph type="dt" sz="half" idx="2"/>
          </p:nvPr>
        </p:nvSpPr>
        <p:spPr>
          <a:xfrm>
            <a:off x="7122319" y="6356351"/>
            <a:ext cx="130205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39CB6DF4-CC86-461D-897F-E43E4ABC76B8}" type="datetime1">
              <a:rPr lang="en-AU" smtClean="0"/>
              <a:t>4/05/2020</a:t>
            </a:fld>
            <a:endParaRPr lang="en-AU" dirty="0"/>
          </a:p>
        </p:txBody>
      </p:sp>
      <p:sp>
        <p:nvSpPr>
          <p:cNvPr id="5" name="Footer Placeholder 4">
            <a:extLst>
              <a:ext uri="{FF2B5EF4-FFF2-40B4-BE49-F238E27FC236}">
                <a16:creationId xmlns:a16="http://schemas.microsoft.com/office/drawing/2014/main" id="{7ACC266F-310A-4449-8A29-6F1ACA0C6CA5}"/>
              </a:ext>
            </a:extLst>
          </p:cNvPr>
          <p:cNvSpPr>
            <a:spLocks noGrp="1"/>
          </p:cNvSpPr>
          <p:nvPr>
            <p:ph type="ftr" sz="quarter" idx="3"/>
          </p:nvPr>
        </p:nvSpPr>
        <p:spPr>
          <a:xfrm>
            <a:off x="3028950" y="6356351"/>
            <a:ext cx="4002382" cy="365125"/>
          </a:xfrm>
          <a:prstGeom prst="rect">
            <a:avLst/>
          </a:prstGeom>
        </p:spPr>
        <p:txBody>
          <a:bodyPr vert="horz" lIns="91440" tIns="45720" rIns="91440" bIns="45720" rtlCol="0" anchor="ctr"/>
          <a:lstStyle>
            <a:lvl1pPr algn="r">
              <a:defRPr sz="900">
                <a:solidFill>
                  <a:schemeClr val="tx1">
                    <a:tint val="75000"/>
                  </a:schemeClr>
                </a:solidFill>
              </a:defRPr>
            </a:lvl1pPr>
          </a:lstStyle>
          <a:p>
            <a:r>
              <a:rPr lang="en-AU" dirty="0"/>
              <a:t>Example footer text</a:t>
            </a:r>
          </a:p>
        </p:txBody>
      </p:sp>
      <p:sp>
        <p:nvSpPr>
          <p:cNvPr id="6" name="Slide Number Placeholder 5">
            <a:extLst>
              <a:ext uri="{FF2B5EF4-FFF2-40B4-BE49-F238E27FC236}">
                <a16:creationId xmlns:a16="http://schemas.microsoft.com/office/drawing/2014/main" id="{F32EF9F2-B7AF-45F0-96E3-4AB78790C458}"/>
              </a:ext>
            </a:extLst>
          </p:cNvPr>
          <p:cNvSpPr>
            <a:spLocks noGrp="1"/>
          </p:cNvSpPr>
          <p:nvPr>
            <p:ph type="sldNum" sz="quarter" idx="4"/>
          </p:nvPr>
        </p:nvSpPr>
        <p:spPr>
          <a:xfrm>
            <a:off x="8515350" y="6356351"/>
            <a:ext cx="432081"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EC81F68-4976-451A-B2E9-79BCBD2F70CC}" type="slidenum">
              <a:rPr lang="en-AU" smtClean="0"/>
              <a:t>‹#›</a:t>
            </a:fld>
            <a:endParaRPr lang="en-AU" dirty="0"/>
          </a:p>
        </p:txBody>
      </p:sp>
      <p:pic>
        <p:nvPicPr>
          <p:cNvPr id="8" name="Picture 7">
            <a:extLst>
              <a:ext uri="{FF2B5EF4-FFF2-40B4-BE49-F238E27FC236}">
                <a16:creationId xmlns:a16="http://schemas.microsoft.com/office/drawing/2014/main" id="{97C1AA2C-3FFA-48E8-B036-2C5DC3A52F92}"/>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06617" y="6250625"/>
            <a:ext cx="1302050" cy="428911"/>
          </a:xfrm>
          <a:prstGeom prst="rect">
            <a:avLst/>
          </a:prstGeom>
        </p:spPr>
      </p:pic>
    </p:spTree>
    <p:extLst>
      <p:ext uri="{BB962C8B-B14F-4D97-AF65-F5344CB8AC3E}">
        <p14:creationId xmlns:p14="http://schemas.microsoft.com/office/powerpoint/2010/main" val="343749320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9" r:id="rId11"/>
  </p:sldLayoutIdLst>
  <p:hf hdr="0" ftr="0"/>
  <p:txStyles>
    <p:titleStyle>
      <a:lvl1pPr algn="l" defTabSz="685800" rtl="0" eaLnBrk="1" latinLnBrk="0" hangingPunct="1">
        <a:lnSpc>
          <a:spcPct val="90000"/>
        </a:lnSpc>
        <a:spcBef>
          <a:spcPct val="0"/>
        </a:spcBef>
        <a:buNone/>
        <a:defRPr sz="3300" b="0" kern="1200">
          <a:solidFill>
            <a:schemeClr val="bg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hyperlink" Target="https://aemo.com.au/Stakeholder-Consultation/Industry-forums-and-working-groups/Retail-meetings/B2B-Working-Group" TargetMode="External"/><Relationship Id="rId2" Type="http://schemas.openxmlformats.org/officeDocument/2006/relationships/hyperlink" Target="https://aemo.com.au/Stakeholder-Consultation/Industry-forums-and-working-groups/Retail-meetings/Electricity-Retail-Consultative-Forum" TargetMode="Externa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slide" Target="slide17.xml"/><Relationship Id="rId13" Type="http://schemas.openxmlformats.org/officeDocument/2006/relationships/slide" Target="slide29.xml"/><Relationship Id="rId3" Type="http://schemas.openxmlformats.org/officeDocument/2006/relationships/slide" Target="slide3.xml"/><Relationship Id="rId7" Type="http://schemas.openxmlformats.org/officeDocument/2006/relationships/slide" Target="slide13.xml"/><Relationship Id="rId12" Type="http://schemas.openxmlformats.org/officeDocument/2006/relationships/slide" Target="slide26.xml"/><Relationship Id="rId2" Type="http://schemas.openxmlformats.org/officeDocument/2006/relationships/notesSlide" Target="../notesSlides/notesSlide1.xml"/><Relationship Id="rId16" Type="http://schemas.openxmlformats.org/officeDocument/2006/relationships/slide" Target="slide42.xml"/><Relationship Id="rId1" Type="http://schemas.openxmlformats.org/officeDocument/2006/relationships/slideLayout" Target="../slideLayouts/slideLayout3.xml"/><Relationship Id="rId6" Type="http://schemas.openxmlformats.org/officeDocument/2006/relationships/slide" Target="slide11.xml"/><Relationship Id="rId11" Type="http://schemas.openxmlformats.org/officeDocument/2006/relationships/slide" Target="slide23.xml"/><Relationship Id="rId5" Type="http://schemas.openxmlformats.org/officeDocument/2006/relationships/slide" Target="slide33.xml"/><Relationship Id="rId15" Type="http://schemas.openxmlformats.org/officeDocument/2006/relationships/slide" Target="slide37.xml"/><Relationship Id="rId10" Type="http://schemas.openxmlformats.org/officeDocument/2006/relationships/slide" Target="slide21.xml"/><Relationship Id="rId4" Type="http://schemas.openxmlformats.org/officeDocument/2006/relationships/slide" Target="slide4.xml"/><Relationship Id="rId9" Type="http://schemas.openxmlformats.org/officeDocument/2006/relationships/slide" Target="slide44.xml"/><Relationship Id="rId14" Type="http://schemas.openxmlformats.org/officeDocument/2006/relationships/slide" Target="slide3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 Target="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 Target="slide2.xml"/><Relationship Id="rId1" Type="http://schemas.openxmlformats.org/officeDocument/2006/relationships/slideLayout" Target="../slideLayouts/slideLayout3.xml"/><Relationship Id="rId4" Type="http://schemas.openxmlformats.org/officeDocument/2006/relationships/image" Target="../media/image10.png"/></Relationships>
</file>

<file path=ppt/slides/_rels/slide2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 Target="slide2.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slide" Target="slide2.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slide" Target="slide2.xml"/><Relationship Id="rId1" Type="http://schemas.openxmlformats.org/officeDocument/2006/relationships/slideLayout" Target="../slideLayouts/slideLayout3.xml"/><Relationship Id="rId4" Type="http://schemas.openxmlformats.org/officeDocument/2006/relationships/image" Target="../media/image14.png"/></Relationships>
</file>

<file path=ppt/slides/_rels/slide4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slide" Target="slide2.xml"/><Relationship Id="rId1" Type="http://schemas.openxmlformats.org/officeDocument/2006/relationships/slideLayout" Target="../slideLayouts/slideLayout3.xml"/><Relationship Id="rId5" Type="http://schemas.openxmlformats.org/officeDocument/2006/relationships/image" Target="../media/image17.png"/><Relationship Id="rId4" Type="http://schemas.openxmlformats.org/officeDocument/2006/relationships/image" Target="../media/image16.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8" Type="http://schemas.openxmlformats.org/officeDocument/2006/relationships/image" Target="../media/image22.png"/><Relationship Id="rId13" Type="http://schemas.openxmlformats.org/officeDocument/2006/relationships/image" Target="../media/image27.svg"/><Relationship Id="rId3" Type="http://schemas.openxmlformats.org/officeDocument/2006/relationships/image" Target="../media/image19.png"/><Relationship Id="rId7" Type="http://schemas.openxmlformats.org/officeDocument/2006/relationships/image" Target="../media/image21.svg"/><Relationship Id="rId12" Type="http://schemas.openxmlformats.org/officeDocument/2006/relationships/image" Target="../media/image26.png"/><Relationship Id="rId17" Type="http://schemas.openxmlformats.org/officeDocument/2006/relationships/image" Target="../media/image31.svg"/><Relationship Id="rId2" Type="http://schemas.openxmlformats.org/officeDocument/2006/relationships/image" Target="../media/image18.png"/><Relationship Id="rId16" Type="http://schemas.openxmlformats.org/officeDocument/2006/relationships/image" Target="../media/image30.png"/><Relationship Id="rId1" Type="http://schemas.openxmlformats.org/officeDocument/2006/relationships/slideLayout" Target="../slideLayouts/slideLayout3.xml"/><Relationship Id="rId6" Type="http://schemas.openxmlformats.org/officeDocument/2006/relationships/image" Target="../media/image20.png"/><Relationship Id="rId11" Type="http://schemas.openxmlformats.org/officeDocument/2006/relationships/image" Target="../media/image25.svg"/><Relationship Id="rId5" Type="http://schemas.openxmlformats.org/officeDocument/2006/relationships/hyperlink" Target="https://www.aemo.com.au/-/media/Files/Electricity/NEM/Settlements_and_Payments/Prudentials/2019/Guide-to-Electricity-Reallocations.pdf" TargetMode="External"/><Relationship Id="rId15" Type="http://schemas.openxmlformats.org/officeDocument/2006/relationships/image" Target="../media/image29.svg"/><Relationship Id="rId10" Type="http://schemas.openxmlformats.org/officeDocument/2006/relationships/image" Target="../media/image24.png"/><Relationship Id="rId4" Type="http://schemas.openxmlformats.org/officeDocument/2006/relationships/hyperlink" Target="https://www.aemo.com.au/-/media/files/electricity/nem/it-systems-and-change/2019/emms-technical-specification-5ms-reallocations.pdf?la=en&amp;hash=D927516137646E749D591B43C2DDAAE4" TargetMode="External"/><Relationship Id="rId9" Type="http://schemas.openxmlformats.org/officeDocument/2006/relationships/image" Target="../media/image23.svg"/><Relationship Id="rId14" Type="http://schemas.openxmlformats.org/officeDocument/2006/relationships/image" Target="../media/image28.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3" Type="http://schemas.openxmlformats.org/officeDocument/2006/relationships/hyperlink" Target="https://aemo.com.au/initiatives/major-programs/nem-five-minute-settlement-program-and-global-settlement" TargetMode="External"/><Relationship Id="rId7" Type="http://schemas.openxmlformats.org/officeDocument/2006/relationships/image" Target="../media/image35.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34.png"/><Relationship Id="rId5" Type="http://schemas.openxmlformats.org/officeDocument/2006/relationships/image" Target="../media/image33.png"/><Relationship Id="rId4" Type="http://schemas.openxmlformats.org/officeDocument/2006/relationships/image" Target="../media/image32.pn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slide" Target="slide2.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782C9-ADE4-46CD-8BEF-5D357CAFDEEA}"/>
              </a:ext>
            </a:extLst>
          </p:cNvPr>
          <p:cNvSpPr>
            <a:spLocks noGrp="1"/>
          </p:cNvSpPr>
          <p:nvPr>
            <p:ph type="ctrTitle"/>
          </p:nvPr>
        </p:nvSpPr>
        <p:spPr/>
        <p:txBody>
          <a:bodyPr/>
          <a:lstStyle/>
          <a:p>
            <a:r>
              <a:rPr lang="en-AU" dirty="0"/>
              <a:t>5MS &amp; GS</a:t>
            </a:r>
            <a:br>
              <a:rPr lang="en-AU" dirty="0"/>
            </a:br>
            <a:r>
              <a:rPr lang="en-AU" dirty="0"/>
              <a:t>Systems Working Group #19</a:t>
            </a:r>
          </a:p>
        </p:txBody>
      </p:sp>
      <p:sp>
        <p:nvSpPr>
          <p:cNvPr id="3" name="Subtitle 2">
            <a:extLst>
              <a:ext uri="{FF2B5EF4-FFF2-40B4-BE49-F238E27FC236}">
                <a16:creationId xmlns:a16="http://schemas.microsoft.com/office/drawing/2014/main" id="{25BBA325-268B-4C48-BC46-568441D295DF}"/>
              </a:ext>
            </a:extLst>
          </p:cNvPr>
          <p:cNvSpPr>
            <a:spLocks noGrp="1"/>
          </p:cNvSpPr>
          <p:nvPr>
            <p:ph type="subTitle" idx="1"/>
          </p:nvPr>
        </p:nvSpPr>
        <p:spPr/>
        <p:txBody>
          <a:bodyPr/>
          <a:lstStyle/>
          <a:p>
            <a:r>
              <a:rPr lang="en-AU" dirty="0"/>
              <a:t>17 February 2020</a:t>
            </a:r>
          </a:p>
        </p:txBody>
      </p:sp>
    </p:spTree>
    <p:extLst>
      <p:ext uri="{BB962C8B-B14F-4D97-AF65-F5344CB8AC3E}">
        <p14:creationId xmlns:p14="http://schemas.microsoft.com/office/powerpoint/2010/main" val="41214802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5EE7F-C438-4981-BCD8-B88E401D4999}"/>
              </a:ext>
            </a:extLst>
          </p:cNvPr>
          <p:cNvSpPr>
            <a:spLocks noGrp="1"/>
          </p:cNvSpPr>
          <p:nvPr>
            <p:ph type="title"/>
          </p:nvPr>
        </p:nvSpPr>
        <p:spPr/>
        <p:txBody>
          <a:bodyPr/>
          <a:lstStyle/>
          <a:p>
            <a:r>
              <a:rPr lang="en-AU" dirty="0"/>
              <a:t>Staging Environment Update</a:t>
            </a:r>
          </a:p>
        </p:txBody>
      </p:sp>
      <p:sp>
        <p:nvSpPr>
          <p:cNvPr id="4" name="Slide Number Placeholder 3">
            <a:extLst>
              <a:ext uri="{FF2B5EF4-FFF2-40B4-BE49-F238E27FC236}">
                <a16:creationId xmlns:a16="http://schemas.microsoft.com/office/drawing/2014/main" id="{74B8803A-3D07-46F4-83A0-28A6615CD3A9}"/>
              </a:ext>
            </a:extLst>
          </p:cNvPr>
          <p:cNvSpPr>
            <a:spLocks noGrp="1"/>
          </p:cNvSpPr>
          <p:nvPr>
            <p:ph type="sldNum" sz="quarter" idx="12"/>
          </p:nvPr>
        </p:nvSpPr>
        <p:spPr/>
        <p:txBody>
          <a:bodyPr/>
          <a:lstStyle/>
          <a:p>
            <a:fld id="{4EC81F68-4976-451A-B2E9-79BCBD2F70CC}" type="slidenum">
              <a:rPr lang="en-AU" smtClean="0"/>
              <a:t>10</a:t>
            </a:fld>
            <a:endParaRPr lang="en-AU" dirty="0"/>
          </a:p>
        </p:txBody>
      </p:sp>
      <p:sp>
        <p:nvSpPr>
          <p:cNvPr id="7" name="TextBox 6">
            <a:hlinkClick r:id="" action="ppaction://noaction"/>
            <a:extLst>
              <a:ext uri="{FF2B5EF4-FFF2-40B4-BE49-F238E27FC236}">
                <a16:creationId xmlns:a16="http://schemas.microsoft.com/office/drawing/2014/main" id="{587655CE-4480-49B6-910B-3E14F077A3D4}"/>
              </a:ext>
            </a:extLst>
          </p:cNvPr>
          <p:cNvSpPr txBox="1"/>
          <p:nvPr/>
        </p:nvSpPr>
        <p:spPr>
          <a:xfrm>
            <a:off x="1924050" y="6591300"/>
            <a:ext cx="868828" cy="153888"/>
          </a:xfrm>
          <a:prstGeom prst="rect">
            <a:avLst/>
          </a:prstGeom>
          <a:noFill/>
        </p:spPr>
        <p:txBody>
          <a:bodyPr wrap="none" lIns="0" tIns="0" rIns="0" bIns="0" rtlCol="0">
            <a:spAutoFit/>
          </a:bodyPr>
          <a:lstStyle/>
          <a:p>
            <a:r>
              <a:rPr lang="en-AU" sz="1000" b="1" dirty="0">
                <a:solidFill>
                  <a:schemeClr val="accent1">
                    <a:lumMod val="75000"/>
                  </a:schemeClr>
                </a:solidFill>
              </a:rPr>
              <a:t>Back to Agenda</a:t>
            </a:r>
            <a:endParaRPr lang="en-AU" b="1" dirty="0">
              <a:solidFill>
                <a:schemeClr val="accent1">
                  <a:lumMod val="75000"/>
                </a:schemeClr>
              </a:solidFill>
            </a:endParaRPr>
          </a:p>
        </p:txBody>
      </p:sp>
      <p:sp>
        <p:nvSpPr>
          <p:cNvPr id="9" name="Content Placeholder 2">
            <a:extLst>
              <a:ext uri="{FF2B5EF4-FFF2-40B4-BE49-F238E27FC236}">
                <a16:creationId xmlns:a16="http://schemas.microsoft.com/office/drawing/2014/main" id="{270BCA53-61CC-4F0E-B52B-86233B0E2C0A}"/>
              </a:ext>
            </a:extLst>
          </p:cNvPr>
          <p:cNvSpPr>
            <a:spLocks noGrp="1"/>
          </p:cNvSpPr>
          <p:nvPr>
            <p:ph idx="1"/>
          </p:nvPr>
        </p:nvSpPr>
        <p:spPr>
          <a:xfrm>
            <a:off x="176213" y="1450105"/>
            <a:ext cx="8770937" cy="4726858"/>
          </a:xfrm>
        </p:spPr>
        <p:txBody>
          <a:bodyPr>
            <a:normAutofit fontScale="85000" lnSpcReduction="10000"/>
          </a:bodyPr>
          <a:lstStyle/>
          <a:p>
            <a:r>
              <a:rPr lang="en-AU" sz="2400" dirty="0"/>
              <a:t>Settlements Package 3 is due to be deployed in the 5MS Staging Environment 16 March 2020.</a:t>
            </a:r>
          </a:p>
          <a:p>
            <a:endParaRPr lang="en-AU" sz="2400" dirty="0"/>
          </a:p>
          <a:p>
            <a:r>
              <a:rPr lang="en-AU" sz="2400" dirty="0"/>
              <a:t>The initial deployment will be configured for 30-minute settlement only, with transition to 5-minute trading intervals and global settlement to follow.</a:t>
            </a:r>
          </a:p>
          <a:p>
            <a:r>
              <a:rPr lang="en-AU" sz="2400" dirty="0"/>
              <a:t>The functions being made available are:</a:t>
            </a:r>
          </a:p>
          <a:p>
            <a:pPr lvl="1"/>
            <a:r>
              <a:rPr lang="en-AU" sz="2000" dirty="0"/>
              <a:t>Prelim, Final, and Revision Settlements</a:t>
            </a:r>
          </a:p>
          <a:p>
            <a:pPr lvl="1"/>
            <a:r>
              <a:rPr lang="en-AU" sz="2000" dirty="0"/>
              <a:t>Invoicing (Tax Invoice, RCTI, Adjustment Note, etc)</a:t>
            </a:r>
          </a:p>
          <a:p>
            <a:pPr lvl="1"/>
            <a:r>
              <a:rPr lang="en-AU" sz="2000" dirty="0"/>
              <a:t>Reconciliation reports (SR, SS, etc)</a:t>
            </a:r>
          </a:p>
          <a:p>
            <a:pPr lvl="1"/>
            <a:r>
              <a:rPr lang="en-AU" sz="2000" dirty="0"/>
              <a:t>Data Interchange</a:t>
            </a:r>
          </a:p>
          <a:p>
            <a:pPr lvl="1"/>
            <a:r>
              <a:rPr lang="en-AU" sz="2000" dirty="0"/>
              <a:t>Settlements Direct (Production version, no API’s)</a:t>
            </a:r>
          </a:p>
          <a:p>
            <a:r>
              <a:rPr lang="en-AU" sz="2400" dirty="0"/>
              <a:t>The environment will initially use a data snapshot from the EMMS Production system, to be taken in early February 2020.  Integration with the Dispatch and Reallocations staging environment will not initially be on offer.</a:t>
            </a:r>
          </a:p>
          <a:p>
            <a:r>
              <a:rPr lang="en-AU" sz="2400" dirty="0"/>
              <a:t>5-minute metering and UFE data will be artificially created for the staging environment.</a:t>
            </a:r>
          </a:p>
          <a:p>
            <a:endParaRPr lang="en-AU" sz="2400" dirty="0"/>
          </a:p>
          <a:p>
            <a:endParaRPr lang="en-AU" sz="2400" dirty="0"/>
          </a:p>
          <a:p>
            <a:endParaRPr lang="en-AU" sz="2400" dirty="0"/>
          </a:p>
        </p:txBody>
      </p:sp>
    </p:spTree>
    <p:extLst>
      <p:ext uri="{BB962C8B-B14F-4D97-AF65-F5344CB8AC3E}">
        <p14:creationId xmlns:p14="http://schemas.microsoft.com/office/powerpoint/2010/main" val="38713635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C254E-3DA2-44A9-AECA-C51E95A20F99}"/>
              </a:ext>
            </a:extLst>
          </p:cNvPr>
          <p:cNvSpPr>
            <a:spLocks noGrp="1"/>
          </p:cNvSpPr>
          <p:nvPr>
            <p:ph type="title"/>
          </p:nvPr>
        </p:nvSpPr>
        <p:spPr/>
        <p:txBody>
          <a:bodyPr/>
          <a:lstStyle/>
          <a:p>
            <a:r>
              <a:rPr lang="en-AU" dirty="0"/>
              <a:t>Industry Test Working Group update</a:t>
            </a:r>
          </a:p>
        </p:txBody>
      </p:sp>
      <p:sp>
        <p:nvSpPr>
          <p:cNvPr id="3" name="Text Placeholder 2">
            <a:extLst>
              <a:ext uri="{FF2B5EF4-FFF2-40B4-BE49-F238E27FC236}">
                <a16:creationId xmlns:a16="http://schemas.microsoft.com/office/drawing/2014/main" id="{F9D7BA2F-7BB4-4037-A5C2-3C6B92B34B0A}"/>
              </a:ext>
            </a:extLst>
          </p:cNvPr>
          <p:cNvSpPr>
            <a:spLocks noGrp="1"/>
          </p:cNvSpPr>
          <p:nvPr>
            <p:ph type="body" idx="1"/>
          </p:nvPr>
        </p:nvSpPr>
        <p:spPr/>
        <p:txBody>
          <a:bodyPr/>
          <a:lstStyle/>
          <a:p>
            <a:r>
              <a:rPr lang="en-AU" dirty="0"/>
              <a:t>Tui Grant</a:t>
            </a:r>
          </a:p>
        </p:txBody>
      </p:sp>
    </p:spTree>
    <p:extLst>
      <p:ext uri="{BB962C8B-B14F-4D97-AF65-F5344CB8AC3E}">
        <p14:creationId xmlns:p14="http://schemas.microsoft.com/office/powerpoint/2010/main" val="15722442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A79E4-0602-4E0F-A732-1BB0E0AB6BBC}"/>
              </a:ext>
            </a:extLst>
          </p:cNvPr>
          <p:cNvSpPr>
            <a:spLocks noGrp="1"/>
          </p:cNvSpPr>
          <p:nvPr>
            <p:ph type="title"/>
          </p:nvPr>
        </p:nvSpPr>
        <p:spPr/>
        <p:txBody>
          <a:bodyPr/>
          <a:lstStyle/>
          <a:p>
            <a:r>
              <a:rPr lang="en-AU" dirty="0"/>
              <a:t>Industry testing working group - update</a:t>
            </a:r>
          </a:p>
        </p:txBody>
      </p:sp>
      <p:sp>
        <p:nvSpPr>
          <p:cNvPr id="3" name="Content Placeholder 2">
            <a:extLst>
              <a:ext uri="{FF2B5EF4-FFF2-40B4-BE49-F238E27FC236}">
                <a16:creationId xmlns:a16="http://schemas.microsoft.com/office/drawing/2014/main" id="{21DD09EE-C66D-4CDB-86C7-BAF383327D51}"/>
              </a:ext>
            </a:extLst>
          </p:cNvPr>
          <p:cNvSpPr>
            <a:spLocks noGrp="1"/>
          </p:cNvSpPr>
          <p:nvPr>
            <p:ph idx="1"/>
          </p:nvPr>
        </p:nvSpPr>
        <p:spPr>
          <a:xfrm>
            <a:off x="176646" y="1616661"/>
            <a:ext cx="8770787" cy="4503124"/>
          </a:xfrm>
        </p:spPr>
        <p:txBody>
          <a:bodyPr>
            <a:normAutofit lnSpcReduction="10000"/>
          </a:bodyPr>
          <a:lstStyle/>
          <a:p>
            <a:pPr>
              <a:lnSpc>
                <a:spcPct val="110000"/>
              </a:lnSpc>
            </a:pPr>
            <a:r>
              <a:rPr lang="en-AU" sz="2052" dirty="0"/>
              <a:t>Discussed bringing GS market test date forward.  Consideration for the amount of data setup required by all parties if this date is brought forward does not provide as much benefit as leaving the testing in the currently scheduled date.</a:t>
            </a:r>
          </a:p>
          <a:p>
            <a:pPr>
              <a:lnSpc>
                <a:spcPct val="110000"/>
              </a:lnSpc>
            </a:pPr>
            <a:r>
              <a:rPr lang="en-AU" sz="2052" dirty="0"/>
              <a:t>There was a request to provide more detail on the scope of the planned releases than what was available in the test </a:t>
            </a:r>
            <a:r>
              <a:rPr lang="en-AU" sz="2052" b="1" dirty="0"/>
              <a:t>strategy</a:t>
            </a:r>
            <a:r>
              <a:rPr lang="en-AU" sz="2052" dirty="0"/>
              <a:t>.  It was explained that the detail is driven by the RWG and the approach taken to updating market data.  Now that this is more defined, test </a:t>
            </a:r>
            <a:r>
              <a:rPr lang="en-AU" sz="2052" b="1" dirty="0"/>
              <a:t>plans</a:t>
            </a:r>
            <a:r>
              <a:rPr lang="en-AU" sz="2052" dirty="0"/>
              <a:t> can be developed with a more detailed scope and approach to testing outcomes.</a:t>
            </a:r>
          </a:p>
          <a:p>
            <a:pPr>
              <a:lnSpc>
                <a:spcPct val="110000"/>
              </a:lnSpc>
            </a:pPr>
            <a:r>
              <a:rPr lang="en-AU" sz="2052" dirty="0"/>
              <a:t>Walk through of the schema changes and discussion on if/when this would be tested with the market  and under which program.</a:t>
            </a:r>
          </a:p>
          <a:p>
            <a:pPr>
              <a:lnSpc>
                <a:spcPct val="110000"/>
              </a:lnSpc>
            </a:pPr>
            <a:r>
              <a:rPr lang="en-AU" sz="2052" dirty="0"/>
              <a:t>Discussion on performance testing to be performed by AEMO for </a:t>
            </a:r>
            <a:r>
              <a:rPr lang="en-AU" sz="2052" dirty="0" err="1"/>
              <a:t>ehub</a:t>
            </a:r>
            <a:r>
              <a:rPr lang="en-AU" sz="2052" dirty="0"/>
              <a:t>.</a:t>
            </a:r>
          </a:p>
          <a:p>
            <a:endParaRPr lang="en-AU" sz="1710" dirty="0">
              <a:highlight>
                <a:srgbClr val="FFFF00"/>
              </a:highlight>
            </a:endParaRPr>
          </a:p>
        </p:txBody>
      </p:sp>
      <p:sp>
        <p:nvSpPr>
          <p:cNvPr id="4" name="Slide Number Placeholder 3">
            <a:extLst>
              <a:ext uri="{FF2B5EF4-FFF2-40B4-BE49-F238E27FC236}">
                <a16:creationId xmlns:a16="http://schemas.microsoft.com/office/drawing/2014/main" id="{FD34E7E5-1976-4E2D-8398-B4E5CEB20F54}"/>
              </a:ext>
            </a:extLst>
          </p:cNvPr>
          <p:cNvSpPr>
            <a:spLocks noGrp="1"/>
          </p:cNvSpPr>
          <p:nvPr>
            <p:ph type="sldNum" sz="quarter" idx="12"/>
          </p:nvPr>
        </p:nvSpPr>
        <p:spPr/>
        <p:txBody>
          <a:bodyPr/>
          <a:lstStyle/>
          <a:p>
            <a:fld id="{4EC81F68-4976-451A-B2E9-79BCBD2F70CC}" type="slidenum">
              <a:rPr lang="en-AU" smtClean="0"/>
              <a:t>12</a:t>
            </a:fld>
            <a:endParaRPr lang="en-AU" dirty="0"/>
          </a:p>
        </p:txBody>
      </p:sp>
    </p:spTree>
    <p:extLst>
      <p:ext uri="{BB962C8B-B14F-4D97-AF65-F5344CB8AC3E}">
        <p14:creationId xmlns:p14="http://schemas.microsoft.com/office/powerpoint/2010/main" val="35235510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BE1BA-3A2C-4CAA-9DE1-210D800FF6D5}"/>
              </a:ext>
            </a:extLst>
          </p:cNvPr>
          <p:cNvSpPr>
            <a:spLocks noGrp="1"/>
          </p:cNvSpPr>
          <p:nvPr>
            <p:ph type="title"/>
          </p:nvPr>
        </p:nvSpPr>
        <p:spPr/>
        <p:txBody>
          <a:bodyPr/>
          <a:lstStyle/>
          <a:p>
            <a:r>
              <a:rPr lang="en-US" sz="4800" dirty="0"/>
              <a:t>Readiness Working Group update</a:t>
            </a:r>
            <a:endParaRPr lang="en-AU" dirty="0"/>
          </a:p>
        </p:txBody>
      </p:sp>
      <p:sp>
        <p:nvSpPr>
          <p:cNvPr id="3" name="Text Placeholder 2">
            <a:extLst>
              <a:ext uri="{FF2B5EF4-FFF2-40B4-BE49-F238E27FC236}">
                <a16:creationId xmlns:a16="http://schemas.microsoft.com/office/drawing/2014/main" id="{758EF335-557A-4AC4-9008-5C8A0FC43F59}"/>
              </a:ext>
            </a:extLst>
          </p:cNvPr>
          <p:cNvSpPr>
            <a:spLocks noGrp="1"/>
          </p:cNvSpPr>
          <p:nvPr>
            <p:ph type="body" idx="1"/>
          </p:nvPr>
        </p:nvSpPr>
        <p:spPr/>
        <p:txBody>
          <a:bodyPr/>
          <a:lstStyle/>
          <a:p>
            <a:pPr defTabSz="914400">
              <a:spcBef>
                <a:spcPts val="1000"/>
              </a:spcBef>
            </a:pPr>
            <a:r>
              <a:rPr lang="en-US" dirty="0"/>
              <a:t>Greg Minney</a:t>
            </a:r>
          </a:p>
        </p:txBody>
      </p:sp>
    </p:spTree>
    <p:extLst>
      <p:ext uri="{BB962C8B-B14F-4D97-AF65-F5344CB8AC3E}">
        <p14:creationId xmlns:p14="http://schemas.microsoft.com/office/powerpoint/2010/main" val="5773370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8E35A-7B32-42B9-837E-6A1A757F7D8F}"/>
              </a:ext>
            </a:extLst>
          </p:cNvPr>
          <p:cNvSpPr>
            <a:spLocks noGrp="1"/>
          </p:cNvSpPr>
          <p:nvPr>
            <p:ph type="title"/>
          </p:nvPr>
        </p:nvSpPr>
        <p:spPr/>
        <p:txBody>
          <a:bodyPr/>
          <a:lstStyle/>
          <a:p>
            <a:r>
              <a:rPr lang="en-AU" dirty="0"/>
              <a:t>Readiness papers - timelines</a:t>
            </a:r>
          </a:p>
        </p:txBody>
      </p:sp>
      <p:sp>
        <p:nvSpPr>
          <p:cNvPr id="4" name="Slide Number Placeholder 3">
            <a:extLst>
              <a:ext uri="{FF2B5EF4-FFF2-40B4-BE49-F238E27FC236}">
                <a16:creationId xmlns:a16="http://schemas.microsoft.com/office/drawing/2014/main" id="{0E8A389F-DC88-43FD-BEEA-AB3347868FAC}"/>
              </a:ext>
            </a:extLst>
          </p:cNvPr>
          <p:cNvSpPr>
            <a:spLocks noGrp="1"/>
          </p:cNvSpPr>
          <p:nvPr>
            <p:ph type="sldNum" sz="quarter" idx="12"/>
          </p:nvPr>
        </p:nvSpPr>
        <p:spPr/>
        <p:txBody>
          <a:bodyPr/>
          <a:lstStyle/>
          <a:p>
            <a:fld id="{4EC81F68-4976-451A-B2E9-79BCBD2F70CC}" type="slidenum">
              <a:rPr lang="en-AU" smtClean="0"/>
              <a:t>14</a:t>
            </a:fld>
            <a:endParaRPr lang="en-AU" dirty="0"/>
          </a:p>
        </p:txBody>
      </p:sp>
      <p:graphicFrame>
        <p:nvGraphicFramePr>
          <p:cNvPr id="5" name="Table 4">
            <a:extLst>
              <a:ext uri="{FF2B5EF4-FFF2-40B4-BE49-F238E27FC236}">
                <a16:creationId xmlns:a16="http://schemas.microsoft.com/office/drawing/2014/main" id="{C34AA9A4-D1EF-4A53-8EA6-B15E292E7BAC}"/>
              </a:ext>
            </a:extLst>
          </p:cNvPr>
          <p:cNvGraphicFramePr>
            <a:graphicFrameLocks noGrp="1"/>
          </p:cNvGraphicFramePr>
          <p:nvPr>
            <p:extLst>
              <p:ext uri="{D42A27DB-BD31-4B8C-83A1-F6EECF244321}">
                <p14:modId xmlns:p14="http://schemas.microsoft.com/office/powerpoint/2010/main" val="2241115717"/>
              </p:ext>
            </p:extLst>
          </p:nvPr>
        </p:nvGraphicFramePr>
        <p:xfrm>
          <a:off x="107117" y="1918994"/>
          <a:ext cx="8869221" cy="2606929"/>
        </p:xfrm>
        <a:graphic>
          <a:graphicData uri="http://schemas.openxmlformats.org/drawingml/2006/table">
            <a:tbl>
              <a:tblPr firstRow="1" bandRow="1">
                <a:tableStyleId>{5C22544A-7EE6-4342-B048-85BDC9FD1C3A}</a:tableStyleId>
              </a:tblPr>
              <a:tblGrid>
                <a:gridCol w="3080402">
                  <a:extLst>
                    <a:ext uri="{9D8B030D-6E8A-4147-A177-3AD203B41FA5}">
                      <a16:colId xmlns:a16="http://schemas.microsoft.com/office/drawing/2014/main" val="2091627644"/>
                    </a:ext>
                  </a:extLst>
                </a:gridCol>
                <a:gridCol w="1271693">
                  <a:extLst>
                    <a:ext uri="{9D8B030D-6E8A-4147-A177-3AD203B41FA5}">
                      <a16:colId xmlns:a16="http://schemas.microsoft.com/office/drawing/2014/main" val="3995025821"/>
                    </a:ext>
                  </a:extLst>
                </a:gridCol>
                <a:gridCol w="888068">
                  <a:extLst>
                    <a:ext uri="{9D8B030D-6E8A-4147-A177-3AD203B41FA5}">
                      <a16:colId xmlns:a16="http://schemas.microsoft.com/office/drawing/2014/main" val="1684045326"/>
                    </a:ext>
                  </a:extLst>
                </a:gridCol>
                <a:gridCol w="1130133">
                  <a:extLst>
                    <a:ext uri="{9D8B030D-6E8A-4147-A177-3AD203B41FA5}">
                      <a16:colId xmlns:a16="http://schemas.microsoft.com/office/drawing/2014/main" val="3380280832"/>
                    </a:ext>
                  </a:extLst>
                </a:gridCol>
                <a:gridCol w="1393894">
                  <a:extLst>
                    <a:ext uri="{9D8B030D-6E8A-4147-A177-3AD203B41FA5}">
                      <a16:colId xmlns:a16="http://schemas.microsoft.com/office/drawing/2014/main" val="189797285"/>
                    </a:ext>
                  </a:extLst>
                </a:gridCol>
                <a:gridCol w="1105031">
                  <a:extLst>
                    <a:ext uri="{9D8B030D-6E8A-4147-A177-3AD203B41FA5}">
                      <a16:colId xmlns:a16="http://schemas.microsoft.com/office/drawing/2014/main" val="2832037519"/>
                    </a:ext>
                  </a:extLst>
                </a:gridCol>
              </a:tblGrid>
              <a:tr h="426109">
                <a:tc>
                  <a:txBody>
                    <a:bodyPr/>
                    <a:lstStyle/>
                    <a:p>
                      <a:pPr algn="ctr" fontAlgn="b"/>
                      <a:r>
                        <a:rPr lang="en-AU" sz="1400" u="none" strike="noStrike" dirty="0">
                          <a:effectLst/>
                        </a:rPr>
                        <a:t>Item</a:t>
                      </a:r>
                      <a:endParaRPr lang="en-AU" sz="1400" b="1" i="0" u="none" strike="noStrike" dirty="0">
                        <a:solidFill>
                          <a:schemeClr val="bg1"/>
                        </a:solidFill>
                        <a:effectLst/>
                        <a:latin typeface="+mj-lt"/>
                      </a:endParaRPr>
                    </a:p>
                  </a:txBody>
                  <a:tcPr marL="9029" marR="9029" marT="9029" marB="0" anchor="ctr"/>
                </a:tc>
                <a:tc>
                  <a:txBody>
                    <a:bodyPr/>
                    <a:lstStyle/>
                    <a:p>
                      <a:pPr algn="ctr" fontAlgn="b"/>
                      <a:r>
                        <a:rPr lang="en-AU" sz="1400" u="none" strike="noStrike" dirty="0">
                          <a:effectLst/>
                        </a:rPr>
                        <a:t>RWG/ITWG/FG engagement</a:t>
                      </a:r>
                      <a:endParaRPr lang="en-AU" sz="1400" b="1" i="0" u="none" strike="noStrike" dirty="0">
                        <a:solidFill>
                          <a:schemeClr val="bg1"/>
                        </a:solidFill>
                        <a:effectLst/>
                        <a:latin typeface="+mj-lt"/>
                      </a:endParaRPr>
                    </a:p>
                  </a:txBody>
                  <a:tcPr marL="9029" marR="9029" marT="9029" marB="0" anchor="ctr"/>
                </a:tc>
                <a:tc>
                  <a:txBody>
                    <a:bodyPr/>
                    <a:lstStyle/>
                    <a:p>
                      <a:pPr algn="ctr" fontAlgn="b"/>
                      <a:r>
                        <a:rPr lang="en-AU" sz="1400" u="none" strike="noStrike" dirty="0">
                          <a:effectLst/>
                        </a:rPr>
                        <a:t>Draft paper</a:t>
                      </a:r>
                      <a:endParaRPr lang="en-AU" sz="1400" b="1" i="0" u="none" strike="noStrike" dirty="0">
                        <a:solidFill>
                          <a:schemeClr val="bg1"/>
                        </a:solidFill>
                        <a:effectLst/>
                        <a:latin typeface="+mj-lt"/>
                      </a:endParaRPr>
                    </a:p>
                  </a:txBody>
                  <a:tcPr marL="9029" marR="9029" marT="9029" marB="0" anchor="ctr"/>
                </a:tc>
                <a:tc>
                  <a:txBody>
                    <a:bodyPr/>
                    <a:lstStyle/>
                    <a:p>
                      <a:pPr algn="ctr" fontAlgn="b"/>
                      <a:r>
                        <a:rPr lang="en-AU" sz="1400" u="none" strike="noStrike" dirty="0">
                          <a:effectLst/>
                        </a:rPr>
                        <a:t>Consultation </a:t>
                      </a:r>
                      <a:endParaRPr lang="en-AU" sz="1400" b="1" i="0" u="none" strike="noStrike" dirty="0">
                        <a:solidFill>
                          <a:schemeClr val="bg1"/>
                        </a:solidFill>
                        <a:effectLst/>
                        <a:latin typeface="+mj-lt"/>
                      </a:endParaRPr>
                    </a:p>
                  </a:txBody>
                  <a:tcPr marL="9029" marR="9029" marT="9029" marB="0" anchor="ctr"/>
                </a:tc>
                <a:tc>
                  <a:txBody>
                    <a:bodyPr/>
                    <a:lstStyle/>
                    <a:p>
                      <a:pPr algn="ctr" fontAlgn="b"/>
                      <a:r>
                        <a:rPr lang="en-AU" sz="1400" u="none" strike="noStrike" dirty="0">
                          <a:effectLst/>
                        </a:rPr>
                        <a:t>Comments due</a:t>
                      </a:r>
                      <a:endParaRPr lang="en-AU" sz="1400" b="1" i="0" u="none" strike="noStrike" dirty="0">
                        <a:solidFill>
                          <a:schemeClr val="bg1"/>
                        </a:solidFill>
                        <a:effectLst/>
                        <a:latin typeface="+mj-lt"/>
                      </a:endParaRPr>
                    </a:p>
                  </a:txBody>
                  <a:tcPr marL="9029" marR="9029" marT="9029" marB="0" anchor="ctr"/>
                </a:tc>
                <a:tc>
                  <a:txBody>
                    <a:bodyPr/>
                    <a:lstStyle/>
                    <a:p>
                      <a:pPr algn="ctr" fontAlgn="b"/>
                      <a:r>
                        <a:rPr lang="en-AU" sz="1400" u="none" strike="noStrike" dirty="0">
                          <a:effectLst/>
                        </a:rPr>
                        <a:t>Final paper </a:t>
                      </a:r>
                      <a:endParaRPr lang="en-AU" sz="1400" b="1" i="0" u="none" strike="noStrike" dirty="0">
                        <a:solidFill>
                          <a:schemeClr val="bg1"/>
                        </a:solidFill>
                        <a:effectLst/>
                        <a:latin typeface="+mj-lt"/>
                      </a:endParaRPr>
                    </a:p>
                  </a:txBody>
                  <a:tcPr marL="9029" marR="9029" marT="9029" marB="0" anchor="ctr"/>
                </a:tc>
                <a:extLst>
                  <a:ext uri="{0D108BD9-81ED-4DB2-BD59-A6C34878D82A}">
                    <a16:rowId xmlns:a16="http://schemas.microsoft.com/office/drawing/2014/main" val="932360931"/>
                  </a:ext>
                </a:extLst>
              </a:tr>
              <a:tr h="351530">
                <a:tc>
                  <a:txBody>
                    <a:bodyPr/>
                    <a:lstStyle/>
                    <a:p>
                      <a:pPr algn="l" fontAlgn="b"/>
                      <a:r>
                        <a:rPr lang="en-AU" sz="1400" u="none" strike="noStrike" dirty="0">
                          <a:effectLst/>
                        </a:rPr>
                        <a:t>Industry test and market trial strategy</a:t>
                      </a:r>
                      <a:endParaRPr lang="en-AU" sz="1400" b="1" i="0" u="none" strike="noStrike" dirty="0">
                        <a:solidFill>
                          <a:srgbClr val="000000"/>
                        </a:solidFill>
                        <a:effectLst/>
                        <a:latin typeface="+mj-lt"/>
                      </a:endParaRPr>
                    </a:p>
                  </a:txBody>
                  <a:tcPr marL="9029" marR="9029" marT="9029" marB="0" anchor="ctr"/>
                </a:tc>
                <a:tc>
                  <a:txBody>
                    <a:bodyPr/>
                    <a:lstStyle/>
                    <a:p>
                      <a:pPr algn="ctr" fontAlgn="b"/>
                      <a:r>
                        <a:rPr lang="en-AU" sz="1400" u="none" strike="noStrike" dirty="0">
                          <a:effectLst/>
                        </a:rPr>
                        <a:t>Jul-19</a:t>
                      </a:r>
                      <a:endParaRPr lang="en-AU" sz="1400" b="0" i="0" u="none" strike="noStrike" dirty="0">
                        <a:solidFill>
                          <a:srgbClr val="000000"/>
                        </a:solidFill>
                        <a:effectLst/>
                        <a:latin typeface="+mn-lt"/>
                      </a:endParaRPr>
                    </a:p>
                  </a:txBody>
                  <a:tcPr marL="9029" marR="9029" marT="9029" marB="0" anchor="ctr">
                    <a:solidFill>
                      <a:schemeClr val="bg1">
                        <a:lumMod val="75000"/>
                      </a:schemeClr>
                    </a:solidFill>
                  </a:tcPr>
                </a:tc>
                <a:tc>
                  <a:txBody>
                    <a:bodyPr/>
                    <a:lstStyle/>
                    <a:p>
                      <a:pPr algn="ctr" fontAlgn="b"/>
                      <a:r>
                        <a:rPr lang="en-AU" sz="1400" u="none" strike="noStrike" dirty="0">
                          <a:effectLst/>
                        </a:rPr>
                        <a:t>30-Sep</a:t>
                      </a:r>
                      <a:endParaRPr lang="en-AU" sz="1400" b="0" i="0" u="none" strike="noStrike" dirty="0">
                        <a:solidFill>
                          <a:srgbClr val="000000"/>
                        </a:solidFill>
                        <a:effectLst/>
                        <a:latin typeface="+mn-lt"/>
                      </a:endParaRPr>
                    </a:p>
                  </a:txBody>
                  <a:tcPr marL="9029" marR="9029" marT="9029" marB="0" anchor="ctr">
                    <a:solidFill>
                      <a:schemeClr val="bg1">
                        <a:lumMod val="75000"/>
                      </a:schemeClr>
                    </a:solidFill>
                  </a:tcPr>
                </a:tc>
                <a:tc>
                  <a:txBody>
                    <a:bodyPr/>
                    <a:lstStyle/>
                    <a:p>
                      <a:pPr algn="ctr" fontAlgn="b"/>
                      <a:r>
                        <a:rPr lang="en-AU" sz="1400" u="none" strike="noStrike" dirty="0">
                          <a:effectLst/>
                        </a:rPr>
                        <a:t>4 weeks</a:t>
                      </a:r>
                      <a:endParaRPr lang="en-AU" sz="1400" b="0" i="0" u="none" strike="noStrike" dirty="0">
                        <a:solidFill>
                          <a:srgbClr val="000000"/>
                        </a:solidFill>
                        <a:effectLst/>
                        <a:latin typeface="+mn-lt"/>
                      </a:endParaRPr>
                    </a:p>
                  </a:txBody>
                  <a:tcPr marL="9029" marR="9029" marT="9029" marB="0" anchor="ctr">
                    <a:solidFill>
                      <a:schemeClr val="bg1">
                        <a:lumMod val="75000"/>
                      </a:schemeClr>
                    </a:solidFill>
                  </a:tcPr>
                </a:tc>
                <a:tc>
                  <a:txBody>
                    <a:bodyPr/>
                    <a:lstStyle/>
                    <a:p>
                      <a:pPr algn="ctr" fontAlgn="b"/>
                      <a:r>
                        <a:rPr lang="en-AU" sz="1400" u="none" strike="noStrike" dirty="0">
                          <a:effectLst/>
                        </a:rPr>
                        <a:t>28-Oct</a:t>
                      </a:r>
                      <a:endParaRPr lang="en-AU" sz="1400" b="0" i="0" u="none" strike="noStrike" dirty="0">
                        <a:solidFill>
                          <a:srgbClr val="000000"/>
                        </a:solidFill>
                        <a:effectLst/>
                        <a:latin typeface="+mn-lt"/>
                      </a:endParaRPr>
                    </a:p>
                  </a:txBody>
                  <a:tcPr marL="9029" marR="9029" marT="9029" marB="0" anchor="ctr">
                    <a:solidFill>
                      <a:schemeClr val="bg1">
                        <a:lumMod val="75000"/>
                      </a:schemeClr>
                    </a:solidFill>
                  </a:tcPr>
                </a:tc>
                <a:tc>
                  <a:txBody>
                    <a:bodyPr/>
                    <a:lstStyle/>
                    <a:p>
                      <a:pPr algn="ctr" fontAlgn="b"/>
                      <a:r>
                        <a:rPr lang="en-AU" sz="1400" u="none" strike="noStrike" dirty="0">
                          <a:effectLst/>
                        </a:rPr>
                        <a:t>29-Nov</a:t>
                      </a:r>
                      <a:endParaRPr lang="en-AU" sz="1400" b="0" i="0" u="none" strike="noStrike" dirty="0">
                        <a:solidFill>
                          <a:srgbClr val="000000"/>
                        </a:solidFill>
                        <a:effectLst/>
                        <a:latin typeface="+mn-lt"/>
                      </a:endParaRPr>
                    </a:p>
                  </a:txBody>
                  <a:tcPr marL="9029" marR="9029" marT="9029" marB="0" anchor="ctr">
                    <a:solidFill>
                      <a:schemeClr val="bg1">
                        <a:lumMod val="75000"/>
                      </a:schemeClr>
                    </a:solidFill>
                  </a:tcPr>
                </a:tc>
                <a:extLst>
                  <a:ext uri="{0D108BD9-81ED-4DB2-BD59-A6C34878D82A}">
                    <a16:rowId xmlns:a16="http://schemas.microsoft.com/office/drawing/2014/main" val="3574277048"/>
                  </a:ext>
                </a:extLst>
              </a:tr>
              <a:tr h="351530">
                <a:tc>
                  <a:txBody>
                    <a:bodyPr/>
                    <a:lstStyle/>
                    <a:p>
                      <a:pPr algn="l" fontAlgn="b"/>
                      <a:r>
                        <a:rPr lang="en-AU" sz="1400" u="none" strike="noStrike" dirty="0">
                          <a:effectLst/>
                        </a:rPr>
                        <a:t>Transition and go-live strategy</a:t>
                      </a:r>
                      <a:endParaRPr lang="en-AU" sz="1400" b="1" i="0" u="none" strike="noStrike" dirty="0">
                        <a:solidFill>
                          <a:srgbClr val="000000"/>
                        </a:solidFill>
                        <a:effectLst/>
                        <a:latin typeface="+mj-lt"/>
                      </a:endParaRPr>
                    </a:p>
                  </a:txBody>
                  <a:tcPr marL="9029" marR="9029" marT="9029" marB="0" anchor="ctr"/>
                </a:tc>
                <a:tc>
                  <a:txBody>
                    <a:bodyPr/>
                    <a:lstStyle/>
                    <a:p>
                      <a:pPr algn="ctr" fontAlgn="b"/>
                      <a:r>
                        <a:rPr lang="en-AU" sz="1400" u="none" strike="noStrike" dirty="0">
                          <a:effectLst/>
                        </a:rPr>
                        <a:t>Jul-19</a:t>
                      </a:r>
                      <a:endParaRPr lang="en-AU" sz="1400" b="0" i="0" u="none" strike="noStrike" dirty="0">
                        <a:solidFill>
                          <a:srgbClr val="000000"/>
                        </a:solidFill>
                        <a:effectLst/>
                        <a:latin typeface="+mn-lt"/>
                      </a:endParaRPr>
                    </a:p>
                  </a:txBody>
                  <a:tcPr marL="9029" marR="9029" marT="9029" marB="0" anchor="ctr">
                    <a:solidFill>
                      <a:schemeClr val="bg1">
                        <a:lumMod val="75000"/>
                      </a:schemeClr>
                    </a:solidFill>
                  </a:tcPr>
                </a:tc>
                <a:tc>
                  <a:txBody>
                    <a:bodyPr/>
                    <a:lstStyle/>
                    <a:p>
                      <a:pPr algn="ctr" fontAlgn="b"/>
                      <a:r>
                        <a:rPr lang="en-AU" sz="1400" u="none" strike="noStrike" dirty="0">
                          <a:effectLst/>
                        </a:rPr>
                        <a:t>30-Sep</a:t>
                      </a:r>
                      <a:endParaRPr lang="en-AU" sz="1400" b="0" i="0" u="none" strike="noStrike" dirty="0">
                        <a:solidFill>
                          <a:srgbClr val="000000"/>
                        </a:solidFill>
                        <a:effectLst/>
                        <a:latin typeface="+mn-lt"/>
                      </a:endParaRPr>
                    </a:p>
                  </a:txBody>
                  <a:tcPr marL="9029" marR="9029" marT="9029" marB="0" anchor="ctr">
                    <a:solidFill>
                      <a:schemeClr val="bg1">
                        <a:lumMod val="75000"/>
                      </a:schemeClr>
                    </a:solidFill>
                  </a:tcPr>
                </a:tc>
                <a:tc>
                  <a:txBody>
                    <a:bodyPr/>
                    <a:lstStyle/>
                    <a:p>
                      <a:pPr algn="ctr" fontAlgn="b"/>
                      <a:r>
                        <a:rPr lang="en-AU" sz="1400" u="none" strike="noStrike" dirty="0">
                          <a:effectLst/>
                        </a:rPr>
                        <a:t>4 weeks</a:t>
                      </a:r>
                      <a:endParaRPr lang="en-AU" sz="1400" b="0" i="0" u="none" strike="noStrike" dirty="0">
                        <a:solidFill>
                          <a:srgbClr val="000000"/>
                        </a:solidFill>
                        <a:effectLst/>
                        <a:latin typeface="+mn-lt"/>
                      </a:endParaRPr>
                    </a:p>
                  </a:txBody>
                  <a:tcPr marL="9029" marR="9029" marT="9029" marB="0" anchor="ctr">
                    <a:solidFill>
                      <a:schemeClr val="bg1">
                        <a:lumMod val="75000"/>
                      </a:schemeClr>
                    </a:solidFill>
                  </a:tcPr>
                </a:tc>
                <a:tc>
                  <a:txBody>
                    <a:bodyPr/>
                    <a:lstStyle/>
                    <a:p>
                      <a:pPr algn="ctr" fontAlgn="b"/>
                      <a:r>
                        <a:rPr lang="en-AU" sz="1400" u="none" strike="noStrike" dirty="0">
                          <a:effectLst/>
                        </a:rPr>
                        <a:t>28-Oct</a:t>
                      </a:r>
                      <a:endParaRPr lang="en-AU" sz="1400" b="0" i="0" u="none" strike="noStrike" dirty="0">
                        <a:solidFill>
                          <a:srgbClr val="000000"/>
                        </a:solidFill>
                        <a:effectLst/>
                        <a:latin typeface="+mn-lt"/>
                      </a:endParaRPr>
                    </a:p>
                  </a:txBody>
                  <a:tcPr marL="9029" marR="9029" marT="9029" marB="0" anchor="ctr">
                    <a:solidFill>
                      <a:schemeClr val="bg1">
                        <a:lumMod val="75000"/>
                      </a:schemeClr>
                    </a:solidFill>
                  </a:tcPr>
                </a:tc>
                <a:tc>
                  <a:txBody>
                    <a:bodyPr/>
                    <a:lstStyle/>
                    <a:p>
                      <a:pPr algn="ctr" fontAlgn="b"/>
                      <a:r>
                        <a:rPr lang="en-AU" sz="1400" u="none" strike="noStrike" dirty="0">
                          <a:effectLst/>
                        </a:rPr>
                        <a:t>29-Nov</a:t>
                      </a:r>
                      <a:endParaRPr lang="en-AU" sz="1400" b="0" i="0" u="none" strike="noStrike" dirty="0">
                        <a:solidFill>
                          <a:srgbClr val="000000"/>
                        </a:solidFill>
                        <a:effectLst/>
                        <a:latin typeface="+mn-lt"/>
                      </a:endParaRPr>
                    </a:p>
                  </a:txBody>
                  <a:tcPr marL="9029" marR="9029" marT="9029" marB="0" anchor="ctr">
                    <a:solidFill>
                      <a:schemeClr val="bg1">
                        <a:lumMod val="75000"/>
                      </a:schemeClr>
                    </a:solidFill>
                  </a:tcPr>
                </a:tc>
                <a:extLst>
                  <a:ext uri="{0D108BD9-81ED-4DB2-BD59-A6C34878D82A}">
                    <a16:rowId xmlns:a16="http://schemas.microsoft.com/office/drawing/2014/main" val="3100498420"/>
                  </a:ext>
                </a:extLst>
              </a:tr>
              <a:tr h="413530">
                <a:tc>
                  <a:txBody>
                    <a:bodyPr/>
                    <a:lstStyle/>
                    <a:p>
                      <a:pPr marL="400965" lvl="2" algn="l" defTabSz="801929" rtl="0" eaLnBrk="1" fontAlgn="b" latinLnBrk="0" hangingPunct="1"/>
                      <a:r>
                        <a:rPr lang="en-AU" sz="1400" u="none" strike="noStrike" kern="1200" dirty="0">
                          <a:effectLst/>
                        </a:rPr>
                        <a:t>Metering transition plan</a:t>
                      </a:r>
                      <a:endParaRPr lang="en-AU" sz="1400" b="1" i="0" u="none" strike="noStrike" kern="1200" dirty="0">
                        <a:solidFill>
                          <a:srgbClr val="000000"/>
                        </a:solidFill>
                        <a:effectLst/>
                        <a:latin typeface="+mj-lt"/>
                        <a:ea typeface="+mn-ea"/>
                        <a:cs typeface="+mn-cs"/>
                      </a:endParaRPr>
                    </a:p>
                  </a:txBody>
                  <a:tcPr marL="9029" marR="9029" marT="9029" marB="0" anchor="ctr"/>
                </a:tc>
                <a:tc>
                  <a:txBody>
                    <a:bodyPr/>
                    <a:lstStyle/>
                    <a:p>
                      <a:pPr marL="0" algn="ctr" defTabSz="685800" rtl="0" eaLnBrk="1" fontAlgn="b" latinLnBrk="0" hangingPunct="1"/>
                      <a:r>
                        <a:rPr lang="en-AU" sz="1400" u="none" strike="noStrike" kern="1200" dirty="0">
                          <a:solidFill>
                            <a:schemeClr val="dk1"/>
                          </a:solidFill>
                          <a:effectLst/>
                          <a:latin typeface="+mn-lt"/>
                          <a:ea typeface="+mn-ea"/>
                          <a:cs typeface="+mn-cs"/>
                        </a:rPr>
                        <a:t>Aug-19 onwards</a:t>
                      </a:r>
                    </a:p>
                  </a:txBody>
                  <a:tcPr marL="9029" marR="9029" marT="9029" marB="0" anchor="ctr">
                    <a:solidFill>
                      <a:schemeClr val="bg1">
                        <a:lumMod val="75000"/>
                      </a:schemeClr>
                    </a:solidFill>
                  </a:tcPr>
                </a:tc>
                <a:tc>
                  <a:txBody>
                    <a:bodyPr/>
                    <a:lstStyle/>
                    <a:p>
                      <a:pPr marL="0" algn="ctr" defTabSz="685800" rtl="0" eaLnBrk="1" fontAlgn="b" latinLnBrk="0" hangingPunct="1"/>
                      <a:r>
                        <a:rPr lang="en-AU" sz="1400" u="none" strike="noStrike" kern="1200" dirty="0">
                          <a:solidFill>
                            <a:schemeClr val="dk1"/>
                          </a:solidFill>
                          <a:effectLst/>
                          <a:latin typeface="+mn-lt"/>
                          <a:ea typeface="+mn-ea"/>
                          <a:cs typeface="+mn-cs"/>
                        </a:rPr>
                        <a:t>29-Nov</a:t>
                      </a:r>
                    </a:p>
                  </a:txBody>
                  <a:tcPr marL="9029" marR="9029" marT="9029" marB="0" anchor="ctr">
                    <a:solidFill>
                      <a:schemeClr val="bg1">
                        <a:lumMod val="75000"/>
                      </a:schemeClr>
                    </a:solidFill>
                  </a:tcPr>
                </a:tc>
                <a:tc>
                  <a:txBody>
                    <a:bodyPr/>
                    <a:lstStyle/>
                    <a:p>
                      <a:pPr marL="0" algn="ctr" defTabSz="685800" rtl="0" eaLnBrk="1" fontAlgn="b" latinLnBrk="0" hangingPunct="1"/>
                      <a:r>
                        <a:rPr lang="en-AU" sz="1400" u="none" strike="noStrike" kern="1200" dirty="0">
                          <a:solidFill>
                            <a:schemeClr val="dk1"/>
                          </a:solidFill>
                          <a:effectLst/>
                          <a:latin typeface="+mn-lt"/>
                          <a:ea typeface="+mn-ea"/>
                          <a:cs typeface="+mn-cs"/>
                        </a:rPr>
                        <a:t>3 weeks</a:t>
                      </a:r>
                    </a:p>
                  </a:txBody>
                  <a:tcPr marL="9029" marR="9029" marT="9029" marB="0" anchor="ctr">
                    <a:solidFill>
                      <a:schemeClr val="bg1">
                        <a:lumMod val="75000"/>
                      </a:schemeClr>
                    </a:solidFill>
                  </a:tcPr>
                </a:tc>
                <a:tc>
                  <a:txBody>
                    <a:bodyPr/>
                    <a:lstStyle/>
                    <a:p>
                      <a:pPr marL="0" algn="ctr" defTabSz="685800" rtl="0" eaLnBrk="1" fontAlgn="b" latinLnBrk="0" hangingPunct="1"/>
                      <a:r>
                        <a:rPr lang="en-AU" sz="1400" u="none" strike="noStrike" kern="1200" dirty="0">
                          <a:solidFill>
                            <a:schemeClr val="dk1"/>
                          </a:solidFill>
                          <a:effectLst/>
                          <a:latin typeface="+mn-lt"/>
                          <a:ea typeface="+mn-ea"/>
                          <a:cs typeface="+mn-cs"/>
                        </a:rPr>
                        <a:t>20-Dec</a:t>
                      </a:r>
                    </a:p>
                  </a:txBody>
                  <a:tcPr marL="9029" marR="9029" marT="9029" marB="0" anchor="ctr">
                    <a:solidFill>
                      <a:schemeClr val="bg1">
                        <a:lumMod val="75000"/>
                      </a:schemeClr>
                    </a:solidFill>
                  </a:tcPr>
                </a:tc>
                <a:tc>
                  <a:txBody>
                    <a:bodyPr/>
                    <a:lstStyle/>
                    <a:p>
                      <a:pPr algn="ctr" fontAlgn="b"/>
                      <a:r>
                        <a:rPr lang="en-AU" sz="1400" u="none" strike="noStrike" dirty="0">
                          <a:effectLst/>
                        </a:rPr>
                        <a:t>7-Feb-20</a:t>
                      </a:r>
                      <a:endParaRPr lang="en-AU" sz="1400" b="0" i="0" u="none" strike="noStrike" dirty="0">
                        <a:solidFill>
                          <a:srgbClr val="000000"/>
                        </a:solidFill>
                        <a:effectLst/>
                        <a:latin typeface="+mn-lt"/>
                      </a:endParaRPr>
                    </a:p>
                  </a:txBody>
                  <a:tcPr marL="9029" marR="9029" marT="9029" marB="0" anchor="ctr">
                    <a:solidFill>
                      <a:schemeClr val="tx1">
                        <a:lumMod val="25000"/>
                        <a:lumOff val="75000"/>
                      </a:schemeClr>
                    </a:solidFill>
                  </a:tcPr>
                </a:tc>
                <a:extLst>
                  <a:ext uri="{0D108BD9-81ED-4DB2-BD59-A6C34878D82A}">
                    <a16:rowId xmlns:a16="http://schemas.microsoft.com/office/drawing/2014/main" val="1815680687"/>
                  </a:ext>
                </a:extLst>
              </a:tr>
              <a:tr h="351530">
                <a:tc>
                  <a:txBody>
                    <a:bodyPr/>
                    <a:lstStyle/>
                    <a:p>
                      <a:pPr lvl="1" algn="l" fontAlgn="b"/>
                      <a:r>
                        <a:rPr lang="en-AU" sz="1400" u="none" strike="noStrike" dirty="0">
                          <a:effectLst/>
                        </a:rPr>
                        <a:t>Industry contingency plan</a:t>
                      </a:r>
                      <a:endParaRPr lang="en-AU" sz="1400" b="1" i="0" u="none" strike="noStrike" dirty="0">
                        <a:solidFill>
                          <a:srgbClr val="000000"/>
                        </a:solidFill>
                        <a:effectLst/>
                        <a:latin typeface="+mj-lt"/>
                      </a:endParaRPr>
                    </a:p>
                  </a:txBody>
                  <a:tcPr marL="9029" marR="9029" marT="9029" marB="0" anchor="ctr"/>
                </a:tc>
                <a:tc>
                  <a:txBody>
                    <a:bodyPr/>
                    <a:lstStyle/>
                    <a:p>
                      <a:pPr marL="0" algn="ctr" defTabSz="801929" rtl="0" eaLnBrk="1" fontAlgn="b" latinLnBrk="0" hangingPunct="1"/>
                      <a:r>
                        <a:rPr lang="en-AU" sz="1400" u="none" strike="noStrike" kern="1200" dirty="0">
                          <a:effectLst/>
                        </a:rPr>
                        <a:t>Nov-19</a:t>
                      </a:r>
                      <a:endParaRPr lang="en-AU" sz="1400" b="0" i="0" u="none" strike="noStrike" kern="1200" dirty="0">
                        <a:solidFill>
                          <a:srgbClr val="000000"/>
                        </a:solidFill>
                        <a:effectLst/>
                        <a:latin typeface="+mn-lt"/>
                        <a:ea typeface="+mn-ea"/>
                        <a:cs typeface="+mn-cs"/>
                      </a:endParaRPr>
                    </a:p>
                  </a:txBody>
                  <a:tcPr marL="9029" marR="9029" marT="9029" marB="0" anchor="ctr">
                    <a:solidFill>
                      <a:schemeClr val="bg1">
                        <a:lumMod val="75000"/>
                      </a:schemeClr>
                    </a:solidFill>
                  </a:tcPr>
                </a:tc>
                <a:tc>
                  <a:txBody>
                    <a:bodyPr/>
                    <a:lstStyle/>
                    <a:p>
                      <a:pPr marL="0" algn="ctr" defTabSz="801929" rtl="0" eaLnBrk="1" fontAlgn="b" latinLnBrk="0" hangingPunct="1"/>
                      <a:r>
                        <a:rPr lang="en-AU" sz="1400" u="none" strike="noStrike" kern="1200" dirty="0">
                          <a:effectLst/>
                        </a:rPr>
                        <a:t>20-Dec</a:t>
                      </a:r>
                      <a:endParaRPr lang="en-AU" sz="1400" b="0" i="0" u="none" strike="noStrike" kern="1200" dirty="0">
                        <a:solidFill>
                          <a:srgbClr val="000000"/>
                        </a:solidFill>
                        <a:effectLst/>
                        <a:latin typeface="+mn-lt"/>
                        <a:ea typeface="+mn-ea"/>
                        <a:cs typeface="+mn-cs"/>
                      </a:endParaRPr>
                    </a:p>
                  </a:txBody>
                  <a:tcPr marL="9029" marR="9029" marT="9029" marB="0" anchor="ctr">
                    <a:solidFill>
                      <a:schemeClr val="bg1">
                        <a:lumMod val="75000"/>
                      </a:schemeClr>
                    </a:solidFill>
                  </a:tcPr>
                </a:tc>
                <a:tc>
                  <a:txBody>
                    <a:bodyPr/>
                    <a:lstStyle/>
                    <a:p>
                      <a:pPr marL="0" algn="ctr" defTabSz="801929" rtl="0" eaLnBrk="1" fontAlgn="b" latinLnBrk="0" hangingPunct="1"/>
                      <a:r>
                        <a:rPr lang="en-AU" sz="1400" u="none" strike="noStrike" kern="1200" dirty="0">
                          <a:effectLst/>
                        </a:rPr>
                        <a:t>6 weeks</a:t>
                      </a:r>
                      <a:endParaRPr lang="en-AU" sz="1400" b="0" i="0" u="none" strike="noStrike" kern="1200" dirty="0">
                        <a:solidFill>
                          <a:srgbClr val="000000"/>
                        </a:solidFill>
                        <a:effectLst/>
                        <a:latin typeface="+mn-lt"/>
                        <a:ea typeface="+mn-ea"/>
                        <a:cs typeface="+mn-cs"/>
                      </a:endParaRPr>
                    </a:p>
                  </a:txBody>
                  <a:tcPr marL="9029" marR="9029" marT="9029" marB="0" anchor="ctr"/>
                </a:tc>
                <a:tc>
                  <a:txBody>
                    <a:bodyPr/>
                    <a:lstStyle/>
                    <a:p>
                      <a:pPr marL="0" marR="0" lvl="0" indent="0" algn="ctr" defTabSz="801929" rtl="0" eaLnBrk="1" fontAlgn="b" latinLnBrk="0" hangingPunct="1">
                        <a:lnSpc>
                          <a:spcPct val="100000"/>
                        </a:lnSpc>
                        <a:spcBef>
                          <a:spcPts val="0"/>
                        </a:spcBef>
                        <a:spcAft>
                          <a:spcPts val="0"/>
                        </a:spcAft>
                        <a:buClrTx/>
                        <a:buSzTx/>
                        <a:buFontTx/>
                        <a:buNone/>
                        <a:tabLst/>
                        <a:defRPr/>
                      </a:pPr>
                      <a:r>
                        <a:rPr lang="en-AU" sz="1400" u="none" strike="noStrike" kern="1200" dirty="0">
                          <a:effectLst/>
                        </a:rPr>
                        <a:t>31-Jan-20</a:t>
                      </a:r>
                      <a:endParaRPr lang="en-AU" sz="1400" b="0" i="0" u="none" strike="noStrike" kern="1200" dirty="0">
                        <a:solidFill>
                          <a:srgbClr val="000000"/>
                        </a:solidFill>
                        <a:effectLst/>
                        <a:latin typeface="+mn-lt"/>
                        <a:ea typeface="+mn-ea"/>
                        <a:cs typeface="+mn-cs"/>
                      </a:endParaRPr>
                    </a:p>
                  </a:txBody>
                  <a:tcPr marL="9029" marR="9029" marT="9029" marB="0" anchor="ctr">
                    <a:solidFill>
                      <a:schemeClr val="tx1">
                        <a:lumMod val="25000"/>
                        <a:lumOff val="75000"/>
                      </a:schemeClr>
                    </a:solidFill>
                  </a:tcPr>
                </a:tc>
                <a:tc>
                  <a:txBody>
                    <a:bodyPr/>
                    <a:lstStyle/>
                    <a:p>
                      <a:pPr algn="ctr" fontAlgn="b"/>
                      <a:r>
                        <a:rPr lang="en-AU" sz="1400" u="none" strike="noStrike" dirty="0">
                          <a:effectLst/>
                        </a:rPr>
                        <a:t>13-Mar-20</a:t>
                      </a:r>
                      <a:endParaRPr lang="en-AU" sz="1400" b="0" i="0" u="none" strike="noStrike" dirty="0">
                        <a:solidFill>
                          <a:srgbClr val="000000"/>
                        </a:solidFill>
                        <a:effectLst/>
                        <a:latin typeface="+mn-lt"/>
                      </a:endParaRPr>
                    </a:p>
                  </a:txBody>
                  <a:tcPr marL="9029" marR="9029" marT="9029" marB="0" anchor="ctr"/>
                </a:tc>
                <a:extLst>
                  <a:ext uri="{0D108BD9-81ED-4DB2-BD59-A6C34878D82A}">
                    <a16:rowId xmlns:a16="http://schemas.microsoft.com/office/drawing/2014/main" val="1335643902"/>
                  </a:ext>
                </a:extLst>
              </a:tr>
              <a:tr h="351530">
                <a:tc>
                  <a:txBody>
                    <a:bodyPr/>
                    <a:lstStyle/>
                    <a:p>
                      <a:pPr algn="l" fontAlgn="b"/>
                      <a:r>
                        <a:rPr lang="en-AU" sz="1400" u="none" strike="noStrike" dirty="0">
                          <a:effectLst/>
                        </a:rPr>
                        <a:t>Industry readiness reporting plan</a:t>
                      </a:r>
                      <a:endParaRPr lang="en-AU" sz="1400" b="1" i="0" u="none" strike="noStrike" dirty="0">
                        <a:solidFill>
                          <a:srgbClr val="000000"/>
                        </a:solidFill>
                        <a:effectLst/>
                        <a:latin typeface="+mj-lt"/>
                      </a:endParaRPr>
                    </a:p>
                  </a:txBody>
                  <a:tcPr marL="9029" marR="9029" marT="9029" marB="0" anchor="ctr"/>
                </a:tc>
                <a:tc>
                  <a:txBody>
                    <a:bodyPr/>
                    <a:lstStyle/>
                    <a:p>
                      <a:pPr algn="ctr" fontAlgn="b"/>
                      <a:r>
                        <a:rPr lang="en-AU" sz="1400" u="none" strike="noStrike" dirty="0">
                          <a:effectLst/>
                        </a:rPr>
                        <a:t>Sep-19</a:t>
                      </a:r>
                      <a:endParaRPr lang="en-AU" sz="1400" b="0" i="0" u="none" strike="noStrike" dirty="0">
                        <a:solidFill>
                          <a:srgbClr val="000000"/>
                        </a:solidFill>
                        <a:effectLst/>
                        <a:latin typeface="+mn-lt"/>
                      </a:endParaRPr>
                    </a:p>
                  </a:txBody>
                  <a:tcPr marL="9029" marR="9029" marT="9029" marB="0" anchor="ctr">
                    <a:solidFill>
                      <a:schemeClr val="bg1">
                        <a:lumMod val="75000"/>
                      </a:schemeClr>
                    </a:solidFill>
                  </a:tcPr>
                </a:tc>
                <a:tc>
                  <a:txBody>
                    <a:bodyPr/>
                    <a:lstStyle/>
                    <a:p>
                      <a:pPr algn="ctr" fontAlgn="b"/>
                      <a:r>
                        <a:rPr lang="en-AU" sz="1400" u="none" strike="noStrike" dirty="0">
                          <a:effectLst/>
                        </a:rPr>
                        <a:t>31-Oct</a:t>
                      </a:r>
                      <a:endParaRPr lang="en-AU" sz="1400" b="0" i="0" u="none" strike="noStrike" dirty="0">
                        <a:solidFill>
                          <a:srgbClr val="000000"/>
                        </a:solidFill>
                        <a:effectLst/>
                        <a:latin typeface="+mn-lt"/>
                      </a:endParaRPr>
                    </a:p>
                  </a:txBody>
                  <a:tcPr marL="9029" marR="9029" marT="9029" marB="0" anchor="ctr">
                    <a:solidFill>
                      <a:schemeClr val="bg1">
                        <a:lumMod val="75000"/>
                      </a:schemeClr>
                    </a:solidFill>
                  </a:tcPr>
                </a:tc>
                <a:tc>
                  <a:txBody>
                    <a:bodyPr/>
                    <a:lstStyle/>
                    <a:p>
                      <a:pPr algn="ctr" fontAlgn="b"/>
                      <a:r>
                        <a:rPr lang="en-AU" sz="1400" u="none" strike="noStrike" dirty="0">
                          <a:effectLst/>
                        </a:rPr>
                        <a:t>3 weeks</a:t>
                      </a:r>
                      <a:endParaRPr lang="en-AU" sz="1400" b="0" i="0" u="none" strike="noStrike" dirty="0">
                        <a:solidFill>
                          <a:srgbClr val="000000"/>
                        </a:solidFill>
                        <a:effectLst/>
                        <a:latin typeface="+mn-lt"/>
                      </a:endParaRPr>
                    </a:p>
                  </a:txBody>
                  <a:tcPr marL="9029" marR="9029" marT="9029" marB="0" anchor="ctr">
                    <a:solidFill>
                      <a:schemeClr val="bg1">
                        <a:lumMod val="75000"/>
                      </a:schemeClr>
                    </a:solidFill>
                  </a:tcPr>
                </a:tc>
                <a:tc>
                  <a:txBody>
                    <a:bodyPr/>
                    <a:lstStyle/>
                    <a:p>
                      <a:pPr algn="ctr" fontAlgn="b"/>
                      <a:r>
                        <a:rPr lang="en-AU" sz="1400" u="none" strike="noStrike" dirty="0">
                          <a:effectLst/>
                        </a:rPr>
                        <a:t>21-Nov</a:t>
                      </a:r>
                      <a:endParaRPr lang="en-AU" sz="1400" b="0" i="0" u="none" strike="noStrike" dirty="0">
                        <a:solidFill>
                          <a:srgbClr val="000000"/>
                        </a:solidFill>
                        <a:effectLst/>
                        <a:latin typeface="+mn-lt"/>
                      </a:endParaRPr>
                    </a:p>
                  </a:txBody>
                  <a:tcPr marL="9029" marR="9029" marT="9029" marB="0" anchor="ctr">
                    <a:solidFill>
                      <a:schemeClr val="bg1">
                        <a:lumMod val="75000"/>
                      </a:schemeClr>
                    </a:solidFill>
                  </a:tcPr>
                </a:tc>
                <a:tc>
                  <a:txBody>
                    <a:bodyPr/>
                    <a:lstStyle/>
                    <a:p>
                      <a:pPr algn="ctr" fontAlgn="b"/>
                      <a:r>
                        <a:rPr lang="en-AU" sz="1400" u="none" strike="noStrike" dirty="0">
                          <a:effectLst/>
                        </a:rPr>
                        <a:t>13-Dec</a:t>
                      </a:r>
                      <a:endParaRPr lang="en-AU" sz="1400" b="0" i="0" u="none" strike="noStrike" dirty="0">
                        <a:solidFill>
                          <a:srgbClr val="000000"/>
                        </a:solidFill>
                        <a:effectLst/>
                        <a:latin typeface="+mn-lt"/>
                      </a:endParaRPr>
                    </a:p>
                  </a:txBody>
                  <a:tcPr marL="9029" marR="9029" marT="9029" marB="0" anchor="ctr">
                    <a:solidFill>
                      <a:schemeClr val="tx1">
                        <a:lumMod val="25000"/>
                        <a:lumOff val="75000"/>
                      </a:schemeClr>
                    </a:solidFill>
                  </a:tcPr>
                </a:tc>
                <a:extLst>
                  <a:ext uri="{0D108BD9-81ED-4DB2-BD59-A6C34878D82A}">
                    <a16:rowId xmlns:a16="http://schemas.microsoft.com/office/drawing/2014/main" val="906117191"/>
                  </a:ext>
                </a:extLst>
              </a:tr>
              <a:tr h="351530">
                <a:tc>
                  <a:txBody>
                    <a:bodyPr/>
                    <a:lstStyle/>
                    <a:p>
                      <a:pPr algn="l" fontAlgn="b"/>
                      <a:r>
                        <a:rPr lang="en-AU" sz="1400" u="none" strike="noStrike" dirty="0">
                          <a:effectLst/>
                        </a:rPr>
                        <a:t>MSP accreditation update plan</a:t>
                      </a:r>
                      <a:endParaRPr lang="en-AU" sz="1400" b="1" i="0" u="none" strike="noStrike" dirty="0">
                        <a:solidFill>
                          <a:srgbClr val="000000"/>
                        </a:solidFill>
                        <a:effectLst/>
                        <a:latin typeface="+mj-lt"/>
                      </a:endParaRPr>
                    </a:p>
                  </a:txBody>
                  <a:tcPr marL="9029" marR="9029" marT="9029" marB="0" anchor="ctr"/>
                </a:tc>
                <a:tc>
                  <a:txBody>
                    <a:bodyPr/>
                    <a:lstStyle/>
                    <a:p>
                      <a:pPr algn="ctr" fontAlgn="b"/>
                      <a:r>
                        <a:rPr lang="en-AU" sz="1400" u="none" strike="noStrike" dirty="0">
                          <a:effectLst/>
                        </a:rPr>
                        <a:t>Oct-19</a:t>
                      </a:r>
                      <a:endParaRPr lang="en-AU" sz="1400" b="0" i="0" u="none" strike="noStrike" dirty="0">
                        <a:solidFill>
                          <a:srgbClr val="000000"/>
                        </a:solidFill>
                        <a:effectLst/>
                        <a:latin typeface="+mn-lt"/>
                      </a:endParaRPr>
                    </a:p>
                  </a:txBody>
                  <a:tcPr marL="9029" marR="9029" marT="9029" marB="0" anchor="ctr">
                    <a:solidFill>
                      <a:schemeClr val="bg1">
                        <a:lumMod val="75000"/>
                      </a:schemeClr>
                    </a:solidFill>
                  </a:tcPr>
                </a:tc>
                <a:tc>
                  <a:txBody>
                    <a:bodyPr/>
                    <a:lstStyle/>
                    <a:p>
                      <a:pPr algn="ctr" fontAlgn="b"/>
                      <a:r>
                        <a:rPr lang="en-AU" sz="1400" u="none" strike="noStrike" dirty="0">
                          <a:effectLst/>
                        </a:rPr>
                        <a:t>29-Nov</a:t>
                      </a:r>
                      <a:endParaRPr lang="en-AU" sz="1400" b="0" i="0" u="none" strike="noStrike" dirty="0">
                        <a:solidFill>
                          <a:srgbClr val="000000"/>
                        </a:solidFill>
                        <a:effectLst/>
                        <a:latin typeface="+mn-lt"/>
                      </a:endParaRPr>
                    </a:p>
                  </a:txBody>
                  <a:tcPr marL="9029" marR="9029" marT="9029" marB="0" anchor="ctr">
                    <a:solidFill>
                      <a:schemeClr val="bg1">
                        <a:lumMod val="75000"/>
                      </a:schemeClr>
                    </a:solidFill>
                  </a:tcPr>
                </a:tc>
                <a:tc>
                  <a:txBody>
                    <a:bodyPr/>
                    <a:lstStyle/>
                    <a:p>
                      <a:pPr algn="ctr" fontAlgn="b"/>
                      <a:r>
                        <a:rPr lang="en-AU" sz="1400" u="none" strike="noStrike" dirty="0">
                          <a:effectLst/>
                        </a:rPr>
                        <a:t>11 weeks</a:t>
                      </a:r>
                      <a:endParaRPr lang="en-AU" sz="1400" b="0" i="0" u="none" strike="noStrike" dirty="0">
                        <a:solidFill>
                          <a:srgbClr val="000000"/>
                        </a:solidFill>
                        <a:effectLst/>
                        <a:latin typeface="+mn-lt"/>
                      </a:endParaRPr>
                    </a:p>
                  </a:txBody>
                  <a:tcPr marL="9029" marR="9029" marT="9029" marB="0" anchor="ctr"/>
                </a:tc>
                <a:tc>
                  <a:txBody>
                    <a:bodyPr/>
                    <a:lstStyle/>
                    <a:p>
                      <a:pPr algn="ctr" fontAlgn="b"/>
                      <a:r>
                        <a:rPr lang="en-AU" sz="1400" u="none" strike="noStrike" dirty="0">
                          <a:effectLst/>
                        </a:rPr>
                        <a:t>31-Jan-20</a:t>
                      </a:r>
                      <a:endParaRPr lang="en-AU" sz="1400" b="0" i="0" u="none" strike="noStrike" dirty="0">
                        <a:solidFill>
                          <a:srgbClr val="000000"/>
                        </a:solidFill>
                        <a:effectLst/>
                        <a:latin typeface="+mn-lt"/>
                      </a:endParaRPr>
                    </a:p>
                  </a:txBody>
                  <a:tcPr marL="9029" marR="9029" marT="9029" marB="0" anchor="ctr">
                    <a:solidFill>
                      <a:schemeClr val="tx1">
                        <a:lumMod val="25000"/>
                        <a:lumOff val="75000"/>
                      </a:schemeClr>
                    </a:solidFill>
                  </a:tcPr>
                </a:tc>
                <a:tc>
                  <a:txBody>
                    <a:bodyPr/>
                    <a:lstStyle/>
                    <a:p>
                      <a:pPr algn="ctr" fontAlgn="b"/>
                      <a:r>
                        <a:rPr lang="en-AU" sz="1400" u="none" strike="noStrike" dirty="0">
                          <a:effectLst/>
                        </a:rPr>
                        <a:t>21-Feb-20</a:t>
                      </a:r>
                      <a:endParaRPr lang="en-AU" sz="1400" b="0" i="0" u="none" strike="noStrike" dirty="0">
                        <a:solidFill>
                          <a:srgbClr val="000000"/>
                        </a:solidFill>
                        <a:effectLst/>
                        <a:latin typeface="+mn-lt"/>
                      </a:endParaRPr>
                    </a:p>
                  </a:txBody>
                  <a:tcPr marL="9029" marR="9029" marT="9029" marB="0" anchor="ctr"/>
                </a:tc>
                <a:extLst>
                  <a:ext uri="{0D108BD9-81ED-4DB2-BD59-A6C34878D82A}">
                    <a16:rowId xmlns:a16="http://schemas.microsoft.com/office/drawing/2014/main" val="3587095073"/>
                  </a:ext>
                </a:extLst>
              </a:tr>
            </a:tbl>
          </a:graphicData>
        </a:graphic>
      </p:graphicFrame>
      <p:sp>
        <p:nvSpPr>
          <p:cNvPr id="10" name="Date Placeholder 3">
            <a:extLst>
              <a:ext uri="{FF2B5EF4-FFF2-40B4-BE49-F238E27FC236}">
                <a16:creationId xmlns:a16="http://schemas.microsoft.com/office/drawing/2014/main" id="{5C1ACA51-222C-4EB3-BED4-E555C4DF3D47}"/>
              </a:ext>
            </a:extLst>
          </p:cNvPr>
          <p:cNvSpPr>
            <a:spLocks noGrp="1"/>
          </p:cNvSpPr>
          <p:nvPr>
            <p:ph type="dt" sz="half" idx="10"/>
          </p:nvPr>
        </p:nvSpPr>
        <p:spPr>
          <a:xfrm>
            <a:off x="7122319" y="6356351"/>
            <a:ext cx="1302050" cy="365125"/>
          </a:xfrm>
        </p:spPr>
        <p:txBody>
          <a:bodyPr/>
          <a:lstStyle/>
          <a:p>
            <a:fld id="{7A2107B3-3FE4-4C31-9B4E-A3C583FFA43A}" type="datetime1">
              <a:rPr lang="en-AU" smtClean="0"/>
              <a:t>4/05/2020</a:t>
            </a:fld>
            <a:endParaRPr lang="en-AU" dirty="0"/>
          </a:p>
        </p:txBody>
      </p:sp>
      <p:sp>
        <p:nvSpPr>
          <p:cNvPr id="3" name="TextBox 2">
            <a:extLst>
              <a:ext uri="{FF2B5EF4-FFF2-40B4-BE49-F238E27FC236}">
                <a16:creationId xmlns:a16="http://schemas.microsoft.com/office/drawing/2014/main" id="{37F24118-50B6-48BA-8D41-872C9C290882}"/>
              </a:ext>
            </a:extLst>
          </p:cNvPr>
          <p:cNvSpPr txBox="1"/>
          <p:nvPr/>
        </p:nvSpPr>
        <p:spPr>
          <a:xfrm>
            <a:off x="636104" y="5138530"/>
            <a:ext cx="7971183" cy="646331"/>
          </a:xfrm>
          <a:prstGeom prst="rect">
            <a:avLst/>
          </a:prstGeom>
          <a:noFill/>
        </p:spPr>
        <p:txBody>
          <a:bodyPr wrap="square" rtlCol="0">
            <a:spAutoFit/>
          </a:bodyPr>
          <a:lstStyle/>
          <a:p>
            <a:r>
              <a:rPr lang="en-AU" dirty="0"/>
              <a:t>Major strategy positions established, workstream focus now on implementation of those strategies </a:t>
            </a:r>
          </a:p>
        </p:txBody>
      </p:sp>
    </p:spTree>
    <p:extLst>
      <p:ext uri="{BB962C8B-B14F-4D97-AF65-F5344CB8AC3E}">
        <p14:creationId xmlns:p14="http://schemas.microsoft.com/office/powerpoint/2010/main" val="4208541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1AE36-5EE3-40E4-9761-D44456A35980}"/>
              </a:ext>
            </a:extLst>
          </p:cNvPr>
          <p:cNvSpPr>
            <a:spLocks noGrp="1"/>
          </p:cNvSpPr>
          <p:nvPr>
            <p:ph type="title"/>
          </p:nvPr>
        </p:nvSpPr>
        <p:spPr/>
        <p:txBody>
          <a:bodyPr/>
          <a:lstStyle/>
          <a:p>
            <a:r>
              <a:rPr lang="en-AU" dirty="0"/>
              <a:t>Workstream engagement</a:t>
            </a:r>
          </a:p>
        </p:txBody>
      </p:sp>
      <p:sp>
        <p:nvSpPr>
          <p:cNvPr id="3" name="Content Placeholder 2">
            <a:extLst>
              <a:ext uri="{FF2B5EF4-FFF2-40B4-BE49-F238E27FC236}">
                <a16:creationId xmlns:a16="http://schemas.microsoft.com/office/drawing/2014/main" id="{76924295-B06D-45A9-BBC4-90598C1CC7C0}"/>
              </a:ext>
            </a:extLst>
          </p:cNvPr>
          <p:cNvSpPr>
            <a:spLocks noGrp="1"/>
          </p:cNvSpPr>
          <p:nvPr>
            <p:ph idx="1"/>
          </p:nvPr>
        </p:nvSpPr>
        <p:spPr>
          <a:xfrm>
            <a:off x="176645" y="1475714"/>
            <a:ext cx="8967355" cy="5115585"/>
          </a:xfrm>
        </p:spPr>
        <p:txBody>
          <a:bodyPr>
            <a:normAutofit/>
          </a:bodyPr>
          <a:lstStyle/>
          <a:p>
            <a:r>
              <a:rPr lang="en-AU" dirty="0"/>
              <a:t>Contingency Planning</a:t>
            </a:r>
          </a:p>
          <a:p>
            <a:pPr lvl="1"/>
            <a:r>
              <a:rPr lang="en-AU" dirty="0"/>
              <a:t>Draft plan issued on 20</a:t>
            </a:r>
            <a:r>
              <a:rPr lang="en-AU" baseline="30000" dirty="0"/>
              <a:t>th</a:t>
            </a:r>
            <a:r>
              <a:rPr lang="en-AU" dirty="0"/>
              <a:t> Dec, target final release 13</a:t>
            </a:r>
            <a:r>
              <a:rPr lang="en-AU" baseline="30000" dirty="0"/>
              <a:t>th</a:t>
            </a:r>
            <a:r>
              <a:rPr lang="en-AU" dirty="0"/>
              <a:t> March</a:t>
            </a:r>
          </a:p>
          <a:p>
            <a:pPr lvl="1"/>
            <a:r>
              <a:rPr lang="en-AU" dirty="0"/>
              <a:t>Consultation Feedback</a:t>
            </a:r>
          </a:p>
          <a:p>
            <a:pPr lvl="2"/>
            <a:r>
              <a:rPr lang="en-AU" dirty="0"/>
              <a:t>Specification on key exception processes</a:t>
            </a:r>
          </a:p>
          <a:p>
            <a:pPr lvl="2"/>
            <a:r>
              <a:rPr lang="en-AU" dirty="0"/>
              <a:t>Duration and timing triggers for contingency</a:t>
            </a:r>
          </a:p>
          <a:p>
            <a:pPr lvl="2"/>
            <a:r>
              <a:rPr lang="en-AU" dirty="0"/>
              <a:t>Critical Mass Definition</a:t>
            </a:r>
          </a:p>
          <a:p>
            <a:pPr lvl="2"/>
            <a:endParaRPr lang="en-AU" dirty="0"/>
          </a:p>
          <a:p>
            <a:pPr lvl="1"/>
            <a:r>
              <a:rPr lang="en-AU" dirty="0"/>
              <a:t>Contingency approaches have been aligned with identified Industry Risks</a:t>
            </a:r>
          </a:p>
          <a:p>
            <a:pPr marL="342900" lvl="1" indent="0">
              <a:buNone/>
            </a:pPr>
            <a:endParaRPr lang="en-AU" dirty="0"/>
          </a:p>
          <a:p>
            <a:r>
              <a:rPr lang="en-AU" dirty="0"/>
              <a:t>Readiness Reporting</a:t>
            </a:r>
          </a:p>
          <a:p>
            <a:pPr lvl="1"/>
            <a:r>
              <a:rPr lang="en-AU" dirty="0"/>
              <a:t>Initial (full) readiness survey distributed 5</a:t>
            </a:r>
            <a:r>
              <a:rPr lang="en-AU" baseline="30000" dirty="0"/>
              <a:t>th</a:t>
            </a:r>
            <a:r>
              <a:rPr lang="en-AU" dirty="0"/>
              <a:t> Feb</a:t>
            </a:r>
          </a:p>
          <a:p>
            <a:pPr lvl="1"/>
            <a:r>
              <a:rPr lang="en-AU" dirty="0"/>
              <a:t>Will be distributed to RWG reps for submission</a:t>
            </a:r>
          </a:p>
          <a:p>
            <a:pPr lvl="1"/>
            <a:r>
              <a:rPr lang="en-AU" dirty="0"/>
              <a:t>Readiness Report available 28</a:t>
            </a:r>
            <a:r>
              <a:rPr lang="en-AU" baseline="30000" dirty="0"/>
              <a:t>th</a:t>
            </a:r>
            <a:r>
              <a:rPr lang="en-AU" dirty="0"/>
              <a:t> Feb for review with RWG/PCF</a:t>
            </a:r>
          </a:p>
          <a:p>
            <a:pPr lvl="1"/>
            <a:r>
              <a:rPr lang="en-AU" dirty="0"/>
              <a:t>Reporting criteria differentiated by Participant type</a:t>
            </a:r>
          </a:p>
          <a:p>
            <a:pPr lvl="1"/>
            <a:endParaRPr lang="en-AU" dirty="0"/>
          </a:p>
          <a:p>
            <a:pPr lvl="1"/>
            <a:endParaRPr lang="en-AU" dirty="0"/>
          </a:p>
          <a:p>
            <a:endParaRPr lang="en-AU" dirty="0"/>
          </a:p>
        </p:txBody>
      </p:sp>
      <p:sp>
        <p:nvSpPr>
          <p:cNvPr id="4" name="Slide Number Placeholder 3">
            <a:extLst>
              <a:ext uri="{FF2B5EF4-FFF2-40B4-BE49-F238E27FC236}">
                <a16:creationId xmlns:a16="http://schemas.microsoft.com/office/drawing/2014/main" id="{3F92F708-99FD-407B-AD06-3BA01F4A139A}"/>
              </a:ext>
            </a:extLst>
          </p:cNvPr>
          <p:cNvSpPr>
            <a:spLocks noGrp="1"/>
          </p:cNvSpPr>
          <p:nvPr>
            <p:ph type="sldNum" sz="quarter" idx="12"/>
          </p:nvPr>
        </p:nvSpPr>
        <p:spPr/>
        <p:txBody>
          <a:bodyPr/>
          <a:lstStyle/>
          <a:p>
            <a:fld id="{4EC81F68-4976-451A-B2E9-79BCBD2F70CC}" type="slidenum">
              <a:rPr lang="en-AU" smtClean="0"/>
              <a:t>15</a:t>
            </a:fld>
            <a:endParaRPr lang="en-AU" dirty="0"/>
          </a:p>
        </p:txBody>
      </p:sp>
      <p:sp>
        <p:nvSpPr>
          <p:cNvPr id="8" name="Date Placeholder 3">
            <a:extLst>
              <a:ext uri="{FF2B5EF4-FFF2-40B4-BE49-F238E27FC236}">
                <a16:creationId xmlns:a16="http://schemas.microsoft.com/office/drawing/2014/main" id="{61321BC3-CEB4-418F-ADDF-F51759A55490}"/>
              </a:ext>
            </a:extLst>
          </p:cNvPr>
          <p:cNvSpPr>
            <a:spLocks noGrp="1"/>
          </p:cNvSpPr>
          <p:nvPr>
            <p:ph type="dt" sz="half" idx="10"/>
          </p:nvPr>
        </p:nvSpPr>
        <p:spPr>
          <a:xfrm>
            <a:off x="7122319" y="6356351"/>
            <a:ext cx="1302050" cy="365125"/>
          </a:xfrm>
        </p:spPr>
        <p:txBody>
          <a:bodyPr/>
          <a:lstStyle/>
          <a:p>
            <a:fld id="{7A2107B3-3FE4-4C31-9B4E-A3C583FFA43A}" type="datetime1">
              <a:rPr lang="en-AU" smtClean="0"/>
              <a:t>4/05/2020</a:t>
            </a:fld>
            <a:endParaRPr lang="en-AU" dirty="0"/>
          </a:p>
        </p:txBody>
      </p:sp>
    </p:spTree>
    <p:extLst>
      <p:ext uri="{BB962C8B-B14F-4D97-AF65-F5344CB8AC3E}">
        <p14:creationId xmlns:p14="http://schemas.microsoft.com/office/powerpoint/2010/main" val="16555840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1AE36-5EE3-40E4-9761-D44456A35980}"/>
              </a:ext>
            </a:extLst>
          </p:cNvPr>
          <p:cNvSpPr>
            <a:spLocks noGrp="1"/>
          </p:cNvSpPr>
          <p:nvPr>
            <p:ph type="title"/>
          </p:nvPr>
        </p:nvSpPr>
        <p:spPr/>
        <p:txBody>
          <a:bodyPr/>
          <a:lstStyle/>
          <a:p>
            <a:r>
              <a:rPr lang="en-AU" dirty="0"/>
              <a:t>Workstream engagement</a:t>
            </a:r>
          </a:p>
        </p:txBody>
      </p:sp>
      <p:sp>
        <p:nvSpPr>
          <p:cNvPr id="3" name="Content Placeholder 2">
            <a:extLst>
              <a:ext uri="{FF2B5EF4-FFF2-40B4-BE49-F238E27FC236}">
                <a16:creationId xmlns:a16="http://schemas.microsoft.com/office/drawing/2014/main" id="{76924295-B06D-45A9-BBC4-90598C1CC7C0}"/>
              </a:ext>
            </a:extLst>
          </p:cNvPr>
          <p:cNvSpPr>
            <a:spLocks noGrp="1"/>
          </p:cNvSpPr>
          <p:nvPr>
            <p:ph idx="1"/>
          </p:nvPr>
        </p:nvSpPr>
        <p:spPr>
          <a:xfrm>
            <a:off x="176645" y="1475714"/>
            <a:ext cx="8967355" cy="5115585"/>
          </a:xfrm>
        </p:spPr>
        <p:txBody>
          <a:bodyPr>
            <a:normAutofit/>
          </a:bodyPr>
          <a:lstStyle/>
          <a:p>
            <a:pPr marL="0" indent="0">
              <a:buNone/>
            </a:pPr>
            <a:r>
              <a:rPr lang="en-AU" dirty="0"/>
              <a:t>Metering Transition Plan </a:t>
            </a:r>
          </a:p>
          <a:p>
            <a:pPr lvl="1"/>
            <a:r>
              <a:rPr lang="en-AU" dirty="0"/>
              <a:t>Final Plan issued 7</a:t>
            </a:r>
            <a:r>
              <a:rPr lang="en-AU" baseline="30000" dirty="0"/>
              <a:t>th</a:t>
            </a:r>
            <a:r>
              <a:rPr lang="en-AU" dirty="0"/>
              <a:t> Feb</a:t>
            </a:r>
          </a:p>
          <a:p>
            <a:pPr lvl="1"/>
            <a:r>
              <a:rPr lang="en-AU" dirty="0"/>
              <a:t>Key updates:</a:t>
            </a:r>
          </a:p>
          <a:p>
            <a:pPr lvl="2"/>
            <a:r>
              <a:rPr lang="en-AU" dirty="0"/>
              <a:t>Transition start dates for a number of activities</a:t>
            </a:r>
          </a:p>
          <a:p>
            <a:pPr lvl="2"/>
            <a:r>
              <a:rPr lang="en-AU" dirty="0"/>
              <a:t>Clarifications regarding “from” and “by”  dates in rules, procedures and transition plan</a:t>
            </a:r>
          </a:p>
          <a:p>
            <a:pPr lvl="1"/>
            <a:r>
              <a:rPr lang="en-AU" dirty="0"/>
              <a:t>Activities will be managed through industry readiness reporting and establishment of metering transition focus group</a:t>
            </a:r>
          </a:p>
          <a:p>
            <a:pPr marL="0" indent="0">
              <a:buNone/>
            </a:pPr>
            <a:r>
              <a:rPr lang="en-AU" dirty="0"/>
              <a:t>Metering Accreditation Update Plan</a:t>
            </a:r>
          </a:p>
          <a:p>
            <a:pPr lvl="1"/>
            <a:r>
              <a:rPr lang="en-AU" dirty="0"/>
              <a:t>Feedback on Draft plan received 31</a:t>
            </a:r>
            <a:r>
              <a:rPr lang="en-AU" baseline="30000" dirty="0"/>
              <a:t>st</a:t>
            </a:r>
            <a:r>
              <a:rPr lang="en-AU" dirty="0"/>
              <a:t> Jan, plan to be finalised 21</a:t>
            </a:r>
            <a:r>
              <a:rPr lang="en-AU" baseline="30000" dirty="0"/>
              <a:t>st</a:t>
            </a:r>
            <a:r>
              <a:rPr lang="en-AU" dirty="0"/>
              <a:t> Feb</a:t>
            </a:r>
          </a:p>
          <a:p>
            <a:pPr lvl="1"/>
            <a:r>
              <a:rPr lang="en-AU" dirty="0"/>
              <a:t>Establishing level of change, timing requirements for accreditation updates</a:t>
            </a:r>
          </a:p>
          <a:p>
            <a:pPr lvl="1"/>
            <a:r>
              <a:rPr lang="en-AU" dirty="0"/>
              <a:t>Guidance questions issued to assist assessment of scale of change, and to assist in queue management and timing</a:t>
            </a:r>
          </a:p>
          <a:p>
            <a:pPr lvl="1"/>
            <a:endParaRPr lang="en-AU" dirty="0"/>
          </a:p>
        </p:txBody>
      </p:sp>
      <p:sp>
        <p:nvSpPr>
          <p:cNvPr id="4" name="Slide Number Placeholder 3">
            <a:extLst>
              <a:ext uri="{FF2B5EF4-FFF2-40B4-BE49-F238E27FC236}">
                <a16:creationId xmlns:a16="http://schemas.microsoft.com/office/drawing/2014/main" id="{3F92F708-99FD-407B-AD06-3BA01F4A139A}"/>
              </a:ext>
            </a:extLst>
          </p:cNvPr>
          <p:cNvSpPr>
            <a:spLocks noGrp="1"/>
          </p:cNvSpPr>
          <p:nvPr>
            <p:ph type="sldNum" sz="quarter" idx="12"/>
          </p:nvPr>
        </p:nvSpPr>
        <p:spPr/>
        <p:txBody>
          <a:bodyPr/>
          <a:lstStyle/>
          <a:p>
            <a:fld id="{4EC81F68-4976-451A-B2E9-79BCBD2F70CC}" type="slidenum">
              <a:rPr lang="en-AU" smtClean="0"/>
              <a:t>16</a:t>
            </a:fld>
            <a:endParaRPr lang="en-AU" dirty="0"/>
          </a:p>
        </p:txBody>
      </p:sp>
      <p:sp>
        <p:nvSpPr>
          <p:cNvPr id="8" name="Date Placeholder 3">
            <a:extLst>
              <a:ext uri="{FF2B5EF4-FFF2-40B4-BE49-F238E27FC236}">
                <a16:creationId xmlns:a16="http://schemas.microsoft.com/office/drawing/2014/main" id="{61321BC3-CEB4-418F-ADDF-F51759A55490}"/>
              </a:ext>
            </a:extLst>
          </p:cNvPr>
          <p:cNvSpPr>
            <a:spLocks noGrp="1"/>
          </p:cNvSpPr>
          <p:nvPr>
            <p:ph type="dt" sz="half" idx="10"/>
          </p:nvPr>
        </p:nvSpPr>
        <p:spPr>
          <a:xfrm>
            <a:off x="7122319" y="6356351"/>
            <a:ext cx="1302050" cy="365125"/>
          </a:xfrm>
        </p:spPr>
        <p:txBody>
          <a:bodyPr/>
          <a:lstStyle/>
          <a:p>
            <a:fld id="{7A2107B3-3FE4-4C31-9B4E-A3C583FFA43A}" type="datetime1">
              <a:rPr lang="en-AU" smtClean="0"/>
              <a:t>4/05/2020</a:t>
            </a:fld>
            <a:endParaRPr lang="en-AU" dirty="0"/>
          </a:p>
        </p:txBody>
      </p:sp>
    </p:spTree>
    <p:extLst>
      <p:ext uri="{BB962C8B-B14F-4D97-AF65-F5344CB8AC3E}">
        <p14:creationId xmlns:p14="http://schemas.microsoft.com/office/powerpoint/2010/main" val="4243694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0F52A-D8DB-495C-93EC-67402CC6F915}"/>
              </a:ext>
            </a:extLst>
          </p:cNvPr>
          <p:cNvSpPr>
            <a:spLocks noGrp="1"/>
          </p:cNvSpPr>
          <p:nvPr>
            <p:ph type="title"/>
          </p:nvPr>
        </p:nvSpPr>
        <p:spPr>
          <a:xfrm>
            <a:off x="623887" y="1709739"/>
            <a:ext cx="8323543" cy="2852737"/>
          </a:xfrm>
        </p:spPr>
        <p:txBody>
          <a:bodyPr/>
          <a:lstStyle/>
          <a:p>
            <a:r>
              <a:rPr lang="en-AU" dirty="0"/>
              <a:t>5MS/GS procedures update</a:t>
            </a:r>
          </a:p>
        </p:txBody>
      </p:sp>
      <p:sp>
        <p:nvSpPr>
          <p:cNvPr id="3" name="Text Placeholder 2">
            <a:extLst>
              <a:ext uri="{FF2B5EF4-FFF2-40B4-BE49-F238E27FC236}">
                <a16:creationId xmlns:a16="http://schemas.microsoft.com/office/drawing/2014/main" id="{87C47B8B-FFD0-49AE-A4BB-5284F13B5E4E}"/>
              </a:ext>
            </a:extLst>
          </p:cNvPr>
          <p:cNvSpPr>
            <a:spLocks noGrp="1"/>
          </p:cNvSpPr>
          <p:nvPr>
            <p:ph type="body" idx="1"/>
          </p:nvPr>
        </p:nvSpPr>
        <p:spPr/>
        <p:txBody>
          <a:bodyPr/>
          <a:lstStyle/>
          <a:p>
            <a:r>
              <a:rPr lang="en-AU" dirty="0"/>
              <a:t>Simon Tu</a:t>
            </a:r>
          </a:p>
        </p:txBody>
      </p:sp>
    </p:spTree>
    <p:extLst>
      <p:ext uri="{BB962C8B-B14F-4D97-AF65-F5344CB8AC3E}">
        <p14:creationId xmlns:p14="http://schemas.microsoft.com/office/powerpoint/2010/main" val="7617997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B310B-3391-41B8-B4E1-8584C86B0A79}"/>
              </a:ext>
            </a:extLst>
          </p:cNvPr>
          <p:cNvSpPr>
            <a:spLocks noGrp="1"/>
          </p:cNvSpPr>
          <p:nvPr>
            <p:ph type="title"/>
          </p:nvPr>
        </p:nvSpPr>
        <p:spPr/>
        <p:txBody>
          <a:bodyPr/>
          <a:lstStyle/>
          <a:p>
            <a:r>
              <a:rPr lang="en-AU" dirty="0"/>
              <a:t>Metering procedures update</a:t>
            </a:r>
          </a:p>
        </p:txBody>
      </p:sp>
      <p:sp>
        <p:nvSpPr>
          <p:cNvPr id="3" name="Content Placeholder 2">
            <a:extLst>
              <a:ext uri="{FF2B5EF4-FFF2-40B4-BE49-F238E27FC236}">
                <a16:creationId xmlns:a16="http://schemas.microsoft.com/office/drawing/2014/main" id="{0E8A8CB1-EA6C-4461-8192-89A4420124A7}"/>
              </a:ext>
            </a:extLst>
          </p:cNvPr>
          <p:cNvSpPr>
            <a:spLocks noGrp="1"/>
          </p:cNvSpPr>
          <p:nvPr>
            <p:ph idx="1"/>
          </p:nvPr>
        </p:nvSpPr>
        <p:spPr>
          <a:xfrm>
            <a:off x="176646" y="1502504"/>
            <a:ext cx="8770787" cy="4947239"/>
          </a:xfrm>
        </p:spPr>
        <p:txBody>
          <a:bodyPr>
            <a:normAutofit/>
          </a:bodyPr>
          <a:lstStyle/>
          <a:p>
            <a:r>
              <a:rPr lang="en-AU" dirty="0"/>
              <a:t>ERCF</a:t>
            </a:r>
          </a:p>
          <a:p>
            <a:pPr lvl="1"/>
            <a:r>
              <a:rPr lang="en-AU" dirty="0"/>
              <a:t>Currently quarterly, then every two months in 2020 </a:t>
            </a:r>
          </a:p>
          <a:p>
            <a:pPr lvl="1"/>
            <a:r>
              <a:rPr lang="en-AU" dirty="0"/>
              <a:t>Met on 21 November</a:t>
            </a:r>
          </a:p>
          <a:p>
            <a:pPr lvl="1"/>
            <a:r>
              <a:rPr lang="en-AU" dirty="0"/>
              <a:t>5MS/GS ICFs: RWD5; customer details on inventory table</a:t>
            </a:r>
          </a:p>
          <a:p>
            <a:pPr lvl="1"/>
            <a:r>
              <a:rPr lang="en-AU" dirty="0">
                <a:hlinkClick r:id="rId2"/>
              </a:rPr>
              <a:t>https://aemo.com.au/Stakeholder-Consultation/Industry-forums-and-working-groups/Retail-meetings/Electricity-Retail-Consultative-Forum</a:t>
            </a:r>
            <a:endParaRPr lang="en-AU" dirty="0"/>
          </a:p>
          <a:p>
            <a:pPr marL="342905" lvl="1" indent="0">
              <a:buNone/>
            </a:pPr>
            <a:endParaRPr lang="en-AU" sz="1368" dirty="0"/>
          </a:p>
          <a:p>
            <a:r>
              <a:rPr lang="en-AU" dirty="0"/>
              <a:t>B2B</a:t>
            </a:r>
          </a:p>
          <a:p>
            <a:pPr lvl="1"/>
            <a:r>
              <a:rPr lang="en-AU" dirty="0"/>
              <a:t>Meets monthly (IEC meets quarterly)</a:t>
            </a:r>
          </a:p>
          <a:p>
            <a:pPr lvl="1"/>
            <a:r>
              <a:rPr lang="en-AU" dirty="0"/>
              <a:t>Met on 15/16 January</a:t>
            </a:r>
          </a:p>
          <a:p>
            <a:pPr lvl="1"/>
            <a:r>
              <a:rPr lang="en-AU" dirty="0"/>
              <a:t>Release v3.4 of B2B procedures commenced consultation. Considers:</a:t>
            </a:r>
          </a:p>
          <a:p>
            <a:pPr lvl="2"/>
            <a:r>
              <a:rPr lang="en-AU" dirty="0"/>
              <a:t>MDFF file size 10MB</a:t>
            </a:r>
          </a:p>
          <a:p>
            <a:pPr lvl="2"/>
            <a:r>
              <a:rPr lang="en-AU" dirty="0"/>
              <a:t>MDFF 1,000 transaction limit in file</a:t>
            </a:r>
          </a:p>
          <a:p>
            <a:pPr lvl="2"/>
            <a:r>
              <a:rPr lang="en-AU" dirty="0"/>
              <a:t>non-contestable unmetered loads – use of existing B2B transactions for this family of NMIs</a:t>
            </a:r>
          </a:p>
          <a:p>
            <a:pPr lvl="1"/>
            <a:r>
              <a:rPr lang="en-AU" dirty="0">
                <a:hlinkClick r:id="rId3"/>
              </a:rPr>
              <a:t>https://aemo.com.au/Stakeholder-Consultation/Industry-forums-and-working-groups/Retail-meetings/B2B-Working-Group</a:t>
            </a:r>
            <a:r>
              <a:rPr lang="en-AU" dirty="0"/>
              <a:t> </a:t>
            </a:r>
          </a:p>
        </p:txBody>
      </p:sp>
      <p:sp>
        <p:nvSpPr>
          <p:cNvPr id="4" name="Slide Number Placeholder 3">
            <a:extLst>
              <a:ext uri="{FF2B5EF4-FFF2-40B4-BE49-F238E27FC236}">
                <a16:creationId xmlns:a16="http://schemas.microsoft.com/office/drawing/2014/main" id="{B7E996C8-E0C6-4548-AE47-D1E06F82FD5E}"/>
              </a:ext>
            </a:extLst>
          </p:cNvPr>
          <p:cNvSpPr>
            <a:spLocks noGrp="1"/>
          </p:cNvSpPr>
          <p:nvPr>
            <p:ph type="sldNum" sz="quarter" idx="12"/>
          </p:nvPr>
        </p:nvSpPr>
        <p:spPr/>
        <p:txBody>
          <a:bodyPr/>
          <a:lstStyle/>
          <a:p>
            <a:fld id="{4EC81F68-4976-451A-B2E9-79BCBD2F70CC}" type="slidenum">
              <a:rPr lang="en-AU" smtClean="0"/>
              <a:t>18</a:t>
            </a:fld>
            <a:endParaRPr lang="en-AU" dirty="0"/>
          </a:p>
        </p:txBody>
      </p:sp>
    </p:spTree>
    <p:extLst>
      <p:ext uri="{BB962C8B-B14F-4D97-AF65-F5344CB8AC3E}">
        <p14:creationId xmlns:p14="http://schemas.microsoft.com/office/powerpoint/2010/main" val="9343529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D7DD1-A2F5-4D21-B76F-4E9F3A8E322E}"/>
              </a:ext>
            </a:extLst>
          </p:cNvPr>
          <p:cNvSpPr>
            <a:spLocks noGrp="1"/>
          </p:cNvSpPr>
          <p:nvPr>
            <p:ph type="title"/>
          </p:nvPr>
        </p:nvSpPr>
        <p:spPr>
          <a:xfrm>
            <a:off x="176646" y="175436"/>
            <a:ext cx="8176055" cy="1120951"/>
          </a:xfrm>
        </p:spPr>
        <p:txBody>
          <a:bodyPr/>
          <a:lstStyle/>
          <a:p>
            <a:r>
              <a:rPr lang="en-AU" dirty="0"/>
              <a:t>5MS/GS-related procedure change log</a:t>
            </a:r>
          </a:p>
        </p:txBody>
      </p:sp>
      <p:sp>
        <p:nvSpPr>
          <p:cNvPr id="4" name="Slide Number Placeholder 3">
            <a:extLst>
              <a:ext uri="{FF2B5EF4-FFF2-40B4-BE49-F238E27FC236}">
                <a16:creationId xmlns:a16="http://schemas.microsoft.com/office/drawing/2014/main" id="{D979E207-8C96-43B4-B422-7ADF4A18BBF4}"/>
              </a:ext>
            </a:extLst>
          </p:cNvPr>
          <p:cNvSpPr>
            <a:spLocks noGrp="1"/>
          </p:cNvSpPr>
          <p:nvPr>
            <p:ph type="sldNum" sz="quarter" idx="12"/>
          </p:nvPr>
        </p:nvSpPr>
        <p:spPr/>
        <p:txBody>
          <a:bodyPr/>
          <a:lstStyle/>
          <a:p>
            <a:fld id="{4EC81F68-4976-451A-B2E9-79BCBD2F70CC}" type="slidenum">
              <a:rPr lang="en-AU" smtClean="0"/>
              <a:t>19</a:t>
            </a:fld>
            <a:endParaRPr lang="en-AU" dirty="0"/>
          </a:p>
        </p:txBody>
      </p:sp>
      <p:graphicFrame>
        <p:nvGraphicFramePr>
          <p:cNvPr id="5" name="Table 4">
            <a:extLst>
              <a:ext uri="{FF2B5EF4-FFF2-40B4-BE49-F238E27FC236}">
                <a16:creationId xmlns:a16="http://schemas.microsoft.com/office/drawing/2014/main" id="{484D6CAA-757A-44B1-B2DA-36F0C6B36456}"/>
              </a:ext>
            </a:extLst>
          </p:cNvPr>
          <p:cNvGraphicFramePr>
            <a:graphicFrameLocks noGrp="1"/>
          </p:cNvGraphicFramePr>
          <p:nvPr>
            <p:extLst>
              <p:ext uri="{D42A27DB-BD31-4B8C-83A1-F6EECF244321}">
                <p14:modId xmlns:p14="http://schemas.microsoft.com/office/powerpoint/2010/main" val="304363147"/>
              </p:ext>
            </p:extLst>
          </p:nvPr>
        </p:nvGraphicFramePr>
        <p:xfrm>
          <a:off x="172642" y="1705799"/>
          <a:ext cx="8687545" cy="4650245"/>
        </p:xfrm>
        <a:graphic>
          <a:graphicData uri="http://schemas.openxmlformats.org/drawingml/2006/table">
            <a:tbl>
              <a:tblPr firstRow="1" bandRow="1">
                <a:tableStyleId>{5C22544A-7EE6-4342-B048-85BDC9FD1C3A}</a:tableStyleId>
              </a:tblPr>
              <a:tblGrid>
                <a:gridCol w="2215033">
                  <a:extLst>
                    <a:ext uri="{9D8B030D-6E8A-4147-A177-3AD203B41FA5}">
                      <a16:colId xmlns:a16="http://schemas.microsoft.com/office/drawing/2014/main" val="325043150"/>
                    </a:ext>
                  </a:extLst>
                </a:gridCol>
                <a:gridCol w="6472512">
                  <a:extLst>
                    <a:ext uri="{9D8B030D-6E8A-4147-A177-3AD203B41FA5}">
                      <a16:colId xmlns:a16="http://schemas.microsoft.com/office/drawing/2014/main" val="2074518550"/>
                    </a:ext>
                  </a:extLst>
                </a:gridCol>
              </a:tblGrid>
              <a:tr h="434241">
                <a:tc>
                  <a:txBody>
                    <a:bodyPr/>
                    <a:lstStyle/>
                    <a:p>
                      <a:pPr algn="ctr" fontAlgn="ctr"/>
                      <a:r>
                        <a:rPr lang="en-AU" sz="1200" b="1" i="0" u="none" strike="noStrike" dirty="0">
                          <a:solidFill>
                            <a:schemeClr val="bg1"/>
                          </a:solidFill>
                          <a:effectLst/>
                          <a:latin typeface="Calibri" panose="020F0502020204030204" pitchFamily="34" charset="0"/>
                        </a:rPr>
                        <a:t>Procedure issue</a:t>
                      </a:r>
                    </a:p>
                  </a:txBody>
                  <a:tcPr marL="5431" marR="5431" marT="5431" marB="0" anchor="ctr"/>
                </a:tc>
                <a:tc>
                  <a:txBody>
                    <a:bodyPr/>
                    <a:lstStyle/>
                    <a:p>
                      <a:pPr algn="ctr" fontAlgn="ctr"/>
                      <a:r>
                        <a:rPr lang="en-AU" sz="1200" b="1" i="0" u="none" strike="noStrike" dirty="0">
                          <a:solidFill>
                            <a:schemeClr val="bg1"/>
                          </a:solidFill>
                          <a:effectLst/>
                          <a:latin typeface="Calibri" panose="020F0502020204030204" pitchFamily="34" charset="0"/>
                        </a:rPr>
                        <a:t>Status</a:t>
                      </a:r>
                    </a:p>
                  </a:txBody>
                  <a:tcPr marL="5431" marR="5431" marT="5431" marB="0" anchor="ctr"/>
                </a:tc>
                <a:extLst>
                  <a:ext uri="{0D108BD9-81ED-4DB2-BD59-A6C34878D82A}">
                    <a16:rowId xmlns:a16="http://schemas.microsoft.com/office/drawing/2014/main" val="11208616"/>
                  </a:ext>
                </a:extLst>
              </a:tr>
              <a:tr h="865659">
                <a:tc>
                  <a:txBody>
                    <a:bodyPr/>
                    <a:lstStyle/>
                    <a:p>
                      <a:pPr marL="180000" lvl="0" algn="l" fontAlgn="ctr">
                        <a:lnSpc>
                          <a:spcPct val="100000"/>
                        </a:lnSpc>
                        <a:spcBef>
                          <a:spcPts val="600"/>
                        </a:spcBef>
                        <a:spcAft>
                          <a:spcPts val="1200"/>
                        </a:spcAft>
                      </a:pPr>
                      <a:r>
                        <a:rPr lang="en-AU" sz="1200" b="0" i="0" u="none" strike="noStrike" dirty="0">
                          <a:solidFill>
                            <a:srgbClr val="000000"/>
                          </a:solidFill>
                          <a:effectLst/>
                          <a:latin typeface="Calibri Light" panose="020F0302020204030204" pitchFamily="34" charset="0"/>
                          <a:cs typeface="Calibri Light" panose="020F0302020204030204" pitchFamily="34" charset="0"/>
                        </a:rPr>
                        <a:t>MDFF file size and transaction limit in file</a:t>
                      </a:r>
                    </a:p>
                  </a:txBody>
                  <a:tcPr marL="5431" marR="5431" marT="5431" marB="0" anchor="ctr"/>
                </a:tc>
                <a:tc>
                  <a:txBody>
                    <a:bodyPr/>
                    <a:lstStyle/>
                    <a:p>
                      <a:pPr marL="180000" lvl="0" algn="l" fontAlgn="ctr">
                        <a:lnSpc>
                          <a:spcPct val="100000"/>
                        </a:lnSpc>
                        <a:spcBef>
                          <a:spcPts val="600"/>
                        </a:spcBef>
                        <a:spcAft>
                          <a:spcPts val="1200"/>
                        </a:spcAft>
                      </a:pPr>
                      <a:r>
                        <a:rPr lang="en-AU" sz="1200" b="0" i="0" u="none" strike="noStrike" dirty="0">
                          <a:solidFill>
                            <a:srgbClr val="000000"/>
                          </a:solidFill>
                          <a:effectLst/>
                          <a:latin typeface="Calibri Light" panose="020F0302020204030204" pitchFamily="34" charset="0"/>
                          <a:cs typeface="Calibri Light" panose="020F0302020204030204" pitchFamily="34" charset="0"/>
                        </a:rPr>
                        <a:t>Initial feedback to first stage B2B procedures consultation showed majority support for: </a:t>
                      </a:r>
                    </a:p>
                    <a:p>
                      <a:pPr marL="465750" lvl="0" indent="-285750" algn="l" fontAlgn="ctr">
                        <a:lnSpc>
                          <a:spcPct val="100000"/>
                        </a:lnSpc>
                        <a:spcBef>
                          <a:spcPts val="0"/>
                        </a:spcBef>
                        <a:spcAft>
                          <a:spcPts val="0"/>
                        </a:spcAft>
                        <a:buFont typeface="Arial" panose="020B0604020202020204" pitchFamily="34" charset="0"/>
                        <a:buChar char="•"/>
                      </a:pPr>
                      <a:r>
                        <a:rPr lang="en-AU" sz="1200" b="0" i="0" u="none" strike="noStrike" dirty="0">
                          <a:solidFill>
                            <a:srgbClr val="000000"/>
                          </a:solidFill>
                          <a:effectLst/>
                          <a:latin typeface="Calibri Light" panose="020F0302020204030204" pitchFamily="34" charset="0"/>
                          <a:cs typeface="Calibri Light" panose="020F0302020204030204" pitchFamily="34" charset="0"/>
                        </a:rPr>
                        <a:t>MDFF file size 10MB</a:t>
                      </a:r>
                    </a:p>
                    <a:p>
                      <a:pPr marL="465750" lvl="0" indent="-285750" algn="l" fontAlgn="ctr">
                        <a:lnSpc>
                          <a:spcPct val="100000"/>
                        </a:lnSpc>
                        <a:spcBef>
                          <a:spcPts val="0"/>
                        </a:spcBef>
                        <a:spcAft>
                          <a:spcPts val="0"/>
                        </a:spcAft>
                        <a:buFont typeface="Arial" panose="020B0604020202020204" pitchFamily="34" charset="0"/>
                        <a:buChar char="•"/>
                      </a:pPr>
                      <a:r>
                        <a:rPr lang="en-AU" sz="1200" b="0" i="0" u="none" strike="noStrike" dirty="0">
                          <a:solidFill>
                            <a:srgbClr val="000000"/>
                          </a:solidFill>
                          <a:effectLst/>
                          <a:latin typeface="Calibri Light" panose="020F0302020204030204" pitchFamily="34" charset="0"/>
                          <a:cs typeface="Calibri Light" panose="020F0302020204030204" pitchFamily="34" charset="0"/>
                        </a:rPr>
                        <a:t>MDFF 1,000 transaction limit in file</a:t>
                      </a:r>
                    </a:p>
                    <a:p>
                      <a:pPr marL="465750" lvl="0" indent="-285750" algn="l" fontAlgn="ctr">
                        <a:lnSpc>
                          <a:spcPct val="100000"/>
                        </a:lnSpc>
                        <a:spcBef>
                          <a:spcPts val="0"/>
                        </a:spcBef>
                        <a:spcAft>
                          <a:spcPts val="0"/>
                        </a:spcAft>
                        <a:buFont typeface="Arial" panose="020B0604020202020204" pitchFamily="34" charset="0"/>
                        <a:buChar char="•"/>
                      </a:pPr>
                      <a:r>
                        <a:rPr lang="en-AU" sz="1200" b="0" i="0" u="none" strike="noStrike" dirty="0">
                          <a:solidFill>
                            <a:srgbClr val="000000"/>
                          </a:solidFill>
                          <a:effectLst/>
                          <a:latin typeface="Calibri Light" panose="020F0302020204030204" pitchFamily="34" charset="0"/>
                          <a:cs typeface="Calibri Light" panose="020F0302020204030204" pitchFamily="34" charset="0"/>
                        </a:rPr>
                        <a:t>non-contestable unmetered loads – use of existing B2B transactions for this family of NMIs</a:t>
                      </a:r>
                    </a:p>
                  </a:txBody>
                  <a:tcPr marL="5431" marR="5431" marT="5431" marB="0" anchor="ctr"/>
                </a:tc>
                <a:extLst>
                  <a:ext uri="{0D108BD9-81ED-4DB2-BD59-A6C34878D82A}">
                    <a16:rowId xmlns:a16="http://schemas.microsoft.com/office/drawing/2014/main" val="2209857434"/>
                  </a:ext>
                </a:extLst>
              </a:tr>
              <a:tr h="649874">
                <a:tc>
                  <a:txBody>
                    <a:bodyPr/>
                    <a:lstStyle/>
                    <a:p>
                      <a:pPr marL="180000" lvl="0" algn="l" fontAlgn="ctr">
                        <a:lnSpc>
                          <a:spcPct val="100000"/>
                        </a:lnSpc>
                        <a:spcBef>
                          <a:spcPts val="600"/>
                        </a:spcBef>
                        <a:spcAft>
                          <a:spcPts val="1200"/>
                        </a:spcAft>
                      </a:pPr>
                      <a:r>
                        <a:rPr lang="en-AU" sz="1200" b="0" i="0" u="none" strike="noStrike" dirty="0">
                          <a:solidFill>
                            <a:srgbClr val="000000"/>
                          </a:solidFill>
                          <a:effectLst/>
                          <a:latin typeface="Calibri Light" panose="020F0302020204030204" pitchFamily="34" charset="0"/>
                          <a:cs typeface="Calibri Light" panose="020F0302020204030204" pitchFamily="34" charset="0"/>
                        </a:rPr>
                        <a:t>Proposed Procedural Change to MDFF Quality flag</a:t>
                      </a:r>
                    </a:p>
                  </a:txBody>
                  <a:tcPr marL="5431" marR="5431" marT="5431" marB="0" anchor="ctr"/>
                </a:tc>
                <a:tc>
                  <a:txBody>
                    <a:bodyPr/>
                    <a:lstStyle/>
                    <a:p>
                      <a:pPr marL="180000" lvl="0" algn="l" fontAlgn="ctr">
                        <a:lnSpc>
                          <a:spcPct val="100000"/>
                        </a:lnSpc>
                        <a:spcBef>
                          <a:spcPts val="600"/>
                        </a:spcBef>
                        <a:spcAft>
                          <a:spcPts val="1200"/>
                        </a:spcAft>
                      </a:pPr>
                      <a:r>
                        <a:rPr lang="en-AU" sz="1200" b="0" i="0" u="none" strike="noStrike" dirty="0">
                          <a:solidFill>
                            <a:srgbClr val="000000"/>
                          </a:solidFill>
                          <a:effectLst/>
                          <a:latin typeface="Calibri Light" panose="020F0302020204030204" pitchFamily="34" charset="0"/>
                          <a:cs typeface="Calibri Light" panose="020F0302020204030204" pitchFamily="34" charset="0"/>
                        </a:rPr>
                        <a:t>AEMO will submit an ICF for ERCF consideration in February</a:t>
                      </a:r>
                    </a:p>
                  </a:txBody>
                  <a:tcPr marL="5431" marR="5431" marT="5431" marB="0" anchor="ctr"/>
                </a:tc>
                <a:extLst>
                  <a:ext uri="{0D108BD9-81ED-4DB2-BD59-A6C34878D82A}">
                    <a16:rowId xmlns:a16="http://schemas.microsoft.com/office/drawing/2014/main" val="679719128"/>
                  </a:ext>
                </a:extLst>
              </a:tr>
              <a:tr h="649874">
                <a:tc>
                  <a:txBody>
                    <a:bodyPr/>
                    <a:lstStyle/>
                    <a:p>
                      <a:pPr marL="180000" lvl="0" algn="l" fontAlgn="ctr">
                        <a:lnSpc>
                          <a:spcPct val="100000"/>
                        </a:lnSpc>
                        <a:spcBef>
                          <a:spcPts val="600"/>
                        </a:spcBef>
                        <a:spcAft>
                          <a:spcPts val="1200"/>
                        </a:spcAft>
                      </a:pPr>
                      <a:r>
                        <a:rPr lang="en-AU" sz="1200" b="0" i="0" u="none" strike="noStrike" dirty="0">
                          <a:solidFill>
                            <a:srgbClr val="000000"/>
                          </a:solidFill>
                          <a:effectLst/>
                          <a:latin typeface="Calibri Light" panose="020F0302020204030204" pitchFamily="34" charset="0"/>
                          <a:cs typeface="Calibri Light" panose="020F0302020204030204" pitchFamily="34" charset="0"/>
                        </a:rPr>
                        <a:t>Proposal for RWD</a:t>
                      </a:r>
                    </a:p>
                  </a:txBody>
                  <a:tcPr marL="5431" marR="5431" marT="5431" marB="0" anchor="ctr"/>
                </a:tc>
                <a:tc>
                  <a:txBody>
                    <a:bodyPr/>
                    <a:lstStyle/>
                    <a:p>
                      <a:pPr marL="180000" lvl="0" algn="l" fontAlgn="ctr">
                        <a:lnSpc>
                          <a:spcPct val="100000"/>
                        </a:lnSpc>
                        <a:spcBef>
                          <a:spcPts val="600"/>
                        </a:spcBef>
                        <a:spcAft>
                          <a:spcPts val="1200"/>
                        </a:spcAft>
                      </a:pPr>
                      <a:r>
                        <a:rPr lang="en-AU" sz="1200" b="0" i="0" u="none" strike="noStrike" dirty="0">
                          <a:solidFill>
                            <a:srgbClr val="000000"/>
                          </a:solidFill>
                          <a:effectLst/>
                          <a:latin typeface="Calibri Light" panose="020F0302020204030204" pitchFamily="34" charset="0"/>
                          <a:cs typeface="Calibri Light" panose="020F0302020204030204" pitchFamily="34" charset="0"/>
                        </a:rPr>
                        <a:t>ICF considered at ERCF (21 Nov), to be progressed in 2020 as part of the MSATS standing data review (Feb to June 2020) with consideration of 5MS/GS metering transition activities.</a:t>
                      </a:r>
                    </a:p>
                  </a:txBody>
                  <a:tcPr marL="5431" marR="5431" marT="5431" marB="0" anchor="ctr"/>
                </a:tc>
                <a:extLst>
                  <a:ext uri="{0D108BD9-81ED-4DB2-BD59-A6C34878D82A}">
                    <a16:rowId xmlns:a16="http://schemas.microsoft.com/office/drawing/2014/main" val="1601633147"/>
                  </a:ext>
                </a:extLst>
              </a:tr>
              <a:tr h="649874">
                <a:tc>
                  <a:txBody>
                    <a:bodyPr/>
                    <a:lstStyle/>
                    <a:p>
                      <a:pPr marL="180000" lvl="0" algn="l" fontAlgn="ctr">
                        <a:lnSpc>
                          <a:spcPct val="100000"/>
                        </a:lnSpc>
                        <a:spcBef>
                          <a:spcPts val="600"/>
                        </a:spcBef>
                        <a:spcAft>
                          <a:spcPts val="1200"/>
                        </a:spcAft>
                      </a:pPr>
                      <a:r>
                        <a:rPr lang="en-AU" sz="1200" b="0" i="0" u="none" strike="noStrike" dirty="0">
                          <a:solidFill>
                            <a:srgbClr val="000000"/>
                          </a:solidFill>
                          <a:effectLst/>
                          <a:latin typeface="Calibri Light" panose="020F0302020204030204" pitchFamily="34" charset="0"/>
                          <a:cs typeface="Calibri Light" panose="020F0302020204030204" pitchFamily="34" charset="0"/>
                        </a:rPr>
                        <a:t>Removal of end user details from inventory table</a:t>
                      </a:r>
                    </a:p>
                  </a:txBody>
                  <a:tcPr marL="5431" marR="5431" marT="5431" marB="0" anchor="ctr"/>
                </a:tc>
                <a:tc>
                  <a:txBody>
                    <a:bodyPr/>
                    <a:lstStyle/>
                    <a:p>
                      <a:pPr marL="180000" marR="0" lvl="0" indent="0" algn="l" defTabSz="801929" rtl="0" eaLnBrk="1" fontAlgn="ctr" latinLnBrk="0" hangingPunct="1">
                        <a:lnSpc>
                          <a:spcPct val="100000"/>
                        </a:lnSpc>
                        <a:spcBef>
                          <a:spcPts val="600"/>
                        </a:spcBef>
                        <a:spcAft>
                          <a:spcPts val="1200"/>
                        </a:spcAft>
                        <a:buClrTx/>
                        <a:buSzTx/>
                        <a:buFontTx/>
                        <a:buNone/>
                        <a:tabLst/>
                        <a:defRPr/>
                      </a:pPr>
                      <a:r>
                        <a:rPr lang="en-AU" sz="1200" b="0" i="0" u="none" strike="noStrike" dirty="0">
                          <a:solidFill>
                            <a:srgbClr val="000000"/>
                          </a:solidFill>
                          <a:effectLst/>
                          <a:latin typeface="Calibri Light" panose="020F0302020204030204" pitchFamily="34" charset="0"/>
                          <a:cs typeface="Calibri Light" panose="020F0302020204030204" pitchFamily="34" charset="0"/>
                        </a:rPr>
                        <a:t>ICF considered at ERCF (21 Nov), to be progressed in 2020 with consideration of 5MS/GS metering transition activities</a:t>
                      </a:r>
                    </a:p>
                  </a:txBody>
                  <a:tcPr marL="5431" marR="5431" marT="5431" marB="0" anchor="ctr"/>
                </a:tc>
                <a:extLst>
                  <a:ext uri="{0D108BD9-81ED-4DB2-BD59-A6C34878D82A}">
                    <a16:rowId xmlns:a16="http://schemas.microsoft.com/office/drawing/2014/main" val="1948449902"/>
                  </a:ext>
                </a:extLst>
              </a:tr>
              <a:tr h="1308807">
                <a:tc>
                  <a:txBody>
                    <a:bodyPr/>
                    <a:lstStyle/>
                    <a:p>
                      <a:pPr marL="180000" lvl="0" algn="l" fontAlgn="ctr">
                        <a:lnSpc>
                          <a:spcPct val="100000"/>
                        </a:lnSpc>
                        <a:spcBef>
                          <a:spcPts val="600"/>
                        </a:spcBef>
                        <a:spcAft>
                          <a:spcPts val="1200"/>
                        </a:spcAft>
                      </a:pPr>
                      <a:r>
                        <a:rPr lang="en-AU" sz="1200" b="0" i="0" u="none" strike="noStrike" dirty="0">
                          <a:solidFill>
                            <a:srgbClr val="000000"/>
                          </a:solidFill>
                          <a:effectLst/>
                          <a:latin typeface="Calibri Light" panose="020F0302020204030204" pitchFamily="34" charset="0"/>
                          <a:cs typeface="Calibri Light" panose="020F0302020204030204" pitchFamily="34" charset="0"/>
                        </a:rPr>
                        <a:t>TNI 2 for cross-boundary meters</a:t>
                      </a:r>
                    </a:p>
                  </a:txBody>
                  <a:tcPr marL="5431" marR="5431" marT="5431" marB="0" anchor="ctr"/>
                </a:tc>
                <a:tc>
                  <a:txBody>
                    <a:bodyPr/>
                    <a:lstStyle/>
                    <a:p>
                      <a:pPr marL="180000" marR="0" lvl="0" indent="0" algn="l" defTabSz="801929" rtl="0" eaLnBrk="1" fontAlgn="ctr" latinLnBrk="0" hangingPunct="1">
                        <a:lnSpc>
                          <a:spcPct val="100000"/>
                        </a:lnSpc>
                        <a:spcBef>
                          <a:spcPts val="600"/>
                        </a:spcBef>
                        <a:spcAft>
                          <a:spcPts val="1200"/>
                        </a:spcAft>
                        <a:buClrTx/>
                        <a:buSzTx/>
                        <a:buFontTx/>
                        <a:buNone/>
                        <a:tabLst/>
                        <a:defRPr/>
                      </a:pPr>
                      <a:r>
                        <a:rPr lang="en-AU" sz="1200" b="0" i="0" u="none" strike="noStrike" dirty="0">
                          <a:solidFill>
                            <a:srgbClr val="000000"/>
                          </a:solidFill>
                          <a:effectLst/>
                          <a:latin typeface="Calibri Light" panose="020F0302020204030204" pitchFamily="34" charset="0"/>
                          <a:cs typeface="Calibri Light" panose="020F0302020204030204" pitchFamily="34" charset="0"/>
                        </a:rPr>
                        <a:t>SWG has been briefed on requirements.</a:t>
                      </a:r>
                    </a:p>
                    <a:p>
                      <a:pPr marL="180000" marR="0" lvl="0" indent="0" algn="l" defTabSz="801929" rtl="0" eaLnBrk="1" fontAlgn="ctr" latinLnBrk="0" hangingPunct="1">
                        <a:lnSpc>
                          <a:spcPct val="100000"/>
                        </a:lnSpc>
                        <a:spcBef>
                          <a:spcPts val="600"/>
                        </a:spcBef>
                        <a:spcAft>
                          <a:spcPts val="1200"/>
                        </a:spcAft>
                        <a:buClrTx/>
                        <a:buSzTx/>
                        <a:buFontTx/>
                        <a:buNone/>
                        <a:tabLst/>
                        <a:defRPr/>
                      </a:pPr>
                      <a:r>
                        <a:rPr lang="en-AU" sz="1200" b="0" i="0" u="none" strike="noStrike" dirty="0">
                          <a:solidFill>
                            <a:srgbClr val="000000"/>
                          </a:solidFill>
                          <a:effectLst/>
                          <a:latin typeface="Calibri Light" panose="020F0302020204030204" pitchFamily="34" charset="0"/>
                          <a:cs typeface="Calibri Light" panose="020F0302020204030204" pitchFamily="34" charset="0"/>
                        </a:rPr>
                        <a:t>While Participants don’t have to populate the TNI2 field (AEMO will, similarly to NSP2), they will have to ensure that their systems can </a:t>
                      </a:r>
                      <a:r>
                        <a:rPr lang="en-AU" sz="1200" b="1" i="0" u="none" strike="noStrike" dirty="0">
                          <a:solidFill>
                            <a:srgbClr val="000000"/>
                          </a:solidFill>
                          <a:effectLst/>
                          <a:latin typeface="Calibri Light" panose="020F0302020204030204" pitchFamily="34" charset="0"/>
                          <a:cs typeface="Calibri Light" panose="020F0302020204030204" pitchFamily="34" charset="0"/>
                        </a:rPr>
                        <a:t>receive</a:t>
                      </a:r>
                      <a:r>
                        <a:rPr lang="en-AU" sz="1200" b="0" i="0" u="none" strike="noStrike" dirty="0">
                          <a:solidFill>
                            <a:srgbClr val="000000"/>
                          </a:solidFill>
                          <a:effectLst/>
                          <a:latin typeface="Calibri Light" panose="020F0302020204030204" pitchFamily="34" charset="0"/>
                          <a:cs typeface="Calibri Light" panose="020F0302020204030204" pitchFamily="34" charset="0"/>
                        </a:rPr>
                        <a:t> TNI2. </a:t>
                      </a:r>
                    </a:p>
                    <a:p>
                      <a:pPr marL="180000" marR="0" lvl="0" indent="0" algn="l" defTabSz="801929" rtl="0" eaLnBrk="1" fontAlgn="ctr" latinLnBrk="0" hangingPunct="1">
                        <a:lnSpc>
                          <a:spcPct val="100000"/>
                        </a:lnSpc>
                        <a:spcBef>
                          <a:spcPts val="600"/>
                        </a:spcBef>
                        <a:spcAft>
                          <a:spcPts val="1200"/>
                        </a:spcAft>
                        <a:buClrTx/>
                        <a:buSzTx/>
                        <a:buFontTx/>
                        <a:buNone/>
                        <a:tabLst/>
                        <a:defRPr/>
                      </a:pPr>
                      <a:r>
                        <a:rPr lang="en-AU" sz="1200" b="0" i="0" u="none" strike="noStrike" dirty="0">
                          <a:solidFill>
                            <a:srgbClr val="000000"/>
                          </a:solidFill>
                          <a:effectLst/>
                          <a:latin typeface="Calibri Light" panose="020F0302020204030204" pitchFamily="34" charset="0"/>
                          <a:cs typeface="Calibri Light" panose="020F0302020204030204" pitchFamily="34" charset="0"/>
                        </a:rPr>
                        <a:t>AEMO is preparing an ICF to include TNI 2 in the MSATS standing data review consultation (Feb to June 2020) with consideration of 5MS/GS metering transition activities.</a:t>
                      </a:r>
                    </a:p>
                  </a:txBody>
                  <a:tcPr marL="5431" marR="5431" marT="5431" marB="0" anchor="ctr"/>
                </a:tc>
                <a:extLst>
                  <a:ext uri="{0D108BD9-81ED-4DB2-BD59-A6C34878D82A}">
                    <a16:rowId xmlns:a16="http://schemas.microsoft.com/office/drawing/2014/main" val="279536436"/>
                  </a:ext>
                </a:extLst>
              </a:tr>
            </a:tbl>
          </a:graphicData>
        </a:graphic>
      </p:graphicFrame>
    </p:spTree>
    <p:extLst>
      <p:ext uri="{BB962C8B-B14F-4D97-AF65-F5344CB8AC3E}">
        <p14:creationId xmlns:p14="http://schemas.microsoft.com/office/powerpoint/2010/main" val="3441958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a:xfrm>
            <a:off x="176646" y="136526"/>
            <a:ext cx="6751334" cy="719685"/>
          </a:xfrm>
        </p:spPr>
        <p:txBody>
          <a:bodyPr>
            <a:normAutofit/>
          </a:bodyPr>
          <a:lstStyle/>
          <a:p>
            <a:r>
              <a:rPr lang="en-AU" sz="4400" b="1" dirty="0">
                <a:latin typeface="Arial" panose="020B0604020202020204" pitchFamily="34" charset="0"/>
                <a:cs typeface="Arial" panose="020B0604020202020204" pitchFamily="34" charset="0"/>
              </a:rPr>
              <a:t>Agenda</a:t>
            </a:r>
            <a:r>
              <a:rPr lang="en-AU" sz="4400" dirty="0">
                <a:latin typeface="Arial" panose="020B0604020202020204" pitchFamily="34" charset="0"/>
                <a:cs typeface="Arial" panose="020B0604020202020204" pitchFamily="34" charset="0"/>
              </a:rPr>
              <a:t> </a:t>
            </a:r>
          </a:p>
        </p:txBody>
      </p:sp>
      <p:sp>
        <p:nvSpPr>
          <p:cNvPr id="4" name="Slide Number Placeholder 3">
            <a:extLst>
              <a:ext uri="{FF2B5EF4-FFF2-40B4-BE49-F238E27FC236}">
                <a16:creationId xmlns:a16="http://schemas.microsoft.com/office/drawing/2014/main" id="{050A699C-4321-48D9-B377-BCE0FF289304}"/>
              </a:ext>
            </a:extLst>
          </p:cNvPr>
          <p:cNvSpPr>
            <a:spLocks noGrp="1"/>
          </p:cNvSpPr>
          <p:nvPr>
            <p:ph type="sldNum" sz="quarter" idx="12"/>
          </p:nvPr>
        </p:nvSpPr>
        <p:spPr/>
        <p:txBody>
          <a:bodyPr/>
          <a:lstStyle/>
          <a:p>
            <a:fld id="{4EC81F68-4976-451A-B2E9-79BCBD2F70CC}" type="slidenum">
              <a:rPr lang="en-AU" smtClean="0"/>
              <a:t>2</a:t>
            </a:fld>
            <a:endParaRPr lang="en-AU" dirty="0"/>
          </a:p>
        </p:txBody>
      </p:sp>
      <p:sp>
        <p:nvSpPr>
          <p:cNvPr id="5" name="Date Placeholder 4">
            <a:extLst>
              <a:ext uri="{FF2B5EF4-FFF2-40B4-BE49-F238E27FC236}">
                <a16:creationId xmlns:a16="http://schemas.microsoft.com/office/drawing/2014/main" id="{937C26B9-676A-400D-AFC1-044C33BA12C1}"/>
              </a:ext>
            </a:extLst>
          </p:cNvPr>
          <p:cNvSpPr>
            <a:spLocks noGrp="1"/>
          </p:cNvSpPr>
          <p:nvPr>
            <p:ph type="dt" sz="half" idx="10"/>
          </p:nvPr>
        </p:nvSpPr>
        <p:spPr>
          <a:xfrm>
            <a:off x="7607029" y="6356351"/>
            <a:ext cx="817339" cy="365125"/>
          </a:xfrm>
        </p:spPr>
        <p:txBody>
          <a:bodyPr/>
          <a:lstStyle/>
          <a:p>
            <a:fld id="{51D42915-79E3-43A8-B6FF-F2CE56E948E3}" type="datetime1">
              <a:rPr lang="en-AU" smtClean="0"/>
              <a:t>4/05/2020</a:t>
            </a:fld>
            <a:endParaRPr lang="en-AU" dirty="0"/>
          </a:p>
        </p:txBody>
      </p:sp>
      <p:graphicFrame>
        <p:nvGraphicFramePr>
          <p:cNvPr id="6" name="Table 5">
            <a:extLst>
              <a:ext uri="{FF2B5EF4-FFF2-40B4-BE49-F238E27FC236}">
                <a16:creationId xmlns:a16="http://schemas.microsoft.com/office/drawing/2014/main" id="{7455DAFB-43B2-4FE7-99A2-144BF1129B74}"/>
              </a:ext>
            </a:extLst>
          </p:cNvPr>
          <p:cNvGraphicFramePr>
            <a:graphicFrameLocks noGrp="1"/>
          </p:cNvGraphicFramePr>
          <p:nvPr>
            <p:extLst>
              <p:ext uri="{D42A27DB-BD31-4B8C-83A1-F6EECF244321}">
                <p14:modId xmlns:p14="http://schemas.microsoft.com/office/powerpoint/2010/main" val="3085983162"/>
              </p:ext>
            </p:extLst>
          </p:nvPr>
        </p:nvGraphicFramePr>
        <p:xfrm>
          <a:off x="195118" y="1377407"/>
          <a:ext cx="8722999" cy="5161032"/>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538271126"/>
                    </a:ext>
                  </a:extLst>
                </a:gridCol>
                <a:gridCol w="1249192">
                  <a:extLst>
                    <a:ext uri="{9D8B030D-6E8A-4147-A177-3AD203B41FA5}">
                      <a16:colId xmlns:a16="http://schemas.microsoft.com/office/drawing/2014/main" val="1422408940"/>
                    </a:ext>
                  </a:extLst>
                </a:gridCol>
                <a:gridCol w="4953937">
                  <a:extLst>
                    <a:ext uri="{9D8B030D-6E8A-4147-A177-3AD203B41FA5}">
                      <a16:colId xmlns:a16="http://schemas.microsoft.com/office/drawing/2014/main" val="3571440206"/>
                    </a:ext>
                  </a:extLst>
                </a:gridCol>
                <a:gridCol w="2159870">
                  <a:extLst>
                    <a:ext uri="{9D8B030D-6E8A-4147-A177-3AD203B41FA5}">
                      <a16:colId xmlns:a16="http://schemas.microsoft.com/office/drawing/2014/main" val="542375591"/>
                    </a:ext>
                  </a:extLst>
                </a:gridCol>
              </a:tblGrid>
              <a:tr h="288000">
                <a:tc>
                  <a:txBody>
                    <a:bodyPr/>
                    <a:lstStyle/>
                    <a:p>
                      <a:pPr algn="l">
                        <a:lnSpc>
                          <a:spcPct val="100000"/>
                        </a:lnSpc>
                        <a:spcBef>
                          <a:spcPts val="0"/>
                        </a:spcBef>
                        <a:spcAft>
                          <a:spcPts val="0"/>
                        </a:spcAft>
                        <a:tabLst>
                          <a:tab pos="252095" algn="l"/>
                          <a:tab pos="504190" algn="l"/>
                          <a:tab pos="756285" algn="l"/>
                        </a:tabLst>
                      </a:pPr>
                      <a:r>
                        <a:rPr lang="en-AU" sz="1400" b="0" cap="all" dirty="0">
                          <a:effectLst/>
                          <a:latin typeface="Arial" panose="020B0604020202020204" pitchFamily="34" charset="0"/>
                          <a:cs typeface="Arial" panose="020B0604020202020204" pitchFamily="34" charset="0"/>
                        </a:rPr>
                        <a:t>N</a:t>
                      </a:r>
                      <a:r>
                        <a:rPr lang="en-AU" sz="1400" b="0" cap="none" baseline="0" dirty="0">
                          <a:effectLst/>
                          <a:latin typeface="Arial" panose="020B0604020202020204" pitchFamily="34" charset="0"/>
                          <a:cs typeface="Arial" panose="020B0604020202020204" pitchFamily="34" charset="0"/>
                        </a:rPr>
                        <a:t>o</a:t>
                      </a:r>
                      <a:endParaRPr lang="en-AU" sz="1400" b="0" cap="none" baseline="0" dirty="0">
                        <a:solidFill>
                          <a:srgbClr val="2E74B5"/>
                        </a:solidFill>
                        <a:effectLst/>
                        <a:latin typeface="Arial" panose="020B0604020202020204" pitchFamily="34" charset="0"/>
                        <a:ea typeface="Times New Roman" panose="02020603050405020304" pitchFamily="18" charset="0"/>
                        <a:cs typeface="Arial" panose="020B0604020202020204" pitchFamily="34" charset="0"/>
                      </a:endParaRPr>
                    </a:p>
                  </a:txBody>
                  <a:tcPr marL="58652" marR="58652" marT="0" marB="0"/>
                </a:tc>
                <a:tc>
                  <a:txBody>
                    <a:bodyPr/>
                    <a:lstStyle/>
                    <a:p>
                      <a:pPr algn="l">
                        <a:lnSpc>
                          <a:spcPct val="100000"/>
                        </a:lnSpc>
                        <a:spcBef>
                          <a:spcPts val="0"/>
                        </a:spcBef>
                        <a:spcAft>
                          <a:spcPts val="0"/>
                        </a:spcAft>
                        <a:tabLst>
                          <a:tab pos="252095" algn="l"/>
                          <a:tab pos="504190" algn="l"/>
                          <a:tab pos="756285" algn="l"/>
                        </a:tabLst>
                      </a:pPr>
                      <a:r>
                        <a:rPr lang="en-AU" sz="1400" b="0" cap="none" baseline="0" dirty="0">
                          <a:effectLst/>
                          <a:latin typeface="Arial" panose="020B0604020202020204" pitchFamily="34" charset="0"/>
                          <a:cs typeface="Arial" panose="020B0604020202020204" pitchFamily="34" charset="0"/>
                        </a:rPr>
                        <a:t>Time (AEDT)</a:t>
                      </a:r>
                      <a:endParaRPr lang="en-AU" sz="1400" b="0" cap="none" baseline="0" dirty="0">
                        <a:solidFill>
                          <a:srgbClr val="2E74B5"/>
                        </a:solidFill>
                        <a:effectLst/>
                        <a:latin typeface="Arial" panose="020B0604020202020204" pitchFamily="34" charset="0"/>
                        <a:ea typeface="Times New Roman" panose="02020603050405020304" pitchFamily="18" charset="0"/>
                        <a:cs typeface="Arial" panose="020B0604020202020204" pitchFamily="34" charset="0"/>
                      </a:endParaRPr>
                    </a:p>
                  </a:txBody>
                  <a:tcPr marL="58652" marR="58652" marT="0" marB="0"/>
                </a:tc>
                <a:tc>
                  <a:txBody>
                    <a:bodyPr/>
                    <a:lstStyle/>
                    <a:p>
                      <a:pPr algn="l">
                        <a:lnSpc>
                          <a:spcPct val="100000"/>
                        </a:lnSpc>
                        <a:spcBef>
                          <a:spcPts val="0"/>
                        </a:spcBef>
                        <a:spcAft>
                          <a:spcPts val="0"/>
                        </a:spcAft>
                        <a:tabLst>
                          <a:tab pos="252095" algn="l"/>
                          <a:tab pos="504190" algn="l"/>
                          <a:tab pos="756285" algn="l"/>
                        </a:tabLst>
                      </a:pPr>
                      <a:r>
                        <a:rPr lang="en-AU" sz="1400" b="0" cap="none" baseline="0" dirty="0">
                          <a:effectLst/>
                          <a:latin typeface="Arial" panose="020B0604020202020204" pitchFamily="34" charset="0"/>
                          <a:cs typeface="Arial" panose="020B0604020202020204" pitchFamily="34" charset="0"/>
                        </a:rPr>
                        <a:t>Agenda item</a:t>
                      </a:r>
                      <a:endParaRPr lang="en-AU" sz="1400" b="0" cap="none" baseline="0" dirty="0">
                        <a:solidFill>
                          <a:srgbClr val="2E74B5"/>
                        </a:solidFill>
                        <a:effectLst/>
                        <a:latin typeface="Arial" panose="020B0604020202020204" pitchFamily="34" charset="0"/>
                        <a:ea typeface="Times New Roman" panose="02020603050405020304" pitchFamily="18" charset="0"/>
                        <a:cs typeface="Arial" panose="020B0604020202020204" pitchFamily="34" charset="0"/>
                      </a:endParaRPr>
                    </a:p>
                  </a:txBody>
                  <a:tcPr marL="58652" marR="58652" marT="0" marB="0"/>
                </a:tc>
                <a:tc>
                  <a:txBody>
                    <a:bodyPr/>
                    <a:lstStyle/>
                    <a:p>
                      <a:pPr algn="l">
                        <a:lnSpc>
                          <a:spcPct val="100000"/>
                        </a:lnSpc>
                        <a:spcBef>
                          <a:spcPts val="0"/>
                        </a:spcBef>
                        <a:spcAft>
                          <a:spcPts val="0"/>
                        </a:spcAft>
                        <a:tabLst>
                          <a:tab pos="252095" algn="l"/>
                          <a:tab pos="504190" algn="l"/>
                          <a:tab pos="756285" algn="l"/>
                        </a:tabLst>
                      </a:pPr>
                      <a:r>
                        <a:rPr lang="en-AU" sz="1400" b="0" cap="none" baseline="0">
                          <a:effectLst/>
                          <a:latin typeface="Arial" panose="020B0604020202020204" pitchFamily="34" charset="0"/>
                          <a:cs typeface="Arial" panose="020B0604020202020204" pitchFamily="34" charset="0"/>
                        </a:rPr>
                        <a:t>Presenter</a:t>
                      </a:r>
                      <a:endParaRPr lang="en-AU" sz="1400" b="0" cap="none" baseline="0" dirty="0">
                        <a:solidFill>
                          <a:srgbClr val="2E74B5"/>
                        </a:solidFill>
                        <a:effectLst/>
                        <a:latin typeface="Arial" panose="020B0604020202020204" pitchFamily="34" charset="0"/>
                        <a:ea typeface="Times New Roman" panose="02020603050405020304" pitchFamily="18" charset="0"/>
                        <a:cs typeface="Arial" panose="020B0604020202020204" pitchFamily="34" charset="0"/>
                      </a:endParaRPr>
                    </a:p>
                  </a:txBody>
                  <a:tcPr marL="58652" marR="58652" marT="0" marB="0"/>
                </a:tc>
                <a:extLst>
                  <a:ext uri="{0D108BD9-81ED-4DB2-BD59-A6C34878D82A}">
                    <a16:rowId xmlns:a16="http://schemas.microsoft.com/office/drawing/2014/main" val="2054372720"/>
                  </a:ext>
                </a:extLst>
              </a:tr>
              <a:tr h="288000">
                <a:tc>
                  <a:txBody>
                    <a:bodyPr/>
                    <a:lstStyle/>
                    <a:p>
                      <a:pPr>
                        <a:lnSpc>
                          <a:spcPct val="100000"/>
                        </a:lnSpc>
                        <a:spcBef>
                          <a:spcPts val="0"/>
                        </a:spcBef>
                        <a:spcAft>
                          <a:spcPts val="0"/>
                        </a:spcAft>
                        <a:tabLst>
                          <a:tab pos="504190" algn="l"/>
                          <a:tab pos="756285" algn="l"/>
                        </a:tabLst>
                      </a:pPr>
                      <a:r>
                        <a:rPr lang="en-AU" sz="1400" b="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1</a:t>
                      </a:r>
                    </a:p>
                  </a:txBody>
                  <a:tcPr marL="36000" marR="0" marT="0" marB="0"/>
                </a:tc>
                <a:tc>
                  <a:txBody>
                    <a:bodyPr/>
                    <a:lstStyle/>
                    <a:p>
                      <a:pPr>
                        <a:lnSpc>
                          <a:spcPct val="100000"/>
                        </a:lnSpc>
                        <a:spcBef>
                          <a:spcPts val="0"/>
                        </a:spcBef>
                        <a:spcAft>
                          <a:spcPts val="0"/>
                        </a:spcAft>
                        <a:tabLst>
                          <a:tab pos="504190" algn="l"/>
                          <a:tab pos="756285" algn="l"/>
                        </a:tabLst>
                      </a:pPr>
                      <a:r>
                        <a:rPr lang="en-AU" sz="1400" dirty="0">
                          <a:effectLst/>
                          <a:latin typeface="Arial" panose="020B0604020202020204" pitchFamily="34" charset="0"/>
                          <a:cs typeface="Arial" panose="020B0604020202020204" pitchFamily="34" charset="0"/>
                        </a:rPr>
                        <a:t>10:00 – 10:10</a:t>
                      </a:r>
                      <a:endParaRPr lang="en-AU" sz="1400" b="1" dirty="0">
                        <a:solidFill>
                          <a:srgbClr val="2E74B5"/>
                        </a:solidFill>
                        <a:effectLst/>
                        <a:latin typeface="Arial" panose="020B0604020202020204" pitchFamily="34" charset="0"/>
                        <a:ea typeface="Times New Roman" panose="02020603050405020304" pitchFamily="18" charset="0"/>
                        <a:cs typeface="Arial" panose="020B0604020202020204" pitchFamily="34" charset="0"/>
                      </a:endParaRPr>
                    </a:p>
                  </a:txBody>
                  <a:tcPr marL="36000" marR="0" marT="0" marB="0"/>
                </a:tc>
                <a:tc>
                  <a:txBody>
                    <a:bodyPr/>
                    <a:lstStyle/>
                    <a:p>
                      <a:pPr>
                        <a:lnSpc>
                          <a:spcPct val="100000"/>
                        </a:lnSpc>
                        <a:spcBef>
                          <a:spcPts val="0"/>
                        </a:spcBef>
                        <a:spcAft>
                          <a:spcPts val="0"/>
                        </a:spcAft>
                        <a:tabLst>
                          <a:tab pos="504190" algn="l"/>
                          <a:tab pos="756285" algn="l"/>
                        </a:tabLst>
                      </a:pPr>
                      <a:r>
                        <a:rPr lang="en-AU" sz="1400" dirty="0">
                          <a:effectLst/>
                          <a:latin typeface="Arial" panose="020B0604020202020204" pitchFamily="34" charset="0"/>
                          <a:cs typeface="Arial" panose="020B0604020202020204" pitchFamily="34" charset="0"/>
                        </a:rPr>
                        <a:t>Welcome, introduction and apologies</a:t>
                      </a:r>
                      <a:endParaRPr lang="en-AU" sz="1400" b="1" dirty="0">
                        <a:solidFill>
                          <a:srgbClr val="2E74B5"/>
                        </a:solidFill>
                        <a:effectLst/>
                        <a:latin typeface="Arial" panose="020B0604020202020204" pitchFamily="34" charset="0"/>
                        <a:ea typeface="Times New Roman" panose="02020603050405020304" pitchFamily="18" charset="0"/>
                        <a:cs typeface="Arial" panose="020B0604020202020204" pitchFamily="34" charset="0"/>
                      </a:endParaRPr>
                    </a:p>
                  </a:txBody>
                  <a:tcPr marL="36000" marR="0" marT="0" marB="0"/>
                </a:tc>
                <a:tc>
                  <a:txBody>
                    <a:bodyPr/>
                    <a:lstStyle/>
                    <a:p>
                      <a:pPr>
                        <a:lnSpc>
                          <a:spcPct val="100000"/>
                        </a:lnSpc>
                        <a:spcBef>
                          <a:spcPts val="0"/>
                        </a:spcBef>
                        <a:spcAft>
                          <a:spcPts val="0"/>
                        </a:spcAft>
                        <a:tabLst>
                          <a:tab pos="504190" algn="l"/>
                          <a:tab pos="756285" algn="l"/>
                        </a:tabLst>
                      </a:pPr>
                      <a:r>
                        <a:rPr lang="en-AU" sz="1400" b="0" strike="noStrike" kern="1200" dirty="0">
                          <a:solidFill>
                            <a:schemeClr val="tx1"/>
                          </a:solidFill>
                          <a:effectLst/>
                          <a:latin typeface="Arial" panose="020B0604020202020204" pitchFamily="34" charset="0"/>
                          <a:ea typeface="+mn-ea"/>
                          <a:cs typeface="Arial" panose="020B0604020202020204" pitchFamily="34" charset="0"/>
                        </a:rPr>
                        <a:t>Graeme Windley</a:t>
                      </a:r>
                      <a:endParaRPr lang="en-AU" sz="1400" b="1" dirty="0">
                        <a:solidFill>
                          <a:srgbClr val="2E74B5"/>
                        </a:solidFill>
                        <a:effectLst/>
                        <a:latin typeface="Arial" panose="020B0604020202020204" pitchFamily="34" charset="0"/>
                        <a:ea typeface="Times New Roman" panose="02020603050405020304" pitchFamily="18" charset="0"/>
                        <a:cs typeface="Arial" panose="020B0604020202020204" pitchFamily="34" charset="0"/>
                      </a:endParaRPr>
                    </a:p>
                  </a:txBody>
                  <a:tcPr marL="36000" marR="0" marT="0" marB="0"/>
                </a:tc>
                <a:extLst>
                  <a:ext uri="{0D108BD9-81ED-4DB2-BD59-A6C34878D82A}">
                    <a16:rowId xmlns:a16="http://schemas.microsoft.com/office/drawing/2014/main" val="1102688441"/>
                  </a:ext>
                </a:extLst>
              </a:tr>
              <a:tr h="288000">
                <a:tc>
                  <a:txBody>
                    <a:bodyPr/>
                    <a:lstStyle/>
                    <a:p>
                      <a:pPr>
                        <a:lnSpc>
                          <a:spcPct val="100000"/>
                        </a:lnSpc>
                        <a:spcBef>
                          <a:spcPts val="0"/>
                        </a:spcBef>
                        <a:spcAft>
                          <a:spcPts val="0"/>
                        </a:spcAft>
                        <a:tabLst>
                          <a:tab pos="504190" algn="l"/>
                          <a:tab pos="756285" algn="l"/>
                        </a:tabLst>
                      </a:pPr>
                      <a:r>
                        <a:rPr lang="en-AU" sz="1400" b="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2</a:t>
                      </a:r>
                    </a:p>
                  </a:txBody>
                  <a:tcPr marL="36000" marR="0" marT="0" marB="0"/>
                </a:tc>
                <a:tc>
                  <a:txBody>
                    <a:bodyPr/>
                    <a:lstStyle/>
                    <a:p>
                      <a:pPr marL="0" marR="0" lvl="0" indent="0" algn="l" defTabSz="801929" rtl="0" eaLnBrk="1" fontAlgn="auto" latinLnBrk="0" hangingPunct="1">
                        <a:lnSpc>
                          <a:spcPct val="100000"/>
                        </a:lnSpc>
                        <a:spcBef>
                          <a:spcPts val="0"/>
                        </a:spcBef>
                        <a:spcAft>
                          <a:spcPts val="0"/>
                        </a:spcAft>
                        <a:buClrTx/>
                        <a:buSzTx/>
                        <a:buFontTx/>
                        <a:buNone/>
                        <a:tabLst>
                          <a:tab pos="504190" algn="l"/>
                          <a:tab pos="756285" algn="l"/>
                        </a:tabLst>
                        <a:defRPr/>
                      </a:pPr>
                      <a:r>
                        <a:rPr lang="en-AU" sz="14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10:10 – 10:20</a:t>
                      </a:r>
                    </a:p>
                  </a:txBody>
                  <a:tcPr marL="36000" marR="0" marT="0" marB="0"/>
                </a:tc>
                <a:tc>
                  <a:txBody>
                    <a:bodyPr/>
                    <a:lstStyle/>
                    <a:p>
                      <a:pPr marL="0" marR="0" lvl="0" indent="0" algn="l" defTabSz="801929" rtl="0" eaLnBrk="1" fontAlgn="auto" latinLnBrk="0" hangingPunct="1">
                        <a:lnSpc>
                          <a:spcPct val="100000"/>
                        </a:lnSpc>
                        <a:spcBef>
                          <a:spcPts val="0"/>
                        </a:spcBef>
                        <a:spcAft>
                          <a:spcPts val="0"/>
                        </a:spcAft>
                        <a:buClrTx/>
                        <a:buSzTx/>
                        <a:buFontTx/>
                        <a:buNone/>
                        <a:tabLst>
                          <a:tab pos="504190" algn="l"/>
                          <a:tab pos="756285" algn="l"/>
                        </a:tabLst>
                        <a:defRPr/>
                      </a:pPr>
                      <a:r>
                        <a:rPr lang="en-AU" sz="14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3" action="ppaction://hlinksldjump"/>
                        </a:rPr>
                        <a:t>Actions update</a:t>
                      </a:r>
                      <a:endParaRPr lang="en-AU" sz="14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000" marR="0" marT="0" marB="0"/>
                </a:tc>
                <a:tc>
                  <a:txBody>
                    <a:bodyPr/>
                    <a:lstStyle/>
                    <a:p>
                      <a:pPr marL="0" marR="0" lvl="0" indent="0" algn="l" defTabSz="801929" rtl="0" eaLnBrk="1" fontAlgn="auto" latinLnBrk="0" hangingPunct="1">
                        <a:lnSpc>
                          <a:spcPct val="100000"/>
                        </a:lnSpc>
                        <a:spcBef>
                          <a:spcPts val="0"/>
                        </a:spcBef>
                        <a:spcAft>
                          <a:spcPts val="0"/>
                        </a:spcAft>
                        <a:buClrTx/>
                        <a:buSzTx/>
                        <a:buFontTx/>
                        <a:buNone/>
                        <a:tabLst>
                          <a:tab pos="504190" algn="l"/>
                          <a:tab pos="756285" algn="l"/>
                        </a:tabLst>
                        <a:defRPr/>
                      </a:pPr>
                      <a:r>
                        <a:rPr lang="en-AU" sz="1400" b="0" strike="noStrike" kern="1200" dirty="0">
                          <a:solidFill>
                            <a:schemeClr val="tx1"/>
                          </a:solidFill>
                          <a:effectLst/>
                          <a:latin typeface="Arial" panose="020B0604020202020204" pitchFamily="34" charset="0"/>
                          <a:ea typeface="+mn-ea"/>
                          <a:cs typeface="Arial" panose="020B0604020202020204" pitchFamily="34" charset="0"/>
                        </a:rPr>
                        <a:t>Anne-Marie McCague</a:t>
                      </a:r>
                      <a:endParaRPr lang="en-AU" sz="14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000" marR="0" marT="0" marB="0"/>
                </a:tc>
                <a:extLst>
                  <a:ext uri="{0D108BD9-81ED-4DB2-BD59-A6C34878D82A}">
                    <a16:rowId xmlns:a16="http://schemas.microsoft.com/office/drawing/2014/main" val="732622737"/>
                  </a:ext>
                </a:extLst>
              </a:tr>
              <a:tr h="288000">
                <a:tc>
                  <a:txBody>
                    <a:bodyPr/>
                    <a:lstStyle/>
                    <a:p>
                      <a:pPr marL="0" algn="l" defTabSz="685800" rtl="0" eaLnBrk="1" latinLnBrk="0" hangingPunct="1">
                        <a:lnSpc>
                          <a:spcPct val="100000"/>
                        </a:lnSpc>
                        <a:spcBef>
                          <a:spcPts val="0"/>
                        </a:spcBef>
                        <a:spcAft>
                          <a:spcPts val="0"/>
                        </a:spcAft>
                        <a:tabLst>
                          <a:tab pos="504190" algn="l"/>
                          <a:tab pos="756285" algn="l"/>
                        </a:tabLst>
                      </a:pPr>
                      <a:r>
                        <a:rPr lang="en-AU" sz="1400" b="0"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3</a:t>
                      </a:r>
                    </a:p>
                  </a:txBody>
                  <a:tcPr marL="36000" marR="0" marT="0" marB="0"/>
                </a:tc>
                <a:tc>
                  <a:txBody>
                    <a:bodyPr/>
                    <a:lstStyle/>
                    <a:p>
                      <a:pPr marL="0" marR="0" lvl="0" indent="0" algn="l" defTabSz="801929" rtl="0" eaLnBrk="1" fontAlgn="auto" latinLnBrk="0" hangingPunct="1">
                        <a:lnSpc>
                          <a:spcPct val="100000"/>
                        </a:lnSpc>
                        <a:spcBef>
                          <a:spcPts val="0"/>
                        </a:spcBef>
                        <a:spcAft>
                          <a:spcPts val="0"/>
                        </a:spcAft>
                        <a:buClrTx/>
                        <a:buSzTx/>
                        <a:buFontTx/>
                        <a:buNone/>
                        <a:tabLst>
                          <a:tab pos="504190" algn="l"/>
                          <a:tab pos="756285" algn="l"/>
                        </a:tabLst>
                        <a:defRPr/>
                      </a:pPr>
                      <a:r>
                        <a:rPr lang="en-AU" sz="14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10:20 – 10:25</a:t>
                      </a:r>
                    </a:p>
                  </a:txBody>
                  <a:tcPr marL="36000" marR="0" marT="0" marB="0"/>
                </a:tc>
                <a:tc>
                  <a:txBody>
                    <a:bodyPr/>
                    <a:lstStyle/>
                    <a:p>
                      <a:pPr>
                        <a:spcBef>
                          <a:spcPts val="0"/>
                        </a:spcBef>
                        <a:spcAft>
                          <a:spcPts val="0"/>
                        </a:spcAft>
                      </a:pPr>
                      <a:r>
                        <a:rPr lang="en-AU" sz="1400" dirty="0">
                          <a:latin typeface="Arial" panose="020B0604020202020204" pitchFamily="34" charset="0"/>
                          <a:cs typeface="Arial" panose="020B0604020202020204" pitchFamily="34" charset="0"/>
                          <a:hlinkClick r:id="rId4" action="ppaction://hlinksldjump"/>
                        </a:rPr>
                        <a:t>Program Update</a:t>
                      </a:r>
                      <a:endParaRPr lang="en-AU" sz="1400" dirty="0">
                        <a:latin typeface="Arial" panose="020B0604020202020204" pitchFamily="34" charset="0"/>
                        <a:cs typeface="Arial" panose="020B0604020202020204" pitchFamily="34" charset="0"/>
                      </a:endParaRPr>
                    </a:p>
                  </a:txBody>
                  <a:tcPr marL="36000" marR="0" marT="0" marB="0"/>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400" b="0" strike="noStrike" kern="1200" dirty="0">
                          <a:solidFill>
                            <a:schemeClr val="tx1"/>
                          </a:solidFill>
                          <a:effectLst/>
                          <a:latin typeface="Arial" panose="020B0604020202020204" pitchFamily="34" charset="0"/>
                          <a:ea typeface="+mn-ea"/>
                          <a:cs typeface="Arial" panose="020B0604020202020204" pitchFamily="34" charset="0"/>
                        </a:rPr>
                        <a:t>Graeme Windley</a:t>
                      </a:r>
                      <a:endParaRPr lang="en-AU" sz="1400" dirty="0"/>
                    </a:p>
                  </a:txBody>
                  <a:tcPr marL="36000" marR="0" marT="0" marB="0"/>
                </a:tc>
                <a:extLst>
                  <a:ext uri="{0D108BD9-81ED-4DB2-BD59-A6C34878D82A}">
                    <a16:rowId xmlns:a16="http://schemas.microsoft.com/office/drawing/2014/main" val="3516740565"/>
                  </a:ext>
                </a:extLst>
              </a:tr>
              <a:tr h="288000">
                <a:tc>
                  <a:txBody>
                    <a:bodyPr/>
                    <a:lstStyle/>
                    <a:p>
                      <a:pPr marL="0" algn="l" defTabSz="685800" rtl="0" eaLnBrk="1" latinLnBrk="0" hangingPunct="1">
                        <a:lnSpc>
                          <a:spcPct val="100000"/>
                        </a:lnSpc>
                        <a:spcBef>
                          <a:spcPts val="0"/>
                        </a:spcBef>
                        <a:spcAft>
                          <a:spcPts val="0"/>
                        </a:spcAft>
                        <a:tabLst>
                          <a:tab pos="504190" algn="l"/>
                          <a:tab pos="756285" algn="l"/>
                        </a:tabLst>
                      </a:pPr>
                      <a:r>
                        <a:rPr lang="en-AU" sz="1400" b="0"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4</a:t>
                      </a:r>
                    </a:p>
                  </a:txBody>
                  <a:tcPr marL="36000" marR="0" marT="0" marB="0"/>
                </a:tc>
                <a:tc>
                  <a:txBody>
                    <a:bodyPr/>
                    <a:lstStyle/>
                    <a:p>
                      <a:pPr marL="0" marR="0" lvl="0" indent="0" algn="l" defTabSz="801929" rtl="0" eaLnBrk="1" fontAlgn="auto" latinLnBrk="0" hangingPunct="1">
                        <a:lnSpc>
                          <a:spcPct val="100000"/>
                        </a:lnSpc>
                        <a:spcBef>
                          <a:spcPts val="0"/>
                        </a:spcBef>
                        <a:spcAft>
                          <a:spcPts val="0"/>
                        </a:spcAft>
                        <a:buClrTx/>
                        <a:buSzTx/>
                        <a:buFontTx/>
                        <a:buNone/>
                        <a:tabLst>
                          <a:tab pos="504190" algn="l"/>
                          <a:tab pos="756285" algn="l"/>
                        </a:tabLst>
                        <a:defRPr/>
                      </a:pPr>
                      <a:r>
                        <a:rPr lang="en-AU" sz="14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10:25 – 10:30</a:t>
                      </a:r>
                    </a:p>
                  </a:txBody>
                  <a:tcPr marL="36000" marR="0" marT="0" marB="0"/>
                </a:tc>
                <a:tc>
                  <a:txBody>
                    <a:bodyPr/>
                    <a:lstStyle/>
                    <a:p>
                      <a:pPr>
                        <a:spcBef>
                          <a:spcPts val="0"/>
                        </a:spcBef>
                        <a:spcAft>
                          <a:spcPts val="0"/>
                        </a:spcAft>
                      </a:pPr>
                      <a:r>
                        <a:rPr lang="en-AU" sz="1400" b="0" u="none" strike="noStrike"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5" action="ppaction://hlinksldjump"/>
                        </a:rPr>
                        <a:t>Staging environment</a:t>
                      </a:r>
                      <a:endParaRPr lang="en-AU" u="none" dirty="0"/>
                    </a:p>
                  </a:txBody>
                  <a:tcPr marL="36000" marR="0" marT="0" marB="0"/>
                </a:tc>
                <a:tc>
                  <a:txBody>
                    <a:bodyPr/>
                    <a:lstStyle/>
                    <a:p>
                      <a:pPr>
                        <a:spcBef>
                          <a:spcPts val="0"/>
                        </a:spcBef>
                        <a:spcAft>
                          <a:spcPts val="0"/>
                        </a:spcAft>
                      </a:pPr>
                      <a:r>
                        <a:rPr lang="en-AU" sz="1400" b="0" strike="noStrike" kern="1200" dirty="0">
                          <a:solidFill>
                            <a:schemeClr val="tx1"/>
                          </a:solidFill>
                          <a:effectLst/>
                          <a:latin typeface="Arial" panose="020B0604020202020204" pitchFamily="34" charset="0"/>
                          <a:ea typeface="+mn-ea"/>
                          <a:cs typeface="Arial" panose="020B0604020202020204" pitchFamily="34" charset="0"/>
                        </a:rPr>
                        <a:t>Graeme Windley</a:t>
                      </a:r>
                      <a:endParaRPr lang="en-AU" dirty="0"/>
                    </a:p>
                  </a:txBody>
                  <a:tcPr marL="36000" marR="0" marT="0" marB="0"/>
                </a:tc>
                <a:extLst>
                  <a:ext uri="{0D108BD9-81ED-4DB2-BD59-A6C34878D82A}">
                    <a16:rowId xmlns:a16="http://schemas.microsoft.com/office/drawing/2014/main" val="2133805930"/>
                  </a:ext>
                </a:extLst>
              </a:tr>
              <a:tr h="288000">
                <a:tc>
                  <a:txBody>
                    <a:bodyPr/>
                    <a:lstStyle/>
                    <a:p>
                      <a:pPr marL="0" algn="l" defTabSz="685800" rtl="0" eaLnBrk="1" latinLnBrk="0" hangingPunct="1">
                        <a:lnSpc>
                          <a:spcPct val="100000"/>
                        </a:lnSpc>
                        <a:spcBef>
                          <a:spcPts val="0"/>
                        </a:spcBef>
                        <a:spcAft>
                          <a:spcPts val="0"/>
                        </a:spcAft>
                        <a:tabLst>
                          <a:tab pos="504190" algn="l"/>
                          <a:tab pos="756285" algn="l"/>
                        </a:tabLst>
                      </a:pPr>
                      <a:r>
                        <a:rPr lang="en-AU" sz="1400" b="0"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5</a:t>
                      </a:r>
                    </a:p>
                  </a:txBody>
                  <a:tcPr marL="36000" marR="0" marT="0" marB="0"/>
                </a:tc>
                <a:tc>
                  <a:txBody>
                    <a:bodyPr/>
                    <a:lstStyle/>
                    <a:p>
                      <a:pPr marL="0" marR="0" lvl="0" indent="0" algn="l" defTabSz="801929" rtl="0" eaLnBrk="1" fontAlgn="auto" latinLnBrk="0" hangingPunct="1">
                        <a:lnSpc>
                          <a:spcPct val="100000"/>
                        </a:lnSpc>
                        <a:spcBef>
                          <a:spcPts val="0"/>
                        </a:spcBef>
                        <a:spcAft>
                          <a:spcPts val="0"/>
                        </a:spcAft>
                        <a:buClrTx/>
                        <a:buSzTx/>
                        <a:buFontTx/>
                        <a:buNone/>
                        <a:tabLst>
                          <a:tab pos="504190" algn="l"/>
                          <a:tab pos="756285" algn="l"/>
                        </a:tabLst>
                        <a:defRPr/>
                      </a:pPr>
                      <a:r>
                        <a:rPr lang="en-AU" sz="1400" b="0" strike="noStrike"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10:30 – 10:40</a:t>
                      </a:r>
                    </a:p>
                  </a:txBody>
                  <a:tcPr marL="36000" marR="0" marT="0" marB="0"/>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400" b="0" kern="1200" dirty="0">
                          <a:solidFill>
                            <a:schemeClr val="tx1"/>
                          </a:solidFill>
                          <a:effectLst/>
                          <a:latin typeface="Arial" panose="020B0604020202020204" pitchFamily="34" charset="0"/>
                          <a:ea typeface="+mn-ea"/>
                          <a:cs typeface="Arial" panose="020B0604020202020204" pitchFamily="34" charset="0"/>
                          <a:hlinkClick r:id="rId6" action="ppaction://hlinksldjump"/>
                        </a:rPr>
                        <a:t>Industry Test Working Group update</a:t>
                      </a:r>
                      <a:endParaRPr lang="en-AU" sz="1400" b="0" kern="1200" dirty="0">
                        <a:solidFill>
                          <a:schemeClr val="tx1"/>
                        </a:solidFill>
                        <a:effectLst/>
                        <a:latin typeface="Arial" panose="020B0604020202020204" pitchFamily="34" charset="0"/>
                        <a:ea typeface="+mn-ea"/>
                        <a:cs typeface="Arial" panose="020B0604020202020204" pitchFamily="34" charset="0"/>
                      </a:endParaRPr>
                    </a:p>
                  </a:txBody>
                  <a:tcPr marL="36000" marR="0" marT="0" marB="0"/>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400" b="0" strike="noStrike"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Tui Grant</a:t>
                      </a:r>
                      <a:endParaRPr lang="en-AU" dirty="0"/>
                    </a:p>
                  </a:txBody>
                  <a:tcPr marL="36000" marR="0" marT="0" marB="0"/>
                </a:tc>
                <a:extLst>
                  <a:ext uri="{0D108BD9-81ED-4DB2-BD59-A6C34878D82A}">
                    <a16:rowId xmlns:a16="http://schemas.microsoft.com/office/drawing/2014/main" val="527352953"/>
                  </a:ext>
                </a:extLst>
              </a:tr>
              <a:tr h="288000">
                <a:tc>
                  <a:txBody>
                    <a:bodyPr/>
                    <a:lstStyle/>
                    <a:p>
                      <a:pPr marL="0" algn="l" defTabSz="685800" rtl="0" eaLnBrk="1" latinLnBrk="0" hangingPunct="1">
                        <a:lnSpc>
                          <a:spcPct val="100000"/>
                        </a:lnSpc>
                        <a:spcBef>
                          <a:spcPts val="0"/>
                        </a:spcBef>
                        <a:spcAft>
                          <a:spcPts val="0"/>
                        </a:spcAft>
                        <a:tabLst>
                          <a:tab pos="504190" algn="l"/>
                          <a:tab pos="756285" algn="l"/>
                        </a:tabLst>
                      </a:pPr>
                      <a:r>
                        <a:rPr lang="en-AU" sz="1400" b="0"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6</a:t>
                      </a:r>
                    </a:p>
                  </a:txBody>
                  <a:tcPr marL="36000" marR="0" marT="0" marB="0"/>
                </a:tc>
                <a:tc>
                  <a:txBody>
                    <a:bodyPr/>
                    <a:lstStyle/>
                    <a:p>
                      <a:pPr marL="0" marR="0" lvl="0" indent="0" algn="l" defTabSz="801929" rtl="0" eaLnBrk="1" fontAlgn="auto" latinLnBrk="0" hangingPunct="1">
                        <a:lnSpc>
                          <a:spcPct val="100000"/>
                        </a:lnSpc>
                        <a:spcBef>
                          <a:spcPts val="0"/>
                        </a:spcBef>
                        <a:spcAft>
                          <a:spcPts val="0"/>
                        </a:spcAft>
                        <a:buClrTx/>
                        <a:buSzTx/>
                        <a:buFontTx/>
                        <a:buNone/>
                        <a:tabLst>
                          <a:tab pos="504190" algn="l"/>
                          <a:tab pos="756285" algn="l"/>
                        </a:tabLst>
                        <a:defRPr/>
                      </a:pPr>
                      <a:r>
                        <a:rPr lang="en-AU" sz="14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10:40 – 10:45</a:t>
                      </a:r>
                    </a:p>
                  </a:txBody>
                  <a:tcPr marL="36000" marR="0" marT="0" marB="0"/>
                </a:tc>
                <a:tc>
                  <a:txBody>
                    <a:bodyPr/>
                    <a:lstStyle/>
                    <a:p>
                      <a:pPr>
                        <a:spcBef>
                          <a:spcPts val="0"/>
                        </a:spcBef>
                        <a:spcAft>
                          <a:spcPts val="0"/>
                        </a:spcAft>
                      </a:pPr>
                      <a:r>
                        <a:rPr lang="en-AU" sz="1400" b="0" strike="noStrike" dirty="0">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7" action="ppaction://hlinksldjump"/>
                        </a:rPr>
                        <a:t>Readiness Working Group update</a:t>
                      </a:r>
                      <a:endParaRPr lang="en-AU" sz="1400" b="0" strike="noStrike"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000" marR="0" marT="0" marB="0"/>
                </a:tc>
                <a:tc>
                  <a:txBody>
                    <a:bodyPr/>
                    <a:lstStyle/>
                    <a:p>
                      <a:pPr>
                        <a:spcBef>
                          <a:spcPts val="0"/>
                        </a:spcBef>
                        <a:spcAft>
                          <a:spcPts val="0"/>
                        </a:spcAft>
                      </a:pPr>
                      <a:r>
                        <a:rPr lang="en-AU" sz="1400" b="0" strike="noStrike"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Greg Minney</a:t>
                      </a:r>
                      <a:endParaRPr lang="en-AU" sz="1400" b="0" strike="noStrike"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000" marR="0" marT="0" marB="0"/>
                </a:tc>
                <a:extLst>
                  <a:ext uri="{0D108BD9-81ED-4DB2-BD59-A6C34878D82A}">
                    <a16:rowId xmlns:a16="http://schemas.microsoft.com/office/drawing/2014/main" val="3984460374"/>
                  </a:ext>
                </a:extLst>
              </a:tr>
              <a:tr h="288000">
                <a:tc>
                  <a:txBody>
                    <a:bodyPr/>
                    <a:lstStyle/>
                    <a:p>
                      <a:pPr marL="0" marR="0" lvl="0" indent="0" algn="l" defTabSz="685800" rtl="0" eaLnBrk="1" fontAlgn="auto" latinLnBrk="0" hangingPunct="1">
                        <a:lnSpc>
                          <a:spcPct val="100000"/>
                        </a:lnSpc>
                        <a:spcBef>
                          <a:spcPts val="0"/>
                        </a:spcBef>
                        <a:spcAft>
                          <a:spcPts val="0"/>
                        </a:spcAft>
                        <a:buClrTx/>
                        <a:buSzTx/>
                        <a:buFontTx/>
                        <a:buNone/>
                        <a:tabLst>
                          <a:tab pos="504190" algn="l"/>
                          <a:tab pos="756285" algn="l"/>
                        </a:tabLst>
                        <a:defRPr/>
                      </a:pPr>
                      <a:r>
                        <a:rPr lang="en-AU" sz="1400" b="0"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7</a:t>
                      </a:r>
                    </a:p>
                  </a:txBody>
                  <a:tcPr marL="36000" marR="0" marT="0" marB="0"/>
                </a:tc>
                <a:tc>
                  <a:txBody>
                    <a:bodyPr/>
                    <a:lstStyle/>
                    <a:p>
                      <a:pPr marL="0" marR="0" lvl="0" indent="0" algn="l" defTabSz="801929" rtl="0" eaLnBrk="1" fontAlgn="auto" latinLnBrk="0" hangingPunct="1">
                        <a:lnSpc>
                          <a:spcPct val="100000"/>
                        </a:lnSpc>
                        <a:spcBef>
                          <a:spcPts val="0"/>
                        </a:spcBef>
                        <a:spcAft>
                          <a:spcPts val="0"/>
                        </a:spcAft>
                        <a:buClrTx/>
                        <a:buSzTx/>
                        <a:buFontTx/>
                        <a:buNone/>
                        <a:tabLst>
                          <a:tab pos="504190" algn="l"/>
                          <a:tab pos="756285" algn="l"/>
                        </a:tabLst>
                        <a:defRPr/>
                      </a:pPr>
                      <a:r>
                        <a:rPr lang="en-AU" sz="14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10:45 – 10:50</a:t>
                      </a:r>
                    </a:p>
                  </a:txBody>
                  <a:tcPr marL="36000" marR="0" marT="0" marB="0"/>
                </a:tc>
                <a:tc>
                  <a:txBody>
                    <a:bodyPr/>
                    <a:lstStyle/>
                    <a:p>
                      <a:pPr>
                        <a:spcBef>
                          <a:spcPts val="0"/>
                        </a:spcBef>
                        <a:spcAft>
                          <a:spcPts val="0"/>
                        </a:spcAft>
                      </a:pPr>
                      <a:r>
                        <a:rPr lang="en-AU" sz="1400" b="0" kern="1200" dirty="0">
                          <a:solidFill>
                            <a:schemeClr val="tx1"/>
                          </a:solidFill>
                          <a:effectLst/>
                          <a:latin typeface="Arial" panose="020B0604020202020204" pitchFamily="34" charset="0"/>
                          <a:cs typeface="Arial" panose="020B0604020202020204" pitchFamily="34" charset="0"/>
                          <a:hlinkClick r:id="rId8" action="ppaction://hlinksldjump"/>
                        </a:rPr>
                        <a:t>Procedures update</a:t>
                      </a:r>
                      <a:endParaRPr lang="en-AU" dirty="0"/>
                    </a:p>
                  </a:txBody>
                  <a:tcPr marL="36000" marR="0" marT="0" marB="0"/>
                </a:tc>
                <a:tc>
                  <a:txBody>
                    <a:bodyPr/>
                    <a:lstStyle/>
                    <a:p>
                      <a:pPr>
                        <a:spcBef>
                          <a:spcPts val="0"/>
                        </a:spcBef>
                        <a:spcAft>
                          <a:spcPts val="0"/>
                        </a:spcAft>
                      </a:pPr>
                      <a:r>
                        <a:rPr lang="en-AU" sz="1400" b="0" strike="noStrike" kern="1200" dirty="0">
                          <a:solidFill>
                            <a:schemeClr val="tx1"/>
                          </a:solidFill>
                          <a:effectLst/>
                          <a:latin typeface="Arial" panose="020B0604020202020204" pitchFamily="34" charset="0"/>
                          <a:ea typeface="+mn-ea"/>
                          <a:cs typeface="Arial" panose="020B0604020202020204" pitchFamily="34" charset="0"/>
                        </a:rPr>
                        <a:t>Simon Tu</a:t>
                      </a:r>
                      <a:endParaRPr lang="en-AU" dirty="0"/>
                    </a:p>
                  </a:txBody>
                  <a:tcPr marL="36000" marR="0" marT="0" marB="0"/>
                </a:tc>
                <a:extLst>
                  <a:ext uri="{0D108BD9-81ED-4DB2-BD59-A6C34878D82A}">
                    <a16:rowId xmlns:a16="http://schemas.microsoft.com/office/drawing/2014/main" val="1464376850"/>
                  </a:ext>
                </a:extLst>
              </a:tr>
              <a:tr h="288000">
                <a:tc>
                  <a:txBody>
                    <a:bodyPr/>
                    <a:lstStyle/>
                    <a:p>
                      <a:pPr marL="0" marR="0" lvl="0" indent="0" algn="l" defTabSz="685800" rtl="0" eaLnBrk="1" fontAlgn="auto" latinLnBrk="0" hangingPunct="1">
                        <a:lnSpc>
                          <a:spcPct val="100000"/>
                        </a:lnSpc>
                        <a:spcBef>
                          <a:spcPts val="0"/>
                        </a:spcBef>
                        <a:spcAft>
                          <a:spcPts val="0"/>
                        </a:spcAft>
                        <a:buClrTx/>
                        <a:buSzTx/>
                        <a:buFontTx/>
                        <a:buNone/>
                        <a:tabLst>
                          <a:tab pos="504190" algn="l"/>
                          <a:tab pos="756285" algn="l"/>
                        </a:tabLst>
                        <a:defRPr/>
                      </a:pPr>
                      <a:r>
                        <a:rPr lang="en-AU" sz="1400" b="0"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8</a:t>
                      </a:r>
                    </a:p>
                  </a:txBody>
                  <a:tcPr marL="36000" marR="0" marT="0" marB="0"/>
                </a:tc>
                <a:tc>
                  <a:txBody>
                    <a:bodyPr/>
                    <a:lstStyle/>
                    <a:p>
                      <a:pPr marL="0" marR="0" lvl="0" indent="0" algn="l" defTabSz="801929" rtl="0" eaLnBrk="1" fontAlgn="auto" latinLnBrk="0" hangingPunct="1">
                        <a:lnSpc>
                          <a:spcPct val="100000"/>
                        </a:lnSpc>
                        <a:spcBef>
                          <a:spcPts val="0"/>
                        </a:spcBef>
                        <a:spcAft>
                          <a:spcPts val="0"/>
                        </a:spcAft>
                        <a:buClrTx/>
                        <a:buSzTx/>
                        <a:buFontTx/>
                        <a:buNone/>
                        <a:tabLst>
                          <a:tab pos="504190" algn="l"/>
                          <a:tab pos="756285" algn="l"/>
                        </a:tabLst>
                        <a:defRPr/>
                      </a:pPr>
                      <a:r>
                        <a:rPr lang="en-AU" sz="1400" b="0" strike="noStrike"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10:50 – 10:55</a:t>
                      </a:r>
                    </a:p>
                  </a:txBody>
                  <a:tcPr marL="36000" marR="0" marT="0" marB="0"/>
                </a:tc>
                <a:tc>
                  <a:txBody>
                    <a:bodyPr/>
                    <a:lstStyle/>
                    <a:p>
                      <a:pPr>
                        <a:spcBef>
                          <a:spcPts val="0"/>
                        </a:spcBef>
                        <a:spcAft>
                          <a:spcPts val="0"/>
                        </a:spcAft>
                      </a:pPr>
                      <a:r>
                        <a:rPr lang="en-AU" sz="1400" dirty="0">
                          <a:effectLst/>
                          <a:latin typeface="Arial" panose="020B0604020202020204" pitchFamily="34" charset="0"/>
                          <a:ea typeface="Times New Roman" panose="02020603050405020304" pitchFamily="18" charset="0"/>
                          <a:cs typeface="Arial" panose="020B0604020202020204" pitchFamily="34" charset="0"/>
                          <a:hlinkClick r:id="rId9" action="ppaction://hlinksldjump"/>
                        </a:rPr>
                        <a:t>Forward meeting plan</a:t>
                      </a:r>
                      <a:endParaRPr lang="en-AU" dirty="0"/>
                    </a:p>
                  </a:txBody>
                  <a:tcPr marL="36000" marR="0" marT="0" marB="0"/>
                </a:tc>
                <a:tc>
                  <a:txBody>
                    <a:bodyPr/>
                    <a:lstStyle/>
                    <a:p>
                      <a:pPr>
                        <a:spcBef>
                          <a:spcPts val="0"/>
                        </a:spcBef>
                        <a:spcAft>
                          <a:spcPts val="0"/>
                        </a:spcAft>
                      </a:pPr>
                      <a:r>
                        <a:rPr lang="en-AU" sz="1400" b="0" strike="noStrike" kern="1200" dirty="0">
                          <a:solidFill>
                            <a:schemeClr val="tx1"/>
                          </a:solidFill>
                          <a:effectLst/>
                          <a:latin typeface="Arial" panose="020B0604020202020204" pitchFamily="34" charset="0"/>
                          <a:ea typeface="+mn-ea"/>
                          <a:cs typeface="Arial" panose="020B0604020202020204" pitchFamily="34" charset="0"/>
                        </a:rPr>
                        <a:t>Graeme Windley</a:t>
                      </a:r>
                      <a:endParaRPr lang="en-AU" dirty="0"/>
                    </a:p>
                  </a:txBody>
                  <a:tcPr marL="36000" marR="0" marT="0" marB="0"/>
                </a:tc>
                <a:extLst>
                  <a:ext uri="{0D108BD9-81ED-4DB2-BD59-A6C34878D82A}">
                    <a16:rowId xmlns:a16="http://schemas.microsoft.com/office/drawing/2014/main" val="1105745526"/>
                  </a:ext>
                </a:extLst>
              </a:tr>
              <a:tr h="288000">
                <a:tc gridSpan="4">
                  <a:txBody>
                    <a:bodyPr/>
                    <a:lstStyle/>
                    <a:p>
                      <a:pPr marL="0" marR="0" lvl="0" indent="0" algn="l" defTabSz="685800" rtl="0" eaLnBrk="1" fontAlgn="auto" latinLnBrk="0" hangingPunct="1">
                        <a:lnSpc>
                          <a:spcPct val="100000"/>
                        </a:lnSpc>
                        <a:spcBef>
                          <a:spcPts val="0"/>
                        </a:spcBef>
                        <a:spcAft>
                          <a:spcPts val="0"/>
                        </a:spcAft>
                        <a:buClrTx/>
                        <a:buSzTx/>
                        <a:buFontTx/>
                        <a:buNone/>
                        <a:tabLst>
                          <a:tab pos="504190" algn="l"/>
                          <a:tab pos="756285" algn="l"/>
                        </a:tabLst>
                        <a:defRPr/>
                      </a:pPr>
                      <a:r>
                        <a:rPr lang="en-AU" sz="1400" b="0"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Stream Updates</a:t>
                      </a:r>
                    </a:p>
                  </a:txBody>
                  <a:tcPr marL="36000" marR="0" marT="0" marB="0"/>
                </a:tc>
                <a:tc hMerge="1">
                  <a:txBody>
                    <a:bodyPr/>
                    <a:lstStyle/>
                    <a:p>
                      <a:pPr marL="0" marR="0" lvl="0" indent="0" algn="l" defTabSz="801929" rtl="0" eaLnBrk="1" fontAlgn="auto" latinLnBrk="0" hangingPunct="1">
                        <a:lnSpc>
                          <a:spcPct val="100000"/>
                        </a:lnSpc>
                        <a:spcBef>
                          <a:spcPts val="0"/>
                        </a:spcBef>
                        <a:spcAft>
                          <a:spcPts val="0"/>
                        </a:spcAft>
                        <a:buClrTx/>
                        <a:buSzTx/>
                        <a:buFontTx/>
                        <a:buNone/>
                        <a:tabLst>
                          <a:tab pos="504190" algn="l"/>
                          <a:tab pos="756285" algn="l"/>
                        </a:tabLst>
                        <a:defRPr/>
                      </a:pPr>
                      <a:endParaRPr lang="en-AU" sz="1400" b="0" strike="noStrike"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000" marR="0" marT="0" marB="0"/>
                </a:tc>
                <a:tc hMerge="1">
                  <a:txBody>
                    <a:bodyPr/>
                    <a:lstStyle/>
                    <a:p>
                      <a:pPr marL="0" marR="0" lvl="0" indent="0" algn="l" defTabSz="801929" rtl="0" eaLnBrk="1" fontAlgn="auto" latinLnBrk="0" hangingPunct="1">
                        <a:lnSpc>
                          <a:spcPct val="100000"/>
                        </a:lnSpc>
                        <a:spcBef>
                          <a:spcPts val="0"/>
                        </a:spcBef>
                        <a:spcAft>
                          <a:spcPts val="0"/>
                        </a:spcAft>
                        <a:buClrTx/>
                        <a:buSzTx/>
                        <a:buFontTx/>
                        <a:buNone/>
                        <a:tabLst>
                          <a:tab pos="504190" algn="l"/>
                          <a:tab pos="756285" algn="l"/>
                        </a:tabLst>
                        <a:defRPr/>
                      </a:pPr>
                      <a:endParaRPr lang="en-AU" sz="1400" b="0" strike="noStrike"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000" marR="0" marT="0" marB="0"/>
                </a:tc>
                <a:tc hMerge="1">
                  <a:txBody>
                    <a:bodyPr/>
                    <a:lstStyle/>
                    <a:p>
                      <a:pPr marL="0" marR="0" lvl="0" indent="0" algn="l" defTabSz="801929" rtl="0" eaLnBrk="1" fontAlgn="auto" latinLnBrk="0" hangingPunct="1">
                        <a:lnSpc>
                          <a:spcPct val="100000"/>
                        </a:lnSpc>
                        <a:spcBef>
                          <a:spcPts val="0"/>
                        </a:spcBef>
                        <a:spcAft>
                          <a:spcPts val="0"/>
                        </a:spcAft>
                        <a:buClrTx/>
                        <a:buSzTx/>
                        <a:buFontTx/>
                        <a:buNone/>
                        <a:tabLst>
                          <a:tab pos="504190" algn="l"/>
                          <a:tab pos="756285" algn="l"/>
                        </a:tabLst>
                        <a:defRPr/>
                      </a:pPr>
                      <a:endParaRPr lang="en-AU" sz="1400" b="0" strike="noStrike"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000" marR="0" marT="0" marB="0"/>
                </a:tc>
                <a:extLst>
                  <a:ext uri="{0D108BD9-81ED-4DB2-BD59-A6C34878D82A}">
                    <a16:rowId xmlns:a16="http://schemas.microsoft.com/office/drawing/2014/main" val="2566831590"/>
                  </a:ext>
                </a:extLst>
              </a:tr>
              <a:tr h="288000">
                <a:tc>
                  <a:txBody>
                    <a:bodyPr/>
                    <a:lstStyle/>
                    <a:p>
                      <a:pPr marL="0" algn="l" defTabSz="685800" rtl="0" eaLnBrk="1" latinLnBrk="0" hangingPunct="1">
                        <a:lnSpc>
                          <a:spcPct val="100000"/>
                        </a:lnSpc>
                        <a:spcBef>
                          <a:spcPts val="0"/>
                        </a:spcBef>
                        <a:spcAft>
                          <a:spcPts val="0"/>
                        </a:spcAft>
                        <a:tabLst>
                          <a:tab pos="504190" algn="l"/>
                          <a:tab pos="756285" algn="l"/>
                        </a:tabLst>
                      </a:pPr>
                      <a:r>
                        <a:rPr lang="en-AU" sz="1400" b="0"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9</a:t>
                      </a:r>
                    </a:p>
                  </a:txBody>
                  <a:tcPr marL="36000" marR="0" marT="0" marB="0"/>
                </a:tc>
                <a:tc>
                  <a:txBody>
                    <a:bodyPr/>
                    <a:lstStyle/>
                    <a:p>
                      <a:pPr marL="0" marR="0" lvl="0" indent="0" algn="l" defTabSz="801929" rtl="0" eaLnBrk="1" fontAlgn="auto" latinLnBrk="0" hangingPunct="1">
                        <a:lnSpc>
                          <a:spcPct val="100000"/>
                        </a:lnSpc>
                        <a:spcBef>
                          <a:spcPts val="0"/>
                        </a:spcBef>
                        <a:spcAft>
                          <a:spcPts val="0"/>
                        </a:spcAft>
                        <a:buClrTx/>
                        <a:buSzTx/>
                        <a:buFontTx/>
                        <a:buNone/>
                        <a:tabLst>
                          <a:tab pos="504190" algn="l"/>
                          <a:tab pos="756285" algn="l"/>
                        </a:tabLst>
                        <a:defRPr/>
                      </a:pPr>
                      <a:r>
                        <a:rPr lang="en-AU" sz="1400" b="0" strike="noStrike"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10:55 – 11:00</a:t>
                      </a:r>
                    </a:p>
                  </a:txBody>
                  <a:tcPr marL="36000" marR="0" marT="0" marB="0"/>
                </a:tc>
                <a:tc>
                  <a:txBody>
                    <a:bodyPr/>
                    <a:lstStyle/>
                    <a:p>
                      <a:pPr marL="0" marR="0" lvl="0" indent="0" algn="l" defTabSz="801929" rtl="0" eaLnBrk="1" fontAlgn="auto" latinLnBrk="0" hangingPunct="1">
                        <a:lnSpc>
                          <a:spcPct val="100000"/>
                        </a:lnSpc>
                        <a:spcBef>
                          <a:spcPts val="0"/>
                        </a:spcBef>
                        <a:spcAft>
                          <a:spcPts val="0"/>
                        </a:spcAft>
                        <a:buClrTx/>
                        <a:buSzTx/>
                        <a:buFontTx/>
                        <a:buNone/>
                        <a:tabLst>
                          <a:tab pos="504190" algn="l"/>
                          <a:tab pos="756285" algn="l"/>
                        </a:tabLst>
                        <a:defRPr/>
                      </a:pPr>
                      <a:r>
                        <a:rPr lang="en-AU" sz="1400" b="0" strike="noStrike" dirty="0">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10" action="ppaction://hlinksldjump"/>
                        </a:rPr>
                        <a:t>Retail stream update</a:t>
                      </a:r>
                      <a:endParaRPr lang="en-AU" sz="1400" b="0" strike="noStrike"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000" marR="0" marT="0" marB="0"/>
                </a:tc>
                <a:tc>
                  <a:txBody>
                    <a:bodyPr/>
                    <a:lstStyle/>
                    <a:p>
                      <a:pPr marL="0" marR="0" lvl="0" indent="0" algn="l" defTabSz="801929" rtl="0" eaLnBrk="1" fontAlgn="auto" latinLnBrk="0" hangingPunct="1">
                        <a:lnSpc>
                          <a:spcPct val="100000"/>
                        </a:lnSpc>
                        <a:spcBef>
                          <a:spcPts val="0"/>
                        </a:spcBef>
                        <a:spcAft>
                          <a:spcPts val="0"/>
                        </a:spcAft>
                        <a:buClrTx/>
                        <a:buSzTx/>
                        <a:buFontTx/>
                        <a:buNone/>
                        <a:tabLst>
                          <a:tab pos="504190" algn="l"/>
                          <a:tab pos="756285" algn="l"/>
                        </a:tabLst>
                        <a:defRPr/>
                      </a:pPr>
                      <a:r>
                        <a:rPr lang="en-AU" sz="1400" b="0" strike="noStrike" kern="1200" dirty="0">
                          <a:solidFill>
                            <a:schemeClr val="tx1"/>
                          </a:solidFill>
                          <a:effectLst/>
                          <a:latin typeface="Arial" panose="020B0604020202020204" pitchFamily="34" charset="0"/>
                          <a:ea typeface="+mn-ea"/>
                          <a:cs typeface="Arial" panose="020B0604020202020204" pitchFamily="34" charset="0"/>
                        </a:rPr>
                        <a:t>Jim Agelopoulos</a:t>
                      </a:r>
                      <a:endParaRPr lang="en-AU" sz="1400" b="0" strike="noStrike"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000" marR="0" marT="0" marB="0"/>
                </a:tc>
                <a:extLst>
                  <a:ext uri="{0D108BD9-81ED-4DB2-BD59-A6C34878D82A}">
                    <a16:rowId xmlns:a16="http://schemas.microsoft.com/office/drawing/2014/main" val="1358065815"/>
                  </a:ext>
                </a:extLst>
              </a:tr>
              <a:tr h="265032">
                <a:tc>
                  <a:txBody>
                    <a:bodyPr/>
                    <a:lstStyle/>
                    <a:p>
                      <a:pPr marL="0" algn="l" defTabSz="685800" rtl="0" eaLnBrk="1" latinLnBrk="0" hangingPunct="1">
                        <a:lnSpc>
                          <a:spcPct val="100000"/>
                        </a:lnSpc>
                        <a:spcBef>
                          <a:spcPts val="0"/>
                        </a:spcBef>
                        <a:spcAft>
                          <a:spcPts val="0"/>
                        </a:spcAft>
                        <a:tabLst>
                          <a:tab pos="504190" algn="l"/>
                          <a:tab pos="756285" algn="l"/>
                        </a:tabLst>
                      </a:pPr>
                      <a:r>
                        <a:rPr lang="en-AU" sz="1400" b="0"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10</a:t>
                      </a:r>
                    </a:p>
                  </a:txBody>
                  <a:tcPr marL="36000" marR="0" marT="0" marB="0"/>
                </a:tc>
                <a:tc>
                  <a:txBody>
                    <a:bodyPr/>
                    <a:lstStyle/>
                    <a:p>
                      <a:pPr>
                        <a:spcBef>
                          <a:spcPts val="0"/>
                        </a:spcBef>
                        <a:spcAft>
                          <a:spcPts val="0"/>
                        </a:spcAft>
                      </a:pPr>
                      <a:r>
                        <a:rPr lang="en-AU" sz="1400" b="0" strike="noStrike" kern="1200" dirty="0">
                          <a:solidFill>
                            <a:schemeClr val="tx1"/>
                          </a:solidFill>
                          <a:effectLst/>
                          <a:latin typeface="Arial" panose="020B0604020202020204" pitchFamily="34" charset="0"/>
                          <a:cs typeface="Arial" panose="020B0604020202020204" pitchFamily="34" charset="0"/>
                        </a:rPr>
                        <a:t>11:00 – 11:10</a:t>
                      </a:r>
                    </a:p>
                  </a:txBody>
                  <a:tcPr marL="36000" marR="0" marT="0" marB="0"/>
                </a:tc>
                <a:tc>
                  <a:txBody>
                    <a:bodyPr/>
                    <a:lstStyle/>
                    <a:p>
                      <a:pPr>
                        <a:spcBef>
                          <a:spcPts val="0"/>
                        </a:spcBef>
                        <a:spcAft>
                          <a:spcPts val="0"/>
                        </a:spcAft>
                      </a:pPr>
                      <a:r>
                        <a:rPr lang="en-AU" sz="1400" kern="1200" dirty="0" err="1">
                          <a:solidFill>
                            <a:schemeClr val="dk1"/>
                          </a:solidFill>
                          <a:effectLst/>
                          <a:latin typeface="Arial" panose="020B0604020202020204" pitchFamily="34" charset="0"/>
                          <a:ea typeface="+mn-ea"/>
                          <a:cs typeface="Arial" panose="020B0604020202020204" pitchFamily="34" charset="0"/>
                          <a:hlinkClick r:id="rId11" action="ppaction://hlinksldjump"/>
                        </a:rPr>
                        <a:t>aseXML</a:t>
                      </a:r>
                      <a:r>
                        <a:rPr lang="en-AU" sz="1400" kern="1200" dirty="0">
                          <a:solidFill>
                            <a:schemeClr val="dk1"/>
                          </a:solidFill>
                          <a:effectLst/>
                          <a:latin typeface="Arial" panose="020B0604020202020204" pitchFamily="34" charset="0"/>
                          <a:ea typeface="+mn-ea"/>
                          <a:cs typeface="Arial" panose="020B0604020202020204" pitchFamily="34" charset="0"/>
                          <a:hlinkClick r:id="rId11" action="ppaction://hlinksldjump"/>
                        </a:rPr>
                        <a:t> schema update</a:t>
                      </a:r>
                      <a:endParaRPr lang="en-AU" sz="1400" b="0" strike="noStrike" kern="1200" dirty="0">
                        <a:solidFill>
                          <a:schemeClr val="tx1"/>
                        </a:solidFill>
                        <a:effectLst/>
                        <a:latin typeface="Arial" panose="020B0604020202020204" pitchFamily="34" charset="0"/>
                        <a:cs typeface="Arial" panose="020B0604020202020204" pitchFamily="34" charset="0"/>
                      </a:endParaRPr>
                    </a:p>
                  </a:txBody>
                  <a:tcPr marL="36000" marR="0" marT="0" marB="0"/>
                </a:tc>
                <a:tc>
                  <a:txBody>
                    <a:bodyPr/>
                    <a:lstStyle/>
                    <a:p>
                      <a:pPr>
                        <a:spcBef>
                          <a:spcPts val="0"/>
                        </a:spcBef>
                        <a:spcAft>
                          <a:spcPts val="0"/>
                        </a:spcAft>
                      </a:pPr>
                      <a:r>
                        <a:rPr lang="en-AU" sz="1400" b="0" strike="noStrike" kern="1200" dirty="0">
                          <a:solidFill>
                            <a:schemeClr val="tx1"/>
                          </a:solidFill>
                          <a:effectLst/>
                          <a:latin typeface="Arial" panose="020B0604020202020204" pitchFamily="34" charset="0"/>
                          <a:ea typeface="+mn-ea"/>
                          <a:cs typeface="Arial" panose="020B0604020202020204" pitchFamily="34" charset="0"/>
                        </a:rPr>
                        <a:t>Paul Lyttle</a:t>
                      </a:r>
                      <a:endParaRPr lang="en-AU" sz="1400" b="0" strike="noStrike" kern="1200" dirty="0">
                        <a:solidFill>
                          <a:schemeClr val="tx1"/>
                        </a:solidFill>
                        <a:effectLst/>
                        <a:latin typeface="Arial" panose="020B0604020202020204" pitchFamily="34" charset="0"/>
                        <a:cs typeface="Arial" panose="020B0604020202020204" pitchFamily="34" charset="0"/>
                      </a:endParaRPr>
                    </a:p>
                  </a:txBody>
                  <a:tcPr marL="36000" marR="0" marT="0" marB="0"/>
                </a:tc>
                <a:extLst>
                  <a:ext uri="{0D108BD9-81ED-4DB2-BD59-A6C34878D82A}">
                    <a16:rowId xmlns:a16="http://schemas.microsoft.com/office/drawing/2014/main" val="2210552593"/>
                  </a:ext>
                </a:extLst>
              </a:tr>
              <a:tr h="288000">
                <a:tc>
                  <a:txBody>
                    <a:bodyPr/>
                    <a:lstStyle/>
                    <a:p>
                      <a:pPr marL="0" algn="l" defTabSz="685800" rtl="0" eaLnBrk="1" latinLnBrk="0" hangingPunct="1">
                        <a:lnSpc>
                          <a:spcPct val="100000"/>
                        </a:lnSpc>
                        <a:spcBef>
                          <a:spcPts val="0"/>
                        </a:spcBef>
                        <a:spcAft>
                          <a:spcPts val="0"/>
                        </a:spcAft>
                        <a:tabLst>
                          <a:tab pos="504190" algn="l"/>
                          <a:tab pos="756285" algn="l"/>
                        </a:tabLst>
                      </a:pPr>
                      <a:r>
                        <a:rPr lang="en-AU" sz="1400" b="0"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11</a:t>
                      </a:r>
                    </a:p>
                  </a:txBody>
                  <a:tcPr marL="36000" marR="0" marT="0" marB="0"/>
                </a:tc>
                <a:tc>
                  <a:txBody>
                    <a:bodyPr/>
                    <a:lstStyle/>
                    <a:p>
                      <a:pPr marL="0" marR="0" lvl="0" indent="0" algn="l" defTabSz="801929" rtl="0" eaLnBrk="1" fontAlgn="auto" latinLnBrk="0" hangingPunct="1">
                        <a:lnSpc>
                          <a:spcPct val="100000"/>
                        </a:lnSpc>
                        <a:spcBef>
                          <a:spcPts val="0"/>
                        </a:spcBef>
                        <a:spcAft>
                          <a:spcPts val="0"/>
                        </a:spcAft>
                        <a:buClrTx/>
                        <a:buSzTx/>
                        <a:buFontTx/>
                        <a:buNone/>
                        <a:tabLst>
                          <a:tab pos="504190" algn="l"/>
                          <a:tab pos="756285" algn="l"/>
                        </a:tabLst>
                        <a:defRPr/>
                      </a:pPr>
                      <a:r>
                        <a:rPr lang="en-AU" sz="1400" b="0" strike="noStrike" kern="1200" dirty="0">
                          <a:solidFill>
                            <a:schemeClr val="tx1"/>
                          </a:solidFill>
                          <a:effectLst/>
                          <a:latin typeface="Arial" panose="020B0604020202020204" pitchFamily="34" charset="0"/>
                          <a:cs typeface="Arial" panose="020B0604020202020204" pitchFamily="34" charset="0"/>
                        </a:rPr>
                        <a:t>11:10 – 11:20</a:t>
                      </a:r>
                      <a:endParaRPr lang="en-AU" sz="1400" b="0" strike="noStrike"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000" marR="0" marT="0" marB="0"/>
                </a:tc>
                <a:tc>
                  <a:txBody>
                    <a:bodyPr/>
                    <a:lstStyle/>
                    <a:p>
                      <a:pPr marL="0" marR="0" lvl="0" indent="0" algn="l" defTabSz="801929" rtl="0" eaLnBrk="1" fontAlgn="auto" latinLnBrk="0" hangingPunct="1">
                        <a:lnSpc>
                          <a:spcPct val="100000"/>
                        </a:lnSpc>
                        <a:spcBef>
                          <a:spcPts val="0"/>
                        </a:spcBef>
                        <a:spcAft>
                          <a:spcPts val="0"/>
                        </a:spcAft>
                        <a:buClrTx/>
                        <a:buSzTx/>
                        <a:buFontTx/>
                        <a:buNone/>
                        <a:tabLst>
                          <a:tab pos="504190" algn="l"/>
                          <a:tab pos="756285" algn="l"/>
                        </a:tabLst>
                        <a:defRPr/>
                      </a:pPr>
                      <a:r>
                        <a:rPr lang="en-AU" sz="1400" b="0" strike="noStrike"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12" action="ppaction://hlinksldjump"/>
                        </a:rPr>
                        <a:t>Retail Tech Spec updates</a:t>
                      </a:r>
                      <a:endParaRPr lang="en-AU" sz="1400" b="0" strike="noStrike"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000" marR="0" marT="0" marB="0"/>
                </a:tc>
                <a:tc>
                  <a:txBody>
                    <a:bodyPr/>
                    <a:lstStyle/>
                    <a:p>
                      <a:pPr marL="0" marR="0" lvl="0" indent="0" algn="l" defTabSz="801929" rtl="0" eaLnBrk="1" fontAlgn="auto" latinLnBrk="0" hangingPunct="1">
                        <a:lnSpc>
                          <a:spcPct val="100000"/>
                        </a:lnSpc>
                        <a:spcBef>
                          <a:spcPts val="0"/>
                        </a:spcBef>
                        <a:spcAft>
                          <a:spcPts val="0"/>
                        </a:spcAft>
                        <a:buClrTx/>
                        <a:buSzTx/>
                        <a:buFontTx/>
                        <a:buNone/>
                        <a:tabLst>
                          <a:tab pos="504190" algn="l"/>
                          <a:tab pos="756285" algn="l"/>
                        </a:tabLst>
                        <a:defRPr/>
                      </a:pPr>
                      <a:r>
                        <a:rPr lang="en-AU" sz="1400" b="0" strike="noStrike"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Simon Tu</a:t>
                      </a:r>
                    </a:p>
                  </a:txBody>
                  <a:tcPr marL="36000" marR="0" marT="0" marB="0"/>
                </a:tc>
                <a:extLst>
                  <a:ext uri="{0D108BD9-81ED-4DB2-BD59-A6C34878D82A}">
                    <a16:rowId xmlns:a16="http://schemas.microsoft.com/office/drawing/2014/main" val="3654984051"/>
                  </a:ext>
                </a:extLst>
              </a:tr>
              <a:tr h="288000">
                <a:tc>
                  <a:txBody>
                    <a:bodyPr/>
                    <a:lstStyle/>
                    <a:p>
                      <a:pPr marL="0" marR="0" lvl="0" indent="0" algn="l" defTabSz="685800" rtl="0" eaLnBrk="1" fontAlgn="auto" latinLnBrk="0" hangingPunct="1">
                        <a:lnSpc>
                          <a:spcPct val="100000"/>
                        </a:lnSpc>
                        <a:spcBef>
                          <a:spcPts val="0"/>
                        </a:spcBef>
                        <a:spcAft>
                          <a:spcPts val="0"/>
                        </a:spcAft>
                        <a:buClrTx/>
                        <a:buSzTx/>
                        <a:buFontTx/>
                        <a:buNone/>
                        <a:tabLst>
                          <a:tab pos="504190" algn="l"/>
                          <a:tab pos="756285" algn="l"/>
                        </a:tabLst>
                        <a:defRPr/>
                      </a:pPr>
                      <a:r>
                        <a:rPr lang="en-AU" sz="1400" b="0"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12</a:t>
                      </a:r>
                    </a:p>
                  </a:txBody>
                  <a:tcPr marL="36000" marR="0" marT="0" marB="0"/>
                </a:tc>
                <a:tc>
                  <a:txBody>
                    <a:bodyPr/>
                    <a:lstStyle/>
                    <a:p>
                      <a:pPr>
                        <a:spcBef>
                          <a:spcPts val="0"/>
                        </a:spcBef>
                        <a:spcAft>
                          <a:spcPts val="0"/>
                        </a:spcAft>
                      </a:pPr>
                      <a:r>
                        <a:rPr lang="en-AU" sz="1400" b="0" strike="noStrike" kern="1200" dirty="0">
                          <a:solidFill>
                            <a:schemeClr val="tx1"/>
                          </a:solidFill>
                          <a:effectLst/>
                          <a:latin typeface="Arial" panose="020B0604020202020204" pitchFamily="34" charset="0"/>
                          <a:cs typeface="Arial" panose="020B0604020202020204" pitchFamily="34" charset="0"/>
                        </a:rPr>
                        <a:t>11:20 – 11:25</a:t>
                      </a:r>
                    </a:p>
                  </a:txBody>
                  <a:tcPr marL="36000" marR="0" marT="0" marB="0"/>
                </a:tc>
                <a:tc>
                  <a:txBody>
                    <a:bodyPr/>
                    <a:lstStyle/>
                    <a:p>
                      <a:pPr marL="0" marR="0" lvl="0" indent="0" algn="l" defTabSz="801929" rtl="0" eaLnBrk="1" fontAlgn="auto" latinLnBrk="0" hangingPunct="1">
                        <a:lnSpc>
                          <a:spcPct val="100000"/>
                        </a:lnSpc>
                        <a:spcBef>
                          <a:spcPts val="0"/>
                        </a:spcBef>
                        <a:spcAft>
                          <a:spcPts val="0"/>
                        </a:spcAft>
                        <a:buClrTx/>
                        <a:buSzTx/>
                        <a:buFontTx/>
                        <a:buNone/>
                        <a:tabLst>
                          <a:tab pos="504190" algn="l"/>
                          <a:tab pos="756285" algn="l"/>
                        </a:tabLst>
                        <a:defRPr/>
                      </a:pPr>
                      <a:r>
                        <a:rPr lang="en-AU" sz="1400" b="0" strike="noStrike" dirty="0">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13" action="ppaction://hlinksldjump"/>
                        </a:rPr>
                        <a:t>Dispatch stream update</a:t>
                      </a:r>
                      <a:endParaRPr lang="en-AU" sz="1400" b="0" strike="noStrike"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000" marR="0" marT="0" marB="0"/>
                </a:tc>
                <a:tc>
                  <a:txBody>
                    <a:bodyPr/>
                    <a:lstStyle/>
                    <a:p>
                      <a:pPr marL="0" marR="0" lvl="0" indent="0" algn="l" defTabSz="801929" rtl="0" eaLnBrk="1" fontAlgn="auto" latinLnBrk="0" hangingPunct="1">
                        <a:lnSpc>
                          <a:spcPct val="100000"/>
                        </a:lnSpc>
                        <a:spcBef>
                          <a:spcPts val="0"/>
                        </a:spcBef>
                        <a:spcAft>
                          <a:spcPts val="0"/>
                        </a:spcAft>
                        <a:buClrTx/>
                        <a:buSzTx/>
                        <a:buFontTx/>
                        <a:buNone/>
                        <a:tabLst>
                          <a:tab pos="504190" algn="l"/>
                          <a:tab pos="756285" algn="l"/>
                        </a:tabLst>
                        <a:defRPr/>
                      </a:pPr>
                      <a:r>
                        <a:rPr lang="en-AU" sz="1400" b="0" strike="noStrike" kern="1200" dirty="0">
                          <a:solidFill>
                            <a:schemeClr val="tx1"/>
                          </a:solidFill>
                          <a:effectLst/>
                          <a:latin typeface="Arial" panose="020B0604020202020204" pitchFamily="34" charset="0"/>
                          <a:ea typeface="+mn-ea"/>
                          <a:cs typeface="Arial" panose="020B0604020202020204" pitchFamily="34" charset="0"/>
                        </a:rPr>
                        <a:t>Ian Devaney</a:t>
                      </a:r>
                      <a:endParaRPr lang="en-AU" sz="1400" b="0" strike="noStrike"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000" marR="0" marT="0" marB="0"/>
                </a:tc>
                <a:extLst>
                  <a:ext uri="{0D108BD9-81ED-4DB2-BD59-A6C34878D82A}">
                    <a16:rowId xmlns:a16="http://schemas.microsoft.com/office/drawing/2014/main" val="4082662417"/>
                  </a:ext>
                </a:extLst>
              </a:tr>
              <a:tr h="288000">
                <a:tc>
                  <a:txBody>
                    <a:bodyPr/>
                    <a:lstStyle/>
                    <a:p>
                      <a:pPr marL="0" marR="0" lvl="0" indent="0" algn="l" defTabSz="685800" rtl="0" eaLnBrk="1" fontAlgn="auto" latinLnBrk="0" hangingPunct="1">
                        <a:lnSpc>
                          <a:spcPct val="100000"/>
                        </a:lnSpc>
                        <a:spcBef>
                          <a:spcPts val="0"/>
                        </a:spcBef>
                        <a:spcAft>
                          <a:spcPts val="0"/>
                        </a:spcAft>
                        <a:buClrTx/>
                        <a:buSzTx/>
                        <a:buFontTx/>
                        <a:buNone/>
                        <a:tabLst>
                          <a:tab pos="504190" algn="l"/>
                          <a:tab pos="756285" algn="l"/>
                        </a:tabLst>
                        <a:defRPr/>
                      </a:pPr>
                      <a:r>
                        <a:rPr lang="en-AU" sz="1400" b="0"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13</a:t>
                      </a:r>
                    </a:p>
                  </a:txBody>
                  <a:tcPr marL="36000" marR="0" marT="0" marB="0"/>
                </a:tc>
                <a:tc>
                  <a:txBody>
                    <a:bodyPr/>
                    <a:lstStyle/>
                    <a:p>
                      <a:pPr marL="0" marR="0" lvl="0" indent="0" algn="l" defTabSz="801929" rtl="0" eaLnBrk="1" fontAlgn="auto" latinLnBrk="0" hangingPunct="1">
                        <a:lnSpc>
                          <a:spcPct val="100000"/>
                        </a:lnSpc>
                        <a:spcBef>
                          <a:spcPts val="0"/>
                        </a:spcBef>
                        <a:spcAft>
                          <a:spcPts val="0"/>
                        </a:spcAft>
                        <a:buClrTx/>
                        <a:buSzTx/>
                        <a:buFontTx/>
                        <a:buNone/>
                        <a:tabLst>
                          <a:tab pos="504190" algn="l"/>
                          <a:tab pos="756285" algn="l"/>
                        </a:tabLst>
                        <a:defRPr/>
                      </a:pPr>
                      <a:r>
                        <a:rPr lang="en-AU" sz="1400" b="0" strike="noStrike" kern="1200" dirty="0">
                          <a:solidFill>
                            <a:schemeClr val="tx1"/>
                          </a:solidFill>
                          <a:effectLst/>
                          <a:latin typeface="Arial" panose="020B0604020202020204" pitchFamily="34" charset="0"/>
                          <a:cs typeface="Arial" panose="020B0604020202020204" pitchFamily="34" charset="0"/>
                        </a:rPr>
                        <a:t>11:25 – 11:30</a:t>
                      </a:r>
                      <a:endParaRPr lang="en-AU" sz="1400" b="0" strike="noStrike"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000" marR="0" marT="0" marB="0"/>
                </a:tc>
                <a:tc>
                  <a:txBody>
                    <a:bodyPr/>
                    <a:lstStyle/>
                    <a:p>
                      <a:pPr>
                        <a:spcBef>
                          <a:spcPts val="0"/>
                        </a:spcBef>
                        <a:spcAft>
                          <a:spcPts val="0"/>
                        </a:spcAft>
                      </a:pPr>
                      <a:r>
                        <a:rPr lang="en-AU" sz="1400" b="0" strike="noStrike"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5" action="ppaction://hlinksldjump"/>
                        </a:rPr>
                        <a:t>Settlements stream update</a:t>
                      </a:r>
                      <a:endParaRPr lang="en-AU" dirty="0"/>
                    </a:p>
                  </a:txBody>
                  <a:tcPr marL="36000" marR="0" marT="0" marB="0"/>
                </a:tc>
                <a:tc>
                  <a:txBody>
                    <a:bodyPr/>
                    <a:lstStyle/>
                    <a:p>
                      <a:pPr>
                        <a:spcBef>
                          <a:spcPts val="0"/>
                        </a:spcBef>
                        <a:spcAft>
                          <a:spcPts val="0"/>
                        </a:spcAft>
                      </a:pPr>
                      <a:r>
                        <a:rPr lang="en-AU" sz="1400" b="0" strike="noStrike"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Mark Hillaby</a:t>
                      </a:r>
                      <a:endParaRPr lang="en-AU" dirty="0"/>
                    </a:p>
                  </a:txBody>
                  <a:tcPr marL="36000" marR="0" marT="0" marB="0"/>
                </a:tc>
                <a:extLst>
                  <a:ext uri="{0D108BD9-81ED-4DB2-BD59-A6C34878D82A}">
                    <a16:rowId xmlns:a16="http://schemas.microsoft.com/office/drawing/2014/main" val="3182061490"/>
                  </a:ext>
                </a:extLst>
              </a:tr>
              <a:tr h="288000">
                <a:tc>
                  <a:txBody>
                    <a:bodyPr/>
                    <a:lstStyle/>
                    <a:p>
                      <a:pPr marL="0" marR="0" lvl="0" indent="0" algn="l" defTabSz="685800" rtl="0" eaLnBrk="1" fontAlgn="auto" latinLnBrk="0" hangingPunct="1">
                        <a:lnSpc>
                          <a:spcPct val="100000"/>
                        </a:lnSpc>
                        <a:spcBef>
                          <a:spcPts val="0"/>
                        </a:spcBef>
                        <a:spcAft>
                          <a:spcPts val="0"/>
                        </a:spcAft>
                        <a:buClrTx/>
                        <a:buSzTx/>
                        <a:buFontTx/>
                        <a:buNone/>
                        <a:tabLst>
                          <a:tab pos="504190" algn="l"/>
                          <a:tab pos="756285" algn="l"/>
                        </a:tabLst>
                        <a:defRPr/>
                      </a:pPr>
                      <a:r>
                        <a:rPr lang="en-AU" sz="1400" b="0"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14</a:t>
                      </a:r>
                    </a:p>
                  </a:txBody>
                  <a:tcPr marL="36000" marR="0" marT="0" marB="0"/>
                </a:tc>
                <a:tc>
                  <a:txBody>
                    <a:bodyPr/>
                    <a:lstStyle/>
                    <a:p>
                      <a:pPr marL="0" marR="0" lvl="0" indent="0" algn="l" defTabSz="801929" rtl="0" eaLnBrk="1" fontAlgn="auto" latinLnBrk="0" hangingPunct="1">
                        <a:lnSpc>
                          <a:spcPct val="100000"/>
                        </a:lnSpc>
                        <a:spcBef>
                          <a:spcPts val="0"/>
                        </a:spcBef>
                        <a:spcAft>
                          <a:spcPts val="0"/>
                        </a:spcAft>
                        <a:buClrTx/>
                        <a:buSzTx/>
                        <a:buFontTx/>
                        <a:buNone/>
                        <a:tabLst>
                          <a:tab pos="504190" algn="l"/>
                          <a:tab pos="756285" algn="l"/>
                        </a:tabLst>
                        <a:defRPr/>
                      </a:pPr>
                      <a:r>
                        <a:rPr lang="en-AU" sz="1400" b="0" strike="noStrike"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11:30 – 11:35</a:t>
                      </a:r>
                    </a:p>
                  </a:txBody>
                  <a:tcPr marL="36000" marR="0" marT="0" marB="0"/>
                </a:tc>
                <a:tc>
                  <a:txBody>
                    <a:bodyPr/>
                    <a:lstStyle/>
                    <a:p>
                      <a:pPr>
                        <a:spcBef>
                          <a:spcPts val="0"/>
                        </a:spcBef>
                        <a:spcAft>
                          <a:spcPts val="0"/>
                        </a:spcAft>
                      </a:pPr>
                      <a:r>
                        <a:rPr lang="en-AU" sz="1400" b="0" strike="noStrike"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14" action="ppaction://hlinksldjump"/>
                        </a:rPr>
                        <a:t>Settlements &amp; Billing Tech Spec</a:t>
                      </a:r>
                      <a:endParaRPr lang="en-AU" sz="1400" b="0" strike="noStrike"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000" marR="0" marT="0" marB="0"/>
                </a:tc>
                <a:tc>
                  <a:txBody>
                    <a:bodyPr/>
                    <a:lstStyle/>
                    <a:p>
                      <a:pPr>
                        <a:spcBef>
                          <a:spcPts val="0"/>
                        </a:spcBef>
                        <a:spcAft>
                          <a:spcPts val="0"/>
                        </a:spcAft>
                      </a:pPr>
                      <a:r>
                        <a:rPr lang="en-AU" sz="1400" b="0" strike="noStrike"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Pierre Fromager</a:t>
                      </a:r>
                    </a:p>
                  </a:txBody>
                  <a:tcPr marL="36000" marR="0" marT="0" marB="0"/>
                </a:tc>
                <a:extLst>
                  <a:ext uri="{0D108BD9-81ED-4DB2-BD59-A6C34878D82A}">
                    <a16:rowId xmlns:a16="http://schemas.microsoft.com/office/drawing/2014/main" val="2722026083"/>
                  </a:ext>
                </a:extLst>
              </a:tr>
              <a:tr h="288000">
                <a:tc>
                  <a:txBody>
                    <a:bodyPr/>
                    <a:lstStyle/>
                    <a:p>
                      <a:pPr marL="0" marR="0" lvl="0" indent="0" algn="l" defTabSz="685800" rtl="0" eaLnBrk="1" fontAlgn="auto" latinLnBrk="0" hangingPunct="1">
                        <a:lnSpc>
                          <a:spcPct val="100000"/>
                        </a:lnSpc>
                        <a:spcBef>
                          <a:spcPts val="0"/>
                        </a:spcBef>
                        <a:spcAft>
                          <a:spcPts val="0"/>
                        </a:spcAft>
                        <a:buClrTx/>
                        <a:buSzTx/>
                        <a:buFontTx/>
                        <a:buNone/>
                        <a:tabLst>
                          <a:tab pos="504190" algn="l"/>
                          <a:tab pos="756285" algn="l"/>
                        </a:tabLst>
                        <a:defRPr/>
                      </a:pPr>
                      <a:r>
                        <a:rPr lang="en-AU" sz="1400" b="0"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15</a:t>
                      </a:r>
                    </a:p>
                  </a:txBody>
                  <a:tcPr marL="36000" marR="0" marT="0" marB="0"/>
                </a:tc>
                <a:tc>
                  <a:txBody>
                    <a:bodyPr/>
                    <a:lstStyle/>
                    <a:p>
                      <a:pPr marL="0" marR="0" lvl="0" indent="0" algn="l" defTabSz="801929" rtl="0" eaLnBrk="1" fontAlgn="auto" latinLnBrk="0" hangingPunct="1">
                        <a:lnSpc>
                          <a:spcPct val="100000"/>
                        </a:lnSpc>
                        <a:spcBef>
                          <a:spcPts val="0"/>
                        </a:spcBef>
                        <a:spcAft>
                          <a:spcPts val="0"/>
                        </a:spcAft>
                        <a:buClrTx/>
                        <a:buSzTx/>
                        <a:buFontTx/>
                        <a:buNone/>
                        <a:tabLst>
                          <a:tab pos="504190" algn="l"/>
                          <a:tab pos="756285" algn="l"/>
                        </a:tabLst>
                        <a:defRPr/>
                      </a:pPr>
                      <a:r>
                        <a:rPr lang="en-AU" sz="1400" b="0" strike="noStrike"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11:35 – 11:50</a:t>
                      </a:r>
                    </a:p>
                  </a:txBody>
                  <a:tcPr marL="36000" marR="0" marT="0" marB="0"/>
                </a:tc>
                <a:tc>
                  <a:txBody>
                    <a:bodyPr/>
                    <a:lstStyle/>
                    <a:p>
                      <a:pPr>
                        <a:spcBef>
                          <a:spcPts val="0"/>
                        </a:spcBef>
                        <a:spcAft>
                          <a:spcPts val="0"/>
                        </a:spcAft>
                      </a:pPr>
                      <a:r>
                        <a:rPr lang="en-AU" sz="1400" b="0" strike="noStrike"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15" action="ppaction://hlinksldjump"/>
                        </a:rPr>
                        <a:t>Dispatch &amp; Settlements Data Model</a:t>
                      </a:r>
                      <a:endParaRPr lang="en-AU" sz="1400" b="0" strike="noStrike"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000" marR="0" marT="0" marB="0"/>
                </a:tc>
                <a:tc>
                  <a:txBody>
                    <a:bodyPr/>
                    <a:lstStyle/>
                    <a:p>
                      <a:pPr>
                        <a:spcBef>
                          <a:spcPts val="0"/>
                        </a:spcBef>
                        <a:spcAft>
                          <a:spcPts val="0"/>
                        </a:spcAft>
                      </a:pPr>
                      <a:r>
                        <a:rPr lang="en-AU" sz="1400" b="0" strike="noStrike"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Sangeeta Pai</a:t>
                      </a:r>
                    </a:p>
                  </a:txBody>
                  <a:tcPr marL="36000" marR="0" marT="0" marB="0"/>
                </a:tc>
                <a:extLst>
                  <a:ext uri="{0D108BD9-81ED-4DB2-BD59-A6C34878D82A}">
                    <a16:rowId xmlns:a16="http://schemas.microsoft.com/office/drawing/2014/main" val="4224895700"/>
                  </a:ext>
                </a:extLst>
              </a:tr>
              <a:tr h="288000">
                <a:tc>
                  <a:txBody>
                    <a:bodyPr/>
                    <a:lstStyle/>
                    <a:p>
                      <a:pPr marL="0" marR="0" lvl="0" indent="0" algn="l" defTabSz="685800" rtl="0" eaLnBrk="1" fontAlgn="auto" latinLnBrk="0" hangingPunct="1">
                        <a:lnSpc>
                          <a:spcPct val="100000"/>
                        </a:lnSpc>
                        <a:spcBef>
                          <a:spcPts val="0"/>
                        </a:spcBef>
                        <a:spcAft>
                          <a:spcPts val="0"/>
                        </a:spcAft>
                        <a:buClrTx/>
                        <a:buSzTx/>
                        <a:buFontTx/>
                        <a:buNone/>
                        <a:tabLst>
                          <a:tab pos="504190" algn="l"/>
                          <a:tab pos="756285" algn="l"/>
                        </a:tabLst>
                        <a:defRPr/>
                      </a:pPr>
                      <a:r>
                        <a:rPr lang="en-AU" sz="1400" b="0"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16</a:t>
                      </a:r>
                    </a:p>
                  </a:txBody>
                  <a:tcPr marL="36000" marR="0" marT="0" marB="0"/>
                </a:tc>
                <a:tc>
                  <a:txBody>
                    <a:bodyPr/>
                    <a:lstStyle/>
                    <a:p>
                      <a:pPr marL="0" marR="0" lvl="0" indent="0" algn="l" defTabSz="801929" rtl="0" eaLnBrk="1" fontAlgn="auto" latinLnBrk="0" hangingPunct="1">
                        <a:lnSpc>
                          <a:spcPct val="100000"/>
                        </a:lnSpc>
                        <a:spcBef>
                          <a:spcPts val="0"/>
                        </a:spcBef>
                        <a:spcAft>
                          <a:spcPts val="0"/>
                        </a:spcAft>
                        <a:buClrTx/>
                        <a:buSzTx/>
                        <a:buFontTx/>
                        <a:buNone/>
                        <a:tabLst>
                          <a:tab pos="504190" algn="l"/>
                          <a:tab pos="756285" algn="l"/>
                        </a:tabLst>
                        <a:defRPr/>
                      </a:pPr>
                      <a:r>
                        <a:rPr lang="en-AU" sz="1400" b="0" strike="noStrike"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11:50 – 12:00</a:t>
                      </a:r>
                    </a:p>
                  </a:txBody>
                  <a:tcPr marL="36000" marR="0" marT="0" marB="0"/>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400" b="0" strike="noStrike" kern="1200" dirty="0">
                          <a:solidFill>
                            <a:schemeClr val="tx1"/>
                          </a:solidFill>
                          <a:effectLst/>
                          <a:latin typeface="Arial" panose="020B0604020202020204" pitchFamily="34" charset="0"/>
                          <a:cs typeface="Arial" panose="020B0604020202020204" pitchFamily="34" charset="0"/>
                          <a:hlinkClick r:id="rId16" action="ppaction://hlinksldjump"/>
                        </a:rPr>
                        <a:t>Reallocations Deployment</a:t>
                      </a:r>
                      <a:endParaRPr lang="en-AU" dirty="0"/>
                    </a:p>
                  </a:txBody>
                  <a:tcPr marL="36000" marR="0" marT="0" marB="0"/>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400" b="0" strike="noStrike"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Alex Alexander</a:t>
                      </a:r>
                      <a:endParaRPr lang="en-AU" dirty="0"/>
                    </a:p>
                  </a:txBody>
                  <a:tcPr marL="36000" marR="0" marT="0" marB="0"/>
                </a:tc>
                <a:extLst>
                  <a:ext uri="{0D108BD9-81ED-4DB2-BD59-A6C34878D82A}">
                    <a16:rowId xmlns:a16="http://schemas.microsoft.com/office/drawing/2014/main" val="1114528126"/>
                  </a:ext>
                </a:extLst>
              </a:tr>
            </a:tbl>
          </a:graphicData>
        </a:graphic>
      </p:graphicFrame>
    </p:spTree>
    <p:extLst>
      <p:ext uri="{BB962C8B-B14F-4D97-AF65-F5344CB8AC3E}">
        <p14:creationId xmlns:p14="http://schemas.microsoft.com/office/powerpoint/2010/main" val="769653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4CCAB-FE2D-4428-BF9A-DE7128B0A090}"/>
              </a:ext>
            </a:extLst>
          </p:cNvPr>
          <p:cNvSpPr>
            <a:spLocks noGrp="1"/>
          </p:cNvSpPr>
          <p:nvPr>
            <p:ph type="title"/>
          </p:nvPr>
        </p:nvSpPr>
        <p:spPr/>
        <p:txBody>
          <a:bodyPr>
            <a:normAutofit/>
          </a:bodyPr>
          <a:lstStyle/>
          <a:p>
            <a:r>
              <a:rPr lang="en-AU" dirty="0"/>
              <a:t>Timeframes for prospective 5MS metering procedure changes</a:t>
            </a:r>
          </a:p>
        </p:txBody>
      </p:sp>
      <p:sp>
        <p:nvSpPr>
          <p:cNvPr id="3" name="Content Placeholder 2">
            <a:extLst>
              <a:ext uri="{FF2B5EF4-FFF2-40B4-BE49-F238E27FC236}">
                <a16:creationId xmlns:a16="http://schemas.microsoft.com/office/drawing/2014/main" id="{D13B1E8D-EA08-4946-9A0E-187BD11EA39E}"/>
              </a:ext>
            </a:extLst>
          </p:cNvPr>
          <p:cNvSpPr>
            <a:spLocks noGrp="1"/>
          </p:cNvSpPr>
          <p:nvPr>
            <p:ph idx="1"/>
          </p:nvPr>
        </p:nvSpPr>
        <p:spPr>
          <a:xfrm>
            <a:off x="184965" y="1576339"/>
            <a:ext cx="8770787" cy="4859585"/>
          </a:xfrm>
        </p:spPr>
        <p:txBody>
          <a:bodyPr>
            <a:normAutofit fontScale="77500" lnSpcReduction="20000"/>
          </a:bodyPr>
          <a:lstStyle/>
          <a:p>
            <a:pPr marL="0" indent="0">
              <a:buNone/>
            </a:pPr>
            <a:r>
              <a:rPr lang="en-AU" b="1" dirty="0"/>
              <a:t>Issues: </a:t>
            </a:r>
          </a:p>
          <a:p>
            <a:r>
              <a:rPr lang="en-AU" dirty="0"/>
              <a:t>Metrology procedures have a mandatory 3-month lead time from finalisation date to effective date</a:t>
            </a:r>
          </a:p>
          <a:p>
            <a:r>
              <a:rPr lang="en-AU" dirty="0"/>
              <a:t>There </a:t>
            </a:r>
            <a:r>
              <a:rPr lang="en-AU" b="1" dirty="0"/>
              <a:t>may </a:t>
            </a:r>
            <a:r>
              <a:rPr lang="en-AU" dirty="0"/>
              <a:t>be a need to do a procedure change consultation for 5MS and GS metering procedures if issues emerge through readiness and implementation activities</a:t>
            </a:r>
          </a:p>
          <a:p>
            <a:r>
              <a:rPr lang="en-AU" dirty="0"/>
              <a:t>There </a:t>
            </a:r>
            <a:r>
              <a:rPr lang="en-AU" b="1" dirty="0"/>
              <a:t>will</a:t>
            </a:r>
            <a:r>
              <a:rPr lang="en-AU" dirty="0"/>
              <a:t> be a need to do a “wash-up” consolidation of procedural changes for 5MS/GS and other changes separate to 5MS/GS</a:t>
            </a:r>
          </a:p>
          <a:p>
            <a:pPr marL="0" indent="0">
              <a:buNone/>
            </a:pPr>
            <a:endParaRPr lang="en-AU" dirty="0"/>
          </a:p>
          <a:p>
            <a:pPr marL="0" indent="0">
              <a:buNone/>
            </a:pPr>
            <a:r>
              <a:rPr lang="en-AU" b="1" dirty="0"/>
              <a:t>Approach: </a:t>
            </a:r>
          </a:p>
          <a:p>
            <a:r>
              <a:rPr lang="en-AU" dirty="0"/>
              <a:t>“Wash-up’ consolidation can occur with a short-form consultation as each separate change will have already been consulted on.</a:t>
            </a:r>
          </a:p>
          <a:p>
            <a:r>
              <a:rPr lang="en-AU" dirty="0"/>
              <a:t>If a full, 6-month consultation for 5MS and GS impacts to metrology procedures is required, then consultation needs to be complete by 1 April 2021 for a 1 July 2021 effective date</a:t>
            </a:r>
          </a:p>
          <a:p>
            <a:r>
              <a:rPr lang="en-AU" dirty="0"/>
              <a:t>Therefore the latest AEMO can start a full procedure consultation is:</a:t>
            </a:r>
          </a:p>
          <a:p>
            <a:pPr lvl="1"/>
            <a:r>
              <a:rPr lang="en-AU" dirty="0"/>
              <a:t>1 Oct 2020 if including Metrology procedures</a:t>
            </a:r>
          </a:p>
          <a:p>
            <a:pPr lvl="1"/>
            <a:r>
              <a:rPr lang="en-AU" dirty="0"/>
              <a:t>1 Jan 2021 if not including Metrology procedures</a:t>
            </a:r>
          </a:p>
          <a:p>
            <a:r>
              <a:rPr lang="en-AU" dirty="0">
                <a:solidFill>
                  <a:srgbClr val="C00000"/>
                </a:solidFill>
              </a:rPr>
              <a:t>AEMO and participants will monitor potential procedure changes via 5MS forums, B2B, ERCF and, importantly, via 5MS readiness reporting</a:t>
            </a:r>
          </a:p>
          <a:p>
            <a:r>
              <a:rPr lang="en-AU" dirty="0"/>
              <a:t>If material procedure issues arise after 1 Sep 2020 then AEMO will do an impact assessment at the time to determine its approach in consultation with affected parties</a:t>
            </a:r>
          </a:p>
        </p:txBody>
      </p:sp>
      <p:sp>
        <p:nvSpPr>
          <p:cNvPr id="4" name="Slide Number Placeholder 3">
            <a:extLst>
              <a:ext uri="{FF2B5EF4-FFF2-40B4-BE49-F238E27FC236}">
                <a16:creationId xmlns:a16="http://schemas.microsoft.com/office/drawing/2014/main" id="{45F0127B-B530-41A3-BD68-3644ECEC303E}"/>
              </a:ext>
            </a:extLst>
          </p:cNvPr>
          <p:cNvSpPr>
            <a:spLocks noGrp="1"/>
          </p:cNvSpPr>
          <p:nvPr>
            <p:ph type="sldNum" sz="quarter" idx="12"/>
          </p:nvPr>
        </p:nvSpPr>
        <p:spPr/>
        <p:txBody>
          <a:bodyPr/>
          <a:lstStyle/>
          <a:p>
            <a:fld id="{4EC81F68-4976-451A-B2E9-79BCBD2F70CC}" type="slidenum">
              <a:rPr lang="en-AU" smtClean="0"/>
              <a:t>20</a:t>
            </a:fld>
            <a:endParaRPr lang="en-AU" dirty="0"/>
          </a:p>
        </p:txBody>
      </p:sp>
    </p:spTree>
    <p:extLst>
      <p:ext uri="{BB962C8B-B14F-4D97-AF65-F5344CB8AC3E}">
        <p14:creationId xmlns:p14="http://schemas.microsoft.com/office/powerpoint/2010/main" val="36336354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A2BC7-5833-4858-9D7B-4ADFCD95FBFF}"/>
              </a:ext>
            </a:extLst>
          </p:cNvPr>
          <p:cNvSpPr>
            <a:spLocks noGrp="1"/>
          </p:cNvSpPr>
          <p:nvPr>
            <p:ph type="title"/>
          </p:nvPr>
        </p:nvSpPr>
        <p:spPr/>
        <p:txBody>
          <a:bodyPr/>
          <a:lstStyle/>
          <a:p>
            <a:r>
              <a:rPr lang="en-AU" dirty="0"/>
              <a:t>Retail stream update	</a:t>
            </a:r>
          </a:p>
        </p:txBody>
      </p:sp>
      <p:sp>
        <p:nvSpPr>
          <p:cNvPr id="3" name="Text Placeholder 2">
            <a:extLst>
              <a:ext uri="{FF2B5EF4-FFF2-40B4-BE49-F238E27FC236}">
                <a16:creationId xmlns:a16="http://schemas.microsoft.com/office/drawing/2014/main" id="{ED227564-70DC-481F-8B2F-D425581BF383}"/>
              </a:ext>
            </a:extLst>
          </p:cNvPr>
          <p:cNvSpPr>
            <a:spLocks noGrp="1"/>
          </p:cNvSpPr>
          <p:nvPr>
            <p:ph type="body" idx="1"/>
          </p:nvPr>
        </p:nvSpPr>
        <p:spPr/>
        <p:txBody>
          <a:bodyPr/>
          <a:lstStyle/>
          <a:p>
            <a:r>
              <a:rPr lang="en-AU" dirty="0"/>
              <a:t>Jim Agelopoulos</a:t>
            </a:r>
          </a:p>
        </p:txBody>
      </p:sp>
    </p:spTree>
    <p:extLst>
      <p:ext uri="{BB962C8B-B14F-4D97-AF65-F5344CB8AC3E}">
        <p14:creationId xmlns:p14="http://schemas.microsoft.com/office/powerpoint/2010/main" val="28067401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a:extLst>
              <a:ext uri="{FF2B5EF4-FFF2-40B4-BE49-F238E27FC236}">
                <a16:creationId xmlns:a16="http://schemas.microsoft.com/office/drawing/2014/main" id="{1B173D79-7D2B-4C5B-9227-45823C825682}"/>
              </a:ext>
            </a:extLst>
          </p:cNvPr>
          <p:cNvSpPr/>
          <p:nvPr/>
        </p:nvSpPr>
        <p:spPr>
          <a:xfrm>
            <a:off x="4572000" y="5836668"/>
            <a:ext cx="2386293" cy="92347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00" dirty="0"/>
              <a:t>5. Pre-Production date(s) aligned with AEMO readiness milestone </a:t>
            </a:r>
            <a:r>
              <a:rPr lang="en-AU" sz="800" b="1" dirty="0"/>
              <a:t>“L2-M12 Industry test preparation completed by AEMO for MDM and B2M Go-Live”</a:t>
            </a:r>
            <a:r>
              <a:rPr lang="en-AU" sz="800" dirty="0"/>
              <a:t> tracked via Readiness Stream.</a:t>
            </a:r>
            <a:r>
              <a:rPr lang="en-AU" sz="800" b="1" dirty="0"/>
              <a:t> </a:t>
            </a:r>
          </a:p>
          <a:p>
            <a:pPr algn="ctr"/>
            <a:r>
              <a:rPr lang="en-AU" sz="800" b="1" i="1" dirty="0"/>
              <a:t>Note: </a:t>
            </a:r>
            <a:r>
              <a:rPr lang="en-AU" sz="800" i="1" dirty="0"/>
              <a:t>This may be brought forward to align with Customer Switching MSATS </a:t>
            </a:r>
            <a:r>
              <a:rPr lang="en-AU" sz="800" i="1" dirty="0" err="1"/>
              <a:t>PrePod</a:t>
            </a:r>
            <a:r>
              <a:rPr lang="en-AU" sz="800" i="1" dirty="0"/>
              <a:t> release in Q3 (TBC)</a:t>
            </a:r>
          </a:p>
        </p:txBody>
      </p:sp>
      <p:sp>
        <p:nvSpPr>
          <p:cNvPr id="2" name="Title 1">
            <a:extLst>
              <a:ext uri="{FF2B5EF4-FFF2-40B4-BE49-F238E27FC236}">
                <a16:creationId xmlns:a16="http://schemas.microsoft.com/office/drawing/2014/main" id="{2526BB7F-E1D8-4A30-9117-3078F792FB68}"/>
              </a:ext>
            </a:extLst>
          </p:cNvPr>
          <p:cNvSpPr>
            <a:spLocks noGrp="1"/>
          </p:cNvSpPr>
          <p:nvPr>
            <p:ph type="title"/>
          </p:nvPr>
        </p:nvSpPr>
        <p:spPr/>
        <p:txBody>
          <a:bodyPr/>
          <a:lstStyle/>
          <a:p>
            <a:r>
              <a:rPr lang="en-AU" dirty="0"/>
              <a:t>Systems Workstream - Metering</a:t>
            </a:r>
          </a:p>
        </p:txBody>
      </p:sp>
      <p:sp>
        <p:nvSpPr>
          <p:cNvPr id="4" name="Slide Number Placeholder 3">
            <a:extLst>
              <a:ext uri="{FF2B5EF4-FFF2-40B4-BE49-F238E27FC236}">
                <a16:creationId xmlns:a16="http://schemas.microsoft.com/office/drawing/2014/main" id="{0D1306E8-64A7-449D-8466-6A2EC9A2C285}"/>
              </a:ext>
            </a:extLst>
          </p:cNvPr>
          <p:cNvSpPr>
            <a:spLocks noGrp="1"/>
          </p:cNvSpPr>
          <p:nvPr>
            <p:ph type="sldNum" sz="quarter" idx="12"/>
          </p:nvPr>
        </p:nvSpPr>
        <p:spPr/>
        <p:txBody>
          <a:bodyPr/>
          <a:lstStyle/>
          <a:p>
            <a:fld id="{4EC81F68-4976-451A-B2E9-79BCBD2F70CC}" type="slidenum">
              <a:rPr lang="en-AU" smtClean="0"/>
              <a:t>22</a:t>
            </a:fld>
            <a:endParaRPr lang="en-AU" dirty="0"/>
          </a:p>
        </p:txBody>
      </p:sp>
      <p:sp>
        <p:nvSpPr>
          <p:cNvPr id="7" name="TextBox 6">
            <a:hlinkClick r:id="rId3" action="ppaction://hlinksldjump"/>
            <a:extLst>
              <a:ext uri="{FF2B5EF4-FFF2-40B4-BE49-F238E27FC236}">
                <a16:creationId xmlns:a16="http://schemas.microsoft.com/office/drawing/2014/main" id="{A92D39CC-191F-4B70-92FE-9A4BFBE72555}"/>
              </a:ext>
            </a:extLst>
          </p:cNvPr>
          <p:cNvSpPr txBox="1"/>
          <p:nvPr/>
        </p:nvSpPr>
        <p:spPr>
          <a:xfrm>
            <a:off x="1924050" y="6591300"/>
            <a:ext cx="868828" cy="153888"/>
          </a:xfrm>
          <a:prstGeom prst="rect">
            <a:avLst/>
          </a:prstGeom>
          <a:noFill/>
        </p:spPr>
        <p:txBody>
          <a:bodyPr wrap="none" lIns="0" tIns="0" rIns="0" bIns="0" rtlCol="0">
            <a:spAutoFit/>
          </a:bodyPr>
          <a:lstStyle/>
          <a:p>
            <a:r>
              <a:rPr lang="en-AU" sz="1000" b="1" dirty="0">
                <a:solidFill>
                  <a:schemeClr val="accent1">
                    <a:lumMod val="75000"/>
                  </a:schemeClr>
                </a:solidFill>
              </a:rPr>
              <a:t>Back to Agenda</a:t>
            </a:r>
            <a:endParaRPr lang="en-AU" b="1" dirty="0">
              <a:solidFill>
                <a:schemeClr val="accent1">
                  <a:lumMod val="75000"/>
                </a:schemeClr>
              </a:solidFill>
            </a:endParaRPr>
          </a:p>
        </p:txBody>
      </p:sp>
      <p:sp>
        <p:nvSpPr>
          <p:cNvPr id="9" name="Title 1">
            <a:extLst>
              <a:ext uri="{FF2B5EF4-FFF2-40B4-BE49-F238E27FC236}">
                <a16:creationId xmlns:a16="http://schemas.microsoft.com/office/drawing/2014/main" id="{FA321966-D258-4A6C-AB8F-DB25E00FE0ED}"/>
              </a:ext>
            </a:extLst>
          </p:cNvPr>
          <p:cNvSpPr txBox="1">
            <a:spLocks/>
          </p:cNvSpPr>
          <p:nvPr/>
        </p:nvSpPr>
        <p:spPr>
          <a:xfrm>
            <a:off x="7449473" y="1011735"/>
            <a:ext cx="1694503" cy="284963"/>
          </a:xfrm>
          <a:prstGeom prst="rect">
            <a:avLst/>
          </a:prstGeom>
        </p:spPr>
        <p:txBody>
          <a:bodyPr vert="horz" lIns="0" tIns="45720" rIns="0" bIns="45720" rtlCol="0" anchor="b" anchorCtr="0">
            <a:normAutofit/>
          </a:bodyPr>
          <a:lstStyle>
            <a:lvl1pPr algn="l" defTabSz="685800" rtl="0" eaLnBrk="1" latinLnBrk="0" hangingPunct="1">
              <a:lnSpc>
                <a:spcPct val="90000"/>
              </a:lnSpc>
              <a:spcBef>
                <a:spcPct val="0"/>
              </a:spcBef>
              <a:buNone/>
              <a:defRPr sz="3300" b="0" kern="1200">
                <a:solidFill>
                  <a:schemeClr val="bg1"/>
                </a:solidFill>
                <a:latin typeface="+mj-lt"/>
                <a:ea typeface="+mj-ea"/>
                <a:cs typeface="+mj-cs"/>
              </a:defRPr>
            </a:lvl1pPr>
          </a:lstStyle>
          <a:p>
            <a:r>
              <a:rPr lang="en-AU" sz="1000" dirty="0"/>
              <a:t>Current as at 10 Feb 2020</a:t>
            </a:r>
          </a:p>
        </p:txBody>
      </p:sp>
      <p:sp>
        <p:nvSpPr>
          <p:cNvPr id="10" name="Date Placeholder 3">
            <a:extLst>
              <a:ext uri="{FF2B5EF4-FFF2-40B4-BE49-F238E27FC236}">
                <a16:creationId xmlns:a16="http://schemas.microsoft.com/office/drawing/2014/main" id="{BF76CD4E-93AD-4E40-8016-8F54BCC3782D}"/>
              </a:ext>
            </a:extLst>
          </p:cNvPr>
          <p:cNvSpPr>
            <a:spLocks noGrp="1"/>
          </p:cNvSpPr>
          <p:nvPr>
            <p:ph type="dt" sz="half" idx="10"/>
          </p:nvPr>
        </p:nvSpPr>
        <p:spPr>
          <a:xfrm>
            <a:off x="7122319" y="6356351"/>
            <a:ext cx="1302050" cy="365125"/>
          </a:xfrm>
        </p:spPr>
        <p:txBody>
          <a:bodyPr/>
          <a:lstStyle/>
          <a:p>
            <a:fld id="{01DA055B-8CA1-4BB8-A8B4-48791720BAEB}" type="datetime1">
              <a:rPr lang="en-AU" smtClean="0"/>
              <a:t>4/05/2020</a:t>
            </a:fld>
            <a:endParaRPr lang="en-AU" dirty="0"/>
          </a:p>
        </p:txBody>
      </p:sp>
      <p:graphicFrame>
        <p:nvGraphicFramePr>
          <p:cNvPr id="5" name="Table 4">
            <a:extLst>
              <a:ext uri="{FF2B5EF4-FFF2-40B4-BE49-F238E27FC236}">
                <a16:creationId xmlns:a16="http://schemas.microsoft.com/office/drawing/2014/main" id="{BD4F1DBB-E8A3-435E-B1A5-4F132DF197AD}"/>
              </a:ext>
            </a:extLst>
          </p:cNvPr>
          <p:cNvGraphicFramePr>
            <a:graphicFrameLocks noGrp="1"/>
          </p:cNvGraphicFramePr>
          <p:nvPr>
            <p:extLst>
              <p:ext uri="{D42A27DB-BD31-4B8C-83A1-F6EECF244321}">
                <p14:modId xmlns:p14="http://schemas.microsoft.com/office/powerpoint/2010/main" val="3893974144"/>
              </p:ext>
            </p:extLst>
          </p:nvPr>
        </p:nvGraphicFramePr>
        <p:xfrm>
          <a:off x="176495" y="1722095"/>
          <a:ext cx="8770936" cy="3413809"/>
        </p:xfrm>
        <a:graphic>
          <a:graphicData uri="http://schemas.openxmlformats.org/drawingml/2006/table">
            <a:tbl>
              <a:tblPr/>
              <a:tblGrid>
                <a:gridCol w="2034285">
                  <a:extLst>
                    <a:ext uri="{9D8B030D-6E8A-4147-A177-3AD203B41FA5}">
                      <a16:colId xmlns:a16="http://schemas.microsoft.com/office/drawing/2014/main" val="2039426915"/>
                    </a:ext>
                  </a:extLst>
                </a:gridCol>
                <a:gridCol w="812692">
                  <a:extLst>
                    <a:ext uri="{9D8B030D-6E8A-4147-A177-3AD203B41FA5}">
                      <a16:colId xmlns:a16="http://schemas.microsoft.com/office/drawing/2014/main" val="2053828380"/>
                    </a:ext>
                  </a:extLst>
                </a:gridCol>
                <a:gridCol w="667020">
                  <a:extLst>
                    <a:ext uri="{9D8B030D-6E8A-4147-A177-3AD203B41FA5}">
                      <a16:colId xmlns:a16="http://schemas.microsoft.com/office/drawing/2014/main" val="2977680697"/>
                    </a:ext>
                  </a:extLst>
                </a:gridCol>
                <a:gridCol w="644020">
                  <a:extLst>
                    <a:ext uri="{9D8B030D-6E8A-4147-A177-3AD203B41FA5}">
                      <a16:colId xmlns:a16="http://schemas.microsoft.com/office/drawing/2014/main" val="3596425299"/>
                    </a:ext>
                  </a:extLst>
                </a:gridCol>
                <a:gridCol w="552017">
                  <a:extLst>
                    <a:ext uri="{9D8B030D-6E8A-4147-A177-3AD203B41FA5}">
                      <a16:colId xmlns:a16="http://schemas.microsoft.com/office/drawing/2014/main" val="67633874"/>
                    </a:ext>
                  </a:extLst>
                </a:gridCol>
                <a:gridCol w="552017">
                  <a:extLst>
                    <a:ext uri="{9D8B030D-6E8A-4147-A177-3AD203B41FA5}">
                      <a16:colId xmlns:a16="http://schemas.microsoft.com/office/drawing/2014/main" val="3001213849"/>
                    </a:ext>
                  </a:extLst>
                </a:gridCol>
                <a:gridCol w="633797">
                  <a:extLst>
                    <a:ext uri="{9D8B030D-6E8A-4147-A177-3AD203B41FA5}">
                      <a16:colId xmlns:a16="http://schemas.microsoft.com/office/drawing/2014/main" val="2931038505"/>
                    </a:ext>
                  </a:extLst>
                </a:gridCol>
                <a:gridCol w="695133">
                  <a:extLst>
                    <a:ext uri="{9D8B030D-6E8A-4147-A177-3AD203B41FA5}">
                      <a16:colId xmlns:a16="http://schemas.microsoft.com/office/drawing/2014/main" val="2147674474"/>
                    </a:ext>
                  </a:extLst>
                </a:gridCol>
                <a:gridCol w="697688">
                  <a:extLst>
                    <a:ext uri="{9D8B030D-6E8A-4147-A177-3AD203B41FA5}">
                      <a16:colId xmlns:a16="http://schemas.microsoft.com/office/drawing/2014/main" val="3803888982"/>
                    </a:ext>
                  </a:extLst>
                </a:gridCol>
                <a:gridCol w="715577">
                  <a:extLst>
                    <a:ext uri="{9D8B030D-6E8A-4147-A177-3AD203B41FA5}">
                      <a16:colId xmlns:a16="http://schemas.microsoft.com/office/drawing/2014/main" val="3426156087"/>
                    </a:ext>
                  </a:extLst>
                </a:gridCol>
                <a:gridCol w="766690">
                  <a:extLst>
                    <a:ext uri="{9D8B030D-6E8A-4147-A177-3AD203B41FA5}">
                      <a16:colId xmlns:a16="http://schemas.microsoft.com/office/drawing/2014/main" val="2542086095"/>
                    </a:ext>
                  </a:extLst>
                </a:gridCol>
              </a:tblGrid>
              <a:tr h="155882">
                <a:tc rowSpan="2">
                  <a:txBody>
                    <a:bodyPr/>
                    <a:lstStyle/>
                    <a:p>
                      <a:pPr algn="ctr" fontAlgn="t"/>
                      <a:r>
                        <a:rPr lang="en-AU" sz="900" b="1" i="0" u="none" strike="noStrike">
                          <a:solidFill>
                            <a:srgbClr val="000000"/>
                          </a:solidFill>
                          <a:effectLst/>
                          <a:latin typeface="Calibri" panose="020F0502020204030204" pitchFamily="34" charset="0"/>
                        </a:rPr>
                        <a:t>5 MINUTE SETTLEMENT</a:t>
                      </a:r>
                      <a:br>
                        <a:rPr lang="en-AU" sz="900" b="1" i="0" u="none" strike="noStrike">
                          <a:solidFill>
                            <a:srgbClr val="000000"/>
                          </a:solidFill>
                          <a:effectLst/>
                          <a:latin typeface="Calibri" panose="020F0502020204030204" pitchFamily="34" charset="0"/>
                        </a:rPr>
                      </a:br>
                      <a:r>
                        <a:rPr lang="en-AU" sz="900" b="1" i="0" u="none" strike="noStrike">
                          <a:solidFill>
                            <a:srgbClr val="000000"/>
                          </a:solidFill>
                          <a:effectLst/>
                          <a:latin typeface="Calibri" panose="020F0502020204030204" pitchFamily="34" charset="0"/>
                        </a:rPr>
                        <a:t>SYSTEMS TRACKING</a:t>
                      </a:r>
                    </a:p>
                  </a:txBody>
                  <a:tcPr marL="0" marR="0" marT="0" marB="0">
                    <a:lnL w="12700" cap="flat" cmpd="sng" algn="ctr">
                      <a:solidFill>
                        <a:srgbClr val="000000"/>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10">
                  <a:txBody>
                    <a:bodyPr/>
                    <a:lstStyle/>
                    <a:p>
                      <a:pPr algn="ctr" fontAlgn="t"/>
                      <a:r>
                        <a:rPr lang="en-AU" sz="900" b="1" i="0" u="none" strike="noStrike">
                          <a:solidFill>
                            <a:srgbClr val="000000"/>
                          </a:solidFill>
                          <a:effectLst/>
                          <a:latin typeface="Calibri" panose="020F0502020204030204" pitchFamily="34" charset="0"/>
                        </a:rPr>
                        <a:t>TIMING</a:t>
                      </a:r>
                    </a:p>
                  </a:txBody>
                  <a:tcPr marL="0" marR="0" marT="0" marB="0">
                    <a:lnL w="635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1236390920"/>
                  </a:ext>
                </a:extLst>
              </a:tr>
              <a:tr h="311763">
                <a:tc vMerge="1">
                  <a:txBody>
                    <a:bodyPr/>
                    <a:lstStyle/>
                    <a:p>
                      <a:endParaRPr lang="en-AU"/>
                    </a:p>
                  </a:txBody>
                  <a:tcPr/>
                </a:tc>
                <a:tc>
                  <a:txBody>
                    <a:bodyPr/>
                    <a:lstStyle/>
                    <a:p>
                      <a:pPr algn="ctr" fontAlgn="t"/>
                      <a:r>
                        <a:rPr lang="en-AU" sz="900" b="1" i="0" u="none" strike="noStrike">
                          <a:solidFill>
                            <a:srgbClr val="000000"/>
                          </a:solidFill>
                          <a:effectLst/>
                          <a:latin typeface="Calibri" panose="020F0502020204030204" pitchFamily="34" charset="0"/>
                        </a:rPr>
                        <a:t>Internal</a:t>
                      </a:r>
                      <a:br>
                        <a:rPr lang="en-AU" sz="900" b="1" i="0" u="none" strike="noStrike">
                          <a:solidFill>
                            <a:srgbClr val="000000"/>
                          </a:solidFill>
                          <a:effectLst/>
                          <a:latin typeface="Calibri" panose="020F0502020204030204" pitchFamily="34" charset="0"/>
                        </a:rPr>
                      </a:br>
                      <a:r>
                        <a:rPr lang="en-AU" sz="900" b="1" i="0" u="none" strike="noStrike">
                          <a:solidFill>
                            <a:srgbClr val="000000"/>
                          </a:solidFill>
                          <a:effectLst/>
                          <a:latin typeface="Calibri" panose="020F0502020204030204" pitchFamily="34" charset="0"/>
                        </a:rPr>
                        <a:t>HLIA</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AU" sz="900" b="1" i="0" u="none" strike="noStrike">
                          <a:solidFill>
                            <a:srgbClr val="000000"/>
                          </a:solidFill>
                          <a:effectLst/>
                          <a:latin typeface="Calibri" panose="020F0502020204030204" pitchFamily="34" charset="0"/>
                        </a:rPr>
                        <a:t>Focus/Group</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AU" sz="900" b="1" i="0" u="none" strike="noStrike">
                          <a:solidFill>
                            <a:srgbClr val="000000"/>
                          </a:solidFill>
                          <a:effectLst/>
                          <a:latin typeface="Calibri" panose="020F0502020204030204" pitchFamily="34" charset="0"/>
                        </a:rPr>
                        <a:t>SWG</a:t>
                      </a:r>
                      <a:br>
                        <a:rPr lang="en-AU" sz="900" b="1" i="0" u="none" strike="noStrike">
                          <a:solidFill>
                            <a:srgbClr val="000000"/>
                          </a:solidFill>
                          <a:effectLst/>
                          <a:latin typeface="Calibri" panose="020F0502020204030204" pitchFamily="34" charset="0"/>
                        </a:rPr>
                      </a:br>
                      <a:r>
                        <a:rPr lang="en-AU" sz="900" b="1" i="0" u="none" strike="noStrike">
                          <a:solidFill>
                            <a:srgbClr val="000000"/>
                          </a:solidFill>
                          <a:effectLst/>
                          <a:latin typeface="Calibri" panose="020F0502020204030204" pitchFamily="34" charset="0"/>
                        </a:rPr>
                        <a:t>Engagement</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AU" sz="900" b="1" i="0" u="none" strike="noStrike">
                          <a:solidFill>
                            <a:srgbClr val="000000"/>
                          </a:solidFill>
                          <a:effectLst/>
                          <a:latin typeface="Calibri" panose="020F0502020204030204" pitchFamily="34" charset="0"/>
                        </a:rPr>
                        <a:t>External</a:t>
                      </a:r>
                      <a:br>
                        <a:rPr lang="en-AU" sz="900" b="1" i="0" u="none" strike="noStrike">
                          <a:solidFill>
                            <a:srgbClr val="000000"/>
                          </a:solidFill>
                          <a:effectLst/>
                          <a:latin typeface="Calibri" panose="020F0502020204030204" pitchFamily="34" charset="0"/>
                        </a:rPr>
                      </a:br>
                      <a:r>
                        <a:rPr lang="en-AU" sz="900" b="1" i="0" u="none" strike="noStrike">
                          <a:solidFill>
                            <a:srgbClr val="000000"/>
                          </a:solidFill>
                          <a:effectLst/>
                          <a:latin typeface="Calibri" panose="020F0502020204030204" pitchFamily="34" charset="0"/>
                        </a:rPr>
                        <a:t>HLIA</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AU" sz="900" b="1" i="0" u="none" strike="noStrike">
                          <a:solidFill>
                            <a:srgbClr val="000000"/>
                          </a:solidFill>
                          <a:effectLst/>
                          <a:latin typeface="Calibri" panose="020F0502020204030204" pitchFamily="34" charset="0"/>
                        </a:rPr>
                        <a:t>Draft</a:t>
                      </a:r>
                      <a:br>
                        <a:rPr lang="en-AU" sz="900" b="1" i="0" u="none" strike="noStrike">
                          <a:solidFill>
                            <a:srgbClr val="000000"/>
                          </a:solidFill>
                          <a:effectLst/>
                          <a:latin typeface="Calibri" panose="020F0502020204030204" pitchFamily="34" charset="0"/>
                        </a:rPr>
                      </a:br>
                      <a:r>
                        <a:rPr lang="en-AU" sz="900" b="1" i="0" u="none" strike="noStrike">
                          <a:solidFill>
                            <a:srgbClr val="000000"/>
                          </a:solidFill>
                          <a:effectLst/>
                          <a:latin typeface="Calibri" panose="020F0502020204030204" pitchFamily="34" charset="0"/>
                        </a:rPr>
                        <a:t>Tech Spec</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AU" sz="900" b="1" i="0" u="none" strike="noStrike">
                          <a:solidFill>
                            <a:srgbClr val="000000"/>
                          </a:solidFill>
                          <a:effectLst/>
                          <a:latin typeface="Calibri" panose="020F0502020204030204" pitchFamily="34" charset="0"/>
                        </a:rPr>
                        <a:t>Final</a:t>
                      </a:r>
                      <a:br>
                        <a:rPr lang="en-AU" sz="900" b="1" i="0" u="none" strike="noStrike">
                          <a:solidFill>
                            <a:srgbClr val="000000"/>
                          </a:solidFill>
                          <a:effectLst/>
                          <a:latin typeface="Calibri" panose="020F0502020204030204" pitchFamily="34" charset="0"/>
                        </a:rPr>
                      </a:br>
                      <a:r>
                        <a:rPr lang="en-AU" sz="900" b="1" i="0" u="none" strike="noStrike">
                          <a:solidFill>
                            <a:srgbClr val="000000"/>
                          </a:solidFill>
                          <a:effectLst/>
                          <a:latin typeface="Calibri" panose="020F0502020204030204" pitchFamily="34" charset="0"/>
                        </a:rPr>
                        <a:t>Tech Spec</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AU" sz="900" b="1" i="0" u="none" strike="noStrike">
                          <a:solidFill>
                            <a:srgbClr val="000000"/>
                          </a:solidFill>
                          <a:effectLst/>
                          <a:latin typeface="Calibri" panose="020F0502020204030204" pitchFamily="34" charset="0"/>
                        </a:rPr>
                        <a:t>User</a:t>
                      </a:r>
                      <a:br>
                        <a:rPr lang="en-AU" sz="900" b="1" i="0" u="none" strike="noStrike">
                          <a:solidFill>
                            <a:srgbClr val="000000"/>
                          </a:solidFill>
                          <a:effectLst/>
                          <a:latin typeface="Calibri" panose="020F0502020204030204" pitchFamily="34" charset="0"/>
                        </a:rPr>
                      </a:br>
                      <a:r>
                        <a:rPr lang="en-AU" sz="900" b="1" i="0" u="none" strike="noStrike">
                          <a:solidFill>
                            <a:srgbClr val="000000"/>
                          </a:solidFill>
                          <a:effectLst/>
                          <a:latin typeface="Calibri" panose="020F0502020204030204" pitchFamily="34" charset="0"/>
                        </a:rPr>
                        <a:t>Guides</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AU" sz="900" b="1" i="0" u="none" strike="noStrike">
                          <a:solidFill>
                            <a:srgbClr val="000000"/>
                          </a:solidFill>
                          <a:effectLst/>
                          <a:latin typeface="Calibri" panose="020F0502020204030204" pitchFamily="34" charset="0"/>
                        </a:rPr>
                        <a:t>5MS Staging</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AU" sz="900" b="1" i="0" u="none" strike="noStrike">
                          <a:solidFill>
                            <a:srgbClr val="000000"/>
                          </a:solidFill>
                          <a:effectLst/>
                          <a:latin typeface="Calibri" panose="020F0502020204030204" pitchFamily="34" charset="0"/>
                        </a:rPr>
                        <a:t>Preprod</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AU" sz="900" b="1" i="0" u="none" strike="noStrike">
                          <a:solidFill>
                            <a:srgbClr val="000000"/>
                          </a:solidFill>
                          <a:effectLst/>
                          <a:latin typeface="Calibri" panose="020F0502020204030204" pitchFamily="34" charset="0"/>
                        </a:rPr>
                        <a:t>Production</a:t>
                      </a:r>
                    </a:p>
                  </a:txBody>
                  <a:tcPr marL="0" marR="0" marT="0" marB="0">
                    <a:lnL w="635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3099141"/>
                  </a:ext>
                </a:extLst>
              </a:tr>
              <a:tr h="155882">
                <a:tc gridSpan="11">
                  <a:txBody>
                    <a:bodyPr/>
                    <a:lstStyle/>
                    <a:p>
                      <a:pPr algn="l" fontAlgn="t"/>
                      <a:r>
                        <a:rPr lang="en-AU" sz="900" b="1" i="0" u="none" strike="noStrike">
                          <a:solidFill>
                            <a:srgbClr val="000000"/>
                          </a:solidFill>
                          <a:effectLst/>
                          <a:latin typeface="Calibri" panose="020F0502020204030204" pitchFamily="34" charset="0"/>
                        </a:rPr>
                        <a:t>METERING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2986623042"/>
                  </a:ext>
                </a:extLst>
              </a:tr>
              <a:tr h="140293">
                <a:tc gridSpan="11">
                  <a:txBody>
                    <a:bodyPr/>
                    <a:lstStyle/>
                    <a:p>
                      <a:pPr algn="ctr" fontAlgn="t"/>
                      <a:r>
                        <a:rPr lang="en-AU" sz="900" b="1" i="0" u="none" strike="noStrike">
                          <a:solidFill>
                            <a:srgbClr val="000000"/>
                          </a:solidFill>
                          <a:effectLst/>
                          <a:latin typeface="Calibri" panose="020F0502020204030204" pitchFamily="34" charset="0"/>
                        </a:rPr>
                        <a:t>PACKAGE 1 - Metering Data &amp; Metrology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3803795096"/>
                  </a:ext>
                </a:extLst>
              </a:tr>
              <a:tr h="249411">
                <a:tc>
                  <a:txBody>
                    <a:bodyPr/>
                    <a:lstStyle/>
                    <a:p>
                      <a:pPr algn="l" fontAlgn="t"/>
                      <a:r>
                        <a:rPr lang="pt-BR" sz="700" b="1" i="0" u="none" strike="noStrike" dirty="0">
                          <a:solidFill>
                            <a:srgbClr val="000000"/>
                          </a:solidFill>
                          <a:effectLst/>
                          <a:latin typeface="Calibri" panose="020F0502020204030204" pitchFamily="34" charset="0"/>
                        </a:rPr>
                        <a:t>MDFF </a:t>
                      </a:r>
                      <a:br>
                        <a:rPr lang="pt-BR" sz="700" b="0" i="0" u="none" strike="noStrike" dirty="0">
                          <a:solidFill>
                            <a:srgbClr val="000000"/>
                          </a:solidFill>
                          <a:effectLst/>
                          <a:latin typeface="Calibri" panose="020F0502020204030204" pitchFamily="34" charset="0"/>
                        </a:rPr>
                      </a:br>
                      <a:r>
                        <a:rPr lang="pt-BR" sz="700" b="0" i="0" u="none" strike="noStrike" dirty="0">
                          <a:solidFill>
                            <a:srgbClr val="000000"/>
                          </a:solidFill>
                          <a:effectLst/>
                          <a:latin typeface="Calibri" panose="020F0502020204030204" pitchFamily="34" charset="0"/>
                        </a:rPr>
                        <a:t>• MDFF Specification NEM12 NEM13 v20</a:t>
                      </a:r>
                    </a:p>
                  </a:txBody>
                  <a:tcPr marL="0" marR="0" marT="0" marB="0">
                    <a:lnL w="12700" cap="flat" cmpd="sng" algn="ctr">
                      <a:solidFill>
                        <a:srgbClr val="000000"/>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AU" sz="900" b="0" i="0" u="none" strike="noStrike">
                          <a:solidFill>
                            <a:srgbClr val="000000"/>
                          </a:solidFill>
                          <a:effectLst/>
                          <a:latin typeface="Calibri" panose="020F0502020204030204" pitchFamily="34" charset="0"/>
                        </a:rPr>
                        <a:t>Aug-18</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AU" sz="900" b="0" i="0" u="none" strike="noStrike">
                          <a:solidFill>
                            <a:srgbClr val="000000"/>
                          </a:solidFill>
                          <a:effectLst/>
                          <a:latin typeface="Calibri" panose="020F0502020204030204" pitchFamily="34" charset="0"/>
                        </a:rPr>
                        <a:t>Oct-18</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AU" sz="900" b="0" i="0" u="none" strike="noStrike">
                          <a:solidFill>
                            <a:srgbClr val="000000"/>
                          </a:solidFill>
                          <a:effectLst/>
                          <a:latin typeface="Calibri" panose="020F0502020204030204" pitchFamily="34" charset="0"/>
                        </a:rPr>
                        <a:t>Oct-18</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AU" sz="900" b="0" i="0" u="none" strike="noStrike">
                          <a:solidFill>
                            <a:srgbClr val="000000"/>
                          </a:solidFill>
                          <a:effectLst/>
                          <a:latin typeface="Calibri" panose="020F0502020204030204" pitchFamily="34" charset="0"/>
                        </a:rPr>
                        <a:t>Nov-18</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AU" sz="900" b="0" i="0" u="none" strike="noStrike">
                          <a:solidFill>
                            <a:srgbClr val="000000"/>
                          </a:solidFill>
                          <a:effectLst/>
                          <a:latin typeface="Calibri" panose="020F0502020204030204" pitchFamily="34" charset="0"/>
                        </a:rPr>
                        <a:t>Jan-19</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AU" sz="900" b="0" i="0" u="none" strike="noStrike">
                          <a:solidFill>
                            <a:srgbClr val="000000"/>
                          </a:solidFill>
                          <a:effectLst/>
                          <a:latin typeface="Calibri" panose="020F0502020204030204" pitchFamily="34" charset="0"/>
                        </a:rPr>
                        <a:t>Apr-19</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AU" sz="900" b="0" i="0" u="none" strike="noStrike">
                          <a:solidFill>
                            <a:srgbClr val="000000"/>
                          </a:solidFill>
                          <a:effectLst/>
                          <a:latin typeface="Calibri" panose="020F0502020204030204" pitchFamily="34" charset="0"/>
                        </a:rPr>
                        <a:t>-</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AU" sz="900" b="0" i="0" u="none" strike="noStrike">
                          <a:solidFill>
                            <a:srgbClr val="000000"/>
                          </a:solidFill>
                          <a:effectLst/>
                          <a:latin typeface="Calibri" panose="020F0502020204030204" pitchFamily="34" charset="0"/>
                        </a:rPr>
                        <a:t>1-Dec-19</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AU" sz="900" b="0" i="0" u="none" strike="noStrike" dirty="0">
                          <a:solidFill>
                            <a:srgbClr val="FF0000"/>
                          </a:solidFill>
                          <a:effectLst/>
                          <a:latin typeface="Calibri" panose="020F0502020204030204" pitchFamily="34" charset="0"/>
                        </a:rPr>
                        <a:t>22-Oct-20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AU" sz="900" b="0" i="0" u="none" strike="noStrike" dirty="0">
                          <a:solidFill>
                            <a:srgbClr val="FF0000"/>
                          </a:solidFill>
                          <a:effectLst/>
                          <a:latin typeface="Calibri" panose="020F0502020204030204" pitchFamily="34" charset="0"/>
                        </a:rPr>
                        <a:t>01-Feb-21</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0791335"/>
                  </a:ext>
                </a:extLst>
              </a:tr>
              <a:tr h="155882">
                <a:tc gridSpan="11">
                  <a:txBody>
                    <a:bodyPr/>
                    <a:lstStyle/>
                    <a:p>
                      <a:pPr algn="ctr" fontAlgn="t"/>
                      <a:r>
                        <a:rPr lang="en-AU" sz="900" b="1" i="0" u="none" strike="noStrike">
                          <a:solidFill>
                            <a:srgbClr val="000000"/>
                          </a:solidFill>
                          <a:effectLst/>
                          <a:latin typeface="Calibri" panose="020F0502020204030204" pitchFamily="34" charset="0"/>
                        </a:rPr>
                        <a:t>PACKAGE 2 - MSATS &amp; SLPs</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10797418"/>
                  </a:ext>
                </a:extLst>
              </a:tr>
              <a:tr h="249411">
                <a:tc>
                  <a:txBody>
                    <a:bodyPr/>
                    <a:lstStyle/>
                    <a:p>
                      <a:pPr algn="l" fontAlgn="t"/>
                      <a:r>
                        <a:rPr lang="en-AU" sz="700" b="1" i="0" u="none" strike="noStrike" dirty="0">
                          <a:solidFill>
                            <a:srgbClr val="000000"/>
                          </a:solidFill>
                          <a:effectLst/>
                          <a:latin typeface="Calibri" panose="020F0502020204030204" pitchFamily="34" charset="0"/>
                        </a:rPr>
                        <a:t>Transition</a:t>
                      </a:r>
                      <a:br>
                        <a:rPr lang="en-AU" sz="700" b="0" i="0" u="none" strike="noStrike" dirty="0">
                          <a:solidFill>
                            <a:srgbClr val="000000"/>
                          </a:solidFill>
                          <a:effectLst/>
                          <a:latin typeface="Calibri" panose="020F0502020204030204" pitchFamily="34" charset="0"/>
                        </a:rPr>
                      </a:br>
                      <a:r>
                        <a:rPr lang="en-AU" sz="700" b="0" i="0" u="none" strike="noStrike" dirty="0">
                          <a:solidFill>
                            <a:srgbClr val="000000"/>
                          </a:solidFill>
                          <a:effectLst/>
                          <a:latin typeface="Calibri" panose="020F0502020204030204" pitchFamily="34" charset="0"/>
                        </a:rPr>
                        <a:t>• MSATS Technical Specification </a:t>
                      </a:r>
                    </a:p>
                  </a:txBody>
                  <a:tcPr marL="0" marR="0" marT="0" marB="0">
                    <a:lnL w="12700" cap="flat" cmpd="sng" algn="ctr">
                      <a:solidFill>
                        <a:srgbClr val="000000"/>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AU" sz="900" b="0" i="0" u="none" strike="noStrike">
                          <a:solidFill>
                            <a:srgbClr val="000000"/>
                          </a:solidFill>
                          <a:effectLst/>
                          <a:latin typeface="Calibri" panose="020F0502020204030204" pitchFamily="34" charset="0"/>
                        </a:rPr>
                        <a:t>Aug-18</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AU" sz="900" b="0" i="0" u="none" strike="noStrike">
                          <a:solidFill>
                            <a:srgbClr val="000000"/>
                          </a:solidFill>
                          <a:effectLst/>
                          <a:latin typeface="Calibri" panose="020F0502020204030204" pitchFamily="34" charset="0"/>
                        </a:rPr>
                        <a:t>Sep-18</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AU" sz="900" b="0" i="0" u="none" strike="noStrike">
                          <a:solidFill>
                            <a:srgbClr val="000000"/>
                          </a:solidFill>
                          <a:effectLst/>
                          <a:latin typeface="Calibri" panose="020F0502020204030204" pitchFamily="34" charset="0"/>
                        </a:rPr>
                        <a:t>Aug-18</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AU" sz="900" b="0" i="0" u="none" strike="noStrike">
                          <a:solidFill>
                            <a:srgbClr val="000000"/>
                          </a:solidFill>
                          <a:effectLst/>
                          <a:latin typeface="Calibri" panose="020F0502020204030204" pitchFamily="34" charset="0"/>
                        </a:rPr>
                        <a:t>Nov-18</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AU" sz="900" b="0" i="0" u="none" strike="noStrike">
                          <a:solidFill>
                            <a:srgbClr val="000000"/>
                          </a:solidFill>
                          <a:effectLst/>
                          <a:latin typeface="Calibri" panose="020F0502020204030204" pitchFamily="34" charset="0"/>
                        </a:rPr>
                        <a:t>31-May-19</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AU" sz="900" b="0" i="0" u="none" strike="noStrike">
                          <a:solidFill>
                            <a:srgbClr val="000000"/>
                          </a:solidFill>
                          <a:effectLst/>
                          <a:latin typeface="Calibri" panose="020F0502020204030204" pitchFamily="34" charset="0"/>
                        </a:rPr>
                        <a:t>30-Sep-19</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AU" sz="900" b="0" i="0" u="none" strike="noStrike">
                          <a:solidFill>
                            <a:srgbClr val="000000"/>
                          </a:solidFill>
                          <a:effectLst/>
                          <a:latin typeface="Calibri" panose="020F0502020204030204" pitchFamily="34" charset="0"/>
                        </a:rPr>
                        <a:t>-</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AU" sz="900" b="0" i="0" u="none" strike="noStrike" dirty="0">
                          <a:solidFill>
                            <a:srgbClr val="000000"/>
                          </a:solidFill>
                          <a:effectLst/>
                          <a:latin typeface="Calibri" panose="020F0502020204030204" pitchFamily="34" charset="0"/>
                        </a:rPr>
                        <a:t>-</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AU" sz="900" b="0" i="0" u="none" strike="noStrike">
                          <a:solidFill>
                            <a:srgbClr val="000000"/>
                          </a:solidFill>
                          <a:effectLst/>
                          <a:latin typeface="Calibri" panose="020F0502020204030204" pitchFamily="34" charset="0"/>
                        </a:rPr>
                        <a:t>-</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AU" sz="900" b="0" i="0" u="none" strike="noStrike">
                          <a:solidFill>
                            <a:srgbClr val="000000"/>
                          </a:solidFill>
                          <a:effectLst/>
                          <a:latin typeface="Calibri" panose="020F0502020204030204" pitchFamily="34" charset="0"/>
                        </a:rPr>
                        <a:t>-</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827461937"/>
                  </a:ext>
                </a:extLst>
              </a:tr>
              <a:tr h="498821">
                <a:tc>
                  <a:txBody>
                    <a:bodyPr/>
                    <a:lstStyle/>
                    <a:p>
                      <a:pPr algn="l" fontAlgn="t"/>
                      <a:r>
                        <a:rPr lang="en-AU" sz="700" b="1" i="0" u="none" strike="noStrike" dirty="0">
                          <a:solidFill>
                            <a:srgbClr val="000000"/>
                          </a:solidFill>
                          <a:effectLst/>
                          <a:latin typeface="Calibri" panose="020F0502020204030204" pitchFamily="34" charset="0"/>
                        </a:rPr>
                        <a:t>Meter Data - MDFF and MDMF</a:t>
                      </a:r>
                      <a:br>
                        <a:rPr lang="en-AU" sz="700" b="1" i="0" u="none" strike="noStrike" dirty="0">
                          <a:solidFill>
                            <a:srgbClr val="000000"/>
                          </a:solidFill>
                          <a:effectLst/>
                          <a:latin typeface="Calibri" panose="020F0502020204030204" pitchFamily="34" charset="0"/>
                        </a:rPr>
                      </a:br>
                      <a:r>
                        <a:rPr lang="en-AU" sz="700" b="0" i="0" u="none" strike="noStrike" dirty="0">
                          <a:solidFill>
                            <a:srgbClr val="000000"/>
                          </a:solidFill>
                          <a:effectLst/>
                          <a:latin typeface="Calibri" panose="020F0502020204030204" pitchFamily="34" charset="0"/>
                        </a:rPr>
                        <a:t>• MDM File Format and Load Process (User Guide)</a:t>
                      </a:r>
                      <a:br>
                        <a:rPr lang="en-AU" sz="700" b="0" i="0" u="none" strike="noStrike" dirty="0">
                          <a:solidFill>
                            <a:srgbClr val="000000"/>
                          </a:solidFill>
                          <a:effectLst/>
                          <a:latin typeface="Calibri" panose="020F0502020204030204" pitchFamily="34" charset="0"/>
                        </a:rPr>
                      </a:br>
                      <a:r>
                        <a:rPr lang="en-AU" sz="700" b="0" i="0" u="none" strike="noStrike" dirty="0">
                          <a:solidFill>
                            <a:srgbClr val="000000"/>
                          </a:solidFill>
                          <a:effectLst/>
                          <a:latin typeface="Calibri" panose="020F0502020204030204" pitchFamily="34" charset="0"/>
                        </a:rPr>
                        <a:t>• MSATS Technical Specification</a:t>
                      </a:r>
                    </a:p>
                  </a:txBody>
                  <a:tcPr marL="0" marR="0" marT="0" marB="0">
                    <a:lnL w="12700" cap="flat" cmpd="sng" algn="ctr">
                      <a:solidFill>
                        <a:srgbClr val="000000"/>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AU" sz="900" b="0" i="0" u="none" strike="noStrike">
                          <a:solidFill>
                            <a:srgbClr val="000000"/>
                          </a:solidFill>
                          <a:effectLst/>
                          <a:latin typeface="Calibri" panose="020F0502020204030204" pitchFamily="34" charset="0"/>
                        </a:rPr>
                        <a:t>Aug-18</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AU" sz="900" b="0" i="0" u="none" strike="noStrike">
                          <a:solidFill>
                            <a:srgbClr val="000000"/>
                          </a:solidFill>
                          <a:effectLst/>
                          <a:latin typeface="Calibri" panose="020F0502020204030204" pitchFamily="34" charset="0"/>
                        </a:rPr>
                        <a:t>Oct-18</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AU" sz="900" b="0" i="0" u="none" strike="noStrike">
                          <a:solidFill>
                            <a:srgbClr val="000000"/>
                          </a:solidFill>
                          <a:effectLst/>
                          <a:latin typeface="Calibri" panose="020F0502020204030204" pitchFamily="34" charset="0"/>
                        </a:rPr>
                        <a:t>Sep-18</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AU" sz="900" b="0" i="0" u="none" strike="noStrike">
                          <a:solidFill>
                            <a:srgbClr val="000000"/>
                          </a:solidFill>
                          <a:effectLst/>
                          <a:latin typeface="Calibri" panose="020F0502020204030204" pitchFamily="34" charset="0"/>
                        </a:rPr>
                        <a:t>Nov-18</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AU" sz="900" b="0" i="0" u="none" strike="noStrike">
                          <a:solidFill>
                            <a:srgbClr val="000000"/>
                          </a:solidFill>
                          <a:effectLst/>
                          <a:latin typeface="Calibri" panose="020F0502020204030204" pitchFamily="34" charset="0"/>
                        </a:rPr>
                        <a:t>31-May-19</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AU" sz="900" b="0" i="0" u="none" strike="noStrike">
                          <a:solidFill>
                            <a:srgbClr val="000000"/>
                          </a:solidFill>
                          <a:effectLst/>
                          <a:latin typeface="Calibri" panose="020F0502020204030204" pitchFamily="34" charset="0"/>
                        </a:rPr>
                        <a:t>30-Sep-19</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AU" sz="900" b="0" i="0" u="none" strike="noStrike">
                          <a:solidFill>
                            <a:srgbClr val="000000"/>
                          </a:solidFill>
                          <a:effectLst/>
                          <a:latin typeface="Calibri" panose="020F0502020204030204" pitchFamily="34" charset="0"/>
                        </a:rPr>
                        <a:t>-</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AU" sz="900" b="0" i="0" u="none" strike="noStrike">
                          <a:solidFill>
                            <a:srgbClr val="000000"/>
                          </a:solidFill>
                          <a:effectLst/>
                          <a:latin typeface="Calibri" panose="020F0502020204030204" pitchFamily="34" charset="0"/>
                        </a:rPr>
                        <a:t>1-Dec-19</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AU" sz="900" b="0" i="0" u="none" strike="noStrike" dirty="0">
                          <a:solidFill>
                            <a:srgbClr val="FF0000"/>
                          </a:solidFill>
                          <a:effectLst/>
                          <a:latin typeface="Calibri" panose="020F0502020204030204" pitchFamily="34" charset="0"/>
                        </a:rPr>
                        <a:t>22-Oct-20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AU" sz="900" b="0" i="0" u="none" strike="noStrike" dirty="0">
                          <a:solidFill>
                            <a:srgbClr val="FF0000"/>
                          </a:solidFill>
                          <a:effectLst/>
                          <a:latin typeface="Calibri" panose="020F0502020204030204" pitchFamily="34" charset="0"/>
                        </a:rPr>
                        <a:t>01-Feb-21</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95344876"/>
                  </a:ext>
                </a:extLst>
              </a:tr>
              <a:tr h="155882">
                <a:tc gridSpan="11">
                  <a:txBody>
                    <a:bodyPr/>
                    <a:lstStyle/>
                    <a:p>
                      <a:pPr algn="ctr" fontAlgn="t"/>
                      <a:r>
                        <a:rPr lang="en-AU" sz="900" b="1" i="0" u="none" strike="noStrike" dirty="0">
                          <a:solidFill>
                            <a:srgbClr val="000000"/>
                          </a:solidFill>
                          <a:effectLst/>
                          <a:latin typeface="Calibri" panose="020F0502020204030204" pitchFamily="34" charset="0"/>
                        </a:rPr>
                        <a:t>PACKAGE 3 – Miscellaneous</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1515735672"/>
                  </a:ext>
                </a:extLst>
              </a:tr>
              <a:tr h="311763">
                <a:tc>
                  <a:txBody>
                    <a:bodyPr/>
                    <a:lstStyle/>
                    <a:p>
                      <a:pPr algn="l" fontAlgn="t"/>
                      <a:r>
                        <a:rPr lang="en-AU" sz="700" b="1" i="0" u="none" strike="noStrike" dirty="0">
                          <a:solidFill>
                            <a:srgbClr val="000000"/>
                          </a:solidFill>
                          <a:effectLst/>
                          <a:latin typeface="Calibri" panose="020F0502020204030204" pitchFamily="34" charset="0"/>
                        </a:rPr>
                        <a:t>B2M via API</a:t>
                      </a:r>
                      <a:br>
                        <a:rPr lang="en-AU" sz="700" b="0" i="0" u="none" strike="noStrike" dirty="0">
                          <a:solidFill>
                            <a:srgbClr val="000000"/>
                          </a:solidFill>
                          <a:effectLst/>
                          <a:latin typeface="Calibri" panose="020F0502020204030204" pitchFamily="34" charset="0"/>
                        </a:rPr>
                      </a:br>
                      <a:r>
                        <a:rPr lang="en-AU" sz="700" b="0" i="0" u="none" strike="noStrike" dirty="0">
                          <a:solidFill>
                            <a:srgbClr val="000000"/>
                          </a:solidFill>
                          <a:effectLst/>
                          <a:latin typeface="Calibri" panose="020F0502020204030204" pitchFamily="34" charset="0"/>
                        </a:rPr>
                        <a:t>• MSATS Technical Specification </a:t>
                      </a:r>
                    </a:p>
                  </a:txBody>
                  <a:tcPr marL="0" marR="0" marT="0" marB="0">
                    <a:lnL w="12700" cap="flat" cmpd="sng" algn="ctr">
                      <a:solidFill>
                        <a:srgbClr val="000000"/>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AU" sz="900" b="0" i="0" u="none" strike="noStrike">
                          <a:solidFill>
                            <a:srgbClr val="000000"/>
                          </a:solidFill>
                          <a:effectLst/>
                          <a:latin typeface="Calibri" panose="020F0502020204030204" pitchFamily="34" charset="0"/>
                        </a:rPr>
                        <a:t>Oct-18</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AU" sz="900" b="0" i="0" u="none" strike="noStrike">
                          <a:solidFill>
                            <a:srgbClr val="000000"/>
                          </a:solidFill>
                          <a:effectLst/>
                          <a:latin typeface="Calibri" panose="020F0502020204030204" pitchFamily="34" charset="0"/>
                        </a:rPr>
                        <a:t>-</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AU" sz="900" b="0" i="0" u="none" strike="noStrike">
                          <a:solidFill>
                            <a:srgbClr val="000000"/>
                          </a:solidFill>
                          <a:effectLst/>
                          <a:latin typeface="Calibri" panose="020F0502020204030204" pitchFamily="34" charset="0"/>
                        </a:rPr>
                        <a:t>Apr-19</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AU" sz="900" b="0" i="0" u="none" strike="noStrike">
                          <a:solidFill>
                            <a:srgbClr val="000000"/>
                          </a:solidFill>
                          <a:effectLst/>
                          <a:latin typeface="Calibri" panose="020F0502020204030204" pitchFamily="34" charset="0"/>
                        </a:rPr>
                        <a:t>9-May-19</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AU" sz="900" b="0" i="0" u="none" strike="noStrike">
                          <a:solidFill>
                            <a:srgbClr val="000000"/>
                          </a:solidFill>
                          <a:effectLst/>
                          <a:latin typeface="Calibri" panose="020F0502020204030204" pitchFamily="34" charset="0"/>
                        </a:rPr>
                        <a:t>31-May-19</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AU" sz="900" b="0" i="0" u="none" strike="noStrike">
                          <a:solidFill>
                            <a:srgbClr val="000000"/>
                          </a:solidFill>
                          <a:effectLst/>
                          <a:latin typeface="Calibri" panose="020F0502020204030204" pitchFamily="34" charset="0"/>
                        </a:rPr>
                        <a:t>30-Sep-19</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AU" sz="900" b="0" i="0" u="none" strike="noStrike" dirty="0">
                          <a:solidFill>
                            <a:srgbClr val="FF0000"/>
                          </a:solidFill>
                          <a:effectLst/>
                          <a:latin typeface="Calibri" panose="020F0502020204030204" pitchFamily="34" charset="0"/>
                        </a:rPr>
                        <a:t>31-Jul-20</a:t>
                      </a:r>
                      <a:br>
                        <a:rPr lang="en-AU" sz="900" b="0" i="0" u="none" strike="noStrike" dirty="0">
                          <a:solidFill>
                            <a:srgbClr val="FF0000"/>
                          </a:solidFill>
                          <a:effectLst/>
                          <a:latin typeface="Calibri" panose="020F0502020204030204" pitchFamily="34" charset="0"/>
                        </a:rPr>
                      </a:br>
                      <a:r>
                        <a:rPr lang="en-AU" sz="900" b="0" i="0" u="none" strike="noStrike" dirty="0">
                          <a:solidFill>
                            <a:srgbClr val="FF0000"/>
                          </a:solidFill>
                          <a:effectLst/>
                          <a:latin typeface="Calibri" panose="020F0502020204030204" pitchFamily="34" charset="0"/>
                        </a:rPr>
                        <a:t>(TBC)</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AU" sz="900" b="0" i="0" u="none" strike="noStrike">
                          <a:solidFill>
                            <a:srgbClr val="000000"/>
                          </a:solidFill>
                          <a:effectLst/>
                          <a:latin typeface="Calibri" panose="020F0502020204030204" pitchFamily="34" charset="0"/>
                        </a:rPr>
                        <a:t>N/A</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AU" sz="900" b="0" i="0" u="none" strike="noStrike" dirty="0">
                          <a:solidFill>
                            <a:srgbClr val="FF0000"/>
                          </a:solidFill>
                          <a:effectLst/>
                          <a:latin typeface="Calibri" panose="020F0502020204030204" pitchFamily="34" charset="0"/>
                        </a:rPr>
                        <a:t>22-Oct-20</a:t>
                      </a:r>
                      <a:br>
                        <a:rPr lang="en-AU" sz="900" b="0" i="0" u="none" strike="sngStrike" dirty="0">
                          <a:solidFill>
                            <a:srgbClr val="FF0000"/>
                          </a:solidFill>
                          <a:effectLst/>
                          <a:latin typeface="Calibri" panose="020F0502020204030204" pitchFamily="34" charset="0"/>
                        </a:rPr>
                      </a:br>
                      <a:r>
                        <a:rPr lang="en-AU" sz="900" b="0" i="0" u="none" strike="noStrike" dirty="0">
                          <a:solidFill>
                            <a:srgbClr val="FF0000"/>
                          </a:solidFill>
                          <a:effectLst/>
                          <a:latin typeface="Calibri" panose="020F0502020204030204" pitchFamily="34" charset="0"/>
                        </a:rPr>
                        <a:t>(TBC)</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AU" sz="900" b="0" i="0" u="none" strike="noStrike" dirty="0">
                          <a:solidFill>
                            <a:srgbClr val="FF0000"/>
                          </a:solidFill>
                          <a:effectLst/>
                          <a:latin typeface="Calibri" panose="020F0502020204030204" pitchFamily="34" charset="0"/>
                        </a:rPr>
                        <a:t>07-Dec-20</a:t>
                      </a:r>
                      <a:br>
                        <a:rPr lang="en-AU" sz="900" b="0" i="0" u="none" strike="noStrike" dirty="0">
                          <a:solidFill>
                            <a:srgbClr val="FF0000"/>
                          </a:solidFill>
                          <a:effectLst/>
                          <a:latin typeface="Calibri" panose="020F0502020204030204" pitchFamily="34" charset="0"/>
                        </a:rPr>
                      </a:br>
                      <a:r>
                        <a:rPr lang="en-AU" sz="900" b="0" i="0" u="none" strike="noStrike" dirty="0">
                          <a:solidFill>
                            <a:srgbClr val="FF0000"/>
                          </a:solidFill>
                          <a:effectLst/>
                          <a:latin typeface="Calibri" panose="020F0502020204030204" pitchFamily="34" charset="0"/>
                        </a:rPr>
                        <a:t>(TBC)</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189505040"/>
                  </a:ext>
                </a:extLst>
              </a:tr>
              <a:tr h="249411">
                <a:tc>
                  <a:txBody>
                    <a:bodyPr/>
                    <a:lstStyle/>
                    <a:p>
                      <a:pPr algn="l" fontAlgn="t"/>
                      <a:r>
                        <a:rPr lang="en-AU" sz="700" b="1" i="0" u="none" strike="noStrike" dirty="0">
                          <a:solidFill>
                            <a:srgbClr val="000000"/>
                          </a:solidFill>
                          <a:effectLst/>
                          <a:latin typeface="Calibri" panose="020F0502020204030204" pitchFamily="34" charset="0"/>
                        </a:rPr>
                        <a:t>MSATS Browser (LVI) changes</a:t>
                      </a:r>
                      <a:br>
                        <a:rPr lang="en-AU" sz="700" b="0" i="0" u="none" strike="noStrike" dirty="0">
                          <a:solidFill>
                            <a:srgbClr val="000000"/>
                          </a:solidFill>
                          <a:effectLst/>
                          <a:latin typeface="Calibri" panose="020F0502020204030204" pitchFamily="34" charset="0"/>
                        </a:rPr>
                      </a:br>
                      <a:r>
                        <a:rPr lang="en-AU" sz="700" b="0" i="0" u="none" strike="noStrike" dirty="0">
                          <a:solidFill>
                            <a:srgbClr val="000000"/>
                          </a:solidFill>
                          <a:effectLst/>
                          <a:latin typeface="Calibri" panose="020F0502020204030204" pitchFamily="34" charset="0"/>
                        </a:rPr>
                        <a:t>• MSATS Technical Specification</a:t>
                      </a:r>
                    </a:p>
                  </a:txBody>
                  <a:tcPr marL="0" marR="0" marT="0" marB="0">
                    <a:lnL w="12700" cap="flat" cmpd="sng" algn="ctr">
                      <a:solidFill>
                        <a:srgbClr val="000000"/>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AU" sz="900" b="0" i="0" u="none" strike="noStrike">
                          <a:solidFill>
                            <a:srgbClr val="000000"/>
                          </a:solidFill>
                          <a:effectLst/>
                          <a:latin typeface="Calibri" panose="020F0502020204030204" pitchFamily="34" charset="0"/>
                        </a:rPr>
                        <a:t>Aug-18</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AU" sz="900" b="0" i="0" u="none" strike="noStrike">
                          <a:solidFill>
                            <a:srgbClr val="000000"/>
                          </a:solidFill>
                          <a:effectLst/>
                          <a:latin typeface="Calibri" panose="020F0502020204030204" pitchFamily="34" charset="0"/>
                        </a:rPr>
                        <a:t>-</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AU" sz="900" b="0" i="0" u="none" strike="noStrike">
                          <a:solidFill>
                            <a:srgbClr val="000000"/>
                          </a:solidFill>
                          <a:effectLst/>
                          <a:latin typeface="Calibri" panose="020F0502020204030204" pitchFamily="34" charset="0"/>
                        </a:rPr>
                        <a:t>May-19</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AU" sz="900" b="0" i="0" u="none" strike="noStrike">
                          <a:solidFill>
                            <a:srgbClr val="000000"/>
                          </a:solidFill>
                          <a:effectLst/>
                          <a:latin typeface="Calibri" panose="020F0502020204030204" pitchFamily="34" charset="0"/>
                        </a:rPr>
                        <a:t>9-May-19</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AU" sz="900" b="0" i="0" u="none" strike="noStrike">
                          <a:solidFill>
                            <a:srgbClr val="000000"/>
                          </a:solidFill>
                          <a:effectLst/>
                          <a:latin typeface="Calibri" panose="020F0502020204030204" pitchFamily="34" charset="0"/>
                        </a:rPr>
                        <a:t>28-Jun-19</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AU" sz="900" b="0" i="0" u="none" strike="noStrike">
                          <a:solidFill>
                            <a:srgbClr val="000000"/>
                          </a:solidFill>
                          <a:effectLst/>
                          <a:latin typeface="Calibri" panose="020F0502020204030204" pitchFamily="34" charset="0"/>
                        </a:rPr>
                        <a:t>30-Sep-19</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AU" sz="900" b="0" i="0" u="none" strike="noStrike">
                          <a:solidFill>
                            <a:srgbClr val="000000"/>
                          </a:solidFill>
                          <a:effectLst/>
                          <a:latin typeface="Calibri" panose="020F0502020204030204" pitchFamily="34" charset="0"/>
                        </a:rPr>
                        <a:t>31-Jul-20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AU" sz="900" b="0" i="0" u="none" strike="noStrike">
                          <a:solidFill>
                            <a:srgbClr val="000000"/>
                          </a:solidFill>
                          <a:effectLst/>
                          <a:latin typeface="Calibri" panose="020F0502020204030204" pitchFamily="34" charset="0"/>
                        </a:rPr>
                        <a:t>31-Jul-20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AU" sz="900" b="0" i="0" u="none" strike="noStrike" dirty="0">
                          <a:solidFill>
                            <a:srgbClr val="FF0000"/>
                          </a:solidFill>
                          <a:effectLst/>
                          <a:latin typeface="Calibri" panose="020F0502020204030204" pitchFamily="34" charset="0"/>
                        </a:rPr>
                        <a:t>22-Oct-20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AU" sz="900" b="0" i="0" u="none" strike="noStrike" dirty="0">
                          <a:solidFill>
                            <a:srgbClr val="FF0000"/>
                          </a:solidFill>
                          <a:effectLst/>
                          <a:latin typeface="Calibri" panose="020F0502020204030204" pitchFamily="34" charset="0"/>
                        </a:rPr>
                        <a:t>07-Dec-20</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93033952"/>
                  </a:ext>
                </a:extLst>
              </a:tr>
              <a:tr h="779408">
                <a:tc>
                  <a:txBody>
                    <a:bodyPr/>
                    <a:lstStyle/>
                    <a:p>
                      <a:pPr algn="l" fontAlgn="t"/>
                      <a:r>
                        <a:rPr lang="en-AU" sz="700" b="1" i="0" u="none" strike="noStrike" dirty="0">
                          <a:solidFill>
                            <a:srgbClr val="000000"/>
                          </a:solidFill>
                          <a:effectLst/>
                          <a:latin typeface="Calibri" panose="020F0502020204030204" pitchFamily="34" charset="0"/>
                        </a:rPr>
                        <a:t>MSATS Report changes </a:t>
                      </a:r>
                      <a:br>
                        <a:rPr lang="en-AU" sz="700" b="0" i="0" u="none" strike="noStrike" dirty="0">
                          <a:solidFill>
                            <a:srgbClr val="000000"/>
                          </a:solidFill>
                          <a:effectLst/>
                          <a:latin typeface="Calibri" panose="020F0502020204030204" pitchFamily="34" charset="0"/>
                        </a:rPr>
                      </a:br>
                      <a:r>
                        <a:rPr lang="en-AU" sz="700" b="0" i="0" u="none" strike="noStrike" dirty="0">
                          <a:solidFill>
                            <a:srgbClr val="000000"/>
                          </a:solidFill>
                          <a:effectLst/>
                          <a:latin typeface="Calibri" panose="020F0502020204030204" pitchFamily="34" charset="0"/>
                        </a:rPr>
                        <a:t>• MSATS Procedures MDM Procedure</a:t>
                      </a:r>
                      <a:br>
                        <a:rPr lang="en-AU" sz="700" b="0" i="0" u="none" strike="noStrike" dirty="0">
                          <a:solidFill>
                            <a:srgbClr val="000000"/>
                          </a:solidFill>
                          <a:effectLst/>
                          <a:latin typeface="Calibri" panose="020F0502020204030204" pitchFamily="34" charset="0"/>
                        </a:rPr>
                      </a:br>
                      <a:r>
                        <a:rPr lang="en-AU" sz="700" b="0" i="0" u="none" strike="noStrike" dirty="0">
                          <a:solidFill>
                            <a:srgbClr val="000000"/>
                          </a:solidFill>
                          <a:effectLst/>
                          <a:latin typeface="Calibri" panose="020F0502020204030204" pitchFamily="34" charset="0"/>
                        </a:rPr>
                        <a:t>• MDM File Format and Load Process (User Guide)</a:t>
                      </a:r>
                      <a:br>
                        <a:rPr lang="en-AU" sz="700" b="0" i="0" u="none" strike="noStrike" dirty="0">
                          <a:solidFill>
                            <a:srgbClr val="000000"/>
                          </a:solidFill>
                          <a:effectLst/>
                          <a:latin typeface="Calibri" panose="020F0502020204030204" pitchFamily="34" charset="0"/>
                        </a:rPr>
                      </a:br>
                      <a:r>
                        <a:rPr lang="en-AU" sz="700" b="0" i="0" u="none" strike="noStrike" dirty="0">
                          <a:solidFill>
                            <a:srgbClr val="000000"/>
                          </a:solidFill>
                          <a:effectLst/>
                          <a:latin typeface="Calibri" panose="020F0502020204030204" pitchFamily="34" charset="0"/>
                        </a:rPr>
                        <a:t>• MSATS Technical Specification </a:t>
                      </a:r>
                      <a:br>
                        <a:rPr lang="en-AU" sz="700" b="0" i="0" u="none" strike="noStrike" dirty="0">
                          <a:solidFill>
                            <a:srgbClr val="000000"/>
                          </a:solidFill>
                          <a:effectLst/>
                          <a:latin typeface="Calibri" panose="020F0502020204030204" pitchFamily="34" charset="0"/>
                        </a:rPr>
                      </a:br>
                      <a:r>
                        <a:rPr lang="en-AU" sz="700" b="0" i="0" u="none" strike="noStrike" dirty="0">
                          <a:solidFill>
                            <a:srgbClr val="000000"/>
                          </a:solidFill>
                          <a:effectLst/>
                          <a:latin typeface="Calibri" panose="020F0502020204030204" pitchFamily="34" charset="0"/>
                        </a:rPr>
                        <a:t>General Process &amp; Document Clean-up</a:t>
                      </a:r>
                    </a:p>
                  </a:txBody>
                  <a:tcPr marL="0" marR="0" marT="0" marB="0">
                    <a:lnL w="12700" cap="flat" cmpd="sng" algn="ctr">
                      <a:solidFill>
                        <a:srgbClr val="000000"/>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AU" sz="900" b="0" i="0" u="none" strike="noStrike">
                          <a:solidFill>
                            <a:srgbClr val="000000"/>
                          </a:solidFill>
                          <a:effectLst/>
                          <a:latin typeface="Calibri" panose="020F0502020204030204" pitchFamily="34" charset="0"/>
                        </a:rPr>
                        <a:t>Oct-18</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AU" sz="900" b="0" i="0" u="none" strike="noStrike">
                          <a:solidFill>
                            <a:srgbClr val="000000"/>
                          </a:solidFill>
                          <a:effectLst/>
                          <a:latin typeface="Calibri" panose="020F0502020204030204" pitchFamily="34" charset="0"/>
                        </a:rPr>
                        <a:t>-</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AU" sz="900" b="0" i="0" u="none" strike="noStrike">
                          <a:solidFill>
                            <a:srgbClr val="000000"/>
                          </a:solidFill>
                          <a:effectLst/>
                          <a:latin typeface="Calibri" panose="020F0502020204030204" pitchFamily="34" charset="0"/>
                        </a:rPr>
                        <a:t>Apr-19</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AU" sz="900" b="0" i="0" u="none" strike="noStrike">
                          <a:solidFill>
                            <a:srgbClr val="000000"/>
                          </a:solidFill>
                          <a:effectLst/>
                          <a:latin typeface="Calibri" panose="020F0502020204030204" pitchFamily="34" charset="0"/>
                        </a:rPr>
                        <a:t>Apr-19</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AU" sz="900" b="0" i="0" u="none" strike="noStrike">
                          <a:solidFill>
                            <a:srgbClr val="000000"/>
                          </a:solidFill>
                          <a:effectLst/>
                          <a:latin typeface="Calibri" panose="020F0502020204030204" pitchFamily="34" charset="0"/>
                        </a:rPr>
                        <a:t>28-Jun-19</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AU" sz="900" b="0" i="0" u="none" strike="noStrike">
                          <a:solidFill>
                            <a:srgbClr val="000000"/>
                          </a:solidFill>
                          <a:effectLst/>
                          <a:latin typeface="Calibri" panose="020F0502020204030204" pitchFamily="34" charset="0"/>
                        </a:rPr>
                        <a:t>30-Sep-19</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AU" sz="900" b="0" i="0" u="none" strike="noStrike">
                          <a:solidFill>
                            <a:srgbClr val="000000"/>
                          </a:solidFill>
                          <a:effectLst/>
                          <a:latin typeface="Calibri" panose="020F0502020204030204" pitchFamily="34" charset="0"/>
                        </a:rPr>
                        <a:t>-</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AU" sz="900" b="0" i="0" u="none" strike="noStrike">
                          <a:solidFill>
                            <a:srgbClr val="000000"/>
                          </a:solidFill>
                          <a:effectLst/>
                          <a:latin typeface="Calibri" panose="020F0502020204030204" pitchFamily="34" charset="0"/>
                        </a:rPr>
                        <a:t>31-Jul-20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AU" sz="900" b="0" i="0" u="none" strike="noStrike" dirty="0">
                          <a:solidFill>
                            <a:srgbClr val="FF0000"/>
                          </a:solidFill>
                          <a:effectLst/>
                          <a:latin typeface="Calibri" panose="020F0502020204030204" pitchFamily="34" charset="0"/>
                        </a:rPr>
                        <a:t>22-Oct-20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AU" sz="900" b="0" i="0" u="none" strike="noStrike" dirty="0">
                          <a:solidFill>
                            <a:srgbClr val="FF0000"/>
                          </a:solidFill>
                          <a:effectLst/>
                          <a:latin typeface="Calibri" panose="020F0502020204030204" pitchFamily="34" charset="0"/>
                        </a:rPr>
                        <a:t>07-Dec-20</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3185773"/>
                  </a:ext>
                </a:extLst>
              </a:tr>
            </a:tbl>
          </a:graphicData>
        </a:graphic>
      </p:graphicFrame>
      <p:cxnSp>
        <p:nvCxnSpPr>
          <p:cNvPr id="18" name="Straight Arrow Connector 17">
            <a:extLst>
              <a:ext uri="{FF2B5EF4-FFF2-40B4-BE49-F238E27FC236}">
                <a16:creationId xmlns:a16="http://schemas.microsoft.com/office/drawing/2014/main" id="{55C2598B-FF7D-4EE6-A444-032C298A9FA4}"/>
              </a:ext>
            </a:extLst>
          </p:cNvPr>
          <p:cNvCxnSpPr>
            <a:cxnSpLocks/>
            <a:stCxn id="19" idx="2"/>
          </p:cNvCxnSpPr>
          <p:nvPr/>
        </p:nvCxnSpPr>
        <p:spPr>
          <a:xfrm>
            <a:off x="6119034" y="693656"/>
            <a:ext cx="2177690" cy="189725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99F0A2FE-289A-4E5B-9F94-830D1F053D11}"/>
              </a:ext>
            </a:extLst>
          </p:cNvPr>
          <p:cNvSpPr/>
          <p:nvPr/>
        </p:nvSpPr>
        <p:spPr>
          <a:xfrm>
            <a:off x="5124450" y="149438"/>
            <a:ext cx="1989168" cy="5442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00" dirty="0"/>
              <a:t>1. Production date aligned with Production milestone </a:t>
            </a:r>
            <a:r>
              <a:rPr lang="en-AU" sz="800" b="1" dirty="0"/>
              <a:t>“L2-M10 New MDFF format accepted by AEMO”</a:t>
            </a:r>
            <a:r>
              <a:rPr lang="en-AU" sz="800" dirty="0"/>
              <a:t> tracked via Readiness Stream.</a:t>
            </a:r>
          </a:p>
        </p:txBody>
      </p:sp>
      <p:cxnSp>
        <p:nvCxnSpPr>
          <p:cNvPr id="25" name="Straight Arrow Connector 24">
            <a:extLst>
              <a:ext uri="{FF2B5EF4-FFF2-40B4-BE49-F238E27FC236}">
                <a16:creationId xmlns:a16="http://schemas.microsoft.com/office/drawing/2014/main" id="{473CC017-73ED-4DD6-B8EC-CF0B7677E64F}"/>
              </a:ext>
            </a:extLst>
          </p:cNvPr>
          <p:cNvCxnSpPr>
            <a:cxnSpLocks/>
            <a:stCxn id="19" idx="2"/>
          </p:cNvCxnSpPr>
          <p:nvPr/>
        </p:nvCxnSpPr>
        <p:spPr>
          <a:xfrm>
            <a:off x="6119034" y="693656"/>
            <a:ext cx="2251049" cy="26290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8" name="Rectangle 27">
            <a:extLst>
              <a:ext uri="{FF2B5EF4-FFF2-40B4-BE49-F238E27FC236}">
                <a16:creationId xmlns:a16="http://schemas.microsoft.com/office/drawing/2014/main" id="{F9B8E518-A76D-4ECC-ABC7-B1B9221286E4}"/>
              </a:ext>
            </a:extLst>
          </p:cNvPr>
          <p:cNvSpPr/>
          <p:nvPr/>
        </p:nvSpPr>
        <p:spPr>
          <a:xfrm>
            <a:off x="2445748" y="5191956"/>
            <a:ext cx="1989168" cy="680955"/>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00" dirty="0"/>
              <a:t>3. Pre-Production date(s) aligned with AEMO readiness milestone </a:t>
            </a:r>
            <a:r>
              <a:rPr lang="en-AU" sz="800" b="1" dirty="0"/>
              <a:t>“L2-M12 Industry test preparation completed by AEMO for MDM and B2M Go-Live”</a:t>
            </a:r>
            <a:r>
              <a:rPr lang="en-AU" sz="800" dirty="0"/>
              <a:t> tracked via Readiness Stream.</a:t>
            </a:r>
          </a:p>
        </p:txBody>
      </p:sp>
      <p:cxnSp>
        <p:nvCxnSpPr>
          <p:cNvPr id="29" name="Straight Arrow Connector 28">
            <a:extLst>
              <a:ext uri="{FF2B5EF4-FFF2-40B4-BE49-F238E27FC236}">
                <a16:creationId xmlns:a16="http://schemas.microsoft.com/office/drawing/2014/main" id="{AA926A57-2214-421D-9887-319D4E7255E7}"/>
              </a:ext>
            </a:extLst>
          </p:cNvPr>
          <p:cNvCxnSpPr>
            <a:cxnSpLocks/>
            <a:stCxn id="28" idx="0"/>
          </p:cNvCxnSpPr>
          <p:nvPr/>
        </p:nvCxnSpPr>
        <p:spPr>
          <a:xfrm flipV="1">
            <a:off x="3440332" y="2639965"/>
            <a:ext cx="4132724" cy="2551991"/>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00B5B14E-FEB4-43DF-822A-3A73B5E237BB}"/>
              </a:ext>
            </a:extLst>
          </p:cNvPr>
          <p:cNvCxnSpPr>
            <a:cxnSpLocks/>
            <a:stCxn id="28" idx="0"/>
          </p:cNvCxnSpPr>
          <p:nvPr/>
        </p:nvCxnSpPr>
        <p:spPr>
          <a:xfrm flipV="1">
            <a:off x="3440332" y="3413061"/>
            <a:ext cx="4132724" cy="1778895"/>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24D6AFFF-20F8-4106-AB5F-FF5E708D86CA}"/>
              </a:ext>
            </a:extLst>
          </p:cNvPr>
          <p:cNvCxnSpPr>
            <a:cxnSpLocks/>
            <a:stCxn id="28" idx="0"/>
          </p:cNvCxnSpPr>
          <p:nvPr/>
        </p:nvCxnSpPr>
        <p:spPr>
          <a:xfrm flipV="1">
            <a:off x="3440332" y="4196086"/>
            <a:ext cx="4132724" cy="995870"/>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7D5D19D4-29C7-4C12-983A-93D4B1EE677C}"/>
              </a:ext>
            </a:extLst>
          </p:cNvPr>
          <p:cNvCxnSpPr>
            <a:cxnSpLocks/>
            <a:stCxn id="28" idx="0"/>
          </p:cNvCxnSpPr>
          <p:nvPr/>
        </p:nvCxnSpPr>
        <p:spPr>
          <a:xfrm flipV="1">
            <a:off x="3440332" y="4754880"/>
            <a:ext cx="4132724" cy="437076"/>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47" name="Rectangle 46">
            <a:extLst>
              <a:ext uri="{FF2B5EF4-FFF2-40B4-BE49-F238E27FC236}">
                <a16:creationId xmlns:a16="http://schemas.microsoft.com/office/drawing/2014/main" id="{14018CD8-F0C6-4710-9EAE-4552EEEA9234}"/>
              </a:ext>
            </a:extLst>
          </p:cNvPr>
          <p:cNvSpPr/>
          <p:nvPr/>
        </p:nvSpPr>
        <p:spPr>
          <a:xfrm>
            <a:off x="7026114" y="5836668"/>
            <a:ext cx="2077508" cy="8140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00" dirty="0"/>
              <a:t>6. Production date(s) aligned with </a:t>
            </a:r>
            <a:r>
              <a:rPr lang="en-AU" sz="800" b="1" dirty="0"/>
              <a:t>“L1-19 AEMO Metering Solution - Go-Live”</a:t>
            </a:r>
            <a:r>
              <a:rPr lang="en-AU" sz="800" dirty="0"/>
              <a:t> milestone tracked via Readiness Stream. </a:t>
            </a:r>
            <a:r>
              <a:rPr lang="en-AU" sz="800" b="1" i="1" dirty="0"/>
              <a:t>Note: </a:t>
            </a:r>
            <a:r>
              <a:rPr lang="en-AU" sz="800" i="1" dirty="0"/>
              <a:t> This may be brought forward to align with Customer Switching MSATS Prod release early in Q4 (TBC)</a:t>
            </a:r>
          </a:p>
        </p:txBody>
      </p:sp>
      <p:cxnSp>
        <p:nvCxnSpPr>
          <p:cNvPr id="48" name="Straight Arrow Connector 47">
            <a:extLst>
              <a:ext uri="{FF2B5EF4-FFF2-40B4-BE49-F238E27FC236}">
                <a16:creationId xmlns:a16="http://schemas.microsoft.com/office/drawing/2014/main" id="{98EC389C-6BFD-4779-B392-93AD26F618A8}"/>
              </a:ext>
            </a:extLst>
          </p:cNvPr>
          <p:cNvCxnSpPr>
            <a:cxnSpLocks/>
            <a:stCxn id="47" idx="0"/>
          </p:cNvCxnSpPr>
          <p:nvPr/>
        </p:nvCxnSpPr>
        <p:spPr>
          <a:xfrm flipV="1">
            <a:off x="8064868" y="3984812"/>
            <a:ext cx="329809" cy="18518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3CE320F8-3FB2-4915-BCBE-DE93AD0AA6AA}"/>
              </a:ext>
            </a:extLst>
          </p:cNvPr>
          <p:cNvCxnSpPr>
            <a:cxnSpLocks/>
            <a:stCxn id="56" idx="0"/>
          </p:cNvCxnSpPr>
          <p:nvPr/>
        </p:nvCxnSpPr>
        <p:spPr>
          <a:xfrm flipV="1">
            <a:off x="5765147" y="4003662"/>
            <a:ext cx="1849311" cy="1833006"/>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84" name="Rectangle 83">
            <a:extLst>
              <a:ext uri="{FF2B5EF4-FFF2-40B4-BE49-F238E27FC236}">
                <a16:creationId xmlns:a16="http://schemas.microsoft.com/office/drawing/2014/main" id="{026E224C-9D3B-4CA1-B04A-26AFF55DE166}"/>
              </a:ext>
            </a:extLst>
          </p:cNvPr>
          <p:cNvSpPr/>
          <p:nvPr/>
        </p:nvSpPr>
        <p:spPr>
          <a:xfrm>
            <a:off x="2458514" y="5954130"/>
            <a:ext cx="1989168" cy="5294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00" dirty="0"/>
              <a:t>4. Production date(s) aligned with </a:t>
            </a:r>
            <a:r>
              <a:rPr lang="en-AU" sz="800" b="1" dirty="0"/>
              <a:t>“L1-19 AEMO Metering Solution - Go-Live”</a:t>
            </a:r>
            <a:r>
              <a:rPr lang="en-AU" sz="800" dirty="0"/>
              <a:t> milestone tracked via Readiness Stream.</a:t>
            </a:r>
          </a:p>
        </p:txBody>
      </p:sp>
      <p:cxnSp>
        <p:nvCxnSpPr>
          <p:cNvPr id="90" name="Straight Arrow Connector 89">
            <a:extLst>
              <a:ext uri="{FF2B5EF4-FFF2-40B4-BE49-F238E27FC236}">
                <a16:creationId xmlns:a16="http://schemas.microsoft.com/office/drawing/2014/main" id="{96940D44-7AC5-4163-98BB-76639947028A}"/>
              </a:ext>
            </a:extLst>
          </p:cNvPr>
          <p:cNvCxnSpPr>
            <a:cxnSpLocks/>
            <a:stCxn id="84" idx="3"/>
          </p:cNvCxnSpPr>
          <p:nvPr/>
        </p:nvCxnSpPr>
        <p:spPr>
          <a:xfrm flipV="1">
            <a:off x="4447682" y="4229798"/>
            <a:ext cx="3849042" cy="19890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3" name="Straight Arrow Connector 92">
            <a:extLst>
              <a:ext uri="{FF2B5EF4-FFF2-40B4-BE49-F238E27FC236}">
                <a16:creationId xmlns:a16="http://schemas.microsoft.com/office/drawing/2014/main" id="{1A1D5F39-8152-447B-A25E-C8361C84118C}"/>
              </a:ext>
            </a:extLst>
          </p:cNvPr>
          <p:cNvCxnSpPr>
            <a:cxnSpLocks/>
            <a:stCxn id="84" idx="3"/>
          </p:cNvCxnSpPr>
          <p:nvPr/>
        </p:nvCxnSpPr>
        <p:spPr>
          <a:xfrm flipV="1">
            <a:off x="4447682" y="4829097"/>
            <a:ext cx="4009154" cy="13897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9" name="Rectangle 98">
            <a:extLst>
              <a:ext uri="{FF2B5EF4-FFF2-40B4-BE49-F238E27FC236}">
                <a16:creationId xmlns:a16="http://schemas.microsoft.com/office/drawing/2014/main" id="{345077A8-632A-4D21-828B-86693ACCC6D7}"/>
              </a:ext>
            </a:extLst>
          </p:cNvPr>
          <p:cNvSpPr/>
          <p:nvPr/>
        </p:nvSpPr>
        <p:spPr>
          <a:xfrm>
            <a:off x="4342634" y="1286809"/>
            <a:ext cx="1941681" cy="354489"/>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00" dirty="0"/>
              <a:t>2. B2M via API User Guide release date adjusted from 17-Feb-20 to 31-Jul-20 </a:t>
            </a:r>
          </a:p>
        </p:txBody>
      </p:sp>
      <p:cxnSp>
        <p:nvCxnSpPr>
          <p:cNvPr id="100" name="Straight Arrow Connector 99">
            <a:extLst>
              <a:ext uri="{FF2B5EF4-FFF2-40B4-BE49-F238E27FC236}">
                <a16:creationId xmlns:a16="http://schemas.microsoft.com/office/drawing/2014/main" id="{E0E6CD16-4CAC-42E8-B6EB-15DA1BD9AB57}"/>
              </a:ext>
            </a:extLst>
          </p:cNvPr>
          <p:cNvCxnSpPr>
            <a:cxnSpLocks/>
            <a:stCxn id="99" idx="2"/>
          </p:cNvCxnSpPr>
          <p:nvPr/>
        </p:nvCxnSpPr>
        <p:spPr>
          <a:xfrm>
            <a:off x="5313475" y="1641298"/>
            <a:ext cx="1101474" cy="2132256"/>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18900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C254E-3DA2-44A9-AECA-C51E95A20F99}"/>
              </a:ext>
            </a:extLst>
          </p:cNvPr>
          <p:cNvSpPr>
            <a:spLocks noGrp="1"/>
          </p:cNvSpPr>
          <p:nvPr>
            <p:ph type="title"/>
          </p:nvPr>
        </p:nvSpPr>
        <p:spPr/>
        <p:txBody>
          <a:bodyPr/>
          <a:lstStyle/>
          <a:p>
            <a:r>
              <a:rPr lang="en-AU" dirty="0" err="1"/>
              <a:t>aseXML</a:t>
            </a:r>
            <a:r>
              <a:rPr lang="en-AU" dirty="0"/>
              <a:t> schema update</a:t>
            </a:r>
          </a:p>
        </p:txBody>
      </p:sp>
      <p:sp>
        <p:nvSpPr>
          <p:cNvPr id="3" name="Text Placeholder 2">
            <a:extLst>
              <a:ext uri="{FF2B5EF4-FFF2-40B4-BE49-F238E27FC236}">
                <a16:creationId xmlns:a16="http://schemas.microsoft.com/office/drawing/2014/main" id="{F9D7BA2F-7BB4-4037-A5C2-3C6B92B34B0A}"/>
              </a:ext>
            </a:extLst>
          </p:cNvPr>
          <p:cNvSpPr>
            <a:spLocks noGrp="1"/>
          </p:cNvSpPr>
          <p:nvPr>
            <p:ph type="body" idx="1"/>
          </p:nvPr>
        </p:nvSpPr>
        <p:spPr/>
        <p:txBody>
          <a:bodyPr/>
          <a:lstStyle/>
          <a:p>
            <a:r>
              <a:rPr lang="en-AU" dirty="0"/>
              <a:t>Paul Lyttle</a:t>
            </a:r>
          </a:p>
        </p:txBody>
      </p:sp>
    </p:spTree>
    <p:extLst>
      <p:ext uri="{BB962C8B-B14F-4D97-AF65-F5344CB8AC3E}">
        <p14:creationId xmlns:p14="http://schemas.microsoft.com/office/powerpoint/2010/main" val="19207587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7727F-5B1C-49E3-89EC-36DD466F1D94}"/>
              </a:ext>
            </a:extLst>
          </p:cNvPr>
          <p:cNvSpPr>
            <a:spLocks noGrp="1"/>
          </p:cNvSpPr>
          <p:nvPr>
            <p:ph type="title"/>
          </p:nvPr>
        </p:nvSpPr>
        <p:spPr/>
        <p:txBody>
          <a:bodyPr/>
          <a:lstStyle/>
          <a:p>
            <a:r>
              <a:rPr lang="en-AU" dirty="0" err="1"/>
              <a:t>aseXML</a:t>
            </a:r>
            <a:r>
              <a:rPr lang="en-AU" dirty="0"/>
              <a:t> schema progress</a:t>
            </a:r>
          </a:p>
        </p:txBody>
      </p:sp>
      <p:sp>
        <p:nvSpPr>
          <p:cNvPr id="3" name="Content Placeholder 2">
            <a:extLst>
              <a:ext uri="{FF2B5EF4-FFF2-40B4-BE49-F238E27FC236}">
                <a16:creationId xmlns:a16="http://schemas.microsoft.com/office/drawing/2014/main" id="{20873854-8EA2-45E2-86C9-8BA9B685F6F8}"/>
              </a:ext>
            </a:extLst>
          </p:cNvPr>
          <p:cNvSpPr>
            <a:spLocks noGrp="1"/>
          </p:cNvSpPr>
          <p:nvPr>
            <p:ph idx="1"/>
          </p:nvPr>
        </p:nvSpPr>
        <p:spPr>
          <a:xfrm>
            <a:off x="176645" y="1506584"/>
            <a:ext cx="8770787" cy="4937760"/>
          </a:xfrm>
        </p:spPr>
        <p:txBody>
          <a:bodyPr>
            <a:normAutofit/>
          </a:bodyPr>
          <a:lstStyle/>
          <a:p>
            <a:pPr marL="0" indent="0">
              <a:buNone/>
            </a:pPr>
            <a:endParaRPr lang="en-AU" dirty="0"/>
          </a:p>
          <a:p>
            <a:pPr lvl="1"/>
            <a:r>
              <a:rPr lang="en-AU" sz="2400" dirty="0"/>
              <a:t>Technical design and schema drafts have been competed. </a:t>
            </a:r>
          </a:p>
          <a:p>
            <a:pPr lvl="1"/>
            <a:endParaRPr lang="en-AU" sz="2400" dirty="0"/>
          </a:p>
          <a:p>
            <a:pPr lvl="1"/>
            <a:r>
              <a:rPr lang="en-AU" sz="2400" dirty="0"/>
              <a:t>ASWG meeting was held on the 7 February 2020</a:t>
            </a:r>
          </a:p>
          <a:p>
            <a:pPr lvl="1"/>
            <a:endParaRPr lang="en-AU" sz="2400" dirty="0"/>
          </a:p>
          <a:p>
            <a:pPr lvl="1"/>
            <a:r>
              <a:rPr lang="en-AU" sz="2400" dirty="0"/>
              <a:t>ASWG consultation process will continue over the next 2-3 months</a:t>
            </a:r>
          </a:p>
          <a:p>
            <a:pPr lvl="1"/>
            <a:endParaRPr lang="en-AU" sz="2400" dirty="0"/>
          </a:p>
          <a:p>
            <a:pPr lvl="1"/>
            <a:r>
              <a:rPr lang="en-AU" sz="2400" dirty="0"/>
              <a:t>Copies of the “DRAFT” schemas have been distributed with this presentation.</a:t>
            </a:r>
          </a:p>
          <a:p>
            <a:pPr lvl="1"/>
            <a:endParaRPr lang="en-AU" sz="2400" dirty="0"/>
          </a:p>
          <a:p>
            <a:pPr lvl="1"/>
            <a:r>
              <a:rPr lang="en-AU" sz="2400" dirty="0"/>
              <a:t>Customer Switching change consultation to be completed March 2020.</a:t>
            </a:r>
          </a:p>
          <a:p>
            <a:pPr lvl="2"/>
            <a:endParaRPr lang="en-AU" sz="1600" dirty="0"/>
          </a:p>
        </p:txBody>
      </p:sp>
      <p:sp>
        <p:nvSpPr>
          <p:cNvPr id="4" name="Date Placeholder 3">
            <a:extLst>
              <a:ext uri="{FF2B5EF4-FFF2-40B4-BE49-F238E27FC236}">
                <a16:creationId xmlns:a16="http://schemas.microsoft.com/office/drawing/2014/main" id="{4AEEE7F4-A377-46E0-B9CC-249698740F9E}"/>
              </a:ext>
            </a:extLst>
          </p:cNvPr>
          <p:cNvSpPr>
            <a:spLocks noGrp="1"/>
          </p:cNvSpPr>
          <p:nvPr>
            <p:ph type="dt" sz="half" idx="10"/>
          </p:nvPr>
        </p:nvSpPr>
        <p:spPr/>
        <p:txBody>
          <a:bodyPr/>
          <a:lstStyle/>
          <a:p>
            <a:fld id="{FAFB3D9E-7F04-4CF8-A39D-16BD24244244}" type="datetime1">
              <a:rPr lang="en-AU" smtClean="0"/>
              <a:t>4/05/2020</a:t>
            </a:fld>
            <a:endParaRPr lang="en-AU" dirty="0"/>
          </a:p>
        </p:txBody>
      </p:sp>
      <p:sp>
        <p:nvSpPr>
          <p:cNvPr id="5" name="Slide Number Placeholder 4">
            <a:extLst>
              <a:ext uri="{FF2B5EF4-FFF2-40B4-BE49-F238E27FC236}">
                <a16:creationId xmlns:a16="http://schemas.microsoft.com/office/drawing/2014/main" id="{D9314059-C92B-4DE5-B61A-D886C99B3F69}"/>
              </a:ext>
            </a:extLst>
          </p:cNvPr>
          <p:cNvSpPr>
            <a:spLocks noGrp="1"/>
          </p:cNvSpPr>
          <p:nvPr>
            <p:ph type="sldNum" sz="quarter" idx="12"/>
          </p:nvPr>
        </p:nvSpPr>
        <p:spPr/>
        <p:txBody>
          <a:bodyPr/>
          <a:lstStyle/>
          <a:p>
            <a:fld id="{4EC81F68-4976-451A-B2E9-79BCBD2F70CC}" type="slidenum">
              <a:rPr lang="en-AU" smtClean="0"/>
              <a:t>24</a:t>
            </a:fld>
            <a:endParaRPr lang="en-AU" dirty="0"/>
          </a:p>
        </p:txBody>
      </p:sp>
      <p:sp>
        <p:nvSpPr>
          <p:cNvPr id="8" name="TextBox 7">
            <a:hlinkClick r:id="rId2" action="ppaction://hlinksldjump"/>
            <a:extLst>
              <a:ext uri="{FF2B5EF4-FFF2-40B4-BE49-F238E27FC236}">
                <a16:creationId xmlns:a16="http://schemas.microsoft.com/office/drawing/2014/main" id="{64AE9A3B-8D45-49DE-ABB7-6543D18D4754}"/>
              </a:ext>
            </a:extLst>
          </p:cNvPr>
          <p:cNvSpPr txBox="1"/>
          <p:nvPr/>
        </p:nvSpPr>
        <p:spPr>
          <a:xfrm>
            <a:off x="1924050" y="6591300"/>
            <a:ext cx="868828" cy="153888"/>
          </a:xfrm>
          <a:prstGeom prst="rect">
            <a:avLst/>
          </a:prstGeom>
          <a:noFill/>
        </p:spPr>
        <p:txBody>
          <a:bodyPr wrap="none" lIns="0" tIns="0" rIns="0" bIns="0" rtlCol="0">
            <a:spAutoFit/>
          </a:bodyPr>
          <a:lstStyle/>
          <a:p>
            <a:r>
              <a:rPr lang="en-AU" sz="1000" b="1" dirty="0">
                <a:solidFill>
                  <a:schemeClr val="accent1">
                    <a:lumMod val="75000"/>
                  </a:schemeClr>
                </a:solidFill>
              </a:rPr>
              <a:t>Back to Agenda</a:t>
            </a:r>
            <a:endParaRPr lang="en-AU" b="1" dirty="0">
              <a:solidFill>
                <a:schemeClr val="accent1">
                  <a:lumMod val="75000"/>
                </a:schemeClr>
              </a:solidFill>
            </a:endParaRPr>
          </a:p>
        </p:txBody>
      </p:sp>
    </p:spTree>
    <p:extLst>
      <p:ext uri="{BB962C8B-B14F-4D97-AF65-F5344CB8AC3E}">
        <p14:creationId xmlns:p14="http://schemas.microsoft.com/office/powerpoint/2010/main" val="4851522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7727F-5B1C-49E3-89EC-36DD466F1D94}"/>
              </a:ext>
            </a:extLst>
          </p:cNvPr>
          <p:cNvSpPr>
            <a:spLocks noGrp="1"/>
          </p:cNvSpPr>
          <p:nvPr>
            <p:ph type="title"/>
          </p:nvPr>
        </p:nvSpPr>
        <p:spPr/>
        <p:txBody>
          <a:bodyPr/>
          <a:lstStyle/>
          <a:p>
            <a:r>
              <a:rPr lang="en-AU" dirty="0"/>
              <a:t>aseXML Schema Changes – Schedule </a:t>
            </a:r>
          </a:p>
        </p:txBody>
      </p:sp>
      <p:sp>
        <p:nvSpPr>
          <p:cNvPr id="3" name="Content Placeholder 2">
            <a:extLst>
              <a:ext uri="{FF2B5EF4-FFF2-40B4-BE49-F238E27FC236}">
                <a16:creationId xmlns:a16="http://schemas.microsoft.com/office/drawing/2014/main" id="{20873854-8EA2-45E2-86C9-8BA9B685F6F8}"/>
              </a:ext>
            </a:extLst>
          </p:cNvPr>
          <p:cNvSpPr>
            <a:spLocks noGrp="1"/>
          </p:cNvSpPr>
          <p:nvPr>
            <p:ph idx="1"/>
          </p:nvPr>
        </p:nvSpPr>
        <p:spPr>
          <a:xfrm>
            <a:off x="186605" y="1454444"/>
            <a:ext cx="8770787" cy="5290744"/>
          </a:xfrm>
        </p:spPr>
        <p:txBody>
          <a:bodyPr>
            <a:normAutofit/>
          </a:bodyPr>
          <a:lstStyle/>
          <a:p>
            <a:pPr marL="0" indent="0">
              <a:buNone/>
            </a:pPr>
            <a:r>
              <a:rPr lang="en-AU" dirty="0"/>
              <a:t>Current Proposed schedule (updated) – </a:t>
            </a:r>
            <a:endParaRPr lang="en-AU" dirty="0">
              <a:solidFill>
                <a:srgbClr val="FF0000"/>
              </a:solidFill>
            </a:endParaRPr>
          </a:p>
          <a:p>
            <a:pPr marL="0" indent="0">
              <a:buNone/>
            </a:pPr>
            <a:endParaRPr lang="en-AU" dirty="0"/>
          </a:p>
          <a:p>
            <a:pPr marL="0" indent="0">
              <a:buNone/>
            </a:pPr>
            <a:endParaRPr lang="en-AU" dirty="0"/>
          </a:p>
        </p:txBody>
      </p:sp>
      <p:sp>
        <p:nvSpPr>
          <p:cNvPr id="4" name="Date Placeholder 3">
            <a:extLst>
              <a:ext uri="{FF2B5EF4-FFF2-40B4-BE49-F238E27FC236}">
                <a16:creationId xmlns:a16="http://schemas.microsoft.com/office/drawing/2014/main" id="{4AEEE7F4-A377-46E0-B9CC-249698740F9E}"/>
              </a:ext>
            </a:extLst>
          </p:cNvPr>
          <p:cNvSpPr>
            <a:spLocks noGrp="1"/>
          </p:cNvSpPr>
          <p:nvPr>
            <p:ph type="dt" sz="half" idx="10"/>
          </p:nvPr>
        </p:nvSpPr>
        <p:spPr/>
        <p:txBody>
          <a:bodyPr/>
          <a:lstStyle/>
          <a:p>
            <a:fld id="{FAFB3D9E-7F04-4CF8-A39D-16BD24244244}" type="datetime1">
              <a:rPr lang="en-AU" smtClean="0"/>
              <a:t>4/05/2020</a:t>
            </a:fld>
            <a:endParaRPr lang="en-AU" dirty="0"/>
          </a:p>
        </p:txBody>
      </p:sp>
      <p:sp>
        <p:nvSpPr>
          <p:cNvPr id="5" name="Slide Number Placeholder 4">
            <a:extLst>
              <a:ext uri="{FF2B5EF4-FFF2-40B4-BE49-F238E27FC236}">
                <a16:creationId xmlns:a16="http://schemas.microsoft.com/office/drawing/2014/main" id="{D9314059-C92B-4DE5-B61A-D886C99B3F69}"/>
              </a:ext>
            </a:extLst>
          </p:cNvPr>
          <p:cNvSpPr>
            <a:spLocks noGrp="1"/>
          </p:cNvSpPr>
          <p:nvPr>
            <p:ph type="sldNum" sz="quarter" idx="12"/>
          </p:nvPr>
        </p:nvSpPr>
        <p:spPr/>
        <p:txBody>
          <a:bodyPr/>
          <a:lstStyle/>
          <a:p>
            <a:fld id="{4EC81F68-4976-451A-B2E9-79BCBD2F70CC}" type="slidenum">
              <a:rPr lang="en-AU" smtClean="0"/>
              <a:t>25</a:t>
            </a:fld>
            <a:endParaRPr lang="en-AU" dirty="0"/>
          </a:p>
        </p:txBody>
      </p:sp>
      <p:sp>
        <p:nvSpPr>
          <p:cNvPr id="8" name="TextBox 7">
            <a:hlinkClick r:id="rId2" action="ppaction://hlinksldjump"/>
            <a:extLst>
              <a:ext uri="{FF2B5EF4-FFF2-40B4-BE49-F238E27FC236}">
                <a16:creationId xmlns:a16="http://schemas.microsoft.com/office/drawing/2014/main" id="{64AE9A3B-8D45-49DE-ABB7-6543D18D4754}"/>
              </a:ext>
            </a:extLst>
          </p:cNvPr>
          <p:cNvSpPr txBox="1"/>
          <p:nvPr/>
        </p:nvSpPr>
        <p:spPr>
          <a:xfrm>
            <a:off x="1924050" y="6591300"/>
            <a:ext cx="868828" cy="153888"/>
          </a:xfrm>
          <a:prstGeom prst="rect">
            <a:avLst/>
          </a:prstGeom>
          <a:noFill/>
        </p:spPr>
        <p:txBody>
          <a:bodyPr wrap="none" lIns="0" tIns="0" rIns="0" bIns="0" rtlCol="0">
            <a:spAutoFit/>
          </a:bodyPr>
          <a:lstStyle/>
          <a:p>
            <a:r>
              <a:rPr lang="en-AU" sz="1000" b="1" dirty="0">
                <a:solidFill>
                  <a:schemeClr val="accent1">
                    <a:lumMod val="75000"/>
                  </a:schemeClr>
                </a:solidFill>
              </a:rPr>
              <a:t>Back to Agenda</a:t>
            </a:r>
            <a:endParaRPr lang="en-AU" b="1" dirty="0">
              <a:solidFill>
                <a:schemeClr val="accent1">
                  <a:lumMod val="75000"/>
                </a:schemeClr>
              </a:solidFill>
            </a:endParaRPr>
          </a:p>
        </p:txBody>
      </p:sp>
      <p:graphicFrame>
        <p:nvGraphicFramePr>
          <p:cNvPr id="9" name="Diagram 8">
            <a:extLst>
              <a:ext uri="{FF2B5EF4-FFF2-40B4-BE49-F238E27FC236}">
                <a16:creationId xmlns:a16="http://schemas.microsoft.com/office/drawing/2014/main" id="{C2F70A8E-B0EC-4E48-9D27-53893C40B230}"/>
              </a:ext>
            </a:extLst>
          </p:cNvPr>
          <p:cNvGraphicFramePr/>
          <p:nvPr>
            <p:extLst>
              <p:ext uri="{D42A27DB-BD31-4B8C-83A1-F6EECF244321}">
                <p14:modId xmlns:p14="http://schemas.microsoft.com/office/powerpoint/2010/main" val="642768190"/>
              </p:ext>
            </p:extLst>
          </p:nvPr>
        </p:nvGraphicFramePr>
        <p:xfrm>
          <a:off x="1485407" y="1836752"/>
          <a:ext cx="6494457" cy="48314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5">
            <a:extLst>
              <a:ext uri="{FF2B5EF4-FFF2-40B4-BE49-F238E27FC236}">
                <a16:creationId xmlns:a16="http://schemas.microsoft.com/office/drawing/2014/main" id="{F5E68CDE-6B14-4422-B984-4B38163B3FD0}"/>
              </a:ext>
            </a:extLst>
          </p:cNvPr>
          <p:cNvSpPr/>
          <p:nvPr/>
        </p:nvSpPr>
        <p:spPr>
          <a:xfrm>
            <a:off x="2883859" y="6420505"/>
            <a:ext cx="4285597" cy="369332"/>
          </a:xfrm>
          <a:prstGeom prst="rect">
            <a:avLst/>
          </a:prstGeom>
        </p:spPr>
        <p:txBody>
          <a:bodyPr wrap="none">
            <a:spAutoFit/>
          </a:bodyPr>
          <a:lstStyle/>
          <a:p>
            <a:r>
              <a:rPr lang="en-AU" dirty="0">
                <a:solidFill>
                  <a:srgbClr val="FF0000"/>
                </a:solidFill>
              </a:rPr>
              <a:t>[</a:t>
            </a:r>
            <a:r>
              <a:rPr lang="en-AU" b="1" dirty="0">
                <a:solidFill>
                  <a:srgbClr val="FF0000"/>
                </a:solidFill>
              </a:rPr>
              <a:t>Note:</a:t>
            </a:r>
            <a:r>
              <a:rPr lang="en-AU" dirty="0">
                <a:solidFill>
                  <a:srgbClr val="FF0000"/>
                </a:solidFill>
              </a:rPr>
              <a:t> Dates will be refined progressively]</a:t>
            </a:r>
            <a:endParaRPr lang="en-AU" dirty="0"/>
          </a:p>
        </p:txBody>
      </p:sp>
    </p:spTree>
    <p:extLst>
      <p:ext uri="{BB962C8B-B14F-4D97-AF65-F5344CB8AC3E}">
        <p14:creationId xmlns:p14="http://schemas.microsoft.com/office/powerpoint/2010/main" val="36995431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C254E-3DA2-44A9-AECA-C51E95A20F99}"/>
              </a:ext>
            </a:extLst>
          </p:cNvPr>
          <p:cNvSpPr>
            <a:spLocks noGrp="1"/>
          </p:cNvSpPr>
          <p:nvPr>
            <p:ph type="title"/>
          </p:nvPr>
        </p:nvSpPr>
        <p:spPr/>
        <p:txBody>
          <a:bodyPr/>
          <a:lstStyle/>
          <a:p>
            <a:r>
              <a:rPr lang="en-AU" dirty="0"/>
              <a:t>Retail Tech Spec Updates</a:t>
            </a:r>
          </a:p>
        </p:txBody>
      </p:sp>
      <p:sp>
        <p:nvSpPr>
          <p:cNvPr id="3" name="Text Placeholder 2">
            <a:extLst>
              <a:ext uri="{FF2B5EF4-FFF2-40B4-BE49-F238E27FC236}">
                <a16:creationId xmlns:a16="http://schemas.microsoft.com/office/drawing/2014/main" id="{F9D7BA2F-7BB4-4037-A5C2-3C6B92B34B0A}"/>
              </a:ext>
            </a:extLst>
          </p:cNvPr>
          <p:cNvSpPr>
            <a:spLocks noGrp="1"/>
          </p:cNvSpPr>
          <p:nvPr>
            <p:ph type="body" idx="1"/>
          </p:nvPr>
        </p:nvSpPr>
        <p:spPr/>
        <p:txBody>
          <a:bodyPr/>
          <a:lstStyle/>
          <a:p>
            <a:r>
              <a:rPr lang="en-AU" dirty="0"/>
              <a:t>Simon Tu</a:t>
            </a:r>
          </a:p>
        </p:txBody>
      </p:sp>
    </p:spTree>
    <p:extLst>
      <p:ext uri="{BB962C8B-B14F-4D97-AF65-F5344CB8AC3E}">
        <p14:creationId xmlns:p14="http://schemas.microsoft.com/office/powerpoint/2010/main" val="42223639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7727F-5B1C-49E3-89EC-36DD466F1D94}"/>
              </a:ext>
            </a:extLst>
          </p:cNvPr>
          <p:cNvSpPr>
            <a:spLocks noGrp="1"/>
          </p:cNvSpPr>
          <p:nvPr>
            <p:ph type="title"/>
          </p:nvPr>
        </p:nvSpPr>
        <p:spPr>
          <a:xfrm>
            <a:off x="176645" y="136526"/>
            <a:ext cx="8558051" cy="1189039"/>
          </a:xfrm>
        </p:spPr>
        <p:txBody>
          <a:bodyPr/>
          <a:lstStyle/>
          <a:p>
            <a:r>
              <a:rPr lang="en-AU" dirty="0"/>
              <a:t>MDM File Format and Load Process</a:t>
            </a:r>
          </a:p>
        </p:txBody>
      </p:sp>
      <p:sp>
        <p:nvSpPr>
          <p:cNvPr id="3" name="Content Placeholder 2">
            <a:extLst>
              <a:ext uri="{FF2B5EF4-FFF2-40B4-BE49-F238E27FC236}">
                <a16:creationId xmlns:a16="http://schemas.microsoft.com/office/drawing/2014/main" id="{20873854-8EA2-45E2-86C9-8BA9B685F6F8}"/>
              </a:ext>
            </a:extLst>
          </p:cNvPr>
          <p:cNvSpPr>
            <a:spLocks noGrp="1"/>
          </p:cNvSpPr>
          <p:nvPr>
            <p:ph idx="1"/>
          </p:nvPr>
        </p:nvSpPr>
        <p:spPr>
          <a:xfrm>
            <a:off x="176645" y="1506584"/>
            <a:ext cx="8770787" cy="4937760"/>
          </a:xfrm>
        </p:spPr>
        <p:txBody>
          <a:bodyPr>
            <a:normAutofit/>
          </a:bodyPr>
          <a:lstStyle/>
          <a:p>
            <a:pPr marL="180000" lvl="0" fontAlgn="ctr">
              <a:lnSpc>
                <a:spcPct val="100000"/>
              </a:lnSpc>
              <a:spcBef>
                <a:spcPts val="600"/>
              </a:spcBef>
              <a:spcAft>
                <a:spcPts val="1200"/>
              </a:spcAft>
            </a:pPr>
            <a:r>
              <a:rPr lang="en-AU" sz="2400" dirty="0"/>
              <a:t>MDM File Format and Load Process v5.01 has been reopened for changes due to </a:t>
            </a:r>
            <a:r>
              <a:rPr lang="en-AU" sz="2400" dirty="0">
                <a:solidFill>
                  <a:srgbClr val="000000"/>
                </a:solidFill>
                <a:latin typeface="Calibri Light" panose="020F0302020204030204" pitchFamily="34" charset="0"/>
                <a:cs typeface="Calibri Light" panose="020F0302020204030204" pitchFamily="34" charset="0"/>
              </a:rPr>
              <a:t>ERCF and B2B IEC working group consultation</a:t>
            </a:r>
          </a:p>
          <a:p>
            <a:pPr lvl="1" fontAlgn="ctr">
              <a:spcAft>
                <a:spcPts val="1200"/>
              </a:spcAft>
            </a:pPr>
            <a:r>
              <a:rPr lang="en-AU" sz="1700" dirty="0" err="1">
                <a:solidFill>
                  <a:srgbClr val="000000"/>
                </a:solidFill>
                <a:latin typeface="Calibri Light" panose="020F0302020204030204" pitchFamily="34" charset="0"/>
                <a:cs typeface="Calibri Light" panose="020F0302020204030204" pitchFamily="34" charset="0"/>
              </a:rPr>
              <a:t>Pg</a:t>
            </a:r>
            <a:r>
              <a:rPr lang="en-AU" sz="1700" dirty="0">
                <a:solidFill>
                  <a:srgbClr val="000000"/>
                </a:solidFill>
                <a:latin typeface="Calibri Light" panose="020F0302020204030204" pitchFamily="34" charset="0"/>
                <a:cs typeface="Calibri Light" panose="020F0302020204030204" pitchFamily="34" charset="0"/>
              </a:rPr>
              <a:t> 18: Update based on ERCF ‘Proposed Procedural Change to MDFF Quality flag’ item</a:t>
            </a:r>
          </a:p>
          <a:p>
            <a:pPr marL="0" indent="0">
              <a:buNone/>
            </a:pPr>
            <a:endParaRPr lang="en-AU" dirty="0"/>
          </a:p>
          <a:p>
            <a:pPr marL="0" indent="0">
              <a:buNone/>
            </a:pPr>
            <a:endParaRPr lang="en-AU" dirty="0"/>
          </a:p>
          <a:p>
            <a:pPr marL="0" indent="0">
              <a:buNone/>
            </a:pPr>
            <a:endParaRPr lang="en-AU" dirty="0"/>
          </a:p>
          <a:p>
            <a:pPr marL="0" indent="0">
              <a:buNone/>
            </a:pPr>
            <a:endParaRPr lang="en-AU" dirty="0"/>
          </a:p>
          <a:p>
            <a:pPr lvl="1"/>
            <a:r>
              <a:rPr lang="en-AU" sz="1700" dirty="0" err="1">
                <a:solidFill>
                  <a:srgbClr val="000000"/>
                </a:solidFill>
                <a:latin typeface="Calibri Light" panose="020F0302020204030204" pitchFamily="34" charset="0"/>
                <a:cs typeface="Calibri Light" panose="020F0302020204030204" pitchFamily="34" charset="0"/>
              </a:rPr>
              <a:t>Pg</a:t>
            </a:r>
            <a:r>
              <a:rPr lang="en-AU" sz="1700" dirty="0">
                <a:solidFill>
                  <a:srgbClr val="000000"/>
                </a:solidFill>
                <a:latin typeface="Calibri Light" panose="020F0302020204030204" pitchFamily="34" charset="0"/>
                <a:cs typeface="Calibri Light" panose="020F0302020204030204" pitchFamily="34" charset="0"/>
              </a:rPr>
              <a:t> 26: Update based on proposed </a:t>
            </a:r>
            <a:r>
              <a:rPr lang="en-AU" sz="1700" dirty="0"/>
              <a:t>B2B</a:t>
            </a:r>
            <a:r>
              <a:rPr lang="en-AU" sz="1700" dirty="0">
                <a:solidFill>
                  <a:srgbClr val="000000"/>
                </a:solidFill>
                <a:latin typeface="Calibri Light" panose="020F0302020204030204" pitchFamily="34" charset="0"/>
                <a:cs typeface="Calibri Light" panose="020F0302020204030204" pitchFamily="34" charset="0"/>
              </a:rPr>
              <a:t> IEC ‘MDFF file size and transaction limit in file’ item</a:t>
            </a:r>
          </a:p>
          <a:p>
            <a:pPr marL="0" indent="0">
              <a:buNone/>
            </a:pPr>
            <a:endParaRPr lang="en-AU" dirty="0"/>
          </a:p>
          <a:p>
            <a:pPr marL="685800" lvl="2" indent="0">
              <a:buNone/>
            </a:pPr>
            <a:endParaRPr lang="en-AU" sz="1800" dirty="0"/>
          </a:p>
          <a:p>
            <a:pPr marL="685800" lvl="2" indent="0">
              <a:buNone/>
            </a:pPr>
            <a:endParaRPr lang="en-AU" sz="1800" dirty="0"/>
          </a:p>
        </p:txBody>
      </p:sp>
      <p:sp>
        <p:nvSpPr>
          <p:cNvPr id="4" name="Date Placeholder 3">
            <a:extLst>
              <a:ext uri="{FF2B5EF4-FFF2-40B4-BE49-F238E27FC236}">
                <a16:creationId xmlns:a16="http://schemas.microsoft.com/office/drawing/2014/main" id="{4AEEE7F4-A377-46E0-B9CC-249698740F9E}"/>
              </a:ext>
            </a:extLst>
          </p:cNvPr>
          <p:cNvSpPr>
            <a:spLocks noGrp="1"/>
          </p:cNvSpPr>
          <p:nvPr>
            <p:ph type="dt" sz="half" idx="10"/>
          </p:nvPr>
        </p:nvSpPr>
        <p:spPr/>
        <p:txBody>
          <a:bodyPr/>
          <a:lstStyle/>
          <a:p>
            <a:fld id="{FAFB3D9E-7F04-4CF8-A39D-16BD24244244}" type="datetime1">
              <a:rPr lang="en-AU" smtClean="0"/>
              <a:t>4/05/2020</a:t>
            </a:fld>
            <a:endParaRPr lang="en-AU" dirty="0"/>
          </a:p>
        </p:txBody>
      </p:sp>
      <p:sp>
        <p:nvSpPr>
          <p:cNvPr id="5" name="Slide Number Placeholder 4">
            <a:extLst>
              <a:ext uri="{FF2B5EF4-FFF2-40B4-BE49-F238E27FC236}">
                <a16:creationId xmlns:a16="http://schemas.microsoft.com/office/drawing/2014/main" id="{D9314059-C92B-4DE5-B61A-D886C99B3F69}"/>
              </a:ext>
            </a:extLst>
          </p:cNvPr>
          <p:cNvSpPr>
            <a:spLocks noGrp="1"/>
          </p:cNvSpPr>
          <p:nvPr>
            <p:ph type="sldNum" sz="quarter" idx="12"/>
          </p:nvPr>
        </p:nvSpPr>
        <p:spPr/>
        <p:txBody>
          <a:bodyPr/>
          <a:lstStyle/>
          <a:p>
            <a:fld id="{4EC81F68-4976-451A-B2E9-79BCBD2F70CC}" type="slidenum">
              <a:rPr lang="en-AU" smtClean="0"/>
              <a:t>27</a:t>
            </a:fld>
            <a:endParaRPr lang="en-AU" dirty="0"/>
          </a:p>
        </p:txBody>
      </p:sp>
      <p:sp>
        <p:nvSpPr>
          <p:cNvPr id="8" name="TextBox 7">
            <a:hlinkClick r:id="rId2" action="ppaction://hlinksldjump"/>
            <a:extLst>
              <a:ext uri="{FF2B5EF4-FFF2-40B4-BE49-F238E27FC236}">
                <a16:creationId xmlns:a16="http://schemas.microsoft.com/office/drawing/2014/main" id="{64AE9A3B-8D45-49DE-ABB7-6543D18D4754}"/>
              </a:ext>
            </a:extLst>
          </p:cNvPr>
          <p:cNvSpPr txBox="1"/>
          <p:nvPr/>
        </p:nvSpPr>
        <p:spPr>
          <a:xfrm>
            <a:off x="1924050" y="6591300"/>
            <a:ext cx="868828" cy="153888"/>
          </a:xfrm>
          <a:prstGeom prst="rect">
            <a:avLst/>
          </a:prstGeom>
          <a:noFill/>
        </p:spPr>
        <p:txBody>
          <a:bodyPr wrap="none" lIns="0" tIns="0" rIns="0" bIns="0" rtlCol="0">
            <a:spAutoFit/>
          </a:bodyPr>
          <a:lstStyle/>
          <a:p>
            <a:r>
              <a:rPr lang="en-AU" sz="1000" b="1" dirty="0">
                <a:solidFill>
                  <a:schemeClr val="accent1">
                    <a:lumMod val="75000"/>
                  </a:schemeClr>
                </a:solidFill>
              </a:rPr>
              <a:t>Back to Agenda</a:t>
            </a:r>
            <a:endParaRPr lang="en-AU" b="1" dirty="0">
              <a:solidFill>
                <a:schemeClr val="accent1">
                  <a:lumMod val="75000"/>
                </a:schemeClr>
              </a:solidFill>
            </a:endParaRPr>
          </a:p>
        </p:txBody>
      </p:sp>
      <p:pic>
        <p:nvPicPr>
          <p:cNvPr id="11" name="Picture 10">
            <a:extLst>
              <a:ext uri="{FF2B5EF4-FFF2-40B4-BE49-F238E27FC236}">
                <a16:creationId xmlns:a16="http://schemas.microsoft.com/office/drawing/2014/main" id="{855BA9D2-C678-4BDD-B58B-4AC63908F2B6}"/>
              </a:ext>
            </a:extLst>
          </p:cNvPr>
          <p:cNvPicPr>
            <a:picLocks noChangeAspect="1"/>
          </p:cNvPicPr>
          <p:nvPr/>
        </p:nvPicPr>
        <p:blipFill>
          <a:blip r:embed="rId3"/>
          <a:stretch>
            <a:fillRect/>
          </a:stretch>
        </p:blipFill>
        <p:spPr>
          <a:xfrm>
            <a:off x="818062" y="2706889"/>
            <a:ext cx="3748088" cy="1764899"/>
          </a:xfrm>
          <a:prstGeom prst="rect">
            <a:avLst/>
          </a:prstGeom>
        </p:spPr>
      </p:pic>
      <p:pic>
        <p:nvPicPr>
          <p:cNvPr id="13" name="Picture 12">
            <a:extLst>
              <a:ext uri="{FF2B5EF4-FFF2-40B4-BE49-F238E27FC236}">
                <a16:creationId xmlns:a16="http://schemas.microsoft.com/office/drawing/2014/main" id="{AC6277D3-CCC7-49E8-97BA-347EEBF5037B}"/>
              </a:ext>
            </a:extLst>
          </p:cNvPr>
          <p:cNvPicPr>
            <a:picLocks noChangeAspect="1"/>
          </p:cNvPicPr>
          <p:nvPr/>
        </p:nvPicPr>
        <p:blipFill>
          <a:blip r:embed="rId4"/>
          <a:stretch>
            <a:fillRect/>
          </a:stretch>
        </p:blipFill>
        <p:spPr>
          <a:xfrm>
            <a:off x="818062" y="4775045"/>
            <a:ext cx="4400686" cy="1529052"/>
          </a:xfrm>
          <a:prstGeom prst="rect">
            <a:avLst/>
          </a:prstGeom>
        </p:spPr>
      </p:pic>
    </p:spTree>
    <p:extLst>
      <p:ext uri="{BB962C8B-B14F-4D97-AF65-F5344CB8AC3E}">
        <p14:creationId xmlns:p14="http://schemas.microsoft.com/office/powerpoint/2010/main" val="6313956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7727F-5B1C-49E3-89EC-36DD466F1D94}"/>
              </a:ext>
            </a:extLst>
          </p:cNvPr>
          <p:cNvSpPr>
            <a:spLocks noGrp="1"/>
          </p:cNvSpPr>
          <p:nvPr>
            <p:ph type="title"/>
          </p:nvPr>
        </p:nvSpPr>
        <p:spPr>
          <a:xfrm>
            <a:off x="176645" y="136526"/>
            <a:ext cx="8558051" cy="1189039"/>
          </a:xfrm>
        </p:spPr>
        <p:txBody>
          <a:bodyPr/>
          <a:lstStyle/>
          <a:p>
            <a:r>
              <a:rPr lang="en-AU" dirty="0"/>
              <a:t>MDM File Format and Load Process</a:t>
            </a:r>
          </a:p>
        </p:txBody>
      </p:sp>
      <p:sp>
        <p:nvSpPr>
          <p:cNvPr id="3" name="Content Placeholder 2">
            <a:extLst>
              <a:ext uri="{FF2B5EF4-FFF2-40B4-BE49-F238E27FC236}">
                <a16:creationId xmlns:a16="http://schemas.microsoft.com/office/drawing/2014/main" id="{20873854-8EA2-45E2-86C9-8BA9B685F6F8}"/>
              </a:ext>
            </a:extLst>
          </p:cNvPr>
          <p:cNvSpPr>
            <a:spLocks noGrp="1"/>
          </p:cNvSpPr>
          <p:nvPr>
            <p:ph idx="1"/>
          </p:nvPr>
        </p:nvSpPr>
        <p:spPr>
          <a:xfrm>
            <a:off x="176645" y="1506584"/>
            <a:ext cx="8770787" cy="4937760"/>
          </a:xfrm>
        </p:spPr>
        <p:txBody>
          <a:bodyPr>
            <a:normAutofit/>
          </a:bodyPr>
          <a:lstStyle/>
          <a:p>
            <a:pPr lvl="1" fontAlgn="ctr">
              <a:spcAft>
                <a:spcPts val="1200"/>
              </a:spcAft>
            </a:pPr>
            <a:r>
              <a:rPr lang="en-AU" sz="1700" dirty="0" err="1">
                <a:solidFill>
                  <a:srgbClr val="000000"/>
                </a:solidFill>
                <a:latin typeface="Calibri Light" panose="020F0302020204030204" pitchFamily="34" charset="0"/>
                <a:cs typeface="Calibri Light" panose="020F0302020204030204" pitchFamily="34" charset="0"/>
              </a:rPr>
              <a:t>Pg</a:t>
            </a:r>
            <a:r>
              <a:rPr lang="en-AU" sz="1700" dirty="0">
                <a:solidFill>
                  <a:srgbClr val="000000"/>
                </a:solidFill>
                <a:latin typeface="Calibri Light" panose="020F0302020204030204" pitchFamily="34" charset="0"/>
                <a:cs typeface="Calibri Light" panose="020F0302020204030204" pitchFamily="34" charset="0"/>
              </a:rPr>
              <a:t> 16 and 18: Update to the MDMF </a:t>
            </a:r>
            <a:r>
              <a:rPr lang="en-AU" sz="1700" dirty="0" err="1">
                <a:solidFill>
                  <a:srgbClr val="000000"/>
                </a:solidFill>
                <a:latin typeface="Calibri Light" panose="020F0302020204030204" pitchFamily="34" charset="0"/>
                <a:cs typeface="Calibri Light" panose="020F0302020204030204" pitchFamily="34" charset="0"/>
              </a:rPr>
              <a:t>CSVConsumptionData</a:t>
            </a:r>
            <a:r>
              <a:rPr lang="en-AU" sz="1700" dirty="0">
                <a:solidFill>
                  <a:srgbClr val="000000"/>
                </a:solidFill>
                <a:latin typeface="Calibri Light" panose="020F0302020204030204" pitchFamily="34" charset="0"/>
                <a:cs typeface="Calibri Light" panose="020F0302020204030204" pitchFamily="34" charset="0"/>
              </a:rPr>
              <a:t> and </a:t>
            </a:r>
            <a:r>
              <a:rPr lang="en-AU" sz="1700" dirty="0" err="1">
                <a:solidFill>
                  <a:srgbClr val="000000"/>
                </a:solidFill>
                <a:latin typeface="Calibri Light" panose="020F0302020204030204" pitchFamily="34" charset="0"/>
                <a:cs typeface="Calibri Light" panose="020F0302020204030204" pitchFamily="34" charset="0"/>
              </a:rPr>
              <a:t>CSVIntervalData</a:t>
            </a:r>
            <a:r>
              <a:rPr lang="en-AU" sz="1700" dirty="0">
                <a:solidFill>
                  <a:srgbClr val="000000"/>
                </a:solidFill>
                <a:latin typeface="Calibri Light" panose="020F0302020204030204" pitchFamily="34" charset="0"/>
                <a:cs typeface="Calibri Light" panose="020F0302020204030204" pitchFamily="34" charset="0"/>
              </a:rPr>
              <a:t> Reading field format</a:t>
            </a:r>
          </a:p>
          <a:p>
            <a:pPr lvl="1" fontAlgn="ctr">
              <a:spcAft>
                <a:spcPts val="1200"/>
              </a:spcAft>
            </a:pPr>
            <a:endParaRPr lang="en-AU" sz="1700" dirty="0">
              <a:solidFill>
                <a:srgbClr val="000000"/>
              </a:solidFill>
              <a:latin typeface="Calibri Light" panose="020F0302020204030204" pitchFamily="34" charset="0"/>
              <a:cs typeface="Calibri Light" panose="020F0302020204030204" pitchFamily="34" charset="0"/>
            </a:endParaRPr>
          </a:p>
          <a:p>
            <a:pPr lvl="1" fontAlgn="ctr">
              <a:spcAft>
                <a:spcPts val="1200"/>
              </a:spcAft>
            </a:pPr>
            <a:endParaRPr lang="en-AU" sz="1700" dirty="0">
              <a:solidFill>
                <a:srgbClr val="000000"/>
              </a:solidFill>
              <a:latin typeface="Calibri Light" panose="020F0302020204030204" pitchFamily="34" charset="0"/>
              <a:cs typeface="Calibri Light" panose="020F0302020204030204" pitchFamily="34" charset="0"/>
            </a:endParaRPr>
          </a:p>
          <a:p>
            <a:pPr lvl="1" fontAlgn="ctr">
              <a:spcAft>
                <a:spcPts val="1200"/>
              </a:spcAft>
            </a:pPr>
            <a:endParaRPr lang="en-AU" sz="1700" dirty="0">
              <a:solidFill>
                <a:srgbClr val="000000"/>
              </a:solidFill>
              <a:latin typeface="Calibri Light" panose="020F0302020204030204" pitchFamily="34" charset="0"/>
              <a:cs typeface="Calibri Light" panose="020F0302020204030204" pitchFamily="34" charset="0"/>
            </a:endParaRPr>
          </a:p>
          <a:p>
            <a:pPr lvl="1" fontAlgn="ctr">
              <a:spcAft>
                <a:spcPts val="1200"/>
              </a:spcAft>
            </a:pPr>
            <a:endParaRPr lang="en-AU" sz="1700" dirty="0">
              <a:solidFill>
                <a:srgbClr val="000000"/>
              </a:solidFill>
              <a:latin typeface="Calibri Light" panose="020F0302020204030204" pitchFamily="34" charset="0"/>
              <a:cs typeface="Calibri Light" panose="020F0302020204030204" pitchFamily="34" charset="0"/>
            </a:endParaRPr>
          </a:p>
          <a:p>
            <a:pPr lvl="1" fontAlgn="ctr">
              <a:spcAft>
                <a:spcPts val="1200"/>
              </a:spcAft>
            </a:pPr>
            <a:r>
              <a:rPr lang="en-AU" sz="1700" dirty="0" err="1">
                <a:solidFill>
                  <a:srgbClr val="000000"/>
                </a:solidFill>
                <a:latin typeface="Calibri Light" panose="020F0302020204030204" pitchFamily="34" charset="0"/>
                <a:cs typeface="Calibri Light" panose="020F0302020204030204" pitchFamily="34" charset="0"/>
              </a:rPr>
              <a:t>Pg</a:t>
            </a:r>
            <a:r>
              <a:rPr lang="en-AU" sz="1700" dirty="0">
                <a:solidFill>
                  <a:srgbClr val="000000"/>
                </a:solidFill>
                <a:latin typeface="Calibri Light" panose="020F0302020204030204" pitchFamily="34" charset="0"/>
                <a:cs typeface="Calibri Light" panose="020F0302020204030204" pitchFamily="34" charset="0"/>
              </a:rPr>
              <a:t> 44 and 57: Clean up of the Appendix 1	Consumption Meter Data Record date relationship examples</a:t>
            </a:r>
          </a:p>
          <a:p>
            <a:pPr marL="0" indent="0">
              <a:buNone/>
            </a:pPr>
            <a:endParaRPr lang="en-AU" dirty="0"/>
          </a:p>
          <a:p>
            <a:pPr marL="0" indent="0">
              <a:buNone/>
            </a:pPr>
            <a:endParaRPr lang="en-AU" dirty="0"/>
          </a:p>
          <a:p>
            <a:pPr marL="685800" lvl="2" indent="0">
              <a:buNone/>
            </a:pPr>
            <a:endParaRPr lang="en-AU" sz="1800" dirty="0"/>
          </a:p>
          <a:p>
            <a:pPr marL="685800" lvl="2" indent="0">
              <a:buNone/>
            </a:pPr>
            <a:endParaRPr lang="en-AU" sz="1800" dirty="0"/>
          </a:p>
        </p:txBody>
      </p:sp>
      <p:sp>
        <p:nvSpPr>
          <p:cNvPr id="4" name="Date Placeholder 3">
            <a:extLst>
              <a:ext uri="{FF2B5EF4-FFF2-40B4-BE49-F238E27FC236}">
                <a16:creationId xmlns:a16="http://schemas.microsoft.com/office/drawing/2014/main" id="{4AEEE7F4-A377-46E0-B9CC-249698740F9E}"/>
              </a:ext>
            </a:extLst>
          </p:cNvPr>
          <p:cNvSpPr>
            <a:spLocks noGrp="1"/>
          </p:cNvSpPr>
          <p:nvPr>
            <p:ph type="dt" sz="half" idx="10"/>
          </p:nvPr>
        </p:nvSpPr>
        <p:spPr/>
        <p:txBody>
          <a:bodyPr/>
          <a:lstStyle/>
          <a:p>
            <a:fld id="{FAFB3D9E-7F04-4CF8-A39D-16BD24244244}" type="datetime1">
              <a:rPr lang="en-AU" smtClean="0"/>
              <a:t>4/05/2020</a:t>
            </a:fld>
            <a:endParaRPr lang="en-AU" dirty="0"/>
          </a:p>
        </p:txBody>
      </p:sp>
      <p:sp>
        <p:nvSpPr>
          <p:cNvPr id="5" name="Slide Number Placeholder 4">
            <a:extLst>
              <a:ext uri="{FF2B5EF4-FFF2-40B4-BE49-F238E27FC236}">
                <a16:creationId xmlns:a16="http://schemas.microsoft.com/office/drawing/2014/main" id="{D9314059-C92B-4DE5-B61A-D886C99B3F69}"/>
              </a:ext>
            </a:extLst>
          </p:cNvPr>
          <p:cNvSpPr>
            <a:spLocks noGrp="1"/>
          </p:cNvSpPr>
          <p:nvPr>
            <p:ph type="sldNum" sz="quarter" idx="12"/>
          </p:nvPr>
        </p:nvSpPr>
        <p:spPr/>
        <p:txBody>
          <a:bodyPr/>
          <a:lstStyle/>
          <a:p>
            <a:fld id="{4EC81F68-4976-451A-B2E9-79BCBD2F70CC}" type="slidenum">
              <a:rPr lang="en-AU" smtClean="0"/>
              <a:t>28</a:t>
            </a:fld>
            <a:endParaRPr lang="en-AU" dirty="0"/>
          </a:p>
        </p:txBody>
      </p:sp>
      <p:sp>
        <p:nvSpPr>
          <p:cNvPr id="8" name="TextBox 7">
            <a:hlinkClick r:id="rId2" action="ppaction://hlinksldjump"/>
            <a:extLst>
              <a:ext uri="{FF2B5EF4-FFF2-40B4-BE49-F238E27FC236}">
                <a16:creationId xmlns:a16="http://schemas.microsoft.com/office/drawing/2014/main" id="{64AE9A3B-8D45-49DE-ABB7-6543D18D4754}"/>
              </a:ext>
            </a:extLst>
          </p:cNvPr>
          <p:cNvSpPr txBox="1"/>
          <p:nvPr/>
        </p:nvSpPr>
        <p:spPr>
          <a:xfrm>
            <a:off x="1924050" y="6591300"/>
            <a:ext cx="868828" cy="153888"/>
          </a:xfrm>
          <a:prstGeom prst="rect">
            <a:avLst/>
          </a:prstGeom>
          <a:noFill/>
        </p:spPr>
        <p:txBody>
          <a:bodyPr wrap="none" lIns="0" tIns="0" rIns="0" bIns="0" rtlCol="0">
            <a:spAutoFit/>
          </a:bodyPr>
          <a:lstStyle/>
          <a:p>
            <a:r>
              <a:rPr lang="en-AU" sz="1000" b="1" dirty="0">
                <a:solidFill>
                  <a:schemeClr val="accent1">
                    <a:lumMod val="75000"/>
                  </a:schemeClr>
                </a:solidFill>
              </a:rPr>
              <a:t>Back to Agenda</a:t>
            </a:r>
            <a:endParaRPr lang="en-AU" b="1" dirty="0">
              <a:solidFill>
                <a:schemeClr val="accent1">
                  <a:lumMod val="75000"/>
                </a:schemeClr>
              </a:solidFill>
            </a:endParaRPr>
          </a:p>
        </p:txBody>
      </p:sp>
      <p:pic>
        <p:nvPicPr>
          <p:cNvPr id="12" name="Picture 11">
            <a:extLst>
              <a:ext uri="{FF2B5EF4-FFF2-40B4-BE49-F238E27FC236}">
                <a16:creationId xmlns:a16="http://schemas.microsoft.com/office/drawing/2014/main" id="{ABBE188F-B69F-4EF3-B2E3-FD4FD0121D0D}"/>
              </a:ext>
            </a:extLst>
          </p:cNvPr>
          <p:cNvPicPr>
            <a:picLocks noChangeAspect="1"/>
          </p:cNvPicPr>
          <p:nvPr/>
        </p:nvPicPr>
        <p:blipFill>
          <a:blip r:embed="rId3"/>
          <a:stretch>
            <a:fillRect/>
          </a:stretch>
        </p:blipFill>
        <p:spPr>
          <a:xfrm>
            <a:off x="818062" y="1996587"/>
            <a:ext cx="5164184" cy="1691494"/>
          </a:xfrm>
          <a:prstGeom prst="rect">
            <a:avLst/>
          </a:prstGeom>
        </p:spPr>
      </p:pic>
    </p:spTree>
    <p:extLst>
      <p:ext uri="{BB962C8B-B14F-4D97-AF65-F5344CB8AC3E}">
        <p14:creationId xmlns:p14="http://schemas.microsoft.com/office/powerpoint/2010/main" val="40407585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E433DC-3673-4AD0-BFD2-01D6B8DD3BC4}"/>
              </a:ext>
            </a:extLst>
          </p:cNvPr>
          <p:cNvSpPr>
            <a:spLocks noGrp="1"/>
          </p:cNvSpPr>
          <p:nvPr>
            <p:ph type="title"/>
          </p:nvPr>
        </p:nvSpPr>
        <p:spPr/>
        <p:txBody>
          <a:bodyPr/>
          <a:lstStyle/>
          <a:p>
            <a:r>
              <a:rPr lang="en-AU" dirty="0"/>
              <a:t>Dispatch stream update	</a:t>
            </a:r>
          </a:p>
        </p:txBody>
      </p:sp>
      <p:sp>
        <p:nvSpPr>
          <p:cNvPr id="3" name="Text Placeholder 2">
            <a:extLst>
              <a:ext uri="{FF2B5EF4-FFF2-40B4-BE49-F238E27FC236}">
                <a16:creationId xmlns:a16="http://schemas.microsoft.com/office/drawing/2014/main" id="{874F74C6-06B7-46D6-9720-04F337997A43}"/>
              </a:ext>
            </a:extLst>
          </p:cNvPr>
          <p:cNvSpPr>
            <a:spLocks noGrp="1"/>
          </p:cNvSpPr>
          <p:nvPr>
            <p:ph type="body" idx="1"/>
          </p:nvPr>
        </p:nvSpPr>
        <p:spPr/>
        <p:txBody>
          <a:bodyPr/>
          <a:lstStyle/>
          <a:p>
            <a:r>
              <a:rPr lang="en-AU" dirty="0"/>
              <a:t>Ian Devaney</a:t>
            </a:r>
          </a:p>
        </p:txBody>
      </p:sp>
    </p:spTree>
    <p:extLst>
      <p:ext uri="{BB962C8B-B14F-4D97-AF65-F5344CB8AC3E}">
        <p14:creationId xmlns:p14="http://schemas.microsoft.com/office/powerpoint/2010/main" val="3970024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p:txBody>
          <a:bodyPr/>
          <a:lstStyle/>
          <a:p>
            <a:r>
              <a:rPr lang="en-AU" dirty="0"/>
              <a:t>Open actions </a:t>
            </a:r>
          </a:p>
        </p:txBody>
      </p:sp>
      <p:sp>
        <p:nvSpPr>
          <p:cNvPr id="4" name="Date Placeholder 3">
            <a:extLst>
              <a:ext uri="{FF2B5EF4-FFF2-40B4-BE49-F238E27FC236}">
                <a16:creationId xmlns:a16="http://schemas.microsoft.com/office/drawing/2014/main" id="{C3D98F52-F508-4786-84A3-4E4B712DFCF3}"/>
              </a:ext>
            </a:extLst>
          </p:cNvPr>
          <p:cNvSpPr>
            <a:spLocks noGrp="1"/>
          </p:cNvSpPr>
          <p:nvPr>
            <p:ph type="dt" sz="half" idx="10"/>
          </p:nvPr>
        </p:nvSpPr>
        <p:spPr/>
        <p:txBody>
          <a:bodyPr/>
          <a:lstStyle/>
          <a:p>
            <a:fld id="{7A2107B3-3FE4-4C31-9B4E-A3C583FFA43A}" type="datetime1">
              <a:rPr lang="en-AU" smtClean="0"/>
              <a:t>4/05/2020</a:t>
            </a:fld>
            <a:endParaRPr lang="en-AU" dirty="0"/>
          </a:p>
        </p:txBody>
      </p:sp>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fld id="{4EC81F68-4976-451A-B2E9-79BCBD2F70CC}" type="slidenum">
              <a:rPr lang="en-AU" smtClean="0"/>
              <a:t>3</a:t>
            </a:fld>
            <a:endParaRPr lang="en-AU" dirty="0"/>
          </a:p>
        </p:txBody>
      </p:sp>
      <p:graphicFrame>
        <p:nvGraphicFramePr>
          <p:cNvPr id="9" name="Content Placeholder 2">
            <a:extLst>
              <a:ext uri="{FF2B5EF4-FFF2-40B4-BE49-F238E27FC236}">
                <a16:creationId xmlns:a16="http://schemas.microsoft.com/office/drawing/2014/main" id="{024F335C-8CC0-4CA3-967E-499239B52043}"/>
              </a:ext>
            </a:extLst>
          </p:cNvPr>
          <p:cNvGraphicFramePr>
            <a:graphicFrameLocks/>
          </p:cNvGraphicFramePr>
          <p:nvPr>
            <p:extLst>
              <p:ext uri="{D42A27DB-BD31-4B8C-83A1-F6EECF244321}">
                <p14:modId xmlns:p14="http://schemas.microsoft.com/office/powerpoint/2010/main" val="3725757281"/>
              </p:ext>
            </p:extLst>
          </p:nvPr>
        </p:nvGraphicFramePr>
        <p:xfrm>
          <a:off x="176645" y="1504953"/>
          <a:ext cx="8809030" cy="4674663"/>
        </p:xfrm>
        <a:graphic>
          <a:graphicData uri="http://schemas.openxmlformats.org/drawingml/2006/table">
            <a:tbl>
              <a:tblPr firstRow="1" firstCol="1" bandRow="1">
                <a:tableStyleId>{5C22544A-7EE6-4342-B048-85BDC9FD1C3A}</a:tableStyleId>
              </a:tblPr>
              <a:tblGrid>
                <a:gridCol w="719094">
                  <a:extLst>
                    <a:ext uri="{9D8B030D-6E8A-4147-A177-3AD203B41FA5}">
                      <a16:colId xmlns:a16="http://schemas.microsoft.com/office/drawing/2014/main" val="1360153596"/>
                    </a:ext>
                  </a:extLst>
                </a:gridCol>
                <a:gridCol w="2920481">
                  <a:extLst>
                    <a:ext uri="{9D8B030D-6E8A-4147-A177-3AD203B41FA5}">
                      <a16:colId xmlns:a16="http://schemas.microsoft.com/office/drawing/2014/main" val="4256299111"/>
                    </a:ext>
                  </a:extLst>
                </a:gridCol>
                <a:gridCol w="955805">
                  <a:extLst>
                    <a:ext uri="{9D8B030D-6E8A-4147-A177-3AD203B41FA5}">
                      <a16:colId xmlns:a16="http://schemas.microsoft.com/office/drawing/2014/main" val="3919592205"/>
                    </a:ext>
                  </a:extLst>
                </a:gridCol>
                <a:gridCol w="2838450">
                  <a:extLst>
                    <a:ext uri="{9D8B030D-6E8A-4147-A177-3AD203B41FA5}">
                      <a16:colId xmlns:a16="http://schemas.microsoft.com/office/drawing/2014/main" val="418906496"/>
                    </a:ext>
                  </a:extLst>
                </a:gridCol>
                <a:gridCol w="1375200">
                  <a:extLst>
                    <a:ext uri="{9D8B030D-6E8A-4147-A177-3AD203B41FA5}">
                      <a16:colId xmlns:a16="http://schemas.microsoft.com/office/drawing/2014/main" val="319954480"/>
                    </a:ext>
                  </a:extLst>
                </a:gridCol>
              </a:tblGrid>
              <a:tr h="391013">
                <a:tc>
                  <a:txBody>
                    <a:bodyPr/>
                    <a:lstStyle/>
                    <a:p>
                      <a:pPr algn="l">
                        <a:spcBef>
                          <a:spcPts val="600"/>
                        </a:spcBef>
                        <a:spcAft>
                          <a:spcPts val="600"/>
                        </a:spcAft>
                      </a:pPr>
                      <a:r>
                        <a:rPr lang="en-AU" sz="1100" dirty="0">
                          <a:effectLst/>
                          <a:latin typeface="Arial" panose="020B0604020202020204" pitchFamily="34" charset="0"/>
                          <a:cs typeface="Arial" panose="020B0604020202020204" pitchFamily="34" charset="0"/>
                        </a:rPr>
                        <a:t>Item   </a:t>
                      </a:r>
                      <a:endParaRPr lang="en-AU" sz="1100" dirty="0">
                        <a:effectLst/>
                        <a:latin typeface="Arial" panose="020B0604020202020204" pitchFamily="34" charset="0"/>
                        <a:ea typeface="Times New Roman" panose="02020603050405020304" pitchFamily="18" charset="0"/>
                        <a:cs typeface="Arial" panose="020B0604020202020204" pitchFamily="34" charset="0"/>
                      </a:endParaRPr>
                    </a:p>
                  </a:txBody>
                  <a:tcPr marL="36000" marR="0" marT="0" marB="0"/>
                </a:tc>
                <a:tc>
                  <a:txBody>
                    <a:bodyPr/>
                    <a:lstStyle/>
                    <a:p>
                      <a:pPr algn="l">
                        <a:spcBef>
                          <a:spcPts val="600"/>
                        </a:spcBef>
                        <a:spcAft>
                          <a:spcPts val="600"/>
                        </a:spcAft>
                      </a:pPr>
                      <a:r>
                        <a:rPr lang="en-AU" sz="1100" dirty="0">
                          <a:effectLst/>
                          <a:latin typeface="Arial" panose="020B0604020202020204" pitchFamily="34" charset="0"/>
                          <a:cs typeface="Arial" panose="020B0604020202020204" pitchFamily="34" charset="0"/>
                        </a:rPr>
                        <a:t>Action required</a:t>
                      </a:r>
                      <a:endParaRPr lang="en-AU" sz="1100" dirty="0">
                        <a:effectLst/>
                        <a:latin typeface="Arial" panose="020B0604020202020204" pitchFamily="34" charset="0"/>
                        <a:ea typeface="Times New Roman" panose="02020603050405020304" pitchFamily="18" charset="0"/>
                        <a:cs typeface="Arial" panose="020B0604020202020204" pitchFamily="34" charset="0"/>
                      </a:endParaRPr>
                    </a:p>
                  </a:txBody>
                  <a:tcPr marL="36000" marR="0" marT="0" marB="0"/>
                </a:tc>
                <a:tc>
                  <a:txBody>
                    <a:bodyPr/>
                    <a:lstStyle/>
                    <a:p>
                      <a:pPr algn="l">
                        <a:spcBef>
                          <a:spcPts val="600"/>
                        </a:spcBef>
                        <a:spcAft>
                          <a:spcPts val="600"/>
                        </a:spcAft>
                      </a:pPr>
                      <a:r>
                        <a:rPr lang="en-AU" sz="1100" dirty="0">
                          <a:effectLst/>
                          <a:latin typeface="Arial" panose="020B0604020202020204" pitchFamily="34" charset="0"/>
                          <a:cs typeface="Arial" panose="020B0604020202020204" pitchFamily="34" charset="0"/>
                        </a:rPr>
                        <a:t>Responsible</a:t>
                      </a:r>
                      <a:endParaRPr lang="en-AU" sz="1100" dirty="0">
                        <a:effectLst/>
                        <a:latin typeface="Arial" panose="020B0604020202020204" pitchFamily="34" charset="0"/>
                        <a:ea typeface="Times New Roman" panose="02020603050405020304" pitchFamily="18" charset="0"/>
                        <a:cs typeface="Arial" panose="020B0604020202020204" pitchFamily="34" charset="0"/>
                      </a:endParaRPr>
                    </a:p>
                  </a:txBody>
                  <a:tcPr marL="36000" marR="0" marT="0" marB="0"/>
                </a:tc>
                <a:tc>
                  <a:txBody>
                    <a:bodyPr/>
                    <a:lstStyle/>
                    <a:p>
                      <a:pPr algn="l">
                        <a:spcBef>
                          <a:spcPts val="600"/>
                        </a:spcBef>
                        <a:spcAft>
                          <a:spcPts val="600"/>
                        </a:spcAft>
                      </a:pPr>
                      <a:r>
                        <a:rPr lang="en-AU" sz="1100" b="1" dirty="0">
                          <a:effectLst/>
                          <a:latin typeface="Arial" panose="020B0604020202020204" pitchFamily="34" charset="0"/>
                          <a:ea typeface="Times New Roman" panose="02020603050405020304" pitchFamily="18" charset="0"/>
                          <a:cs typeface="Arial" panose="020B0604020202020204" pitchFamily="34" charset="0"/>
                        </a:rPr>
                        <a:t>Action update</a:t>
                      </a:r>
                    </a:p>
                  </a:txBody>
                  <a:tcPr marL="36000" marR="0" marT="0" marB="0"/>
                </a:tc>
                <a:tc>
                  <a:txBody>
                    <a:bodyPr/>
                    <a:lstStyle/>
                    <a:p>
                      <a:pPr algn="l">
                        <a:spcBef>
                          <a:spcPts val="600"/>
                        </a:spcBef>
                        <a:spcAft>
                          <a:spcPts val="600"/>
                        </a:spcAft>
                      </a:pPr>
                      <a:r>
                        <a:rPr lang="en-AU" sz="1100" dirty="0">
                          <a:effectLst/>
                          <a:latin typeface="Arial" panose="020B0604020202020204" pitchFamily="34" charset="0"/>
                          <a:cs typeface="Arial" panose="020B0604020202020204" pitchFamily="34" charset="0"/>
                        </a:rPr>
                        <a:t>By</a:t>
                      </a:r>
                      <a:endParaRPr lang="en-AU" sz="1100" dirty="0">
                        <a:effectLst/>
                        <a:latin typeface="Arial" panose="020B0604020202020204" pitchFamily="34" charset="0"/>
                        <a:ea typeface="Times New Roman" panose="02020603050405020304" pitchFamily="18" charset="0"/>
                        <a:cs typeface="Arial" panose="020B0604020202020204" pitchFamily="34" charset="0"/>
                      </a:endParaRPr>
                    </a:p>
                  </a:txBody>
                  <a:tcPr marL="36000" marR="0" marT="0" marB="0"/>
                </a:tc>
                <a:extLst>
                  <a:ext uri="{0D108BD9-81ED-4DB2-BD59-A6C34878D82A}">
                    <a16:rowId xmlns:a16="http://schemas.microsoft.com/office/drawing/2014/main" val="129397537"/>
                  </a:ext>
                </a:extLst>
              </a:tr>
              <a:tr h="784172">
                <a:tc>
                  <a:txBody>
                    <a:bodyPr/>
                    <a:lstStyle/>
                    <a:p>
                      <a:pPr>
                        <a:spcAft>
                          <a:spcPts val="0"/>
                        </a:spcAft>
                      </a:pPr>
                      <a:r>
                        <a:rPr lang="en-AU" sz="1100" b="1" kern="1200" dirty="0">
                          <a:solidFill>
                            <a:schemeClr val="lt1"/>
                          </a:solidFill>
                          <a:effectLst/>
                          <a:latin typeface="Arial" panose="020B0604020202020204" pitchFamily="34" charset="0"/>
                          <a:ea typeface="Times New Roman" panose="02020603050405020304" pitchFamily="18" charset="0"/>
                          <a:cs typeface="Times New Roman" panose="02020603050405020304" pitchFamily="18" charset="0"/>
                        </a:rPr>
                        <a:t>18.3.1</a:t>
                      </a:r>
                    </a:p>
                  </a:txBody>
                  <a:tcPr marL="68580" marR="68580" marT="0" marB="0"/>
                </a:tc>
                <a:tc>
                  <a:txBody>
                    <a:bodyPr/>
                    <a:lstStyle/>
                    <a:p>
                      <a:pPr>
                        <a:spcBef>
                          <a:spcPts val="600"/>
                        </a:spcBef>
                        <a:spcAft>
                          <a:spcPts val="600"/>
                        </a:spcAft>
                      </a:pPr>
                      <a:r>
                        <a:rPr lang="en-AU" sz="1100" kern="1200" dirty="0">
                          <a:solidFill>
                            <a:schemeClr val="dk1"/>
                          </a:solidFill>
                          <a:effectLst/>
                          <a:latin typeface="Arial" panose="020B0604020202020204" pitchFamily="34" charset="0"/>
                          <a:ea typeface="Times New Roman" panose="02020603050405020304" pitchFamily="18" charset="0"/>
                          <a:cs typeface="Times New Roman" panose="02020603050405020304" pitchFamily="18" charset="0"/>
                        </a:rPr>
                        <a:t>AEMO to align Systems milestones with Readiness milestones. </a:t>
                      </a:r>
                    </a:p>
                  </a:txBody>
                  <a:tcPr marL="68580" marR="68580" marT="0" marB="0"/>
                </a:tc>
                <a:tc>
                  <a:txBody>
                    <a:bodyPr/>
                    <a:lstStyle/>
                    <a:p>
                      <a:pPr>
                        <a:spcAft>
                          <a:spcPts val="0"/>
                        </a:spcAft>
                      </a:pPr>
                      <a:r>
                        <a:rPr lang="en-AU" sz="1100" kern="1200" dirty="0">
                          <a:solidFill>
                            <a:schemeClr val="dk1"/>
                          </a:solidFill>
                          <a:effectLst/>
                          <a:latin typeface="Arial" panose="020B0604020202020204" pitchFamily="34" charset="0"/>
                          <a:ea typeface="Times New Roman" panose="02020603050405020304" pitchFamily="18" charset="0"/>
                          <a:cs typeface="Times New Roman" panose="02020603050405020304" pitchFamily="18" charset="0"/>
                        </a:rPr>
                        <a:t>AEMO</a:t>
                      </a:r>
                    </a:p>
                  </a:txBody>
                  <a:tcPr marL="68580" marR="68580" marT="0" marB="0"/>
                </a:tc>
                <a:tc>
                  <a:txBody>
                    <a:bodyPr/>
                    <a:lstStyle/>
                    <a:p>
                      <a:pPr>
                        <a:spcAft>
                          <a:spcPts val="0"/>
                        </a:spcAft>
                      </a:pPr>
                      <a:r>
                        <a:rPr lang="en-AU" sz="1100" kern="1200" dirty="0">
                          <a:solidFill>
                            <a:schemeClr val="dk1"/>
                          </a:solidFill>
                          <a:effectLst/>
                          <a:latin typeface="Arial" panose="020B0604020202020204" pitchFamily="34" charset="0"/>
                          <a:ea typeface="Times New Roman" panose="02020603050405020304" pitchFamily="18" charset="0"/>
                          <a:cs typeface="Times New Roman" panose="02020603050405020304" pitchFamily="18" charset="0"/>
                        </a:rPr>
                        <a:t>Milestones have been aligned and presented to the PCF in draft form. PCF is reviewing and will provide feedback. AEMO will finalised in advance of next PCF 5 Mar 20.</a:t>
                      </a:r>
                    </a:p>
                  </a:txBody>
                  <a:tcPr marL="68580" marR="68580" marT="0" marB="0" anchor="ctr"/>
                </a:tc>
                <a:tc>
                  <a:txBody>
                    <a:bodyPr/>
                    <a:lstStyle/>
                    <a:p>
                      <a:pPr algn="r">
                        <a:spcAft>
                          <a:spcPts val="0"/>
                        </a:spcAft>
                      </a:pPr>
                      <a:r>
                        <a:rPr lang="en-AU" sz="1100" kern="1200" dirty="0">
                          <a:solidFill>
                            <a:schemeClr val="dk1"/>
                          </a:solidFill>
                          <a:effectLst/>
                          <a:latin typeface="Arial" panose="020B0604020202020204" pitchFamily="34" charset="0"/>
                          <a:ea typeface="Times New Roman" panose="02020603050405020304" pitchFamily="18" charset="0"/>
                          <a:cs typeface="Times New Roman" panose="02020603050405020304" pitchFamily="18" charset="0"/>
                        </a:rPr>
                        <a:t>18/02/2020</a:t>
                      </a:r>
                    </a:p>
                  </a:txBody>
                  <a:tcPr marL="68580" marR="68580" marT="0" marB="0"/>
                </a:tc>
                <a:extLst>
                  <a:ext uri="{0D108BD9-81ED-4DB2-BD59-A6C34878D82A}">
                    <a16:rowId xmlns:a16="http://schemas.microsoft.com/office/drawing/2014/main" val="2464051088"/>
                  </a:ext>
                </a:extLst>
              </a:tr>
              <a:tr h="418049">
                <a:tc>
                  <a:txBody>
                    <a:bodyPr/>
                    <a:lstStyle/>
                    <a:p>
                      <a:pPr marL="0" algn="l" defTabSz="685800" rtl="0" eaLnBrk="1" latinLnBrk="0" hangingPunct="1">
                        <a:spcBef>
                          <a:spcPts val="600"/>
                        </a:spcBef>
                        <a:spcAft>
                          <a:spcPts val="600"/>
                        </a:spcAft>
                      </a:pPr>
                      <a:r>
                        <a:rPr lang="en-AU" sz="1100" b="1" kern="1200" dirty="0">
                          <a:solidFill>
                            <a:schemeClr val="lt1"/>
                          </a:solidFill>
                          <a:effectLst/>
                          <a:latin typeface="Arial" panose="020B0604020202020204" pitchFamily="34" charset="0"/>
                          <a:ea typeface="Times New Roman" panose="02020603050405020304" pitchFamily="18" charset="0"/>
                          <a:cs typeface="Times New Roman" panose="02020603050405020304" pitchFamily="18" charset="0"/>
                        </a:rPr>
                        <a:t>18.5.1</a:t>
                      </a:r>
                    </a:p>
                  </a:txBody>
                  <a:tcPr marL="68580" marR="68580" marT="0" marB="0"/>
                </a:tc>
                <a:tc>
                  <a:txBody>
                    <a:bodyPr/>
                    <a:lstStyle/>
                    <a:p>
                      <a:pPr marL="0" algn="l" defTabSz="685800" rtl="0" eaLnBrk="1" latinLnBrk="0" hangingPunct="1">
                        <a:spcBef>
                          <a:spcPts val="600"/>
                        </a:spcBef>
                        <a:spcAft>
                          <a:spcPts val="600"/>
                        </a:spcAft>
                      </a:pPr>
                      <a:r>
                        <a:rPr lang="en-AU" sz="1100" kern="1200" dirty="0">
                          <a:solidFill>
                            <a:schemeClr val="dk1"/>
                          </a:solidFill>
                          <a:effectLst/>
                          <a:latin typeface="Arial" panose="020B0604020202020204" pitchFamily="34" charset="0"/>
                          <a:ea typeface="Times New Roman" panose="02020603050405020304" pitchFamily="18" charset="0"/>
                          <a:cs typeface="Times New Roman" panose="02020603050405020304" pitchFamily="18" charset="0"/>
                        </a:rPr>
                        <a:t>AEMO to notify the SWG of the timeline for the ASWG consultation on the changes to the </a:t>
                      </a:r>
                      <a:r>
                        <a:rPr lang="en-AU" sz="1100" kern="1200" dirty="0" err="1">
                          <a:solidFill>
                            <a:schemeClr val="dk1"/>
                          </a:solidFill>
                          <a:effectLst/>
                          <a:latin typeface="Arial" panose="020B0604020202020204" pitchFamily="34" charset="0"/>
                          <a:ea typeface="Times New Roman" panose="02020603050405020304" pitchFamily="18" charset="0"/>
                          <a:cs typeface="Times New Roman" panose="02020603050405020304" pitchFamily="18" charset="0"/>
                        </a:rPr>
                        <a:t>aseXML</a:t>
                      </a:r>
                      <a:r>
                        <a:rPr lang="en-AU" sz="1100" kern="1200" dirty="0">
                          <a:solidFill>
                            <a:schemeClr val="dk1"/>
                          </a:solidFill>
                          <a:effectLst/>
                          <a:latin typeface="Arial" panose="020B0604020202020204" pitchFamily="34" charset="0"/>
                          <a:ea typeface="Times New Roman" panose="02020603050405020304" pitchFamily="18" charset="0"/>
                          <a:cs typeface="Times New Roman" panose="02020603050405020304" pitchFamily="18" charset="0"/>
                        </a:rPr>
                        <a:t> Schema once known.</a:t>
                      </a:r>
                    </a:p>
                  </a:txBody>
                  <a:tcPr marL="68580" marR="68580" marT="0" marB="0"/>
                </a:tc>
                <a:tc>
                  <a:txBody>
                    <a:bodyPr/>
                    <a:lstStyle/>
                    <a:p>
                      <a:pPr marL="0" algn="l" defTabSz="685800" rtl="0" eaLnBrk="1" latinLnBrk="0" hangingPunct="1">
                        <a:spcBef>
                          <a:spcPts val="600"/>
                        </a:spcBef>
                        <a:spcAft>
                          <a:spcPts val="600"/>
                        </a:spcAft>
                      </a:pPr>
                      <a:r>
                        <a:rPr lang="en-AU" sz="1100" kern="1200" dirty="0">
                          <a:solidFill>
                            <a:schemeClr val="dk1"/>
                          </a:solidFill>
                          <a:effectLst/>
                          <a:latin typeface="Arial" panose="020B0604020202020204" pitchFamily="34" charset="0"/>
                          <a:ea typeface="Times New Roman" panose="02020603050405020304" pitchFamily="18" charset="0"/>
                          <a:cs typeface="Times New Roman" panose="02020603050405020304" pitchFamily="18" charset="0"/>
                        </a:rPr>
                        <a:t>AEMO</a:t>
                      </a:r>
                    </a:p>
                  </a:txBody>
                  <a:tcPr marL="68580" marR="68580" marT="0" marB="0"/>
                </a:tc>
                <a:tc>
                  <a:txBody>
                    <a:bodyPr/>
                    <a:lstStyle/>
                    <a:p>
                      <a:pPr marL="0" algn="l" defTabSz="685800" rtl="0" eaLnBrk="1" latinLnBrk="0" hangingPunct="1">
                        <a:spcBef>
                          <a:spcPts val="600"/>
                        </a:spcBef>
                        <a:spcAft>
                          <a:spcPts val="600"/>
                        </a:spcAft>
                      </a:pPr>
                      <a:r>
                        <a:rPr lang="en-AU" sz="1100" kern="1200" dirty="0">
                          <a:solidFill>
                            <a:schemeClr val="dk1"/>
                          </a:solidFill>
                          <a:effectLst/>
                          <a:latin typeface="Arial" panose="020B0604020202020204" pitchFamily="34" charset="0"/>
                          <a:ea typeface="Times New Roman" panose="02020603050405020304" pitchFamily="18" charset="0"/>
                          <a:cs typeface="Times New Roman" panose="02020603050405020304" pitchFamily="18" charset="0"/>
                        </a:rPr>
                        <a:t>An update will be provided in SWG#19</a:t>
                      </a:r>
                    </a:p>
                  </a:txBody>
                  <a:tcPr marL="68580" marR="68580" marT="0" marB="0" anchor="ctr"/>
                </a:tc>
                <a:tc>
                  <a:txBody>
                    <a:bodyPr/>
                    <a:lstStyle/>
                    <a:p>
                      <a:pPr marL="0" algn="l" defTabSz="685800" rtl="0" eaLnBrk="1" latinLnBrk="0" hangingPunct="1">
                        <a:spcBef>
                          <a:spcPts val="600"/>
                        </a:spcBef>
                        <a:spcAft>
                          <a:spcPts val="600"/>
                        </a:spcAft>
                      </a:pPr>
                      <a:r>
                        <a:rPr lang="en-AU" sz="1100" kern="1200" dirty="0">
                          <a:solidFill>
                            <a:schemeClr val="dk1"/>
                          </a:solidFill>
                          <a:effectLst/>
                          <a:latin typeface="Arial" panose="020B0604020202020204" pitchFamily="34" charset="0"/>
                          <a:ea typeface="Times New Roman" panose="02020603050405020304" pitchFamily="18" charset="0"/>
                          <a:cs typeface="Times New Roman" panose="02020603050405020304" pitchFamily="18" charset="0"/>
                        </a:rPr>
                        <a:t>When available</a:t>
                      </a:r>
                    </a:p>
                  </a:txBody>
                  <a:tcPr marL="68580" marR="68580" marT="0" marB="0"/>
                </a:tc>
                <a:extLst>
                  <a:ext uri="{0D108BD9-81ED-4DB2-BD59-A6C34878D82A}">
                    <a16:rowId xmlns:a16="http://schemas.microsoft.com/office/drawing/2014/main" val="35741257"/>
                  </a:ext>
                </a:extLst>
              </a:tr>
              <a:tr h="501020">
                <a:tc>
                  <a:txBody>
                    <a:bodyPr/>
                    <a:lstStyle/>
                    <a:p>
                      <a:pPr marL="0" algn="l" defTabSz="685800" rtl="0" eaLnBrk="1" latinLnBrk="0" hangingPunct="1">
                        <a:spcBef>
                          <a:spcPts val="600"/>
                        </a:spcBef>
                        <a:spcAft>
                          <a:spcPts val="600"/>
                        </a:spcAft>
                      </a:pPr>
                      <a:r>
                        <a:rPr lang="en-AU" sz="1100" b="1" kern="1200" dirty="0">
                          <a:solidFill>
                            <a:schemeClr val="lt1"/>
                          </a:solidFill>
                          <a:effectLst/>
                          <a:latin typeface="Arial" panose="020B0604020202020204" pitchFamily="34" charset="0"/>
                          <a:ea typeface="Times New Roman" panose="02020603050405020304" pitchFamily="18" charset="0"/>
                          <a:cs typeface="Times New Roman" panose="02020603050405020304" pitchFamily="18" charset="0"/>
                        </a:rPr>
                        <a:t>18.5.2</a:t>
                      </a:r>
                    </a:p>
                  </a:txBody>
                  <a:tcPr marL="68580" marR="68580" marT="0" marB="0"/>
                </a:tc>
                <a:tc>
                  <a:txBody>
                    <a:bodyPr/>
                    <a:lstStyle/>
                    <a:p>
                      <a:pPr marL="0" algn="l" defTabSz="685800" rtl="0" eaLnBrk="1" latinLnBrk="0" hangingPunct="1">
                        <a:spcBef>
                          <a:spcPts val="600"/>
                        </a:spcBef>
                        <a:spcAft>
                          <a:spcPts val="600"/>
                        </a:spcAft>
                      </a:pPr>
                      <a:r>
                        <a:rPr lang="en-AU" sz="1100" kern="1200" dirty="0">
                          <a:solidFill>
                            <a:schemeClr val="dk1"/>
                          </a:solidFill>
                          <a:effectLst/>
                          <a:latin typeface="Arial" panose="020B0604020202020204" pitchFamily="34" charset="0"/>
                          <a:ea typeface="Times New Roman" panose="02020603050405020304" pitchFamily="18" charset="0"/>
                          <a:cs typeface="Times New Roman" panose="02020603050405020304" pitchFamily="18" charset="0"/>
                        </a:rPr>
                        <a:t>AEMO to circulate draft </a:t>
                      </a:r>
                      <a:r>
                        <a:rPr lang="en-AU" sz="1100" kern="1200" dirty="0" err="1">
                          <a:solidFill>
                            <a:schemeClr val="dk1"/>
                          </a:solidFill>
                          <a:effectLst/>
                          <a:latin typeface="Arial" panose="020B0604020202020204" pitchFamily="34" charset="0"/>
                          <a:ea typeface="Times New Roman" panose="02020603050405020304" pitchFamily="18" charset="0"/>
                          <a:cs typeface="Times New Roman" panose="02020603050405020304" pitchFamily="18" charset="0"/>
                        </a:rPr>
                        <a:t>aseXML</a:t>
                      </a:r>
                      <a:r>
                        <a:rPr lang="en-AU" sz="1100" kern="1200" dirty="0">
                          <a:solidFill>
                            <a:schemeClr val="dk1"/>
                          </a:solidFill>
                          <a:effectLst/>
                          <a:latin typeface="Arial" panose="020B0604020202020204" pitchFamily="34" charset="0"/>
                          <a:ea typeface="Times New Roman" panose="02020603050405020304" pitchFamily="18" charset="0"/>
                          <a:cs typeface="Times New Roman" panose="02020603050405020304" pitchFamily="18" charset="0"/>
                        </a:rPr>
                        <a:t> Schema when available from ASWG.</a:t>
                      </a:r>
                    </a:p>
                  </a:txBody>
                  <a:tcPr marL="68580" marR="68580" marT="0" marB="0"/>
                </a:tc>
                <a:tc>
                  <a:txBody>
                    <a:bodyPr/>
                    <a:lstStyle/>
                    <a:p>
                      <a:pPr marL="0" algn="l" defTabSz="685800" rtl="0" eaLnBrk="1" latinLnBrk="0" hangingPunct="1">
                        <a:spcBef>
                          <a:spcPts val="600"/>
                        </a:spcBef>
                        <a:spcAft>
                          <a:spcPts val="600"/>
                        </a:spcAft>
                      </a:pPr>
                      <a:r>
                        <a:rPr lang="en-AU" sz="1100" kern="1200" dirty="0">
                          <a:solidFill>
                            <a:schemeClr val="dk1"/>
                          </a:solidFill>
                          <a:effectLst/>
                          <a:latin typeface="Arial" panose="020B0604020202020204" pitchFamily="34" charset="0"/>
                          <a:ea typeface="Times New Roman" panose="02020603050405020304" pitchFamily="18" charset="0"/>
                          <a:cs typeface="Times New Roman" panose="02020603050405020304" pitchFamily="18" charset="0"/>
                        </a:rPr>
                        <a:t>AEMO</a:t>
                      </a:r>
                    </a:p>
                  </a:txBody>
                  <a:tcPr marL="68580" marR="68580" marT="0" marB="0"/>
                </a:tc>
                <a:tc>
                  <a:txBody>
                    <a:bodyPr/>
                    <a:lstStyle/>
                    <a:p>
                      <a:pPr marL="0" algn="l" defTabSz="685800" rtl="0" eaLnBrk="1" latinLnBrk="0" hangingPunct="1">
                        <a:spcBef>
                          <a:spcPts val="600"/>
                        </a:spcBef>
                        <a:spcAft>
                          <a:spcPts val="600"/>
                        </a:spcAft>
                      </a:pPr>
                      <a:r>
                        <a:rPr lang="en-AU" sz="1100" kern="1200" dirty="0">
                          <a:solidFill>
                            <a:schemeClr val="dk1"/>
                          </a:solidFill>
                          <a:effectLst/>
                          <a:latin typeface="Arial" panose="020B0604020202020204" pitchFamily="34" charset="0"/>
                          <a:ea typeface="Times New Roman" panose="02020603050405020304" pitchFamily="18" charset="0"/>
                          <a:cs typeface="Times New Roman" panose="02020603050405020304" pitchFamily="18" charset="0"/>
                        </a:rPr>
                        <a:t>Provided to SWG 12 Feb 20</a:t>
                      </a:r>
                    </a:p>
                  </a:txBody>
                  <a:tcPr marL="68580" marR="68580" marT="0" marB="0" anchor="ctr"/>
                </a:tc>
                <a:tc>
                  <a:txBody>
                    <a:bodyPr/>
                    <a:lstStyle/>
                    <a:p>
                      <a:pPr marL="0" algn="l" defTabSz="685800" rtl="0" eaLnBrk="1" latinLnBrk="0" hangingPunct="1">
                        <a:spcBef>
                          <a:spcPts val="600"/>
                        </a:spcBef>
                        <a:spcAft>
                          <a:spcPts val="600"/>
                        </a:spcAft>
                      </a:pPr>
                      <a:r>
                        <a:rPr lang="en-AU" sz="1100" kern="1200" dirty="0">
                          <a:solidFill>
                            <a:schemeClr val="dk1"/>
                          </a:solidFill>
                          <a:effectLst/>
                          <a:latin typeface="Arial" panose="020B0604020202020204" pitchFamily="34" charset="0"/>
                          <a:ea typeface="Times New Roman" panose="02020603050405020304" pitchFamily="18" charset="0"/>
                          <a:cs typeface="Times New Roman" panose="02020603050405020304" pitchFamily="18" charset="0"/>
                        </a:rPr>
                        <a:t>When available</a:t>
                      </a:r>
                    </a:p>
                  </a:txBody>
                  <a:tcPr marL="68580" marR="68580" marT="0" marB="0"/>
                </a:tc>
                <a:extLst>
                  <a:ext uri="{0D108BD9-81ED-4DB2-BD59-A6C34878D82A}">
                    <a16:rowId xmlns:a16="http://schemas.microsoft.com/office/drawing/2014/main" val="798208034"/>
                  </a:ext>
                </a:extLst>
              </a:tr>
              <a:tr h="765110">
                <a:tc>
                  <a:txBody>
                    <a:bodyPr/>
                    <a:lstStyle/>
                    <a:p>
                      <a:pPr>
                        <a:spcBef>
                          <a:spcPts val="600"/>
                        </a:spcBef>
                        <a:spcAft>
                          <a:spcPts val="600"/>
                        </a:spcAft>
                      </a:pPr>
                      <a:r>
                        <a:rPr lang="en-AU" sz="1100" b="1" dirty="0">
                          <a:effectLst/>
                          <a:latin typeface="Arial" panose="020B0604020202020204" pitchFamily="34" charset="0"/>
                          <a:ea typeface="Times New Roman" panose="02020603050405020304" pitchFamily="18" charset="0"/>
                          <a:cs typeface="Times New Roman" panose="02020603050405020304" pitchFamily="18" charset="0"/>
                        </a:rPr>
                        <a:t>17.5.1</a:t>
                      </a:r>
                      <a:endParaRPr lang="en-AU"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17780" marT="0" marB="0"/>
                </a:tc>
                <a:tc>
                  <a:txBody>
                    <a:bodyPr/>
                    <a:lstStyle/>
                    <a:p>
                      <a:pPr>
                        <a:spcBef>
                          <a:spcPts val="600"/>
                        </a:spcBef>
                        <a:spcAft>
                          <a:spcPts val="600"/>
                        </a:spcAft>
                      </a:pPr>
                      <a:r>
                        <a:rPr lang="en-AU" sz="1100" dirty="0">
                          <a:effectLst/>
                          <a:latin typeface="Arial" panose="020B0604020202020204" pitchFamily="34" charset="0"/>
                          <a:ea typeface="Times New Roman" panose="02020603050405020304" pitchFamily="18" charset="0"/>
                          <a:cs typeface="Times New Roman" panose="02020603050405020304" pitchFamily="18" charset="0"/>
                        </a:rPr>
                        <a:t>Participants impacted by the potential L2-M14, B2M via API Go- Live to email the 5MS program via the 5MS inbox in order for AEMO to set up a discussion.</a:t>
                      </a:r>
                    </a:p>
                  </a:txBody>
                  <a:tcPr marL="17780" marR="17780" marT="0" marB="0"/>
                </a:tc>
                <a:tc>
                  <a:txBody>
                    <a:bodyPr/>
                    <a:lstStyle/>
                    <a:p>
                      <a:pPr>
                        <a:spcBef>
                          <a:spcPts val="600"/>
                        </a:spcBef>
                        <a:spcAft>
                          <a:spcPts val="600"/>
                        </a:spcAft>
                      </a:pPr>
                      <a:r>
                        <a:rPr lang="en-AU" sz="1100" dirty="0">
                          <a:effectLst/>
                          <a:latin typeface="Arial" panose="020B0604020202020204" pitchFamily="34" charset="0"/>
                          <a:ea typeface="Times New Roman" panose="02020603050405020304" pitchFamily="18" charset="0"/>
                          <a:cs typeface="Times New Roman" panose="02020603050405020304" pitchFamily="18" charset="0"/>
                        </a:rPr>
                        <a:t>Participants</a:t>
                      </a:r>
                    </a:p>
                  </a:txBody>
                  <a:tcPr marL="17780" marR="17780" marT="0" marB="0"/>
                </a:tc>
                <a:tc>
                  <a:txBody>
                    <a:bodyPr/>
                    <a:lstStyle/>
                    <a:p>
                      <a:pPr>
                        <a:spcBef>
                          <a:spcPts val="600"/>
                        </a:spcBef>
                        <a:spcAft>
                          <a:spcPts val="600"/>
                        </a:spcAft>
                      </a:pPr>
                      <a:r>
                        <a:rPr lang="en-AU" sz="1100" dirty="0">
                          <a:effectLst/>
                          <a:latin typeface="Arial" panose="020B0604020202020204" pitchFamily="34" charset="0"/>
                          <a:ea typeface="Times New Roman" panose="02020603050405020304" pitchFamily="18" charset="0"/>
                          <a:cs typeface="Times New Roman" panose="02020603050405020304" pitchFamily="18" charset="0"/>
                        </a:rPr>
                        <a:t>Closed – no significant impacts identified.</a:t>
                      </a:r>
                      <a:r>
                        <a:rPr lang="en-AU" sz="1100" dirty="0">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 </a:t>
                      </a:r>
                      <a:endParaRPr lang="en-AU"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17780" marT="0" marB="0"/>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lang="en-AU" sz="1100" kern="1200" dirty="0">
                        <a:solidFill>
                          <a:schemeClr val="dk1"/>
                        </a:solidFill>
                        <a:effectLst/>
                        <a:latin typeface="Arial" panose="020B0604020202020204" pitchFamily="34" charset="0"/>
                        <a:ea typeface="Times New Roman" panose="02020603050405020304" pitchFamily="18" charset="0"/>
                        <a:cs typeface="Arial" panose="020B0604020202020204" pitchFamily="34" charset="0"/>
                      </a:endParaRPr>
                    </a:p>
                  </a:txBody>
                  <a:tcPr marL="36000" marR="0" marT="0" marB="0"/>
                </a:tc>
                <a:extLst>
                  <a:ext uri="{0D108BD9-81ED-4DB2-BD59-A6C34878D82A}">
                    <a16:rowId xmlns:a16="http://schemas.microsoft.com/office/drawing/2014/main" val="2423912042"/>
                  </a:ext>
                </a:extLst>
              </a:tr>
              <a:tr h="587683">
                <a:tc>
                  <a:txBody>
                    <a:bodyPr/>
                    <a:lstStyle/>
                    <a:p>
                      <a:pPr>
                        <a:spcBef>
                          <a:spcPts val="600"/>
                        </a:spcBef>
                        <a:spcAft>
                          <a:spcPts val="600"/>
                        </a:spcAft>
                      </a:pPr>
                      <a:r>
                        <a:rPr lang="en-AU" sz="1100">
                          <a:effectLst/>
                          <a:latin typeface="Arial" panose="020B0604020202020204" pitchFamily="34" charset="0"/>
                          <a:ea typeface="Times New Roman" panose="02020603050405020304" pitchFamily="18" charset="0"/>
                          <a:cs typeface="Times New Roman" panose="02020603050405020304" pitchFamily="18" charset="0"/>
                        </a:rPr>
                        <a:t>17.8.1</a:t>
                      </a:r>
                    </a:p>
                  </a:txBody>
                  <a:tcPr marL="17780" marR="17780" marT="0" marB="0"/>
                </a:tc>
                <a:tc>
                  <a:txBody>
                    <a:bodyPr/>
                    <a:lstStyle/>
                    <a:p>
                      <a:pPr>
                        <a:spcBef>
                          <a:spcPts val="600"/>
                        </a:spcBef>
                        <a:spcAft>
                          <a:spcPts val="600"/>
                        </a:spcAft>
                      </a:pPr>
                      <a:r>
                        <a:rPr lang="en-AU" sz="1100">
                          <a:effectLst/>
                          <a:latin typeface="Arial" panose="020B0604020202020204" pitchFamily="34" charset="0"/>
                          <a:ea typeface="Times New Roman" panose="02020603050405020304" pitchFamily="18" charset="0"/>
                          <a:cs typeface="Times New Roman" panose="02020603050405020304" pitchFamily="18" charset="0"/>
                        </a:rPr>
                        <a:t>Participants to provide feedback via the 5MS inbox on making the reference field a mandatory ID, re 5MS rule change (3.13.4 (l1)) does not mention ‘ancillary service price’ and whether this is not necessary, and submissions being limited to one per second.</a:t>
                      </a:r>
                    </a:p>
                  </a:txBody>
                  <a:tcPr marL="17780" marR="17780" marT="0" marB="0"/>
                </a:tc>
                <a:tc>
                  <a:txBody>
                    <a:bodyPr/>
                    <a:lstStyle/>
                    <a:p>
                      <a:pPr>
                        <a:spcBef>
                          <a:spcPts val="600"/>
                        </a:spcBef>
                        <a:spcAft>
                          <a:spcPts val="600"/>
                        </a:spcAft>
                      </a:pPr>
                      <a:r>
                        <a:rPr lang="en-AU" sz="1100">
                          <a:effectLst/>
                          <a:latin typeface="Arial" panose="020B0604020202020204" pitchFamily="34" charset="0"/>
                          <a:ea typeface="Times New Roman" panose="02020603050405020304" pitchFamily="18" charset="0"/>
                          <a:cs typeface="Times New Roman" panose="02020603050405020304" pitchFamily="18" charset="0"/>
                        </a:rPr>
                        <a:t>Participants</a:t>
                      </a:r>
                    </a:p>
                  </a:txBody>
                  <a:tcPr marL="17780" marR="17780" marT="0" marB="0"/>
                </a:tc>
                <a:tc>
                  <a:txBody>
                    <a:bodyPr/>
                    <a:lstStyle/>
                    <a:p>
                      <a:pPr>
                        <a:spcBef>
                          <a:spcPts val="600"/>
                        </a:spcBef>
                        <a:spcAft>
                          <a:spcPts val="600"/>
                        </a:spcAft>
                      </a:pPr>
                      <a:r>
                        <a:rPr lang="en-AU" sz="1100" strike="noStrike" kern="1200" dirty="0">
                          <a:solidFill>
                            <a:schemeClr val="dk1"/>
                          </a:solidFill>
                          <a:effectLst/>
                          <a:latin typeface="Arial" panose="020B0604020202020204" pitchFamily="34" charset="0"/>
                          <a:ea typeface="Times New Roman" panose="02020603050405020304" pitchFamily="18" charset="0"/>
                          <a:cs typeface="Arial" panose="020B0604020202020204" pitchFamily="34" charset="0"/>
                        </a:rPr>
                        <a:t>Update will be provided SWG#19</a:t>
                      </a:r>
                    </a:p>
                  </a:txBody>
                  <a:tcPr marL="36000" marR="0" marT="0" marB="0"/>
                </a:tc>
                <a:tc>
                  <a:txBody>
                    <a:bodyPr/>
                    <a:lstStyle/>
                    <a:p>
                      <a:pPr>
                        <a:spcBef>
                          <a:spcPts val="600"/>
                        </a:spcBef>
                        <a:spcAft>
                          <a:spcPts val="600"/>
                        </a:spcAft>
                      </a:pPr>
                      <a:endParaRPr lang="en-AU" sz="1100" kern="1200" dirty="0">
                        <a:solidFill>
                          <a:schemeClr val="dk1"/>
                        </a:solidFill>
                        <a:effectLst/>
                        <a:latin typeface="Arial" panose="020B0604020202020204" pitchFamily="34" charset="0"/>
                        <a:ea typeface="Times New Roman" panose="02020603050405020304" pitchFamily="18" charset="0"/>
                        <a:cs typeface="Arial" panose="020B0604020202020204" pitchFamily="34" charset="0"/>
                      </a:endParaRPr>
                    </a:p>
                  </a:txBody>
                  <a:tcPr marL="36000" marR="0" marT="0" marB="0"/>
                </a:tc>
                <a:extLst>
                  <a:ext uri="{0D108BD9-81ED-4DB2-BD59-A6C34878D82A}">
                    <a16:rowId xmlns:a16="http://schemas.microsoft.com/office/drawing/2014/main" val="546278566"/>
                  </a:ext>
                </a:extLst>
              </a:tr>
              <a:tr h="589864">
                <a:tc>
                  <a:txBody>
                    <a:bodyPr/>
                    <a:lstStyle/>
                    <a:p>
                      <a:pPr>
                        <a:spcBef>
                          <a:spcPts val="600"/>
                        </a:spcBef>
                        <a:spcAft>
                          <a:spcPts val="600"/>
                        </a:spcAft>
                      </a:pPr>
                      <a:r>
                        <a:rPr lang="en-AU" sz="1100" dirty="0">
                          <a:effectLst/>
                          <a:latin typeface="Arial" panose="020B0604020202020204" pitchFamily="34" charset="0"/>
                          <a:ea typeface="Times New Roman" panose="02020603050405020304" pitchFamily="18" charset="0"/>
                          <a:cs typeface="Times New Roman" panose="02020603050405020304" pitchFamily="18" charset="0"/>
                        </a:rPr>
                        <a:t>17.11.1</a:t>
                      </a:r>
                    </a:p>
                  </a:txBody>
                  <a:tcPr marL="17780" marR="17780" marT="0" marB="0"/>
                </a:tc>
                <a:tc>
                  <a:txBody>
                    <a:bodyPr/>
                    <a:lstStyle/>
                    <a:p>
                      <a:pPr>
                        <a:spcBef>
                          <a:spcPts val="600"/>
                        </a:spcBef>
                        <a:spcAft>
                          <a:spcPts val="600"/>
                        </a:spcAft>
                      </a:pPr>
                      <a:r>
                        <a:rPr lang="en-AU" sz="1100" dirty="0">
                          <a:effectLst/>
                          <a:latin typeface="Arial" panose="020B0604020202020204" pitchFamily="34" charset="0"/>
                          <a:ea typeface="Times New Roman" panose="02020603050405020304" pitchFamily="18" charset="0"/>
                          <a:cs typeface="Times New Roman" panose="02020603050405020304" pitchFamily="18" charset="0"/>
                        </a:rPr>
                        <a:t>AEMO to come back to Participants on the difference between the Tier 1 basic metering data delivery and the Ongoing Tier 1 basic metering data delivery.</a:t>
                      </a:r>
                    </a:p>
                  </a:txBody>
                  <a:tcPr marL="17780" marR="17780" marT="0" marB="0"/>
                </a:tc>
                <a:tc>
                  <a:txBody>
                    <a:bodyPr/>
                    <a:lstStyle/>
                    <a:p>
                      <a:pPr>
                        <a:spcBef>
                          <a:spcPts val="600"/>
                        </a:spcBef>
                        <a:spcAft>
                          <a:spcPts val="600"/>
                        </a:spcAft>
                      </a:pPr>
                      <a:r>
                        <a:rPr lang="en-AU" sz="1100" dirty="0">
                          <a:effectLst/>
                          <a:latin typeface="Arial" panose="020B0604020202020204" pitchFamily="34" charset="0"/>
                          <a:ea typeface="Times New Roman" panose="02020603050405020304" pitchFamily="18" charset="0"/>
                          <a:cs typeface="Times New Roman" panose="02020603050405020304" pitchFamily="18" charset="0"/>
                        </a:rPr>
                        <a:t>AEMO</a:t>
                      </a:r>
                    </a:p>
                  </a:txBody>
                  <a:tcPr marL="17780" marR="17780" marT="0" marB="0"/>
                </a:tc>
                <a:tc>
                  <a:txBody>
                    <a:bodyPr/>
                    <a:lstStyle/>
                    <a:p>
                      <a:pPr>
                        <a:spcBef>
                          <a:spcPts val="600"/>
                        </a:spcBef>
                        <a:spcAft>
                          <a:spcPts val="600"/>
                        </a:spcAft>
                      </a:pPr>
                      <a:r>
                        <a:rPr lang="en-AU" sz="1100" strike="noStrike" kern="1200">
                          <a:solidFill>
                            <a:schemeClr val="dk1"/>
                          </a:solidFill>
                          <a:effectLst/>
                          <a:latin typeface="Arial" panose="020B0604020202020204" pitchFamily="34" charset="0"/>
                          <a:ea typeface="Times New Roman" panose="02020603050405020304" pitchFamily="18" charset="0"/>
                          <a:cs typeface="Arial" panose="020B0604020202020204" pitchFamily="34" charset="0"/>
                        </a:rPr>
                        <a:t>Update will be provided SWG#19</a:t>
                      </a:r>
                      <a:endParaRPr lang="en-AU" sz="1100" strike="sngStrike" kern="1200" dirty="0">
                        <a:solidFill>
                          <a:schemeClr val="dk1"/>
                        </a:solidFill>
                        <a:effectLst/>
                        <a:latin typeface="Arial" panose="020B0604020202020204" pitchFamily="34" charset="0"/>
                        <a:ea typeface="Times New Roman" panose="02020603050405020304" pitchFamily="18" charset="0"/>
                        <a:cs typeface="Arial" panose="020B0604020202020204" pitchFamily="34" charset="0"/>
                      </a:endParaRPr>
                    </a:p>
                  </a:txBody>
                  <a:tcPr marL="36000" marR="0" marT="0" marB="0"/>
                </a:tc>
                <a:tc>
                  <a:txBody>
                    <a:bodyPr/>
                    <a:lstStyle/>
                    <a:p>
                      <a:pPr>
                        <a:spcBef>
                          <a:spcPts val="600"/>
                        </a:spcBef>
                        <a:spcAft>
                          <a:spcPts val="600"/>
                        </a:spcAft>
                      </a:pPr>
                      <a:endParaRPr lang="en-AU" sz="1100" kern="1200" dirty="0">
                        <a:solidFill>
                          <a:schemeClr val="dk1"/>
                        </a:solidFill>
                        <a:effectLst/>
                        <a:latin typeface="Arial" panose="020B0604020202020204" pitchFamily="34" charset="0"/>
                        <a:ea typeface="Times New Roman" panose="02020603050405020304" pitchFamily="18" charset="0"/>
                        <a:cs typeface="Arial" panose="020B0604020202020204" pitchFamily="34" charset="0"/>
                      </a:endParaRPr>
                    </a:p>
                  </a:txBody>
                  <a:tcPr marL="36000" marR="0" marT="0" marB="0"/>
                </a:tc>
                <a:extLst>
                  <a:ext uri="{0D108BD9-81ED-4DB2-BD59-A6C34878D82A}">
                    <a16:rowId xmlns:a16="http://schemas.microsoft.com/office/drawing/2014/main" val="4051204224"/>
                  </a:ext>
                </a:extLst>
              </a:tr>
            </a:tbl>
          </a:graphicData>
        </a:graphic>
      </p:graphicFrame>
    </p:spTree>
    <p:extLst>
      <p:ext uri="{BB962C8B-B14F-4D97-AF65-F5344CB8AC3E}">
        <p14:creationId xmlns:p14="http://schemas.microsoft.com/office/powerpoint/2010/main" val="22967594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8F2C0-924D-4A6E-8416-AB9530629098}"/>
              </a:ext>
            </a:extLst>
          </p:cNvPr>
          <p:cNvSpPr>
            <a:spLocks noGrp="1"/>
          </p:cNvSpPr>
          <p:nvPr>
            <p:ph type="title"/>
          </p:nvPr>
        </p:nvSpPr>
        <p:spPr/>
        <p:txBody>
          <a:bodyPr/>
          <a:lstStyle/>
          <a:p>
            <a:r>
              <a:rPr lang="en-AU" dirty="0"/>
              <a:t>Systems Workstream – Dispatch &amp; Operations</a:t>
            </a:r>
          </a:p>
        </p:txBody>
      </p:sp>
      <p:sp>
        <p:nvSpPr>
          <p:cNvPr id="4" name="Slide Number Placeholder 3">
            <a:extLst>
              <a:ext uri="{FF2B5EF4-FFF2-40B4-BE49-F238E27FC236}">
                <a16:creationId xmlns:a16="http://schemas.microsoft.com/office/drawing/2014/main" id="{57AAC6FE-57BC-4D36-A291-9AE6A92E5F2B}"/>
              </a:ext>
            </a:extLst>
          </p:cNvPr>
          <p:cNvSpPr>
            <a:spLocks noGrp="1"/>
          </p:cNvSpPr>
          <p:nvPr>
            <p:ph type="sldNum" sz="quarter" idx="12"/>
          </p:nvPr>
        </p:nvSpPr>
        <p:spPr/>
        <p:txBody>
          <a:bodyPr/>
          <a:lstStyle/>
          <a:p>
            <a:fld id="{4EC81F68-4976-451A-B2E9-79BCBD2F70CC}" type="slidenum">
              <a:rPr lang="en-AU" smtClean="0"/>
              <a:t>30</a:t>
            </a:fld>
            <a:endParaRPr lang="en-AU" dirty="0"/>
          </a:p>
        </p:txBody>
      </p:sp>
      <p:graphicFrame>
        <p:nvGraphicFramePr>
          <p:cNvPr id="5" name="Table 4">
            <a:extLst>
              <a:ext uri="{FF2B5EF4-FFF2-40B4-BE49-F238E27FC236}">
                <a16:creationId xmlns:a16="http://schemas.microsoft.com/office/drawing/2014/main" id="{F0068E10-BF21-407F-A31F-56F1E3C95837}"/>
              </a:ext>
            </a:extLst>
          </p:cNvPr>
          <p:cNvGraphicFramePr>
            <a:graphicFrameLocks noGrp="1"/>
          </p:cNvGraphicFramePr>
          <p:nvPr>
            <p:extLst>
              <p:ext uri="{D42A27DB-BD31-4B8C-83A1-F6EECF244321}">
                <p14:modId xmlns:p14="http://schemas.microsoft.com/office/powerpoint/2010/main" val="3971070531"/>
              </p:ext>
            </p:extLst>
          </p:nvPr>
        </p:nvGraphicFramePr>
        <p:xfrm>
          <a:off x="0" y="1778924"/>
          <a:ext cx="9143974" cy="4312866"/>
        </p:xfrm>
        <a:graphic>
          <a:graphicData uri="http://schemas.openxmlformats.org/drawingml/2006/table">
            <a:tbl>
              <a:tblPr/>
              <a:tblGrid>
                <a:gridCol w="2150888">
                  <a:extLst>
                    <a:ext uri="{9D8B030D-6E8A-4147-A177-3AD203B41FA5}">
                      <a16:colId xmlns:a16="http://schemas.microsoft.com/office/drawing/2014/main" val="2753517068"/>
                    </a:ext>
                  </a:extLst>
                </a:gridCol>
                <a:gridCol w="859274">
                  <a:extLst>
                    <a:ext uri="{9D8B030D-6E8A-4147-A177-3AD203B41FA5}">
                      <a16:colId xmlns:a16="http://schemas.microsoft.com/office/drawing/2014/main" val="1816529705"/>
                    </a:ext>
                  </a:extLst>
                </a:gridCol>
                <a:gridCol w="705253">
                  <a:extLst>
                    <a:ext uri="{9D8B030D-6E8A-4147-A177-3AD203B41FA5}">
                      <a16:colId xmlns:a16="http://schemas.microsoft.com/office/drawing/2014/main" val="4152914529"/>
                    </a:ext>
                  </a:extLst>
                </a:gridCol>
                <a:gridCol w="680934">
                  <a:extLst>
                    <a:ext uri="{9D8B030D-6E8A-4147-A177-3AD203B41FA5}">
                      <a16:colId xmlns:a16="http://schemas.microsoft.com/office/drawing/2014/main" val="3634353533"/>
                    </a:ext>
                  </a:extLst>
                </a:gridCol>
                <a:gridCol w="583658">
                  <a:extLst>
                    <a:ext uri="{9D8B030D-6E8A-4147-A177-3AD203B41FA5}">
                      <a16:colId xmlns:a16="http://schemas.microsoft.com/office/drawing/2014/main" val="1557756831"/>
                    </a:ext>
                  </a:extLst>
                </a:gridCol>
                <a:gridCol w="583658">
                  <a:extLst>
                    <a:ext uri="{9D8B030D-6E8A-4147-A177-3AD203B41FA5}">
                      <a16:colId xmlns:a16="http://schemas.microsoft.com/office/drawing/2014/main" val="682923064"/>
                    </a:ext>
                  </a:extLst>
                </a:gridCol>
                <a:gridCol w="583658">
                  <a:extLst>
                    <a:ext uri="{9D8B030D-6E8A-4147-A177-3AD203B41FA5}">
                      <a16:colId xmlns:a16="http://schemas.microsoft.com/office/drawing/2014/main" val="2911342083"/>
                    </a:ext>
                  </a:extLst>
                </a:gridCol>
                <a:gridCol w="734977">
                  <a:extLst>
                    <a:ext uri="{9D8B030D-6E8A-4147-A177-3AD203B41FA5}">
                      <a16:colId xmlns:a16="http://schemas.microsoft.com/office/drawing/2014/main" val="4206179401"/>
                    </a:ext>
                  </a:extLst>
                </a:gridCol>
                <a:gridCol w="737678">
                  <a:extLst>
                    <a:ext uri="{9D8B030D-6E8A-4147-A177-3AD203B41FA5}">
                      <a16:colId xmlns:a16="http://schemas.microsoft.com/office/drawing/2014/main" val="1859269275"/>
                    </a:ext>
                  </a:extLst>
                </a:gridCol>
                <a:gridCol w="713359">
                  <a:extLst>
                    <a:ext uri="{9D8B030D-6E8A-4147-A177-3AD203B41FA5}">
                      <a16:colId xmlns:a16="http://schemas.microsoft.com/office/drawing/2014/main" val="1908183758"/>
                    </a:ext>
                  </a:extLst>
                </a:gridCol>
                <a:gridCol w="810637">
                  <a:extLst>
                    <a:ext uri="{9D8B030D-6E8A-4147-A177-3AD203B41FA5}">
                      <a16:colId xmlns:a16="http://schemas.microsoft.com/office/drawing/2014/main" val="1220152084"/>
                    </a:ext>
                  </a:extLst>
                </a:gridCol>
              </a:tblGrid>
              <a:tr h="170807">
                <a:tc rowSpan="2">
                  <a:txBody>
                    <a:bodyPr/>
                    <a:lstStyle/>
                    <a:p>
                      <a:pPr algn="ctr" fontAlgn="t"/>
                      <a:r>
                        <a:rPr lang="en-AU" sz="900" b="1" i="0" u="none" strike="noStrike" dirty="0">
                          <a:solidFill>
                            <a:srgbClr val="000000"/>
                          </a:solidFill>
                          <a:effectLst/>
                          <a:latin typeface="Calibri" panose="020F0502020204030204" pitchFamily="34" charset="0"/>
                        </a:rPr>
                        <a:t>5 MINUTE SETTLEMENT</a:t>
                      </a:r>
                      <a:br>
                        <a:rPr lang="en-AU" sz="900" b="1" i="0" u="none" strike="noStrike" dirty="0">
                          <a:solidFill>
                            <a:srgbClr val="000000"/>
                          </a:solidFill>
                          <a:effectLst/>
                          <a:latin typeface="Calibri" panose="020F0502020204030204" pitchFamily="34" charset="0"/>
                        </a:rPr>
                      </a:br>
                      <a:r>
                        <a:rPr lang="en-AU" sz="900" b="1" i="0" u="none" strike="noStrike" dirty="0">
                          <a:solidFill>
                            <a:srgbClr val="000000"/>
                          </a:solidFill>
                          <a:effectLst/>
                          <a:latin typeface="Calibri" panose="020F0502020204030204" pitchFamily="34" charset="0"/>
                        </a:rPr>
                        <a:t>SYSTEMS TRACKING</a:t>
                      </a:r>
                    </a:p>
                  </a:txBody>
                  <a:tcPr marL="0" marR="0" marT="0" marB="0">
                    <a:lnL w="12700" cap="flat" cmpd="sng" algn="ctr">
                      <a:solidFill>
                        <a:srgbClr val="000000"/>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10">
                  <a:txBody>
                    <a:bodyPr/>
                    <a:lstStyle/>
                    <a:p>
                      <a:pPr algn="ctr" fontAlgn="t"/>
                      <a:r>
                        <a:rPr lang="en-AU" sz="900" b="1" i="0" u="none" strike="noStrike" dirty="0">
                          <a:solidFill>
                            <a:srgbClr val="000000"/>
                          </a:solidFill>
                          <a:effectLst/>
                          <a:latin typeface="Calibri" panose="020F0502020204030204" pitchFamily="34" charset="0"/>
                        </a:rPr>
                        <a:t>TIMING</a:t>
                      </a:r>
                    </a:p>
                  </a:txBody>
                  <a:tcPr marL="0" marR="0" marT="0" marB="0">
                    <a:lnL w="635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3277844008"/>
                  </a:ext>
                </a:extLst>
              </a:tr>
              <a:tr h="341612">
                <a:tc vMerge="1">
                  <a:txBody>
                    <a:bodyPr/>
                    <a:lstStyle/>
                    <a:p>
                      <a:endParaRPr lang="en-AU"/>
                    </a:p>
                  </a:txBody>
                  <a:tcPr/>
                </a:tc>
                <a:tc>
                  <a:txBody>
                    <a:bodyPr/>
                    <a:lstStyle/>
                    <a:p>
                      <a:pPr algn="ctr" fontAlgn="t"/>
                      <a:r>
                        <a:rPr lang="en-AU" sz="900" b="1" i="0" u="none" strike="noStrike" dirty="0">
                          <a:solidFill>
                            <a:srgbClr val="000000"/>
                          </a:solidFill>
                          <a:effectLst/>
                          <a:latin typeface="Calibri" panose="020F0502020204030204" pitchFamily="34" charset="0"/>
                        </a:rPr>
                        <a:t>Internal</a:t>
                      </a:r>
                      <a:br>
                        <a:rPr lang="en-AU" sz="900" b="1" i="0" u="none" strike="noStrike" dirty="0">
                          <a:solidFill>
                            <a:srgbClr val="000000"/>
                          </a:solidFill>
                          <a:effectLst/>
                          <a:latin typeface="Calibri" panose="020F0502020204030204" pitchFamily="34" charset="0"/>
                        </a:rPr>
                      </a:br>
                      <a:r>
                        <a:rPr lang="en-AU" sz="900" b="1" i="0" u="none" strike="noStrike" dirty="0">
                          <a:solidFill>
                            <a:srgbClr val="000000"/>
                          </a:solidFill>
                          <a:effectLst/>
                          <a:latin typeface="Calibri" panose="020F0502020204030204" pitchFamily="34" charset="0"/>
                        </a:rPr>
                        <a:t>HLIA</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AU" sz="900" b="1" i="0" u="none" strike="noStrike" dirty="0">
                          <a:solidFill>
                            <a:srgbClr val="000000"/>
                          </a:solidFill>
                          <a:effectLst/>
                          <a:latin typeface="Calibri" panose="020F0502020204030204" pitchFamily="34" charset="0"/>
                        </a:rPr>
                        <a:t>Focus/Group</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AU" sz="900" b="1" i="0" u="none" strike="noStrike" dirty="0">
                          <a:solidFill>
                            <a:srgbClr val="000000"/>
                          </a:solidFill>
                          <a:effectLst/>
                          <a:latin typeface="Calibri" panose="020F0502020204030204" pitchFamily="34" charset="0"/>
                        </a:rPr>
                        <a:t>SWG</a:t>
                      </a:r>
                      <a:br>
                        <a:rPr lang="en-AU" sz="900" b="1" i="0" u="none" strike="noStrike" dirty="0">
                          <a:solidFill>
                            <a:srgbClr val="000000"/>
                          </a:solidFill>
                          <a:effectLst/>
                          <a:latin typeface="Calibri" panose="020F0502020204030204" pitchFamily="34" charset="0"/>
                        </a:rPr>
                      </a:br>
                      <a:r>
                        <a:rPr lang="en-AU" sz="900" b="1" i="0" u="none" strike="noStrike" dirty="0">
                          <a:solidFill>
                            <a:srgbClr val="000000"/>
                          </a:solidFill>
                          <a:effectLst/>
                          <a:latin typeface="Calibri" panose="020F0502020204030204" pitchFamily="34" charset="0"/>
                        </a:rPr>
                        <a:t>Engagement</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AU" sz="900" b="1" i="0" u="none" strike="noStrike" dirty="0">
                          <a:solidFill>
                            <a:srgbClr val="000000"/>
                          </a:solidFill>
                          <a:effectLst/>
                          <a:latin typeface="Calibri" panose="020F0502020204030204" pitchFamily="34" charset="0"/>
                        </a:rPr>
                        <a:t>External</a:t>
                      </a:r>
                      <a:br>
                        <a:rPr lang="en-AU" sz="900" b="1" i="0" u="none" strike="noStrike" dirty="0">
                          <a:solidFill>
                            <a:srgbClr val="000000"/>
                          </a:solidFill>
                          <a:effectLst/>
                          <a:latin typeface="Calibri" panose="020F0502020204030204" pitchFamily="34" charset="0"/>
                        </a:rPr>
                      </a:br>
                      <a:r>
                        <a:rPr lang="en-AU" sz="900" b="1" i="0" u="none" strike="noStrike" dirty="0">
                          <a:solidFill>
                            <a:srgbClr val="000000"/>
                          </a:solidFill>
                          <a:effectLst/>
                          <a:latin typeface="Calibri" panose="020F0502020204030204" pitchFamily="34" charset="0"/>
                        </a:rPr>
                        <a:t>HLIA</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AU" sz="900" b="1" i="0" u="none" strike="noStrike" dirty="0">
                          <a:solidFill>
                            <a:srgbClr val="000000"/>
                          </a:solidFill>
                          <a:effectLst/>
                          <a:latin typeface="Calibri" panose="020F0502020204030204" pitchFamily="34" charset="0"/>
                        </a:rPr>
                        <a:t>Draft</a:t>
                      </a:r>
                      <a:br>
                        <a:rPr lang="en-AU" sz="900" b="1" i="0" u="none" strike="noStrike" dirty="0">
                          <a:solidFill>
                            <a:srgbClr val="000000"/>
                          </a:solidFill>
                          <a:effectLst/>
                          <a:latin typeface="Calibri" panose="020F0502020204030204" pitchFamily="34" charset="0"/>
                        </a:rPr>
                      </a:br>
                      <a:r>
                        <a:rPr lang="en-AU" sz="900" b="1" i="0" u="none" strike="noStrike" dirty="0">
                          <a:solidFill>
                            <a:srgbClr val="000000"/>
                          </a:solidFill>
                          <a:effectLst/>
                          <a:latin typeface="Calibri" panose="020F0502020204030204" pitchFamily="34" charset="0"/>
                        </a:rPr>
                        <a:t>Tech Spec</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AU" sz="900" b="1" i="0" u="none" strike="noStrike" dirty="0">
                          <a:solidFill>
                            <a:srgbClr val="000000"/>
                          </a:solidFill>
                          <a:effectLst/>
                          <a:latin typeface="Calibri" panose="020F0502020204030204" pitchFamily="34" charset="0"/>
                        </a:rPr>
                        <a:t>Final</a:t>
                      </a:r>
                      <a:br>
                        <a:rPr lang="en-AU" sz="900" b="1" i="0" u="none" strike="noStrike" dirty="0">
                          <a:solidFill>
                            <a:srgbClr val="000000"/>
                          </a:solidFill>
                          <a:effectLst/>
                          <a:latin typeface="Calibri" panose="020F0502020204030204" pitchFamily="34" charset="0"/>
                        </a:rPr>
                      </a:br>
                      <a:r>
                        <a:rPr lang="en-AU" sz="900" b="1" i="0" u="none" strike="noStrike" dirty="0">
                          <a:solidFill>
                            <a:srgbClr val="000000"/>
                          </a:solidFill>
                          <a:effectLst/>
                          <a:latin typeface="Calibri" panose="020F0502020204030204" pitchFamily="34" charset="0"/>
                        </a:rPr>
                        <a:t>Tech Spec</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AU" sz="900" b="1" i="0" u="none" strike="noStrike" dirty="0">
                          <a:solidFill>
                            <a:srgbClr val="000000"/>
                          </a:solidFill>
                          <a:effectLst/>
                          <a:latin typeface="Calibri" panose="020F0502020204030204" pitchFamily="34" charset="0"/>
                        </a:rPr>
                        <a:t>User</a:t>
                      </a:r>
                      <a:br>
                        <a:rPr lang="en-AU" sz="900" b="1" i="0" u="none" strike="noStrike" dirty="0">
                          <a:solidFill>
                            <a:srgbClr val="000000"/>
                          </a:solidFill>
                          <a:effectLst/>
                          <a:latin typeface="Calibri" panose="020F0502020204030204" pitchFamily="34" charset="0"/>
                        </a:rPr>
                      </a:br>
                      <a:r>
                        <a:rPr lang="en-AU" sz="900" b="1" i="0" u="none" strike="noStrike" dirty="0">
                          <a:solidFill>
                            <a:srgbClr val="000000"/>
                          </a:solidFill>
                          <a:effectLst/>
                          <a:latin typeface="Calibri" panose="020F0502020204030204" pitchFamily="34" charset="0"/>
                        </a:rPr>
                        <a:t>Guides</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AU" sz="900" b="1" i="0" u="none" strike="noStrike" dirty="0">
                          <a:solidFill>
                            <a:srgbClr val="000000"/>
                          </a:solidFill>
                          <a:effectLst/>
                          <a:latin typeface="Calibri" panose="020F0502020204030204" pitchFamily="34" charset="0"/>
                        </a:rPr>
                        <a:t>5MS Staging</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AU" sz="900" b="1" i="0" u="none" strike="noStrike" dirty="0">
                          <a:solidFill>
                            <a:srgbClr val="000000"/>
                          </a:solidFill>
                          <a:effectLst/>
                          <a:latin typeface="Calibri" panose="020F0502020204030204" pitchFamily="34" charset="0"/>
                        </a:rPr>
                        <a:t>Preprod</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AU" sz="900" b="1" i="0" u="none" strike="noStrike" dirty="0">
                          <a:solidFill>
                            <a:srgbClr val="000000"/>
                          </a:solidFill>
                          <a:effectLst/>
                          <a:latin typeface="Calibri" panose="020F0502020204030204" pitchFamily="34" charset="0"/>
                        </a:rPr>
                        <a:t>Production</a:t>
                      </a:r>
                    </a:p>
                  </a:txBody>
                  <a:tcPr marL="0" marR="0" marT="0" marB="0">
                    <a:lnL w="635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9885303"/>
                  </a:ext>
                </a:extLst>
              </a:tr>
              <a:tr h="179346">
                <a:tc gridSpan="11">
                  <a:txBody>
                    <a:bodyPr/>
                    <a:lstStyle/>
                    <a:p>
                      <a:pPr algn="l" fontAlgn="t"/>
                      <a:r>
                        <a:rPr lang="en-AU" sz="900" b="1" i="0" u="none" strike="noStrike" dirty="0">
                          <a:solidFill>
                            <a:srgbClr val="000000"/>
                          </a:solidFill>
                          <a:effectLst/>
                          <a:latin typeface="Calibri" panose="020F0502020204030204" pitchFamily="34" charset="0"/>
                        </a:rPr>
                        <a:t>DISPATCH and OPERATIONS</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268131294"/>
                  </a:ext>
                </a:extLst>
              </a:tr>
              <a:tr h="239129">
                <a:tc gridSpan="11">
                  <a:txBody>
                    <a:bodyPr/>
                    <a:lstStyle/>
                    <a:p>
                      <a:pPr algn="ctr" fontAlgn="ctr"/>
                      <a:r>
                        <a:rPr lang="en-AU" sz="900" b="1" i="0" u="none" strike="noStrike" dirty="0">
                          <a:solidFill>
                            <a:srgbClr val="000000"/>
                          </a:solidFill>
                          <a:effectLst/>
                          <a:latin typeface="Calibri" panose="020F0502020204030204" pitchFamily="34" charset="0"/>
                        </a:rPr>
                        <a:t>PACKAGE 1 - Bidding FTP and API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497708058"/>
                  </a:ext>
                </a:extLst>
              </a:tr>
              <a:tr h="170807">
                <a:tc>
                  <a:txBody>
                    <a:bodyPr/>
                    <a:lstStyle/>
                    <a:p>
                      <a:pPr algn="l" fontAlgn="t"/>
                      <a:r>
                        <a:rPr lang="en-AU" sz="900" b="0" i="0" u="none" strike="noStrike" dirty="0">
                          <a:solidFill>
                            <a:srgbClr val="000000"/>
                          </a:solidFill>
                          <a:effectLst/>
                          <a:latin typeface="Calibri" panose="020F0502020204030204" pitchFamily="34" charset="0"/>
                        </a:rPr>
                        <a:t>Transition</a:t>
                      </a:r>
                    </a:p>
                  </a:txBody>
                  <a:tcPr marL="0" marR="0" marT="0" marB="0">
                    <a:lnL w="12700" cap="flat" cmpd="sng" algn="ctr">
                      <a:solidFill>
                        <a:srgbClr val="000000"/>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t"/>
                      <a:r>
                        <a:rPr lang="en-AU" sz="900" b="0" i="0" u="none" strike="noStrike" dirty="0">
                          <a:solidFill>
                            <a:srgbClr val="000000"/>
                          </a:solidFill>
                          <a:effectLst/>
                          <a:latin typeface="Calibri" panose="020F0502020204030204" pitchFamily="34" charset="0"/>
                        </a:rPr>
                        <a:t>Aug-18</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Oct-18</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Aug-18</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Nov-18</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Dec-18</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2-Apr-19</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31-Oct-19</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29-Nov-19</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Nov-20</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t"/>
                      <a:r>
                        <a:rPr lang="en-AU" sz="900" b="0" i="0" u="none" strike="noStrike" dirty="0">
                          <a:solidFill>
                            <a:srgbClr val="000000"/>
                          </a:solidFill>
                          <a:effectLst/>
                          <a:latin typeface="Calibri" panose="020F0502020204030204" pitchFamily="34" charset="0"/>
                        </a:rPr>
                        <a:t>Mar-21</a:t>
                      </a:r>
                    </a:p>
                  </a:txBody>
                  <a:tcPr marL="0" marR="0" marT="0" marB="0">
                    <a:lnL w="635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751313466"/>
                  </a:ext>
                </a:extLst>
              </a:tr>
              <a:tr h="170807">
                <a:tc>
                  <a:txBody>
                    <a:bodyPr/>
                    <a:lstStyle/>
                    <a:p>
                      <a:pPr algn="l" fontAlgn="t"/>
                      <a:r>
                        <a:rPr lang="en-AU" sz="900" b="0" i="0" u="none" strike="noStrike" dirty="0">
                          <a:solidFill>
                            <a:srgbClr val="000000"/>
                          </a:solidFill>
                          <a:effectLst/>
                          <a:latin typeface="Calibri" panose="020F0502020204030204" pitchFamily="34" charset="0"/>
                        </a:rPr>
                        <a:t>Bidding Data Model</a:t>
                      </a:r>
                    </a:p>
                  </a:txBody>
                  <a:tcPr marL="0" marR="0" marT="0" marB="0">
                    <a:lnL w="12700" cap="flat" cmpd="sng" algn="ctr">
                      <a:solidFill>
                        <a:srgbClr val="000000"/>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t"/>
                      <a:r>
                        <a:rPr lang="en-AU" sz="900" b="0" i="0" u="none" strike="noStrike" dirty="0">
                          <a:solidFill>
                            <a:srgbClr val="000000"/>
                          </a:solidFill>
                          <a:effectLst/>
                          <a:latin typeface="Calibri" panose="020F0502020204030204" pitchFamily="34" charset="0"/>
                        </a:rPr>
                        <a:t>Aug-18</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t"/>
                      <a:r>
                        <a:rPr lang="en-AU" sz="900" b="0" i="0" u="none" strike="noStrike" dirty="0">
                          <a:solidFill>
                            <a:srgbClr val="000000"/>
                          </a:solidFill>
                          <a:effectLst/>
                          <a:latin typeface="Calibri" panose="020F0502020204030204" pitchFamily="34" charset="0"/>
                        </a:rPr>
                        <a:t>Sep-18</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Mar-19</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Dec-18</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2-Apr-19</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31-Oct-19</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29-Nov-19</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Nov-20</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t"/>
                      <a:r>
                        <a:rPr lang="en-AU" sz="900" b="0" i="0" u="none" strike="noStrike" dirty="0">
                          <a:solidFill>
                            <a:srgbClr val="000000"/>
                          </a:solidFill>
                          <a:effectLst/>
                          <a:latin typeface="Calibri" panose="020F0502020204030204" pitchFamily="34" charset="0"/>
                        </a:rPr>
                        <a:t>Mar-21</a:t>
                      </a:r>
                    </a:p>
                  </a:txBody>
                  <a:tcPr marL="0" marR="0" marT="0" marB="0">
                    <a:lnL w="635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536858277"/>
                  </a:ext>
                </a:extLst>
              </a:tr>
              <a:tr h="170807">
                <a:tc>
                  <a:txBody>
                    <a:bodyPr/>
                    <a:lstStyle/>
                    <a:p>
                      <a:pPr algn="l" fontAlgn="t"/>
                      <a:r>
                        <a:rPr lang="en-AU" sz="900" b="0" i="0" u="none" strike="noStrike" dirty="0">
                          <a:solidFill>
                            <a:srgbClr val="000000"/>
                          </a:solidFill>
                          <a:effectLst/>
                          <a:latin typeface="Calibri" panose="020F0502020204030204" pitchFamily="34" charset="0"/>
                        </a:rPr>
                        <a:t>Bidding Format</a:t>
                      </a:r>
                    </a:p>
                  </a:txBody>
                  <a:tcPr marL="0" marR="0" marT="0" marB="0">
                    <a:lnL w="12700" cap="flat" cmpd="sng" algn="ctr">
                      <a:solidFill>
                        <a:srgbClr val="000000"/>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AU" sz="900" b="0" i="0" u="none" strike="noStrike" dirty="0">
                          <a:solidFill>
                            <a:srgbClr val="000000"/>
                          </a:solidFill>
                          <a:effectLst/>
                          <a:latin typeface="Calibri" panose="020F0502020204030204" pitchFamily="34" charset="0"/>
                        </a:rPr>
                        <a:t>Aug-18</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AU" sz="900" b="0" i="0" u="none" strike="noStrike" dirty="0">
                          <a:solidFill>
                            <a:srgbClr val="000000"/>
                          </a:solidFill>
                          <a:effectLst/>
                          <a:latin typeface="Calibri" panose="020F0502020204030204" pitchFamily="34" charset="0"/>
                        </a:rPr>
                        <a:t>Sep-18</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Nov-18</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Dec-18</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2-Apr-19</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31-Oct-19</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29-Nov-19</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Nov-20</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AU" sz="900" b="0" i="0" u="none" strike="noStrike" dirty="0">
                          <a:solidFill>
                            <a:srgbClr val="000000"/>
                          </a:solidFill>
                          <a:effectLst/>
                          <a:latin typeface="Calibri" panose="020F0502020204030204" pitchFamily="34" charset="0"/>
                        </a:rPr>
                        <a:t>Mar-21</a:t>
                      </a:r>
                    </a:p>
                  </a:txBody>
                  <a:tcPr marL="0" marR="0" marT="0" marB="0">
                    <a:lnL w="635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8049749"/>
                  </a:ext>
                </a:extLst>
              </a:tr>
              <a:tr h="264749">
                <a:tc gridSpan="11">
                  <a:txBody>
                    <a:bodyPr/>
                    <a:lstStyle/>
                    <a:p>
                      <a:pPr algn="ctr" fontAlgn="ctr"/>
                      <a:r>
                        <a:rPr lang="en-AU" sz="900" b="1" i="0" u="none" strike="noStrike" dirty="0">
                          <a:solidFill>
                            <a:srgbClr val="000000"/>
                          </a:solidFill>
                          <a:effectLst/>
                          <a:latin typeface="Calibri" panose="020F0502020204030204" pitchFamily="34" charset="0"/>
                        </a:rPr>
                        <a:t>PACKAGE 2 - Bidding Web UI</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2798634379"/>
                  </a:ext>
                </a:extLst>
              </a:tr>
              <a:tr h="170807">
                <a:tc>
                  <a:txBody>
                    <a:bodyPr/>
                    <a:lstStyle/>
                    <a:p>
                      <a:pPr algn="l" fontAlgn="t"/>
                      <a:r>
                        <a:rPr lang="en-AU" sz="900" b="0" i="0" u="none" strike="noStrike" dirty="0">
                          <a:solidFill>
                            <a:srgbClr val="000000"/>
                          </a:solidFill>
                          <a:effectLst/>
                          <a:latin typeface="Calibri" panose="020F0502020204030204" pitchFamily="34" charset="0"/>
                        </a:rPr>
                        <a:t>Bidding Web UI and APIs</a:t>
                      </a:r>
                    </a:p>
                  </a:txBody>
                  <a:tcPr marL="0" marR="0" marT="0" marB="0">
                    <a:lnL w="12700" cap="flat" cmpd="sng" algn="ctr">
                      <a:solidFill>
                        <a:srgbClr val="000000"/>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AU" sz="900" b="0" i="0" u="none" strike="noStrike" dirty="0">
                          <a:solidFill>
                            <a:srgbClr val="000000"/>
                          </a:solidFill>
                          <a:effectLst/>
                          <a:latin typeface="Calibri" panose="020F0502020204030204" pitchFamily="34" charset="0"/>
                        </a:rPr>
                        <a:t>Aug-18</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Nov-18</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Dec-18</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Jan-19</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Mar-19</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31-Jul-19</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chemeClr val="tx1"/>
                          </a:solidFill>
                          <a:effectLst/>
                          <a:latin typeface="Calibri" panose="020F0502020204030204" pitchFamily="34" charset="0"/>
                        </a:rPr>
                        <a:t>16-Dec-19</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29-Nov-19</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Nov-20</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AU" sz="900" b="0" i="0" u="none" strike="noStrike" dirty="0">
                          <a:solidFill>
                            <a:srgbClr val="000000"/>
                          </a:solidFill>
                          <a:effectLst/>
                          <a:latin typeface="Calibri" panose="020F0502020204030204" pitchFamily="34" charset="0"/>
                        </a:rPr>
                        <a:t>Mar-21</a:t>
                      </a:r>
                    </a:p>
                  </a:txBody>
                  <a:tcPr marL="0" marR="0" marT="0" marB="0">
                    <a:lnL w="635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4305700"/>
                  </a:ext>
                </a:extLst>
              </a:tr>
              <a:tr h="230588">
                <a:tc gridSpan="11">
                  <a:txBody>
                    <a:bodyPr/>
                    <a:lstStyle/>
                    <a:p>
                      <a:pPr algn="ctr" fontAlgn="ctr"/>
                      <a:r>
                        <a:rPr lang="en-AU" sz="900" b="1" i="0" u="none" strike="noStrike" dirty="0">
                          <a:solidFill>
                            <a:srgbClr val="000000"/>
                          </a:solidFill>
                          <a:effectLst/>
                          <a:latin typeface="Calibri" panose="020F0502020204030204" pitchFamily="34" charset="0"/>
                        </a:rPr>
                        <a:t>PACKAGE 3 - Dispatch, Pre-dispatch and PASA</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4167399325"/>
                  </a:ext>
                </a:extLst>
              </a:tr>
              <a:tr h="170807">
                <a:tc>
                  <a:txBody>
                    <a:bodyPr/>
                    <a:lstStyle/>
                    <a:p>
                      <a:pPr algn="l" fontAlgn="t"/>
                      <a:r>
                        <a:rPr lang="en-AU" sz="900" b="0" i="0" u="none" strike="noStrike" dirty="0">
                          <a:solidFill>
                            <a:srgbClr val="000000"/>
                          </a:solidFill>
                          <a:effectLst/>
                          <a:latin typeface="Calibri" panose="020F0502020204030204" pitchFamily="34" charset="0"/>
                        </a:rPr>
                        <a:t>Dispatch</a:t>
                      </a:r>
                    </a:p>
                  </a:txBody>
                  <a:tcPr marL="0" marR="0" marT="0" marB="0">
                    <a:lnL w="12700" cap="flat" cmpd="sng" algn="ctr">
                      <a:solidFill>
                        <a:srgbClr val="000000"/>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t"/>
                      <a:r>
                        <a:rPr lang="en-AU" sz="900" b="0" i="0" u="none" strike="noStrike" dirty="0">
                          <a:solidFill>
                            <a:srgbClr val="000000"/>
                          </a:solidFill>
                          <a:effectLst/>
                          <a:latin typeface="Calibri" panose="020F0502020204030204" pitchFamily="34" charset="0"/>
                        </a:rPr>
                        <a:t>Aug-18</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t"/>
                      <a:r>
                        <a:rPr lang="en-AU" sz="900" b="0" i="0" u="none" strike="noStrike" dirty="0">
                          <a:solidFill>
                            <a:srgbClr val="000000"/>
                          </a:solidFill>
                          <a:effectLst/>
                          <a:latin typeface="Calibri" panose="020F0502020204030204" pitchFamily="34" charset="0"/>
                        </a:rPr>
                        <a:t>Oct-18</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Nov-18</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Oct-18</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2-Apr-19</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t"/>
                      <a:r>
                        <a:rPr lang="en-AU" sz="900" b="0" i="0" u="none" strike="noStrike" dirty="0">
                          <a:solidFill>
                            <a:srgbClr val="000000"/>
                          </a:solidFill>
                          <a:effectLst/>
                          <a:latin typeface="Calibri" panose="020F0502020204030204" pitchFamily="34" charset="0"/>
                        </a:rPr>
                        <a:t>29-Nov-19</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Nov-20</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t"/>
                      <a:r>
                        <a:rPr lang="en-AU" sz="900" b="0" i="0" u="none" strike="noStrike" dirty="0">
                          <a:solidFill>
                            <a:srgbClr val="000000"/>
                          </a:solidFill>
                          <a:effectLst/>
                          <a:latin typeface="Calibri" panose="020F0502020204030204" pitchFamily="34" charset="0"/>
                        </a:rPr>
                        <a:t>Mar-21</a:t>
                      </a:r>
                    </a:p>
                  </a:txBody>
                  <a:tcPr marL="0" marR="0" marT="0" marB="0">
                    <a:lnL w="635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58446229"/>
                  </a:ext>
                </a:extLst>
              </a:tr>
              <a:tr h="170807">
                <a:tc>
                  <a:txBody>
                    <a:bodyPr/>
                    <a:lstStyle/>
                    <a:p>
                      <a:pPr algn="l" fontAlgn="t"/>
                      <a:r>
                        <a:rPr lang="en-AU" sz="900" b="0" i="0" u="none" strike="noStrike" dirty="0">
                          <a:solidFill>
                            <a:srgbClr val="000000"/>
                          </a:solidFill>
                          <a:effectLst/>
                          <a:latin typeface="Calibri" panose="020F0502020204030204" pitchFamily="34" charset="0"/>
                        </a:rPr>
                        <a:t>Predispatch P30/7DAY</a:t>
                      </a:r>
                    </a:p>
                  </a:txBody>
                  <a:tcPr marL="0" marR="0" marT="0" marB="0">
                    <a:lnL w="12700" cap="flat" cmpd="sng" algn="ctr">
                      <a:solidFill>
                        <a:srgbClr val="000000"/>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t"/>
                      <a:r>
                        <a:rPr lang="en-AU" sz="900" b="0" i="0" u="none" strike="noStrike" dirty="0">
                          <a:solidFill>
                            <a:srgbClr val="000000"/>
                          </a:solidFill>
                          <a:effectLst/>
                          <a:latin typeface="Calibri" panose="020F0502020204030204" pitchFamily="34" charset="0"/>
                        </a:rPr>
                        <a:t>Aug-18</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t"/>
                      <a:r>
                        <a:rPr lang="en-AU" sz="900" b="0" i="0" u="none" strike="noStrike" dirty="0">
                          <a:solidFill>
                            <a:srgbClr val="000000"/>
                          </a:solidFill>
                          <a:effectLst/>
                          <a:latin typeface="Calibri" panose="020F0502020204030204" pitchFamily="34" charset="0"/>
                        </a:rPr>
                        <a:t>Oct-18</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Nov-18</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Oct-18</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2-Apr-19</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t"/>
                      <a:r>
                        <a:rPr lang="en-AU" sz="900" b="0" i="0" u="none" strike="noStrike" dirty="0">
                          <a:solidFill>
                            <a:srgbClr val="000000"/>
                          </a:solidFill>
                          <a:effectLst/>
                          <a:latin typeface="Calibri" panose="020F0502020204030204" pitchFamily="34" charset="0"/>
                        </a:rPr>
                        <a:t>29-Nov-19</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Nov-20</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t"/>
                      <a:r>
                        <a:rPr lang="en-AU" sz="900" b="0" i="0" u="none" strike="noStrike" dirty="0">
                          <a:solidFill>
                            <a:srgbClr val="000000"/>
                          </a:solidFill>
                          <a:effectLst/>
                          <a:latin typeface="Calibri" panose="020F0502020204030204" pitchFamily="34" charset="0"/>
                        </a:rPr>
                        <a:t>Mar-21</a:t>
                      </a:r>
                    </a:p>
                  </a:txBody>
                  <a:tcPr marL="0" marR="0" marT="0" marB="0">
                    <a:lnL w="635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326994082"/>
                  </a:ext>
                </a:extLst>
              </a:tr>
              <a:tr h="170807">
                <a:tc>
                  <a:txBody>
                    <a:bodyPr/>
                    <a:lstStyle/>
                    <a:p>
                      <a:pPr algn="l" fontAlgn="t"/>
                      <a:r>
                        <a:rPr lang="en-AU" sz="900" b="0" i="0" u="none" strike="noStrike" dirty="0">
                          <a:solidFill>
                            <a:srgbClr val="000000"/>
                          </a:solidFill>
                          <a:effectLst/>
                          <a:latin typeface="Calibri" panose="020F0502020204030204" pitchFamily="34" charset="0"/>
                        </a:rPr>
                        <a:t>Predispatch P5</a:t>
                      </a:r>
                    </a:p>
                  </a:txBody>
                  <a:tcPr marL="0" marR="0" marT="0" marB="0">
                    <a:lnL w="12700" cap="flat" cmpd="sng" algn="ctr">
                      <a:solidFill>
                        <a:srgbClr val="000000"/>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t"/>
                      <a:r>
                        <a:rPr lang="en-AU" sz="900" b="0" i="0" u="none" strike="noStrike" dirty="0">
                          <a:solidFill>
                            <a:srgbClr val="000000"/>
                          </a:solidFill>
                          <a:effectLst/>
                          <a:latin typeface="Calibri" panose="020F0502020204030204" pitchFamily="34" charset="0"/>
                        </a:rPr>
                        <a:t>Nov-18</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Oct-18</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Nov-18</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TBC</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t"/>
                      <a:r>
                        <a:rPr lang="en-AU" sz="900" b="0" i="0" u="none" strike="noStrike" dirty="0">
                          <a:solidFill>
                            <a:srgbClr val="000000"/>
                          </a:solidFill>
                          <a:effectLst/>
                          <a:latin typeface="Calibri" panose="020F0502020204030204" pitchFamily="34" charset="0"/>
                        </a:rPr>
                        <a:t>TBC</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t"/>
                      <a:r>
                        <a:rPr lang="en-AU" sz="900" b="0" i="0" u="none" strike="noStrike" dirty="0">
                          <a:solidFill>
                            <a:srgbClr val="000000"/>
                          </a:solidFill>
                          <a:effectLst/>
                          <a:latin typeface="Calibri" panose="020F0502020204030204" pitchFamily="34" charset="0"/>
                        </a:rPr>
                        <a:t>TBC</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t"/>
                      <a:r>
                        <a:rPr lang="en-AU" sz="900" b="0" i="0" u="none" strike="noStrike" dirty="0">
                          <a:solidFill>
                            <a:srgbClr val="000000"/>
                          </a:solidFill>
                          <a:effectLst/>
                          <a:latin typeface="Calibri" panose="020F0502020204030204" pitchFamily="34" charset="0"/>
                        </a:rPr>
                        <a:t>-</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t"/>
                      <a:r>
                        <a:rPr lang="en-AU" sz="900" b="0" i="0" u="none" strike="noStrike" dirty="0">
                          <a:solidFill>
                            <a:srgbClr val="000000"/>
                          </a:solidFill>
                          <a:effectLst/>
                          <a:latin typeface="Calibri" panose="020F0502020204030204" pitchFamily="34" charset="0"/>
                        </a:rPr>
                        <a:t>TBC</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t"/>
                      <a:r>
                        <a:rPr lang="en-AU" sz="900" b="0" i="0" u="none" strike="noStrike" dirty="0">
                          <a:solidFill>
                            <a:srgbClr val="000000"/>
                          </a:solidFill>
                          <a:effectLst/>
                          <a:latin typeface="Calibri" panose="020F0502020204030204" pitchFamily="34" charset="0"/>
                        </a:rPr>
                        <a:t>Nov-20</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t"/>
                      <a:r>
                        <a:rPr lang="en-AU" sz="900" b="0" i="0" u="none" strike="noStrike" dirty="0">
                          <a:solidFill>
                            <a:srgbClr val="000000"/>
                          </a:solidFill>
                          <a:effectLst/>
                          <a:latin typeface="Calibri" panose="020F0502020204030204" pitchFamily="34" charset="0"/>
                        </a:rPr>
                        <a:t>May-21</a:t>
                      </a:r>
                    </a:p>
                  </a:txBody>
                  <a:tcPr marL="0" marR="0" marT="0" marB="0">
                    <a:lnL w="635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646122287"/>
                  </a:ext>
                </a:extLst>
              </a:tr>
              <a:tr h="170807">
                <a:tc>
                  <a:txBody>
                    <a:bodyPr/>
                    <a:lstStyle/>
                    <a:p>
                      <a:pPr algn="l" fontAlgn="t"/>
                      <a:r>
                        <a:rPr lang="en-AU" sz="900" b="0" i="0" u="none" strike="noStrike" dirty="0">
                          <a:solidFill>
                            <a:srgbClr val="000000"/>
                          </a:solidFill>
                          <a:effectLst/>
                          <a:latin typeface="Calibri" panose="020F0502020204030204" pitchFamily="34" charset="0"/>
                        </a:rPr>
                        <a:t>ST and PD PASA</a:t>
                      </a:r>
                    </a:p>
                  </a:txBody>
                  <a:tcPr marL="0" marR="0" marT="0" marB="0">
                    <a:lnL w="12700" cap="flat" cmpd="sng" algn="ctr">
                      <a:solidFill>
                        <a:srgbClr val="000000"/>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AU" sz="900" b="0" i="0" u="none" strike="noStrike" dirty="0">
                          <a:solidFill>
                            <a:srgbClr val="000000"/>
                          </a:solidFill>
                          <a:effectLst/>
                          <a:latin typeface="Calibri" panose="020F0502020204030204" pitchFamily="34" charset="0"/>
                        </a:rPr>
                        <a:t>Aug-18</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AU" sz="900" b="0" i="0" u="none" strike="noStrike" dirty="0">
                          <a:solidFill>
                            <a:srgbClr val="000000"/>
                          </a:solidFill>
                          <a:effectLst/>
                          <a:latin typeface="Calibri" panose="020F0502020204030204" pitchFamily="34" charset="0"/>
                        </a:rPr>
                        <a:t>Oct-18</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Nov-18</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Oct-18</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2-Apr-19</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31-Oct-19</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29-Nov-19</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Nov-20</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AU" sz="900" b="0" i="0" u="none" strike="noStrike" dirty="0">
                          <a:solidFill>
                            <a:srgbClr val="000000"/>
                          </a:solidFill>
                          <a:effectLst/>
                          <a:latin typeface="Calibri" panose="020F0502020204030204" pitchFamily="34" charset="0"/>
                        </a:rPr>
                        <a:t>Mar-21</a:t>
                      </a:r>
                    </a:p>
                  </a:txBody>
                  <a:tcPr marL="0" marR="0" marT="0" marB="0">
                    <a:lnL w="635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7143273"/>
                  </a:ext>
                </a:extLst>
              </a:tr>
              <a:tr h="239129">
                <a:tc gridSpan="11">
                  <a:txBody>
                    <a:bodyPr/>
                    <a:lstStyle/>
                    <a:p>
                      <a:pPr algn="ctr" fontAlgn="ctr"/>
                      <a:r>
                        <a:rPr lang="en-AU" sz="900" b="1" i="0" u="none" strike="noStrike" dirty="0">
                          <a:solidFill>
                            <a:srgbClr val="000000"/>
                          </a:solidFill>
                          <a:effectLst/>
                          <a:latin typeface="Calibri" panose="020F0502020204030204" pitchFamily="34" charset="0"/>
                        </a:rPr>
                        <a:t>PACKAGE 4 - Pricing and Miscellaneous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2784848260"/>
                  </a:ext>
                </a:extLst>
              </a:tr>
              <a:tr h="170807">
                <a:tc>
                  <a:txBody>
                    <a:bodyPr/>
                    <a:lstStyle/>
                    <a:p>
                      <a:pPr algn="l" fontAlgn="t"/>
                      <a:r>
                        <a:rPr lang="en-AU" sz="900" b="0" i="0" u="none" strike="noStrike" dirty="0">
                          <a:solidFill>
                            <a:srgbClr val="000000"/>
                          </a:solidFill>
                          <a:effectLst/>
                          <a:latin typeface="Calibri" panose="020F0502020204030204" pitchFamily="34" charset="0"/>
                        </a:rPr>
                        <a:t>Trading Price / Price Revision</a:t>
                      </a:r>
                    </a:p>
                  </a:txBody>
                  <a:tcPr marL="0" marR="0" marT="0" marB="0">
                    <a:lnL w="12700" cap="flat" cmpd="sng" algn="ctr">
                      <a:solidFill>
                        <a:srgbClr val="000000"/>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t"/>
                      <a:r>
                        <a:rPr lang="en-AU" sz="900" b="0" i="0" u="none" strike="noStrike" dirty="0">
                          <a:solidFill>
                            <a:srgbClr val="000000"/>
                          </a:solidFill>
                          <a:effectLst/>
                          <a:latin typeface="Calibri" panose="020F0502020204030204" pitchFamily="34" charset="0"/>
                        </a:rPr>
                        <a:t>Aug-18</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t"/>
                      <a:r>
                        <a:rPr lang="en-AU" sz="900" b="0" i="0" u="none" strike="noStrike" dirty="0">
                          <a:solidFill>
                            <a:srgbClr val="000000"/>
                          </a:solidFill>
                          <a:effectLst/>
                          <a:latin typeface="Calibri" panose="020F0502020204030204" pitchFamily="34" charset="0"/>
                        </a:rPr>
                        <a:t>Feb-19</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Nov-18</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Mar-19</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31-Jul-19</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t"/>
                      <a:r>
                        <a:rPr lang="en-AU" sz="900" b="0" i="0" u="none" strike="noStrike" dirty="0">
                          <a:solidFill>
                            <a:srgbClr val="000000"/>
                          </a:solidFill>
                          <a:effectLst/>
                          <a:latin typeface="Calibri" panose="020F0502020204030204" pitchFamily="34" charset="0"/>
                        </a:rPr>
                        <a:t>15-May-20</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t"/>
                      <a:r>
                        <a:rPr lang="en-AU" sz="900" b="0" i="0" u="none" strike="noStrike" dirty="0">
                          <a:solidFill>
                            <a:srgbClr val="000000"/>
                          </a:solidFill>
                          <a:effectLst/>
                          <a:latin typeface="Calibri" panose="020F0502020204030204" pitchFamily="34" charset="0"/>
                        </a:rPr>
                        <a:t>Nov-20</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t"/>
                      <a:r>
                        <a:rPr lang="en-AU" sz="900" b="0" i="0" u="none" strike="noStrike" dirty="0">
                          <a:solidFill>
                            <a:srgbClr val="000000"/>
                          </a:solidFill>
                          <a:effectLst/>
                          <a:latin typeface="Calibri" panose="020F0502020204030204" pitchFamily="34" charset="0"/>
                        </a:rPr>
                        <a:t>May-21</a:t>
                      </a:r>
                    </a:p>
                  </a:txBody>
                  <a:tcPr marL="0" marR="0" marT="0" marB="0">
                    <a:lnL w="635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153148491"/>
                  </a:ext>
                </a:extLst>
              </a:tr>
              <a:tr h="170807">
                <a:tc>
                  <a:txBody>
                    <a:bodyPr/>
                    <a:lstStyle/>
                    <a:p>
                      <a:pPr algn="l" fontAlgn="t"/>
                      <a:r>
                        <a:rPr lang="en-AU" sz="900" b="0" i="0" u="none" strike="noStrike" dirty="0">
                          <a:solidFill>
                            <a:srgbClr val="000000"/>
                          </a:solidFill>
                          <a:effectLst/>
                          <a:latin typeface="Calibri" panose="020F0502020204030204" pitchFamily="34" charset="0"/>
                        </a:rPr>
                        <a:t>Administered Pricing and CPT</a:t>
                      </a:r>
                    </a:p>
                  </a:txBody>
                  <a:tcPr marL="0" marR="0" marT="0" marB="0">
                    <a:lnL w="12700" cap="flat" cmpd="sng" algn="ctr">
                      <a:solidFill>
                        <a:srgbClr val="000000"/>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t"/>
                      <a:r>
                        <a:rPr lang="en-AU" sz="900" b="0" i="0" u="none" strike="noStrike" dirty="0">
                          <a:solidFill>
                            <a:srgbClr val="000000"/>
                          </a:solidFill>
                          <a:effectLst/>
                          <a:latin typeface="Calibri" panose="020F0502020204030204" pitchFamily="34" charset="0"/>
                        </a:rPr>
                        <a:t>Aug-18</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t"/>
                      <a:r>
                        <a:rPr lang="en-AU" sz="900" b="0" i="0" u="none" strike="noStrike" dirty="0">
                          <a:solidFill>
                            <a:srgbClr val="000000"/>
                          </a:solidFill>
                          <a:effectLst/>
                          <a:latin typeface="Calibri" panose="020F0502020204030204" pitchFamily="34" charset="0"/>
                        </a:rPr>
                        <a:t>Feb-19</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Dec-18</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Mar-19</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31-Jul-19</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t"/>
                      <a:r>
                        <a:rPr lang="en-AU" sz="900" b="0" i="0" u="none" strike="noStrike" dirty="0">
                          <a:solidFill>
                            <a:srgbClr val="000000"/>
                          </a:solidFill>
                          <a:effectLst/>
                          <a:latin typeface="Calibri" panose="020F0502020204030204" pitchFamily="34" charset="0"/>
                        </a:rPr>
                        <a:t>15-May-20</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t"/>
                      <a:r>
                        <a:rPr lang="en-AU" sz="900" b="0" i="0" u="none" strike="noStrike" dirty="0">
                          <a:solidFill>
                            <a:srgbClr val="000000"/>
                          </a:solidFill>
                          <a:effectLst/>
                          <a:latin typeface="Calibri" panose="020F0502020204030204" pitchFamily="34" charset="0"/>
                        </a:rPr>
                        <a:t>Nov-20</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t"/>
                      <a:r>
                        <a:rPr lang="en-AU" sz="900" b="0" i="0" u="none" strike="noStrike" dirty="0">
                          <a:solidFill>
                            <a:srgbClr val="000000"/>
                          </a:solidFill>
                          <a:effectLst/>
                          <a:latin typeface="Calibri" panose="020F0502020204030204" pitchFamily="34" charset="0"/>
                        </a:rPr>
                        <a:t>May-21</a:t>
                      </a:r>
                    </a:p>
                  </a:txBody>
                  <a:tcPr marL="0" marR="0" marT="0" marB="0">
                    <a:lnL w="635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93829155"/>
                  </a:ext>
                </a:extLst>
              </a:tr>
              <a:tr h="170807">
                <a:tc>
                  <a:txBody>
                    <a:bodyPr/>
                    <a:lstStyle/>
                    <a:p>
                      <a:pPr algn="l" fontAlgn="t"/>
                      <a:r>
                        <a:rPr lang="en-AU" sz="900" b="0" i="0" u="none" strike="noStrike" dirty="0">
                          <a:solidFill>
                            <a:srgbClr val="000000"/>
                          </a:solidFill>
                          <a:effectLst/>
                          <a:latin typeface="Calibri" panose="020F0502020204030204" pitchFamily="34" charset="0"/>
                        </a:rPr>
                        <a:t>Suspension Pricing</a:t>
                      </a:r>
                    </a:p>
                  </a:txBody>
                  <a:tcPr marL="0" marR="0" marT="0" marB="0">
                    <a:lnL w="12700" cap="flat" cmpd="sng" algn="ctr">
                      <a:solidFill>
                        <a:srgbClr val="000000"/>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t"/>
                      <a:r>
                        <a:rPr lang="en-AU" sz="900" b="0" i="0" u="none" strike="noStrike" dirty="0">
                          <a:solidFill>
                            <a:srgbClr val="000000"/>
                          </a:solidFill>
                          <a:effectLst/>
                          <a:latin typeface="Calibri" panose="020F0502020204030204" pitchFamily="34" charset="0"/>
                        </a:rPr>
                        <a:t>Sep-18</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t"/>
                      <a:r>
                        <a:rPr lang="en-AU" sz="900" b="0" i="0" u="none" strike="noStrike" dirty="0">
                          <a:solidFill>
                            <a:srgbClr val="000000"/>
                          </a:solidFill>
                          <a:effectLst/>
                          <a:latin typeface="Calibri" panose="020F0502020204030204" pitchFamily="34" charset="0"/>
                        </a:rPr>
                        <a:t>Feb-19</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Dec-18</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Mar-19</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31-Jul-19</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t"/>
                      <a:r>
                        <a:rPr lang="en-AU" sz="900" b="0" i="0" u="none" strike="noStrike" dirty="0">
                          <a:solidFill>
                            <a:srgbClr val="000000"/>
                          </a:solidFill>
                          <a:effectLst/>
                          <a:latin typeface="Calibri" panose="020F0502020204030204" pitchFamily="34" charset="0"/>
                        </a:rPr>
                        <a:t>15-May-20</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t"/>
                      <a:r>
                        <a:rPr lang="en-AU" sz="900" b="0" i="0" u="none" strike="noStrike" dirty="0">
                          <a:solidFill>
                            <a:srgbClr val="000000"/>
                          </a:solidFill>
                          <a:effectLst/>
                          <a:latin typeface="Calibri" panose="020F0502020204030204" pitchFamily="34" charset="0"/>
                        </a:rPr>
                        <a:t>Nov-20</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t"/>
                      <a:r>
                        <a:rPr lang="en-AU" sz="900" b="0" i="0" u="none" strike="noStrike" dirty="0">
                          <a:solidFill>
                            <a:srgbClr val="000000"/>
                          </a:solidFill>
                          <a:effectLst/>
                          <a:latin typeface="Calibri" panose="020F0502020204030204" pitchFamily="34" charset="0"/>
                        </a:rPr>
                        <a:t>May-21</a:t>
                      </a:r>
                    </a:p>
                  </a:txBody>
                  <a:tcPr marL="0" marR="0" marT="0" marB="0">
                    <a:lnL w="635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412766932"/>
                  </a:ext>
                </a:extLst>
              </a:tr>
              <a:tr h="170807">
                <a:tc>
                  <a:txBody>
                    <a:bodyPr/>
                    <a:lstStyle/>
                    <a:p>
                      <a:pPr algn="l" fontAlgn="t"/>
                      <a:r>
                        <a:rPr lang="en-AU" sz="900" b="0" i="0" u="none" strike="noStrike" dirty="0">
                          <a:solidFill>
                            <a:srgbClr val="000000"/>
                          </a:solidFill>
                          <a:effectLst/>
                          <a:latin typeface="Calibri" panose="020F0502020204030204" pitchFamily="34" charset="0"/>
                        </a:rPr>
                        <a:t>Negative Residue Management</a:t>
                      </a:r>
                    </a:p>
                  </a:txBody>
                  <a:tcPr marL="0" marR="0" marT="0" marB="0">
                    <a:lnL w="12700" cap="flat" cmpd="sng" algn="ctr">
                      <a:solidFill>
                        <a:srgbClr val="000000"/>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t"/>
                      <a:r>
                        <a:rPr lang="en-AU" sz="900" b="0" i="0" u="none" strike="noStrike" dirty="0">
                          <a:solidFill>
                            <a:srgbClr val="000000"/>
                          </a:solidFill>
                          <a:effectLst/>
                          <a:latin typeface="Calibri" panose="020F0502020204030204" pitchFamily="34" charset="0"/>
                        </a:rPr>
                        <a:t>Sep-18</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t"/>
                      <a:r>
                        <a:rPr lang="en-AU" sz="900" b="0" i="0" u="none" strike="noStrike" dirty="0">
                          <a:solidFill>
                            <a:srgbClr val="000000"/>
                          </a:solidFill>
                          <a:effectLst/>
                          <a:latin typeface="Calibri" panose="020F0502020204030204" pitchFamily="34" charset="0"/>
                        </a:rPr>
                        <a:t>Feb-19</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Dec-18</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Jun-19</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31-Jul-19</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t"/>
                      <a:r>
                        <a:rPr lang="en-AU" sz="900" b="0" i="0" u="none" strike="noStrike" dirty="0">
                          <a:solidFill>
                            <a:srgbClr val="000000"/>
                          </a:solidFill>
                          <a:effectLst/>
                          <a:latin typeface="Calibri" panose="020F0502020204030204" pitchFamily="34" charset="0"/>
                        </a:rPr>
                        <a:t>15-May-20</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t"/>
                      <a:r>
                        <a:rPr lang="en-AU" sz="900" b="0" i="0" u="none" strike="noStrike" dirty="0">
                          <a:solidFill>
                            <a:srgbClr val="000000"/>
                          </a:solidFill>
                          <a:effectLst/>
                          <a:latin typeface="Calibri" panose="020F0502020204030204" pitchFamily="34" charset="0"/>
                        </a:rPr>
                        <a:t>Nov-20</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t"/>
                      <a:r>
                        <a:rPr lang="en-AU" sz="900" b="0" i="0" u="none" strike="noStrike" dirty="0">
                          <a:solidFill>
                            <a:srgbClr val="000000"/>
                          </a:solidFill>
                          <a:effectLst/>
                          <a:latin typeface="Calibri" panose="020F0502020204030204" pitchFamily="34" charset="0"/>
                        </a:rPr>
                        <a:t>May-21</a:t>
                      </a:r>
                    </a:p>
                  </a:txBody>
                  <a:tcPr marL="0" marR="0" marT="0" marB="0">
                    <a:lnL w="635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290216860"/>
                  </a:ext>
                </a:extLst>
              </a:tr>
              <a:tr h="170807">
                <a:tc>
                  <a:txBody>
                    <a:bodyPr/>
                    <a:lstStyle/>
                    <a:p>
                      <a:pPr algn="l" fontAlgn="t"/>
                      <a:r>
                        <a:rPr lang="en-AU" sz="900" b="0" i="0" u="none" strike="noStrike" dirty="0">
                          <a:solidFill>
                            <a:srgbClr val="000000"/>
                          </a:solidFill>
                          <a:effectLst/>
                          <a:latin typeface="Calibri" panose="020F0502020204030204" pitchFamily="34" charset="0"/>
                        </a:rPr>
                        <a:t>RERT</a:t>
                      </a:r>
                    </a:p>
                  </a:txBody>
                  <a:tcPr marL="0" marR="0" marT="0" marB="0">
                    <a:lnL w="12700" cap="flat" cmpd="sng" algn="ctr">
                      <a:solidFill>
                        <a:srgbClr val="000000"/>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AU" sz="900" b="0" i="0" u="none" strike="noStrike" dirty="0">
                          <a:solidFill>
                            <a:srgbClr val="000000"/>
                          </a:solidFill>
                          <a:effectLst/>
                          <a:latin typeface="Calibri" panose="020F0502020204030204" pitchFamily="34" charset="0"/>
                        </a:rPr>
                        <a:t>Oct-18</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FF0000"/>
                          </a:solidFill>
                          <a:effectLst/>
                          <a:latin typeface="Calibri" panose="020F0502020204030204" pitchFamily="34" charset="0"/>
                        </a:rPr>
                        <a:t>-</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AU" sz="900" b="0" i="0" u="none" strike="noStrike" dirty="0">
                          <a:solidFill>
                            <a:srgbClr val="FF0000"/>
                          </a:solidFill>
                          <a:effectLst/>
                          <a:latin typeface="Calibri" panose="020F0502020204030204" pitchFamily="34" charset="0"/>
                        </a:rPr>
                        <a:t>-</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AU" sz="900" b="0" i="0" u="none" strike="noStrike" dirty="0">
                          <a:solidFill>
                            <a:srgbClr val="FF0000"/>
                          </a:solidFill>
                          <a:effectLst/>
                          <a:latin typeface="Calibri" panose="020F0502020204030204" pitchFamily="34" charset="0"/>
                        </a:rPr>
                        <a:t>-</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AU" sz="900" b="0" i="0" u="none" strike="noStrike" dirty="0">
                          <a:solidFill>
                            <a:srgbClr val="FF0000"/>
                          </a:solidFill>
                          <a:effectLst/>
                          <a:latin typeface="Calibri" panose="020F0502020204030204" pitchFamily="34" charset="0"/>
                        </a:rPr>
                        <a:t>-</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AU" sz="900" b="0" i="0" u="none" strike="noStrike" dirty="0">
                          <a:solidFill>
                            <a:srgbClr val="FF0000"/>
                          </a:solidFill>
                          <a:effectLst/>
                          <a:latin typeface="Calibri" panose="020F0502020204030204" pitchFamily="34" charset="0"/>
                        </a:rPr>
                        <a:t>-</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AU" sz="900" b="0" i="0" u="none" strike="noStrike" dirty="0">
                          <a:solidFill>
                            <a:srgbClr val="FF0000"/>
                          </a:solidFill>
                          <a:effectLst/>
                          <a:latin typeface="Calibri" panose="020F0502020204030204" pitchFamily="34" charset="0"/>
                        </a:rPr>
                        <a:t>-</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AU" sz="900" b="0" i="0" u="none" strike="noStrike" dirty="0">
                          <a:solidFill>
                            <a:srgbClr val="FF0000"/>
                          </a:solidFill>
                          <a:effectLst/>
                          <a:latin typeface="Calibri" panose="020F0502020204030204" pitchFamily="34" charset="0"/>
                        </a:rPr>
                        <a:t>-</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AU" sz="900" b="0" i="0" u="none" strike="noStrike" dirty="0">
                          <a:solidFill>
                            <a:srgbClr val="FF0000"/>
                          </a:solidFill>
                          <a:effectLst/>
                          <a:latin typeface="Calibri" panose="020F0502020204030204" pitchFamily="34" charset="0"/>
                        </a:rPr>
                        <a:t>-</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AU" sz="900" b="0" i="0" u="none" strike="noStrike" dirty="0">
                          <a:solidFill>
                            <a:srgbClr val="FF0000"/>
                          </a:solidFill>
                          <a:effectLst/>
                          <a:latin typeface="Calibri" panose="020F0502020204030204" pitchFamily="34" charset="0"/>
                        </a:rPr>
                        <a:t>-</a:t>
                      </a:r>
                    </a:p>
                  </a:txBody>
                  <a:tcPr marL="0" marR="0" marT="0" marB="0">
                    <a:lnL w="635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90212952"/>
                  </a:ext>
                </a:extLst>
              </a:tr>
              <a:tr h="247669">
                <a:tc gridSpan="11">
                  <a:txBody>
                    <a:bodyPr/>
                    <a:lstStyle/>
                    <a:p>
                      <a:pPr algn="ctr" fontAlgn="ctr"/>
                      <a:r>
                        <a:rPr lang="en-AU" sz="900" b="1" i="0" u="none" strike="noStrike" dirty="0">
                          <a:solidFill>
                            <a:srgbClr val="000000"/>
                          </a:solidFill>
                          <a:effectLst/>
                          <a:latin typeface="Calibri" panose="020F0502020204030204" pitchFamily="34" charset="0"/>
                        </a:rPr>
                        <a:t>PACKAGE 5 - Full Data Model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3780466857"/>
                  </a:ext>
                </a:extLst>
              </a:tr>
              <a:tr h="179346">
                <a:tc>
                  <a:txBody>
                    <a:bodyPr/>
                    <a:lstStyle/>
                    <a:p>
                      <a:pPr algn="l" fontAlgn="t"/>
                      <a:r>
                        <a:rPr lang="en-AU" sz="900" b="0" i="0" u="none" strike="noStrike" dirty="0">
                          <a:solidFill>
                            <a:srgbClr val="000000"/>
                          </a:solidFill>
                          <a:effectLst/>
                          <a:latin typeface="Calibri" panose="020F0502020204030204" pitchFamily="34" charset="0"/>
                        </a:rPr>
                        <a:t>Full Data Model</a:t>
                      </a:r>
                    </a:p>
                  </a:txBody>
                  <a:tcPr marL="0" marR="0" marT="0" marB="0">
                    <a:lnL w="12700" cap="flat" cmpd="sng" algn="ctr">
                      <a:solidFill>
                        <a:srgbClr val="000000"/>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AU" sz="900" b="0" i="0" u="none" strike="noStrike" dirty="0">
                          <a:solidFill>
                            <a:srgbClr val="000000"/>
                          </a:solidFill>
                          <a:effectLst/>
                          <a:latin typeface="Calibri" panose="020F0502020204030204" pitchFamily="34" charset="0"/>
                        </a:rPr>
                        <a:t>Sep-18</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Ongoing</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AU" sz="900" b="0" i="0" u="none" strike="noStrike" dirty="0">
                          <a:solidFill>
                            <a:srgbClr val="000000"/>
                          </a:solidFill>
                          <a:effectLst/>
                          <a:latin typeface="Calibri" panose="020F0502020204030204" pitchFamily="34" charset="0"/>
                        </a:rPr>
                        <a:t>Ongoing</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AU" sz="900" b="0" i="0" u="none" strike="noStrike" dirty="0">
                          <a:solidFill>
                            <a:srgbClr val="000000"/>
                          </a:solidFill>
                          <a:effectLst/>
                          <a:latin typeface="Calibri" panose="020F0502020204030204" pitchFamily="34" charset="0"/>
                        </a:rPr>
                        <a:t>Apr-19</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Ongoing</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AU" sz="900" b="0" i="0" u="none" strike="noStrike" dirty="0">
                          <a:solidFill>
                            <a:srgbClr val="000000"/>
                          </a:solidFill>
                          <a:effectLst/>
                          <a:latin typeface="Calibri" panose="020F0502020204030204" pitchFamily="34" charset="0"/>
                        </a:rPr>
                        <a:t>31-Jan-20</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3F6C0"/>
                    </a:solidFill>
                  </a:tcPr>
                </a:tc>
                <a:tc>
                  <a:txBody>
                    <a:bodyPr/>
                    <a:lstStyle/>
                    <a:p>
                      <a:pPr algn="ctr" fontAlgn="t"/>
                      <a:r>
                        <a:rPr lang="en-AU" sz="900" b="1" i="0" u="none" strike="noStrike" dirty="0">
                          <a:solidFill>
                            <a:srgbClr val="C00000"/>
                          </a:solidFill>
                          <a:effectLst/>
                          <a:latin typeface="Calibri" panose="020F0502020204030204" pitchFamily="34" charset="0"/>
                        </a:rPr>
                        <a:t>31 Mar 20</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AU" sz="900" b="0" i="0" u="none" strike="noStrike" dirty="0">
                          <a:solidFill>
                            <a:srgbClr val="000000"/>
                          </a:solidFill>
                          <a:effectLst/>
                          <a:latin typeface="Calibri" panose="020F0502020204030204" pitchFamily="34" charset="0"/>
                        </a:rPr>
                        <a:t>29-Nov-19</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3F6C0"/>
                    </a:solidFill>
                  </a:tcPr>
                </a:tc>
                <a:tc>
                  <a:txBody>
                    <a:bodyPr/>
                    <a:lstStyle/>
                    <a:p>
                      <a:pPr algn="ctr" fontAlgn="t"/>
                      <a:r>
                        <a:rPr lang="en-AU" sz="900" b="0" i="0" u="none" strike="noStrike" dirty="0">
                          <a:solidFill>
                            <a:srgbClr val="000000"/>
                          </a:solidFill>
                          <a:effectLst/>
                          <a:latin typeface="Calibri" panose="020F0502020204030204" pitchFamily="34" charset="0"/>
                        </a:rPr>
                        <a:t>Nov-20</a:t>
                      </a:r>
                    </a:p>
                  </a:txBody>
                  <a:tcPr marL="0" marR="0" marT="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AU" sz="900" b="0" i="0" u="none" strike="noStrike" dirty="0">
                          <a:solidFill>
                            <a:srgbClr val="000000"/>
                          </a:solidFill>
                          <a:effectLst/>
                          <a:latin typeface="Calibri" panose="020F0502020204030204" pitchFamily="34" charset="0"/>
                        </a:rPr>
                        <a:t>May-21</a:t>
                      </a:r>
                    </a:p>
                  </a:txBody>
                  <a:tcPr marL="0" marR="0" marT="0" marB="0">
                    <a:lnL w="635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91497347"/>
                  </a:ext>
                </a:extLst>
              </a:tr>
            </a:tbl>
          </a:graphicData>
        </a:graphic>
      </p:graphicFrame>
      <p:sp>
        <p:nvSpPr>
          <p:cNvPr id="8" name="Title 1">
            <a:extLst>
              <a:ext uri="{FF2B5EF4-FFF2-40B4-BE49-F238E27FC236}">
                <a16:creationId xmlns:a16="http://schemas.microsoft.com/office/drawing/2014/main" id="{72212C32-A8A8-4EE0-B4C3-9F5E4388FA14}"/>
              </a:ext>
            </a:extLst>
          </p:cNvPr>
          <p:cNvSpPr txBox="1">
            <a:spLocks/>
          </p:cNvSpPr>
          <p:nvPr/>
        </p:nvSpPr>
        <p:spPr>
          <a:xfrm>
            <a:off x="7195704" y="136524"/>
            <a:ext cx="1771650" cy="327803"/>
          </a:xfrm>
          <a:prstGeom prst="rect">
            <a:avLst/>
          </a:prstGeom>
        </p:spPr>
        <p:txBody>
          <a:bodyPr vert="horz" lIns="0" tIns="0" rIns="0" bIns="0" rtlCol="0" anchor="b" anchorCtr="0">
            <a:normAutofit lnSpcReduction="10000"/>
          </a:bodyPr>
          <a:lstStyle>
            <a:lvl1pPr algn="l" defTabSz="685800" rtl="0" eaLnBrk="1" latinLnBrk="0" hangingPunct="1">
              <a:lnSpc>
                <a:spcPct val="90000"/>
              </a:lnSpc>
              <a:spcBef>
                <a:spcPct val="0"/>
              </a:spcBef>
              <a:buNone/>
              <a:defRPr sz="3300" b="0" kern="1200">
                <a:solidFill>
                  <a:schemeClr val="bg1"/>
                </a:solidFill>
                <a:latin typeface="+mj-lt"/>
                <a:ea typeface="+mj-ea"/>
                <a:cs typeface="+mj-cs"/>
              </a:defRPr>
            </a:lvl1pPr>
          </a:lstStyle>
          <a:p>
            <a:r>
              <a:rPr lang="en-AU" sz="2400" dirty="0"/>
              <a:t>10:40 -10:45</a:t>
            </a:r>
          </a:p>
        </p:txBody>
      </p:sp>
      <p:sp>
        <p:nvSpPr>
          <p:cNvPr id="9" name="Title 1">
            <a:extLst>
              <a:ext uri="{FF2B5EF4-FFF2-40B4-BE49-F238E27FC236}">
                <a16:creationId xmlns:a16="http://schemas.microsoft.com/office/drawing/2014/main" id="{0E1896DC-0EA7-4894-92D0-65DDA36AA097}"/>
              </a:ext>
            </a:extLst>
          </p:cNvPr>
          <p:cNvSpPr txBox="1">
            <a:spLocks/>
          </p:cNvSpPr>
          <p:nvPr/>
        </p:nvSpPr>
        <p:spPr>
          <a:xfrm>
            <a:off x="7449473" y="1011735"/>
            <a:ext cx="1694503" cy="284963"/>
          </a:xfrm>
          <a:prstGeom prst="rect">
            <a:avLst/>
          </a:prstGeom>
        </p:spPr>
        <p:txBody>
          <a:bodyPr vert="horz" lIns="0" tIns="45720" rIns="0" bIns="45720" rtlCol="0" anchor="b" anchorCtr="0">
            <a:normAutofit/>
          </a:bodyPr>
          <a:lstStyle>
            <a:lvl1pPr algn="l" defTabSz="685800" rtl="0" eaLnBrk="1" latinLnBrk="0" hangingPunct="1">
              <a:lnSpc>
                <a:spcPct val="90000"/>
              </a:lnSpc>
              <a:spcBef>
                <a:spcPct val="0"/>
              </a:spcBef>
              <a:buNone/>
              <a:defRPr sz="3300" b="0" kern="1200">
                <a:solidFill>
                  <a:schemeClr val="bg1"/>
                </a:solidFill>
                <a:latin typeface="+mj-lt"/>
                <a:ea typeface="+mj-ea"/>
                <a:cs typeface="+mj-cs"/>
              </a:defRPr>
            </a:lvl1pPr>
          </a:lstStyle>
          <a:p>
            <a:r>
              <a:rPr lang="en-AU" sz="1000" dirty="0"/>
              <a:t>Current as at 13 Jan 2020</a:t>
            </a:r>
          </a:p>
        </p:txBody>
      </p:sp>
      <p:sp>
        <p:nvSpPr>
          <p:cNvPr id="10" name="TextBox 9">
            <a:hlinkClick r:id="rId3" action="ppaction://hlinksldjump"/>
            <a:extLst>
              <a:ext uri="{FF2B5EF4-FFF2-40B4-BE49-F238E27FC236}">
                <a16:creationId xmlns:a16="http://schemas.microsoft.com/office/drawing/2014/main" id="{BC223AF9-C196-489A-A6F3-BF25CC6AFC49}"/>
              </a:ext>
            </a:extLst>
          </p:cNvPr>
          <p:cNvSpPr txBox="1"/>
          <p:nvPr/>
        </p:nvSpPr>
        <p:spPr>
          <a:xfrm>
            <a:off x="1924050" y="6591300"/>
            <a:ext cx="868828" cy="153888"/>
          </a:xfrm>
          <a:prstGeom prst="rect">
            <a:avLst/>
          </a:prstGeom>
          <a:noFill/>
        </p:spPr>
        <p:txBody>
          <a:bodyPr wrap="none" lIns="0" tIns="0" rIns="0" bIns="0" rtlCol="0">
            <a:spAutoFit/>
          </a:bodyPr>
          <a:lstStyle/>
          <a:p>
            <a:r>
              <a:rPr lang="en-AU" sz="1000" b="1" dirty="0">
                <a:solidFill>
                  <a:schemeClr val="accent1">
                    <a:lumMod val="75000"/>
                  </a:schemeClr>
                </a:solidFill>
              </a:rPr>
              <a:t>Back to Agenda</a:t>
            </a:r>
            <a:endParaRPr lang="en-AU" b="1" dirty="0">
              <a:solidFill>
                <a:schemeClr val="accent1">
                  <a:lumMod val="75000"/>
                </a:schemeClr>
              </a:solidFill>
            </a:endParaRPr>
          </a:p>
        </p:txBody>
      </p:sp>
      <p:sp>
        <p:nvSpPr>
          <p:cNvPr id="11" name="Date Placeholder 3">
            <a:extLst>
              <a:ext uri="{FF2B5EF4-FFF2-40B4-BE49-F238E27FC236}">
                <a16:creationId xmlns:a16="http://schemas.microsoft.com/office/drawing/2014/main" id="{602D11F8-A827-4D68-8A11-DD6CA7C94288}"/>
              </a:ext>
            </a:extLst>
          </p:cNvPr>
          <p:cNvSpPr>
            <a:spLocks noGrp="1"/>
          </p:cNvSpPr>
          <p:nvPr>
            <p:ph type="dt" sz="half" idx="10"/>
          </p:nvPr>
        </p:nvSpPr>
        <p:spPr>
          <a:xfrm>
            <a:off x="7122319" y="6356351"/>
            <a:ext cx="1302050" cy="365125"/>
          </a:xfrm>
        </p:spPr>
        <p:txBody>
          <a:bodyPr/>
          <a:lstStyle/>
          <a:p>
            <a:fld id="{7A2107B3-3FE4-4C31-9B4E-A3C583FFA43A}" type="datetime1">
              <a:rPr lang="en-AU" smtClean="0"/>
              <a:t>4/05/2020</a:t>
            </a:fld>
            <a:endParaRPr lang="en-AU" dirty="0"/>
          </a:p>
        </p:txBody>
      </p:sp>
      <p:sp>
        <p:nvSpPr>
          <p:cNvPr id="12" name="Speech Bubble: Rectangle 11">
            <a:extLst>
              <a:ext uri="{FF2B5EF4-FFF2-40B4-BE49-F238E27FC236}">
                <a16:creationId xmlns:a16="http://schemas.microsoft.com/office/drawing/2014/main" id="{BE5FAAF8-9C82-4FEE-B01F-8DE0BC61DE2D}"/>
              </a:ext>
            </a:extLst>
          </p:cNvPr>
          <p:cNvSpPr/>
          <p:nvPr/>
        </p:nvSpPr>
        <p:spPr>
          <a:xfrm>
            <a:off x="3316766" y="6192345"/>
            <a:ext cx="1504616" cy="529129"/>
          </a:xfrm>
          <a:prstGeom prst="wedgeRectCallout">
            <a:avLst>
              <a:gd name="adj1" fmla="val 157156"/>
              <a:gd name="adj2" fmla="val -6427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dirty="0"/>
              <a:t>Data Model Scripts will now be available on the 31</a:t>
            </a:r>
            <a:r>
              <a:rPr lang="en-AU" sz="1000" baseline="30000" dirty="0"/>
              <a:t>st</a:t>
            </a:r>
            <a:r>
              <a:rPr lang="en-AU" sz="1000" dirty="0"/>
              <a:t> of March</a:t>
            </a:r>
          </a:p>
        </p:txBody>
      </p:sp>
    </p:spTree>
    <p:extLst>
      <p:ext uri="{BB962C8B-B14F-4D97-AF65-F5344CB8AC3E}">
        <p14:creationId xmlns:p14="http://schemas.microsoft.com/office/powerpoint/2010/main" val="117671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C254E-3DA2-44A9-AECA-C51E95A20F99}"/>
              </a:ext>
            </a:extLst>
          </p:cNvPr>
          <p:cNvSpPr>
            <a:spLocks noGrp="1"/>
          </p:cNvSpPr>
          <p:nvPr>
            <p:ph type="title"/>
          </p:nvPr>
        </p:nvSpPr>
        <p:spPr/>
        <p:txBody>
          <a:bodyPr/>
          <a:lstStyle/>
          <a:p>
            <a:r>
              <a:rPr lang="en-AU" dirty="0"/>
              <a:t>Format and Validation for Energy, FCAS, and MNSP Bids and Offers</a:t>
            </a:r>
          </a:p>
        </p:txBody>
      </p:sp>
      <p:sp>
        <p:nvSpPr>
          <p:cNvPr id="3" name="Text Placeholder 2">
            <a:extLst>
              <a:ext uri="{FF2B5EF4-FFF2-40B4-BE49-F238E27FC236}">
                <a16:creationId xmlns:a16="http://schemas.microsoft.com/office/drawing/2014/main" id="{F9D7BA2F-7BB4-4037-A5C2-3C6B92B34B0A}"/>
              </a:ext>
            </a:extLst>
          </p:cNvPr>
          <p:cNvSpPr>
            <a:spLocks noGrp="1"/>
          </p:cNvSpPr>
          <p:nvPr>
            <p:ph type="body" idx="1"/>
          </p:nvPr>
        </p:nvSpPr>
        <p:spPr/>
        <p:txBody>
          <a:bodyPr/>
          <a:lstStyle/>
          <a:p>
            <a:r>
              <a:rPr lang="en-AU" dirty="0"/>
              <a:t>Pierre Fromager</a:t>
            </a:r>
          </a:p>
        </p:txBody>
      </p:sp>
    </p:spTree>
    <p:extLst>
      <p:ext uri="{BB962C8B-B14F-4D97-AF65-F5344CB8AC3E}">
        <p14:creationId xmlns:p14="http://schemas.microsoft.com/office/powerpoint/2010/main" val="21680416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7727F-5B1C-49E3-89EC-36DD466F1D94}"/>
              </a:ext>
            </a:extLst>
          </p:cNvPr>
          <p:cNvSpPr>
            <a:spLocks noGrp="1"/>
          </p:cNvSpPr>
          <p:nvPr>
            <p:ph type="title"/>
          </p:nvPr>
        </p:nvSpPr>
        <p:spPr>
          <a:xfrm>
            <a:off x="176646" y="136526"/>
            <a:ext cx="8338704" cy="1189039"/>
          </a:xfrm>
        </p:spPr>
        <p:txBody>
          <a:bodyPr/>
          <a:lstStyle/>
          <a:p>
            <a:r>
              <a:rPr lang="en-AU" dirty="0"/>
              <a:t>Bids submission by FTP</a:t>
            </a:r>
          </a:p>
        </p:txBody>
      </p:sp>
      <p:sp>
        <p:nvSpPr>
          <p:cNvPr id="3" name="Content Placeholder 2">
            <a:extLst>
              <a:ext uri="{FF2B5EF4-FFF2-40B4-BE49-F238E27FC236}">
                <a16:creationId xmlns:a16="http://schemas.microsoft.com/office/drawing/2014/main" id="{20873854-8EA2-45E2-86C9-8BA9B685F6F8}"/>
              </a:ext>
            </a:extLst>
          </p:cNvPr>
          <p:cNvSpPr>
            <a:spLocks noGrp="1"/>
          </p:cNvSpPr>
          <p:nvPr>
            <p:ph idx="1"/>
          </p:nvPr>
        </p:nvSpPr>
        <p:spPr>
          <a:xfrm>
            <a:off x="176645" y="1764792"/>
            <a:ext cx="8770787" cy="4412171"/>
          </a:xfrm>
        </p:spPr>
        <p:txBody>
          <a:bodyPr>
            <a:normAutofit/>
          </a:bodyPr>
          <a:lstStyle/>
          <a:p>
            <a:pPr>
              <a:lnSpc>
                <a:spcPct val="120000"/>
              </a:lnSpc>
            </a:pPr>
            <a:r>
              <a:rPr lang="en-AU" dirty="0"/>
              <a:t>Throttling – 1 file per second? </a:t>
            </a:r>
          </a:p>
          <a:p>
            <a:pPr>
              <a:lnSpc>
                <a:spcPct val="120000"/>
              </a:lnSpc>
            </a:pPr>
            <a:r>
              <a:rPr lang="en-AU" dirty="0"/>
              <a:t>FTP File server address to be updated Prod and/or Preprod (currently, both are the same).</a:t>
            </a:r>
          </a:p>
          <a:p>
            <a:pPr>
              <a:lnSpc>
                <a:spcPct val="120000"/>
              </a:lnSpc>
            </a:pPr>
            <a:r>
              <a:rPr lang="en-AU" dirty="0"/>
              <a:t>Reference ID was changed to be optional but the document (and the JSON schema in particular) still show this as mandatory.</a:t>
            </a:r>
          </a:p>
        </p:txBody>
      </p:sp>
      <p:sp>
        <p:nvSpPr>
          <p:cNvPr id="4" name="Date Placeholder 3">
            <a:extLst>
              <a:ext uri="{FF2B5EF4-FFF2-40B4-BE49-F238E27FC236}">
                <a16:creationId xmlns:a16="http://schemas.microsoft.com/office/drawing/2014/main" id="{4AEEE7F4-A377-46E0-B9CC-249698740F9E}"/>
              </a:ext>
            </a:extLst>
          </p:cNvPr>
          <p:cNvSpPr>
            <a:spLocks noGrp="1"/>
          </p:cNvSpPr>
          <p:nvPr>
            <p:ph type="dt" sz="half" idx="10"/>
          </p:nvPr>
        </p:nvSpPr>
        <p:spPr/>
        <p:txBody>
          <a:bodyPr/>
          <a:lstStyle/>
          <a:p>
            <a:fld id="{FAFB3D9E-7F04-4CF8-A39D-16BD24244244}" type="datetime1">
              <a:rPr lang="en-AU" smtClean="0"/>
              <a:t>4/05/2020</a:t>
            </a:fld>
            <a:endParaRPr lang="en-AU" dirty="0"/>
          </a:p>
        </p:txBody>
      </p:sp>
      <p:sp>
        <p:nvSpPr>
          <p:cNvPr id="5" name="Slide Number Placeholder 4">
            <a:extLst>
              <a:ext uri="{FF2B5EF4-FFF2-40B4-BE49-F238E27FC236}">
                <a16:creationId xmlns:a16="http://schemas.microsoft.com/office/drawing/2014/main" id="{D9314059-C92B-4DE5-B61A-D886C99B3F69}"/>
              </a:ext>
            </a:extLst>
          </p:cNvPr>
          <p:cNvSpPr>
            <a:spLocks noGrp="1"/>
          </p:cNvSpPr>
          <p:nvPr>
            <p:ph type="sldNum" sz="quarter" idx="12"/>
          </p:nvPr>
        </p:nvSpPr>
        <p:spPr/>
        <p:txBody>
          <a:bodyPr/>
          <a:lstStyle/>
          <a:p>
            <a:fld id="{4EC81F68-4976-451A-B2E9-79BCBD2F70CC}" type="slidenum">
              <a:rPr lang="en-AU" smtClean="0"/>
              <a:t>32</a:t>
            </a:fld>
            <a:endParaRPr lang="en-AU" dirty="0"/>
          </a:p>
        </p:txBody>
      </p:sp>
      <p:sp>
        <p:nvSpPr>
          <p:cNvPr id="8" name="TextBox 7">
            <a:hlinkClick r:id="rId3" action="ppaction://hlinksldjump"/>
            <a:extLst>
              <a:ext uri="{FF2B5EF4-FFF2-40B4-BE49-F238E27FC236}">
                <a16:creationId xmlns:a16="http://schemas.microsoft.com/office/drawing/2014/main" id="{64AE9A3B-8D45-49DE-ABB7-6543D18D4754}"/>
              </a:ext>
            </a:extLst>
          </p:cNvPr>
          <p:cNvSpPr txBox="1"/>
          <p:nvPr/>
        </p:nvSpPr>
        <p:spPr>
          <a:xfrm>
            <a:off x="1924050" y="6591300"/>
            <a:ext cx="868828" cy="153888"/>
          </a:xfrm>
          <a:prstGeom prst="rect">
            <a:avLst/>
          </a:prstGeom>
          <a:noFill/>
        </p:spPr>
        <p:txBody>
          <a:bodyPr wrap="none" lIns="0" tIns="0" rIns="0" bIns="0" rtlCol="0">
            <a:spAutoFit/>
          </a:bodyPr>
          <a:lstStyle/>
          <a:p>
            <a:r>
              <a:rPr lang="en-AU" sz="1000" b="1" dirty="0">
                <a:solidFill>
                  <a:schemeClr val="accent1">
                    <a:lumMod val="75000"/>
                  </a:schemeClr>
                </a:solidFill>
              </a:rPr>
              <a:t>Back to Agenda</a:t>
            </a:r>
            <a:endParaRPr lang="en-AU" b="1" dirty="0">
              <a:solidFill>
                <a:schemeClr val="accent1">
                  <a:lumMod val="75000"/>
                </a:schemeClr>
              </a:solidFill>
            </a:endParaRPr>
          </a:p>
        </p:txBody>
      </p:sp>
    </p:spTree>
    <p:extLst>
      <p:ext uri="{BB962C8B-B14F-4D97-AF65-F5344CB8AC3E}">
        <p14:creationId xmlns:p14="http://schemas.microsoft.com/office/powerpoint/2010/main" val="19466240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C254E-3DA2-44A9-AECA-C51E95A20F99}"/>
              </a:ext>
            </a:extLst>
          </p:cNvPr>
          <p:cNvSpPr>
            <a:spLocks noGrp="1"/>
          </p:cNvSpPr>
          <p:nvPr>
            <p:ph type="title"/>
          </p:nvPr>
        </p:nvSpPr>
        <p:spPr/>
        <p:txBody>
          <a:bodyPr/>
          <a:lstStyle/>
          <a:p>
            <a:r>
              <a:rPr lang="en-AU" dirty="0"/>
              <a:t>Settlements stream update</a:t>
            </a:r>
          </a:p>
        </p:txBody>
      </p:sp>
      <p:sp>
        <p:nvSpPr>
          <p:cNvPr id="3" name="Text Placeholder 2">
            <a:extLst>
              <a:ext uri="{FF2B5EF4-FFF2-40B4-BE49-F238E27FC236}">
                <a16:creationId xmlns:a16="http://schemas.microsoft.com/office/drawing/2014/main" id="{F9D7BA2F-7BB4-4037-A5C2-3C6B92B34B0A}"/>
              </a:ext>
            </a:extLst>
          </p:cNvPr>
          <p:cNvSpPr>
            <a:spLocks noGrp="1"/>
          </p:cNvSpPr>
          <p:nvPr>
            <p:ph type="body" idx="1"/>
          </p:nvPr>
        </p:nvSpPr>
        <p:spPr/>
        <p:txBody>
          <a:bodyPr/>
          <a:lstStyle/>
          <a:p>
            <a:r>
              <a:rPr lang="en-AU" dirty="0"/>
              <a:t>Mark Hillaby</a:t>
            </a:r>
          </a:p>
        </p:txBody>
      </p:sp>
    </p:spTree>
    <p:extLst>
      <p:ext uri="{BB962C8B-B14F-4D97-AF65-F5344CB8AC3E}">
        <p14:creationId xmlns:p14="http://schemas.microsoft.com/office/powerpoint/2010/main" val="24604810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30B1E-F326-468D-8CC1-81EC92C875AB}"/>
              </a:ext>
            </a:extLst>
          </p:cNvPr>
          <p:cNvSpPr>
            <a:spLocks noGrp="1"/>
          </p:cNvSpPr>
          <p:nvPr>
            <p:ph type="title"/>
          </p:nvPr>
        </p:nvSpPr>
        <p:spPr>
          <a:xfrm>
            <a:off x="176645" y="136526"/>
            <a:ext cx="7272827" cy="1189039"/>
          </a:xfrm>
        </p:spPr>
        <p:txBody>
          <a:bodyPr/>
          <a:lstStyle/>
          <a:p>
            <a:r>
              <a:rPr lang="en-AU" dirty="0"/>
              <a:t>Systems Workstream - Settlements</a:t>
            </a:r>
          </a:p>
        </p:txBody>
      </p:sp>
      <p:sp>
        <p:nvSpPr>
          <p:cNvPr id="4" name="Slide Number Placeholder 3">
            <a:extLst>
              <a:ext uri="{FF2B5EF4-FFF2-40B4-BE49-F238E27FC236}">
                <a16:creationId xmlns:a16="http://schemas.microsoft.com/office/drawing/2014/main" id="{BD8F36EC-21FC-44B5-8FEC-5E646904ABC5}"/>
              </a:ext>
            </a:extLst>
          </p:cNvPr>
          <p:cNvSpPr>
            <a:spLocks noGrp="1"/>
          </p:cNvSpPr>
          <p:nvPr>
            <p:ph type="sldNum" sz="quarter" idx="12"/>
          </p:nvPr>
        </p:nvSpPr>
        <p:spPr/>
        <p:txBody>
          <a:bodyPr/>
          <a:lstStyle/>
          <a:p>
            <a:fld id="{4EC81F68-4976-451A-B2E9-79BCBD2F70CC}" type="slidenum">
              <a:rPr lang="en-AU" smtClean="0"/>
              <a:t>34</a:t>
            </a:fld>
            <a:endParaRPr lang="en-AU"/>
          </a:p>
        </p:txBody>
      </p:sp>
      <p:sp>
        <p:nvSpPr>
          <p:cNvPr id="7" name="TextBox 6">
            <a:hlinkClick r:id="rId2" action="ppaction://hlinksldjump"/>
            <a:extLst>
              <a:ext uri="{FF2B5EF4-FFF2-40B4-BE49-F238E27FC236}">
                <a16:creationId xmlns:a16="http://schemas.microsoft.com/office/drawing/2014/main" id="{DDE6D20C-996E-4926-8F7B-00E580E35B91}"/>
              </a:ext>
            </a:extLst>
          </p:cNvPr>
          <p:cNvSpPr txBox="1"/>
          <p:nvPr/>
        </p:nvSpPr>
        <p:spPr>
          <a:xfrm>
            <a:off x="1924050" y="6591300"/>
            <a:ext cx="868828" cy="153888"/>
          </a:xfrm>
          <a:prstGeom prst="rect">
            <a:avLst/>
          </a:prstGeom>
          <a:noFill/>
        </p:spPr>
        <p:txBody>
          <a:bodyPr wrap="none" lIns="0" tIns="0" rIns="0" bIns="0" rtlCol="0">
            <a:spAutoFit/>
          </a:bodyPr>
          <a:lstStyle/>
          <a:p>
            <a:r>
              <a:rPr lang="en-AU" sz="1000" b="1" dirty="0">
                <a:solidFill>
                  <a:schemeClr val="accent1">
                    <a:lumMod val="75000"/>
                  </a:schemeClr>
                </a:solidFill>
              </a:rPr>
              <a:t>Back to Agenda</a:t>
            </a:r>
            <a:endParaRPr lang="en-AU" b="1" dirty="0">
              <a:solidFill>
                <a:schemeClr val="accent1">
                  <a:lumMod val="75000"/>
                </a:schemeClr>
              </a:solidFill>
            </a:endParaRPr>
          </a:p>
        </p:txBody>
      </p:sp>
      <p:sp>
        <p:nvSpPr>
          <p:cNvPr id="9" name="Title 1">
            <a:extLst>
              <a:ext uri="{FF2B5EF4-FFF2-40B4-BE49-F238E27FC236}">
                <a16:creationId xmlns:a16="http://schemas.microsoft.com/office/drawing/2014/main" id="{745BA1EC-7A40-4F76-91C1-E316D24B766F}"/>
              </a:ext>
            </a:extLst>
          </p:cNvPr>
          <p:cNvSpPr txBox="1">
            <a:spLocks/>
          </p:cNvSpPr>
          <p:nvPr/>
        </p:nvSpPr>
        <p:spPr>
          <a:xfrm>
            <a:off x="7449473" y="1011735"/>
            <a:ext cx="1694503" cy="284963"/>
          </a:xfrm>
          <a:prstGeom prst="rect">
            <a:avLst/>
          </a:prstGeom>
        </p:spPr>
        <p:txBody>
          <a:bodyPr vert="horz" lIns="0" tIns="45720" rIns="0" bIns="45720" rtlCol="0" anchor="b" anchorCtr="0">
            <a:normAutofit/>
          </a:bodyPr>
          <a:lstStyle>
            <a:lvl1pPr algn="l" defTabSz="685800" rtl="0" eaLnBrk="1" latinLnBrk="0" hangingPunct="1">
              <a:lnSpc>
                <a:spcPct val="90000"/>
              </a:lnSpc>
              <a:spcBef>
                <a:spcPct val="0"/>
              </a:spcBef>
              <a:buNone/>
              <a:defRPr sz="3300" b="0" kern="1200">
                <a:solidFill>
                  <a:schemeClr val="bg1"/>
                </a:solidFill>
                <a:latin typeface="+mj-lt"/>
                <a:ea typeface="+mj-ea"/>
                <a:cs typeface="+mj-cs"/>
              </a:defRPr>
            </a:lvl1pPr>
          </a:lstStyle>
          <a:p>
            <a:r>
              <a:rPr lang="en-AU" sz="1000" dirty="0"/>
              <a:t>Current as at 10 Feb 2020</a:t>
            </a:r>
          </a:p>
        </p:txBody>
      </p:sp>
      <p:sp>
        <p:nvSpPr>
          <p:cNvPr id="10" name="Date Placeholder 3">
            <a:extLst>
              <a:ext uri="{FF2B5EF4-FFF2-40B4-BE49-F238E27FC236}">
                <a16:creationId xmlns:a16="http://schemas.microsoft.com/office/drawing/2014/main" id="{7C35A805-FD6E-461F-820F-76323333DF07}"/>
              </a:ext>
            </a:extLst>
          </p:cNvPr>
          <p:cNvSpPr>
            <a:spLocks noGrp="1"/>
          </p:cNvSpPr>
          <p:nvPr>
            <p:ph type="dt" sz="half" idx="10"/>
          </p:nvPr>
        </p:nvSpPr>
        <p:spPr>
          <a:xfrm>
            <a:off x="7122319" y="6356351"/>
            <a:ext cx="1302050" cy="365125"/>
          </a:xfrm>
        </p:spPr>
        <p:txBody>
          <a:bodyPr/>
          <a:lstStyle/>
          <a:p>
            <a:fld id="{7A2107B3-3FE4-4C31-9B4E-A3C583FFA43A}" type="datetime1">
              <a:rPr lang="en-AU" smtClean="0"/>
              <a:t>4/05/2020</a:t>
            </a:fld>
            <a:endParaRPr lang="en-AU" dirty="0"/>
          </a:p>
        </p:txBody>
      </p:sp>
      <p:pic>
        <p:nvPicPr>
          <p:cNvPr id="5" name="Picture 4">
            <a:extLst>
              <a:ext uri="{FF2B5EF4-FFF2-40B4-BE49-F238E27FC236}">
                <a16:creationId xmlns:a16="http://schemas.microsoft.com/office/drawing/2014/main" id="{9342FA3A-3A48-4234-A0D3-3DF3C790175A}"/>
              </a:ext>
            </a:extLst>
          </p:cNvPr>
          <p:cNvPicPr>
            <a:picLocks noChangeAspect="1"/>
          </p:cNvPicPr>
          <p:nvPr/>
        </p:nvPicPr>
        <p:blipFill>
          <a:blip r:embed="rId3"/>
          <a:stretch>
            <a:fillRect/>
          </a:stretch>
        </p:blipFill>
        <p:spPr>
          <a:xfrm>
            <a:off x="0" y="2269890"/>
            <a:ext cx="9144000" cy="2318220"/>
          </a:xfrm>
          <a:prstGeom prst="rect">
            <a:avLst/>
          </a:prstGeom>
        </p:spPr>
      </p:pic>
    </p:spTree>
    <p:extLst>
      <p:ext uri="{BB962C8B-B14F-4D97-AF65-F5344CB8AC3E}">
        <p14:creationId xmlns:p14="http://schemas.microsoft.com/office/powerpoint/2010/main" val="39403053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C254E-3DA2-44A9-AECA-C51E95A20F99}"/>
              </a:ext>
            </a:extLst>
          </p:cNvPr>
          <p:cNvSpPr>
            <a:spLocks noGrp="1"/>
          </p:cNvSpPr>
          <p:nvPr>
            <p:ph type="title"/>
          </p:nvPr>
        </p:nvSpPr>
        <p:spPr/>
        <p:txBody>
          <a:bodyPr/>
          <a:lstStyle/>
          <a:p>
            <a:r>
              <a:rPr lang="en-AU" dirty="0"/>
              <a:t>Settlements &amp; Billing </a:t>
            </a:r>
            <a:br>
              <a:rPr lang="en-AU" dirty="0"/>
            </a:br>
            <a:r>
              <a:rPr lang="en-AU" dirty="0"/>
              <a:t>Tech Spec updates</a:t>
            </a:r>
          </a:p>
        </p:txBody>
      </p:sp>
      <p:sp>
        <p:nvSpPr>
          <p:cNvPr id="3" name="Text Placeholder 2">
            <a:extLst>
              <a:ext uri="{FF2B5EF4-FFF2-40B4-BE49-F238E27FC236}">
                <a16:creationId xmlns:a16="http://schemas.microsoft.com/office/drawing/2014/main" id="{F9D7BA2F-7BB4-4037-A5C2-3C6B92B34B0A}"/>
              </a:ext>
            </a:extLst>
          </p:cNvPr>
          <p:cNvSpPr>
            <a:spLocks noGrp="1"/>
          </p:cNvSpPr>
          <p:nvPr>
            <p:ph type="body" idx="1"/>
          </p:nvPr>
        </p:nvSpPr>
        <p:spPr/>
        <p:txBody>
          <a:bodyPr/>
          <a:lstStyle/>
          <a:p>
            <a:r>
              <a:rPr lang="en-AU" dirty="0"/>
              <a:t>Pierre Fromager</a:t>
            </a:r>
          </a:p>
        </p:txBody>
      </p:sp>
    </p:spTree>
    <p:extLst>
      <p:ext uri="{BB962C8B-B14F-4D97-AF65-F5344CB8AC3E}">
        <p14:creationId xmlns:p14="http://schemas.microsoft.com/office/powerpoint/2010/main" val="21857981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7727F-5B1C-49E3-89EC-36DD466F1D94}"/>
              </a:ext>
            </a:extLst>
          </p:cNvPr>
          <p:cNvSpPr>
            <a:spLocks noGrp="1"/>
          </p:cNvSpPr>
          <p:nvPr>
            <p:ph type="title"/>
          </p:nvPr>
        </p:nvSpPr>
        <p:spPr>
          <a:xfrm>
            <a:off x="176646" y="136526"/>
            <a:ext cx="8338704" cy="1189039"/>
          </a:xfrm>
        </p:spPr>
        <p:txBody>
          <a:bodyPr/>
          <a:lstStyle/>
          <a:p>
            <a:r>
              <a:rPr lang="en-AU" dirty="0"/>
              <a:t>Settlements &amp; Billing Tech Spec</a:t>
            </a:r>
          </a:p>
        </p:txBody>
      </p:sp>
      <p:sp>
        <p:nvSpPr>
          <p:cNvPr id="3" name="Content Placeholder 2">
            <a:extLst>
              <a:ext uri="{FF2B5EF4-FFF2-40B4-BE49-F238E27FC236}">
                <a16:creationId xmlns:a16="http://schemas.microsoft.com/office/drawing/2014/main" id="{20873854-8EA2-45E2-86C9-8BA9B685F6F8}"/>
              </a:ext>
            </a:extLst>
          </p:cNvPr>
          <p:cNvSpPr>
            <a:spLocks noGrp="1"/>
          </p:cNvSpPr>
          <p:nvPr>
            <p:ph idx="1"/>
          </p:nvPr>
        </p:nvSpPr>
        <p:spPr>
          <a:xfrm>
            <a:off x="176645" y="1764792"/>
            <a:ext cx="8770787" cy="4412171"/>
          </a:xfrm>
        </p:spPr>
        <p:txBody>
          <a:bodyPr>
            <a:normAutofit/>
          </a:bodyPr>
          <a:lstStyle/>
          <a:p>
            <a:r>
              <a:rPr lang="en-AU" dirty="0"/>
              <a:t>Settlements Direct, as mentioned in the Tech Spec, “allows participants to access data, subscriptions, message delivery logs and calendars to the EMMS Wholesale Market System”.</a:t>
            </a:r>
          </a:p>
          <a:p>
            <a:r>
              <a:rPr lang="en-AU" dirty="0"/>
              <a:t>It “is a web-publishing application providing participants with access to reports and statements published by AEMO. The primary delivery for your settlement statements is the Participant File Server— retrieving information from Market Direct is an additional resource for your convenience.</a:t>
            </a:r>
          </a:p>
          <a:p>
            <a:r>
              <a:rPr lang="en-AU" dirty="0"/>
              <a:t>APIs are an added convenience. They are not replacing the participant file server or the Data Interchange. </a:t>
            </a:r>
          </a:p>
        </p:txBody>
      </p:sp>
      <p:sp>
        <p:nvSpPr>
          <p:cNvPr id="4" name="Date Placeholder 3">
            <a:extLst>
              <a:ext uri="{FF2B5EF4-FFF2-40B4-BE49-F238E27FC236}">
                <a16:creationId xmlns:a16="http://schemas.microsoft.com/office/drawing/2014/main" id="{4AEEE7F4-A377-46E0-B9CC-249698740F9E}"/>
              </a:ext>
            </a:extLst>
          </p:cNvPr>
          <p:cNvSpPr>
            <a:spLocks noGrp="1"/>
          </p:cNvSpPr>
          <p:nvPr>
            <p:ph type="dt" sz="half" idx="10"/>
          </p:nvPr>
        </p:nvSpPr>
        <p:spPr/>
        <p:txBody>
          <a:bodyPr/>
          <a:lstStyle/>
          <a:p>
            <a:fld id="{FAFB3D9E-7F04-4CF8-A39D-16BD24244244}" type="datetime1">
              <a:rPr lang="en-AU" smtClean="0"/>
              <a:t>4/05/2020</a:t>
            </a:fld>
            <a:endParaRPr lang="en-AU" dirty="0"/>
          </a:p>
        </p:txBody>
      </p:sp>
      <p:sp>
        <p:nvSpPr>
          <p:cNvPr id="5" name="Slide Number Placeholder 4">
            <a:extLst>
              <a:ext uri="{FF2B5EF4-FFF2-40B4-BE49-F238E27FC236}">
                <a16:creationId xmlns:a16="http://schemas.microsoft.com/office/drawing/2014/main" id="{D9314059-C92B-4DE5-B61A-D886C99B3F69}"/>
              </a:ext>
            </a:extLst>
          </p:cNvPr>
          <p:cNvSpPr>
            <a:spLocks noGrp="1"/>
          </p:cNvSpPr>
          <p:nvPr>
            <p:ph type="sldNum" sz="quarter" idx="12"/>
          </p:nvPr>
        </p:nvSpPr>
        <p:spPr/>
        <p:txBody>
          <a:bodyPr/>
          <a:lstStyle/>
          <a:p>
            <a:fld id="{4EC81F68-4976-451A-B2E9-79BCBD2F70CC}" type="slidenum">
              <a:rPr lang="en-AU" smtClean="0"/>
              <a:t>36</a:t>
            </a:fld>
            <a:endParaRPr lang="en-AU" dirty="0"/>
          </a:p>
        </p:txBody>
      </p:sp>
      <p:sp>
        <p:nvSpPr>
          <p:cNvPr id="8" name="TextBox 7">
            <a:hlinkClick r:id="rId3" action="ppaction://hlinksldjump"/>
            <a:extLst>
              <a:ext uri="{FF2B5EF4-FFF2-40B4-BE49-F238E27FC236}">
                <a16:creationId xmlns:a16="http://schemas.microsoft.com/office/drawing/2014/main" id="{64AE9A3B-8D45-49DE-ABB7-6543D18D4754}"/>
              </a:ext>
            </a:extLst>
          </p:cNvPr>
          <p:cNvSpPr txBox="1"/>
          <p:nvPr/>
        </p:nvSpPr>
        <p:spPr>
          <a:xfrm>
            <a:off x="1924050" y="6591300"/>
            <a:ext cx="868828" cy="153888"/>
          </a:xfrm>
          <a:prstGeom prst="rect">
            <a:avLst/>
          </a:prstGeom>
          <a:noFill/>
        </p:spPr>
        <p:txBody>
          <a:bodyPr wrap="none" lIns="0" tIns="0" rIns="0" bIns="0" rtlCol="0">
            <a:spAutoFit/>
          </a:bodyPr>
          <a:lstStyle/>
          <a:p>
            <a:r>
              <a:rPr lang="en-AU" sz="1000" b="1" dirty="0">
                <a:solidFill>
                  <a:schemeClr val="accent1">
                    <a:lumMod val="75000"/>
                  </a:schemeClr>
                </a:solidFill>
              </a:rPr>
              <a:t>Back to Agenda</a:t>
            </a:r>
            <a:endParaRPr lang="en-AU" b="1" dirty="0">
              <a:solidFill>
                <a:schemeClr val="accent1">
                  <a:lumMod val="75000"/>
                </a:schemeClr>
              </a:solidFill>
            </a:endParaRPr>
          </a:p>
        </p:txBody>
      </p:sp>
    </p:spTree>
    <p:extLst>
      <p:ext uri="{BB962C8B-B14F-4D97-AF65-F5344CB8AC3E}">
        <p14:creationId xmlns:p14="http://schemas.microsoft.com/office/powerpoint/2010/main" val="20061055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C254E-3DA2-44A9-AECA-C51E95A20F99}"/>
              </a:ext>
            </a:extLst>
          </p:cNvPr>
          <p:cNvSpPr>
            <a:spLocks noGrp="1"/>
          </p:cNvSpPr>
          <p:nvPr>
            <p:ph type="title"/>
          </p:nvPr>
        </p:nvSpPr>
        <p:spPr/>
        <p:txBody>
          <a:bodyPr/>
          <a:lstStyle/>
          <a:p>
            <a:r>
              <a:rPr lang="en-AU" dirty="0"/>
              <a:t>Data model for Dispatch &amp; Settlements</a:t>
            </a:r>
            <a:br>
              <a:rPr lang="en-AU" dirty="0"/>
            </a:br>
            <a:r>
              <a:rPr lang="en-AU" dirty="0"/>
              <a:t>Version 5.0</a:t>
            </a:r>
          </a:p>
        </p:txBody>
      </p:sp>
      <p:sp>
        <p:nvSpPr>
          <p:cNvPr id="3" name="Text Placeholder 2">
            <a:extLst>
              <a:ext uri="{FF2B5EF4-FFF2-40B4-BE49-F238E27FC236}">
                <a16:creationId xmlns:a16="http://schemas.microsoft.com/office/drawing/2014/main" id="{F9D7BA2F-7BB4-4037-A5C2-3C6B92B34B0A}"/>
              </a:ext>
            </a:extLst>
          </p:cNvPr>
          <p:cNvSpPr>
            <a:spLocks noGrp="1"/>
          </p:cNvSpPr>
          <p:nvPr>
            <p:ph type="body" idx="1"/>
          </p:nvPr>
        </p:nvSpPr>
        <p:spPr/>
        <p:txBody>
          <a:bodyPr/>
          <a:lstStyle/>
          <a:p>
            <a:r>
              <a:rPr lang="en-AU" dirty="0"/>
              <a:t>Sangeeta Pai</a:t>
            </a:r>
          </a:p>
        </p:txBody>
      </p:sp>
    </p:spTree>
    <p:extLst>
      <p:ext uri="{BB962C8B-B14F-4D97-AF65-F5344CB8AC3E}">
        <p14:creationId xmlns:p14="http://schemas.microsoft.com/office/powerpoint/2010/main" val="27354549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0B288-78D5-4497-89B7-14755B6B56ED}"/>
              </a:ext>
            </a:extLst>
          </p:cNvPr>
          <p:cNvSpPr>
            <a:spLocks noGrp="1"/>
          </p:cNvSpPr>
          <p:nvPr>
            <p:ph type="title"/>
          </p:nvPr>
        </p:nvSpPr>
        <p:spPr>
          <a:xfrm>
            <a:off x="176646" y="136526"/>
            <a:ext cx="8402204" cy="1189039"/>
          </a:xfrm>
        </p:spPr>
        <p:txBody>
          <a:bodyPr/>
          <a:lstStyle/>
          <a:p>
            <a:r>
              <a:rPr lang="en-AU" dirty="0"/>
              <a:t>Data model for Dispatch</a:t>
            </a:r>
          </a:p>
        </p:txBody>
      </p:sp>
      <p:sp>
        <p:nvSpPr>
          <p:cNvPr id="4" name="Date Placeholder 3">
            <a:extLst>
              <a:ext uri="{FF2B5EF4-FFF2-40B4-BE49-F238E27FC236}">
                <a16:creationId xmlns:a16="http://schemas.microsoft.com/office/drawing/2014/main" id="{7764BCF1-AF59-40A7-A9BB-429E3FF246E5}"/>
              </a:ext>
            </a:extLst>
          </p:cNvPr>
          <p:cNvSpPr>
            <a:spLocks noGrp="1"/>
          </p:cNvSpPr>
          <p:nvPr>
            <p:ph type="dt" sz="half" idx="10"/>
          </p:nvPr>
        </p:nvSpPr>
        <p:spPr/>
        <p:txBody>
          <a:bodyPr/>
          <a:lstStyle/>
          <a:p>
            <a:fld id="{FAFB3D9E-7F04-4CF8-A39D-16BD24244244}" type="datetime1">
              <a:rPr lang="en-AU" smtClean="0"/>
              <a:t>4/05/2020</a:t>
            </a:fld>
            <a:endParaRPr lang="en-AU" dirty="0"/>
          </a:p>
        </p:txBody>
      </p:sp>
      <p:sp>
        <p:nvSpPr>
          <p:cNvPr id="5" name="Slide Number Placeholder 4">
            <a:extLst>
              <a:ext uri="{FF2B5EF4-FFF2-40B4-BE49-F238E27FC236}">
                <a16:creationId xmlns:a16="http://schemas.microsoft.com/office/drawing/2014/main" id="{58D2B39E-47D9-4139-80E9-E38491B35766}"/>
              </a:ext>
            </a:extLst>
          </p:cNvPr>
          <p:cNvSpPr>
            <a:spLocks noGrp="1"/>
          </p:cNvSpPr>
          <p:nvPr>
            <p:ph type="sldNum" sz="quarter" idx="12"/>
          </p:nvPr>
        </p:nvSpPr>
        <p:spPr/>
        <p:txBody>
          <a:bodyPr/>
          <a:lstStyle/>
          <a:p>
            <a:fld id="{4EC81F68-4976-451A-B2E9-79BCBD2F70CC}" type="slidenum">
              <a:rPr lang="en-AU" smtClean="0"/>
              <a:t>38</a:t>
            </a:fld>
            <a:endParaRPr lang="en-AU" dirty="0"/>
          </a:p>
        </p:txBody>
      </p:sp>
      <p:sp>
        <p:nvSpPr>
          <p:cNvPr id="6" name="Content Placeholder 2">
            <a:extLst>
              <a:ext uri="{FF2B5EF4-FFF2-40B4-BE49-F238E27FC236}">
                <a16:creationId xmlns:a16="http://schemas.microsoft.com/office/drawing/2014/main" id="{4CDAC529-D817-4E3E-935D-68291AA457C5}"/>
              </a:ext>
            </a:extLst>
          </p:cNvPr>
          <p:cNvSpPr>
            <a:spLocks noGrp="1"/>
          </p:cNvSpPr>
          <p:nvPr>
            <p:ph idx="1"/>
          </p:nvPr>
        </p:nvSpPr>
        <p:spPr>
          <a:xfrm>
            <a:off x="196417" y="1398769"/>
            <a:ext cx="8770937" cy="4748213"/>
          </a:xfrm>
        </p:spPr>
        <p:txBody>
          <a:bodyPr>
            <a:normAutofit/>
          </a:bodyPr>
          <a:lstStyle/>
          <a:p>
            <a:r>
              <a:rPr lang="en-AU" dirty="0"/>
              <a:t>AveragePrice30 table is removed from v4.30 release and added in the latest v5.0.0.1 release.</a:t>
            </a:r>
          </a:p>
          <a:p>
            <a:r>
              <a:rPr lang="en-AU" dirty="0"/>
              <a:t>Billing and Settlements data model changes will be added to v5.0.0.1 alter script.</a:t>
            </a:r>
          </a:p>
          <a:p>
            <a:r>
              <a:rPr lang="en-AU" dirty="0" err="1"/>
              <a:t>PeriodID</a:t>
            </a:r>
            <a:r>
              <a:rPr lang="en-AU" dirty="0"/>
              <a:t> column is removed from DISPATCHLOAD and DISPATCHREGIONSUM data model tables.</a:t>
            </a:r>
          </a:p>
          <a:p>
            <a:r>
              <a:rPr lang="en-AU" dirty="0"/>
              <a:t>There are other changes:</a:t>
            </a:r>
          </a:p>
          <a:p>
            <a:pPr lvl="1"/>
            <a:r>
              <a:rPr lang="en-AU" b="1" u="sng" dirty="0"/>
              <a:t>BIDOFFERPERIOD :</a:t>
            </a:r>
            <a:endParaRPr lang="en-AU" dirty="0"/>
          </a:p>
          <a:p>
            <a:pPr lvl="2"/>
            <a:r>
              <a:rPr lang="en-AU" dirty="0"/>
              <a:t>DUID – change to VARCHAR2(20)</a:t>
            </a:r>
          </a:p>
          <a:p>
            <a:pPr lvl="2"/>
            <a:r>
              <a:rPr lang="en-AU" dirty="0"/>
              <a:t>All fields in this table with datatype  NUMBER(6) – change to NUMBER(8,3)</a:t>
            </a:r>
          </a:p>
          <a:p>
            <a:pPr lvl="1"/>
            <a:r>
              <a:rPr lang="en-AU" b="1" u="sng" dirty="0"/>
              <a:t>MNSP_BIDOFFERPERIOD:</a:t>
            </a:r>
            <a:endParaRPr lang="en-AU" dirty="0"/>
          </a:p>
          <a:p>
            <a:pPr lvl="2"/>
            <a:r>
              <a:rPr lang="en-AU" dirty="0"/>
              <a:t>LINKID – change to VARCHAR2(20)</a:t>
            </a:r>
          </a:p>
          <a:p>
            <a:pPr lvl="2"/>
            <a:r>
              <a:rPr lang="en-AU" dirty="0"/>
              <a:t>All fields in this table with datatype  NUMBER(6) – change to NUMBER(8,3)</a:t>
            </a:r>
          </a:p>
          <a:p>
            <a:endParaRPr lang="en-AU" dirty="0"/>
          </a:p>
          <a:p>
            <a:endParaRPr lang="en-AU" dirty="0"/>
          </a:p>
        </p:txBody>
      </p:sp>
      <p:sp>
        <p:nvSpPr>
          <p:cNvPr id="9" name="TextBox 8">
            <a:hlinkClick r:id="rId2" action="ppaction://hlinksldjump"/>
            <a:extLst>
              <a:ext uri="{FF2B5EF4-FFF2-40B4-BE49-F238E27FC236}">
                <a16:creationId xmlns:a16="http://schemas.microsoft.com/office/drawing/2014/main" id="{F5A5897F-6193-47A7-9920-BF4290F5E63C}"/>
              </a:ext>
            </a:extLst>
          </p:cNvPr>
          <p:cNvSpPr txBox="1"/>
          <p:nvPr/>
        </p:nvSpPr>
        <p:spPr>
          <a:xfrm>
            <a:off x="1924050" y="6591300"/>
            <a:ext cx="868828" cy="153888"/>
          </a:xfrm>
          <a:prstGeom prst="rect">
            <a:avLst/>
          </a:prstGeom>
          <a:noFill/>
        </p:spPr>
        <p:txBody>
          <a:bodyPr wrap="none" lIns="0" tIns="0" rIns="0" bIns="0" rtlCol="0">
            <a:spAutoFit/>
          </a:bodyPr>
          <a:lstStyle/>
          <a:p>
            <a:r>
              <a:rPr lang="en-AU" sz="1000" b="1" dirty="0">
                <a:solidFill>
                  <a:schemeClr val="accent1">
                    <a:lumMod val="75000"/>
                  </a:schemeClr>
                </a:solidFill>
              </a:rPr>
              <a:t>Back to Agenda</a:t>
            </a:r>
            <a:endParaRPr lang="en-AU" b="1" dirty="0">
              <a:solidFill>
                <a:schemeClr val="accent1">
                  <a:lumMod val="75000"/>
                </a:schemeClr>
              </a:solidFill>
            </a:endParaRPr>
          </a:p>
        </p:txBody>
      </p:sp>
    </p:spTree>
    <p:extLst>
      <p:ext uri="{BB962C8B-B14F-4D97-AF65-F5344CB8AC3E}">
        <p14:creationId xmlns:p14="http://schemas.microsoft.com/office/powerpoint/2010/main" val="297244217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0B288-78D5-4497-89B7-14755B6B56ED}"/>
              </a:ext>
            </a:extLst>
          </p:cNvPr>
          <p:cNvSpPr>
            <a:spLocks noGrp="1"/>
          </p:cNvSpPr>
          <p:nvPr>
            <p:ph type="title"/>
          </p:nvPr>
        </p:nvSpPr>
        <p:spPr>
          <a:xfrm>
            <a:off x="176646" y="136526"/>
            <a:ext cx="8402204" cy="1189039"/>
          </a:xfrm>
        </p:spPr>
        <p:txBody>
          <a:bodyPr/>
          <a:lstStyle/>
          <a:p>
            <a:r>
              <a:rPr lang="en-AU" dirty="0"/>
              <a:t>Data model for Dispatch</a:t>
            </a:r>
          </a:p>
        </p:txBody>
      </p:sp>
      <p:sp>
        <p:nvSpPr>
          <p:cNvPr id="4" name="Date Placeholder 3">
            <a:extLst>
              <a:ext uri="{FF2B5EF4-FFF2-40B4-BE49-F238E27FC236}">
                <a16:creationId xmlns:a16="http://schemas.microsoft.com/office/drawing/2014/main" id="{7764BCF1-AF59-40A7-A9BB-429E3FF246E5}"/>
              </a:ext>
            </a:extLst>
          </p:cNvPr>
          <p:cNvSpPr>
            <a:spLocks noGrp="1"/>
          </p:cNvSpPr>
          <p:nvPr>
            <p:ph type="dt" sz="half" idx="10"/>
          </p:nvPr>
        </p:nvSpPr>
        <p:spPr/>
        <p:txBody>
          <a:bodyPr/>
          <a:lstStyle/>
          <a:p>
            <a:fld id="{FAFB3D9E-7F04-4CF8-A39D-16BD24244244}" type="datetime1">
              <a:rPr lang="en-AU" smtClean="0"/>
              <a:t>4/05/2020</a:t>
            </a:fld>
            <a:endParaRPr lang="en-AU" dirty="0"/>
          </a:p>
        </p:txBody>
      </p:sp>
      <p:sp>
        <p:nvSpPr>
          <p:cNvPr id="5" name="Slide Number Placeholder 4">
            <a:extLst>
              <a:ext uri="{FF2B5EF4-FFF2-40B4-BE49-F238E27FC236}">
                <a16:creationId xmlns:a16="http://schemas.microsoft.com/office/drawing/2014/main" id="{58D2B39E-47D9-4139-80E9-E38491B35766}"/>
              </a:ext>
            </a:extLst>
          </p:cNvPr>
          <p:cNvSpPr>
            <a:spLocks noGrp="1"/>
          </p:cNvSpPr>
          <p:nvPr>
            <p:ph type="sldNum" sz="quarter" idx="12"/>
          </p:nvPr>
        </p:nvSpPr>
        <p:spPr/>
        <p:txBody>
          <a:bodyPr/>
          <a:lstStyle/>
          <a:p>
            <a:fld id="{4EC81F68-4976-451A-B2E9-79BCBD2F70CC}" type="slidenum">
              <a:rPr lang="en-AU" smtClean="0"/>
              <a:t>39</a:t>
            </a:fld>
            <a:endParaRPr lang="en-AU" dirty="0"/>
          </a:p>
        </p:txBody>
      </p:sp>
      <p:sp>
        <p:nvSpPr>
          <p:cNvPr id="6" name="Content Placeholder 2">
            <a:extLst>
              <a:ext uri="{FF2B5EF4-FFF2-40B4-BE49-F238E27FC236}">
                <a16:creationId xmlns:a16="http://schemas.microsoft.com/office/drawing/2014/main" id="{4CDAC529-D817-4E3E-935D-68291AA457C5}"/>
              </a:ext>
            </a:extLst>
          </p:cNvPr>
          <p:cNvSpPr>
            <a:spLocks noGrp="1"/>
          </p:cNvSpPr>
          <p:nvPr>
            <p:ph idx="1"/>
          </p:nvPr>
        </p:nvSpPr>
        <p:spPr>
          <a:xfrm>
            <a:off x="176213" y="1428750"/>
            <a:ext cx="8770937" cy="4748213"/>
          </a:xfrm>
        </p:spPr>
        <p:txBody>
          <a:bodyPr>
            <a:normAutofit/>
          </a:bodyPr>
          <a:lstStyle/>
          <a:p>
            <a:r>
              <a:rPr lang="en-AU" sz="1600" dirty="0"/>
              <a:t>To align the capability of Oracle installations with </a:t>
            </a:r>
            <a:r>
              <a:rPr lang="en-AU" sz="1600" dirty="0" err="1"/>
              <a:t>SQLServer</a:t>
            </a:r>
            <a:r>
              <a:rPr lang="en-AU" sz="1600" dirty="0"/>
              <a:t> the new fields </a:t>
            </a:r>
            <a:r>
              <a:rPr lang="en-AU" sz="1600" dirty="0" err="1"/>
              <a:t>BidOfferPeriod.OfferDateTime</a:t>
            </a:r>
            <a:r>
              <a:rPr lang="en-AU" sz="1600" dirty="0"/>
              <a:t> and </a:t>
            </a:r>
            <a:r>
              <a:rPr lang="en-AU" sz="1600" dirty="0" err="1"/>
              <a:t>MNSP_BidOfferPeriod.OfferDateTime</a:t>
            </a:r>
            <a:r>
              <a:rPr lang="en-AU" sz="1600" dirty="0"/>
              <a:t> are defined as data type ‘TIMESTAMP(3)’</a:t>
            </a:r>
          </a:p>
          <a:p>
            <a:r>
              <a:rPr lang="en-AU" sz="1600" dirty="0"/>
              <a:t>For this to be effective we must also change the </a:t>
            </a:r>
            <a:r>
              <a:rPr lang="en-AU" sz="1600" dirty="0" err="1"/>
              <a:t>OfferDate</a:t>
            </a:r>
            <a:r>
              <a:rPr lang="en-AU" sz="1600" dirty="0"/>
              <a:t> fields from ‘DATE’ to ‘TIMESTAMP(3)’ in the existing tables:</a:t>
            </a:r>
          </a:p>
          <a:p>
            <a:pPr lvl="1"/>
            <a:r>
              <a:rPr lang="en-AU" sz="1600" dirty="0" err="1"/>
              <a:t>BidOfferFileTrk</a:t>
            </a:r>
            <a:endParaRPr lang="en-AU" sz="1600" dirty="0"/>
          </a:p>
          <a:p>
            <a:pPr lvl="1"/>
            <a:r>
              <a:rPr lang="en-AU" sz="1600" dirty="0" err="1"/>
              <a:t>BidDayOffer</a:t>
            </a:r>
            <a:endParaRPr lang="en-AU" sz="1600" dirty="0"/>
          </a:p>
          <a:p>
            <a:pPr lvl="1"/>
            <a:r>
              <a:rPr lang="en-AU" sz="1600" dirty="0" err="1"/>
              <a:t>MNSP_DayOffer</a:t>
            </a:r>
            <a:endParaRPr lang="en-AU" sz="1600" dirty="0"/>
          </a:p>
          <a:p>
            <a:r>
              <a:rPr lang="en-AU" sz="1600" dirty="0"/>
              <a:t>This change will apply to existing tables. Participants must be aware of this and manage their Bids transition from 30-minute to 5-minute.</a:t>
            </a:r>
          </a:p>
          <a:p>
            <a:r>
              <a:rPr lang="en-AU" sz="1600" dirty="0"/>
              <a:t>For participants using </a:t>
            </a:r>
            <a:r>
              <a:rPr lang="en-AU" sz="1600" dirty="0" err="1"/>
              <a:t>pdrLoader</a:t>
            </a:r>
            <a:r>
              <a:rPr lang="en-AU" sz="1600" dirty="0"/>
              <a:t> v7.4.1 or previous version and using </a:t>
            </a:r>
            <a:r>
              <a:rPr lang="en-AU" sz="1600" b="1" dirty="0"/>
              <a:t>Oracle</a:t>
            </a:r>
            <a:r>
              <a:rPr lang="en-AU" sz="1600" dirty="0"/>
              <a:t> Installation should add below statement in </a:t>
            </a:r>
            <a:r>
              <a:rPr lang="en-AU" sz="1600" dirty="0" err="1"/>
              <a:t>pdrLoader.properties</a:t>
            </a:r>
            <a:endParaRPr lang="en-AU" sz="1600" dirty="0"/>
          </a:p>
          <a:p>
            <a:pPr marL="342900" lvl="1" indent="0">
              <a:buNone/>
            </a:pPr>
            <a:endParaRPr lang="en-AU" sz="1600" dirty="0"/>
          </a:p>
          <a:p>
            <a:pPr marL="342900" lvl="1" indent="0">
              <a:buNone/>
            </a:pPr>
            <a:r>
              <a:rPr lang="en-AU" sz="1600" dirty="0" err="1"/>
              <a:t>db_conn_init_sql</a:t>
            </a:r>
            <a:r>
              <a:rPr lang="en-AU" sz="1600" dirty="0"/>
              <a:t>=ALTER SESSION SET NLS_TIMESTAMP_FORMAT='YYYY/MM/DD HH24:MI:SS.FF3'</a:t>
            </a:r>
          </a:p>
          <a:p>
            <a:pPr marL="0" indent="0">
              <a:buNone/>
            </a:pPr>
            <a:endParaRPr lang="en-AU" sz="1600" dirty="0"/>
          </a:p>
        </p:txBody>
      </p:sp>
      <p:sp>
        <p:nvSpPr>
          <p:cNvPr id="9" name="TextBox 8">
            <a:hlinkClick r:id="rId2" action="ppaction://hlinksldjump"/>
            <a:extLst>
              <a:ext uri="{FF2B5EF4-FFF2-40B4-BE49-F238E27FC236}">
                <a16:creationId xmlns:a16="http://schemas.microsoft.com/office/drawing/2014/main" id="{464296C2-377F-44B9-B630-8568F2DCF690}"/>
              </a:ext>
            </a:extLst>
          </p:cNvPr>
          <p:cNvSpPr txBox="1"/>
          <p:nvPr/>
        </p:nvSpPr>
        <p:spPr>
          <a:xfrm>
            <a:off x="1924050" y="6591300"/>
            <a:ext cx="868828" cy="153888"/>
          </a:xfrm>
          <a:prstGeom prst="rect">
            <a:avLst/>
          </a:prstGeom>
          <a:noFill/>
        </p:spPr>
        <p:txBody>
          <a:bodyPr wrap="none" lIns="0" tIns="0" rIns="0" bIns="0" rtlCol="0">
            <a:spAutoFit/>
          </a:bodyPr>
          <a:lstStyle/>
          <a:p>
            <a:r>
              <a:rPr lang="en-AU" sz="1000" b="1" dirty="0">
                <a:solidFill>
                  <a:schemeClr val="accent1">
                    <a:lumMod val="75000"/>
                  </a:schemeClr>
                </a:solidFill>
              </a:rPr>
              <a:t>Back to Agenda</a:t>
            </a:r>
            <a:endParaRPr lang="en-AU" b="1" dirty="0">
              <a:solidFill>
                <a:schemeClr val="accent1">
                  <a:lumMod val="75000"/>
                </a:schemeClr>
              </a:solidFill>
            </a:endParaRPr>
          </a:p>
        </p:txBody>
      </p:sp>
    </p:spTree>
    <p:extLst>
      <p:ext uri="{BB962C8B-B14F-4D97-AF65-F5344CB8AC3E}">
        <p14:creationId xmlns:p14="http://schemas.microsoft.com/office/powerpoint/2010/main" val="3276010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A2BC7-5833-4858-9D7B-4ADFCD95FBFF}"/>
              </a:ext>
            </a:extLst>
          </p:cNvPr>
          <p:cNvSpPr>
            <a:spLocks noGrp="1"/>
          </p:cNvSpPr>
          <p:nvPr>
            <p:ph type="title"/>
          </p:nvPr>
        </p:nvSpPr>
        <p:spPr/>
        <p:txBody>
          <a:bodyPr/>
          <a:lstStyle/>
          <a:p>
            <a:r>
              <a:rPr lang="en-AU" dirty="0"/>
              <a:t>Program Update</a:t>
            </a:r>
          </a:p>
        </p:txBody>
      </p:sp>
      <p:sp>
        <p:nvSpPr>
          <p:cNvPr id="3" name="Text Placeholder 2">
            <a:extLst>
              <a:ext uri="{FF2B5EF4-FFF2-40B4-BE49-F238E27FC236}">
                <a16:creationId xmlns:a16="http://schemas.microsoft.com/office/drawing/2014/main" id="{ED227564-70DC-481F-8B2F-D425581BF383}"/>
              </a:ext>
            </a:extLst>
          </p:cNvPr>
          <p:cNvSpPr>
            <a:spLocks noGrp="1"/>
          </p:cNvSpPr>
          <p:nvPr>
            <p:ph type="body" idx="1"/>
          </p:nvPr>
        </p:nvSpPr>
        <p:spPr/>
        <p:txBody>
          <a:bodyPr/>
          <a:lstStyle/>
          <a:p>
            <a:r>
              <a:rPr lang="en-AU" dirty="0"/>
              <a:t>Graeme Windley</a:t>
            </a:r>
          </a:p>
        </p:txBody>
      </p:sp>
    </p:spTree>
    <p:extLst>
      <p:ext uri="{BB962C8B-B14F-4D97-AF65-F5344CB8AC3E}">
        <p14:creationId xmlns:p14="http://schemas.microsoft.com/office/powerpoint/2010/main" val="7644167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0B288-78D5-4497-89B7-14755B6B56ED}"/>
              </a:ext>
            </a:extLst>
          </p:cNvPr>
          <p:cNvSpPr>
            <a:spLocks noGrp="1"/>
          </p:cNvSpPr>
          <p:nvPr>
            <p:ph type="title"/>
          </p:nvPr>
        </p:nvSpPr>
        <p:spPr>
          <a:xfrm>
            <a:off x="176646" y="136526"/>
            <a:ext cx="8402204" cy="1189039"/>
          </a:xfrm>
        </p:spPr>
        <p:txBody>
          <a:bodyPr/>
          <a:lstStyle/>
          <a:p>
            <a:r>
              <a:rPr lang="en-AU" dirty="0"/>
              <a:t>Data model incremental releases </a:t>
            </a:r>
          </a:p>
        </p:txBody>
      </p:sp>
      <p:sp>
        <p:nvSpPr>
          <p:cNvPr id="4" name="Date Placeholder 3">
            <a:extLst>
              <a:ext uri="{FF2B5EF4-FFF2-40B4-BE49-F238E27FC236}">
                <a16:creationId xmlns:a16="http://schemas.microsoft.com/office/drawing/2014/main" id="{7764BCF1-AF59-40A7-A9BB-429E3FF246E5}"/>
              </a:ext>
            </a:extLst>
          </p:cNvPr>
          <p:cNvSpPr>
            <a:spLocks noGrp="1"/>
          </p:cNvSpPr>
          <p:nvPr>
            <p:ph type="dt" sz="half" idx="10"/>
          </p:nvPr>
        </p:nvSpPr>
        <p:spPr/>
        <p:txBody>
          <a:bodyPr/>
          <a:lstStyle/>
          <a:p>
            <a:fld id="{FAFB3D9E-7F04-4CF8-A39D-16BD24244244}" type="datetime1">
              <a:rPr lang="en-AU" smtClean="0"/>
              <a:t>4/05/2020</a:t>
            </a:fld>
            <a:endParaRPr lang="en-AU" dirty="0"/>
          </a:p>
        </p:txBody>
      </p:sp>
      <p:sp>
        <p:nvSpPr>
          <p:cNvPr id="5" name="Slide Number Placeholder 4">
            <a:extLst>
              <a:ext uri="{FF2B5EF4-FFF2-40B4-BE49-F238E27FC236}">
                <a16:creationId xmlns:a16="http://schemas.microsoft.com/office/drawing/2014/main" id="{58D2B39E-47D9-4139-80E9-E38491B35766}"/>
              </a:ext>
            </a:extLst>
          </p:cNvPr>
          <p:cNvSpPr>
            <a:spLocks noGrp="1"/>
          </p:cNvSpPr>
          <p:nvPr>
            <p:ph type="sldNum" sz="quarter" idx="12"/>
          </p:nvPr>
        </p:nvSpPr>
        <p:spPr/>
        <p:txBody>
          <a:bodyPr/>
          <a:lstStyle/>
          <a:p>
            <a:fld id="{4EC81F68-4976-451A-B2E9-79BCBD2F70CC}" type="slidenum">
              <a:rPr lang="en-AU" smtClean="0"/>
              <a:t>40</a:t>
            </a:fld>
            <a:endParaRPr lang="en-AU" dirty="0"/>
          </a:p>
        </p:txBody>
      </p:sp>
      <p:sp>
        <p:nvSpPr>
          <p:cNvPr id="9" name="TextBox 8">
            <a:hlinkClick r:id="rId2" action="ppaction://hlinksldjump"/>
            <a:extLst>
              <a:ext uri="{FF2B5EF4-FFF2-40B4-BE49-F238E27FC236}">
                <a16:creationId xmlns:a16="http://schemas.microsoft.com/office/drawing/2014/main" id="{F5A5897F-6193-47A7-9920-BF4290F5E63C}"/>
              </a:ext>
            </a:extLst>
          </p:cNvPr>
          <p:cNvSpPr txBox="1"/>
          <p:nvPr/>
        </p:nvSpPr>
        <p:spPr>
          <a:xfrm>
            <a:off x="1924050" y="6591300"/>
            <a:ext cx="868828" cy="153888"/>
          </a:xfrm>
          <a:prstGeom prst="rect">
            <a:avLst/>
          </a:prstGeom>
          <a:noFill/>
        </p:spPr>
        <p:txBody>
          <a:bodyPr wrap="none" lIns="0" tIns="0" rIns="0" bIns="0" rtlCol="0">
            <a:spAutoFit/>
          </a:bodyPr>
          <a:lstStyle/>
          <a:p>
            <a:r>
              <a:rPr lang="en-AU" sz="1000" b="1" dirty="0">
                <a:solidFill>
                  <a:schemeClr val="accent1">
                    <a:lumMod val="75000"/>
                  </a:schemeClr>
                </a:solidFill>
              </a:rPr>
              <a:t>Back to Agenda</a:t>
            </a:r>
            <a:endParaRPr lang="en-AU" b="1" dirty="0">
              <a:solidFill>
                <a:schemeClr val="accent1">
                  <a:lumMod val="75000"/>
                </a:schemeClr>
              </a:solidFill>
            </a:endParaRPr>
          </a:p>
        </p:txBody>
      </p:sp>
      <p:sp>
        <p:nvSpPr>
          <p:cNvPr id="7" name="Rectangle 3">
            <a:extLst>
              <a:ext uri="{FF2B5EF4-FFF2-40B4-BE49-F238E27FC236}">
                <a16:creationId xmlns:a16="http://schemas.microsoft.com/office/drawing/2014/main" id="{A66AD410-B74A-4051-AA6D-C28EB1D914D9}"/>
              </a:ext>
            </a:extLst>
          </p:cNvPr>
          <p:cNvSpPr>
            <a:spLocks noChangeArrowheads="1"/>
          </p:cNvSpPr>
          <p:nvPr/>
        </p:nvSpPr>
        <p:spPr bwMode="auto">
          <a:xfrm>
            <a:off x="792178" y="3429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AU"/>
          </a:p>
        </p:txBody>
      </p:sp>
      <p:pic>
        <p:nvPicPr>
          <p:cNvPr id="8" name="Picture 7">
            <a:extLst>
              <a:ext uri="{FF2B5EF4-FFF2-40B4-BE49-F238E27FC236}">
                <a16:creationId xmlns:a16="http://schemas.microsoft.com/office/drawing/2014/main" id="{E5CE524F-FD96-4B37-B4EF-0CF604ED1D29}"/>
              </a:ext>
            </a:extLst>
          </p:cNvPr>
          <p:cNvPicPr>
            <a:picLocks noChangeAspect="1"/>
          </p:cNvPicPr>
          <p:nvPr/>
        </p:nvPicPr>
        <p:blipFill>
          <a:blip r:embed="rId3"/>
          <a:stretch>
            <a:fillRect/>
          </a:stretch>
        </p:blipFill>
        <p:spPr>
          <a:xfrm>
            <a:off x="1463709" y="1921399"/>
            <a:ext cx="2658337" cy="968716"/>
          </a:xfrm>
          <a:prstGeom prst="rect">
            <a:avLst/>
          </a:prstGeom>
        </p:spPr>
      </p:pic>
      <p:sp>
        <p:nvSpPr>
          <p:cNvPr id="10" name="Rectangle 9">
            <a:extLst>
              <a:ext uri="{FF2B5EF4-FFF2-40B4-BE49-F238E27FC236}">
                <a16:creationId xmlns:a16="http://schemas.microsoft.com/office/drawing/2014/main" id="{3926F541-4409-4F1C-B734-2F9ADA9A1F85}"/>
              </a:ext>
            </a:extLst>
          </p:cNvPr>
          <p:cNvSpPr/>
          <p:nvPr/>
        </p:nvSpPr>
        <p:spPr>
          <a:xfrm>
            <a:off x="300742" y="3033800"/>
            <a:ext cx="8402204" cy="1692771"/>
          </a:xfrm>
          <a:prstGeom prst="rect">
            <a:avLst/>
          </a:prstGeom>
        </p:spPr>
        <p:txBody>
          <a:bodyPr wrap="square">
            <a:spAutoFit/>
          </a:bodyPr>
          <a:lstStyle/>
          <a:p>
            <a:pPr>
              <a:spcAft>
                <a:spcPts val="0"/>
              </a:spcAft>
            </a:pPr>
            <a:r>
              <a:rPr lang="en-AU" dirty="0">
                <a:latin typeface="Calibri" panose="020F0502020204030204" pitchFamily="34" charset="0"/>
                <a:ea typeface="Calibri" panose="020F0502020204030204" pitchFamily="34" charset="0"/>
              </a:rPr>
              <a:t>Incremental Releases:</a:t>
            </a:r>
          </a:p>
          <a:p>
            <a:pPr>
              <a:spcAft>
                <a:spcPts val="0"/>
              </a:spcAft>
            </a:pPr>
            <a:endParaRPr lang="en-AU" sz="1600" dirty="0">
              <a:effectLst/>
              <a:latin typeface="Calibri" panose="020F0502020204030204" pitchFamily="34" charset="0"/>
              <a:ea typeface="Calibri" panose="020F0502020204030204" pitchFamily="34" charset="0"/>
            </a:endParaRPr>
          </a:p>
          <a:p>
            <a:pPr marL="285750" indent="-285750">
              <a:spcAft>
                <a:spcPts val="0"/>
              </a:spcAft>
              <a:buFont typeface="Arial" panose="020B0604020202020204" pitchFamily="34" charset="0"/>
              <a:buChar char="•"/>
            </a:pPr>
            <a:r>
              <a:rPr lang="en-AU" sz="1400" dirty="0"/>
              <a:t>Participants currently on v5.0.0 and do not wish to reinstall the data model will have to manually run the patch script for every release from the “Patch Script To Upgrade From Previous 5.0 version” folder.</a:t>
            </a:r>
          </a:p>
          <a:p>
            <a:pPr marL="285750" indent="-285750">
              <a:spcAft>
                <a:spcPts val="0"/>
              </a:spcAft>
              <a:buFont typeface="Arial" panose="020B0604020202020204" pitchFamily="34" charset="0"/>
              <a:buChar char="•"/>
            </a:pPr>
            <a:r>
              <a:rPr lang="en-AU" sz="1400" dirty="0"/>
              <a:t>v4.30 folder will be deleted from the Staging after this version is released in production.</a:t>
            </a:r>
          </a:p>
          <a:p>
            <a:pPr marL="285750" indent="-285750">
              <a:spcAft>
                <a:spcPts val="0"/>
              </a:spcAft>
              <a:buFont typeface="Arial" panose="020B0604020202020204" pitchFamily="34" charset="0"/>
              <a:buChar char="•"/>
            </a:pPr>
            <a:r>
              <a:rPr lang="en-AU" sz="1400" dirty="0"/>
              <a:t>New Participants will have to then install release v4.30 from the Production Releases folder. </a:t>
            </a:r>
          </a:p>
          <a:p>
            <a:pPr marL="285750" indent="-285750">
              <a:spcAft>
                <a:spcPts val="0"/>
              </a:spcAft>
              <a:buFont typeface="Arial" panose="020B0604020202020204" pitchFamily="34" charset="0"/>
              <a:buChar char="•"/>
            </a:pPr>
            <a:endParaRPr lang="en-AU" sz="1400" dirty="0">
              <a:effectLst/>
              <a:latin typeface="Calibri" panose="020F0502020204030204" pitchFamily="34" charset="0"/>
              <a:ea typeface="Calibri" panose="020F0502020204030204" pitchFamily="34" charset="0"/>
            </a:endParaRPr>
          </a:p>
        </p:txBody>
      </p:sp>
      <p:sp>
        <p:nvSpPr>
          <p:cNvPr id="12" name="Rectangle 11">
            <a:extLst>
              <a:ext uri="{FF2B5EF4-FFF2-40B4-BE49-F238E27FC236}">
                <a16:creationId xmlns:a16="http://schemas.microsoft.com/office/drawing/2014/main" id="{7A996BE7-4B51-4B59-985B-0C458FCF1EE2}"/>
              </a:ext>
            </a:extLst>
          </p:cNvPr>
          <p:cNvSpPr/>
          <p:nvPr/>
        </p:nvSpPr>
        <p:spPr>
          <a:xfrm>
            <a:off x="300742" y="1462368"/>
            <a:ext cx="1735219" cy="369332"/>
          </a:xfrm>
          <a:prstGeom prst="rect">
            <a:avLst/>
          </a:prstGeom>
        </p:spPr>
        <p:txBody>
          <a:bodyPr wrap="none">
            <a:spAutoFit/>
          </a:bodyPr>
          <a:lstStyle/>
          <a:p>
            <a:pPr>
              <a:spcAft>
                <a:spcPts val="0"/>
              </a:spcAft>
            </a:pPr>
            <a:r>
              <a:rPr lang="en-AU" dirty="0">
                <a:latin typeface="Calibri" panose="020F0502020204030204" pitchFamily="34" charset="0"/>
                <a:ea typeface="Calibri" panose="020F0502020204030204" pitchFamily="34" charset="0"/>
              </a:rPr>
              <a:t>Current Release:</a:t>
            </a:r>
            <a:endParaRPr lang="en-AU" sz="1600" dirty="0">
              <a:effectLst/>
              <a:latin typeface="Calibri" panose="020F0502020204030204" pitchFamily="34" charset="0"/>
              <a:ea typeface="Calibri" panose="020F0502020204030204" pitchFamily="34" charset="0"/>
            </a:endParaRPr>
          </a:p>
        </p:txBody>
      </p:sp>
      <p:pic>
        <p:nvPicPr>
          <p:cNvPr id="3" name="Picture 2">
            <a:extLst>
              <a:ext uri="{FF2B5EF4-FFF2-40B4-BE49-F238E27FC236}">
                <a16:creationId xmlns:a16="http://schemas.microsoft.com/office/drawing/2014/main" id="{B7F4A7AF-F694-4C6A-A65D-B359BEB60F5C}"/>
              </a:ext>
            </a:extLst>
          </p:cNvPr>
          <p:cNvPicPr>
            <a:picLocks noChangeAspect="1"/>
          </p:cNvPicPr>
          <p:nvPr/>
        </p:nvPicPr>
        <p:blipFill>
          <a:blip r:embed="rId4"/>
          <a:stretch>
            <a:fillRect/>
          </a:stretch>
        </p:blipFill>
        <p:spPr>
          <a:xfrm>
            <a:off x="1463709" y="4754844"/>
            <a:ext cx="3800475" cy="1133475"/>
          </a:xfrm>
          <a:prstGeom prst="rect">
            <a:avLst/>
          </a:prstGeom>
        </p:spPr>
      </p:pic>
    </p:spTree>
    <p:extLst>
      <p:ext uri="{BB962C8B-B14F-4D97-AF65-F5344CB8AC3E}">
        <p14:creationId xmlns:p14="http://schemas.microsoft.com/office/powerpoint/2010/main" val="41309593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0B288-78D5-4497-89B7-14755B6B56ED}"/>
              </a:ext>
            </a:extLst>
          </p:cNvPr>
          <p:cNvSpPr>
            <a:spLocks noGrp="1"/>
          </p:cNvSpPr>
          <p:nvPr>
            <p:ph type="title"/>
          </p:nvPr>
        </p:nvSpPr>
        <p:spPr>
          <a:xfrm>
            <a:off x="176646" y="136526"/>
            <a:ext cx="8402204" cy="1189039"/>
          </a:xfrm>
        </p:spPr>
        <p:txBody>
          <a:bodyPr/>
          <a:lstStyle/>
          <a:p>
            <a:r>
              <a:rPr lang="en-AU" dirty="0"/>
              <a:t>Data model incremental releases </a:t>
            </a:r>
          </a:p>
        </p:txBody>
      </p:sp>
      <p:sp>
        <p:nvSpPr>
          <p:cNvPr id="4" name="Date Placeholder 3">
            <a:extLst>
              <a:ext uri="{FF2B5EF4-FFF2-40B4-BE49-F238E27FC236}">
                <a16:creationId xmlns:a16="http://schemas.microsoft.com/office/drawing/2014/main" id="{7764BCF1-AF59-40A7-A9BB-429E3FF246E5}"/>
              </a:ext>
            </a:extLst>
          </p:cNvPr>
          <p:cNvSpPr>
            <a:spLocks noGrp="1"/>
          </p:cNvSpPr>
          <p:nvPr>
            <p:ph type="dt" sz="half" idx="10"/>
          </p:nvPr>
        </p:nvSpPr>
        <p:spPr/>
        <p:txBody>
          <a:bodyPr/>
          <a:lstStyle/>
          <a:p>
            <a:fld id="{FAFB3D9E-7F04-4CF8-A39D-16BD24244244}" type="datetime1">
              <a:rPr lang="en-AU" smtClean="0"/>
              <a:t>4/05/2020</a:t>
            </a:fld>
            <a:endParaRPr lang="en-AU" dirty="0"/>
          </a:p>
        </p:txBody>
      </p:sp>
      <p:sp>
        <p:nvSpPr>
          <p:cNvPr id="5" name="Slide Number Placeholder 4">
            <a:extLst>
              <a:ext uri="{FF2B5EF4-FFF2-40B4-BE49-F238E27FC236}">
                <a16:creationId xmlns:a16="http://schemas.microsoft.com/office/drawing/2014/main" id="{58D2B39E-47D9-4139-80E9-E38491B35766}"/>
              </a:ext>
            </a:extLst>
          </p:cNvPr>
          <p:cNvSpPr>
            <a:spLocks noGrp="1"/>
          </p:cNvSpPr>
          <p:nvPr>
            <p:ph type="sldNum" sz="quarter" idx="12"/>
          </p:nvPr>
        </p:nvSpPr>
        <p:spPr/>
        <p:txBody>
          <a:bodyPr/>
          <a:lstStyle/>
          <a:p>
            <a:fld id="{4EC81F68-4976-451A-B2E9-79BCBD2F70CC}" type="slidenum">
              <a:rPr lang="en-AU" smtClean="0"/>
              <a:t>41</a:t>
            </a:fld>
            <a:endParaRPr lang="en-AU" dirty="0"/>
          </a:p>
        </p:txBody>
      </p:sp>
      <p:sp>
        <p:nvSpPr>
          <p:cNvPr id="9" name="TextBox 8">
            <a:hlinkClick r:id="rId2" action="ppaction://hlinksldjump"/>
            <a:extLst>
              <a:ext uri="{FF2B5EF4-FFF2-40B4-BE49-F238E27FC236}">
                <a16:creationId xmlns:a16="http://schemas.microsoft.com/office/drawing/2014/main" id="{F5A5897F-6193-47A7-9920-BF4290F5E63C}"/>
              </a:ext>
            </a:extLst>
          </p:cNvPr>
          <p:cNvSpPr txBox="1"/>
          <p:nvPr/>
        </p:nvSpPr>
        <p:spPr>
          <a:xfrm>
            <a:off x="1924050" y="6591300"/>
            <a:ext cx="868828" cy="153888"/>
          </a:xfrm>
          <a:prstGeom prst="rect">
            <a:avLst/>
          </a:prstGeom>
          <a:noFill/>
        </p:spPr>
        <p:txBody>
          <a:bodyPr wrap="none" lIns="0" tIns="0" rIns="0" bIns="0" rtlCol="0">
            <a:spAutoFit/>
          </a:bodyPr>
          <a:lstStyle/>
          <a:p>
            <a:r>
              <a:rPr lang="en-AU" sz="1000" b="1" dirty="0">
                <a:solidFill>
                  <a:schemeClr val="accent1">
                    <a:lumMod val="75000"/>
                  </a:schemeClr>
                </a:solidFill>
              </a:rPr>
              <a:t>Back to Agenda</a:t>
            </a:r>
            <a:endParaRPr lang="en-AU" b="1" dirty="0">
              <a:solidFill>
                <a:schemeClr val="accent1">
                  <a:lumMod val="75000"/>
                </a:schemeClr>
              </a:solidFill>
            </a:endParaRPr>
          </a:p>
        </p:txBody>
      </p:sp>
      <p:sp>
        <p:nvSpPr>
          <p:cNvPr id="7" name="Rectangle 3">
            <a:extLst>
              <a:ext uri="{FF2B5EF4-FFF2-40B4-BE49-F238E27FC236}">
                <a16:creationId xmlns:a16="http://schemas.microsoft.com/office/drawing/2014/main" id="{A66AD410-B74A-4051-AA6D-C28EB1D914D9}"/>
              </a:ext>
            </a:extLst>
          </p:cNvPr>
          <p:cNvSpPr>
            <a:spLocks noChangeArrowheads="1"/>
          </p:cNvSpPr>
          <p:nvPr/>
        </p:nvSpPr>
        <p:spPr bwMode="auto">
          <a:xfrm>
            <a:off x="792178" y="3429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AU"/>
          </a:p>
        </p:txBody>
      </p:sp>
      <p:sp>
        <p:nvSpPr>
          <p:cNvPr id="10" name="Rectangle 9">
            <a:extLst>
              <a:ext uri="{FF2B5EF4-FFF2-40B4-BE49-F238E27FC236}">
                <a16:creationId xmlns:a16="http://schemas.microsoft.com/office/drawing/2014/main" id="{3926F541-4409-4F1C-B734-2F9ADA9A1F85}"/>
              </a:ext>
            </a:extLst>
          </p:cNvPr>
          <p:cNvSpPr/>
          <p:nvPr/>
        </p:nvSpPr>
        <p:spPr>
          <a:xfrm>
            <a:off x="176645" y="1647773"/>
            <a:ext cx="8247724" cy="307777"/>
          </a:xfrm>
          <a:prstGeom prst="rect">
            <a:avLst/>
          </a:prstGeom>
        </p:spPr>
        <p:txBody>
          <a:bodyPr wrap="square">
            <a:spAutoFit/>
          </a:bodyPr>
          <a:lstStyle/>
          <a:p>
            <a:pPr marL="285750" lvl="0" indent="-285750">
              <a:buFont typeface="Arial" panose="020B0604020202020204" pitchFamily="34" charset="0"/>
              <a:buChar char="•"/>
            </a:pPr>
            <a:r>
              <a:rPr lang="en-AU" sz="1400" dirty="0"/>
              <a:t>The Patch folder will have 2 sub folders as below:</a:t>
            </a:r>
            <a:endParaRPr lang="en-AU" sz="1400" dirty="0">
              <a:effectLst/>
              <a:latin typeface="Calibri" panose="020F0502020204030204" pitchFamily="34" charset="0"/>
              <a:ea typeface="Calibri" panose="020F0502020204030204" pitchFamily="34" charset="0"/>
            </a:endParaRPr>
          </a:p>
        </p:txBody>
      </p:sp>
      <p:pic>
        <p:nvPicPr>
          <p:cNvPr id="6" name="Picture 5">
            <a:extLst>
              <a:ext uri="{FF2B5EF4-FFF2-40B4-BE49-F238E27FC236}">
                <a16:creationId xmlns:a16="http://schemas.microsoft.com/office/drawing/2014/main" id="{F81851D8-8A12-4AB2-AA6D-8E0E1C538BDE}"/>
              </a:ext>
            </a:extLst>
          </p:cNvPr>
          <p:cNvPicPr>
            <a:picLocks noChangeAspect="1"/>
          </p:cNvPicPr>
          <p:nvPr/>
        </p:nvPicPr>
        <p:blipFill>
          <a:blip r:embed="rId3"/>
          <a:stretch>
            <a:fillRect/>
          </a:stretch>
        </p:blipFill>
        <p:spPr>
          <a:xfrm>
            <a:off x="1192595" y="2016172"/>
            <a:ext cx="1742100" cy="643348"/>
          </a:xfrm>
          <a:prstGeom prst="rect">
            <a:avLst/>
          </a:prstGeom>
        </p:spPr>
      </p:pic>
      <p:sp>
        <p:nvSpPr>
          <p:cNvPr id="13" name="Rectangle 12">
            <a:extLst>
              <a:ext uri="{FF2B5EF4-FFF2-40B4-BE49-F238E27FC236}">
                <a16:creationId xmlns:a16="http://schemas.microsoft.com/office/drawing/2014/main" id="{058BFD86-DE74-4F58-AB71-D45E40C153DB}"/>
              </a:ext>
            </a:extLst>
          </p:cNvPr>
          <p:cNvSpPr/>
          <p:nvPr/>
        </p:nvSpPr>
        <p:spPr>
          <a:xfrm>
            <a:off x="176646" y="2732134"/>
            <a:ext cx="8433200" cy="523220"/>
          </a:xfrm>
          <a:prstGeom prst="rect">
            <a:avLst/>
          </a:prstGeom>
        </p:spPr>
        <p:txBody>
          <a:bodyPr wrap="square">
            <a:spAutoFit/>
          </a:bodyPr>
          <a:lstStyle/>
          <a:p>
            <a:pPr marL="285750" lvl="0" indent="-285750">
              <a:buFont typeface="Arial" panose="020B0604020202020204" pitchFamily="34" charset="0"/>
              <a:buChar char="•"/>
            </a:pPr>
            <a:r>
              <a:rPr lang="en-AU" sz="1400" dirty="0"/>
              <a:t>Each sub folder will have the incremental patch scripts which participants will have to run manually on their staging database.</a:t>
            </a:r>
            <a:endParaRPr lang="en-AU" sz="1400" dirty="0">
              <a:effectLst/>
              <a:latin typeface="Calibri" panose="020F0502020204030204" pitchFamily="34" charset="0"/>
              <a:ea typeface="Calibri" panose="020F0502020204030204" pitchFamily="34" charset="0"/>
            </a:endParaRPr>
          </a:p>
        </p:txBody>
      </p:sp>
      <p:sp>
        <p:nvSpPr>
          <p:cNvPr id="15" name="Rectangle 14">
            <a:extLst>
              <a:ext uri="{FF2B5EF4-FFF2-40B4-BE49-F238E27FC236}">
                <a16:creationId xmlns:a16="http://schemas.microsoft.com/office/drawing/2014/main" id="{4A75A1AB-ABF4-4E6F-BA3E-73D0878A6D0B}"/>
              </a:ext>
            </a:extLst>
          </p:cNvPr>
          <p:cNvSpPr/>
          <p:nvPr/>
        </p:nvSpPr>
        <p:spPr>
          <a:xfrm>
            <a:off x="321397" y="4025913"/>
            <a:ext cx="8288449" cy="738664"/>
          </a:xfrm>
          <a:prstGeom prst="rect">
            <a:avLst/>
          </a:prstGeom>
        </p:spPr>
        <p:txBody>
          <a:bodyPr wrap="square">
            <a:spAutoFit/>
          </a:bodyPr>
          <a:lstStyle/>
          <a:p>
            <a:pPr marL="285750" indent="-285750">
              <a:spcAft>
                <a:spcPts val="0"/>
              </a:spcAft>
              <a:buFont typeface="Arial" panose="020B0604020202020204" pitchFamily="34" charset="0"/>
              <a:buChar char="•"/>
            </a:pPr>
            <a:r>
              <a:rPr lang="en-AU" sz="1400" dirty="0">
                <a:latin typeface="Calibri" panose="020F0502020204030204" pitchFamily="34" charset="0"/>
                <a:ea typeface="Calibri" panose="020F0502020204030204" pitchFamily="34" charset="0"/>
              </a:rPr>
              <a:t>The main latest folder version will be incremented with every release. Participants setting up their staging environment for the first time should use the release from this main folder.</a:t>
            </a:r>
          </a:p>
          <a:p>
            <a:pPr marL="285750" indent="-285750">
              <a:spcAft>
                <a:spcPts val="0"/>
              </a:spcAft>
              <a:buFont typeface="Arial" panose="020B0604020202020204" pitchFamily="34" charset="0"/>
              <a:buChar char="•"/>
            </a:pPr>
            <a:r>
              <a:rPr lang="en-AU" sz="1400" dirty="0">
                <a:latin typeface="Calibri" panose="020F0502020204030204" pitchFamily="34" charset="0"/>
                <a:ea typeface="Calibri" panose="020F0502020204030204" pitchFamily="34" charset="0"/>
              </a:rPr>
              <a:t>v5.0.1 release will include Dispatch and Bidding changes as well and Billing and Settlement changes.</a:t>
            </a:r>
            <a:endParaRPr lang="en-AU" sz="1400" dirty="0">
              <a:effectLst/>
              <a:latin typeface="Calibri" panose="020F0502020204030204" pitchFamily="34" charset="0"/>
              <a:ea typeface="Calibri" panose="020F0502020204030204" pitchFamily="34" charset="0"/>
            </a:endParaRPr>
          </a:p>
        </p:txBody>
      </p:sp>
      <p:pic>
        <p:nvPicPr>
          <p:cNvPr id="3" name="Picture 2">
            <a:extLst>
              <a:ext uri="{FF2B5EF4-FFF2-40B4-BE49-F238E27FC236}">
                <a16:creationId xmlns:a16="http://schemas.microsoft.com/office/drawing/2014/main" id="{B6060CF5-7587-4427-91A7-73DECDD5FF39}"/>
              </a:ext>
            </a:extLst>
          </p:cNvPr>
          <p:cNvPicPr>
            <a:picLocks noChangeAspect="1"/>
          </p:cNvPicPr>
          <p:nvPr/>
        </p:nvPicPr>
        <p:blipFill>
          <a:blip r:embed="rId4"/>
          <a:stretch>
            <a:fillRect/>
          </a:stretch>
        </p:blipFill>
        <p:spPr>
          <a:xfrm>
            <a:off x="1192595" y="3257391"/>
            <a:ext cx="3535201" cy="768522"/>
          </a:xfrm>
          <a:prstGeom prst="rect">
            <a:avLst/>
          </a:prstGeom>
        </p:spPr>
      </p:pic>
      <p:pic>
        <p:nvPicPr>
          <p:cNvPr id="8" name="Picture 7">
            <a:extLst>
              <a:ext uri="{FF2B5EF4-FFF2-40B4-BE49-F238E27FC236}">
                <a16:creationId xmlns:a16="http://schemas.microsoft.com/office/drawing/2014/main" id="{3F2C8F3A-51FC-4D40-A336-96FC6E97367E}"/>
              </a:ext>
            </a:extLst>
          </p:cNvPr>
          <p:cNvPicPr>
            <a:picLocks noChangeAspect="1"/>
          </p:cNvPicPr>
          <p:nvPr/>
        </p:nvPicPr>
        <p:blipFill>
          <a:blip r:embed="rId5"/>
          <a:stretch>
            <a:fillRect/>
          </a:stretch>
        </p:blipFill>
        <p:spPr>
          <a:xfrm>
            <a:off x="1192595" y="4827600"/>
            <a:ext cx="4648200" cy="1323975"/>
          </a:xfrm>
          <a:prstGeom prst="rect">
            <a:avLst/>
          </a:prstGeom>
        </p:spPr>
      </p:pic>
    </p:spTree>
    <p:extLst>
      <p:ext uri="{BB962C8B-B14F-4D97-AF65-F5344CB8AC3E}">
        <p14:creationId xmlns:p14="http://schemas.microsoft.com/office/powerpoint/2010/main" val="12555409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C254E-3DA2-44A9-AECA-C51E95A20F99}"/>
              </a:ext>
            </a:extLst>
          </p:cNvPr>
          <p:cNvSpPr>
            <a:spLocks noGrp="1"/>
          </p:cNvSpPr>
          <p:nvPr>
            <p:ph type="title"/>
          </p:nvPr>
        </p:nvSpPr>
        <p:spPr/>
        <p:txBody>
          <a:bodyPr/>
          <a:lstStyle/>
          <a:p>
            <a:r>
              <a:rPr lang="en-AU" dirty="0"/>
              <a:t>Reallocations Deployment</a:t>
            </a:r>
          </a:p>
        </p:txBody>
      </p:sp>
      <p:sp>
        <p:nvSpPr>
          <p:cNvPr id="3" name="Text Placeholder 2">
            <a:extLst>
              <a:ext uri="{FF2B5EF4-FFF2-40B4-BE49-F238E27FC236}">
                <a16:creationId xmlns:a16="http://schemas.microsoft.com/office/drawing/2014/main" id="{F9D7BA2F-7BB4-4037-A5C2-3C6B92B34B0A}"/>
              </a:ext>
            </a:extLst>
          </p:cNvPr>
          <p:cNvSpPr>
            <a:spLocks noGrp="1"/>
          </p:cNvSpPr>
          <p:nvPr>
            <p:ph type="body" idx="1"/>
          </p:nvPr>
        </p:nvSpPr>
        <p:spPr/>
        <p:txBody>
          <a:bodyPr/>
          <a:lstStyle/>
          <a:p>
            <a:r>
              <a:rPr lang="en-AU" dirty="0"/>
              <a:t>Alex Alexander</a:t>
            </a:r>
          </a:p>
        </p:txBody>
      </p:sp>
    </p:spTree>
    <p:extLst>
      <p:ext uri="{BB962C8B-B14F-4D97-AF65-F5344CB8AC3E}">
        <p14:creationId xmlns:p14="http://schemas.microsoft.com/office/powerpoint/2010/main" val="19952357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127AD-E59F-4C30-9A2C-61C6598D09A7}"/>
              </a:ext>
            </a:extLst>
          </p:cNvPr>
          <p:cNvSpPr>
            <a:spLocks noGrp="1"/>
          </p:cNvSpPr>
          <p:nvPr>
            <p:ph type="title"/>
          </p:nvPr>
        </p:nvSpPr>
        <p:spPr>
          <a:xfrm>
            <a:off x="138546" y="667544"/>
            <a:ext cx="8190114" cy="648000"/>
          </a:xfrm>
        </p:spPr>
        <p:txBody>
          <a:bodyPr>
            <a:normAutofit/>
          </a:bodyPr>
          <a:lstStyle/>
          <a:p>
            <a:r>
              <a:rPr lang="en-AU" dirty="0"/>
              <a:t>5MS Release 1: Reallocations </a:t>
            </a:r>
          </a:p>
        </p:txBody>
      </p:sp>
      <p:grpSp>
        <p:nvGrpSpPr>
          <p:cNvPr id="6" name="Group 5">
            <a:extLst>
              <a:ext uri="{FF2B5EF4-FFF2-40B4-BE49-F238E27FC236}">
                <a16:creationId xmlns:a16="http://schemas.microsoft.com/office/drawing/2014/main" id="{6E0CE701-72F2-445E-BFC0-C90769902CE0}"/>
              </a:ext>
            </a:extLst>
          </p:cNvPr>
          <p:cNvGrpSpPr/>
          <p:nvPr/>
        </p:nvGrpSpPr>
        <p:grpSpPr>
          <a:xfrm>
            <a:off x="402070" y="2129031"/>
            <a:ext cx="8339860" cy="3460784"/>
            <a:chOff x="176645" y="1606517"/>
            <a:chExt cx="8339860" cy="3460784"/>
          </a:xfrm>
        </p:grpSpPr>
        <p:pic>
          <p:nvPicPr>
            <p:cNvPr id="42" name="Picture 41">
              <a:extLst>
                <a:ext uri="{FF2B5EF4-FFF2-40B4-BE49-F238E27FC236}">
                  <a16:creationId xmlns:a16="http://schemas.microsoft.com/office/drawing/2014/main" id="{8B145388-206A-4E86-A6E0-BE23A1914510}"/>
                </a:ext>
              </a:extLst>
            </p:cNvPr>
            <p:cNvPicPr>
              <a:picLocks noChangeAspect="1"/>
            </p:cNvPicPr>
            <p:nvPr/>
          </p:nvPicPr>
          <p:blipFill rotWithShape="1">
            <a:blip r:embed="rId2"/>
            <a:srcRect b="28066"/>
            <a:stretch/>
          </p:blipFill>
          <p:spPr>
            <a:xfrm>
              <a:off x="176645" y="4127467"/>
              <a:ext cx="8333510" cy="939834"/>
            </a:xfrm>
            <a:prstGeom prst="rect">
              <a:avLst/>
            </a:prstGeom>
          </p:spPr>
        </p:pic>
        <p:pic>
          <p:nvPicPr>
            <p:cNvPr id="4" name="Picture 3">
              <a:extLst>
                <a:ext uri="{FF2B5EF4-FFF2-40B4-BE49-F238E27FC236}">
                  <a16:creationId xmlns:a16="http://schemas.microsoft.com/office/drawing/2014/main" id="{4A2610E2-0835-4F96-8B19-178967D4769A}"/>
                </a:ext>
              </a:extLst>
            </p:cNvPr>
            <p:cNvPicPr>
              <a:picLocks noChangeAspect="1"/>
            </p:cNvPicPr>
            <p:nvPr/>
          </p:nvPicPr>
          <p:blipFill rotWithShape="1">
            <a:blip r:embed="rId2"/>
            <a:srcRect b="28066"/>
            <a:stretch/>
          </p:blipFill>
          <p:spPr>
            <a:xfrm>
              <a:off x="182995" y="1606517"/>
              <a:ext cx="8333510" cy="881882"/>
            </a:xfrm>
            <a:prstGeom prst="rect">
              <a:avLst/>
            </a:prstGeom>
          </p:spPr>
        </p:pic>
        <p:pic>
          <p:nvPicPr>
            <p:cNvPr id="5" name="Picture 4">
              <a:extLst>
                <a:ext uri="{FF2B5EF4-FFF2-40B4-BE49-F238E27FC236}">
                  <a16:creationId xmlns:a16="http://schemas.microsoft.com/office/drawing/2014/main" id="{8F8F040E-BE94-4B3B-8313-2752D081CFCA}"/>
                </a:ext>
              </a:extLst>
            </p:cNvPr>
            <p:cNvPicPr>
              <a:picLocks noChangeAspect="1"/>
            </p:cNvPicPr>
            <p:nvPr/>
          </p:nvPicPr>
          <p:blipFill rotWithShape="1">
            <a:blip r:embed="rId3"/>
            <a:srcRect t="29005"/>
            <a:stretch/>
          </p:blipFill>
          <p:spPr>
            <a:xfrm>
              <a:off x="176645" y="2201923"/>
              <a:ext cx="8333510" cy="1977198"/>
            </a:xfrm>
            <a:prstGeom prst="rect">
              <a:avLst/>
            </a:prstGeom>
          </p:spPr>
        </p:pic>
        <p:sp>
          <p:nvSpPr>
            <p:cNvPr id="7" name="TextBox 6">
              <a:extLst>
                <a:ext uri="{FF2B5EF4-FFF2-40B4-BE49-F238E27FC236}">
                  <a16:creationId xmlns:a16="http://schemas.microsoft.com/office/drawing/2014/main" id="{AFF9D63B-202A-40C1-9AB6-FE14E3B1A6C6}"/>
                </a:ext>
              </a:extLst>
            </p:cNvPr>
            <p:cNvSpPr txBox="1"/>
            <p:nvPr/>
          </p:nvSpPr>
          <p:spPr>
            <a:xfrm>
              <a:off x="666750" y="1940704"/>
              <a:ext cx="690526" cy="276999"/>
            </a:xfrm>
            <a:prstGeom prst="rect">
              <a:avLst/>
            </a:prstGeom>
            <a:noFill/>
          </p:spPr>
          <p:txBody>
            <a:bodyPr wrap="square" rtlCol="0">
              <a:spAutoFit/>
            </a:bodyPr>
            <a:lstStyle/>
            <a:p>
              <a:pPr algn="ctr" defTabSz="685800">
                <a:defRPr/>
              </a:pPr>
              <a:r>
                <a:rPr lang="en-AU" sz="1200" b="1" dirty="0">
                  <a:solidFill>
                    <a:srgbClr val="360F3C"/>
                  </a:solidFill>
                  <a:latin typeface="Segoe UI Semilight"/>
                </a:rPr>
                <a:t>Staging</a:t>
              </a:r>
            </a:p>
          </p:txBody>
        </p:sp>
        <p:sp>
          <p:nvSpPr>
            <p:cNvPr id="8" name="TextBox 7">
              <a:extLst>
                <a:ext uri="{FF2B5EF4-FFF2-40B4-BE49-F238E27FC236}">
                  <a16:creationId xmlns:a16="http://schemas.microsoft.com/office/drawing/2014/main" id="{E91F5E49-0B9F-4392-957F-ED1EC5A13F74}"/>
                </a:ext>
              </a:extLst>
            </p:cNvPr>
            <p:cNvSpPr txBox="1"/>
            <p:nvPr/>
          </p:nvSpPr>
          <p:spPr>
            <a:xfrm>
              <a:off x="2144181" y="2164458"/>
              <a:ext cx="134291" cy="300082"/>
            </a:xfrm>
            <a:prstGeom prst="rect">
              <a:avLst/>
            </a:prstGeom>
            <a:noFill/>
          </p:spPr>
          <p:txBody>
            <a:bodyPr wrap="square" rtlCol="0">
              <a:spAutoFit/>
            </a:bodyPr>
            <a:lstStyle/>
            <a:p>
              <a:pPr defTabSz="685800">
                <a:defRPr/>
              </a:pPr>
              <a:endParaRPr lang="en-AU" sz="1350" b="1" dirty="0">
                <a:solidFill>
                  <a:srgbClr val="360F3C"/>
                </a:solidFill>
                <a:latin typeface="Segoe UI Semilight"/>
              </a:endParaRPr>
            </a:p>
          </p:txBody>
        </p:sp>
        <p:sp>
          <p:nvSpPr>
            <p:cNvPr id="9" name="TextBox 8">
              <a:extLst>
                <a:ext uri="{FF2B5EF4-FFF2-40B4-BE49-F238E27FC236}">
                  <a16:creationId xmlns:a16="http://schemas.microsoft.com/office/drawing/2014/main" id="{41E1BB2F-C418-479B-BE58-970B537ACB62}"/>
                </a:ext>
              </a:extLst>
            </p:cNvPr>
            <p:cNvSpPr txBox="1"/>
            <p:nvPr/>
          </p:nvSpPr>
          <p:spPr>
            <a:xfrm>
              <a:off x="1772610" y="1947054"/>
              <a:ext cx="891932" cy="276999"/>
            </a:xfrm>
            <a:prstGeom prst="rect">
              <a:avLst/>
            </a:prstGeom>
            <a:noFill/>
          </p:spPr>
          <p:txBody>
            <a:bodyPr wrap="square" rtlCol="0">
              <a:spAutoFit/>
            </a:bodyPr>
            <a:lstStyle/>
            <a:p>
              <a:pPr algn="ctr" defTabSz="685800">
                <a:defRPr/>
              </a:pPr>
              <a:r>
                <a:rPr lang="en-AU" sz="1200" b="1" dirty="0">
                  <a:solidFill>
                    <a:srgbClr val="360F3C"/>
                  </a:solidFill>
                  <a:latin typeface="Segoe UI Semilight"/>
                </a:rPr>
                <a:t>Training</a:t>
              </a:r>
            </a:p>
          </p:txBody>
        </p:sp>
        <p:sp>
          <p:nvSpPr>
            <p:cNvPr id="10" name="TextBox 9">
              <a:extLst>
                <a:ext uri="{FF2B5EF4-FFF2-40B4-BE49-F238E27FC236}">
                  <a16:creationId xmlns:a16="http://schemas.microsoft.com/office/drawing/2014/main" id="{CFD2EF29-3443-4F6B-AB1A-8F3AF609B1EB}"/>
                </a:ext>
              </a:extLst>
            </p:cNvPr>
            <p:cNvSpPr txBox="1"/>
            <p:nvPr/>
          </p:nvSpPr>
          <p:spPr>
            <a:xfrm>
              <a:off x="3026250" y="1839104"/>
              <a:ext cx="784993" cy="461665"/>
            </a:xfrm>
            <a:prstGeom prst="rect">
              <a:avLst/>
            </a:prstGeom>
            <a:noFill/>
          </p:spPr>
          <p:txBody>
            <a:bodyPr wrap="square" rtlCol="0">
              <a:spAutoFit/>
            </a:bodyPr>
            <a:lstStyle/>
            <a:p>
              <a:pPr algn="ctr" defTabSz="685800">
                <a:defRPr/>
              </a:pPr>
              <a:r>
                <a:rPr lang="en-AU" sz="1200" b="1" dirty="0">
                  <a:solidFill>
                    <a:srgbClr val="360F3C"/>
                  </a:solidFill>
                  <a:latin typeface="Segoe UI Semilight"/>
                </a:rPr>
                <a:t>AEMO UAT</a:t>
              </a:r>
            </a:p>
          </p:txBody>
        </p:sp>
        <p:sp>
          <p:nvSpPr>
            <p:cNvPr id="12" name="TextBox 11">
              <a:extLst>
                <a:ext uri="{FF2B5EF4-FFF2-40B4-BE49-F238E27FC236}">
                  <a16:creationId xmlns:a16="http://schemas.microsoft.com/office/drawing/2014/main" id="{469BCD5C-1ED6-4A04-8EF1-19D9E624C626}"/>
                </a:ext>
              </a:extLst>
            </p:cNvPr>
            <p:cNvSpPr txBox="1"/>
            <p:nvPr/>
          </p:nvSpPr>
          <p:spPr>
            <a:xfrm>
              <a:off x="5656934" y="1891762"/>
              <a:ext cx="712116" cy="276999"/>
            </a:xfrm>
            <a:prstGeom prst="rect">
              <a:avLst/>
            </a:prstGeom>
            <a:noFill/>
          </p:spPr>
          <p:txBody>
            <a:bodyPr wrap="square" rtlCol="0">
              <a:spAutoFit/>
            </a:bodyPr>
            <a:lstStyle/>
            <a:p>
              <a:pPr algn="ctr" defTabSz="685800">
                <a:defRPr/>
              </a:pPr>
              <a:r>
                <a:rPr lang="en-AU" sz="1200" b="1" dirty="0">
                  <a:solidFill>
                    <a:srgbClr val="360F3C"/>
                  </a:solidFill>
                  <a:latin typeface="Segoe UI Semilight"/>
                </a:rPr>
                <a:t>Go Live</a:t>
              </a:r>
            </a:p>
          </p:txBody>
        </p:sp>
        <p:sp>
          <p:nvSpPr>
            <p:cNvPr id="13" name="TextBox 12">
              <a:extLst>
                <a:ext uri="{FF2B5EF4-FFF2-40B4-BE49-F238E27FC236}">
                  <a16:creationId xmlns:a16="http://schemas.microsoft.com/office/drawing/2014/main" id="{ADEEA546-36D3-4944-9BE4-0E8EAFF01002}"/>
                </a:ext>
              </a:extLst>
            </p:cNvPr>
            <p:cNvSpPr txBox="1"/>
            <p:nvPr/>
          </p:nvSpPr>
          <p:spPr>
            <a:xfrm>
              <a:off x="6770984" y="1896254"/>
              <a:ext cx="969017" cy="276999"/>
            </a:xfrm>
            <a:prstGeom prst="rect">
              <a:avLst/>
            </a:prstGeom>
            <a:noFill/>
          </p:spPr>
          <p:txBody>
            <a:bodyPr wrap="square" rtlCol="0">
              <a:spAutoFit/>
            </a:bodyPr>
            <a:lstStyle/>
            <a:p>
              <a:pPr algn="ctr" defTabSz="685800">
                <a:defRPr/>
              </a:pPr>
              <a:r>
                <a:rPr lang="en-AU" sz="1200" b="1" dirty="0">
                  <a:solidFill>
                    <a:srgbClr val="360F3C"/>
                  </a:solidFill>
                  <a:latin typeface="Segoe UI Semilight"/>
                </a:rPr>
                <a:t>BAU</a:t>
              </a:r>
            </a:p>
          </p:txBody>
        </p:sp>
        <p:grpSp>
          <p:nvGrpSpPr>
            <p:cNvPr id="3" name="Group 2">
              <a:extLst>
                <a:ext uri="{FF2B5EF4-FFF2-40B4-BE49-F238E27FC236}">
                  <a16:creationId xmlns:a16="http://schemas.microsoft.com/office/drawing/2014/main" id="{73B422A0-6133-4532-8EBF-DC2EA613F506}"/>
                </a:ext>
              </a:extLst>
            </p:cNvPr>
            <p:cNvGrpSpPr/>
            <p:nvPr/>
          </p:nvGrpSpPr>
          <p:grpSpPr>
            <a:xfrm>
              <a:off x="513638" y="3261633"/>
              <a:ext cx="1219912" cy="1652793"/>
              <a:chOff x="811850" y="3553772"/>
              <a:chExt cx="1667503" cy="2600153"/>
            </a:xfrm>
          </p:grpSpPr>
          <p:sp>
            <p:nvSpPr>
              <p:cNvPr id="14" name="TextBox 13">
                <a:extLst>
                  <a:ext uri="{FF2B5EF4-FFF2-40B4-BE49-F238E27FC236}">
                    <a16:creationId xmlns:a16="http://schemas.microsoft.com/office/drawing/2014/main" id="{818D4264-E4E6-410C-9E4F-D64E3239F7F0}"/>
                  </a:ext>
                </a:extLst>
              </p:cNvPr>
              <p:cNvSpPr txBox="1"/>
              <p:nvPr/>
            </p:nvSpPr>
            <p:spPr>
              <a:xfrm>
                <a:off x="811850" y="3553772"/>
                <a:ext cx="1667503" cy="399457"/>
              </a:xfrm>
              <a:prstGeom prst="rect">
                <a:avLst/>
              </a:prstGeom>
              <a:noFill/>
            </p:spPr>
            <p:txBody>
              <a:bodyPr wrap="none" rtlCol="0">
                <a:spAutoFit/>
              </a:bodyPr>
              <a:lstStyle/>
              <a:p>
                <a:pPr defTabSz="685800">
                  <a:defRPr/>
                </a:pPr>
                <a:r>
                  <a:rPr lang="en-AU" sz="1050" i="1" dirty="0">
                    <a:solidFill>
                      <a:srgbClr val="360F3C">
                        <a:lumMod val="90000"/>
                        <a:lumOff val="10000"/>
                      </a:srgbClr>
                    </a:solidFill>
                    <a:latin typeface="Segoe UI Semilight"/>
                  </a:rPr>
                  <a:t>From 01 Nov 2019</a:t>
                </a:r>
              </a:p>
            </p:txBody>
          </p:sp>
          <p:sp>
            <p:nvSpPr>
              <p:cNvPr id="20" name="TextBox 19">
                <a:extLst>
                  <a:ext uri="{FF2B5EF4-FFF2-40B4-BE49-F238E27FC236}">
                    <a16:creationId xmlns:a16="http://schemas.microsoft.com/office/drawing/2014/main" id="{EFA5AED7-2751-45F8-A0A9-45F9F84E1996}"/>
                  </a:ext>
                </a:extLst>
              </p:cNvPr>
              <p:cNvSpPr txBox="1"/>
              <p:nvPr/>
            </p:nvSpPr>
            <p:spPr>
              <a:xfrm>
                <a:off x="811850" y="3910511"/>
                <a:ext cx="1450507" cy="2243414"/>
              </a:xfrm>
              <a:prstGeom prst="rect">
                <a:avLst/>
              </a:prstGeom>
              <a:noFill/>
            </p:spPr>
            <p:txBody>
              <a:bodyPr wrap="square" rtlCol="0">
                <a:spAutoFit/>
              </a:bodyPr>
              <a:lstStyle/>
              <a:p>
                <a:pPr marL="128588" indent="-128588" defTabSz="685800">
                  <a:spcBef>
                    <a:spcPts val="450"/>
                  </a:spcBef>
                  <a:buFont typeface="Arial" panose="020B0604020202020204" pitchFamily="34" charset="0"/>
                  <a:buChar char="•"/>
                  <a:defRPr/>
                </a:pPr>
                <a:r>
                  <a:rPr lang="en-AU" sz="825" dirty="0">
                    <a:solidFill>
                      <a:srgbClr val="222324"/>
                    </a:solidFill>
                    <a:latin typeface="Segoe UI Semilight"/>
                  </a:rPr>
                  <a:t>Software published and available for participants to interact with.</a:t>
                </a:r>
              </a:p>
              <a:p>
                <a:pPr marL="128588" indent="-128588" defTabSz="685800">
                  <a:spcBef>
                    <a:spcPts val="450"/>
                  </a:spcBef>
                  <a:buFont typeface="Arial" panose="020B0604020202020204" pitchFamily="34" charset="0"/>
                  <a:buChar char="•"/>
                  <a:defRPr/>
                </a:pPr>
                <a:r>
                  <a:rPr lang="en-AU" sz="825" dirty="0">
                    <a:solidFill>
                      <a:srgbClr val="222324"/>
                    </a:solidFill>
                    <a:latin typeface="Segoe UI Semilight"/>
                  </a:rPr>
                  <a:t>Industry-discovered defects submitted via Support Hub.</a:t>
                </a:r>
              </a:p>
            </p:txBody>
          </p:sp>
        </p:grpSp>
        <p:grpSp>
          <p:nvGrpSpPr>
            <p:cNvPr id="32" name="Group 31">
              <a:extLst>
                <a:ext uri="{FF2B5EF4-FFF2-40B4-BE49-F238E27FC236}">
                  <a16:creationId xmlns:a16="http://schemas.microsoft.com/office/drawing/2014/main" id="{20398F4D-102E-4A5E-9990-C7F075E66233}"/>
                </a:ext>
              </a:extLst>
            </p:cNvPr>
            <p:cNvGrpSpPr/>
            <p:nvPr/>
          </p:nvGrpSpPr>
          <p:grpSpPr>
            <a:xfrm>
              <a:off x="1861526" y="3263882"/>
              <a:ext cx="1177659" cy="1585450"/>
              <a:chOff x="2442175" y="3560860"/>
              <a:chExt cx="1620000" cy="2494208"/>
            </a:xfrm>
          </p:grpSpPr>
          <p:sp>
            <p:nvSpPr>
              <p:cNvPr id="15" name="TextBox 14">
                <a:extLst>
                  <a:ext uri="{FF2B5EF4-FFF2-40B4-BE49-F238E27FC236}">
                    <a16:creationId xmlns:a16="http://schemas.microsoft.com/office/drawing/2014/main" id="{D82F9C0F-6EB3-4530-A310-BEE22B970180}"/>
                  </a:ext>
                </a:extLst>
              </p:cNvPr>
              <p:cNvSpPr txBox="1"/>
              <p:nvPr/>
            </p:nvSpPr>
            <p:spPr>
              <a:xfrm>
                <a:off x="2442175" y="3560860"/>
                <a:ext cx="1228686" cy="399457"/>
              </a:xfrm>
              <a:prstGeom prst="rect">
                <a:avLst/>
              </a:prstGeom>
              <a:noFill/>
            </p:spPr>
            <p:txBody>
              <a:bodyPr wrap="none" rtlCol="0">
                <a:spAutoFit/>
              </a:bodyPr>
              <a:lstStyle/>
              <a:p>
                <a:pPr defTabSz="685800">
                  <a:defRPr/>
                </a:pPr>
                <a:r>
                  <a:rPr lang="en-AU" sz="1050" i="1" dirty="0">
                    <a:solidFill>
                      <a:srgbClr val="360F3C">
                        <a:lumMod val="90000"/>
                        <a:lumOff val="10000"/>
                      </a:srgbClr>
                    </a:solidFill>
                    <a:latin typeface="Segoe UI Semilight"/>
                  </a:rPr>
                  <a:t>01 Nov 2020</a:t>
                </a:r>
              </a:p>
            </p:txBody>
          </p:sp>
          <p:sp>
            <p:nvSpPr>
              <p:cNvPr id="21" name="TextBox 20">
                <a:extLst>
                  <a:ext uri="{FF2B5EF4-FFF2-40B4-BE49-F238E27FC236}">
                    <a16:creationId xmlns:a16="http://schemas.microsoft.com/office/drawing/2014/main" id="{A6D51A56-BB33-4FEF-9D32-6C128835E269}"/>
                  </a:ext>
                </a:extLst>
              </p:cNvPr>
              <p:cNvSpPr txBox="1"/>
              <p:nvPr/>
            </p:nvSpPr>
            <p:spPr>
              <a:xfrm>
                <a:off x="2442175" y="3910510"/>
                <a:ext cx="1620000" cy="2144558"/>
              </a:xfrm>
              <a:prstGeom prst="rect">
                <a:avLst/>
              </a:prstGeom>
              <a:noFill/>
            </p:spPr>
            <p:txBody>
              <a:bodyPr wrap="square" rtlCol="0">
                <a:spAutoFit/>
              </a:bodyPr>
              <a:lstStyle/>
              <a:p>
                <a:pPr marL="128588" indent="-128588" defTabSz="685800">
                  <a:spcBef>
                    <a:spcPts val="450"/>
                  </a:spcBef>
                  <a:buFont typeface="Arial" panose="020B0604020202020204" pitchFamily="34" charset="0"/>
                  <a:buChar char="•"/>
                  <a:defRPr/>
                </a:pPr>
                <a:r>
                  <a:rPr lang="en-AU" sz="825" dirty="0">
                    <a:solidFill>
                      <a:srgbClr val="222324"/>
                    </a:solidFill>
                    <a:hlinkClick r:id="rId4"/>
                  </a:rPr>
                  <a:t>Tech Spec</a:t>
                </a:r>
                <a:r>
                  <a:rPr lang="en-AU" sz="825" dirty="0">
                    <a:solidFill>
                      <a:srgbClr val="222324"/>
                    </a:solidFill>
                  </a:rPr>
                  <a:t> published and available for participants </a:t>
                </a:r>
              </a:p>
              <a:p>
                <a:pPr marL="128588" indent="-128588" defTabSz="685800">
                  <a:spcBef>
                    <a:spcPts val="450"/>
                  </a:spcBef>
                  <a:buFont typeface="Arial" panose="020B0604020202020204" pitchFamily="34" charset="0"/>
                  <a:buChar char="•"/>
                  <a:defRPr/>
                </a:pPr>
                <a:r>
                  <a:rPr lang="en-AU" sz="825" dirty="0">
                    <a:solidFill>
                      <a:srgbClr val="222324"/>
                    </a:solidFill>
                    <a:hlinkClick r:id="rId5"/>
                  </a:rPr>
                  <a:t>User Guide</a:t>
                </a:r>
                <a:r>
                  <a:rPr lang="en-AU" sz="825" dirty="0">
                    <a:solidFill>
                      <a:srgbClr val="222324"/>
                    </a:solidFill>
                  </a:rPr>
                  <a:t> published and available for participants </a:t>
                </a:r>
              </a:p>
              <a:p>
                <a:pPr marL="128588" indent="-128588" defTabSz="685800">
                  <a:spcBef>
                    <a:spcPts val="450"/>
                  </a:spcBef>
                  <a:buFont typeface="Arial" panose="020B0604020202020204" pitchFamily="34" charset="0"/>
                  <a:buChar char="•"/>
                  <a:defRPr/>
                </a:pPr>
                <a:endParaRPr lang="en-AU" sz="825" dirty="0">
                  <a:solidFill>
                    <a:srgbClr val="222324"/>
                  </a:solidFill>
                  <a:latin typeface="Segoe UI Semilight"/>
                </a:endParaRPr>
              </a:p>
            </p:txBody>
          </p:sp>
        </p:grpSp>
        <p:grpSp>
          <p:nvGrpSpPr>
            <p:cNvPr id="33" name="Group 32">
              <a:extLst>
                <a:ext uri="{FF2B5EF4-FFF2-40B4-BE49-F238E27FC236}">
                  <a16:creationId xmlns:a16="http://schemas.microsoft.com/office/drawing/2014/main" id="{F2F777AD-EF1A-4846-B867-048BD0D16F88}"/>
                </a:ext>
              </a:extLst>
            </p:cNvPr>
            <p:cNvGrpSpPr/>
            <p:nvPr/>
          </p:nvGrpSpPr>
          <p:grpSpPr>
            <a:xfrm>
              <a:off x="3082416" y="3264671"/>
              <a:ext cx="1070485" cy="1641194"/>
              <a:chOff x="4169158" y="3553771"/>
              <a:chExt cx="1472570" cy="2581901"/>
            </a:xfrm>
          </p:grpSpPr>
          <p:sp>
            <p:nvSpPr>
              <p:cNvPr id="16" name="TextBox 15">
                <a:extLst>
                  <a:ext uri="{FF2B5EF4-FFF2-40B4-BE49-F238E27FC236}">
                    <a16:creationId xmlns:a16="http://schemas.microsoft.com/office/drawing/2014/main" id="{27ACC03E-EC32-4372-8AFB-54CBBFBDB092}"/>
                  </a:ext>
                </a:extLst>
              </p:cNvPr>
              <p:cNvSpPr txBox="1"/>
              <p:nvPr/>
            </p:nvSpPr>
            <p:spPr>
              <a:xfrm>
                <a:off x="4169158" y="3553771"/>
                <a:ext cx="946432" cy="399457"/>
              </a:xfrm>
              <a:prstGeom prst="rect">
                <a:avLst/>
              </a:prstGeom>
              <a:noFill/>
            </p:spPr>
            <p:txBody>
              <a:bodyPr wrap="none" rtlCol="0">
                <a:spAutoFit/>
              </a:bodyPr>
              <a:lstStyle/>
              <a:p>
                <a:pPr defTabSz="685800">
                  <a:defRPr/>
                </a:pPr>
                <a:r>
                  <a:rPr lang="en-AU" sz="1050" i="1" dirty="0">
                    <a:solidFill>
                      <a:srgbClr val="360F3C">
                        <a:lumMod val="90000"/>
                        <a:lumOff val="10000"/>
                      </a:srgbClr>
                    </a:solidFill>
                    <a:latin typeface="Segoe UI Semilight"/>
                  </a:rPr>
                  <a:t>Jan 2020</a:t>
                </a:r>
              </a:p>
            </p:txBody>
          </p:sp>
          <p:sp>
            <p:nvSpPr>
              <p:cNvPr id="22" name="TextBox 21">
                <a:extLst>
                  <a:ext uri="{FF2B5EF4-FFF2-40B4-BE49-F238E27FC236}">
                    <a16:creationId xmlns:a16="http://schemas.microsoft.com/office/drawing/2014/main" id="{D172D32E-F7AD-4011-A11E-730893386944}"/>
                  </a:ext>
                </a:extLst>
              </p:cNvPr>
              <p:cNvSpPr txBox="1"/>
              <p:nvPr/>
            </p:nvSpPr>
            <p:spPr>
              <a:xfrm>
                <a:off x="4169158" y="3892262"/>
                <a:ext cx="1472570" cy="2243410"/>
              </a:xfrm>
              <a:prstGeom prst="rect">
                <a:avLst/>
              </a:prstGeom>
              <a:noFill/>
            </p:spPr>
            <p:txBody>
              <a:bodyPr wrap="square" rtlCol="0">
                <a:spAutoFit/>
              </a:bodyPr>
              <a:lstStyle/>
              <a:p>
                <a:pPr marL="128588" indent="-128588" defTabSz="685800">
                  <a:spcBef>
                    <a:spcPts val="450"/>
                  </a:spcBef>
                  <a:buFont typeface="Arial" panose="020B0604020202020204" pitchFamily="34" charset="0"/>
                  <a:buChar char="•"/>
                  <a:defRPr/>
                </a:pPr>
                <a:r>
                  <a:rPr lang="en-AU" sz="825" dirty="0">
                    <a:solidFill>
                      <a:srgbClr val="222324"/>
                    </a:solidFill>
                  </a:rPr>
                  <a:t>Internal AEMO testing, only a few P4s (cosmetic) defects remaining.</a:t>
                </a:r>
              </a:p>
              <a:p>
                <a:pPr marL="128588" indent="-128588" defTabSz="685800">
                  <a:spcBef>
                    <a:spcPts val="450"/>
                  </a:spcBef>
                  <a:buFont typeface="Arial" panose="020B0604020202020204" pitchFamily="34" charset="0"/>
                  <a:buChar char="•"/>
                  <a:defRPr/>
                </a:pPr>
                <a:r>
                  <a:rPr lang="en-AU" sz="825" dirty="0">
                    <a:solidFill>
                      <a:srgbClr val="222324"/>
                    </a:solidFill>
                  </a:rPr>
                  <a:t>AEMO business has accepted the results of testing.</a:t>
                </a:r>
              </a:p>
            </p:txBody>
          </p:sp>
        </p:grpSp>
        <p:grpSp>
          <p:nvGrpSpPr>
            <p:cNvPr id="34" name="Group 33">
              <a:extLst>
                <a:ext uri="{FF2B5EF4-FFF2-40B4-BE49-F238E27FC236}">
                  <a16:creationId xmlns:a16="http://schemas.microsoft.com/office/drawing/2014/main" id="{DFDC4D39-1747-4FC2-946B-6DD6B33E5548}"/>
                </a:ext>
              </a:extLst>
            </p:cNvPr>
            <p:cNvGrpSpPr/>
            <p:nvPr/>
          </p:nvGrpSpPr>
          <p:grpSpPr>
            <a:xfrm>
              <a:off x="4309654" y="3255870"/>
              <a:ext cx="1068797" cy="1577075"/>
              <a:chOff x="5991621" y="3553770"/>
              <a:chExt cx="1470248" cy="2481033"/>
            </a:xfrm>
          </p:grpSpPr>
          <p:sp>
            <p:nvSpPr>
              <p:cNvPr id="17" name="TextBox 16">
                <a:extLst>
                  <a:ext uri="{FF2B5EF4-FFF2-40B4-BE49-F238E27FC236}">
                    <a16:creationId xmlns:a16="http://schemas.microsoft.com/office/drawing/2014/main" id="{B7BED50F-821D-45C4-B358-03BFA13E53A6}"/>
                  </a:ext>
                </a:extLst>
              </p:cNvPr>
              <p:cNvSpPr txBox="1"/>
              <p:nvPr/>
            </p:nvSpPr>
            <p:spPr>
              <a:xfrm>
                <a:off x="5991621" y="3553770"/>
                <a:ext cx="1195610" cy="399457"/>
              </a:xfrm>
              <a:prstGeom prst="rect">
                <a:avLst/>
              </a:prstGeom>
              <a:noFill/>
            </p:spPr>
            <p:txBody>
              <a:bodyPr wrap="none" rtlCol="0">
                <a:spAutoFit/>
              </a:bodyPr>
              <a:lstStyle/>
              <a:p>
                <a:pPr defTabSz="685800">
                  <a:defRPr/>
                </a:pPr>
                <a:r>
                  <a:rPr lang="en-AU" sz="1050" i="1" dirty="0">
                    <a:solidFill>
                      <a:srgbClr val="360F3C">
                        <a:lumMod val="90000"/>
                        <a:lumOff val="10000"/>
                      </a:srgbClr>
                    </a:solidFill>
                    <a:latin typeface="Segoe UI Semilight"/>
                  </a:rPr>
                  <a:t>26 Feb 2020</a:t>
                </a:r>
              </a:p>
            </p:txBody>
          </p:sp>
          <p:sp>
            <p:nvSpPr>
              <p:cNvPr id="23" name="TextBox 22">
                <a:extLst>
                  <a:ext uri="{FF2B5EF4-FFF2-40B4-BE49-F238E27FC236}">
                    <a16:creationId xmlns:a16="http://schemas.microsoft.com/office/drawing/2014/main" id="{4B3AC23F-BC92-438E-AC7E-4095C40C5BD1}"/>
                  </a:ext>
                </a:extLst>
              </p:cNvPr>
              <p:cNvSpPr txBox="1"/>
              <p:nvPr/>
            </p:nvSpPr>
            <p:spPr>
              <a:xfrm>
                <a:off x="5991621" y="3892263"/>
                <a:ext cx="1470248" cy="2142540"/>
              </a:xfrm>
              <a:prstGeom prst="rect">
                <a:avLst/>
              </a:prstGeom>
              <a:noFill/>
            </p:spPr>
            <p:txBody>
              <a:bodyPr wrap="square" rtlCol="0">
                <a:spAutoFit/>
              </a:bodyPr>
              <a:lstStyle/>
              <a:p>
                <a:pPr marL="128588" indent="-128588" defTabSz="685800">
                  <a:spcBef>
                    <a:spcPts val="450"/>
                  </a:spcBef>
                  <a:buFont typeface="Arial" panose="020B0604020202020204" pitchFamily="34" charset="0"/>
                  <a:buChar char="•"/>
                  <a:defRPr/>
                </a:pPr>
                <a:r>
                  <a:rPr lang="en-AU" sz="825" dirty="0">
                    <a:solidFill>
                      <a:srgbClr val="222324"/>
                    </a:solidFill>
                    <a:latin typeface="Segoe UI Semilight"/>
                  </a:rPr>
                  <a:t>Deployment in pre-PROD with software available for participants to test (note, there is no co-ordinated Market Trial of the software).</a:t>
                </a:r>
              </a:p>
            </p:txBody>
          </p:sp>
        </p:grpSp>
        <p:grpSp>
          <p:nvGrpSpPr>
            <p:cNvPr id="35" name="Group 34">
              <a:extLst>
                <a:ext uri="{FF2B5EF4-FFF2-40B4-BE49-F238E27FC236}">
                  <a16:creationId xmlns:a16="http://schemas.microsoft.com/office/drawing/2014/main" id="{EA6355DF-65D7-4D21-B371-8F69F9558CD4}"/>
                </a:ext>
              </a:extLst>
            </p:cNvPr>
            <p:cNvGrpSpPr/>
            <p:nvPr/>
          </p:nvGrpSpPr>
          <p:grpSpPr>
            <a:xfrm>
              <a:off x="5613094" y="3261004"/>
              <a:ext cx="914707" cy="1301058"/>
              <a:chOff x="7815083" y="3560860"/>
              <a:chExt cx="1258280" cy="2046803"/>
            </a:xfrm>
          </p:grpSpPr>
          <p:sp>
            <p:nvSpPr>
              <p:cNvPr id="18" name="TextBox 17">
                <a:extLst>
                  <a:ext uri="{FF2B5EF4-FFF2-40B4-BE49-F238E27FC236}">
                    <a16:creationId xmlns:a16="http://schemas.microsoft.com/office/drawing/2014/main" id="{815E1AAA-1B4E-4126-8108-F99C176890F9}"/>
                  </a:ext>
                </a:extLst>
              </p:cNvPr>
              <p:cNvSpPr txBox="1"/>
              <p:nvPr/>
            </p:nvSpPr>
            <p:spPr>
              <a:xfrm>
                <a:off x="7815083" y="3560860"/>
                <a:ext cx="1085355" cy="399457"/>
              </a:xfrm>
              <a:prstGeom prst="rect">
                <a:avLst/>
              </a:prstGeom>
              <a:noFill/>
            </p:spPr>
            <p:txBody>
              <a:bodyPr wrap="none" rtlCol="0">
                <a:spAutoFit/>
              </a:bodyPr>
              <a:lstStyle/>
              <a:p>
                <a:pPr defTabSz="685800">
                  <a:defRPr/>
                </a:pPr>
                <a:r>
                  <a:rPr lang="en-AU" sz="1050" i="1" dirty="0">
                    <a:solidFill>
                      <a:srgbClr val="360F3C">
                        <a:lumMod val="90000"/>
                        <a:lumOff val="10000"/>
                      </a:srgbClr>
                    </a:solidFill>
                    <a:latin typeface="Segoe UI Semilight"/>
                  </a:rPr>
                  <a:t>1 Apr 2020</a:t>
                </a:r>
              </a:p>
            </p:txBody>
          </p:sp>
          <p:sp>
            <p:nvSpPr>
              <p:cNvPr id="24" name="TextBox 23">
                <a:extLst>
                  <a:ext uri="{FF2B5EF4-FFF2-40B4-BE49-F238E27FC236}">
                    <a16:creationId xmlns:a16="http://schemas.microsoft.com/office/drawing/2014/main" id="{BB409FD7-7DE5-482F-B3FE-3F2AECB7B2D3}"/>
                  </a:ext>
                </a:extLst>
              </p:cNvPr>
              <p:cNvSpPr txBox="1"/>
              <p:nvPr/>
            </p:nvSpPr>
            <p:spPr>
              <a:xfrm>
                <a:off x="7815084" y="3864582"/>
                <a:ext cx="1258279" cy="1743081"/>
              </a:xfrm>
              <a:prstGeom prst="rect">
                <a:avLst/>
              </a:prstGeom>
              <a:noFill/>
            </p:spPr>
            <p:txBody>
              <a:bodyPr wrap="square" rtlCol="0">
                <a:spAutoFit/>
              </a:bodyPr>
              <a:lstStyle/>
              <a:p>
                <a:pPr marL="128588" indent="-128588" defTabSz="685800">
                  <a:spcBef>
                    <a:spcPts val="450"/>
                  </a:spcBef>
                  <a:buFont typeface="Arial" panose="020B0604020202020204" pitchFamily="34" charset="0"/>
                  <a:buChar char="•"/>
                  <a:defRPr/>
                </a:pPr>
                <a:r>
                  <a:rPr lang="en-AU" sz="825" dirty="0">
                    <a:solidFill>
                      <a:srgbClr val="222324"/>
                    </a:solidFill>
                  </a:rPr>
                  <a:t>Deployment in PROD environment. There is no participant impact as part of the cutover.</a:t>
                </a:r>
              </a:p>
            </p:txBody>
          </p:sp>
        </p:grpSp>
        <p:grpSp>
          <p:nvGrpSpPr>
            <p:cNvPr id="36" name="Group 35">
              <a:extLst>
                <a:ext uri="{FF2B5EF4-FFF2-40B4-BE49-F238E27FC236}">
                  <a16:creationId xmlns:a16="http://schemas.microsoft.com/office/drawing/2014/main" id="{70538ED1-AE2D-4BDD-8F70-A315A9BCFBE1}"/>
                </a:ext>
              </a:extLst>
            </p:cNvPr>
            <p:cNvGrpSpPr/>
            <p:nvPr/>
          </p:nvGrpSpPr>
          <p:grpSpPr>
            <a:xfrm>
              <a:off x="6840334" y="3269391"/>
              <a:ext cx="1224166" cy="1623601"/>
              <a:chOff x="9374442" y="3553769"/>
              <a:chExt cx="1643246" cy="2554223"/>
            </a:xfrm>
          </p:grpSpPr>
          <p:sp>
            <p:nvSpPr>
              <p:cNvPr id="19" name="TextBox 18">
                <a:extLst>
                  <a:ext uri="{FF2B5EF4-FFF2-40B4-BE49-F238E27FC236}">
                    <a16:creationId xmlns:a16="http://schemas.microsoft.com/office/drawing/2014/main" id="{5AB66640-DEF6-4125-BB6D-07E581FD7DCE}"/>
                  </a:ext>
                </a:extLst>
              </p:cNvPr>
              <p:cNvSpPr txBox="1"/>
              <p:nvPr/>
            </p:nvSpPr>
            <p:spPr>
              <a:xfrm>
                <a:off x="9374442" y="3553769"/>
                <a:ext cx="1643246" cy="399457"/>
              </a:xfrm>
              <a:prstGeom prst="rect">
                <a:avLst/>
              </a:prstGeom>
              <a:noFill/>
            </p:spPr>
            <p:txBody>
              <a:bodyPr wrap="none" rtlCol="0">
                <a:spAutoFit/>
              </a:bodyPr>
              <a:lstStyle/>
              <a:p>
                <a:pPr defTabSz="685800">
                  <a:defRPr/>
                </a:pPr>
                <a:r>
                  <a:rPr lang="en-AU" sz="1050" i="1" dirty="0">
                    <a:solidFill>
                      <a:srgbClr val="360F3C">
                        <a:lumMod val="90000"/>
                        <a:lumOff val="10000"/>
                      </a:srgbClr>
                    </a:solidFill>
                    <a:latin typeface="Segoe UI Semilight"/>
                  </a:rPr>
                  <a:t>From 01 Apr 2020</a:t>
                </a:r>
              </a:p>
            </p:txBody>
          </p:sp>
          <p:sp>
            <p:nvSpPr>
              <p:cNvPr id="25" name="TextBox 24">
                <a:extLst>
                  <a:ext uri="{FF2B5EF4-FFF2-40B4-BE49-F238E27FC236}">
                    <a16:creationId xmlns:a16="http://schemas.microsoft.com/office/drawing/2014/main" id="{3F4A43B2-9386-42A9-BE39-9B95CB96601C}"/>
                  </a:ext>
                </a:extLst>
              </p:cNvPr>
              <p:cNvSpPr txBox="1"/>
              <p:nvPr/>
            </p:nvSpPr>
            <p:spPr>
              <a:xfrm>
                <a:off x="9374442" y="3864583"/>
                <a:ext cx="1549484" cy="2243409"/>
              </a:xfrm>
              <a:prstGeom prst="rect">
                <a:avLst/>
              </a:prstGeom>
              <a:noFill/>
            </p:spPr>
            <p:txBody>
              <a:bodyPr wrap="square" rtlCol="0">
                <a:spAutoFit/>
              </a:bodyPr>
              <a:lstStyle/>
              <a:p>
                <a:pPr marL="128588" indent="-128588" defTabSz="685800">
                  <a:spcBef>
                    <a:spcPts val="450"/>
                  </a:spcBef>
                  <a:buFont typeface="Arial" panose="020B0604020202020204" pitchFamily="34" charset="0"/>
                  <a:buChar char="•"/>
                  <a:defRPr/>
                </a:pPr>
                <a:r>
                  <a:rPr lang="en-AU" sz="825" dirty="0">
                    <a:solidFill>
                      <a:srgbClr val="222324"/>
                    </a:solidFill>
                    <a:latin typeface="Segoe UI Semilight"/>
                  </a:rPr>
                  <a:t>Market Participants can submit reallocations with a 5-min cadence for the time period from 00:00:00 01-Jul-2021</a:t>
                </a:r>
              </a:p>
              <a:p>
                <a:pPr defTabSz="685800">
                  <a:spcBef>
                    <a:spcPts val="450"/>
                  </a:spcBef>
                  <a:defRPr/>
                </a:pPr>
                <a:endParaRPr lang="en-AU" sz="825" dirty="0">
                  <a:solidFill>
                    <a:srgbClr val="222324"/>
                  </a:solidFill>
                  <a:latin typeface="Segoe UI Semilight"/>
                </a:endParaRPr>
              </a:p>
            </p:txBody>
          </p:sp>
        </p:grpSp>
        <p:pic>
          <p:nvPicPr>
            <p:cNvPr id="26" name="Graphic 25" descr="Checklist RTL">
              <a:extLst>
                <a:ext uri="{FF2B5EF4-FFF2-40B4-BE49-F238E27FC236}">
                  <a16:creationId xmlns:a16="http://schemas.microsoft.com/office/drawing/2014/main" id="{051287B5-42DE-4A56-9078-95BE03D07DEB}"/>
                </a:ext>
              </a:extLst>
            </p:cNvPr>
            <p:cNvPicPr>
              <a:picLocks noChangeAspect="1"/>
            </p:cNvPicPr>
            <p:nvPr/>
          </p:nvPicPr>
          <p:blipFill>
            <a:blip r:embed="rId6">
              <a:lum bright="70000" contrast="-70000"/>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93159" y="2442138"/>
              <a:ext cx="478946" cy="478946"/>
            </a:xfrm>
            <a:prstGeom prst="rect">
              <a:avLst/>
            </a:prstGeom>
          </p:spPr>
        </p:pic>
        <p:pic>
          <p:nvPicPr>
            <p:cNvPr id="27" name="Graphic 26" descr="Meeting">
              <a:extLst>
                <a:ext uri="{FF2B5EF4-FFF2-40B4-BE49-F238E27FC236}">
                  <a16:creationId xmlns:a16="http://schemas.microsoft.com/office/drawing/2014/main" id="{E4E689A7-3A7F-4C0A-8DD1-EBFD2C558D8B}"/>
                </a:ext>
              </a:extLst>
            </p:cNvPr>
            <p:cNvPicPr>
              <a:picLocks noChangeAspect="1"/>
            </p:cNvPicPr>
            <p:nvPr/>
          </p:nvPicPr>
          <p:blipFill>
            <a:blip r:embed="rId8">
              <a:lum bright="70000" contrast="-70000"/>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037182" y="2473311"/>
              <a:ext cx="478946" cy="478946"/>
            </a:xfrm>
            <a:prstGeom prst="rect">
              <a:avLst/>
            </a:prstGeom>
          </p:spPr>
        </p:pic>
        <p:pic>
          <p:nvPicPr>
            <p:cNvPr id="28" name="Graphic 27" descr="Download from cloud">
              <a:extLst>
                <a:ext uri="{FF2B5EF4-FFF2-40B4-BE49-F238E27FC236}">
                  <a16:creationId xmlns:a16="http://schemas.microsoft.com/office/drawing/2014/main" id="{7B6A7804-F60D-4B1D-9F86-84252A5E26B8}"/>
                </a:ext>
              </a:extLst>
            </p:cNvPr>
            <p:cNvPicPr>
              <a:picLocks noChangeAspect="1"/>
            </p:cNvPicPr>
            <p:nvPr/>
          </p:nvPicPr>
          <p:blipFill>
            <a:blip r:embed="rId10">
              <a:lum bright="70000" contrast="-7000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238607" y="2470136"/>
              <a:ext cx="478946" cy="478946"/>
            </a:xfrm>
            <a:prstGeom prst="rect">
              <a:avLst/>
            </a:prstGeom>
          </p:spPr>
        </p:pic>
        <p:pic>
          <p:nvPicPr>
            <p:cNvPr id="29" name="Graphic 28" descr="Cloud Computing">
              <a:extLst>
                <a:ext uri="{FF2B5EF4-FFF2-40B4-BE49-F238E27FC236}">
                  <a16:creationId xmlns:a16="http://schemas.microsoft.com/office/drawing/2014/main" id="{A94298C9-C4B4-46F7-8F9C-CB507EA0CF4D}"/>
                </a:ext>
              </a:extLst>
            </p:cNvPr>
            <p:cNvPicPr>
              <a:picLocks noChangeAspect="1"/>
            </p:cNvPicPr>
            <p:nvPr/>
          </p:nvPicPr>
          <p:blipFill>
            <a:blip r:embed="rId12">
              <a:lum bright="70000" contrast="-70000"/>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4543903" y="2426493"/>
              <a:ext cx="478946" cy="478946"/>
            </a:xfrm>
            <a:prstGeom prst="rect">
              <a:avLst/>
            </a:prstGeom>
          </p:spPr>
        </p:pic>
        <p:pic>
          <p:nvPicPr>
            <p:cNvPr id="30" name="Graphic 29" descr="Circles with arrows">
              <a:extLst>
                <a:ext uri="{FF2B5EF4-FFF2-40B4-BE49-F238E27FC236}">
                  <a16:creationId xmlns:a16="http://schemas.microsoft.com/office/drawing/2014/main" id="{76D2F428-8901-4217-B079-9EBCB9DA4845}"/>
                </a:ext>
              </a:extLst>
            </p:cNvPr>
            <p:cNvPicPr>
              <a:picLocks noChangeAspect="1"/>
            </p:cNvPicPr>
            <p:nvPr/>
          </p:nvPicPr>
          <p:blipFill>
            <a:blip r:embed="rId14">
              <a:lum bright="70000" contrast="-70000"/>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5807542" y="2432727"/>
              <a:ext cx="478946" cy="478946"/>
            </a:xfrm>
            <a:prstGeom prst="rect">
              <a:avLst/>
            </a:prstGeom>
          </p:spPr>
        </p:pic>
        <p:pic>
          <p:nvPicPr>
            <p:cNvPr id="31" name="Graphic 30" descr="Stopwatch">
              <a:extLst>
                <a:ext uri="{FF2B5EF4-FFF2-40B4-BE49-F238E27FC236}">
                  <a16:creationId xmlns:a16="http://schemas.microsoft.com/office/drawing/2014/main" id="{16F6F0C4-6E6F-4B4B-9FED-884A0346CBB2}"/>
                </a:ext>
              </a:extLst>
            </p:cNvPr>
            <p:cNvPicPr>
              <a:picLocks noChangeAspect="1"/>
            </p:cNvPicPr>
            <p:nvPr/>
          </p:nvPicPr>
          <p:blipFill>
            <a:blip r:embed="rId16">
              <a:lum bright="70000" contrast="-70000"/>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7044685" y="2432391"/>
              <a:ext cx="478946" cy="478946"/>
            </a:xfrm>
            <a:prstGeom prst="rect">
              <a:avLst/>
            </a:prstGeom>
          </p:spPr>
        </p:pic>
        <p:sp>
          <p:nvSpPr>
            <p:cNvPr id="43" name="TextBox 42">
              <a:extLst>
                <a:ext uri="{FF2B5EF4-FFF2-40B4-BE49-F238E27FC236}">
                  <a16:creationId xmlns:a16="http://schemas.microsoft.com/office/drawing/2014/main" id="{443624DD-8B32-4817-A924-A9E893015F93}"/>
                </a:ext>
              </a:extLst>
            </p:cNvPr>
            <p:cNvSpPr txBox="1"/>
            <p:nvPr/>
          </p:nvSpPr>
          <p:spPr>
            <a:xfrm>
              <a:off x="4338010" y="1820054"/>
              <a:ext cx="891932" cy="461665"/>
            </a:xfrm>
            <a:prstGeom prst="rect">
              <a:avLst/>
            </a:prstGeom>
            <a:noFill/>
          </p:spPr>
          <p:txBody>
            <a:bodyPr wrap="square" rtlCol="0">
              <a:spAutoFit/>
            </a:bodyPr>
            <a:lstStyle/>
            <a:p>
              <a:pPr algn="ctr" defTabSz="685800">
                <a:defRPr/>
              </a:pPr>
              <a:r>
                <a:rPr lang="en-AU" sz="1200" b="1" dirty="0">
                  <a:solidFill>
                    <a:srgbClr val="360F3C"/>
                  </a:solidFill>
                  <a:latin typeface="Segoe UI Semilight"/>
                </a:rPr>
                <a:t>Industry Test</a:t>
              </a:r>
            </a:p>
          </p:txBody>
        </p:sp>
      </p:grpSp>
    </p:spTree>
    <p:extLst>
      <p:ext uri="{BB962C8B-B14F-4D97-AF65-F5344CB8AC3E}">
        <p14:creationId xmlns:p14="http://schemas.microsoft.com/office/powerpoint/2010/main" val="192092657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BE1BA-3A2C-4CAA-9DE1-210D800FF6D5}"/>
              </a:ext>
            </a:extLst>
          </p:cNvPr>
          <p:cNvSpPr>
            <a:spLocks noGrp="1"/>
          </p:cNvSpPr>
          <p:nvPr>
            <p:ph type="title"/>
          </p:nvPr>
        </p:nvSpPr>
        <p:spPr/>
        <p:txBody>
          <a:bodyPr/>
          <a:lstStyle/>
          <a:p>
            <a:r>
              <a:rPr lang="en-AU" dirty="0"/>
              <a:t>Forward meeting plan</a:t>
            </a:r>
          </a:p>
        </p:txBody>
      </p:sp>
      <p:sp>
        <p:nvSpPr>
          <p:cNvPr id="3" name="Text Placeholder 2">
            <a:extLst>
              <a:ext uri="{FF2B5EF4-FFF2-40B4-BE49-F238E27FC236}">
                <a16:creationId xmlns:a16="http://schemas.microsoft.com/office/drawing/2014/main" id="{758EF335-557A-4AC4-9008-5C8A0FC43F59}"/>
              </a:ext>
            </a:extLst>
          </p:cNvPr>
          <p:cNvSpPr>
            <a:spLocks noGrp="1"/>
          </p:cNvSpPr>
          <p:nvPr>
            <p:ph type="body" idx="1"/>
          </p:nvPr>
        </p:nvSpPr>
        <p:spPr/>
        <p:txBody>
          <a:bodyPr/>
          <a:lstStyle/>
          <a:p>
            <a:r>
              <a:rPr lang="en-AU" dirty="0"/>
              <a:t>Graeme Windley</a:t>
            </a:r>
          </a:p>
        </p:txBody>
      </p:sp>
    </p:spTree>
    <p:extLst>
      <p:ext uri="{BB962C8B-B14F-4D97-AF65-F5344CB8AC3E}">
        <p14:creationId xmlns:p14="http://schemas.microsoft.com/office/powerpoint/2010/main" val="29999519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1ECA3-96CF-4A8F-A42F-F63795800158}"/>
              </a:ext>
            </a:extLst>
          </p:cNvPr>
          <p:cNvSpPr>
            <a:spLocks noGrp="1"/>
          </p:cNvSpPr>
          <p:nvPr>
            <p:ph type="title"/>
          </p:nvPr>
        </p:nvSpPr>
        <p:spPr>
          <a:xfrm>
            <a:off x="85061" y="136526"/>
            <a:ext cx="8991562" cy="1189039"/>
          </a:xfrm>
        </p:spPr>
        <p:txBody>
          <a:bodyPr/>
          <a:lstStyle/>
          <a:p>
            <a:r>
              <a:rPr lang="en-AU" dirty="0"/>
              <a:t>Proposed upcoming SWG meeting content</a:t>
            </a:r>
          </a:p>
        </p:txBody>
      </p:sp>
      <p:sp>
        <p:nvSpPr>
          <p:cNvPr id="4" name="Date Placeholder 3">
            <a:extLst>
              <a:ext uri="{FF2B5EF4-FFF2-40B4-BE49-F238E27FC236}">
                <a16:creationId xmlns:a16="http://schemas.microsoft.com/office/drawing/2014/main" id="{ED91B270-A4C7-42A8-8990-1D6FCC4DE6D6}"/>
              </a:ext>
            </a:extLst>
          </p:cNvPr>
          <p:cNvSpPr>
            <a:spLocks noGrp="1"/>
          </p:cNvSpPr>
          <p:nvPr>
            <p:ph type="dt" sz="half" idx="10"/>
          </p:nvPr>
        </p:nvSpPr>
        <p:spPr/>
        <p:txBody>
          <a:bodyPr/>
          <a:lstStyle/>
          <a:p>
            <a:fld id="{FBFC7D8C-646C-4D46-BE64-3691068DAB95}" type="datetime1">
              <a:rPr lang="en-AU" smtClean="0"/>
              <a:t>4/05/2020</a:t>
            </a:fld>
            <a:endParaRPr lang="en-AU" dirty="0"/>
          </a:p>
        </p:txBody>
      </p:sp>
      <p:sp>
        <p:nvSpPr>
          <p:cNvPr id="6" name="Slide Number Placeholder 5">
            <a:extLst>
              <a:ext uri="{FF2B5EF4-FFF2-40B4-BE49-F238E27FC236}">
                <a16:creationId xmlns:a16="http://schemas.microsoft.com/office/drawing/2014/main" id="{85A4BB6F-B2E9-4C39-AB0E-0FA0877352A8}"/>
              </a:ext>
            </a:extLst>
          </p:cNvPr>
          <p:cNvSpPr>
            <a:spLocks noGrp="1"/>
          </p:cNvSpPr>
          <p:nvPr>
            <p:ph type="sldNum" sz="quarter" idx="12"/>
          </p:nvPr>
        </p:nvSpPr>
        <p:spPr/>
        <p:txBody>
          <a:bodyPr/>
          <a:lstStyle/>
          <a:p>
            <a:fld id="{4EC81F68-4976-451A-B2E9-79BCBD2F70CC}" type="slidenum">
              <a:rPr lang="en-AU" smtClean="0"/>
              <a:t>45</a:t>
            </a:fld>
            <a:endParaRPr lang="en-AU" dirty="0"/>
          </a:p>
        </p:txBody>
      </p:sp>
      <p:graphicFrame>
        <p:nvGraphicFramePr>
          <p:cNvPr id="7" name="Content Placeholder 3">
            <a:extLst>
              <a:ext uri="{FF2B5EF4-FFF2-40B4-BE49-F238E27FC236}">
                <a16:creationId xmlns:a16="http://schemas.microsoft.com/office/drawing/2014/main" id="{96A3890C-D623-4C04-9139-E8DB8FEE89A8}"/>
              </a:ext>
            </a:extLst>
          </p:cNvPr>
          <p:cNvGraphicFramePr>
            <a:graphicFrameLocks/>
          </p:cNvGraphicFramePr>
          <p:nvPr/>
        </p:nvGraphicFramePr>
        <p:xfrm>
          <a:off x="176645" y="1646237"/>
          <a:ext cx="8770637" cy="3728470"/>
        </p:xfrm>
        <a:graphic>
          <a:graphicData uri="http://schemas.openxmlformats.org/drawingml/2006/table">
            <a:tbl>
              <a:tblPr firstRow="1" bandRow="1">
                <a:tableStyleId>{5C22544A-7EE6-4342-B048-85BDC9FD1C3A}</a:tableStyleId>
              </a:tblPr>
              <a:tblGrid>
                <a:gridCol w="1243593">
                  <a:extLst>
                    <a:ext uri="{9D8B030D-6E8A-4147-A177-3AD203B41FA5}">
                      <a16:colId xmlns:a16="http://schemas.microsoft.com/office/drawing/2014/main" val="98134012"/>
                    </a:ext>
                  </a:extLst>
                </a:gridCol>
                <a:gridCol w="1466397">
                  <a:extLst>
                    <a:ext uri="{9D8B030D-6E8A-4147-A177-3AD203B41FA5}">
                      <a16:colId xmlns:a16="http://schemas.microsoft.com/office/drawing/2014/main" val="2298653894"/>
                    </a:ext>
                  </a:extLst>
                </a:gridCol>
                <a:gridCol w="6060647">
                  <a:extLst>
                    <a:ext uri="{9D8B030D-6E8A-4147-A177-3AD203B41FA5}">
                      <a16:colId xmlns:a16="http://schemas.microsoft.com/office/drawing/2014/main" val="94265774"/>
                    </a:ext>
                  </a:extLst>
                </a:gridCol>
              </a:tblGrid>
              <a:tr h="338878">
                <a:tc>
                  <a:txBody>
                    <a:bodyPr/>
                    <a:lstStyle/>
                    <a:p>
                      <a:r>
                        <a:rPr lang="en-AU" sz="2400" dirty="0"/>
                        <a:t>Date</a:t>
                      </a:r>
                    </a:p>
                  </a:txBody>
                  <a:tcPr marL="78203" marR="78203" marT="39101" marB="39101"/>
                </a:tc>
                <a:tc>
                  <a:txBody>
                    <a:bodyPr/>
                    <a:lstStyle/>
                    <a:p>
                      <a:r>
                        <a:rPr lang="en-AU" sz="2400" dirty="0"/>
                        <a:t>Meeting</a:t>
                      </a:r>
                    </a:p>
                  </a:txBody>
                  <a:tcPr marL="78203" marR="78203" marT="39101" marB="39101"/>
                </a:tc>
                <a:tc>
                  <a:txBody>
                    <a:bodyPr/>
                    <a:lstStyle/>
                    <a:p>
                      <a:r>
                        <a:rPr lang="en-AU" sz="2400" dirty="0"/>
                        <a:t>Proposed content</a:t>
                      </a:r>
                    </a:p>
                  </a:txBody>
                  <a:tcPr marL="78203" marR="78203" marT="39101" marB="39101"/>
                </a:tc>
                <a:extLst>
                  <a:ext uri="{0D108BD9-81ED-4DB2-BD59-A6C34878D82A}">
                    <a16:rowId xmlns:a16="http://schemas.microsoft.com/office/drawing/2014/main" val="919977015"/>
                  </a:ext>
                </a:extLst>
              </a:tr>
              <a:tr h="1642254">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2400" dirty="0"/>
                        <a:t>Mon 16 Mar 2020</a:t>
                      </a:r>
                    </a:p>
                  </a:txBody>
                  <a:tcPr marL="78203" marR="78203" marT="39101" marB="39101"/>
                </a:tc>
                <a:tc>
                  <a:txBody>
                    <a:bodyPr/>
                    <a:lstStyle/>
                    <a:p>
                      <a:r>
                        <a:rPr lang="en-AU" sz="2400" kern="1200" dirty="0">
                          <a:solidFill>
                            <a:schemeClr val="dk1"/>
                          </a:solidFill>
                          <a:latin typeface="+mn-lt"/>
                          <a:ea typeface="+mn-ea"/>
                          <a:cs typeface="+mn-cs"/>
                        </a:rPr>
                        <a:t>SWG #20</a:t>
                      </a:r>
                    </a:p>
                  </a:txBody>
                  <a:tcPr marL="78203" marR="78203" marT="39101" marB="39101"/>
                </a:tc>
                <a:tc>
                  <a:txBody>
                    <a:bodyPr/>
                    <a:lstStyle/>
                    <a:p>
                      <a:pPr marL="343814"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400" dirty="0"/>
                        <a:t>Topics tba</a:t>
                      </a:r>
                    </a:p>
                  </a:txBody>
                  <a:tcPr marL="78203" marR="78203" marT="39101" marB="39101"/>
                </a:tc>
                <a:extLst>
                  <a:ext uri="{0D108BD9-81ED-4DB2-BD59-A6C34878D82A}">
                    <a16:rowId xmlns:a16="http://schemas.microsoft.com/office/drawing/2014/main" val="2522485826"/>
                  </a:ext>
                </a:extLst>
              </a:tr>
              <a:tr h="1642254">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2400" dirty="0"/>
                        <a:t>Mon 20 Apr 2020</a:t>
                      </a:r>
                    </a:p>
                  </a:txBody>
                  <a:tcPr marL="78203" marR="78203" marT="39101" marB="39101"/>
                </a:tc>
                <a:tc>
                  <a:txBody>
                    <a:bodyPr/>
                    <a:lstStyle/>
                    <a:p>
                      <a:r>
                        <a:rPr lang="en-AU" sz="2400" kern="1200" dirty="0">
                          <a:solidFill>
                            <a:schemeClr val="dk1"/>
                          </a:solidFill>
                          <a:latin typeface="+mn-lt"/>
                          <a:ea typeface="+mn-ea"/>
                          <a:cs typeface="+mn-cs"/>
                        </a:rPr>
                        <a:t>SWG #21</a:t>
                      </a:r>
                    </a:p>
                  </a:txBody>
                  <a:tcPr marL="78203" marR="78203" marT="39101" marB="39101"/>
                </a:tc>
                <a:tc>
                  <a:txBody>
                    <a:bodyPr/>
                    <a:lstStyle/>
                    <a:p>
                      <a:pPr marL="343814"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400" dirty="0"/>
                        <a:t>Topics tba</a:t>
                      </a:r>
                    </a:p>
                  </a:txBody>
                  <a:tcPr marL="78203" marR="78203" marT="39101" marB="39101"/>
                </a:tc>
                <a:extLst>
                  <a:ext uri="{0D108BD9-81ED-4DB2-BD59-A6C34878D82A}">
                    <a16:rowId xmlns:a16="http://schemas.microsoft.com/office/drawing/2014/main" val="379730214"/>
                  </a:ext>
                </a:extLst>
              </a:tr>
            </a:tbl>
          </a:graphicData>
        </a:graphic>
      </p:graphicFrame>
      <p:sp>
        <p:nvSpPr>
          <p:cNvPr id="10" name="TextBox 9">
            <a:hlinkClick r:id="rId2" action="ppaction://hlinksldjump"/>
            <a:extLst>
              <a:ext uri="{FF2B5EF4-FFF2-40B4-BE49-F238E27FC236}">
                <a16:creationId xmlns:a16="http://schemas.microsoft.com/office/drawing/2014/main" id="{D9CDBBCD-5BC1-4A34-8A9C-C264B456F708}"/>
              </a:ext>
            </a:extLst>
          </p:cNvPr>
          <p:cNvSpPr txBox="1"/>
          <p:nvPr/>
        </p:nvSpPr>
        <p:spPr>
          <a:xfrm>
            <a:off x="1924050" y="6591300"/>
            <a:ext cx="868828" cy="153888"/>
          </a:xfrm>
          <a:prstGeom prst="rect">
            <a:avLst/>
          </a:prstGeom>
          <a:noFill/>
        </p:spPr>
        <p:txBody>
          <a:bodyPr wrap="none" lIns="0" tIns="0" rIns="0" bIns="0" rtlCol="0">
            <a:spAutoFit/>
          </a:bodyPr>
          <a:lstStyle/>
          <a:p>
            <a:r>
              <a:rPr lang="en-AU" sz="1000" b="1" dirty="0">
                <a:solidFill>
                  <a:schemeClr val="accent1">
                    <a:lumMod val="75000"/>
                  </a:schemeClr>
                </a:solidFill>
              </a:rPr>
              <a:t>Back to Agenda</a:t>
            </a:r>
            <a:endParaRPr lang="en-AU" b="1" dirty="0">
              <a:solidFill>
                <a:schemeClr val="accent1">
                  <a:lumMod val="75000"/>
                </a:schemeClr>
              </a:solidFill>
            </a:endParaRPr>
          </a:p>
        </p:txBody>
      </p:sp>
    </p:spTree>
    <p:extLst>
      <p:ext uri="{BB962C8B-B14F-4D97-AF65-F5344CB8AC3E}">
        <p14:creationId xmlns:p14="http://schemas.microsoft.com/office/powerpoint/2010/main" val="33573202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A0469-428F-466B-84E6-9D10200E8FAD}"/>
              </a:ext>
            </a:extLst>
          </p:cNvPr>
          <p:cNvSpPr>
            <a:spLocks noGrp="1"/>
          </p:cNvSpPr>
          <p:nvPr>
            <p:ph type="title"/>
          </p:nvPr>
        </p:nvSpPr>
        <p:spPr>
          <a:xfrm>
            <a:off x="156158" y="1206385"/>
            <a:ext cx="2486700" cy="993600"/>
          </a:xfrm>
        </p:spPr>
        <p:txBody>
          <a:bodyPr/>
          <a:lstStyle/>
          <a:p>
            <a:r>
              <a:rPr lang="en-AU" dirty="0">
                <a:solidFill>
                  <a:schemeClr val="bg1"/>
                </a:solidFill>
              </a:rPr>
              <a:t>Upcoming meetings  </a:t>
            </a:r>
          </a:p>
        </p:txBody>
      </p:sp>
      <p:sp>
        <p:nvSpPr>
          <p:cNvPr id="4" name="Slide Number Placeholder 3">
            <a:extLst>
              <a:ext uri="{FF2B5EF4-FFF2-40B4-BE49-F238E27FC236}">
                <a16:creationId xmlns:a16="http://schemas.microsoft.com/office/drawing/2014/main" id="{EC551AF2-509E-4117-A1B0-83D619C2A517}"/>
              </a:ext>
            </a:extLst>
          </p:cNvPr>
          <p:cNvSpPr>
            <a:spLocks noGrp="1"/>
          </p:cNvSpPr>
          <p:nvPr>
            <p:ph type="sldNum" sz="quarter" idx="12"/>
          </p:nvPr>
        </p:nvSpPr>
        <p:spPr/>
        <p:txBody>
          <a:bodyPr/>
          <a:lstStyle/>
          <a:p>
            <a:fld id="{4EC81F68-4976-451A-B2E9-79BCBD2F70CC}" type="slidenum">
              <a:rPr lang="en-AU" smtClean="0"/>
              <a:t>46</a:t>
            </a:fld>
            <a:endParaRPr lang="en-AU" dirty="0"/>
          </a:p>
        </p:txBody>
      </p:sp>
      <p:sp>
        <p:nvSpPr>
          <p:cNvPr id="11" name="Title 1">
            <a:extLst>
              <a:ext uri="{FF2B5EF4-FFF2-40B4-BE49-F238E27FC236}">
                <a16:creationId xmlns:a16="http://schemas.microsoft.com/office/drawing/2014/main" id="{0C77CB4F-620F-496D-84DA-4D0371110FF9}"/>
              </a:ext>
            </a:extLst>
          </p:cNvPr>
          <p:cNvSpPr txBox="1">
            <a:spLocks/>
          </p:cNvSpPr>
          <p:nvPr/>
        </p:nvSpPr>
        <p:spPr>
          <a:xfrm>
            <a:off x="232866" y="5174704"/>
            <a:ext cx="953158" cy="160292"/>
          </a:xfrm>
          <a:prstGeom prst="rect">
            <a:avLst/>
          </a:prstGeom>
        </p:spPr>
        <p:txBody>
          <a:bodyPr vert="horz" lIns="51435" tIns="25718" rIns="51435" bIns="25718" rtlCol="0" anchor="b" anchorCtr="0">
            <a:normAutofit/>
          </a:bodyPr>
          <a:lstStyle>
            <a:lvl1pPr algn="l" defTabSz="685800" rtl="0" eaLnBrk="1" latinLnBrk="0" hangingPunct="1">
              <a:lnSpc>
                <a:spcPct val="90000"/>
              </a:lnSpc>
              <a:spcBef>
                <a:spcPct val="0"/>
              </a:spcBef>
              <a:buNone/>
              <a:defRPr sz="3300" b="0" kern="1200">
                <a:solidFill>
                  <a:schemeClr val="bg1"/>
                </a:solidFill>
                <a:latin typeface="+mj-lt"/>
                <a:ea typeface="+mj-ea"/>
                <a:cs typeface="+mj-cs"/>
              </a:defRPr>
            </a:lvl1pPr>
          </a:lstStyle>
          <a:p>
            <a:r>
              <a:rPr lang="en-AU" sz="563" dirty="0"/>
              <a:t>Current as at 29/01/2020</a:t>
            </a:r>
          </a:p>
        </p:txBody>
      </p:sp>
      <p:sp>
        <p:nvSpPr>
          <p:cNvPr id="5" name="Rectangle 4">
            <a:extLst>
              <a:ext uri="{FF2B5EF4-FFF2-40B4-BE49-F238E27FC236}">
                <a16:creationId xmlns:a16="http://schemas.microsoft.com/office/drawing/2014/main" id="{3F734386-78FF-4244-80B5-99EDFFFCDC2B}"/>
              </a:ext>
            </a:extLst>
          </p:cNvPr>
          <p:cNvSpPr/>
          <p:nvPr/>
        </p:nvSpPr>
        <p:spPr>
          <a:xfrm>
            <a:off x="156159" y="2150923"/>
            <a:ext cx="1444124" cy="1962076"/>
          </a:xfrm>
          <a:prstGeom prst="rect">
            <a:avLst/>
          </a:prstGeom>
        </p:spPr>
        <p:txBody>
          <a:bodyPr wrap="square">
            <a:spAutoFit/>
          </a:bodyPr>
          <a:lstStyle/>
          <a:p>
            <a:r>
              <a:rPr lang="en-AU" sz="1350" dirty="0">
                <a:hlinkClick r:id="rId3"/>
              </a:rPr>
              <a:t>https://aemo.com.au/initiatives/major-programs/nem-five-minute-settlement-program-and-global-settlement</a:t>
            </a:r>
            <a:endParaRPr lang="en-AU" sz="1350" dirty="0"/>
          </a:p>
        </p:txBody>
      </p:sp>
      <p:pic>
        <p:nvPicPr>
          <p:cNvPr id="6" name="Picture 5">
            <a:extLst>
              <a:ext uri="{FF2B5EF4-FFF2-40B4-BE49-F238E27FC236}">
                <a16:creationId xmlns:a16="http://schemas.microsoft.com/office/drawing/2014/main" id="{30779655-C356-4A53-95BE-603F0BF65217}"/>
              </a:ext>
            </a:extLst>
          </p:cNvPr>
          <p:cNvPicPr>
            <a:picLocks noChangeAspect="1"/>
          </p:cNvPicPr>
          <p:nvPr/>
        </p:nvPicPr>
        <p:blipFill>
          <a:blip r:embed="rId4"/>
          <a:stretch>
            <a:fillRect/>
          </a:stretch>
        </p:blipFill>
        <p:spPr>
          <a:xfrm>
            <a:off x="3849938" y="1362799"/>
            <a:ext cx="1444124" cy="1361388"/>
          </a:xfrm>
          <a:prstGeom prst="rect">
            <a:avLst/>
          </a:prstGeom>
        </p:spPr>
      </p:pic>
      <p:pic>
        <p:nvPicPr>
          <p:cNvPr id="7" name="Picture 6">
            <a:extLst>
              <a:ext uri="{FF2B5EF4-FFF2-40B4-BE49-F238E27FC236}">
                <a16:creationId xmlns:a16="http://schemas.microsoft.com/office/drawing/2014/main" id="{D2E30F19-CD66-4C13-8BFA-5A70E9E39DA5}"/>
              </a:ext>
            </a:extLst>
          </p:cNvPr>
          <p:cNvPicPr>
            <a:picLocks noChangeAspect="1"/>
          </p:cNvPicPr>
          <p:nvPr/>
        </p:nvPicPr>
        <p:blipFill>
          <a:blip r:embed="rId5"/>
          <a:stretch>
            <a:fillRect/>
          </a:stretch>
        </p:blipFill>
        <p:spPr>
          <a:xfrm>
            <a:off x="3854274" y="2753409"/>
            <a:ext cx="1410904" cy="1351182"/>
          </a:xfrm>
          <a:prstGeom prst="rect">
            <a:avLst/>
          </a:prstGeom>
        </p:spPr>
      </p:pic>
      <p:pic>
        <p:nvPicPr>
          <p:cNvPr id="8" name="Picture 7">
            <a:extLst>
              <a:ext uri="{FF2B5EF4-FFF2-40B4-BE49-F238E27FC236}">
                <a16:creationId xmlns:a16="http://schemas.microsoft.com/office/drawing/2014/main" id="{6F72D57C-DE13-4F0F-A2E3-039A8C93D24A}"/>
              </a:ext>
            </a:extLst>
          </p:cNvPr>
          <p:cNvPicPr>
            <a:picLocks noChangeAspect="1"/>
          </p:cNvPicPr>
          <p:nvPr/>
        </p:nvPicPr>
        <p:blipFill>
          <a:blip r:embed="rId6"/>
          <a:stretch>
            <a:fillRect/>
          </a:stretch>
        </p:blipFill>
        <p:spPr>
          <a:xfrm>
            <a:off x="3822166" y="4133813"/>
            <a:ext cx="1443012" cy="1261730"/>
          </a:xfrm>
          <a:prstGeom prst="rect">
            <a:avLst/>
          </a:prstGeom>
        </p:spPr>
      </p:pic>
      <p:pic>
        <p:nvPicPr>
          <p:cNvPr id="9" name="Picture 8">
            <a:extLst>
              <a:ext uri="{FF2B5EF4-FFF2-40B4-BE49-F238E27FC236}">
                <a16:creationId xmlns:a16="http://schemas.microsoft.com/office/drawing/2014/main" id="{AE037D5F-8FA4-4FC8-92A6-0AFC7C579BFB}"/>
              </a:ext>
            </a:extLst>
          </p:cNvPr>
          <p:cNvPicPr>
            <a:picLocks noChangeAspect="1"/>
          </p:cNvPicPr>
          <p:nvPr/>
        </p:nvPicPr>
        <p:blipFill>
          <a:blip r:embed="rId7"/>
          <a:stretch>
            <a:fillRect/>
          </a:stretch>
        </p:blipFill>
        <p:spPr>
          <a:xfrm>
            <a:off x="5896673" y="1499467"/>
            <a:ext cx="1208937" cy="4005068"/>
          </a:xfrm>
          <a:prstGeom prst="rect">
            <a:avLst/>
          </a:prstGeom>
        </p:spPr>
      </p:pic>
    </p:spTree>
    <p:extLst>
      <p:ext uri="{BB962C8B-B14F-4D97-AF65-F5344CB8AC3E}">
        <p14:creationId xmlns:p14="http://schemas.microsoft.com/office/powerpoint/2010/main" val="34133498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03098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C17C1-E6AE-4C8F-9B4D-946714FC5109}"/>
              </a:ext>
            </a:extLst>
          </p:cNvPr>
          <p:cNvSpPr>
            <a:spLocks noGrp="1"/>
          </p:cNvSpPr>
          <p:nvPr>
            <p:ph type="title"/>
          </p:nvPr>
        </p:nvSpPr>
        <p:spPr>
          <a:xfrm>
            <a:off x="176646" y="136526"/>
            <a:ext cx="8249507" cy="1189039"/>
          </a:xfrm>
        </p:spPr>
        <p:txBody>
          <a:bodyPr/>
          <a:lstStyle/>
          <a:p>
            <a:r>
              <a:rPr lang="en-AU" dirty="0"/>
              <a:t>Program update and current activities </a:t>
            </a:r>
          </a:p>
        </p:txBody>
      </p:sp>
      <p:sp>
        <p:nvSpPr>
          <p:cNvPr id="3" name="Content Placeholder 2">
            <a:extLst>
              <a:ext uri="{FF2B5EF4-FFF2-40B4-BE49-F238E27FC236}">
                <a16:creationId xmlns:a16="http://schemas.microsoft.com/office/drawing/2014/main" id="{BFB328C8-3BAC-4038-B298-21CC46F6F9A8}"/>
              </a:ext>
            </a:extLst>
          </p:cNvPr>
          <p:cNvSpPr>
            <a:spLocks noGrp="1"/>
          </p:cNvSpPr>
          <p:nvPr>
            <p:ph idx="1"/>
          </p:nvPr>
        </p:nvSpPr>
        <p:spPr>
          <a:xfrm>
            <a:off x="1088570" y="2162412"/>
            <a:ext cx="1978825" cy="4346447"/>
          </a:xfrm>
        </p:spPr>
        <p:txBody>
          <a:bodyPr>
            <a:noAutofit/>
          </a:bodyPr>
          <a:lstStyle/>
          <a:p>
            <a:pPr marL="0" lvl="0" indent="0">
              <a:lnSpc>
                <a:spcPct val="100000"/>
              </a:lnSpc>
              <a:buNone/>
            </a:pPr>
            <a:r>
              <a:rPr lang="en-US" sz="1100" b="1" i="1" dirty="0"/>
              <a:t>AEMO program</a:t>
            </a:r>
          </a:p>
          <a:p>
            <a:pPr lvl="0">
              <a:lnSpc>
                <a:spcPct val="100000"/>
              </a:lnSpc>
            </a:pPr>
            <a:r>
              <a:rPr lang="en-US" sz="1100" dirty="0"/>
              <a:t>Overall green. As reported B2M API Go-Live delayed. Proposal to be discussed within this session (see slide 26).</a:t>
            </a:r>
          </a:p>
          <a:p>
            <a:pPr lvl="0">
              <a:lnSpc>
                <a:spcPct val="100000"/>
              </a:lnSpc>
            </a:pPr>
            <a:r>
              <a:rPr lang="en-US" sz="1100" dirty="0"/>
              <a:t>Realignment of key milestones post-Readiness work to be reviewed with PCF (see slide 7).</a:t>
            </a:r>
          </a:p>
          <a:p>
            <a:pPr lvl="0">
              <a:lnSpc>
                <a:spcPct val="100000"/>
              </a:lnSpc>
            </a:pPr>
            <a:r>
              <a:rPr lang="en-US" sz="1100" dirty="0"/>
              <a:t>New Program Director, Rowena Leung, has joined the program from 10-Feb-20; replacing Sonja Nigmann.</a:t>
            </a:r>
          </a:p>
          <a:p>
            <a:pPr lvl="0">
              <a:lnSpc>
                <a:spcPct val="100000"/>
              </a:lnSpc>
            </a:pPr>
            <a:r>
              <a:rPr lang="en-US" sz="1100" dirty="0"/>
              <a:t>Industry information session held 23-Jan-20, over 80 participants attending via the </a:t>
            </a:r>
            <a:r>
              <a:rPr lang="en-US" sz="1100" dirty="0" err="1"/>
              <a:t>Webex</a:t>
            </a:r>
            <a:r>
              <a:rPr lang="en-US" sz="1100" dirty="0"/>
              <a:t>. </a:t>
            </a:r>
          </a:p>
          <a:p>
            <a:pPr marL="0" lvl="0" indent="0">
              <a:lnSpc>
                <a:spcPct val="100000"/>
              </a:lnSpc>
              <a:buNone/>
            </a:pPr>
            <a:r>
              <a:rPr lang="en-AU" sz="1100" b="1" dirty="0">
                <a:highlight>
                  <a:srgbClr val="00FF00"/>
                </a:highlight>
              </a:rPr>
              <a:t> </a:t>
            </a:r>
            <a:endParaRPr lang="en-AU" sz="1100" dirty="0">
              <a:highlight>
                <a:srgbClr val="00FF00"/>
              </a:highlight>
            </a:endParaRPr>
          </a:p>
          <a:p>
            <a:pPr marL="0" lvl="0" indent="0">
              <a:lnSpc>
                <a:spcPct val="100000"/>
              </a:lnSpc>
              <a:buNone/>
            </a:pPr>
            <a:endParaRPr lang="en-US" sz="1100" dirty="0">
              <a:highlight>
                <a:srgbClr val="FFFF00"/>
              </a:highlight>
            </a:endParaRPr>
          </a:p>
        </p:txBody>
      </p:sp>
      <p:sp>
        <p:nvSpPr>
          <p:cNvPr id="6" name="Slide Number Placeholder 5">
            <a:extLst>
              <a:ext uri="{FF2B5EF4-FFF2-40B4-BE49-F238E27FC236}">
                <a16:creationId xmlns:a16="http://schemas.microsoft.com/office/drawing/2014/main" id="{F5DE7F1D-24C4-414C-98C4-87D8F55C60E2}"/>
              </a:ext>
            </a:extLst>
          </p:cNvPr>
          <p:cNvSpPr>
            <a:spLocks noGrp="1"/>
          </p:cNvSpPr>
          <p:nvPr>
            <p:ph type="sldNum" sz="quarter" idx="12"/>
          </p:nvPr>
        </p:nvSpPr>
        <p:spPr/>
        <p:txBody>
          <a:bodyPr/>
          <a:lstStyle/>
          <a:p>
            <a:fld id="{4EC81F68-4976-451A-B2E9-79BCBD2F70CC}" type="slidenum">
              <a:rPr lang="en-AU" smtClean="0"/>
              <a:t>5</a:t>
            </a:fld>
            <a:endParaRPr lang="en-AU" dirty="0"/>
          </a:p>
        </p:txBody>
      </p:sp>
      <p:sp>
        <p:nvSpPr>
          <p:cNvPr id="8" name="Content Placeholder 2">
            <a:extLst>
              <a:ext uri="{FF2B5EF4-FFF2-40B4-BE49-F238E27FC236}">
                <a16:creationId xmlns:a16="http://schemas.microsoft.com/office/drawing/2014/main" id="{84122F18-13A2-4A6E-A525-0B1EF11AFA96}"/>
              </a:ext>
            </a:extLst>
          </p:cNvPr>
          <p:cNvSpPr txBox="1">
            <a:spLocks/>
          </p:cNvSpPr>
          <p:nvPr/>
        </p:nvSpPr>
        <p:spPr>
          <a:xfrm>
            <a:off x="3432522" y="2162409"/>
            <a:ext cx="2336511" cy="4379701"/>
          </a:xfrm>
          <a:prstGeom prst="rect">
            <a:avLst/>
          </a:prstGeom>
        </p:spPr>
        <p:txBody>
          <a:bodyPr vert="horz" lIns="86204" tIns="43102" rIns="86204" bIns="43102"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00000"/>
              </a:lnSpc>
              <a:buNone/>
            </a:pPr>
            <a:r>
              <a:rPr lang="en-AU" sz="1100" b="1" i="1" dirty="0"/>
              <a:t>Systems </a:t>
            </a:r>
          </a:p>
          <a:p>
            <a:pPr>
              <a:lnSpc>
                <a:spcPct val="100000"/>
              </a:lnSpc>
            </a:pPr>
            <a:r>
              <a:rPr lang="en-AU" sz="1100" dirty="0"/>
              <a:t>Minutes for SWG#17 and SWG#18 may not be complete due to poor audio. Request participants advise of any updates missed &amp; potential corrections.</a:t>
            </a:r>
          </a:p>
          <a:p>
            <a:pPr>
              <a:lnSpc>
                <a:spcPct val="100000"/>
              </a:lnSpc>
            </a:pPr>
            <a:r>
              <a:rPr lang="en-AU" sz="1100" dirty="0"/>
              <a:t>5MS Staging Environment live with updates from all streams. Participant usage has increased since December, however still relatively low</a:t>
            </a:r>
          </a:p>
          <a:p>
            <a:pPr>
              <a:lnSpc>
                <a:spcPct val="100000"/>
              </a:lnSpc>
            </a:pPr>
            <a:r>
              <a:rPr lang="en-AU" sz="1100" dirty="0"/>
              <a:t>The Settlements &amp; Billing Tech Spec has been released to participants (20-Jan-20) and the Prudentials and Estimations Tech Spec has been released to participants (31-Jan-20).</a:t>
            </a:r>
          </a:p>
          <a:p>
            <a:pPr>
              <a:lnSpc>
                <a:spcPct val="100000"/>
              </a:lnSpc>
            </a:pPr>
            <a:r>
              <a:rPr lang="en-AU" sz="1100" dirty="0"/>
              <a:t>Internal retail, dispatch and settlements workstreams systems development on track to meet 30-Jun-20 development completion date.  </a:t>
            </a:r>
          </a:p>
        </p:txBody>
      </p:sp>
      <p:sp>
        <p:nvSpPr>
          <p:cNvPr id="9" name="Content Placeholder 2">
            <a:extLst>
              <a:ext uri="{FF2B5EF4-FFF2-40B4-BE49-F238E27FC236}">
                <a16:creationId xmlns:a16="http://schemas.microsoft.com/office/drawing/2014/main" id="{346ED3A4-F5E0-4F64-8E40-992676310754}"/>
              </a:ext>
            </a:extLst>
          </p:cNvPr>
          <p:cNvSpPr txBox="1">
            <a:spLocks/>
          </p:cNvSpPr>
          <p:nvPr/>
        </p:nvSpPr>
        <p:spPr>
          <a:xfrm>
            <a:off x="6145661" y="2162411"/>
            <a:ext cx="1977863" cy="3554314"/>
          </a:xfrm>
          <a:prstGeom prst="rect">
            <a:avLst/>
          </a:prstGeom>
        </p:spPr>
        <p:txBody>
          <a:bodyPr vert="horz" lIns="86204" tIns="43102" rIns="86204" bIns="43102"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10000"/>
              </a:lnSpc>
              <a:buNone/>
            </a:pPr>
            <a:r>
              <a:rPr lang="en-AU" sz="1050" b="1" i="1" dirty="0"/>
              <a:t>Readiness </a:t>
            </a:r>
          </a:p>
          <a:p>
            <a:pPr lvl="0"/>
            <a:r>
              <a:rPr lang="en-AU" sz="1100" dirty="0"/>
              <a:t>Transition and Go-Live and Industry Testing and Market Trial strategies  finalised </a:t>
            </a:r>
          </a:p>
          <a:p>
            <a:pPr lvl="0"/>
            <a:r>
              <a:rPr lang="en-AU" sz="1100" dirty="0"/>
              <a:t>Metering Transition Plan (07-Feb-20) now finalised and MSP Accreditation Update Plan (target 13-Mar-20) to be finalised incorporating Industry feedback.</a:t>
            </a:r>
          </a:p>
          <a:p>
            <a:pPr lvl="0"/>
            <a:r>
              <a:rPr lang="en-AU" sz="1100" dirty="0"/>
              <a:t>Draft Industry Contingency plan issued for Review</a:t>
            </a:r>
          </a:p>
          <a:p>
            <a:r>
              <a:rPr lang="en-AU" sz="1100" dirty="0"/>
              <a:t>Initial Readiness Reporting survey issued 05-Feb-20.</a:t>
            </a:r>
            <a:endParaRPr lang="en-US" sz="1100" dirty="0"/>
          </a:p>
        </p:txBody>
      </p:sp>
      <p:sp>
        <p:nvSpPr>
          <p:cNvPr id="11" name="Rectangle 10" descr="Monthly calendar">
            <a:extLst>
              <a:ext uri="{FF2B5EF4-FFF2-40B4-BE49-F238E27FC236}">
                <a16:creationId xmlns:a16="http://schemas.microsoft.com/office/drawing/2014/main" id="{B5EE7971-F58C-4541-A626-6CA8AAA9DD86}"/>
              </a:ext>
            </a:extLst>
          </p:cNvPr>
          <p:cNvSpPr/>
          <p:nvPr/>
        </p:nvSpPr>
        <p:spPr>
          <a:xfrm>
            <a:off x="1731898" y="1342840"/>
            <a:ext cx="648056" cy="680129"/>
          </a:xfrm>
          <a:prstGeom prst="rect">
            <a:avLst/>
          </a:prstGeom>
          <a: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p:spPr>
        <p:style>
          <a:lnRef idx="2">
            <a:scrgbClr r="0" g="0" b="0"/>
          </a:lnRef>
          <a:fillRef idx="1">
            <a:scrgbClr r="0" g="0" b="0"/>
          </a:fillRef>
          <a:effectRef idx="0">
            <a:schemeClr val="dk2">
              <a:hueOff val="0"/>
              <a:satOff val="0"/>
              <a:lumOff val="0"/>
              <a:alphaOff val="0"/>
            </a:schemeClr>
          </a:effectRef>
          <a:fontRef idx="minor">
            <a:schemeClr val="lt1"/>
          </a:fontRef>
        </p:style>
      </p:sp>
      <p:sp>
        <p:nvSpPr>
          <p:cNvPr id="12" name="Rectangle 11" descr="Social network">
            <a:extLst>
              <a:ext uri="{FF2B5EF4-FFF2-40B4-BE49-F238E27FC236}">
                <a16:creationId xmlns:a16="http://schemas.microsoft.com/office/drawing/2014/main" id="{FE63A09D-1B77-4021-8146-710A7109C3BA}"/>
              </a:ext>
            </a:extLst>
          </p:cNvPr>
          <p:cNvSpPr/>
          <p:nvPr/>
        </p:nvSpPr>
        <p:spPr>
          <a:xfrm>
            <a:off x="6697793" y="1345625"/>
            <a:ext cx="648055" cy="674559"/>
          </a:xfrm>
          <a:prstGeom prst="rect">
            <a:avLst/>
          </a:prstGeom>
          <a: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p:spPr>
        <p:style>
          <a:lnRef idx="2">
            <a:scrgbClr r="0" g="0" b="0"/>
          </a:lnRef>
          <a:fillRef idx="1">
            <a:scrgbClr r="0" g="0" b="0"/>
          </a:fillRef>
          <a:effectRef idx="0">
            <a:schemeClr val="dk2">
              <a:hueOff val="0"/>
              <a:satOff val="0"/>
              <a:lumOff val="0"/>
              <a:alphaOff val="0"/>
            </a:schemeClr>
          </a:effectRef>
          <a:fontRef idx="minor">
            <a:schemeClr val="lt1"/>
          </a:fontRef>
        </p:style>
      </p:sp>
      <p:sp>
        <p:nvSpPr>
          <p:cNvPr id="13" name="Rectangle 12" descr="Gears">
            <a:extLst>
              <a:ext uri="{FF2B5EF4-FFF2-40B4-BE49-F238E27FC236}">
                <a16:creationId xmlns:a16="http://schemas.microsoft.com/office/drawing/2014/main" id="{5CB030D1-4871-40A2-8486-9E663ACB1515}"/>
              </a:ext>
            </a:extLst>
          </p:cNvPr>
          <p:cNvSpPr/>
          <p:nvPr/>
        </p:nvSpPr>
        <p:spPr>
          <a:xfrm>
            <a:off x="3775771" y="1348296"/>
            <a:ext cx="648054" cy="671889"/>
          </a:xfrm>
          <a:prstGeom prst="rect">
            <a:avLst/>
          </a:prstGeom>
          <a: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a:noFill/>
          </a:ln>
        </p:spPr>
        <p:style>
          <a:lnRef idx="2">
            <a:scrgbClr r="0" g="0" b="0"/>
          </a:lnRef>
          <a:fillRef idx="1">
            <a:scrgbClr r="0" g="0" b="0"/>
          </a:fillRef>
          <a:effectRef idx="0">
            <a:schemeClr val="dk2">
              <a:hueOff val="0"/>
              <a:satOff val="0"/>
              <a:lumOff val="0"/>
              <a:alphaOff val="0"/>
            </a:schemeClr>
          </a:effectRef>
          <a:fontRef idx="minor">
            <a:schemeClr val="lt1"/>
          </a:fontRef>
        </p:style>
      </p:sp>
      <p:sp>
        <p:nvSpPr>
          <p:cNvPr id="4" name="Date Placeholder 3">
            <a:extLst>
              <a:ext uri="{FF2B5EF4-FFF2-40B4-BE49-F238E27FC236}">
                <a16:creationId xmlns:a16="http://schemas.microsoft.com/office/drawing/2014/main" id="{9584BA4F-9219-473E-BEBF-D33AFABE9294}"/>
              </a:ext>
            </a:extLst>
          </p:cNvPr>
          <p:cNvSpPr>
            <a:spLocks noGrp="1"/>
          </p:cNvSpPr>
          <p:nvPr>
            <p:ph type="dt" sz="half" idx="10"/>
          </p:nvPr>
        </p:nvSpPr>
        <p:spPr/>
        <p:txBody>
          <a:bodyPr/>
          <a:lstStyle/>
          <a:p>
            <a:fld id="{FD7379AE-0E0D-41C3-A679-B06627A91BD2}" type="datetime1">
              <a:rPr lang="en-AU" smtClean="0"/>
              <a:t>4/05/2020</a:t>
            </a:fld>
            <a:endParaRPr lang="en-AU" dirty="0"/>
          </a:p>
        </p:txBody>
      </p:sp>
    </p:spTree>
    <p:extLst>
      <p:ext uri="{BB962C8B-B14F-4D97-AF65-F5344CB8AC3E}">
        <p14:creationId xmlns:p14="http://schemas.microsoft.com/office/powerpoint/2010/main" val="182149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DF3C00-E70B-4B9E-BF64-8E1807C7DE81}"/>
              </a:ext>
            </a:extLst>
          </p:cNvPr>
          <p:cNvSpPr>
            <a:spLocks noGrp="1"/>
          </p:cNvSpPr>
          <p:nvPr>
            <p:ph type="title"/>
          </p:nvPr>
        </p:nvSpPr>
        <p:spPr>
          <a:xfrm>
            <a:off x="176646" y="136526"/>
            <a:ext cx="7561248" cy="1189039"/>
          </a:xfrm>
        </p:spPr>
        <p:txBody>
          <a:bodyPr/>
          <a:lstStyle/>
          <a:p>
            <a:r>
              <a:rPr lang="en-AU" dirty="0"/>
              <a:t>Level 2 Milestones Exceptions </a:t>
            </a:r>
            <a:r>
              <a:rPr lang="en-AU" sz="2000" dirty="0"/>
              <a:t>(External)</a:t>
            </a:r>
          </a:p>
        </p:txBody>
      </p:sp>
      <p:sp>
        <p:nvSpPr>
          <p:cNvPr id="4" name="Slide Number Placeholder 3">
            <a:extLst>
              <a:ext uri="{FF2B5EF4-FFF2-40B4-BE49-F238E27FC236}">
                <a16:creationId xmlns:a16="http://schemas.microsoft.com/office/drawing/2014/main" id="{8C9EEBE1-8E91-47E4-A0A8-828E17088994}"/>
              </a:ext>
            </a:extLst>
          </p:cNvPr>
          <p:cNvSpPr>
            <a:spLocks noGrp="1"/>
          </p:cNvSpPr>
          <p:nvPr>
            <p:ph type="sldNum" sz="quarter" idx="12"/>
          </p:nvPr>
        </p:nvSpPr>
        <p:spPr/>
        <p:txBody>
          <a:bodyPr/>
          <a:lstStyle/>
          <a:p>
            <a:fld id="{4EC81F68-4976-451A-B2E9-79BCBD2F70CC}" type="slidenum">
              <a:rPr lang="en-AU" smtClean="0"/>
              <a:t>6</a:t>
            </a:fld>
            <a:endParaRPr lang="en-AU"/>
          </a:p>
        </p:txBody>
      </p:sp>
      <p:sp>
        <p:nvSpPr>
          <p:cNvPr id="3" name="TextBox 2">
            <a:extLst>
              <a:ext uri="{FF2B5EF4-FFF2-40B4-BE49-F238E27FC236}">
                <a16:creationId xmlns:a16="http://schemas.microsoft.com/office/drawing/2014/main" id="{14B2EEA5-F8B4-4A62-AFCB-6EE09FFCB383}"/>
              </a:ext>
            </a:extLst>
          </p:cNvPr>
          <p:cNvSpPr txBox="1"/>
          <p:nvPr/>
        </p:nvSpPr>
        <p:spPr>
          <a:xfrm>
            <a:off x="0" y="1554378"/>
            <a:ext cx="8847139" cy="307777"/>
          </a:xfrm>
          <a:prstGeom prst="rect">
            <a:avLst/>
          </a:prstGeom>
          <a:noFill/>
        </p:spPr>
        <p:txBody>
          <a:bodyPr wrap="square" rtlCol="0">
            <a:spAutoFit/>
          </a:bodyPr>
          <a:lstStyle/>
          <a:p>
            <a:r>
              <a:rPr lang="en-AU" sz="1400" b="1" u="sng" dirty="0"/>
              <a:t>Impact Assessment Required*:</a:t>
            </a:r>
            <a:r>
              <a:rPr lang="en-AU" sz="1400" b="1" dirty="0"/>
              <a:t> </a:t>
            </a:r>
            <a:r>
              <a:rPr lang="en-AU" sz="1400" dirty="0"/>
              <a:t>Participants to provide feedback by Friday 21 February of internal program impacts </a:t>
            </a:r>
          </a:p>
        </p:txBody>
      </p:sp>
      <p:sp>
        <p:nvSpPr>
          <p:cNvPr id="6" name="Title 1">
            <a:extLst>
              <a:ext uri="{FF2B5EF4-FFF2-40B4-BE49-F238E27FC236}">
                <a16:creationId xmlns:a16="http://schemas.microsoft.com/office/drawing/2014/main" id="{6AA11956-5F35-4FA9-9EE5-28992264A83B}"/>
              </a:ext>
            </a:extLst>
          </p:cNvPr>
          <p:cNvSpPr txBox="1">
            <a:spLocks/>
          </p:cNvSpPr>
          <p:nvPr/>
        </p:nvSpPr>
        <p:spPr>
          <a:xfrm>
            <a:off x="7449473" y="1011735"/>
            <a:ext cx="1694503" cy="284963"/>
          </a:xfrm>
          <a:prstGeom prst="rect">
            <a:avLst/>
          </a:prstGeom>
        </p:spPr>
        <p:txBody>
          <a:bodyPr vert="horz" lIns="91440" tIns="45720" rIns="91440" bIns="45720" rtlCol="0" anchor="b" anchorCtr="0">
            <a:normAutofit/>
          </a:bodyPr>
          <a:lstStyle>
            <a:lvl1pPr algn="l" defTabSz="685800" rtl="0" eaLnBrk="1" latinLnBrk="0" hangingPunct="1">
              <a:lnSpc>
                <a:spcPct val="90000"/>
              </a:lnSpc>
              <a:spcBef>
                <a:spcPct val="0"/>
              </a:spcBef>
              <a:buNone/>
              <a:defRPr sz="3300" b="0" kern="1200">
                <a:solidFill>
                  <a:schemeClr val="bg1"/>
                </a:solidFill>
                <a:latin typeface="+mj-lt"/>
                <a:ea typeface="+mj-ea"/>
                <a:cs typeface="+mj-cs"/>
              </a:defRPr>
            </a:lvl1pPr>
          </a:lstStyle>
          <a:p>
            <a:r>
              <a:rPr lang="en-AU" sz="1000" dirty="0"/>
              <a:t>Current as at 30-01-2020</a:t>
            </a:r>
          </a:p>
        </p:txBody>
      </p:sp>
      <p:graphicFrame>
        <p:nvGraphicFramePr>
          <p:cNvPr id="8" name="Table 7">
            <a:extLst>
              <a:ext uri="{FF2B5EF4-FFF2-40B4-BE49-F238E27FC236}">
                <a16:creationId xmlns:a16="http://schemas.microsoft.com/office/drawing/2014/main" id="{A6D9FFB4-6DD7-4223-9039-F7026B7074BB}"/>
              </a:ext>
            </a:extLst>
          </p:cNvPr>
          <p:cNvGraphicFramePr>
            <a:graphicFrameLocks noGrp="1"/>
          </p:cNvGraphicFramePr>
          <p:nvPr>
            <p:extLst>
              <p:ext uri="{D42A27DB-BD31-4B8C-83A1-F6EECF244321}">
                <p14:modId xmlns:p14="http://schemas.microsoft.com/office/powerpoint/2010/main" val="4064567038"/>
              </p:ext>
            </p:extLst>
          </p:nvPr>
        </p:nvGraphicFramePr>
        <p:xfrm>
          <a:off x="160429" y="2086136"/>
          <a:ext cx="8706529" cy="3939540"/>
        </p:xfrm>
        <a:graphic>
          <a:graphicData uri="http://schemas.openxmlformats.org/drawingml/2006/table">
            <a:tbl>
              <a:tblPr/>
              <a:tblGrid>
                <a:gridCol w="633684">
                  <a:extLst>
                    <a:ext uri="{9D8B030D-6E8A-4147-A177-3AD203B41FA5}">
                      <a16:colId xmlns:a16="http://schemas.microsoft.com/office/drawing/2014/main" val="1038798171"/>
                    </a:ext>
                  </a:extLst>
                </a:gridCol>
                <a:gridCol w="792480">
                  <a:extLst>
                    <a:ext uri="{9D8B030D-6E8A-4147-A177-3AD203B41FA5}">
                      <a16:colId xmlns:a16="http://schemas.microsoft.com/office/drawing/2014/main" val="2240690144"/>
                    </a:ext>
                  </a:extLst>
                </a:gridCol>
                <a:gridCol w="1463040">
                  <a:extLst>
                    <a:ext uri="{9D8B030D-6E8A-4147-A177-3AD203B41FA5}">
                      <a16:colId xmlns:a16="http://schemas.microsoft.com/office/drawing/2014/main" val="130850319"/>
                    </a:ext>
                  </a:extLst>
                </a:gridCol>
                <a:gridCol w="870857">
                  <a:extLst>
                    <a:ext uri="{9D8B030D-6E8A-4147-A177-3AD203B41FA5}">
                      <a16:colId xmlns:a16="http://schemas.microsoft.com/office/drawing/2014/main" val="859686088"/>
                    </a:ext>
                  </a:extLst>
                </a:gridCol>
                <a:gridCol w="888274">
                  <a:extLst>
                    <a:ext uri="{9D8B030D-6E8A-4147-A177-3AD203B41FA5}">
                      <a16:colId xmlns:a16="http://schemas.microsoft.com/office/drawing/2014/main" val="2257935462"/>
                    </a:ext>
                  </a:extLst>
                </a:gridCol>
                <a:gridCol w="580002">
                  <a:extLst>
                    <a:ext uri="{9D8B030D-6E8A-4147-A177-3AD203B41FA5}">
                      <a16:colId xmlns:a16="http://schemas.microsoft.com/office/drawing/2014/main" val="1477510604"/>
                    </a:ext>
                  </a:extLst>
                </a:gridCol>
                <a:gridCol w="3478192">
                  <a:extLst>
                    <a:ext uri="{9D8B030D-6E8A-4147-A177-3AD203B41FA5}">
                      <a16:colId xmlns:a16="http://schemas.microsoft.com/office/drawing/2014/main" val="2420786687"/>
                    </a:ext>
                  </a:extLst>
                </a:gridCol>
              </a:tblGrid>
              <a:tr h="307595">
                <a:tc>
                  <a:txBody>
                    <a:bodyPr/>
                    <a:lstStyle/>
                    <a:p>
                      <a:pPr marL="36000" algn="l" fontAlgn="t"/>
                      <a:r>
                        <a:rPr lang="en-AU" sz="1200" b="0" i="0" u="none" strike="noStrike" dirty="0">
                          <a:solidFill>
                            <a:srgbClr val="FFFFFF"/>
                          </a:solidFill>
                          <a:effectLst/>
                          <a:latin typeface="Segoe UI Semibold" panose="020B0702040204020203" pitchFamily="34" charset="0"/>
                        </a:rPr>
                        <a:t>ID</a:t>
                      </a:r>
                    </a:p>
                  </a:txBody>
                  <a:tcPr marL="7620" marR="7620" marT="7620" marB="0" anchor="ctr">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solidFill>
                      <a:schemeClr val="accent2"/>
                    </a:solidFill>
                  </a:tcPr>
                </a:tc>
                <a:tc>
                  <a:txBody>
                    <a:bodyPr/>
                    <a:lstStyle/>
                    <a:p>
                      <a:pPr marL="36000" algn="l" fontAlgn="t"/>
                      <a:r>
                        <a:rPr lang="en-AU" sz="1200" b="0" i="0" u="none" strike="noStrike" dirty="0">
                          <a:solidFill>
                            <a:srgbClr val="FFFFFF"/>
                          </a:solidFill>
                          <a:effectLst/>
                          <a:latin typeface="Segoe UI Semibold" panose="020B0702040204020203" pitchFamily="34" charset="0"/>
                        </a:rPr>
                        <a:t>Stream</a:t>
                      </a:r>
                    </a:p>
                  </a:txBody>
                  <a:tcPr marL="7620" marR="7620" marT="7620" marB="0" anchor="ctr">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solidFill>
                      <a:schemeClr val="accent2"/>
                    </a:solidFill>
                  </a:tcPr>
                </a:tc>
                <a:tc>
                  <a:txBody>
                    <a:bodyPr/>
                    <a:lstStyle/>
                    <a:p>
                      <a:pPr marL="36000" algn="l" fontAlgn="t"/>
                      <a:r>
                        <a:rPr lang="en-AU" sz="1200" b="0" i="0" u="none" strike="noStrike" dirty="0">
                          <a:solidFill>
                            <a:srgbClr val="FFFFFF"/>
                          </a:solidFill>
                          <a:effectLst/>
                          <a:latin typeface="Segoe UI Semibold" panose="020B0702040204020203" pitchFamily="34" charset="0"/>
                        </a:rPr>
                        <a:t>Milestone</a:t>
                      </a:r>
                    </a:p>
                  </a:txBody>
                  <a:tcPr marL="7620" marR="7620" marT="7620" marB="0" anchor="ctr">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solidFill>
                      <a:schemeClr val="accent2"/>
                    </a:solidFill>
                  </a:tcPr>
                </a:tc>
                <a:tc>
                  <a:txBody>
                    <a:bodyPr/>
                    <a:lstStyle/>
                    <a:p>
                      <a:pPr marL="36000" algn="ctr" fontAlgn="t"/>
                      <a:r>
                        <a:rPr lang="en-AU" sz="1200" b="0" i="0" u="none" strike="noStrike" dirty="0">
                          <a:solidFill>
                            <a:srgbClr val="FFFFFF"/>
                          </a:solidFill>
                          <a:effectLst/>
                          <a:latin typeface="Segoe UI Semibold" panose="020B0702040204020203" pitchFamily="34" charset="0"/>
                        </a:rPr>
                        <a:t>Planned Date </a:t>
                      </a:r>
                    </a:p>
                  </a:txBody>
                  <a:tcPr marL="7620" marR="7620" marT="7620" marB="0" anchor="ctr">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solidFill>
                      <a:schemeClr val="accent2"/>
                    </a:solidFill>
                  </a:tcPr>
                </a:tc>
                <a:tc>
                  <a:txBody>
                    <a:bodyPr/>
                    <a:lstStyle/>
                    <a:p>
                      <a:pPr marL="36000" algn="ctr" fontAlgn="t"/>
                      <a:r>
                        <a:rPr lang="en-AU" sz="1200" b="0" i="0" u="none" strike="noStrike" dirty="0">
                          <a:solidFill>
                            <a:srgbClr val="FFFFFF"/>
                          </a:solidFill>
                          <a:effectLst/>
                          <a:latin typeface="Segoe UI Semibold" panose="020B0702040204020203" pitchFamily="34" charset="0"/>
                        </a:rPr>
                        <a:t>Expected Date</a:t>
                      </a:r>
                    </a:p>
                  </a:txBody>
                  <a:tcPr marL="7620" marR="7620" marT="7620" marB="0" anchor="ctr">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solidFill>
                      <a:schemeClr val="accent2"/>
                    </a:solidFill>
                  </a:tcPr>
                </a:tc>
                <a:tc>
                  <a:txBody>
                    <a:bodyPr/>
                    <a:lstStyle/>
                    <a:p>
                      <a:pPr marL="36000" algn="ctr" fontAlgn="t"/>
                      <a:r>
                        <a:rPr lang="en-AU" sz="1200" b="0" i="0" u="none" strike="noStrike" dirty="0">
                          <a:solidFill>
                            <a:srgbClr val="FFFFFF"/>
                          </a:solidFill>
                          <a:effectLst/>
                          <a:latin typeface="Segoe UI Semibold" panose="020B0702040204020203" pitchFamily="34" charset="0"/>
                        </a:rPr>
                        <a:t>%</a:t>
                      </a:r>
                    </a:p>
                  </a:txBody>
                  <a:tcPr marL="7620" marR="7620" marT="7620" marB="0" anchor="ctr">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solidFill>
                      <a:schemeClr val="accent2"/>
                    </a:solidFill>
                  </a:tcPr>
                </a:tc>
                <a:tc>
                  <a:txBody>
                    <a:bodyPr/>
                    <a:lstStyle/>
                    <a:p>
                      <a:pPr marL="36000" algn="l" fontAlgn="t"/>
                      <a:r>
                        <a:rPr lang="en-AU" sz="1200" b="0" i="0" u="none" strike="noStrike" dirty="0">
                          <a:solidFill>
                            <a:srgbClr val="FFFFFF"/>
                          </a:solidFill>
                          <a:effectLst/>
                          <a:latin typeface="Segoe UI Semibold" panose="020B0702040204020203" pitchFamily="34" charset="0"/>
                        </a:rPr>
                        <a:t>Comments</a:t>
                      </a:r>
                    </a:p>
                  </a:txBody>
                  <a:tcPr marL="7620" marR="7620" marT="7620" marB="0" anchor="ctr">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solidFill>
                      <a:schemeClr val="accent2"/>
                    </a:solidFill>
                  </a:tcPr>
                </a:tc>
                <a:extLst>
                  <a:ext uri="{0D108BD9-81ED-4DB2-BD59-A6C34878D82A}">
                    <a16:rowId xmlns:a16="http://schemas.microsoft.com/office/drawing/2014/main" val="1560047020"/>
                  </a:ext>
                </a:extLst>
              </a:tr>
              <a:tr h="3316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b="1" i="0" kern="1200" dirty="0">
                          <a:solidFill>
                            <a:schemeClr val="tx1"/>
                          </a:solidFill>
                          <a:latin typeface="+mn-lt"/>
                          <a:ea typeface="+mn-ea"/>
                          <a:cs typeface="+mn-cs"/>
                        </a:rPr>
                        <a:t>New</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latin typeface="+mn-lt"/>
                          <a:ea typeface="+mn-ea"/>
                          <a:cs typeface="+mn-cs"/>
                        </a:rPr>
                        <a:t>L2-M14</a:t>
                      </a:r>
                    </a:p>
                  </a:txBody>
                  <a:tcPr marL="72747" marR="72747" marT="36373" marB="36373" anchor="ctr">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solidFill>
                      <a:srgbClr val="FF0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latin typeface="+mn-lt"/>
                          <a:ea typeface="+mn-ea"/>
                          <a:cs typeface="+mn-cs"/>
                        </a:rPr>
                        <a:t>Metering</a:t>
                      </a:r>
                    </a:p>
                  </a:txBody>
                  <a:tcPr marL="9525" marR="9525" marT="9525" marB="9525" anchor="ctr">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latin typeface="+mn-lt"/>
                          <a:ea typeface="+mn-ea"/>
                          <a:cs typeface="+mn-cs"/>
                        </a:rPr>
                        <a:t>B2M via API Go Live</a:t>
                      </a:r>
                    </a:p>
                  </a:txBody>
                  <a:tcPr marL="9525" marR="9525" marT="9525" marB="9525" anchor="ctr">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latin typeface="+mn-lt"/>
                          <a:ea typeface="+mn-ea"/>
                          <a:cs typeface="+mn-cs"/>
                        </a:rPr>
                        <a:t>17-Mar-20</a:t>
                      </a:r>
                    </a:p>
                  </a:txBody>
                  <a:tcPr marL="72747" marR="72747" marT="36373" marB="36373" anchor="ctr">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latin typeface="+mn-lt"/>
                          <a:ea typeface="+mn-ea"/>
                          <a:cs typeface="+mn-cs"/>
                        </a:rPr>
                        <a:t>07-Dec-20</a:t>
                      </a:r>
                    </a:p>
                  </a:txBody>
                  <a:tcPr marL="72747" marR="72747" marT="36373" marB="36373" anchor="ctr">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latin typeface="+mn-lt"/>
                          <a:ea typeface="+mn-ea"/>
                          <a:cs typeface="+mn-cs"/>
                        </a:rPr>
                        <a:t>70%</a:t>
                      </a:r>
                    </a:p>
                  </a:txBody>
                  <a:tcPr marL="7620" marR="7620" marT="7620" marB="0" anchor="ctr">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solidFill>
                      <a:schemeClr val="bg1"/>
                    </a:solidFill>
                  </a:tcPr>
                </a:tc>
                <a:tc>
                  <a:txBody>
                    <a:bodyPr/>
                    <a:lstStyle/>
                    <a:p>
                      <a:pPr algn="l"/>
                      <a:r>
                        <a:rPr lang="en-AU" sz="1200" kern="1200" dirty="0">
                          <a:solidFill>
                            <a:schemeClr val="tx1"/>
                          </a:solidFill>
                          <a:effectLst/>
                          <a:latin typeface="+mn-lt"/>
                          <a:ea typeface="+mn-ea"/>
                          <a:cs typeface="+mn-cs"/>
                        </a:rPr>
                        <a:t>AEMO has experienced delays establishing the </a:t>
                      </a:r>
                      <a:r>
                        <a:rPr lang="en-AU" sz="1200" kern="1200" dirty="0" err="1">
                          <a:solidFill>
                            <a:schemeClr val="tx1"/>
                          </a:solidFill>
                          <a:effectLst/>
                          <a:latin typeface="+mn-lt"/>
                          <a:ea typeface="+mn-ea"/>
                          <a:cs typeface="+mn-cs"/>
                        </a:rPr>
                        <a:t>MarketNet</a:t>
                      </a:r>
                      <a:r>
                        <a:rPr lang="en-AU" sz="1200" kern="1200" dirty="0">
                          <a:solidFill>
                            <a:schemeClr val="tx1"/>
                          </a:solidFill>
                          <a:effectLst/>
                          <a:latin typeface="+mn-lt"/>
                          <a:ea typeface="+mn-ea"/>
                          <a:cs typeface="+mn-cs"/>
                        </a:rPr>
                        <a:t> link to AEMOs new API Gateway in conjunction with the legacy SMP e-Hub API Gateway. AEMO proposes a new go-live date of 07-Dec-2020 which will align with the Milestone of the 30-min Metering solution go-live. This will allow time saving on additional testing, deployment and cutover activities required with two separate go-lives. Initially AEMO targeted a phased deployment from this activity, but due to the delay, advantages gained by this approach are minimal.</a:t>
                      </a:r>
                    </a:p>
                    <a:p>
                      <a:pPr algn="l"/>
                      <a:endParaRPr lang="en-AU" sz="1200" kern="1200" dirty="0">
                        <a:solidFill>
                          <a:schemeClr val="tx1"/>
                        </a:solidFill>
                        <a:effectLst/>
                        <a:latin typeface="+mn-lt"/>
                        <a:ea typeface="+mn-ea"/>
                        <a:cs typeface="+mn-cs"/>
                      </a:endParaRPr>
                    </a:p>
                    <a:p>
                      <a:pPr algn="l"/>
                      <a:r>
                        <a:rPr lang="en-AU" sz="1200" kern="1200" dirty="0">
                          <a:solidFill>
                            <a:schemeClr val="tx1"/>
                          </a:solidFill>
                          <a:effectLst/>
                          <a:latin typeface="+mn-lt"/>
                          <a:ea typeface="+mn-ea"/>
                          <a:cs typeface="+mn-cs"/>
                        </a:rPr>
                        <a:t>Feedback received so far from market participants is that there is minimal advantage deploying this early (due to the low number of participants using the software).</a:t>
                      </a:r>
                    </a:p>
                    <a:p>
                      <a:pPr algn="l"/>
                      <a:endParaRPr lang="en-AU" sz="1200" kern="1200" dirty="0">
                        <a:solidFill>
                          <a:schemeClr val="tx1"/>
                        </a:solidFill>
                        <a:effectLst/>
                        <a:latin typeface="+mn-lt"/>
                        <a:ea typeface="+mn-ea"/>
                        <a:cs typeface="+mn-cs"/>
                      </a:endParaRPr>
                    </a:p>
                    <a:p>
                      <a:pPr algn="l"/>
                      <a:r>
                        <a:rPr lang="en-AU" sz="1200" kern="1200" dirty="0">
                          <a:solidFill>
                            <a:schemeClr val="tx1"/>
                          </a:solidFill>
                          <a:effectLst/>
                          <a:latin typeface="+mn-lt"/>
                          <a:ea typeface="+mn-ea"/>
                          <a:cs typeface="+mn-cs"/>
                        </a:rPr>
                        <a:t>Presented to PCF 4 Feb.</a:t>
                      </a:r>
                      <a:endParaRPr lang="en-AU" sz="1200" dirty="0">
                        <a:solidFill>
                          <a:srgbClr val="FF0000"/>
                        </a:solidFill>
                        <a:latin typeface="+mn-lt"/>
                      </a:endParaRPr>
                    </a:p>
                  </a:txBody>
                  <a:tcPr anchor="ctr">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66019980"/>
                  </a:ext>
                </a:extLst>
              </a:tr>
            </a:tbl>
          </a:graphicData>
        </a:graphic>
      </p:graphicFrame>
      <p:sp>
        <p:nvSpPr>
          <p:cNvPr id="7" name="TextBox 6">
            <a:extLst>
              <a:ext uri="{FF2B5EF4-FFF2-40B4-BE49-F238E27FC236}">
                <a16:creationId xmlns:a16="http://schemas.microsoft.com/office/drawing/2014/main" id="{86FD7A4C-C4E1-498C-87EB-E529F519FB45}"/>
              </a:ext>
            </a:extLst>
          </p:cNvPr>
          <p:cNvSpPr txBox="1"/>
          <p:nvPr/>
        </p:nvSpPr>
        <p:spPr>
          <a:xfrm>
            <a:off x="85898" y="6195650"/>
            <a:ext cx="8847139" cy="307777"/>
          </a:xfrm>
          <a:prstGeom prst="rect">
            <a:avLst/>
          </a:prstGeom>
          <a:noFill/>
        </p:spPr>
        <p:txBody>
          <a:bodyPr wrap="square" rtlCol="0">
            <a:spAutoFit/>
          </a:bodyPr>
          <a:lstStyle/>
          <a:p>
            <a:r>
              <a:rPr lang="en-AU" sz="1400" b="1" u="sng" dirty="0"/>
              <a:t>*Slide is as presented to the PCF, note the proposal on slide 26</a:t>
            </a:r>
            <a:endParaRPr lang="en-AU" sz="1400" dirty="0"/>
          </a:p>
        </p:txBody>
      </p:sp>
    </p:spTree>
    <p:extLst>
      <p:ext uri="{BB962C8B-B14F-4D97-AF65-F5344CB8AC3E}">
        <p14:creationId xmlns:p14="http://schemas.microsoft.com/office/powerpoint/2010/main" val="3178625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41E8C-71A7-4957-85A0-CD1C0FDDADF2}"/>
              </a:ext>
            </a:extLst>
          </p:cNvPr>
          <p:cNvSpPr>
            <a:spLocks noGrp="1"/>
          </p:cNvSpPr>
          <p:nvPr>
            <p:ph type="title"/>
          </p:nvPr>
        </p:nvSpPr>
        <p:spPr>
          <a:xfrm>
            <a:off x="0" y="124691"/>
            <a:ext cx="9144000" cy="1200874"/>
          </a:xfrm>
        </p:spPr>
        <p:txBody>
          <a:bodyPr>
            <a:normAutofit fontScale="90000"/>
          </a:bodyPr>
          <a:lstStyle/>
          <a:p>
            <a:r>
              <a:rPr lang="en-US" sz="4000" dirty="0">
                <a:latin typeface="Tw Cen MT"/>
              </a:rPr>
              <a:t>5MS Program Timeline (</a:t>
            </a:r>
            <a:r>
              <a:rPr lang="en-US" sz="4900" dirty="0">
                <a:latin typeface="Tw Cen MT"/>
              </a:rPr>
              <a:t>Jan ‘20 to Jul ‘21</a:t>
            </a:r>
            <a:r>
              <a:rPr lang="en-US" sz="4000" dirty="0">
                <a:latin typeface="Tw Cen MT"/>
              </a:rPr>
              <a:t>)</a:t>
            </a:r>
            <a:br>
              <a:rPr lang="en-US" dirty="0">
                <a:latin typeface="Tw Cen MT"/>
              </a:rPr>
            </a:br>
            <a:r>
              <a:rPr lang="en-US" sz="3700" dirty="0">
                <a:latin typeface="Tw Cen MT"/>
              </a:rPr>
              <a:t>Level 1 and External Level 2 Milestones</a:t>
            </a:r>
            <a:endParaRPr lang="en-AU" dirty="0"/>
          </a:p>
        </p:txBody>
      </p:sp>
      <p:sp>
        <p:nvSpPr>
          <p:cNvPr id="4" name="Slide Number Placeholder 3">
            <a:extLst>
              <a:ext uri="{FF2B5EF4-FFF2-40B4-BE49-F238E27FC236}">
                <a16:creationId xmlns:a16="http://schemas.microsoft.com/office/drawing/2014/main" id="{BC599DA0-D255-40FF-8DA5-9F27185379DF}"/>
              </a:ext>
            </a:extLst>
          </p:cNvPr>
          <p:cNvSpPr>
            <a:spLocks noGrp="1"/>
          </p:cNvSpPr>
          <p:nvPr>
            <p:ph type="sldNum" sz="quarter" idx="12"/>
          </p:nvPr>
        </p:nvSpPr>
        <p:spPr/>
        <p:txBody>
          <a:bodyPr/>
          <a:lstStyle/>
          <a:p>
            <a:fld id="{4EC81F68-4976-451A-B2E9-79BCBD2F70CC}" type="slidenum">
              <a:rPr lang="en-AU" smtClean="0"/>
              <a:t>7</a:t>
            </a:fld>
            <a:endParaRPr lang="en-AU" dirty="0"/>
          </a:p>
        </p:txBody>
      </p:sp>
      <p:sp>
        <p:nvSpPr>
          <p:cNvPr id="5" name="Title 1">
            <a:extLst>
              <a:ext uri="{FF2B5EF4-FFF2-40B4-BE49-F238E27FC236}">
                <a16:creationId xmlns:a16="http://schemas.microsoft.com/office/drawing/2014/main" id="{5F34FBA2-5C5D-4E13-8EB3-7F282DEB086B}"/>
              </a:ext>
            </a:extLst>
          </p:cNvPr>
          <p:cNvSpPr txBox="1">
            <a:spLocks/>
          </p:cNvSpPr>
          <p:nvPr/>
        </p:nvSpPr>
        <p:spPr>
          <a:xfrm>
            <a:off x="7215447" y="1011735"/>
            <a:ext cx="1928529" cy="284963"/>
          </a:xfrm>
          <a:prstGeom prst="rect">
            <a:avLst/>
          </a:prstGeom>
        </p:spPr>
        <p:txBody>
          <a:bodyPr vert="horz" lIns="0" tIns="45720" rIns="0" bIns="45720" rtlCol="0" anchor="b" anchorCtr="0">
            <a:normAutofit/>
          </a:bodyPr>
          <a:lstStyle>
            <a:lvl1pPr algn="l" defTabSz="685800" rtl="0" eaLnBrk="1" latinLnBrk="0" hangingPunct="1">
              <a:lnSpc>
                <a:spcPct val="90000"/>
              </a:lnSpc>
              <a:spcBef>
                <a:spcPct val="0"/>
              </a:spcBef>
              <a:buNone/>
              <a:defRPr sz="3300" b="0" kern="1200">
                <a:solidFill>
                  <a:schemeClr val="bg1"/>
                </a:solidFill>
                <a:latin typeface="+mj-lt"/>
                <a:ea typeface="+mj-ea"/>
                <a:cs typeface="+mj-cs"/>
              </a:defRPr>
            </a:lvl1pPr>
          </a:lstStyle>
          <a:p>
            <a:r>
              <a:rPr lang="en-AU" sz="1000" dirty="0"/>
              <a:t>DRAFT sent to PCF 7 Feb 2020</a:t>
            </a:r>
          </a:p>
        </p:txBody>
      </p:sp>
      <p:sp>
        <p:nvSpPr>
          <p:cNvPr id="6" name="TextBox 5">
            <a:hlinkClick r:id="rId2" action="ppaction://hlinksldjump"/>
            <a:extLst>
              <a:ext uri="{FF2B5EF4-FFF2-40B4-BE49-F238E27FC236}">
                <a16:creationId xmlns:a16="http://schemas.microsoft.com/office/drawing/2014/main" id="{DF01471D-F14F-43E6-84C9-3401DC774D12}"/>
              </a:ext>
            </a:extLst>
          </p:cNvPr>
          <p:cNvSpPr txBox="1"/>
          <p:nvPr/>
        </p:nvSpPr>
        <p:spPr>
          <a:xfrm>
            <a:off x="1924050" y="6591300"/>
            <a:ext cx="868828" cy="153888"/>
          </a:xfrm>
          <a:prstGeom prst="rect">
            <a:avLst/>
          </a:prstGeom>
          <a:noFill/>
        </p:spPr>
        <p:txBody>
          <a:bodyPr wrap="none" lIns="0" tIns="0" rIns="0" bIns="0" rtlCol="0">
            <a:spAutoFit/>
          </a:bodyPr>
          <a:lstStyle/>
          <a:p>
            <a:r>
              <a:rPr lang="en-AU" sz="1000" b="1" dirty="0">
                <a:solidFill>
                  <a:schemeClr val="accent1">
                    <a:lumMod val="75000"/>
                  </a:schemeClr>
                </a:solidFill>
              </a:rPr>
              <a:t>Back to Agenda</a:t>
            </a:r>
            <a:endParaRPr lang="en-AU" b="1" dirty="0">
              <a:solidFill>
                <a:schemeClr val="accent1">
                  <a:lumMod val="75000"/>
                </a:schemeClr>
              </a:solidFill>
            </a:endParaRPr>
          </a:p>
        </p:txBody>
      </p:sp>
      <p:pic>
        <p:nvPicPr>
          <p:cNvPr id="8" name="Picture 7">
            <a:extLst>
              <a:ext uri="{FF2B5EF4-FFF2-40B4-BE49-F238E27FC236}">
                <a16:creationId xmlns:a16="http://schemas.microsoft.com/office/drawing/2014/main" id="{8594AC1F-02EA-4E78-8DF2-5092673F298D}"/>
              </a:ext>
            </a:extLst>
          </p:cNvPr>
          <p:cNvPicPr>
            <a:picLocks noChangeAspect="1"/>
          </p:cNvPicPr>
          <p:nvPr/>
        </p:nvPicPr>
        <p:blipFill>
          <a:blip r:embed="rId3"/>
          <a:stretch>
            <a:fillRect/>
          </a:stretch>
        </p:blipFill>
        <p:spPr>
          <a:xfrm>
            <a:off x="717172" y="1296698"/>
            <a:ext cx="7798178" cy="5571067"/>
          </a:xfrm>
          <a:prstGeom prst="rect">
            <a:avLst/>
          </a:prstGeom>
        </p:spPr>
      </p:pic>
    </p:spTree>
    <p:extLst>
      <p:ext uri="{BB962C8B-B14F-4D97-AF65-F5344CB8AC3E}">
        <p14:creationId xmlns:p14="http://schemas.microsoft.com/office/powerpoint/2010/main" val="186554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1230B-6E36-4802-A716-1430293B8A15}"/>
              </a:ext>
            </a:extLst>
          </p:cNvPr>
          <p:cNvSpPr>
            <a:spLocks noGrp="1"/>
          </p:cNvSpPr>
          <p:nvPr>
            <p:ph type="title"/>
          </p:nvPr>
        </p:nvSpPr>
        <p:spPr/>
        <p:txBody>
          <a:bodyPr/>
          <a:lstStyle/>
          <a:p>
            <a:r>
              <a:rPr lang="en-AU" dirty="0"/>
              <a:t>Staging environment</a:t>
            </a:r>
          </a:p>
        </p:txBody>
      </p:sp>
      <p:sp>
        <p:nvSpPr>
          <p:cNvPr id="3" name="Text Placeholder 2">
            <a:extLst>
              <a:ext uri="{FF2B5EF4-FFF2-40B4-BE49-F238E27FC236}">
                <a16:creationId xmlns:a16="http://schemas.microsoft.com/office/drawing/2014/main" id="{CA551EE8-09E7-4039-8123-7DF60F62D246}"/>
              </a:ext>
            </a:extLst>
          </p:cNvPr>
          <p:cNvSpPr>
            <a:spLocks noGrp="1"/>
          </p:cNvSpPr>
          <p:nvPr>
            <p:ph type="body" idx="1"/>
          </p:nvPr>
        </p:nvSpPr>
        <p:spPr/>
        <p:txBody>
          <a:bodyPr/>
          <a:lstStyle/>
          <a:p>
            <a:r>
              <a:rPr lang="en-AU" dirty="0"/>
              <a:t>Graeme Windley</a:t>
            </a:r>
          </a:p>
        </p:txBody>
      </p:sp>
    </p:spTree>
    <p:extLst>
      <p:ext uri="{BB962C8B-B14F-4D97-AF65-F5344CB8AC3E}">
        <p14:creationId xmlns:p14="http://schemas.microsoft.com/office/powerpoint/2010/main" val="517017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6EAFB-10FF-402A-9F13-E72E74A88620}"/>
              </a:ext>
            </a:extLst>
          </p:cNvPr>
          <p:cNvSpPr>
            <a:spLocks noGrp="1"/>
          </p:cNvSpPr>
          <p:nvPr>
            <p:ph type="title"/>
          </p:nvPr>
        </p:nvSpPr>
        <p:spPr>
          <a:xfrm>
            <a:off x="176646" y="136526"/>
            <a:ext cx="7225640" cy="1189039"/>
          </a:xfrm>
        </p:spPr>
        <p:txBody>
          <a:bodyPr/>
          <a:lstStyle/>
          <a:p>
            <a:r>
              <a:rPr lang="en-AU" dirty="0"/>
              <a:t>5MS Staging Environment Update</a:t>
            </a:r>
          </a:p>
        </p:txBody>
      </p:sp>
      <p:sp>
        <p:nvSpPr>
          <p:cNvPr id="4" name="Date Placeholder 3">
            <a:extLst>
              <a:ext uri="{FF2B5EF4-FFF2-40B4-BE49-F238E27FC236}">
                <a16:creationId xmlns:a16="http://schemas.microsoft.com/office/drawing/2014/main" id="{BAADAA65-2698-478C-8EBB-CAAA0C88FA61}"/>
              </a:ext>
            </a:extLst>
          </p:cNvPr>
          <p:cNvSpPr>
            <a:spLocks noGrp="1"/>
          </p:cNvSpPr>
          <p:nvPr>
            <p:ph type="dt" sz="half" idx="10"/>
          </p:nvPr>
        </p:nvSpPr>
        <p:spPr/>
        <p:txBody>
          <a:bodyPr/>
          <a:lstStyle/>
          <a:p>
            <a:fld id="{ADE8A7F0-C296-4C64-BBCC-19F7C14BAFD7}" type="datetime1">
              <a:rPr lang="en-AU" smtClean="0"/>
              <a:t>4/05/2020</a:t>
            </a:fld>
            <a:endParaRPr lang="en-AU" dirty="0"/>
          </a:p>
        </p:txBody>
      </p:sp>
      <p:sp>
        <p:nvSpPr>
          <p:cNvPr id="5" name="Slide Number Placeholder 4">
            <a:extLst>
              <a:ext uri="{FF2B5EF4-FFF2-40B4-BE49-F238E27FC236}">
                <a16:creationId xmlns:a16="http://schemas.microsoft.com/office/drawing/2014/main" id="{1AB5D686-899D-4396-AB76-736D5D33FD9D}"/>
              </a:ext>
            </a:extLst>
          </p:cNvPr>
          <p:cNvSpPr>
            <a:spLocks noGrp="1"/>
          </p:cNvSpPr>
          <p:nvPr>
            <p:ph type="sldNum" sz="quarter" idx="12"/>
          </p:nvPr>
        </p:nvSpPr>
        <p:spPr/>
        <p:txBody>
          <a:bodyPr/>
          <a:lstStyle/>
          <a:p>
            <a:fld id="{4EC81F68-4976-451A-B2E9-79BCBD2F70CC}" type="slidenum">
              <a:rPr lang="en-AU" smtClean="0"/>
              <a:t>9</a:t>
            </a:fld>
            <a:endParaRPr lang="en-AU" dirty="0"/>
          </a:p>
        </p:txBody>
      </p:sp>
      <p:graphicFrame>
        <p:nvGraphicFramePr>
          <p:cNvPr id="6" name="Table 7">
            <a:extLst>
              <a:ext uri="{FF2B5EF4-FFF2-40B4-BE49-F238E27FC236}">
                <a16:creationId xmlns:a16="http://schemas.microsoft.com/office/drawing/2014/main" id="{0D0A605D-D638-4748-9A67-0FB806FFCD36}"/>
              </a:ext>
            </a:extLst>
          </p:cNvPr>
          <p:cNvGraphicFramePr>
            <a:graphicFrameLocks noGrp="1"/>
          </p:cNvGraphicFramePr>
          <p:nvPr>
            <p:ph idx="1"/>
            <p:extLst>
              <p:ext uri="{D42A27DB-BD31-4B8C-83A1-F6EECF244321}">
                <p14:modId xmlns:p14="http://schemas.microsoft.com/office/powerpoint/2010/main" val="3747189336"/>
              </p:ext>
            </p:extLst>
          </p:nvPr>
        </p:nvGraphicFramePr>
        <p:xfrm>
          <a:off x="248660" y="1349449"/>
          <a:ext cx="8513676" cy="5318760"/>
        </p:xfrm>
        <a:graphic>
          <a:graphicData uri="http://schemas.openxmlformats.org/drawingml/2006/table">
            <a:tbl>
              <a:tblPr firstRow="1" bandRow="1">
                <a:tableStyleId>{5C22544A-7EE6-4342-B048-85BDC9FD1C3A}</a:tableStyleId>
              </a:tblPr>
              <a:tblGrid>
                <a:gridCol w="2760617">
                  <a:extLst>
                    <a:ext uri="{9D8B030D-6E8A-4147-A177-3AD203B41FA5}">
                      <a16:colId xmlns:a16="http://schemas.microsoft.com/office/drawing/2014/main" val="2962012531"/>
                    </a:ext>
                  </a:extLst>
                </a:gridCol>
                <a:gridCol w="2847703">
                  <a:extLst>
                    <a:ext uri="{9D8B030D-6E8A-4147-A177-3AD203B41FA5}">
                      <a16:colId xmlns:a16="http://schemas.microsoft.com/office/drawing/2014/main" val="1850778372"/>
                    </a:ext>
                  </a:extLst>
                </a:gridCol>
                <a:gridCol w="2905356">
                  <a:extLst>
                    <a:ext uri="{9D8B030D-6E8A-4147-A177-3AD203B41FA5}">
                      <a16:colId xmlns:a16="http://schemas.microsoft.com/office/drawing/2014/main" val="29953207"/>
                    </a:ext>
                  </a:extLst>
                </a:gridCol>
              </a:tblGrid>
              <a:tr h="370840">
                <a:tc>
                  <a:txBody>
                    <a:bodyPr/>
                    <a:lstStyle/>
                    <a:p>
                      <a:r>
                        <a:rPr lang="en-AU" sz="1600" dirty="0"/>
                        <a:t>Dispatch</a:t>
                      </a:r>
                    </a:p>
                  </a:txBody>
                  <a:tcPr/>
                </a:tc>
                <a:tc>
                  <a:txBody>
                    <a:bodyPr/>
                    <a:lstStyle/>
                    <a:p>
                      <a:r>
                        <a:rPr lang="en-AU" sz="1600" dirty="0"/>
                        <a:t>Settlements</a:t>
                      </a:r>
                    </a:p>
                  </a:txBody>
                  <a:tcPr/>
                </a:tc>
                <a:tc>
                  <a:txBody>
                    <a:bodyPr/>
                    <a:lstStyle/>
                    <a:p>
                      <a:r>
                        <a:rPr lang="en-AU" sz="1600" dirty="0"/>
                        <a:t>Metering</a:t>
                      </a:r>
                    </a:p>
                  </a:txBody>
                  <a:tcPr/>
                </a:tc>
                <a:extLst>
                  <a:ext uri="{0D108BD9-81ED-4DB2-BD59-A6C34878D82A}">
                    <a16:rowId xmlns:a16="http://schemas.microsoft.com/office/drawing/2014/main" val="3593810063"/>
                  </a:ext>
                </a:extLst>
              </a:tr>
              <a:tr h="370840">
                <a:tc>
                  <a:txBody>
                    <a:bodyPr/>
                    <a:lstStyle/>
                    <a:p>
                      <a:r>
                        <a:rPr lang="en-AU" sz="1200" b="1" u="sng" dirty="0"/>
                        <a:t>DROP ONE – 29 November 2019</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t>Submit 5-Min Bids, via new web interface, API and/or FTP</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t>Bidding Data Model changes as per technical specifications released July 2019</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t>Case Loaders for PASA, Dispatch, 5-minute Pre-Dispatch &amp; 30-minute Pre-Dispatch data</a:t>
                      </a:r>
                    </a:p>
                  </a:txBody>
                  <a:tcPr/>
                </a:tc>
                <a:tc>
                  <a:txBody>
                    <a:bodyPr/>
                    <a:lstStyle/>
                    <a:p>
                      <a:r>
                        <a:rPr lang="en-AU" sz="1200" b="1" u="sng" dirty="0"/>
                        <a:t>DROP ONE – 1 November 2019</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t>Reallocations: available at both 30 and 5-min intervals</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t>New Web UI</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t>Calendar selection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t>Alerts</a:t>
                      </a:r>
                    </a:p>
                    <a:p>
                      <a:endParaRPr lang="en-AU" sz="1200" dirty="0"/>
                    </a:p>
                  </a:txBody>
                  <a:tcPr/>
                </a:tc>
                <a:tc>
                  <a:txBody>
                    <a:bodyPr/>
                    <a:lstStyle/>
                    <a:p>
                      <a:r>
                        <a:rPr lang="en-AU" sz="1200" b="1" u="sng" dirty="0"/>
                        <a:t>DROP ONE – 1 December 2019</a:t>
                      </a:r>
                    </a:p>
                    <a:p>
                      <a:r>
                        <a:rPr lang="en-AU" sz="1200" dirty="0"/>
                        <a:t>Test connection to Staging</a:t>
                      </a:r>
                    </a:p>
                    <a:p>
                      <a:r>
                        <a:rPr lang="en-AU" sz="1200" dirty="0"/>
                        <a:t>Test MDFF validations</a:t>
                      </a:r>
                    </a:p>
                    <a:p>
                      <a:r>
                        <a:rPr lang="en-AU" sz="1200" dirty="0"/>
                        <a:t>Validate data exchange</a:t>
                      </a:r>
                      <a:endParaRPr lang="en-AU" sz="1200" u="sng" dirty="0"/>
                    </a:p>
                  </a:txBody>
                  <a:tcPr/>
                </a:tc>
                <a:extLst>
                  <a:ext uri="{0D108BD9-81ED-4DB2-BD59-A6C34878D82A}">
                    <a16:rowId xmlns:a16="http://schemas.microsoft.com/office/drawing/2014/main" val="1426178028"/>
                  </a:ext>
                </a:extLst>
              </a:tr>
              <a:tr h="370840">
                <a:tc>
                  <a:txBody>
                    <a:bodyPr/>
                    <a:lstStyle/>
                    <a:p>
                      <a:r>
                        <a:rPr lang="en-AU" sz="1200" b="1" dirty="0"/>
                        <a:t>Status: </a:t>
                      </a:r>
                      <a:r>
                        <a:rPr lang="en-AU" sz="1200" dirty="0"/>
                        <a:t>Live</a:t>
                      </a:r>
                    </a:p>
                    <a:p>
                      <a:r>
                        <a:rPr lang="en-AU" sz="1200" b="1" dirty="0"/>
                        <a:t>Participant interaction: </a:t>
                      </a:r>
                      <a:r>
                        <a:rPr lang="en-AU" sz="1200" dirty="0"/>
                        <a:t>at least 6 participants accessing in January</a:t>
                      </a:r>
                    </a:p>
                    <a:p>
                      <a:r>
                        <a:rPr lang="en-AU" sz="1200" b="1" dirty="0"/>
                        <a:t>Issues: </a:t>
                      </a:r>
                      <a:r>
                        <a:rPr lang="en-AU" sz="1200" dirty="0"/>
                        <a:t>issues related to the tech specs, now addressed. </a:t>
                      </a:r>
                    </a:p>
                    <a:p>
                      <a:r>
                        <a:rPr lang="en-AU" sz="1200" dirty="0"/>
                        <a:t>API connectivity issues for some participants. </a:t>
                      </a:r>
                    </a:p>
                  </a:txBody>
                  <a:tcPr/>
                </a:tc>
                <a:tc>
                  <a:txBody>
                    <a:bodyPr/>
                    <a:lstStyle/>
                    <a:p>
                      <a:r>
                        <a:rPr lang="en-AU" sz="1200" b="1" dirty="0"/>
                        <a:t>Status: </a:t>
                      </a:r>
                      <a:r>
                        <a:rPr lang="en-AU" sz="1200" dirty="0"/>
                        <a:t>Live</a:t>
                      </a:r>
                    </a:p>
                    <a:p>
                      <a:r>
                        <a:rPr lang="en-AU" sz="1200" b="1" dirty="0"/>
                        <a:t>Participant interaction: </a:t>
                      </a:r>
                      <a:r>
                        <a:rPr lang="en-AU" sz="1200" dirty="0"/>
                        <a:t>at least 6 participants accessing in January</a:t>
                      </a:r>
                    </a:p>
                    <a:p>
                      <a:r>
                        <a:rPr lang="en-AU" sz="1200" b="1" dirty="0"/>
                        <a:t>Issues: </a:t>
                      </a:r>
                      <a:r>
                        <a:rPr lang="en-AU" sz="1200" dirty="0"/>
                        <a:t>incorrect setup by participants of their user roles.</a:t>
                      </a:r>
                    </a:p>
                    <a:p>
                      <a:endParaRPr lang="en-AU" sz="1200" dirty="0"/>
                    </a:p>
                  </a:txBody>
                  <a:tcPr/>
                </a:tc>
                <a:tc>
                  <a:txBody>
                    <a:bodyPr/>
                    <a:lstStyle/>
                    <a:p>
                      <a:r>
                        <a:rPr lang="en-AU" sz="1200" b="1" dirty="0"/>
                        <a:t>Status: </a:t>
                      </a:r>
                      <a:r>
                        <a:rPr lang="en-AU" sz="1200" dirty="0"/>
                        <a:t>Live</a:t>
                      </a:r>
                    </a:p>
                    <a:p>
                      <a:r>
                        <a:rPr lang="en-AU" sz="1200" b="1" dirty="0"/>
                        <a:t>Participant interaction: </a:t>
                      </a:r>
                      <a:r>
                        <a:rPr lang="en-AU" sz="1200" dirty="0"/>
                        <a:t>2 participants accessing in January</a:t>
                      </a:r>
                    </a:p>
                    <a:p>
                      <a:r>
                        <a:rPr lang="en-AU" sz="1200" b="1" dirty="0"/>
                        <a:t>Issues: </a:t>
                      </a:r>
                      <a:r>
                        <a:rPr lang="en-AU" sz="1200" dirty="0"/>
                        <a:t>None identified  </a:t>
                      </a:r>
                    </a:p>
                  </a:txBody>
                  <a:tcPr/>
                </a:tc>
                <a:extLst>
                  <a:ext uri="{0D108BD9-81ED-4DB2-BD59-A6C34878D82A}">
                    <a16:rowId xmlns:a16="http://schemas.microsoft.com/office/drawing/2014/main" val="2015808847"/>
                  </a:ext>
                </a:extLst>
              </a:tr>
              <a:tr h="140912">
                <a:tc>
                  <a:txBody>
                    <a:bodyPr/>
                    <a:lstStyle/>
                    <a:p>
                      <a:r>
                        <a:rPr lang="en-AU" sz="1200" b="1" u="sng" dirty="0"/>
                        <a:t>DROP TWO – 15 May 2020</a:t>
                      </a:r>
                    </a:p>
                  </a:txBody>
                  <a:tcPr/>
                </a:tc>
                <a:tc>
                  <a:txBody>
                    <a:bodyPr/>
                    <a:lstStyle/>
                    <a:p>
                      <a:r>
                        <a:rPr lang="en-AU" sz="1200" b="1" u="sng" dirty="0"/>
                        <a:t>DROP TWO – 31 Jan 2020</a:t>
                      </a:r>
                    </a:p>
                  </a:txBody>
                  <a:tcPr/>
                </a:tc>
                <a:tc>
                  <a:txBody>
                    <a:bodyPr/>
                    <a:lstStyle/>
                    <a:p>
                      <a:r>
                        <a:rPr lang="en-AU" sz="1200" b="1" u="sng" dirty="0"/>
                        <a:t>DROP TWO – 31 July 2020</a:t>
                      </a:r>
                    </a:p>
                  </a:txBody>
                  <a:tcPr/>
                </a:tc>
                <a:extLst>
                  <a:ext uri="{0D108BD9-81ED-4DB2-BD59-A6C34878D82A}">
                    <a16:rowId xmlns:a16="http://schemas.microsoft.com/office/drawing/2014/main" val="2420811579"/>
                  </a:ext>
                </a:extLst>
              </a:tr>
              <a:tr h="370840">
                <a:tc>
                  <a:txBody>
                    <a:bodyPr/>
                    <a:lstStyle/>
                    <a:p>
                      <a:r>
                        <a:rPr lang="en-AU" sz="1200" dirty="0"/>
                        <a:t>Status: On track</a:t>
                      </a:r>
                    </a:p>
                  </a:txBody>
                  <a:tcPr/>
                </a:tc>
                <a:tc>
                  <a:txBody>
                    <a:bodyPr/>
                    <a:lstStyle/>
                    <a:p>
                      <a:r>
                        <a:rPr lang="en-AU" sz="1200" dirty="0">
                          <a:solidFill>
                            <a:srgbClr val="FF0000"/>
                          </a:solidFill>
                        </a:rPr>
                        <a:t>Status: Data Model finalisation delayed to 20-Feb; UFE tables delivered with DROP THREE (SQL Server v Oracle environment delivery)</a:t>
                      </a:r>
                    </a:p>
                  </a:txBody>
                  <a:tcPr/>
                </a:tc>
                <a:tc>
                  <a:txBody>
                    <a:bodyPr/>
                    <a:lstStyle/>
                    <a:p>
                      <a:r>
                        <a:rPr lang="en-AU" sz="1200" dirty="0"/>
                        <a:t>Status: On track</a:t>
                      </a:r>
                    </a:p>
                  </a:txBody>
                  <a:tcPr/>
                </a:tc>
                <a:extLst>
                  <a:ext uri="{0D108BD9-81ED-4DB2-BD59-A6C34878D82A}">
                    <a16:rowId xmlns:a16="http://schemas.microsoft.com/office/drawing/2014/main" val="2076772976"/>
                  </a:ext>
                </a:extLst>
              </a:tr>
              <a:tr h="370840">
                <a:tc>
                  <a:txBody>
                    <a:bodyPr/>
                    <a:lstStyle/>
                    <a:p>
                      <a:endParaRPr lang="en-AU" sz="1200" dirty="0"/>
                    </a:p>
                  </a:txBody>
                  <a:tcPr/>
                </a:tc>
                <a:tc>
                  <a:txBody>
                    <a:bodyPr/>
                    <a:lstStyle/>
                    <a:p>
                      <a:r>
                        <a:rPr lang="en-AU" sz="1200" b="1" u="sng" dirty="0"/>
                        <a:t>DROP THREE – 16 March 2020</a:t>
                      </a:r>
                    </a:p>
                  </a:txBody>
                  <a:tcPr/>
                </a:tc>
                <a:tc>
                  <a:txBody>
                    <a:bodyPr/>
                    <a:lstStyle/>
                    <a:p>
                      <a:endParaRPr lang="en-AU" sz="1200" dirty="0"/>
                    </a:p>
                  </a:txBody>
                  <a:tcPr/>
                </a:tc>
                <a:extLst>
                  <a:ext uri="{0D108BD9-81ED-4DB2-BD59-A6C34878D82A}">
                    <a16:rowId xmlns:a16="http://schemas.microsoft.com/office/drawing/2014/main" val="2195091637"/>
                  </a:ext>
                </a:extLst>
              </a:tr>
              <a:tr h="370840">
                <a:tc>
                  <a:txBody>
                    <a:bodyPr/>
                    <a:lstStyle/>
                    <a:p>
                      <a:endParaRPr lang="en-AU" sz="1200" dirty="0"/>
                    </a:p>
                  </a:txBody>
                  <a:tcPr/>
                </a:tc>
                <a:tc>
                  <a:txBody>
                    <a:bodyPr/>
                    <a:lstStyle/>
                    <a:p>
                      <a:r>
                        <a:rPr lang="en-AU" sz="1200" dirty="0"/>
                        <a:t>Status: On Track (content on next slide)</a:t>
                      </a:r>
                    </a:p>
                  </a:txBody>
                  <a:tcPr/>
                </a:tc>
                <a:tc>
                  <a:txBody>
                    <a:bodyPr/>
                    <a:lstStyle/>
                    <a:p>
                      <a:endParaRPr lang="en-AU" sz="1200" dirty="0"/>
                    </a:p>
                  </a:txBody>
                  <a:tcPr/>
                </a:tc>
                <a:extLst>
                  <a:ext uri="{0D108BD9-81ED-4DB2-BD59-A6C34878D82A}">
                    <a16:rowId xmlns:a16="http://schemas.microsoft.com/office/drawing/2014/main" val="2985081851"/>
                  </a:ext>
                </a:extLst>
              </a:tr>
            </a:tbl>
          </a:graphicData>
        </a:graphic>
      </p:graphicFrame>
    </p:spTree>
    <p:extLst>
      <p:ext uri="{BB962C8B-B14F-4D97-AF65-F5344CB8AC3E}">
        <p14:creationId xmlns:p14="http://schemas.microsoft.com/office/powerpoint/2010/main" val="121988949"/>
      </p:ext>
    </p:extLst>
  </p:cSld>
  <p:clrMapOvr>
    <a:masterClrMapping/>
  </p:clrMapOvr>
</p:sld>
</file>

<file path=ppt/theme/theme1.xml><?xml version="1.0" encoding="utf-8"?>
<a:theme xmlns:a="http://schemas.openxmlformats.org/drawingml/2006/main" name="Office Theme">
  <a:themeElements>
    <a:clrScheme name="AEMO PPT 2018">
      <a:dk1>
        <a:srgbClr val="222324"/>
      </a:dk1>
      <a:lt1>
        <a:srgbClr val="FFFFFF"/>
      </a:lt1>
      <a:dk2>
        <a:srgbClr val="000000"/>
      </a:dk2>
      <a:lt2>
        <a:srgbClr val="E0E8EA"/>
      </a:lt2>
      <a:accent1>
        <a:srgbClr val="C41230"/>
      </a:accent1>
      <a:accent2>
        <a:srgbClr val="360F3C"/>
      </a:accent2>
      <a:accent3>
        <a:srgbClr val="F37421"/>
      </a:accent3>
      <a:accent4>
        <a:srgbClr val="FFC222"/>
      </a:accent4>
      <a:accent5>
        <a:srgbClr val="82859C"/>
      </a:accent5>
      <a:accent6>
        <a:srgbClr val="B3E0EE"/>
      </a:accent6>
      <a:hlink>
        <a:srgbClr val="C41230"/>
      </a:hlink>
      <a:folHlink>
        <a:srgbClr val="C41230"/>
      </a:folHlink>
    </a:clrScheme>
    <a:fontScheme name="AEMO TW Segoe">
      <a:majorFont>
        <a:latin typeface="Century Gothic"/>
        <a:ea typeface=""/>
        <a:cs typeface=""/>
      </a:majorFont>
      <a:minorFont>
        <a:latin typeface="Segoe UI Semi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 2018 4-3 v3.potx" id="{C7FD2093-610A-4D61-ACEB-F5994A26DD88}" vid="{C097FF71-F871-4FB0-B620-0BE05792AC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mso-contentType ?>
<customXsn xmlns="http://schemas.microsoft.com/office/2006/metadata/customXsn">
  <xsnLocation/>
  <cached>True</cached>
  <openByDefault>True</openByDefault>
  <xsnScope/>
</customXsn>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Version=14.0.0.0,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AEMODocument" ma:contentTypeID="0x0101009BE89D58CAF0934CA32A20BCFFD353DC00D090D6681D809D4D8FC2F677DB1CD59F" ma:contentTypeVersion="0" ma:contentTypeDescription="" ma:contentTypeScope="" ma:versionID="5f210c46fef8c3b1101fe9149cdec39d">
  <xsd:schema xmlns:xsd="http://www.w3.org/2001/XMLSchema" xmlns:xs="http://www.w3.org/2001/XMLSchema" xmlns:p="http://schemas.microsoft.com/office/2006/metadata/properties" xmlns:ns2="a14523ce-dede-483e-883a-2d83261080bd" targetNamespace="http://schemas.microsoft.com/office/2006/metadata/properties" ma:root="true" ma:fieldsID="7d74405751bc119387ad193d718cb389" ns2:_="">
    <xsd:import namespace="a14523ce-dede-483e-883a-2d83261080bd"/>
    <xsd:element name="properties">
      <xsd:complexType>
        <xsd:sequence>
          <xsd:element name="documentManagement">
            <xsd:complexType>
              <xsd:all>
                <xsd:element ref="ns2:_dlc_DocId" minOccurs="0"/>
                <xsd:element ref="ns2:_dlc_DocIdUrl" minOccurs="0"/>
                <xsd:element ref="ns2:_dlc_DocIdPersistId" minOccurs="0"/>
                <xsd:element ref="ns2:TaxCatchAll" minOccurs="0"/>
                <xsd:element ref="ns2:TaxCatchAllLabel" minOccurs="0"/>
                <xsd:element ref="ns2:AEMOCustodian" minOccurs="0"/>
                <xsd:element ref="ns2:AEMODescription" minOccurs="0"/>
                <xsd:element ref="ns2:AEMODocumentTypeTaxHTField0" minOccurs="0"/>
                <xsd:element ref="ns2:AEMOKeywordsTaxHTField0" minOccurs="0"/>
                <xsd:element ref="ns2:ArchiveDocume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14523ce-dede-483e-883a-2d83261080bd"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1" nillable="true" ma:displayName="Taxonomy Catch All Column" ma:hidden="true" ma:list="{93fb317b-587c-4d3f-8b3e-5de22a86522e}" ma:internalName="TaxCatchAll" ma:showField="CatchAllData" ma:web="dba14153-4303-4379-8f24-de02eb1e2c4a">
      <xsd:complexType>
        <xsd:complexContent>
          <xsd:extension base="dms:MultiChoiceLookup">
            <xsd:sequence>
              <xsd:element name="Value" type="dms:Lookup" maxOccurs="unbounded" minOccurs="0" nillable="true"/>
            </xsd:sequence>
          </xsd:extension>
        </xsd:complexContent>
      </xsd:complexType>
    </xsd:element>
    <xsd:element name="TaxCatchAllLabel" ma:index="12" nillable="true" ma:displayName="Taxonomy Catch All Column1" ma:hidden="true" ma:list="{93fb317b-587c-4d3f-8b3e-5de22a86522e}" ma:internalName="TaxCatchAllLabel" ma:readOnly="true" ma:showField="CatchAllDataLabel" ma:web="dba14153-4303-4379-8f24-de02eb1e2c4a">
      <xsd:complexType>
        <xsd:complexContent>
          <xsd:extension base="dms:MultiChoiceLookup">
            <xsd:sequence>
              <xsd:element name="Value" type="dms:Lookup" maxOccurs="unbounded" minOccurs="0" nillable="true"/>
            </xsd:sequence>
          </xsd:extension>
        </xsd:complexContent>
      </xsd:complexType>
    </xsd:element>
    <xsd:element name="AEMOCustodian" ma:index="13" nillable="true" ma:displayName="AEMOCustodian" ma:list="UserInfo" ma:SharePointGroup="0" ma:internalName="AEMOCustodian"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EMODescription" ma:index="14" nillable="true" ma:displayName="AEMODescription" ma:internalName="AEMODescription">
      <xsd:simpleType>
        <xsd:restriction base="dms:Note"/>
      </xsd:simpleType>
    </xsd:element>
    <xsd:element name="AEMODocumentTypeTaxHTField0" ma:index="15" nillable="true" ma:taxonomy="true" ma:internalName="AEMODocumentTypeTaxHTField0" ma:taxonomyFieldName="AEMODocumentType" ma:displayName="AEMODocumentType" ma:default="1;#Operational Record|859762f2-4462-42eb-9744-c955c7e2c540" ma:fieldId="{da861434-c661-4929-8c0f-a462c80621ee}" ma:sspId="409ac0fb-07cb-4169-8a26-def2760b5502" ma:termSetId="7d85e329-3a18-4351-8865-4c9585fd1cc0" ma:anchorId="00000000-0000-0000-0000-000000000000" ma:open="false" ma:isKeyword="false">
      <xsd:complexType>
        <xsd:sequence>
          <xsd:element ref="pc:Terms" minOccurs="0" maxOccurs="1"/>
        </xsd:sequence>
      </xsd:complexType>
    </xsd:element>
    <xsd:element name="AEMOKeywordsTaxHTField0" ma:index="17" nillable="true" ma:taxonomy="true" ma:internalName="AEMOKeywordsTaxHTField0" ma:taxonomyFieldName="AEMOKeywords" ma:displayName="AEMOKeywords" ma:default="" ma:fieldId="{443585ba-fce9-427e-bd78-308c17c973aa}" ma:taxonomyMulti="true" ma:sspId="409ac0fb-07cb-4169-8a26-def2760b5502" ma:termSetId="70885f33-8be5-4917-bc67-8833a068ef45" ma:anchorId="00000000-0000-0000-0000-000000000000" ma:open="true" ma:isKeyword="false">
      <xsd:complexType>
        <xsd:sequence>
          <xsd:element ref="pc:Terms" minOccurs="0" maxOccurs="1"/>
        </xsd:sequence>
      </xsd:complexType>
    </xsd:element>
    <xsd:element name="ArchiveDocument" ma:index="19" nillable="true" ma:displayName="ArchiveDocument" ma:default="0" ma:description="Checking this box will send the document to the AEMO Archive and leave a link in its place." ma:internalName="ArchiveDocument">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mso-contentType ?>
<SharedContentType xmlns="Microsoft.SharePoint.Taxonomy.ContentTypeSync" SourceId="409ac0fb-07cb-4169-8a26-def2760b5502" ContentTypeId="0x0101009BE89D58CAF0934CA32A20BCFFD353DC" PreviousValue="false"/>
</file>

<file path=customXml/item6.xml><?xml version="1.0" encoding="utf-8"?>
<p:properties xmlns:p="http://schemas.microsoft.com/office/2006/metadata/properties" xmlns:xsi="http://www.w3.org/2001/XMLSchema-instance" xmlns:pc="http://schemas.microsoft.com/office/infopath/2007/PartnerControls">
  <documentManagement>
    <AEMOCustodian xmlns="a14523ce-dede-483e-883a-2d83261080bd">
      <UserInfo>
        <DisplayName/>
        <AccountId xsi:nil="true"/>
        <AccountType/>
      </UserInfo>
    </AEMOCustodian>
    <ArchiveDocument xmlns="a14523ce-dede-483e-883a-2d83261080bd">false</ArchiveDocument>
    <AEMODocumentTypeTaxHTField0 xmlns="a14523ce-dede-483e-883a-2d83261080bd">
      <Terms xmlns="http://schemas.microsoft.com/office/infopath/2007/PartnerControls">
        <TermInfo xmlns="http://schemas.microsoft.com/office/infopath/2007/PartnerControls">
          <TermName xmlns="http://schemas.microsoft.com/office/infopath/2007/PartnerControls">Operational Record</TermName>
          <TermId xmlns="http://schemas.microsoft.com/office/infopath/2007/PartnerControls">859762f2-4462-42eb-9744-c955c7e2c540</TermId>
        </TermInfo>
      </Terms>
    </AEMODocumentTypeTaxHTField0>
    <AEMOKeywordsTaxHTField0 xmlns="a14523ce-dede-483e-883a-2d83261080bd">
      <Terms xmlns="http://schemas.microsoft.com/office/infopath/2007/PartnerControls"/>
    </AEMOKeywordsTaxHTField0>
    <TaxCatchAll xmlns="a14523ce-dede-483e-883a-2d83261080bd">
      <Value>1</Value>
    </TaxCatchAll>
    <AEMODescription xmlns="a14523ce-dede-483e-883a-2d83261080bd" xsi:nil="true"/>
    <_dlc_DocId xmlns="a14523ce-dede-483e-883a-2d83261080bd">PROJECT-107690352-7289</_dlc_DocId>
    <_dlc_DocIdUrl xmlns="a14523ce-dede-483e-883a-2d83261080bd">
      <Url>http://sharedocs/projects/5ms/_layouts/15/DocIdRedir.aspx?ID=PROJECT-107690352-7289</Url>
      <Description>PROJECT-107690352-7289</Description>
    </_dlc_DocIdUrl>
  </documentManagement>
</p:properties>
</file>

<file path=customXml/itemProps1.xml><?xml version="1.0" encoding="utf-8"?>
<ds:datastoreItem xmlns:ds="http://schemas.openxmlformats.org/officeDocument/2006/customXml" ds:itemID="{6EFD61F8-9FFE-4B08-BEE8-05CD58787A7D}">
  <ds:schemaRefs>
    <ds:schemaRef ds:uri="http://schemas.microsoft.com/office/2006/metadata/customXsn"/>
  </ds:schemaRefs>
</ds:datastoreItem>
</file>

<file path=customXml/itemProps2.xml><?xml version="1.0" encoding="utf-8"?>
<ds:datastoreItem xmlns:ds="http://schemas.openxmlformats.org/officeDocument/2006/customXml" ds:itemID="{95D143D7-C424-4E00-A4DF-99199752A95D}">
  <ds:schemaRefs>
    <ds:schemaRef ds:uri="http://schemas.microsoft.com/sharepoint/events"/>
  </ds:schemaRefs>
</ds:datastoreItem>
</file>

<file path=customXml/itemProps3.xml><?xml version="1.0" encoding="utf-8"?>
<ds:datastoreItem xmlns:ds="http://schemas.openxmlformats.org/officeDocument/2006/customXml" ds:itemID="{43B7732E-A268-4DEF-BA3F-53F0EB347A48}">
  <ds:schemaRefs>
    <ds:schemaRef ds:uri="http://schemas.microsoft.com/sharepoint/v3/contenttype/forms"/>
  </ds:schemaRefs>
</ds:datastoreItem>
</file>

<file path=customXml/itemProps4.xml><?xml version="1.0" encoding="utf-8"?>
<ds:datastoreItem xmlns:ds="http://schemas.openxmlformats.org/officeDocument/2006/customXml" ds:itemID="{F20AF957-88B6-4594-8E14-713B2B2B0BB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14523ce-dede-483e-883a-2d83261080b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22835E26-5C36-4ABC-9986-93669E620B0A}">
  <ds:schemaRefs>
    <ds:schemaRef ds:uri="Microsoft.SharePoint.Taxonomy.ContentTypeSync"/>
  </ds:schemaRefs>
</ds:datastoreItem>
</file>

<file path=customXml/itemProps6.xml><?xml version="1.0" encoding="utf-8"?>
<ds:datastoreItem xmlns:ds="http://schemas.openxmlformats.org/officeDocument/2006/customXml" ds:itemID="{63AEF8B9-4F5C-4DD0-AA10-9CE364FD02DE}">
  <ds:schemaRefs>
    <ds:schemaRef ds:uri="http://purl.org/dc/terms/"/>
    <ds:schemaRef ds:uri="http://schemas.openxmlformats.org/package/2006/metadata/core-properties"/>
    <ds:schemaRef ds:uri="a14523ce-dede-483e-883a-2d83261080bd"/>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4541</TotalTime>
  <Words>4047</Words>
  <Application>Microsoft Office PowerPoint</Application>
  <PresentationFormat>On-screen Show (4:3)</PresentationFormat>
  <Paragraphs>850</Paragraphs>
  <Slides>47</Slides>
  <Notes>10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47</vt:i4>
      </vt:variant>
    </vt:vector>
  </HeadingPairs>
  <TitlesOfParts>
    <vt:vector size="56" baseType="lpstr">
      <vt:lpstr>Arial</vt:lpstr>
      <vt:lpstr>Calibri</vt:lpstr>
      <vt:lpstr>Calibri Light</vt:lpstr>
      <vt:lpstr>Century Gothic</vt:lpstr>
      <vt:lpstr>Futura Std Light</vt:lpstr>
      <vt:lpstr>Segoe UI Semibold</vt:lpstr>
      <vt:lpstr>Segoe UI Semilight</vt:lpstr>
      <vt:lpstr>Tw Cen MT</vt:lpstr>
      <vt:lpstr>Office Theme</vt:lpstr>
      <vt:lpstr>5MS &amp; GS Systems Working Group #19</vt:lpstr>
      <vt:lpstr>Agenda </vt:lpstr>
      <vt:lpstr>Open actions </vt:lpstr>
      <vt:lpstr>Program Update</vt:lpstr>
      <vt:lpstr>Program update and current activities </vt:lpstr>
      <vt:lpstr>Level 2 Milestones Exceptions (External)</vt:lpstr>
      <vt:lpstr>5MS Program Timeline (Jan ‘20 to Jul ‘21) Level 1 and External Level 2 Milestones</vt:lpstr>
      <vt:lpstr>Staging environment</vt:lpstr>
      <vt:lpstr>5MS Staging Environment Update</vt:lpstr>
      <vt:lpstr>Staging Environment Update</vt:lpstr>
      <vt:lpstr>Industry Test Working Group update</vt:lpstr>
      <vt:lpstr>Industry testing working group - update</vt:lpstr>
      <vt:lpstr>Readiness Working Group update</vt:lpstr>
      <vt:lpstr>Readiness papers - timelines</vt:lpstr>
      <vt:lpstr>Workstream engagement</vt:lpstr>
      <vt:lpstr>Workstream engagement</vt:lpstr>
      <vt:lpstr>5MS/GS procedures update</vt:lpstr>
      <vt:lpstr>Metering procedures update</vt:lpstr>
      <vt:lpstr>5MS/GS-related procedure change log</vt:lpstr>
      <vt:lpstr>Timeframes for prospective 5MS metering procedure changes</vt:lpstr>
      <vt:lpstr>Retail stream update </vt:lpstr>
      <vt:lpstr>Systems Workstream - Metering</vt:lpstr>
      <vt:lpstr>aseXML schema update</vt:lpstr>
      <vt:lpstr>aseXML schema progress</vt:lpstr>
      <vt:lpstr>aseXML Schema Changes – Schedule </vt:lpstr>
      <vt:lpstr>Retail Tech Spec Updates</vt:lpstr>
      <vt:lpstr>MDM File Format and Load Process</vt:lpstr>
      <vt:lpstr>MDM File Format and Load Process</vt:lpstr>
      <vt:lpstr>Dispatch stream update </vt:lpstr>
      <vt:lpstr>Systems Workstream – Dispatch &amp; Operations</vt:lpstr>
      <vt:lpstr>Format and Validation for Energy, FCAS, and MNSP Bids and Offers</vt:lpstr>
      <vt:lpstr>Bids submission by FTP</vt:lpstr>
      <vt:lpstr>Settlements stream update</vt:lpstr>
      <vt:lpstr>Systems Workstream - Settlements</vt:lpstr>
      <vt:lpstr>Settlements &amp; Billing  Tech Spec updates</vt:lpstr>
      <vt:lpstr>Settlements &amp; Billing Tech Spec</vt:lpstr>
      <vt:lpstr>Data model for Dispatch &amp; Settlements Version 5.0</vt:lpstr>
      <vt:lpstr>Data model for Dispatch</vt:lpstr>
      <vt:lpstr>Data model for Dispatch</vt:lpstr>
      <vt:lpstr>Data model incremental releases </vt:lpstr>
      <vt:lpstr>Data model incremental releases </vt:lpstr>
      <vt:lpstr>Reallocations Deployment</vt:lpstr>
      <vt:lpstr>5MS Release 1: Reallocations </vt:lpstr>
      <vt:lpstr>Forward meeting plan</vt:lpstr>
      <vt:lpstr>Proposed upcoming SWG meeting content</vt:lpstr>
      <vt:lpstr>Upcoming meetings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5MS &amp; GS Systems Working Group #18</dc:title>
  <dc:creator>Sammy Wainrit</dc:creator>
  <dc:description>Goodbye and good luck with 5MS - Sammy Wainrit</dc:description>
  <cp:lastModifiedBy>Felicity Bodger</cp:lastModifiedBy>
  <cp:revision>93</cp:revision>
  <dcterms:created xsi:type="dcterms:W3CDTF">2019-11-18T22:32:40Z</dcterms:created>
  <dcterms:modified xsi:type="dcterms:W3CDTF">2020-05-04T05:04:48Z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EMODocumentType">
    <vt:lpwstr>1;#Operational Record|859762f2-4462-42eb-9744-c955c7e2c540</vt:lpwstr>
  </property>
  <property fmtid="{D5CDD505-2E9C-101B-9397-08002B2CF9AE}" pid="3" name="AEMOKeywords">
    <vt:lpwstr/>
  </property>
  <property fmtid="{D5CDD505-2E9C-101B-9397-08002B2CF9AE}" pid="4" name="ContentTypeId">
    <vt:lpwstr>0x0101009BE89D58CAF0934CA32A20BCFFD353DC00D090D6681D809D4D8FC2F677DB1CD59F</vt:lpwstr>
  </property>
  <property fmtid="{D5CDD505-2E9C-101B-9397-08002B2CF9AE}" pid="5" name="_dlc_DocIdItemGuid">
    <vt:lpwstr>3a6ef8bf-9663-4aa4-9973-fa9bc1b2bfbc</vt:lpwstr>
  </property>
</Properties>
</file>