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5"/>
  </p:sldMasterIdLst>
  <p:sldIdLst>
    <p:sldId id="256" r:id="rId6"/>
    <p:sldId id="257" r:id="rId7"/>
    <p:sldId id="316" r:id="rId8"/>
    <p:sldId id="301" r:id="rId9"/>
    <p:sldId id="259" r:id="rId10"/>
    <p:sldId id="336" r:id="rId11"/>
    <p:sldId id="317" r:id="rId12"/>
    <p:sldId id="281" r:id="rId13"/>
    <p:sldId id="296" r:id="rId14"/>
    <p:sldId id="261" r:id="rId15"/>
    <p:sldId id="324" r:id="rId16"/>
    <p:sldId id="323" r:id="rId17"/>
    <p:sldId id="262" r:id="rId18"/>
    <p:sldId id="302" r:id="rId19"/>
    <p:sldId id="266" r:id="rId20"/>
    <p:sldId id="340" r:id="rId21"/>
    <p:sldId id="327" r:id="rId22"/>
    <p:sldId id="328" r:id="rId23"/>
    <p:sldId id="329" r:id="rId24"/>
    <p:sldId id="330" r:id="rId25"/>
    <p:sldId id="331" r:id="rId26"/>
    <p:sldId id="305" r:id="rId27"/>
    <p:sldId id="311" r:id="rId28"/>
    <p:sldId id="325" r:id="rId29"/>
    <p:sldId id="326" r:id="rId30"/>
    <p:sldId id="318" r:id="rId31"/>
    <p:sldId id="319" r:id="rId32"/>
    <p:sldId id="320" r:id="rId33"/>
    <p:sldId id="339" r:id="rId34"/>
    <p:sldId id="332" r:id="rId35"/>
    <p:sldId id="341" r:id="rId36"/>
    <p:sldId id="334" r:id="rId37"/>
    <p:sldId id="335" r:id="rId38"/>
    <p:sldId id="308" r:id="rId39"/>
    <p:sldId id="337" r:id="rId40"/>
    <p:sldId id="338" r:id="rId41"/>
    <p:sldId id="310" r:id="rId42"/>
    <p:sldId id="284" r:id="rId43"/>
  </p:sldIdLst>
  <p:sldSz cx="10691813" cy="75596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ry Eisner" initials="GE" lastIdx="4" clrIdx="0">
    <p:extLst>
      <p:ext uri="{19B8F6BF-5375-455C-9EA6-DF929625EA0E}">
        <p15:presenceInfo xmlns:p15="http://schemas.microsoft.com/office/powerpoint/2012/main" userId="S-1-5-21-256186967-1468483519-2110688028-331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5" d="100"/>
          <a:sy n="105" d="100"/>
        </p:scale>
        <p:origin x="126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05A90067-2361-4840-83F8-CBD421F060F8}"/>
              </a:ext>
            </a:extLst>
          </p:cNvPr>
          <p:cNvGrpSpPr/>
          <p:nvPr userDrawn="1"/>
        </p:nvGrpSpPr>
        <p:grpSpPr>
          <a:xfrm>
            <a:off x="-2522553" y="5191458"/>
            <a:ext cx="13381761" cy="3156233"/>
            <a:chOff x="-2935513" y="4064389"/>
            <a:chExt cx="15659100" cy="3693368"/>
          </a:xfrm>
        </p:grpSpPr>
        <p:sp>
          <p:nvSpPr>
            <p:cNvPr id="14" name="Freeform 15">
              <a:extLst>
                <a:ext uri="{FF2B5EF4-FFF2-40B4-BE49-F238E27FC236}">
                  <a16:creationId xmlns:a16="http://schemas.microsoft.com/office/drawing/2014/main" id="{DEBCA1C5-5795-4F26-B880-05CD7CA9A5B0}"/>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15" name="Freeform 16">
              <a:extLst>
                <a:ext uri="{FF2B5EF4-FFF2-40B4-BE49-F238E27FC236}">
                  <a16:creationId xmlns:a16="http://schemas.microsoft.com/office/drawing/2014/main" id="{F253B752-9D1D-46A8-B0EA-628BFC103A70}"/>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sp>
        <p:nvSpPr>
          <p:cNvPr id="10" name="Freeform: Shape 9">
            <a:extLst>
              <a:ext uri="{FF2B5EF4-FFF2-40B4-BE49-F238E27FC236}">
                <a16:creationId xmlns:a16="http://schemas.microsoft.com/office/drawing/2014/main" id="{7B9E9ED6-D0E9-4818-A55E-FEFC2F0CD672}"/>
              </a:ext>
            </a:extLst>
          </p:cNvPr>
          <p:cNvSpPr/>
          <p:nvPr userDrawn="1"/>
        </p:nvSpPr>
        <p:spPr>
          <a:xfrm>
            <a:off x="0" y="0"/>
            <a:ext cx="10691813" cy="7559675"/>
          </a:xfrm>
          <a:custGeom>
            <a:avLst/>
            <a:gdLst>
              <a:gd name="connsiteX0" fmla="*/ 263525 w 12192000"/>
              <a:gd name="connsiteY0" fmla="*/ 260350 h 6858000"/>
              <a:gd name="connsiteX1" fmla="*/ 263525 w 12192000"/>
              <a:gd name="connsiteY1" fmla="*/ 6597650 h 6858000"/>
              <a:gd name="connsiteX2" fmla="*/ 11928475 w 12192000"/>
              <a:gd name="connsiteY2" fmla="*/ 6597650 h 6858000"/>
              <a:gd name="connsiteX3" fmla="*/ 11928475 w 12192000"/>
              <a:gd name="connsiteY3" fmla="*/ 260350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63525" y="260350"/>
                </a:moveTo>
                <a:lnTo>
                  <a:pt x="263525" y="6597650"/>
                </a:lnTo>
                <a:lnTo>
                  <a:pt x="11928475" y="6597650"/>
                </a:lnTo>
                <a:lnTo>
                  <a:pt x="11928475" y="260350"/>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01929" rtl="0" eaLnBrk="1" fontAlgn="auto" latinLnBrk="0" hangingPunct="1">
              <a:lnSpc>
                <a:spcPct val="100000"/>
              </a:lnSpc>
              <a:spcBef>
                <a:spcPts val="0"/>
              </a:spcBef>
              <a:spcAft>
                <a:spcPts val="0"/>
              </a:spcAft>
              <a:buClrTx/>
              <a:buSzTx/>
              <a:buFontTx/>
              <a:buNone/>
              <a:tabLst/>
              <a:defRPr/>
            </a:pPr>
            <a:endParaRPr kumimoji="0" lang="en-US" sz="1579" b="0" i="0" u="none" strike="noStrike" kern="1200" cap="none" spc="0" normalizeH="0" baseline="0" noProof="0" dirty="0">
              <a:ln>
                <a:noFill/>
              </a:ln>
              <a:solidFill>
                <a:prstClr val="white"/>
              </a:solidFill>
              <a:effectLst/>
              <a:uLnTx/>
              <a:uFillTx/>
              <a:latin typeface="Futura Std Light"/>
              <a:ea typeface="+mn-ea"/>
              <a:cs typeface="+mn-cs"/>
              <a:sym typeface="Futura Std Light"/>
            </a:endParaRPr>
          </a:p>
        </p:txBody>
      </p:sp>
      <p:sp>
        <p:nvSpPr>
          <p:cNvPr id="2" name="Title 1">
            <a:extLst>
              <a:ext uri="{FF2B5EF4-FFF2-40B4-BE49-F238E27FC236}">
                <a16:creationId xmlns:a16="http://schemas.microsoft.com/office/drawing/2014/main" id="{AD559B4D-39E2-4A2E-8A5C-95726E785FF9}"/>
              </a:ext>
            </a:extLst>
          </p:cNvPr>
          <p:cNvSpPr>
            <a:spLocks noGrp="1"/>
          </p:cNvSpPr>
          <p:nvPr>
            <p:ph type="ctrTitle"/>
          </p:nvPr>
        </p:nvSpPr>
        <p:spPr>
          <a:xfrm>
            <a:off x="735588" y="2591322"/>
            <a:ext cx="8018860" cy="2631887"/>
          </a:xfrm>
        </p:spPr>
        <p:txBody>
          <a:bodyPr anchor="b"/>
          <a:lstStyle>
            <a:lvl1pPr algn="l">
              <a:defRPr sz="5262"/>
            </a:lvl1pPr>
          </a:lstStyle>
          <a:p>
            <a:r>
              <a:rPr lang="en-US"/>
              <a:t>Click to edit Master title style</a:t>
            </a:r>
            <a:endParaRPr lang="en-AU" dirty="0"/>
          </a:p>
        </p:txBody>
      </p:sp>
      <p:sp>
        <p:nvSpPr>
          <p:cNvPr id="3" name="Subtitle 2">
            <a:extLst>
              <a:ext uri="{FF2B5EF4-FFF2-40B4-BE49-F238E27FC236}">
                <a16:creationId xmlns:a16="http://schemas.microsoft.com/office/drawing/2014/main" id="{4F9AB51E-A732-4105-AAF9-C4C491281C8E}"/>
              </a:ext>
            </a:extLst>
          </p:cNvPr>
          <p:cNvSpPr>
            <a:spLocks noGrp="1"/>
          </p:cNvSpPr>
          <p:nvPr>
            <p:ph type="subTitle" idx="1"/>
          </p:nvPr>
        </p:nvSpPr>
        <p:spPr>
          <a:xfrm>
            <a:off x="735588" y="5400902"/>
            <a:ext cx="8018860" cy="690490"/>
          </a:xfrm>
        </p:spPr>
        <p:txBody>
          <a:bodyPr>
            <a:normAutofit/>
          </a:bodyPr>
          <a:lstStyle>
            <a:lvl1pPr marL="0" indent="0" algn="l">
              <a:buNone/>
              <a:defRPr sz="2456">
                <a:solidFill>
                  <a:schemeClr val="bg1"/>
                </a:solidFill>
              </a:defRPr>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en-US"/>
              <a:t>Click to edit Master subtitle style</a:t>
            </a:r>
            <a:endParaRPr lang="en-AU" dirty="0"/>
          </a:p>
        </p:txBody>
      </p:sp>
      <p:sp>
        <p:nvSpPr>
          <p:cNvPr id="6" name="Slide Number Placeholder 5">
            <a:extLst>
              <a:ext uri="{FF2B5EF4-FFF2-40B4-BE49-F238E27FC236}">
                <a16:creationId xmlns:a16="http://schemas.microsoft.com/office/drawing/2014/main" id="{5B9216FF-48D2-43CC-A7A2-6B66955AF4F4}"/>
              </a:ext>
            </a:extLst>
          </p:cNvPr>
          <p:cNvSpPr>
            <a:spLocks noGrp="1"/>
          </p:cNvSpPr>
          <p:nvPr>
            <p:ph type="sldNum" sz="quarter" idx="12"/>
          </p:nvPr>
        </p:nvSpPr>
        <p:spPr>
          <a:xfrm>
            <a:off x="9941028" y="6868355"/>
            <a:ext cx="505220" cy="402483"/>
          </a:xfrm>
        </p:spPr>
        <p:txBody>
          <a:bodyPr/>
          <a:lstStyle>
            <a:lvl1pPr>
              <a:defRPr>
                <a:solidFill>
                  <a:schemeClr val="bg1"/>
                </a:solidFill>
              </a:defRPr>
            </a:lvl1pPr>
          </a:lstStyle>
          <a:p>
            <a:fld id="{4EC81F68-4976-451A-B2E9-79BCBD2F70CC}" type="slidenum">
              <a:rPr lang="en-AU" smtClean="0"/>
              <a:pPr/>
              <a:t>‹#›</a:t>
            </a:fld>
            <a:endParaRPr lang="en-AU" dirty="0"/>
          </a:p>
        </p:txBody>
      </p:sp>
      <p:sp>
        <p:nvSpPr>
          <p:cNvPr id="4" name="Date Placeholder 3">
            <a:extLst>
              <a:ext uri="{FF2B5EF4-FFF2-40B4-BE49-F238E27FC236}">
                <a16:creationId xmlns:a16="http://schemas.microsoft.com/office/drawing/2014/main" id="{FCDF4901-5DA8-4CDF-9DD6-0DFA0044C2F9}"/>
              </a:ext>
            </a:extLst>
          </p:cNvPr>
          <p:cNvSpPr>
            <a:spLocks noGrp="1"/>
          </p:cNvSpPr>
          <p:nvPr>
            <p:ph type="dt" sz="half" idx="10"/>
          </p:nvPr>
        </p:nvSpPr>
        <p:spPr>
          <a:xfrm>
            <a:off x="8312197" y="6868355"/>
            <a:ext cx="1522449" cy="402483"/>
          </a:xfrm>
        </p:spPr>
        <p:txBody>
          <a:bodyPr/>
          <a:lstStyle>
            <a:lvl1pPr>
              <a:defRPr>
                <a:solidFill>
                  <a:schemeClr val="bg1"/>
                </a:solidFill>
              </a:defRPr>
            </a:lvl1pPr>
          </a:lstStyle>
          <a:p>
            <a:fld id="{DB25E40E-9DF4-47B5-BAB8-388FDD99D59B}" type="datetimeFigureOut">
              <a:rPr lang="en-AU" smtClean="0"/>
              <a:pPr/>
              <a:t>12/09/2018</a:t>
            </a:fld>
            <a:endParaRPr lang="en-AU" dirty="0"/>
          </a:p>
        </p:txBody>
      </p:sp>
      <p:sp>
        <p:nvSpPr>
          <p:cNvPr id="5" name="Footer Placeholder 4">
            <a:extLst>
              <a:ext uri="{FF2B5EF4-FFF2-40B4-BE49-F238E27FC236}">
                <a16:creationId xmlns:a16="http://schemas.microsoft.com/office/drawing/2014/main" id="{4A27B57D-1C5A-4936-973A-C09D58DAEA00}"/>
              </a:ext>
            </a:extLst>
          </p:cNvPr>
          <p:cNvSpPr>
            <a:spLocks noGrp="1"/>
          </p:cNvSpPr>
          <p:nvPr>
            <p:ph type="ftr" sz="quarter" idx="11"/>
          </p:nvPr>
        </p:nvSpPr>
        <p:spPr>
          <a:xfrm>
            <a:off x="3525940" y="6868355"/>
            <a:ext cx="4679868" cy="402483"/>
          </a:xfrm>
        </p:spPr>
        <p:txBody>
          <a:bodyPr/>
          <a:lstStyle>
            <a:lvl1pPr>
              <a:defRPr>
                <a:solidFill>
                  <a:schemeClr val="bg1"/>
                </a:solidFill>
              </a:defRPr>
            </a:lvl1pPr>
          </a:lstStyle>
          <a:p>
            <a:endParaRPr lang="en-AU" dirty="0"/>
          </a:p>
        </p:txBody>
      </p:sp>
      <p:pic>
        <p:nvPicPr>
          <p:cNvPr id="11" name="Picture 10">
            <a:extLst>
              <a:ext uri="{FF2B5EF4-FFF2-40B4-BE49-F238E27FC236}">
                <a16:creationId xmlns:a16="http://schemas.microsoft.com/office/drawing/2014/main" id="{5DF909FA-3722-4F31-ACE2-78B291F153C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82657" y="834013"/>
            <a:ext cx="3024336" cy="996252"/>
          </a:xfrm>
          <a:prstGeom prst="rect">
            <a:avLst/>
          </a:prstGeom>
        </p:spPr>
      </p:pic>
    </p:spTree>
    <p:extLst>
      <p:ext uri="{BB962C8B-B14F-4D97-AF65-F5344CB8AC3E}">
        <p14:creationId xmlns:p14="http://schemas.microsoft.com/office/powerpoint/2010/main" val="319104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6B70B14-71BF-4D10-B3DA-12193BF02EE1}"/>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3A023EC-89BA-427F-B659-C9BA6F7C97BD}"/>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Picture Placeholder 2">
            <a:extLst>
              <a:ext uri="{FF2B5EF4-FFF2-40B4-BE49-F238E27FC236}">
                <a16:creationId xmlns:a16="http://schemas.microsoft.com/office/drawing/2014/main" id="{6E2789DB-5346-49A4-93BC-CE824ABD6F0D}"/>
              </a:ext>
            </a:extLst>
          </p:cNvPr>
          <p:cNvSpPr>
            <a:spLocks noGrp="1"/>
          </p:cNvSpPr>
          <p:nvPr>
            <p:ph type="pic" idx="1"/>
          </p:nvPr>
        </p:nvSpPr>
        <p:spPr>
          <a:xfrm>
            <a:off x="3684793" y="503978"/>
            <a:ext cx="6774452" cy="6202505"/>
          </a:xfrm>
        </p:spPr>
        <p:txBody>
          <a:bodyPr/>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en-US" dirty="0"/>
              <a:t>Click icon to add picture</a:t>
            </a:r>
            <a:endParaRPr lang="en-AU" dirty="0"/>
          </a:p>
        </p:txBody>
      </p:sp>
      <p:sp>
        <p:nvSpPr>
          <p:cNvPr id="4" name="Text Placeholder 3">
            <a:extLst>
              <a:ext uri="{FF2B5EF4-FFF2-40B4-BE49-F238E27FC236}">
                <a16:creationId xmlns:a16="http://schemas.microsoft.com/office/drawing/2014/main" id="{227ED3C4-6241-480A-9C80-94FA28B6BFD3}"/>
              </a:ext>
            </a:extLst>
          </p:cNvPr>
          <p:cNvSpPr>
            <a:spLocks noGrp="1"/>
          </p:cNvSpPr>
          <p:nvPr>
            <p:ph type="body" sz="half" idx="2"/>
          </p:nvPr>
        </p:nvSpPr>
        <p:spPr>
          <a:xfrm>
            <a:off x="233620" y="3436577"/>
            <a:ext cx="2907626" cy="2035755"/>
          </a:xfrm>
        </p:spPr>
        <p:txBody>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id="{9A2BE93A-F35B-437B-B683-A13F8549B11A}"/>
              </a:ext>
            </a:extLst>
          </p:cNvPr>
          <p:cNvSpPr>
            <a:spLocks noGrp="1"/>
          </p:cNvSpPr>
          <p:nvPr>
            <p:ph type="dt" sz="half" idx="10"/>
          </p:nvPr>
        </p:nvSpPr>
        <p:spPr/>
        <p:txBody>
          <a:bodyPr/>
          <a:lstStyle/>
          <a:p>
            <a:fld id="{DB25E40E-9DF4-47B5-BAB8-388FDD99D59B}" type="datetimeFigureOut">
              <a:rPr lang="en-AU" smtClean="0"/>
              <a:t>12/09/2018</a:t>
            </a:fld>
            <a:endParaRPr lang="en-AU" dirty="0"/>
          </a:p>
        </p:txBody>
      </p:sp>
      <p:sp>
        <p:nvSpPr>
          <p:cNvPr id="6" name="Footer Placeholder 5">
            <a:extLst>
              <a:ext uri="{FF2B5EF4-FFF2-40B4-BE49-F238E27FC236}">
                <a16:creationId xmlns:a16="http://schemas.microsoft.com/office/drawing/2014/main" id="{F94D30DB-3BC0-4933-B267-A5A1205AA3B8}"/>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167EDBB3-96E6-4EEA-931F-DB7B9E145130}"/>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38974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inal Slide">
    <p:bg>
      <p:bgPr>
        <a:solidFill>
          <a:schemeClr val="accent2"/>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B963A3D-4158-4862-80EF-B6397DC9CE90}"/>
              </a:ext>
            </a:extLst>
          </p:cNvPr>
          <p:cNvGrpSpPr/>
          <p:nvPr userDrawn="1"/>
        </p:nvGrpSpPr>
        <p:grpSpPr>
          <a:xfrm>
            <a:off x="-2080098" y="5309446"/>
            <a:ext cx="13381761" cy="3156233"/>
            <a:chOff x="-2935513" y="4064389"/>
            <a:chExt cx="15659100" cy="3693368"/>
          </a:xfrm>
        </p:grpSpPr>
        <p:sp>
          <p:nvSpPr>
            <p:cNvPr id="6" name="Freeform 15">
              <a:extLst>
                <a:ext uri="{FF2B5EF4-FFF2-40B4-BE49-F238E27FC236}">
                  <a16:creationId xmlns:a16="http://schemas.microsoft.com/office/drawing/2014/main" id="{847E1A0B-CD25-493E-BBD2-63F153442D8D}"/>
                </a:ext>
              </a:extLst>
            </p:cNvPr>
            <p:cNvSpPr>
              <a:spLocks/>
            </p:cNvSpPr>
            <p:nvPr userDrawn="1"/>
          </p:nvSpPr>
          <p:spPr bwMode="auto">
            <a:xfrm flipH="1">
              <a:off x="-2935513" y="4166205"/>
              <a:ext cx="11139999" cy="3591552"/>
            </a:xfrm>
            <a:custGeom>
              <a:avLst/>
              <a:gdLst>
                <a:gd name="T0" fmla="*/ 6807 w 8055"/>
                <a:gd name="T1" fmla="*/ 1082 h 2594"/>
                <a:gd name="T2" fmla="*/ 3279 w 8055"/>
                <a:gd name="T3" fmla="*/ 786 h 2594"/>
                <a:gd name="T4" fmla="*/ 1046 w 8055"/>
                <a:gd name="T5" fmla="*/ 5 h 2594"/>
                <a:gd name="T6" fmla="*/ 1063 w 8055"/>
                <a:gd name="T7" fmla="*/ 6 h 2594"/>
                <a:gd name="T8" fmla="*/ 0 w 8055"/>
                <a:gd name="T9" fmla="*/ 292 h 2594"/>
                <a:gd name="T10" fmla="*/ 1311 w 8055"/>
                <a:gd name="T11" fmla="*/ 482 h 2594"/>
                <a:gd name="T12" fmla="*/ 3231 w 8055"/>
                <a:gd name="T13" fmla="*/ 1898 h 2594"/>
                <a:gd name="T14" fmla="*/ 5831 w 8055"/>
                <a:gd name="T15" fmla="*/ 1722 h 2594"/>
                <a:gd name="T16" fmla="*/ 8055 w 8055"/>
                <a:gd name="T17" fmla="*/ 1346 h 2594"/>
                <a:gd name="T18" fmla="*/ 8055 w 8055"/>
                <a:gd name="T19" fmla="*/ 1098 h 2594"/>
                <a:gd name="T20" fmla="*/ 6807 w 8055"/>
                <a:gd name="T21" fmla="*/ 1082 h 2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55" h="2594">
                  <a:moveTo>
                    <a:pt x="6807" y="1082"/>
                  </a:moveTo>
                  <a:cubicBezTo>
                    <a:pt x="5911" y="1330"/>
                    <a:pt x="4872" y="1860"/>
                    <a:pt x="3279" y="786"/>
                  </a:cubicBezTo>
                  <a:cubicBezTo>
                    <a:pt x="2364" y="169"/>
                    <a:pt x="1673" y="0"/>
                    <a:pt x="1046" y="5"/>
                  </a:cubicBezTo>
                  <a:cubicBezTo>
                    <a:pt x="1057" y="6"/>
                    <a:pt x="1063" y="6"/>
                    <a:pt x="1063" y="6"/>
                  </a:cubicBezTo>
                  <a:cubicBezTo>
                    <a:pt x="1063" y="6"/>
                    <a:pt x="530" y="57"/>
                    <a:pt x="0" y="292"/>
                  </a:cubicBezTo>
                  <a:cubicBezTo>
                    <a:pt x="399" y="260"/>
                    <a:pt x="917" y="274"/>
                    <a:pt x="1311" y="482"/>
                  </a:cubicBezTo>
                  <a:cubicBezTo>
                    <a:pt x="2055" y="874"/>
                    <a:pt x="2783" y="1610"/>
                    <a:pt x="3231" y="1898"/>
                  </a:cubicBezTo>
                  <a:cubicBezTo>
                    <a:pt x="3598" y="2134"/>
                    <a:pt x="4463" y="2594"/>
                    <a:pt x="5831" y="1722"/>
                  </a:cubicBezTo>
                  <a:cubicBezTo>
                    <a:pt x="7199" y="850"/>
                    <a:pt x="8055" y="1346"/>
                    <a:pt x="8055" y="1346"/>
                  </a:cubicBezTo>
                  <a:cubicBezTo>
                    <a:pt x="8055" y="1098"/>
                    <a:pt x="8055" y="1098"/>
                    <a:pt x="8055" y="1098"/>
                  </a:cubicBezTo>
                  <a:cubicBezTo>
                    <a:pt x="8055" y="1098"/>
                    <a:pt x="7703" y="834"/>
                    <a:pt x="6807" y="1082"/>
                  </a:cubicBezTo>
                  <a:close/>
                </a:path>
              </a:pathLst>
            </a:custGeom>
            <a:gradFill flip="none" rotWithShape="1">
              <a:gsLst>
                <a:gs pos="17000">
                  <a:srgbClr val="360F3C">
                    <a:alpha val="70000"/>
                  </a:srgbClr>
                </a:gs>
                <a:gs pos="57000">
                  <a:srgbClr val="5C1C8C">
                    <a:alpha val="20000"/>
                  </a:srgbClr>
                </a:gs>
                <a:gs pos="94000">
                  <a:srgbClr val="C72032">
                    <a:alpha val="50000"/>
                  </a:srgbClr>
                </a:gs>
              </a:gsLst>
              <a:lin ang="10800000" scaled="1"/>
              <a:tileRect/>
            </a:gradFill>
            <a:ln>
              <a:noFill/>
            </a:ln>
            <a:effec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sp>
          <p:nvSpPr>
            <p:cNvPr id="8" name="Freeform 16">
              <a:extLst>
                <a:ext uri="{FF2B5EF4-FFF2-40B4-BE49-F238E27FC236}">
                  <a16:creationId xmlns:a16="http://schemas.microsoft.com/office/drawing/2014/main" id="{5E2C415D-48A1-4209-A679-82D52AD61504}"/>
                </a:ext>
              </a:extLst>
            </p:cNvPr>
            <p:cNvSpPr>
              <a:spLocks/>
            </p:cNvSpPr>
            <p:nvPr userDrawn="1"/>
          </p:nvSpPr>
          <p:spPr bwMode="auto">
            <a:xfrm flipH="1">
              <a:off x="6738333" y="4064389"/>
              <a:ext cx="5985254" cy="2631276"/>
            </a:xfrm>
            <a:custGeom>
              <a:avLst/>
              <a:gdLst>
                <a:gd name="T0" fmla="*/ 2196 w 4328"/>
                <a:gd name="T1" fmla="*/ 1896 h 1900"/>
                <a:gd name="T2" fmla="*/ 2448 w 4328"/>
                <a:gd name="T3" fmla="*/ 992 h 1900"/>
                <a:gd name="T4" fmla="*/ 4328 w 4328"/>
                <a:gd name="T5" fmla="*/ 80 h 1900"/>
                <a:gd name="T6" fmla="*/ 1632 w 4328"/>
                <a:gd name="T7" fmla="*/ 420 h 1900"/>
                <a:gd name="T8" fmla="*/ 248 w 4328"/>
                <a:gd name="T9" fmla="*/ 1900 h 1900"/>
                <a:gd name="T10" fmla="*/ 2196 w 4328"/>
                <a:gd name="T11" fmla="*/ 1896 h 1900"/>
              </a:gdLst>
              <a:ahLst/>
              <a:cxnLst>
                <a:cxn ang="0">
                  <a:pos x="T0" y="T1"/>
                </a:cxn>
                <a:cxn ang="0">
                  <a:pos x="T2" y="T3"/>
                </a:cxn>
                <a:cxn ang="0">
                  <a:pos x="T4" y="T5"/>
                </a:cxn>
                <a:cxn ang="0">
                  <a:pos x="T6" y="T7"/>
                </a:cxn>
                <a:cxn ang="0">
                  <a:pos x="T8" y="T9"/>
                </a:cxn>
                <a:cxn ang="0">
                  <a:pos x="T10" y="T11"/>
                </a:cxn>
              </a:cxnLst>
              <a:rect l="0" t="0" r="r" b="b"/>
              <a:pathLst>
                <a:path w="4328" h="1900">
                  <a:moveTo>
                    <a:pt x="2196" y="1896"/>
                  </a:moveTo>
                  <a:cubicBezTo>
                    <a:pt x="2196" y="1896"/>
                    <a:pt x="2113" y="1475"/>
                    <a:pt x="2448" y="992"/>
                  </a:cubicBezTo>
                  <a:cubicBezTo>
                    <a:pt x="2992" y="208"/>
                    <a:pt x="4328" y="80"/>
                    <a:pt x="4328" y="80"/>
                  </a:cubicBezTo>
                  <a:cubicBezTo>
                    <a:pt x="4328" y="80"/>
                    <a:pt x="3161" y="0"/>
                    <a:pt x="1632" y="420"/>
                  </a:cubicBezTo>
                  <a:cubicBezTo>
                    <a:pt x="0" y="868"/>
                    <a:pt x="248" y="1900"/>
                    <a:pt x="248" y="1900"/>
                  </a:cubicBezTo>
                  <a:lnTo>
                    <a:pt x="2196" y="1896"/>
                  </a:lnTo>
                  <a:close/>
                </a:path>
              </a:pathLst>
            </a:custGeom>
            <a:gradFill flip="none" rotWithShape="1">
              <a:gsLst>
                <a:gs pos="37000">
                  <a:srgbClr val="D93B50">
                    <a:alpha val="50000"/>
                  </a:srgbClr>
                </a:gs>
                <a:gs pos="0">
                  <a:srgbClr val="C72032">
                    <a:alpha val="80000"/>
                  </a:srgbClr>
                </a:gs>
                <a:gs pos="95575">
                  <a:srgbClr val="5C1C8C">
                    <a:alpha val="35000"/>
                  </a:srgbClr>
                </a:gs>
              </a:gsLst>
              <a:lin ang="18900000" scaled="1"/>
              <a:tileRect/>
            </a:gra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222324"/>
                </a:solidFill>
                <a:effectLst/>
                <a:uLnTx/>
                <a:uFillTx/>
                <a:latin typeface="Futura Std Light"/>
                <a:ea typeface="+mn-ea"/>
                <a:cs typeface="+mn-cs"/>
                <a:sym typeface="Futura Std Light"/>
              </a:endParaRPr>
            </a:p>
          </p:txBody>
        </p:sp>
      </p:grpSp>
      <p:pic>
        <p:nvPicPr>
          <p:cNvPr id="11" name="Picture 10">
            <a:extLst>
              <a:ext uri="{FF2B5EF4-FFF2-40B4-BE49-F238E27FC236}">
                <a16:creationId xmlns:a16="http://schemas.microsoft.com/office/drawing/2014/main" id="{D2C647D8-C790-464F-B73C-E653BB9133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23138" y="3080572"/>
            <a:ext cx="4245537" cy="1398530"/>
          </a:xfrm>
          <a:prstGeom prst="rect">
            <a:avLst/>
          </a:prstGeom>
        </p:spPr>
      </p:pic>
    </p:spTree>
    <p:extLst>
      <p:ext uri="{BB962C8B-B14F-4D97-AF65-F5344CB8AC3E}">
        <p14:creationId xmlns:p14="http://schemas.microsoft.com/office/powerpoint/2010/main" val="535503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DB25E40E-9DF4-47B5-BAB8-388FDD99D59B}" type="datetimeFigureOut">
              <a:rPr lang="en-AU" smtClean="0"/>
              <a:t>12/09/2018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
        <p:nvSpPr>
          <p:cNvPr id="9" name="Text Placeholder 8">
            <a:extLst>
              <a:ext uri="{FF2B5EF4-FFF2-40B4-BE49-F238E27FC236}">
                <a16:creationId xmlns:a16="http://schemas.microsoft.com/office/drawing/2014/main" id="{96966F1C-22DB-47A8-8E30-240A14932D3A}"/>
              </a:ext>
            </a:extLst>
          </p:cNvPr>
          <p:cNvSpPr>
            <a:spLocks noGrp="1"/>
          </p:cNvSpPr>
          <p:nvPr>
            <p:ph type="body" sz="quarter" idx="13"/>
          </p:nvPr>
        </p:nvSpPr>
        <p:spPr>
          <a:xfrm>
            <a:off x="3686400" y="503237"/>
            <a:ext cx="6775200" cy="6202800"/>
          </a:xfrm>
        </p:spPr>
        <p:txBody>
          <a:bodyPr/>
          <a:lstStyle>
            <a:lvl1pPr marL="360363" indent="-360363">
              <a:buFont typeface="+mj-lt"/>
              <a:buAutoNum type="arabicPeriod"/>
              <a:defRPr/>
            </a:lvl1pPr>
            <a:lvl2pPr marL="858165" indent="-457200">
              <a:buFont typeface="+mj-lt"/>
              <a:buAutoNum type="arabicPeriod"/>
              <a:defRPr/>
            </a:lvl2pPr>
            <a:lvl3pPr marL="1144829" indent="-342900">
              <a:buFont typeface="+mj-lt"/>
              <a:buAutoNum type="arabicPeriod"/>
              <a:defRPr/>
            </a:lvl3pPr>
            <a:lvl4pPr marL="1545793" indent="-342900">
              <a:buFont typeface="+mj-lt"/>
              <a:buAutoNum type="arabicPeriod"/>
              <a:defRPr/>
            </a:lvl4pPr>
            <a:lvl5pPr marL="1946758" indent="-342900">
              <a:buFont typeface="+mj-lt"/>
              <a:buAutoNum type="arabicPerio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extLst>
      <p:ext uri="{BB962C8B-B14F-4D97-AF65-F5344CB8AC3E}">
        <p14:creationId xmlns:p14="http://schemas.microsoft.com/office/powerpoint/2010/main" val="1613455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78D73-741E-4A3A-B8C4-124CE6BAC49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3D4DF620-32AE-46C9-9F22-DDE369B504A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E8A0033-3118-46E0-9F01-3652AE36EBE3}"/>
              </a:ext>
            </a:extLst>
          </p:cNvPr>
          <p:cNvSpPr>
            <a:spLocks noGrp="1"/>
          </p:cNvSpPr>
          <p:nvPr>
            <p:ph type="dt" sz="half" idx="10"/>
          </p:nvPr>
        </p:nvSpPr>
        <p:spPr/>
        <p:txBody>
          <a:bodyPr/>
          <a:lstStyle/>
          <a:p>
            <a:fld id="{DB25E40E-9DF4-47B5-BAB8-388FDD99D59B}" type="datetimeFigureOut">
              <a:rPr lang="en-AU" smtClean="0"/>
              <a:t>12/09/2018</a:t>
            </a:fld>
            <a:endParaRPr lang="en-AU" dirty="0"/>
          </a:p>
        </p:txBody>
      </p:sp>
      <p:sp>
        <p:nvSpPr>
          <p:cNvPr id="5" name="Footer Placeholder 4">
            <a:extLst>
              <a:ext uri="{FF2B5EF4-FFF2-40B4-BE49-F238E27FC236}">
                <a16:creationId xmlns:a16="http://schemas.microsoft.com/office/drawing/2014/main" id="{947995D5-0AEB-4D1D-8A60-9100F1F04538}"/>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B05ED6E-F140-4083-9570-EFDF8AAE9C49}"/>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046279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7475-FEE0-40F3-B487-DB82C280664C}"/>
              </a:ext>
            </a:extLst>
          </p:cNvPr>
          <p:cNvSpPr>
            <a:spLocks noGrp="1"/>
          </p:cNvSpPr>
          <p:nvPr>
            <p:ph type="title"/>
          </p:nvPr>
        </p:nvSpPr>
        <p:spPr>
          <a:xfrm>
            <a:off x="729493" y="1884670"/>
            <a:ext cx="9221689" cy="3144614"/>
          </a:xfrm>
        </p:spPr>
        <p:txBody>
          <a:bodyPr anchor="b"/>
          <a:lstStyle>
            <a:lvl1pPr>
              <a:defRPr sz="5262"/>
            </a:lvl1p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A56FD0D-B4CE-41F4-9879-E575CB28F436}"/>
              </a:ext>
            </a:extLst>
          </p:cNvPr>
          <p:cNvSpPr>
            <a:spLocks noGrp="1"/>
          </p:cNvSpPr>
          <p:nvPr>
            <p:ph type="body" idx="1"/>
          </p:nvPr>
        </p:nvSpPr>
        <p:spPr>
          <a:xfrm>
            <a:off x="729493" y="5059034"/>
            <a:ext cx="9221689" cy="1653678"/>
          </a:xfrm>
        </p:spPr>
        <p:txBody>
          <a:bodyPr/>
          <a:lstStyle>
            <a:lvl1pPr marL="0" indent="0">
              <a:buNone/>
              <a:defRPr sz="2105">
                <a:solidFill>
                  <a:schemeClr val="bg1"/>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3BDB86D-BED8-4F4E-A228-4A9502398278}"/>
              </a:ext>
            </a:extLst>
          </p:cNvPr>
          <p:cNvSpPr>
            <a:spLocks noGrp="1"/>
          </p:cNvSpPr>
          <p:nvPr>
            <p:ph type="dt" sz="half" idx="10"/>
          </p:nvPr>
        </p:nvSpPr>
        <p:spPr/>
        <p:txBody>
          <a:bodyPr/>
          <a:lstStyle>
            <a:lvl1pPr>
              <a:defRPr>
                <a:solidFill>
                  <a:schemeClr val="bg1"/>
                </a:solidFill>
              </a:defRPr>
            </a:lvl1pPr>
          </a:lstStyle>
          <a:p>
            <a:fld id="{DB25E40E-9DF4-47B5-BAB8-388FDD99D59B}" type="datetimeFigureOut">
              <a:rPr lang="en-AU" smtClean="0"/>
              <a:pPr/>
              <a:t>12/09/2018</a:t>
            </a:fld>
            <a:endParaRPr lang="en-AU" dirty="0"/>
          </a:p>
        </p:txBody>
      </p:sp>
      <p:sp>
        <p:nvSpPr>
          <p:cNvPr id="5" name="Footer Placeholder 4">
            <a:extLst>
              <a:ext uri="{FF2B5EF4-FFF2-40B4-BE49-F238E27FC236}">
                <a16:creationId xmlns:a16="http://schemas.microsoft.com/office/drawing/2014/main" id="{8C4C2DBD-604C-465E-B9D8-B4B22647CF29}"/>
              </a:ext>
            </a:extLst>
          </p:cNvPr>
          <p:cNvSpPr>
            <a:spLocks noGrp="1"/>
          </p:cNvSpPr>
          <p:nvPr>
            <p:ph type="ftr" sz="quarter" idx="11"/>
          </p:nvPr>
        </p:nvSpPr>
        <p:spPr/>
        <p:txBody>
          <a:bodyPr/>
          <a:lstStyle>
            <a:lvl1pPr>
              <a:defRPr>
                <a:solidFill>
                  <a:schemeClr val="bg1"/>
                </a:solidFill>
              </a:defRPr>
            </a:lvl1pPr>
          </a:lstStyle>
          <a:p>
            <a:endParaRPr lang="en-AU" dirty="0"/>
          </a:p>
        </p:txBody>
      </p:sp>
      <p:sp>
        <p:nvSpPr>
          <p:cNvPr id="6" name="Slide Number Placeholder 5">
            <a:extLst>
              <a:ext uri="{FF2B5EF4-FFF2-40B4-BE49-F238E27FC236}">
                <a16:creationId xmlns:a16="http://schemas.microsoft.com/office/drawing/2014/main" id="{DFD5CE2D-E898-480E-8C7D-50D7E3781CA3}"/>
              </a:ext>
            </a:extLst>
          </p:cNvPr>
          <p:cNvSpPr>
            <a:spLocks noGrp="1"/>
          </p:cNvSpPr>
          <p:nvPr>
            <p:ph type="sldNum" sz="quarter" idx="12"/>
          </p:nvPr>
        </p:nvSpPr>
        <p:spPr/>
        <p:txBody>
          <a:bodyPr/>
          <a:lstStyle>
            <a:lvl1pPr>
              <a:defRPr>
                <a:solidFill>
                  <a:schemeClr val="bg1"/>
                </a:solidFill>
              </a:defRPr>
            </a:lvl1pPr>
          </a:lstStyle>
          <a:p>
            <a:fld id="{4EC81F68-4976-451A-B2E9-79BCBD2F70CC}" type="slidenum">
              <a:rPr lang="en-AU" smtClean="0"/>
              <a:pPr/>
              <a:t>‹#›</a:t>
            </a:fld>
            <a:endParaRPr lang="en-AU" dirty="0"/>
          </a:p>
        </p:txBody>
      </p:sp>
    </p:spTree>
    <p:extLst>
      <p:ext uri="{BB962C8B-B14F-4D97-AF65-F5344CB8AC3E}">
        <p14:creationId xmlns:p14="http://schemas.microsoft.com/office/powerpoint/2010/main" val="257096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75BD-C264-4D14-9F9C-5E355E6152C5}"/>
              </a:ext>
            </a:extLst>
          </p:cNvPr>
          <p:cNvSpPr>
            <a:spLocks noGrp="1"/>
          </p:cNvSpPr>
          <p:nvPr>
            <p:ph type="title"/>
          </p:nvPr>
        </p:nvSpPr>
        <p:spPr/>
        <p:txBody>
          <a:body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C050E30A-9FDC-436A-82DC-AF6B205EB45E}"/>
              </a:ext>
            </a:extLst>
          </p:cNvPr>
          <p:cNvSpPr>
            <a:spLocks noGrp="1"/>
          </p:cNvSpPr>
          <p:nvPr>
            <p:ph sz="half" idx="1"/>
          </p:nvPr>
        </p:nvSpPr>
        <p:spPr>
          <a:xfrm>
            <a:off x="206547" y="2012414"/>
            <a:ext cx="5048093"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a:extLst>
              <a:ext uri="{FF2B5EF4-FFF2-40B4-BE49-F238E27FC236}">
                <a16:creationId xmlns:a16="http://schemas.microsoft.com/office/drawing/2014/main" id="{66E30723-81C3-4A18-9021-A93A3C56F363}"/>
              </a:ext>
            </a:extLst>
          </p:cNvPr>
          <p:cNvSpPr>
            <a:spLocks noGrp="1"/>
          </p:cNvSpPr>
          <p:nvPr>
            <p:ph sz="half" idx="2"/>
          </p:nvPr>
        </p:nvSpPr>
        <p:spPr>
          <a:xfrm>
            <a:off x="5412730" y="2012414"/>
            <a:ext cx="5049240" cy="47965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CC43672F-28FD-447E-B5A2-6040CEC9D790}"/>
              </a:ext>
            </a:extLst>
          </p:cNvPr>
          <p:cNvSpPr>
            <a:spLocks noGrp="1"/>
          </p:cNvSpPr>
          <p:nvPr>
            <p:ph type="dt" sz="half" idx="10"/>
          </p:nvPr>
        </p:nvSpPr>
        <p:spPr/>
        <p:txBody>
          <a:bodyPr/>
          <a:lstStyle/>
          <a:p>
            <a:fld id="{DB25E40E-9DF4-47B5-BAB8-388FDD99D59B}" type="datetimeFigureOut">
              <a:rPr lang="en-AU" smtClean="0"/>
              <a:t>12/09/2018</a:t>
            </a:fld>
            <a:endParaRPr lang="en-AU" dirty="0"/>
          </a:p>
        </p:txBody>
      </p:sp>
      <p:sp>
        <p:nvSpPr>
          <p:cNvPr id="6" name="Footer Placeholder 5">
            <a:extLst>
              <a:ext uri="{FF2B5EF4-FFF2-40B4-BE49-F238E27FC236}">
                <a16:creationId xmlns:a16="http://schemas.microsoft.com/office/drawing/2014/main" id="{69EE0952-34FB-4217-8FBC-774BE000F6F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1122B44-2702-4DE0-8F4B-297ACA78CA11}"/>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554385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46C0-76B2-4261-BBDE-BA8E98953FAE}"/>
              </a:ext>
            </a:extLst>
          </p:cNvPr>
          <p:cNvSpPr>
            <a:spLocks noGrp="1"/>
          </p:cNvSpPr>
          <p:nvPr>
            <p:ph type="title"/>
          </p:nvPr>
        </p:nvSpPr>
        <p:spPr>
          <a:xfrm>
            <a:off x="205207" y="150797"/>
            <a:ext cx="7895736" cy="1309550"/>
          </a:xfrm>
        </p:spPr>
        <p:txBody>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526F9673-06A6-4883-87B9-AEFCC485B9D1}"/>
              </a:ext>
            </a:extLst>
          </p:cNvPr>
          <p:cNvSpPr>
            <a:spLocks noGrp="1"/>
          </p:cNvSpPr>
          <p:nvPr>
            <p:ph type="body" idx="1"/>
          </p:nvPr>
        </p:nvSpPr>
        <p:spPr>
          <a:xfrm>
            <a:off x="205208" y="1853171"/>
            <a:ext cx="5054385"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Edit Master text styles</a:t>
            </a:r>
          </a:p>
        </p:txBody>
      </p:sp>
      <p:sp>
        <p:nvSpPr>
          <p:cNvPr id="4" name="Content Placeholder 3">
            <a:extLst>
              <a:ext uri="{FF2B5EF4-FFF2-40B4-BE49-F238E27FC236}">
                <a16:creationId xmlns:a16="http://schemas.microsoft.com/office/drawing/2014/main" id="{25ECD162-0697-49BE-8899-05FCFB71539C}"/>
              </a:ext>
            </a:extLst>
          </p:cNvPr>
          <p:cNvSpPr>
            <a:spLocks noGrp="1"/>
          </p:cNvSpPr>
          <p:nvPr>
            <p:ph sz="half" idx="2"/>
          </p:nvPr>
        </p:nvSpPr>
        <p:spPr>
          <a:xfrm>
            <a:off x="205208" y="2761381"/>
            <a:ext cx="5054385"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69E6007-785B-41D0-B932-2B4BFF073755}"/>
              </a:ext>
            </a:extLst>
          </p:cNvPr>
          <p:cNvSpPr>
            <a:spLocks noGrp="1"/>
          </p:cNvSpPr>
          <p:nvPr>
            <p:ph type="body" sz="quarter" idx="3"/>
          </p:nvPr>
        </p:nvSpPr>
        <p:spPr>
          <a:xfrm>
            <a:off x="5412730" y="1853171"/>
            <a:ext cx="5054407" cy="908210"/>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en-US"/>
              <a:t>Edit Master text styles</a:t>
            </a:r>
          </a:p>
        </p:txBody>
      </p:sp>
      <p:sp>
        <p:nvSpPr>
          <p:cNvPr id="6" name="Content Placeholder 5">
            <a:extLst>
              <a:ext uri="{FF2B5EF4-FFF2-40B4-BE49-F238E27FC236}">
                <a16:creationId xmlns:a16="http://schemas.microsoft.com/office/drawing/2014/main" id="{E35DF337-0335-4780-B1BA-0BBD0A42EA5C}"/>
              </a:ext>
            </a:extLst>
          </p:cNvPr>
          <p:cNvSpPr>
            <a:spLocks noGrp="1"/>
          </p:cNvSpPr>
          <p:nvPr>
            <p:ph sz="quarter" idx="4"/>
          </p:nvPr>
        </p:nvSpPr>
        <p:spPr>
          <a:xfrm>
            <a:off x="5412730" y="2761381"/>
            <a:ext cx="5054407" cy="40615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0D2C4F8-CFFF-463C-BEA7-03012D7F8516}"/>
              </a:ext>
            </a:extLst>
          </p:cNvPr>
          <p:cNvSpPr>
            <a:spLocks noGrp="1"/>
          </p:cNvSpPr>
          <p:nvPr>
            <p:ph type="dt" sz="half" idx="10"/>
          </p:nvPr>
        </p:nvSpPr>
        <p:spPr/>
        <p:txBody>
          <a:bodyPr/>
          <a:lstStyle/>
          <a:p>
            <a:fld id="{DB25E40E-9DF4-47B5-BAB8-388FDD99D59B}" type="datetimeFigureOut">
              <a:rPr lang="en-AU" smtClean="0"/>
              <a:t>12/09/2018</a:t>
            </a:fld>
            <a:endParaRPr lang="en-AU" dirty="0"/>
          </a:p>
        </p:txBody>
      </p:sp>
      <p:sp>
        <p:nvSpPr>
          <p:cNvPr id="8" name="Footer Placeholder 7">
            <a:extLst>
              <a:ext uri="{FF2B5EF4-FFF2-40B4-BE49-F238E27FC236}">
                <a16:creationId xmlns:a16="http://schemas.microsoft.com/office/drawing/2014/main" id="{45F5B21B-D917-4C2D-A86B-12BB20BCDC13}"/>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3ED006EB-F623-4403-A677-A9921610C0AE}"/>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3365575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57A25-6280-4D1F-8222-2DE5D168B254}"/>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AF5B11E6-D675-4EEF-978E-E387831969B1}"/>
              </a:ext>
            </a:extLst>
          </p:cNvPr>
          <p:cNvSpPr>
            <a:spLocks noGrp="1"/>
          </p:cNvSpPr>
          <p:nvPr>
            <p:ph type="dt" sz="half" idx="10"/>
          </p:nvPr>
        </p:nvSpPr>
        <p:spPr/>
        <p:txBody>
          <a:bodyPr/>
          <a:lstStyle/>
          <a:p>
            <a:fld id="{DB25E40E-9DF4-47B5-BAB8-388FDD99D59B}" type="datetimeFigureOut">
              <a:rPr lang="en-AU" smtClean="0"/>
              <a:t>12/09/2018</a:t>
            </a:fld>
            <a:endParaRPr lang="en-AU" dirty="0"/>
          </a:p>
        </p:txBody>
      </p:sp>
      <p:sp>
        <p:nvSpPr>
          <p:cNvPr id="4" name="Footer Placeholder 3">
            <a:extLst>
              <a:ext uri="{FF2B5EF4-FFF2-40B4-BE49-F238E27FC236}">
                <a16:creationId xmlns:a16="http://schemas.microsoft.com/office/drawing/2014/main" id="{495CDF87-D029-4429-9F21-882389F5C0E6}"/>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170BC53C-4C4B-4FB5-B43A-F9255C94B3E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185741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ABD13F-814C-4D3A-8EB6-2F0288292708}"/>
              </a:ext>
            </a:extLst>
          </p:cNvPr>
          <p:cNvSpPr>
            <a:spLocks noGrp="1"/>
          </p:cNvSpPr>
          <p:nvPr>
            <p:ph type="dt" sz="half" idx="10"/>
          </p:nvPr>
        </p:nvSpPr>
        <p:spPr/>
        <p:txBody>
          <a:bodyPr/>
          <a:lstStyle/>
          <a:p>
            <a:fld id="{DB25E40E-9DF4-47B5-BAB8-388FDD99D59B}" type="datetimeFigureOut">
              <a:rPr lang="en-AU" smtClean="0"/>
              <a:t>12/09/2018</a:t>
            </a:fld>
            <a:endParaRPr lang="en-AU" dirty="0"/>
          </a:p>
        </p:txBody>
      </p:sp>
      <p:sp>
        <p:nvSpPr>
          <p:cNvPr id="3" name="Footer Placeholder 2">
            <a:extLst>
              <a:ext uri="{FF2B5EF4-FFF2-40B4-BE49-F238E27FC236}">
                <a16:creationId xmlns:a16="http://schemas.microsoft.com/office/drawing/2014/main" id="{A6DB036C-D370-4FDE-B942-8258769CEEC3}"/>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00CCFD27-C193-40B6-BAF5-5C073FCA20A5}"/>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278137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CABBF1-340C-406B-8C6D-79AE564C0DDF}"/>
              </a:ext>
            </a:extLst>
          </p:cNvPr>
          <p:cNvSpPr/>
          <p:nvPr userDrawn="1"/>
        </p:nvSpPr>
        <p:spPr>
          <a:xfrm>
            <a:off x="0" y="0"/>
            <a:ext cx="3451173" cy="7559675"/>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579" dirty="0"/>
          </a:p>
        </p:txBody>
      </p:sp>
      <p:sp>
        <p:nvSpPr>
          <p:cNvPr id="2" name="Title 1">
            <a:extLst>
              <a:ext uri="{FF2B5EF4-FFF2-40B4-BE49-F238E27FC236}">
                <a16:creationId xmlns:a16="http://schemas.microsoft.com/office/drawing/2014/main" id="{94B8A512-F5E2-4729-A3C7-D3CBFFA81415}"/>
              </a:ext>
            </a:extLst>
          </p:cNvPr>
          <p:cNvSpPr>
            <a:spLocks noGrp="1"/>
          </p:cNvSpPr>
          <p:nvPr>
            <p:ph type="title"/>
          </p:nvPr>
        </p:nvSpPr>
        <p:spPr>
          <a:xfrm>
            <a:off x="233620" y="503978"/>
            <a:ext cx="2907626" cy="1460347"/>
          </a:xfrm>
        </p:spPr>
        <p:txBody>
          <a:bodyPr anchor="t" anchorCtr="0">
            <a:noAutofit/>
          </a:bodyPr>
          <a:lstStyle>
            <a:lvl1pPr>
              <a:defRPr sz="3859"/>
            </a:lvl1pPr>
          </a:lstStyle>
          <a:p>
            <a:r>
              <a:rPr lang="en-US"/>
              <a:t>Click to edit Master title style</a:t>
            </a:r>
            <a:endParaRPr lang="en-AU" dirty="0"/>
          </a:p>
        </p:txBody>
      </p:sp>
      <p:sp>
        <p:nvSpPr>
          <p:cNvPr id="3" name="Content Placeholder 2">
            <a:extLst>
              <a:ext uri="{FF2B5EF4-FFF2-40B4-BE49-F238E27FC236}">
                <a16:creationId xmlns:a16="http://schemas.microsoft.com/office/drawing/2014/main" id="{5AE116F7-0AE7-40B0-9C9D-0F9CBF82DF85}"/>
              </a:ext>
            </a:extLst>
          </p:cNvPr>
          <p:cNvSpPr>
            <a:spLocks noGrp="1"/>
          </p:cNvSpPr>
          <p:nvPr>
            <p:ph idx="1"/>
          </p:nvPr>
        </p:nvSpPr>
        <p:spPr>
          <a:xfrm>
            <a:off x="3684793" y="503978"/>
            <a:ext cx="6774452" cy="620250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Text Placeholder 3">
            <a:extLst>
              <a:ext uri="{FF2B5EF4-FFF2-40B4-BE49-F238E27FC236}">
                <a16:creationId xmlns:a16="http://schemas.microsoft.com/office/drawing/2014/main" id="{4A46DFC6-B1F9-4548-AD13-D6EEFAE6DD0C}"/>
              </a:ext>
            </a:extLst>
          </p:cNvPr>
          <p:cNvSpPr>
            <a:spLocks noGrp="1"/>
          </p:cNvSpPr>
          <p:nvPr>
            <p:ph type="body" sz="half" idx="2"/>
          </p:nvPr>
        </p:nvSpPr>
        <p:spPr>
          <a:xfrm>
            <a:off x="233620" y="3436577"/>
            <a:ext cx="2907626" cy="2035755"/>
          </a:xfrm>
        </p:spPr>
        <p:txBody>
          <a:bodyPr>
            <a:normAutofit/>
          </a:bodyPr>
          <a:lstStyle>
            <a:lvl1pPr marL="0" indent="0">
              <a:buNone/>
              <a:defRPr sz="2456">
                <a:solidFill>
                  <a:schemeClr val="bg1"/>
                </a:solidFill>
              </a:defRPr>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en-US"/>
              <a:t>Edit Master text styles</a:t>
            </a:r>
          </a:p>
        </p:txBody>
      </p:sp>
      <p:sp>
        <p:nvSpPr>
          <p:cNvPr id="5" name="Date Placeholder 4">
            <a:extLst>
              <a:ext uri="{FF2B5EF4-FFF2-40B4-BE49-F238E27FC236}">
                <a16:creationId xmlns:a16="http://schemas.microsoft.com/office/drawing/2014/main" id="{AEB08899-091A-4986-B914-D309D6491E2A}"/>
              </a:ext>
            </a:extLst>
          </p:cNvPr>
          <p:cNvSpPr>
            <a:spLocks noGrp="1"/>
          </p:cNvSpPr>
          <p:nvPr>
            <p:ph type="dt" sz="half" idx="10"/>
          </p:nvPr>
        </p:nvSpPr>
        <p:spPr/>
        <p:txBody>
          <a:bodyPr/>
          <a:lstStyle/>
          <a:p>
            <a:fld id="{DB25E40E-9DF4-47B5-BAB8-388FDD99D59B}" type="datetimeFigureOut">
              <a:rPr lang="en-AU" smtClean="0"/>
              <a:t>12/09/2018</a:t>
            </a:fld>
            <a:endParaRPr lang="en-AU" dirty="0"/>
          </a:p>
        </p:txBody>
      </p:sp>
      <p:sp>
        <p:nvSpPr>
          <p:cNvPr id="6" name="Footer Placeholder 5">
            <a:extLst>
              <a:ext uri="{FF2B5EF4-FFF2-40B4-BE49-F238E27FC236}">
                <a16:creationId xmlns:a16="http://schemas.microsoft.com/office/drawing/2014/main" id="{B935479A-D9D2-45B0-9A87-66C743FAB20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F7E2F7D9-6D72-472F-9761-0399665077CA}"/>
              </a:ext>
            </a:extLst>
          </p:cNvPr>
          <p:cNvSpPr>
            <a:spLocks noGrp="1"/>
          </p:cNvSpPr>
          <p:nvPr>
            <p:ph type="sldNum" sz="quarter" idx="12"/>
          </p:nvPr>
        </p:nvSpPr>
        <p:spPr/>
        <p:txBody>
          <a:bodyPr/>
          <a:lstStyle/>
          <a:p>
            <a:fld id="{4EC81F68-4976-451A-B2E9-79BCBD2F70CC}" type="slidenum">
              <a:rPr lang="en-AU" smtClean="0"/>
              <a:t>‹#›</a:t>
            </a:fld>
            <a:endParaRPr lang="en-AU" dirty="0"/>
          </a:p>
        </p:txBody>
      </p:sp>
    </p:spTree>
    <p:extLst>
      <p:ext uri="{BB962C8B-B14F-4D97-AF65-F5344CB8AC3E}">
        <p14:creationId xmlns:p14="http://schemas.microsoft.com/office/powerpoint/2010/main" val="4035369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AA570C-1BBC-4CDB-A506-E6982C6B7BDD}"/>
              </a:ext>
            </a:extLst>
          </p:cNvPr>
          <p:cNvSpPr/>
          <p:nvPr userDrawn="1"/>
        </p:nvSpPr>
        <p:spPr>
          <a:xfrm>
            <a:off x="0" y="0"/>
            <a:ext cx="10691813" cy="1461188"/>
          </a:xfrm>
          <a:prstGeom prst="rect">
            <a:avLst/>
          </a:prstGeom>
          <a:gradFill>
            <a:gsLst>
              <a:gs pos="0">
                <a:srgbClr val="360F3C"/>
              </a:gs>
              <a:gs pos="99000">
                <a:srgbClr val="771738"/>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184" dirty="0"/>
          </a:p>
        </p:txBody>
      </p:sp>
      <p:sp>
        <p:nvSpPr>
          <p:cNvPr id="2" name="Title Placeholder 1">
            <a:extLst>
              <a:ext uri="{FF2B5EF4-FFF2-40B4-BE49-F238E27FC236}">
                <a16:creationId xmlns:a16="http://schemas.microsoft.com/office/drawing/2014/main" id="{E813FF67-1633-4DD4-99C9-C98EEFE702B2}"/>
              </a:ext>
            </a:extLst>
          </p:cNvPr>
          <p:cNvSpPr>
            <a:spLocks noGrp="1"/>
          </p:cNvSpPr>
          <p:nvPr>
            <p:ph type="title"/>
          </p:nvPr>
        </p:nvSpPr>
        <p:spPr>
          <a:xfrm>
            <a:off x="206547" y="150494"/>
            <a:ext cx="7894138" cy="1310695"/>
          </a:xfrm>
          <a:prstGeom prst="rect">
            <a:avLst/>
          </a:prstGeom>
        </p:spPr>
        <p:txBody>
          <a:bodyPr vert="horz" lIns="91440" tIns="45720" rIns="91440" bIns="45720" rtlCol="0" anchor="b" anchorCtr="0">
            <a:normAutofit/>
          </a:bodyPr>
          <a:lstStyle/>
          <a:p>
            <a:r>
              <a:rPr lang="en-US"/>
              <a:t>Click to edit Master title style</a:t>
            </a:r>
            <a:endParaRPr lang="en-AU" dirty="0"/>
          </a:p>
        </p:txBody>
      </p:sp>
      <p:sp>
        <p:nvSpPr>
          <p:cNvPr id="3" name="Text Placeholder 2">
            <a:extLst>
              <a:ext uri="{FF2B5EF4-FFF2-40B4-BE49-F238E27FC236}">
                <a16:creationId xmlns:a16="http://schemas.microsoft.com/office/drawing/2014/main" id="{27D0BBB1-D145-40B9-81B9-93197AFAADDE}"/>
              </a:ext>
            </a:extLst>
          </p:cNvPr>
          <p:cNvSpPr>
            <a:spLocks noGrp="1"/>
          </p:cNvSpPr>
          <p:nvPr>
            <p:ph type="body" idx="1"/>
          </p:nvPr>
        </p:nvSpPr>
        <p:spPr>
          <a:xfrm>
            <a:off x="206546" y="2012414"/>
            <a:ext cx="10255425" cy="479654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a:extLst>
              <a:ext uri="{FF2B5EF4-FFF2-40B4-BE49-F238E27FC236}">
                <a16:creationId xmlns:a16="http://schemas.microsoft.com/office/drawing/2014/main" id="{C4F2B31C-A208-4978-9A1D-EA4662D26BC7}"/>
              </a:ext>
            </a:extLst>
          </p:cNvPr>
          <p:cNvSpPr>
            <a:spLocks noGrp="1"/>
          </p:cNvSpPr>
          <p:nvPr>
            <p:ph type="dt" sz="half" idx="2"/>
          </p:nvPr>
        </p:nvSpPr>
        <p:spPr>
          <a:xfrm>
            <a:off x="8327920" y="7006699"/>
            <a:ext cx="1522449" cy="402483"/>
          </a:xfrm>
          <a:prstGeom prst="rect">
            <a:avLst/>
          </a:prstGeom>
        </p:spPr>
        <p:txBody>
          <a:bodyPr vert="horz" lIns="91440" tIns="45720" rIns="91440" bIns="45720" rtlCol="0" anchor="ctr"/>
          <a:lstStyle>
            <a:lvl1pPr algn="l">
              <a:defRPr sz="1052">
                <a:solidFill>
                  <a:schemeClr val="tx1">
                    <a:tint val="75000"/>
                  </a:schemeClr>
                </a:solidFill>
              </a:defRPr>
            </a:lvl1pPr>
          </a:lstStyle>
          <a:p>
            <a:fld id="{DB25E40E-9DF4-47B5-BAB8-388FDD99D59B}" type="datetimeFigureOut">
              <a:rPr lang="en-AU" smtClean="0"/>
              <a:t>12/09/2018</a:t>
            </a:fld>
            <a:endParaRPr lang="en-AU" dirty="0"/>
          </a:p>
        </p:txBody>
      </p:sp>
      <p:sp>
        <p:nvSpPr>
          <p:cNvPr id="5" name="Footer Placeholder 4">
            <a:extLst>
              <a:ext uri="{FF2B5EF4-FFF2-40B4-BE49-F238E27FC236}">
                <a16:creationId xmlns:a16="http://schemas.microsoft.com/office/drawing/2014/main" id="{7ACC266F-310A-4449-8A29-6F1ACA0C6CA5}"/>
              </a:ext>
            </a:extLst>
          </p:cNvPr>
          <p:cNvSpPr>
            <a:spLocks noGrp="1"/>
          </p:cNvSpPr>
          <p:nvPr>
            <p:ph type="ftr" sz="quarter" idx="3"/>
          </p:nvPr>
        </p:nvSpPr>
        <p:spPr>
          <a:xfrm>
            <a:off x="3541663" y="7006699"/>
            <a:ext cx="4679868" cy="402483"/>
          </a:xfrm>
          <a:prstGeom prst="rect">
            <a:avLst/>
          </a:prstGeom>
        </p:spPr>
        <p:txBody>
          <a:bodyPr vert="horz" lIns="91440" tIns="45720" rIns="91440" bIns="45720" rtlCol="0" anchor="ctr"/>
          <a:lstStyle>
            <a:lvl1pPr algn="r">
              <a:defRPr sz="1052">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F32EF9F2-B7AF-45F0-96E3-4AB78790C458}"/>
              </a:ext>
            </a:extLst>
          </p:cNvPr>
          <p:cNvSpPr>
            <a:spLocks noGrp="1"/>
          </p:cNvSpPr>
          <p:nvPr>
            <p:ph type="sldNum" sz="quarter" idx="4"/>
          </p:nvPr>
        </p:nvSpPr>
        <p:spPr>
          <a:xfrm>
            <a:off x="9956751" y="7006699"/>
            <a:ext cx="505220" cy="402483"/>
          </a:xfrm>
          <a:prstGeom prst="rect">
            <a:avLst/>
          </a:prstGeom>
        </p:spPr>
        <p:txBody>
          <a:bodyPr vert="horz" lIns="91440" tIns="45720" rIns="91440" bIns="45720" rtlCol="0" anchor="ctr"/>
          <a:lstStyle>
            <a:lvl1pPr algn="r">
              <a:defRPr sz="1052">
                <a:solidFill>
                  <a:schemeClr val="tx1">
                    <a:tint val="75000"/>
                  </a:schemeClr>
                </a:solidFill>
              </a:defRPr>
            </a:lvl1pPr>
          </a:lstStyle>
          <a:p>
            <a:fld id="{4EC81F68-4976-451A-B2E9-79BCBD2F70CC}" type="slidenum">
              <a:rPr lang="en-AU" smtClean="0"/>
              <a:t>‹#›</a:t>
            </a:fld>
            <a:endParaRPr lang="en-AU" dirty="0"/>
          </a:p>
        </p:txBody>
      </p:sp>
    </p:spTree>
    <p:extLst>
      <p:ext uri="{BB962C8B-B14F-4D97-AF65-F5344CB8AC3E}">
        <p14:creationId xmlns:p14="http://schemas.microsoft.com/office/powerpoint/2010/main" val="34374932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9" r:id="rId11"/>
  </p:sldLayoutIdLst>
  <p:txStyles>
    <p:titleStyle>
      <a:lvl1pPr algn="l" defTabSz="801929" rtl="0" eaLnBrk="1" latinLnBrk="0" hangingPunct="1">
        <a:lnSpc>
          <a:spcPct val="90000"/>
        </a:lnSpc>
        <a:spcBef>
          <a:spcPct val="0"/>
        </a:spcBef>
        <a:buNone/>
        <a:defRPr sz="3859" b="0" kern="1200">
          <a:solidFill>
            <a:schemeClr val="bg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hyperlink" Target="http://aemo.com.au/Electricity/National-Electricity-Market-NEM/Five-Minute-Settlement"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mailto:5ms@aemo.com.au"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81ED5-F6FA-4769-B786-76B872A1C0E1}"/>
              </a:ext>
            </a:extLst>
          </p:cNvPr>
          <p:cNvSpPr>
            <a:spLocks noGrp="1"/>
          </p:cNvSpPr>
          <p:nvPr>
            <p:ph type="ctrTitle"/>
          </p:nvPr>
        </p:nvSpPr>
        <p:spPr>
          <a:xfrm>
            <a:off x="420624" y="835674"/>
            <a:ext cx="9866376" cy="2631887"/>
          </a:xfrm>
        </p:spPr>
        <p:txBody>
          <a:bodyPr/>
          <a:lstStyle/>
          <a:p>
            <a:r>
              <a:rPr lang="en-AU" dirty="0">
                <a:latin typeface="Arial" panose="020B0604020202020204" pitchFamily="34" charset="0"/>
                <a:cs typeface="Arial" panose="020B0604020202020204" pitchFamily="34" charset="0"/>
              </a:rPr>
              <a:t>5MS Systems Working Group</a:t>
            </a:r>
          </a:p>
        </p:txBody>
      </p:sp>
      <p:sp>
        <p:nvSpPr>
          <p:cNvPr id="3" name="Subtitle 2">
            <a:extLst>
              <a:ext uri="{FF2B5EF4-FFF2-40B4-BE49-F238E27FC236}">
                <a16:creationId xmlns:a16="http://schemas.microsoft.com/office/drawing/2014/main" id="{0FF767D6-CA30-4825-9F9F-D537B00C2291}"/>
              </a:ext>
            </a:extLst>
          </p:cNvPr>
          <p:cNvSpPr>
            <a:spLocks noGrp="1"/>
          </p:cNvSpPr>
          <p:nvPr>
            <p:ph type="subTitle" idx="1"/>
          </p:nvPr>
        </p:nvSpPr>
        <p:spPr>
          <a:xfrm>
            <a:off x="561852" y="3913632"/>
            <a:ext cx="8018860" cy="3246121"/>
          </a:xfrm>
        </p:spPr>
        <p:txBody>
          <a:bodyPr>
            <a:normAutofit fontScale="85000" lnSpcReduction="20000"/>
          </a:bodyPr>
          <a:lstStyle/>
          <a:p>
            <a:r>
              <a:rPr lang="en-AU" dirty="0">
                <a:latin typeface="Arial" panose="020B0604020202020204" pitchFamily="34" charset="0"/>
                <a:cs typeface="Arial" panose="020B0604020202020204" pitchFamily="34" charset="0"/>
              </a:rPr>
              <a:t>SWG#2 - Monday, 17 September 2018</a:t>
            </a:r>
          </a:p>
          <a:p>
            <a:endParaRPr lang="en-AU" dirty="0">
              <a:latin typeface="Arial" panose="020B0604020202020204" pitchFamily="34" charset="0"/>
              <a:cs typeface="Arial" panose="020B0604020202020204" pitchFamily="34" charset="0"/>
            </a:endParaRPr>
          </a:p>
          <a:p>
            <a:r>
              <a:rPr lang="en-AU" b="1" dirty="0">
                <a:latin typeface="Arial" panose="020B0604020202020204" pitchFamily="34" charset="0"/>
                <a:cs typeface="Arial" panose="020B0604020202020204" pitchFamily="34" charset="0"/>
              </a:rPr>
              <a:t>AEMO Offices</a:t>
            </a:r>
            <a:r>
              <a:rPr lang="en-AU" dirty="0">
                <a:latin typeface="Arial" panose="020B0604020202020204" pitchFamily="34" charset="0"/>
                <a:cs typeface="Arial" panose="020B0604020202020204" pitchFamily="34" charset="0"/>
              </a:rPr>
              <a:t>:</a:t>
            </a:r>
          </a:p>
          <a:p>
            <a:r>
              <a:rPr lang="en-AU" dirty="0">
                <a:latin typeface="Arial" panose="020B0604020202020204" pitchFamily="34" charset="0"/>
                <a:cs typeface="Arial" panose="020B0604020202020204" pitchFamily="34" charset="0"/>
              </a:rPr>
              <a:t>Level 9, 99 Gawler Place, Adelaide</a:t>
            </a:r>
          </a:p>
          <a:p>
            <a:r>
              <a:rPr lang="en-AU" dirty="0">
                <a:latin typeface="Arial" panose="020B0604020202020204" pitchFamily="34" charset="0"/>
                <a:cs typeface="Arial" panose="020B0604020202020204" pitchFamily="34" charset="0"/>
              </a:rPr>
              <a:t>Level 10, 10 Eagle Street, Brisbane</a:t>
            </a:r>
          </a:p>
          <a:p>
            <a:r>
              <a:rPr lang="en-AU" dirty="0">
                <a:latin typeface="Arial" panose="020B0604020202020204" pitchFamily="34" charset="0"/>
                <a:cs typeface="Arial" panose="020B0604020202020204" pitchFamily="34" charset="0"/>
              </a:rPr>
              <a:t>Level 22, 530 Collins Street, Melbourne</a:t>
            </a:r>
          </a:p>
          <a:p>
            <a:r>
              <a:rPr lang="en-AU" dirty="0">
                <a:latin typeface="Arial" panose="020B0604020202020204" pitchFamily="34" charset="0"/>
                <a:cs typeface="Arial" panose="020B0604020202020204" pitchFamily="34" charset="0"/>
              </a:rPr>
              <a:t>Level 2, 20 Bond Street, Sydney</a:t>
            </a:r>
          </a:p>
          <a:p>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DIAL IN: </a:t>
            </a:r>
            <a:r>
              <a:rPr lang="en-AU" b="1" dirty="0"/>
              <a:t>02 6194 9930</a:t>
            </a:r>
            <a:r>
              <a:rPr lang="en-AU" dirty="0"/>
              <a:t>  </a:t>
            </a:r>
            <a:r>
              <a:rPr lang="en-AU" dirty="0">
                <a:latin typeface="Arial" panose="020B0604020202020204" pitchFamily="34" charset="0"/>
                <a:cs typeface="Arial" panose="020B0604020202020204" pitchFamily="34" charset="0"/>
              </a:rPr>
              <a:t>MEETING ID: </a:t>
            </a:r>
            <a:r>
              <a:rPr lang="en-AU" b="1" dirty="0"/>
              <a:t>670629</a:t>
            </a:r>
            <a:endParaRPr lang="en-AU" dirty="0">
              <a:latin typeface="Arial" panose="020B0604020202020204" pitchFamily="34" charset="0"/>
              <a:cs typeface="Arial" panose="020B0604020202020204" pitchFamily="34" charset="0"/>
            </a:endParaRPr>
          </a:p>
          <a:p>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2065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Retail System Impact Changes</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4135464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72"/>
          <p:cNvSpPr>
            <a:spLocks noGrp="1"/>
          </p:cNvSpPr>
          <p:nvPr>
            <p:ph type="title"/>
          </p:nvPr>
        </p:nvSpPr>
        <p:spPr/>
        <p:txBody>
          <a:bodyPr/>
          <a:lstStyle/>
          <a:p>
            <a:r>
              <a:rPr lang="en-AU" dirty="0">
                <a:latin typeface="Arial" panose="020B0604020202020204" pitchFamily="34" charset="0"/>
                <a:cs typeface="Arial" panose="020B0604020202020204" pitchFamily="34" charset="0"/>
              </a:rPr>
              <a:t>Change summary</a:t>
            </a:r>
          </a:p>
        </p:txBody>
      </p:sp>
      <p:sp>
        <p:nvSpPr>
          <p:cNvPr id="4" name="Content Placeholder 2">
            <a:extLst>
              <a:ext uri="{FF2B5EF4-FFF2-40B4-BE49-F238E27FC236}">
                <a16:creationId xmlns:a16="http://schemas.microsoft.com/office/drawing/2014/main" id="{7FA21B78-88FC-45DE-8CA1-B1277864B305}"/>
              </a:ext>
            </a:extLst>
          </p:cNvPr>
          <p:cNvSpPr>
            <a:spLocks noGrp="1"/>
          </p:cNvSpPr>
          <p:nvPr>
            <p:ph idx="1"/>
          </p:nvPr>
        </p:nvSpPr>
        <p:spPr>
          <a:xfrm>
            <a:off x="206546" y="2012414"/>
            <a:ext cx="10255425" cy="2443972"/>
          </a:xfrm>
        </p:spPr>
        <p:txBody>
          <a:bodyPr>
            <a:normAutofit fontScale="85000" lnSpcReduction="10000"/>
          </a:bodyPr>
          <a:lstStyle/>
          <a:p>
            <a:pPr>
              <a:lnSpc>
                <a:spcPct val="150000"/>
              </a:lnSpc>
            </a:pPr>
            <a:r>
              <a:rPr lang="en-AU" sz="3200" dirty="0">
                <a:latin typeface="Arial" panose="020B0604020202020204" pitchFamily="34" charset="0"/>
                <a:cs typeface="Arial" panose="020B0604020202020204" pitchFamily="34" charset="0"/>
              </a:rPr>
              <a:t>Would a systems HLIA document be useful to participants?</a:t>
            </a:r>
          </a:p>
          <a:p>
            <a:pPr>
              <a:lnSpc>
                <a:spcPct val="150000"/>
              </a:lnSpc>
            </a:pPr>
            <a:r>
              <a:rPr lang="en-AU" sz="3200" dirty="0">
                <a:latin typeface="Arial" panose="020B0604020202020204" pitchFamily="34" charset="0"/>
                <a:cs typeface="Arial" panose="020B0604020202020204" pitchFamily="34" charset="0"/>
              </a:rPr>
              <a:t>Identified changes from original information:</a:t>
            </a:r>
          </a:p>
          <a:p>
            <a:pPr lvl="1">
              <a:lnSpc>
                <a:spcPct val="150000"/>
              </a:lnSpc>
            </a:pPr>
            <a:r>
              <a:rPr lang="en-AU" sz="2849" dirty="0">
                <a:latin typeface="Arial" panose="020B0604020202020204" pitchFamily="34" charset="0"/>
                <a:cs typeface="Arial" panose="020B0604020202020204" pitchFamily="34" charset="0"/>
              </a:rPr>
              <a:t>Change in proposed transition timeline, MDMF retirement date proposed</a:t>
            </a:r>
          </a:p>
        </p:txBody>
      </p:sp>
      <p:pic>
        <p:nvPicPr>
          <p:cNvPr id="5" name="Picture 4">
            <a:extLst>
              <a:ext uri="{FF2B5EF4-FFF2-40B4-BE49-F238E27FC236}">
                <a16:creationId xmlns:a16="http://schemas.microsoft.com/office/drawing/2014/main" id="{F496D46C-E156-4D01-8E7B-F249333A569F}"/>
              </a:ext>
            </a:extLst>
          </p:cNvPr>
          <p:cNvPicPr>
            <a:picLocks noChangeAspect="1"/>
          </p:cNvPicPr>
          <p:nvPr/>
        </p:nvPicPr>
        <p:blipFill>
          <a:blip r:embed="rId2"/>
          <a:stretch>
            <a:fillRect/>
          </a:stretch>
        </p:blipFill>
        <p:spPr>
          <a:xfrm>
            <a:off x="0" y="4456386"/>
            <a:ext cx="10691813" cy="2485190"/>
          </a:xfrm>
          <a:prstGeom prst="rect">
            <a:avLst/>
          </a:prstGeom>
        </p:spPr>
      </p:pic>
    </p:spTree>
    <p:extLst>
      <p:ext uri="{BB962C8B-B14F-4D97-AF65-F5344CB8AC3E}">
        <p14:creationId xmlns:p14="http://schemas.microsoft.com/office/powerpoint/2010/main" val="785191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Proposed Retail Focus Groups</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1344366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72"/>
          <p:cNvSpPr>
            <a:spLocks noGrp="1"/>
          </p:cNvSpPr>
          <p:nvPr>
            <p:ph type="title"/>
          </p:nvPr>
        </p:nvSpPr>
        <p:spPr/>
        <p:txBody>
          <a:bodyPr/>
          <a:lstStyle/>
          <a:p>
            <a:r>
              <a:rPr lang="en-AU" dirty="0">
                <a:latin typeface="Arial" panose="020B0604020202020204" pitchFamily="34" charset="0"/>
                <a:cs typeface="Arial" panose="020B0604020202020204" pitchFamily="34" charset="0"/>
              </a:rPr>
              <a:t>Retail Areas to Cover - next 3 months</a:t>
            </a:r>
          </a:p>
        </p:txBody>
      </p:sp>
      <p:sp>
        <p:nvSpPr>
          <p:cNvPr id="4" name="Content Placeholder 2">
            <a:extLst>
              <a:ext uri="{FF2B5EF4-FFF2-40B4-BE49-F238E27FC236}">
                <a16:creationId xmlns:a16="http://schemas.microsoft.com/office/drawing/2014/main" id="{7FA21B78-88FC-45DE-8CA1-B1277864B305}"/>
              </a:ext>
            </a:extLst>
          </p:cNvPr>
          <p:cNvSpPr>
            <a:spLocks noGrp="1"/>
          </p:cNvSpPr>
          <p:nvPr>
            <p:ph idx="1"/>
          </p:nvPr>
        </p:nvSpPr>
        <p:spPr>
          <a:xfrm>
            <a:off x="206546" y="2012414"/>
            <a:ext cx="10255425" cy="4796544"/>
          </a:xfrm>
        </p:spPr>
        <p:txBody>
          <a:bodyPr>
            <a:normAutofit fontScale="70000" lnSpcReduction="20000"/>
          </a:bodyPr>
          <a:lstStyle/>
          <a:p>
            <a:pPr>
              <a:lnSpc>
                <a:spcPct val="150000"/>
              </a:lnSpc>
            </a:pPr>
            <a:r>
              <a:rPr lang="en-AU" sz="3200" dirty="0">
                <a:latin typeface="Arial" panose="020B0604020202020204" pitchFamily="34" charset="0"/>
                <a:cs typeface="Arial" panose="020B0604020202020204" pitchFamily="34" charset="0"/>
              </a:rPr>
              <a:t>Transition – joint focus group held on 14</a:t>
            </a:r>
            <a:r>
              <a:rPr lang="en-AU" sz="3200" baseline="30000" dirty="0">
                <a:latin typeface="Arial" panose="020B0604020202020204" pitchFamily="34" charset="0"/>
                <a:cs typeface="Arial" panose="020B0604020202020204" pitchFamily="34" charset="0"/>
              </a:rPr>
              <a:t>th</a:t>
            </a:r>
            <a:r>
              <a:rPr lang="en-AU" sz="3200" dirty="0">
                <a:latin typeface="Arial" panose="020B0604020202020204" pitchFamily="34" charset="0"/>
                <a:cs typeface="Arial" panose="020B0604020202020204" pitchFamily="34" charset="0"/>
              </a:rPr>
              <a:t> September</a:t>
            </a:r>
          </a:p>
          <a:p>
            <a:pPr>
              <a:lnSpc>
                <a:spcPct val="150000"/>
              </a:lnSpc>
            </a:pPr>
            <a:r>
              <a:rPr lang="en-AU" sz="3200" dirty="0">
                <a:latin typeface="Arial" panose="020B0604020202020204" pitchFamily="34" charset="0"/>
                <a:cs typeface="Arial" panose="020B0604020202020204" pitchFamily="34" charset="0"/>
              </a:rPr>
              <a:t>MDFF format (also discussed in Transition Focus Group)</a:t>
            </a:r>
          </a:p>
          <a:p>
            <a:pPr lvl="1">
              <a:lnSpc>
                <a:spcPct val="150000"/>
              </a:lnSpc>
            </a:pPr>
            <a:r>
              <a:rPr lang="en-AU" sz="2849" dirty="0">
                <a:latin typeface="Arial" panose="020B0604020202020204" pitchFamily="34" charset="0"/>
                <a:cs typeface="Arial" panose="020B0604020202020204" pitchFamily="34" charset="0"/>
              </a:rPr>
              <a:t>NEM12/13 format used</a:t>
            </a:r>
          </a:p>
          <a:p>
            <a:pPr lvl="1">
              <a:lnSpc>
                <a:spcPct val="150000"/>
              </a:lnSpc>
            </a:pPr>
            <a:r>
              <a:rPr lang="en-AU" sz="2849" dirty="0">
                <a:latin typeface="Arial" panose="020B0604020202020204" pitchFamily="34" charset="0"/>
                <a:cs typeface="Arial" panose="020B0604020202020204" pitchFamily="34" charset="0"/>
              </a:rPr>
              <a:t>Record 200 used for interval length</a:t>
            </a:r>
          </a:p>
          <a:p>
            <a:pPr>
              <a:lnSpc>
                <a:spcPct val="150000"/>
              </a:lnSpc>
            </a:pPr>
            <a:r>
              <a:rPr lang="en-AU" sz="3200" dirty="0">
                <a:latin typeface="Arial" panose="020B0604020202020204" pitchFamily="34" charset="0"/>
                <a:cs typeface="Arial" panose="020B0604020202020204" pitchFamily="34" charset="0"/>
              </a:rPr>
              <a:t>B2M interface API and FTP</a:t>
            </a:r>
          </a:p>
          <a:p>
            <a:pPr lvl="1">
              <a:lnSpc>
                <a:spcPct val="150000"/>
              </a:lnSpc>
            </a:pPr>
            <a:r>
              <a:rPr lang="en-AU" sz="2849" dirty="0">
                <a:latin typeface="Arial" panose="020B0604020202020204" pitchFamily="34" charset="0"/>
                <a:cs typeface="Arial" panose="020B0604020202020204" pitchFamily="34" charset="0"/>
              </a:rPr>
              <a:t>API end points, payloads</a:t>
            </a:r>
          </a:p>
          <a:p>
            <a:pPr>
              <a:lnSpc>
                <a:spcPct val="150000"/>
              </a:lnSpc>
            </a:pPr>
            <a:r>
              <a:rPr lang="en-AU" sz="3200" dirty="0">
                <a:latin typeface="Arial" panose="020B0604020202020204" pitchFamily="34" charset="0"/>
                <a:cs typeface="Arial" panose="020B0604020202020204" pitchFamily="34" charset="0"/>
              </a:rPr>
              <a:t>MDFF Validations</a:t>
            </a:r>
          </a:p>
          <a:p>
            <a:pPr lvl="1">
              <a:lnSpc>
                <a:spcPct val="150000"/>
              </a:lnSpc>
            </a:pPr>
            <a:r>
              <a:rPr lang="en-AU" sz="2849" dirty="0">
                <a:latin typeface="Arial" panose="020B0604020202020204" pitchFamily="34" charset="0"/>
                <a:cs typeface="Arial" panose="020B0604020202020204" pitchFamily="34" charset="0"/>
              </a:rPr>
              <a:t>Validation matrix</a:t>
            </a:r>
          </a:p>
          <a:p>
            <a:pPr lvl="1">
              <a:lnSpc>
                <a:spcPct val="150000"/>
              </a:lnSpc>
            </a:pPr>
            <a:r>
              <a:rPr lang="en-AU" sz="2849" dirty="0">
                <a:latin typeface="Arial" panose="020B0604020202020204" pitchFamily="34" charset="0"/>
                <a:cs typeface="Arial" panose="020B0604020202020204" pitchFamily="34" charset="0"/>
              </a:rPr>
              <a:t>Handling non-settlement data streams</a:t>
            </a:r>
          </a:p>
        </p:txBody>
      </p:sp>
    </p:spTree>
    <p:extLst>
      <p:ext uri="{BB962C8B-B14F-4D97-AF65-F5344CB8AC3E}">
        <p14:creationId xmlns:p14="http://schemas.microsoft.com/office/powerpoint/2010/main" val="3847122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93814"/>
            <a:ext cx="9356339" cy="3144614"/>
          </a:xfrm>
        </p:spPr>
        <p:txBody>
          <a:bodyPr/>
          <a:lstStyle/>
          <a:p>
            <a:r>
              <a:rPr lang="en-AU" dirty="0">
                <a:latin typeface="Arial" panose="020B0604020202020204" pitchFamily="34" charset="0"/>
                <a:cs typeface="Arial" panose="020B0604020202020204" pitchFamily="34" charset="0"/>
              </a:rPr>
              <a:t>B2M API Architecture</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Satheesh Kumar</a:t>
            </a:r>
          </a:p>
        </p:txBody>
      </p:sp>
    </p:spTree>
    <p:extLst>
      <p:ext uri="{BB962C8B-B14F-4D97-AF65-F5344CB8AC3E}">
        <p14:creationId xmlns:p14="http://schemas.microsoft.com/office/powerpoint/2010/main" val="3803236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206546" y="150494"/>
            <a:ext cx="9860997" cy="1310695"/>
          </a:xfrm>
        </p:spPr>
        <p:txBody>
          <a:bodyPr/>
          <a:lstStyle/>
          <a:p>
            <a:r>
              <a:rPr lang="en-AU" dirty="0"/>
              <a:t>Key Points</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5" y="1645920"/>
            <a:ext cx="10255425" cy="5808982"/>
          </a:xfrm>
        </p:spPr>
        <p:txBody>
          <a:bodyPr>
            <a:normAutofit/>
          </a:bodyPr>
          <a:lstStyle/>
          <a:p>
            <a:pPr lvl="0"/>
            <a:r>
              <a:rPr lang="en-AU" sz="2800" dirty="0"/>
              <a:t>B2M via FTP &amp; API - Currently, the B2M message exchange services are only available via FTP. These services will be available via APIs</a:t>
            </a:r>
          </a:p>
          <a:p>
            <a:pPr lvl="0"/>
            <a:endParaRPr lang="en-AU" sz="2800" dirty="0"/>
          </a:p>
          <a:p>
            <a:pPr lvl="0"/>
            <a:r>
              <a:rPr lang="en-AU" sz="2800" dirty="0"/>
              <a:t>We will support two types of B2M API services</a:t>
            </a:r>
          </a:p>
          <a:p>
            <a:pPr lvl="1"/>
            <a:r>
              <a:rPr lang="en-AU" sz="2400" b="1" dirty="0"/>
              <a:t>Async</a:t>
            </a:r>
            <a:r>
              <a:rPr lang="en-AU" sz="2400" dirty="0"/>
              <a:t> – where the response to the request is an acknowledgement e.g. Submit a ChangeRequest and the business response is a MACK / TACK (or) submit </a:t>
            </a:r>
            <a:r>
              <a:rPr lang="en-AU" sz="2400" dirty="0" err="1"/>
              <a:t>NMIDiscoveryRequest</a:t>
            </a:r>
            <a:r>
              <a:rPr lang="en-AU" sz="2400" dirty="0"/>
              <a:t> (multiple transactions in a message) via Async and the HTTP response is a MACK / TACK. The </a:t>
            </a:r>
            <a:r>
              <a:rPr lang="en-AU" sz="2400" dirty="0" err="1"/>
              <a:t>NMIDiscoveryResponses</a:t>
            </a:r>
            <a:r>
              <a:rPr lang="en-AU" sz="2400" dirty="0"/>
              <a:t> will be submitted as a new API outbound message</a:t>
            </a:r>
          </a:p>
          <a:p>
            <a:pPr lvl="1"/>
            <a:endParaRPr lang="en-AU" sz="2400" dirty="0"/>
          </a:p>
          <a:p>
            <a:pPr lvl="1"/>
            <a:r>
              <a:rPr lang="en-AU" sz="2400" b="1" dirty="0"/>
              <a:t>Sync</a:t>
            </a:r>
            <a:r>
              <a:rPr lang="en-AU" sz="2400" dirty="0"/>
              <a:t> – where the response to the request is a business response e.g. Submit a NMIDiscoveryRequest and the HTTP response is a </a:t>
            </a:r>
            <a:r>
              <a:rPr lang="en-AU" sz="2400" dirty="0" err="1"/>
              <a:t>NMIDiscoveryResponse</a:t>
            </a:r>
            <a:r>
              <a:rPr lang="en-AU" sz="2400" dirty="0"/>
              <a:t>. This service will not support bundling of multiple transactions in a single message </a:t>
            </a:r>
            <a:endParaRPr lang="en-AU" sz="2400"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15</a:t>
            </a:fld>
            <a:endParaRPr lang="en-AU" dirty="0"/>
          </a:p>
        </p:txBody>
      </p:sp>
    </p:spTree>
    <p:extLst>
      <p:ext uri="{BB962C8B-B14F-4D97-AF65-F5344CB8AC3E}">
        <p14:creationId xmlns:p14="http://schemas.microsoft.com/office/powerpoint/2010/main" val="461205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206546" y="150494"/>
            <a:ext cx="9860997" cy="1310695"/>
          </a:xfrm>
        </p:spPr>
        <p:txBody>
          <a:bodyPr/>
          <a:lstStyle/>
          <a:p>
            <a:r>
              <a:rPr lang="en-AU" dirty="0"/>
              <a:t>Key Points – API documentation, </a:t>
            </a:r>
            <a:r>
              <a:rPr lang="en-AU" dirty="0" err="1"/>
              <a:t>AuthN</a:t>
            </a:r>
            <a:r>
              <a:rPr lang="en-AU" dirty="0"/>
              <a:t> &amp; </a:t>
            </a:r>
            <a:r>
              <a:rPr lang="en-AU" dirty="0" err="1"/>
              <a:t>AuthZ</a:t>
            </a:r>
            <a:endParaRPr lang="en-AU" dirty="0"/>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5" y="1645920"/>
            <a:ext cx="10255425" cy="5808982"/>
          </a:xfrm>
        </p:spPr>
        <p:txBody>
          <a:bodyPr>
            <a:normAutofit lnSpcReduction="10000"/>
          </a:bodyPr>
          <a:lstStyle/>
          <a:p>
            <a:pPr lvl="0"/>
            <a:r>
              <a:rPr lang="en-AU" sz="2800" dirty="0"/>
              <a:t>API documentation will be available in API Portal. API Portal will be accessible via </a:t>
            </a:r>
            <a:r>
              <a:rPr lang="en-AU" sz="2800" dirty="0" err="1"/>
              <a:t>MarketNet</a:t>
            </a:r>
            <a:r>
              <a:rPr lang="en-AU" sz="2800" dirty="0"/>
              <a:t> and Internet</a:t>
            </a:r>
          </a:p>
          <a:p>
            <a:r>
              <a:rPr lang="en-AU" sz="2800" dirty="0" err="1"/>
              <a:t>eHub</a:t>
            </a:r>
            <a:r>
              <a:rPr lang="en-AU" sz="2800" dirty="0"/>
              <a:t> communications will be HTTPS. </a:t>
            </a:r>
            <a:r>
              <a:rPr lang="en-AU" sz="2800" dirty="0" err="1"/>
              <a:t>eHub</a:t>
            </a:r>
            <a:r>
              <a:rPr lang="en-AU" sz="2800" dirty="0"/>
              <a:t> will use two-way SSL secured encrypted communication</a:t>
            </a:r>
          </a:p>
          <a:p>
            <a:r>
              <a:rPr lang="en-AU" sz="2800" dirty="0"/>
              <a:t>When calling </a:t>
            </a:r>
            <a:r>
              <a:rPr lang="en-AU" sz="2800" dirty="0" err="1"/>
              <a:t>eHub</a:t>
            </a:r>
            <a:r>
              <a:rPr lang="en-AU" sz="2800" dirty="0"/>
              <a:t> APIs, Participants will </a:t>
            </a:r>
            <a:r>
              <a:rPr lang="en-AU" sz="2800" u="sng" dirty="0"/>
              <a:t>authenticate</a:t>
            </a:r>
            <a:r>
              <a:rPr lang="en-AU" sz="2800" dirty="0"/>
              <a:t> their identity using Basic Authentication (username and password encoded into a Base64 authorisation token) e.g.</a:t>
            </a:r>
          </a:p>
          <a:p>
            <a:pPr marL="0" indent="0">
              <a:buNone/>
            </a:pPr>
            <a:r>
              <a:rPr lang="en-AU" sz="2800" dirty="0"/>
              <a:t>      Authorization: Basic QWxhZGRpbjpvcGVuIHNlc2FtZQ==</a:t>
            </a:r>
          </a:p>
          <a:p>
            <a:pPr lvl="0"/>
            <a:r>
              <a:rPr lang="en-AU" sz="2800" dirty="0"/>
              <a:t>API </a:t>
            </a:r>
            <a:r>
              <a:rPr lang="en-AU" sz="2800" u="sng" dirty="0"/>
              <a:t>authorisation</a:t>
            </a:r>
            <a:r>
              <a:rPr lang="en-AU" sz="2800" dirty="0"/>
              <a:t> will be enabled via User Rights Management (URM). Participant Admin must select the relevant entity in the ‘Maintain Rights” menu and assign it against the username used in Basic Authentication</a:t>
            </a:r>
          </a:p>
          <a:p>
            <a:pPr lvl="0"/>
            <a:endParaRPr lang="en-AU" sz="2800" dirty="0"/>
          </a:p>
          <a:p>
            <a:pPr marL="0" lvl="0" indent="0">
              <a:buNone/>
            </a:pPr>
            <a:r>
              <a:rPr lang="en-AU" sz="2000" dirty="0"/>
              <a:t>Refer documentation ‘Guide to AEMO’s e-Hub APIs’ &amp; ‘Guide to User Rights Management’ for further details.</a:t>
            </a:r>
          </a:p>
          <a:p>
            <a:pPr marL="0" indent="0">
              <a:buNone/>
            </a:pPr>
            <a:endParaRPr lang="en-AU" sz="2400"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16</a:t>
            </a:fld>
            <a:endParaRPr lang="en-AU" dirty="0"/>
          </a:p>
        </p:txBody>
      </p:sp>
    </p:spTree>
    <p:extLst>
      <p:ext uri="{BB962C8B-B14F-4D97-AF65-F5344CB8AC3E}">
        <p14:creationId xmlns:p14="http://schemas.microsoft.com/office/powerpoint/2010/main" val="2464075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5EC62-5B66-45B3-862A-A54EBCA52EB4}"/>
              </a:ext>
            </a:extLst>
          </p:cNvPr>
          <p:cNvSpPr>
            <a:spLocks noGrp="1"/>
          </p:cNvSpPr>
          <p:nvPr>
            <p:ph type="title"/>
          </p:nvPr>
        </p:nvSpPr>
        <p:spPr/>
        <p:txBody>
          <a:bodyPr/>
          <a:lstStyle/>
          <a:p>
            <a:r>
              <a:rPr lang="en-AU" dirty="0"/>
              <a:t>Existing B2M Sync Services</a:t>
            </a:r>
          </a:p>
        </p:txBody>
      </p:sp>
      <p:sp>
        <p:nvSpPr>
          <p:cNvPr id="3" name="Content Placeholder 2">
            <a:extLst>
              <a:ext uri="{FF2B5EF4-FFF2-40B4-BE49-F238E27FC236}">
                <a16:creationId xmlns:a16="http://schemas.microsoft.com/office/drawing/2014/main" id="{461C7A4A-7218-4F9E-91A7-EEEE8A36CDE3}"/>
              </a:ext>
            </a:extLst>
          </p:cNvPr>
          <p:cNvSpPr>
            <a:spLocks noGrp="1"/>
          </p:cNvSpPr>
          <p:nvPr>
            <p:ph idx="1"/>
          </p:nvPr>
        </p:nvSpPr>
        <p:spPr>
          <a:xfrm>
            <a:off x="206546" y="1655798"/>
            <a:ext cx="10255425" cy="4796544"/>
          </a:xfrm>
        </p:spPr>
        <p:txBody>
          <a:bodyPr>
            <a:normAutofit fontScale="85000" lnSpcReduction="20000"/>
          </a:bodyPr>
          <a:lstStyle/>
          <a:p>
            <a:pPr lvl="0"/>
            <a:r>
              <a:rPr lang="en-AU" sz="2800" dirty="0"/>
              <a:t>Currently, the following B2M Sync services are available via the MSATS application (MSATS RESTful APIs)</a:t>
            </a:r>
          </a:p>
          <a:p>
            <a:pPr lvl="1"/>
            <a:r>
              <a:rPr lang="en-AU" sz="2400" dirty="0"/>
              <a:t>C4 Report</a:t>
            </a:r>
          </a:p>
          <a:p>
            <a:pPr lvl="1"/>
            <a:r>
              <a:rPr lang="en-AU" sz="2400" dirty="0"/>
              <a:t>MSATS Limits</a:t>
            </a:r>
          </a:p>
          <a:p>
            <a:pPr lvl="1"/>
            <a:r>
              <a:rPr lang="en-AU" sz="2400" dirty="0"/>
              <a:t>NMI Discovery </a:t>
            </a:r>
          </a:p>
          <a:p>
            <a:pPr lvl="1"/>
            <a:r>
              <a:rPr lang="en-AU" sz="2400" dirty="0"/>
              <a:t>NMI Details</a:t>
            </a:r>
          </a:p>
          <a:p>
            <a:pPr lvl="1"/>
            <a:r>
              <a:rPr lang="en-AU" sz="2400" dirty="0"/>
              <a:t>Participant System Status</a:t>
            </a:r>
          </a:p>
          <a:p>
            <a:pPr marL="400965" lvl="1" indent="0">
              <a:buNone/>
            </a:pPr>
            <a:endParaRPr lang="en-AU" sz="2400" dirty="0"/>
          </a:p>
          <a:p>
            <a:pPr lvl="0"/>
            <a:r>
              <a:rPr lang="en-AU" sz="2800" dirty="0"/>
              <a:t>Going forward the following sync services will also be available via e-Hub. Access to the following APIs will also be available via the legacy endpoint (MSATS API) but will be eventually retired</a:t>
            </a:r>
          </a:p>
          <a:p>
            <a:pPr lvl="1"/>
            <a:r>
              <a:rPr lang="en-AU" sz="2400" dirty="0"/>
              <a:t>C4 Report</a:t>
            </a:r>
          </a:p>
          <a:p>
            <a:pPr lvl="1"/>
            <a:r>
              <a:rPr lang="en-AU" sz="2400" dirty="0"/>
              <a:t>MSATS Limits</a:t>
            </a:r>
          </a:p>
          <a:p>
            <a:pPr lvl="1"/>
            <a:r>
              <a:rPr lang="en-AU" sz="2400" dirty="0"/>
              <a:t>NMI Discovery </a:t>
            </a:r>
          </a:p>
          <a:p>
            <a:pPr lvl="1"/>
            <a:r>
              <a:rPr lang="en-AU" sz="2400" dirty="0"/>
              <a:t>NMI Details</a:t>
            </a:r>
          </a:p>
          <a:p>
            <a:pPr lvl="1"/>
            <a:r>
              <a:rPr lang="en-AU" sz="2400" dirty="0"/>
              <a:t>Participant System Status</a:t>
            </a:r>
          </a:p>
          <a:p>
            <a:pPr lvl="1"/>
            <a:r>
              <a:rPr lang="en-AU" sz="2400" dirty="0">
                <a:solidFill>
                  <a:srgbClr val="FF0000"/>
                </a:solidFill>
              </a:rPr>
              <a:t>Provide Meter Data (new in 5MS)</a:t>
            </a:r>
          </a:p>
          <a:p>
            <a:pPr lvl="1"/>
            <a:endParaRPr lang="en-AU" sz="2400" dirty="0"/>
          </a:p>
          <a:p>
            <a:endParaRPr lang="en-AU" dirty="0"/>
          </a:p>
        </p:txBody>
      </p:sp>
    </p:spTree>
    <p:extLst>
      <p:ext uri="{BB962C8B-B14F-4D97-AF65-F5344CB8AC3E}">
        <p14:creationId xmlns:p14="http://schemas.microsoft.com/office/powerpoint/2010/main" val="1307051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5FDA9-55CF-452E-8A98-DEE9F9DAEC2C}"/>
              </a:ext>
            </a:extLst>
          </p:cNvPr>
          <p:cNvSpPr>
            <a:spLocks noGrp="1"/>
          </p:cNvSpPr>
          <p:nvPr>
            <p:ph type="title"/>
          </p:nvPr>
        </p:nvSpPr>
        <p:spPr/>
        <p:txBody>
          <a:bodyPr/>
          <a:lstStyle/>
          <a:p>
            <a:r>
              <a:rPr lang="en-AU" dirty="0"/>
              <a:t>MarketNet and Internet</a:t>
            </a:r>
          </a:p>
        </p:txBody>
      </p:sp>
      <p:sp>
        <p:nvSpPr>
          <p:cNvPr id="3" name="Content Placeholder 2">
            <a:extLst>
              <a:ext uri="{FF2B5EF4-FFF2-40B4-BE49-F238E27FC236}">
                <a16:creationId xmlns:a16="http://schemas.microsoft.com/office/drawing/2014/main" id="{23F705B8-73B3-48DD-9543-865BE60F791E}"/>
              </a:ext>
            </a:extLst>
          </p:cNvPr>
          <p:cNvSpPr>
            <a:spLocks noGrp="1"/>
          </p:cNvSpPr>
          <p:nvPr>
            <p:ph idx="1"/>
          </p:nvPr>
        </p:nvSpPr>
        <p:spPr/>
        <p:txBody>
          <a:bodyPr/>
          <a:lstStyle/>
          <a:p>
            <a:r>
              <a:rPr lang="en-AU" dirty="0"/>
              <a:t>B2M Sync/Async Service via MarketNet and Internet</a:t>
            </a:r>
          </a:p>
          <a:p>
            <a:endParaRPr lang="en-AU" dirty="0"/>
          </a:p>
          <a:p>
            <a:endParaRPr lang="en-AU" dirty="0"/>
          </a:p>
          <a:p>
            <a:endParaRPr lang="en-AU" dirty="0"/>
          </a:p>
          <a:p>
            <a:pPr marL="0" indent="0">
              <a:buNone/>
            </a:pPr>
            <a:endParaRPr lang="en-AU" sz="1600" dirty="0"/>
          </a:p>
          <a:p>
            <a:pPr marL="0" indent="0">
              <a:buNone/>
            </a:pPr>
            <a:endParaRPr lang="en-AU" sz="1600" dirty="0"/>
          </a:p>
          <a:p>
            <a:pPr marL="0" indent="0">
              <a:buNone/>
            </a:pPr>
            <a:r>
              <a:rPr lang="en-AU" sz="1600" dirty="0"/>
              <a:t>Note: content in black are the existing capabilities and content in red are the new capabilities that are to be enabled as part of 5MS project.</a:t>
            </a:r>
          </a:p>
          <a:p>
            <a:endParaRPr lang="en-AU" dirty="0"/>
          </a:p>
          <a:p>
            <a:endParaRPr lang="en-AU" dirty="0"/>
          </a:p>
        </p:txBody>
      </p:sp>
      <p:graphicFrame>
        <p:nvGraphicFramePr>
          <p:cNvPr id="4" name="Table 3">
            <a:extLst>
              <a:ext uri="{FF2B5EF4-FFF2-40B4-BE49-F238E27FC236}">
                <a16:creationId xmlns:a16="http://schemas.microsoft.com/office/drawing/2014/main" id="{EB077F7D-6F6B-40D5-959E-290A40645808}"/>
              </a:ext>
            </a:extLst>
          </p:cNvPr>
          <p:cNvGraphicFramePr>
            <a:graphicFrameLocks noGrp="1"/>
          </p:cNvGraphicFramePr>
          <p:nvPr>
            <p:extLst>
              <p:ext uri="{D42A27DB-BD31-4B8C-83A1-F6EECF244321}">
                <p14:modId xmlns:p14="http://schemas.microsoft.com/office/powerpoint/2010/main" val="2461255395"/>
              </p:ext>
            </p:extLst>
          </p:nvPr>
        </p:nvGraphicFramePr>
        <p:xfrm>
          <a:off x="369049" y="2655885"/>
          <a:ext cx="6669926" cy="1754190"/>
        </p:xfrm>
        <a:graphic>
          <a:graphicData uri="http://schemas.openxmlformats.org/drawingml/2006/table">
            <a:tbl>
              <a:tblPr firstRow="1" firstCol="1" bandRow="1">
                <a:tableStyleId>{5C22544A-7EE6-4342-B048-85BDC9FD1C3A}</a:tableStyleId>
              </a:tblPr>
              <a:tblGrid>
                <a:gridCol w="2179344">
                  <a:extLst>
                    <a:ext uri="{9D8B030D-6E8A-4147-A177-3AD203B41FA5}">
                      <a16:colId xmlns:a16="http://schemas.microsoft.com/office/drawing/2014/main" val="1634745124"/>
                    </a:ext>
                  </a:extLst>
                </a:gridCol>
                <a:gridCol w="2240357">
                  <a:extLst>
                    <a:ext uri="{9D8B030D-6E8A-4147-A177-3AD203B41FA5}">
                      <a16:colId xmlns:a16="http://schemas.microsoft.com/office/drawing/2014/main" val="1026434142"/>
                    </a:ext>
                  </a:extLst>
                </a:gridCol>
                <a:gridCol w="2250225">
                  <a:extLst>
                    <a:ext uri="{9D8B030D-6E8A-4147-A177-3AD203B41FA5}">
                      <a16:colId xmlns:a16="http://schemas.microsoft.com/office/drawing/2014/main" val="922739933"/>
                    </a:ext>
                  </a:extLst>
                </a:gridCol>
              </a:tblGrid>
              <a:tr h="584730">
                <a:tc>
                  <a:txBody>
                    <a:bodyPr/>
                    <a:lstStyle/>
                    <a:p>
                      <a:pPr algn="ctr">
                        <a:lnSpc>
                          <a:spcPts val="1250"/>
                        </a:lnSpc>
                        <a:spcBef>
                          <a:spcPts val="600"/>
                        </a:spcBef>
                        <a:spcAft>
                          <a:spcPts val="600"/>
                        </a:spcAft>
                      </a:pPr>
                      <a:r>
                        <a:rPr lang="en-AU" sz="1600" dirty="0">
                          <a:effectLst/>
                        </a:rPr>
                        <a:t> </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ts val="1250"/>
                        </a:lnSpc>
                        <a:spcBef>
                          <a:spcPts val="600"/>
                        </a:spcBef>
                        <a:spcAft>
                          <a:spcPts val="600"/>
                        </a:spcAft>
                      </a:pPr>
                      <a:r>
                        <a:rPr lang="en-AU" sz="1600" dirty="0">
                          <a:effectLst/>
                        </a:rPr>
                        <a:t>MarketNet</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ts val="1250"/>
                        </a:lnSpc>
                        <a:spcBef>
                          <a:spcPts val="600"/>
                        </a:spcBef>
                        <a:spcAft>
                          <a:spcPts val="600"/>
                        </a:spcAft>
                      </a:pPr>
                      <a:r>
                        <a:rPr lang="en-AU" sz="1600" dirty="0">
                          <a:effectLst/>
                        </a:rPr>
                        <a:t>Internet</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201182940"/>
                  </a:ext>
                </a:extLst>
              </a:tr>
              <a:tr h="584730">
                <a:tc>
                  <a:txBody>
                    <a:bodyPr/>
                    <a:lstStyle/>
                    <a:p>
                      <a:pPr algn="ctr">
                        <a:lnSpc>
                          <a:spcPts val="1250"/>
                        </a:lnSpc>
                        <a:spcBef>
                          <a:spcPts val="600"/>
                        </a:spcBef>
                        <a:spcAft>
                          <a:spcPts val="600"/>
                        </a:spcAft>
                      </a:pPr>
                      <a:r>
                        <a:rPr lang="en-AU" sz="1600" dirty="0">
                          <a:effectLst/>
                        </a:rPr>
                        <a:t>B2M Sync/Async via FTP</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342900" lvl="0" indent="-342900" algn="ctr">
                        <a:lnSpc>
                          <a:spcPts val="1250"/>
                        </a:lnSpc>
                        <a:spcBef>
                          <a:spcPts val="600"/>
                        </a:spcBef>
                        <a:spcAft>
                          <a:spcPts val="600"/>
                        </a:spcAft>
                        <a:buFont typeface="Wingdings" panose="05000000000000000000" pitchFamily="2" charset="2"/>
                        <a:buChar char=""/>
                      </a:pPr>
                      <a:r>
                        <a:rPr lang="en-AU" sz="1600" dirty="0">
                          <a:effectLst/>
                        </a:rPr>
                        <a:t> </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ts val="1250"/>
                        </a:lnSpc>
                        <a:spcBef>
                          <a:spcPts val="600"/>
                        </a:spcBef>
                        <a:spcAft>
                          <a:spcPts val="600"/>
                        </a:spcAft>
                      </a:pPr>
                      <a:r>
                        <a:rPr lang="en-AU" sz="1600" dirty="0">
                          <a:effectLst/>
                        </a:rPr>
                        <a:t> </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351217135"/>
                  </a:ext>
                </a:extLst>
              </a:tr>
              <a:tr h="584730">
                <a:tc>
                  <a:txBody>
                    <a:bodyPr/>
                    <a:lstStyle/>
                    <a:p>
                      <a:pPr algn="ctr">
                        <a:lnSpc>
                          <a:spcPts val="1250"/>
                        </a:lnSpc>
                        <a:spcBef>
                          <a:spcPts val="600"/>
                        </a:spcBef>
                        <a:spcAft>
                          <a:spcPts val="600"/>
                        </a:spcAft>
                      </a:pPr>
                      <a:r>
                        <a:rPr lang="en-AU" sz="1600" dirty="0">
                          <a:effectLst/>
                        </a:rPr>
                        <a:t>B2M sync/Async via API</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342900" lvl="0" indent="-342900" algn="ctr">
                        <a:lnSpc>
                          <a:spcPts val="1250"/>
                        </a:lnSpc>
                        <a:spcBef>
                          <a:spcPts val="600"/>
                        </a:spcBef>
                        <a:spcAft>
                          <a:spcPts val="600"/>
                        </a:spcAft>
                        <a:buFont typeface="Wingdings" panose="05000000000000000000" pitchFamily="2" charset="2"/>
                        <a:buChar char=""/>
                      </a:pPr>
                      <a:r>
                        <a:rPr lang="en-AU" sz="1600" dirty="0">
                          <a:solidFill>
                            <a:srgbClr val="FF0000"/>
                          </a:solidFill>
                          <a:effectLst/>
                        </a:rPr>
                        <a:t> </a:t>
                      </a:r>
                      <a:endParaRPr lang="en-AU"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342900" lvl="0" indent="-342900" algn="ctr">
                        <a:lnSpc>
                          <a:spcPts val="1250"/>
                        </a:lnSpc>
                        <a:spcBef>
                          <a:spcPts val="600"/>
                        </a:spcBef>
                        <a:spcAft>
                          <a:spcPts val="600"/>
                        </a:spcAft>
                        <a:buFont typeface="Wingdings" panose="05000000000000000000" pitchFamily="2" charset="2"/>
                        <a:buChar char=""/>
                      </a:pPr>
                      <a:r>
                        <a:rPr lang="en-AU" sz="1600" dirty="0">
                          <a:solidFill>
                            <a:srgbClr val="FF0000"/>
                          </a:solidFill>
                          <a:effectLst/>
                        </a:rPr>
                        <a:t> </a:t>
                      </a:r>
                      <a:endParaRPr lang="en-AU"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193242716"/>
                  </a:ext>
                </a:extLst>
              </a:tr>
            </a:tbl>
          </a:graphicData>
        </a:graphic>
      </p:graphicFrame>
    </p:spTree>
    <p:extLst>
      <p:ext uri="{BB962C8B-B14F-4D97-AF65-F5344CB8AC3E}">
        <p14:creationId xmlns:p14="http://schemas.microsoft.com/office/powerpoint/2010/main" val="2388868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7DD27-739C-4FC1-A82D-4D828AC50F6C}"/>
              </a:ext>
            </a:extLst>
          </p:cNvPr>
          <p:cNvSpPr>
            <a:spLocks noGrp="1"/>
          </p:cNvSpPr>
          <p:nvPr>
            <p:ph type="title"/>
          </p:nvPr>
        </p:nvSpPr>
        <p:spPr/>
        <p:txBody>
          <a:bodyPr>
            <a:normAutofit/>
          </a:bodyPr>
          <a:lstStyle/>
          <a:p>
            <a:r>
              <a:rPr lang="en-AU" sz="4000" dirty="0"/>
              <a:t>Processing of Inbound and Outbound B2M messages</a:t>
            </a:r>
            <a:endParaRPr lang="en-AU" dirty="0"/>
          </a:p>
        </p:txBody>
      </p:sp>
      <p:sp>
        <p:nvSpPr>
          <p:cNvPr id="3" name="Content Placeholder 2">
            <a:extLst>
              <a:ext uri="{FF2B5EF4-FFF2-40B4-BE49-F238E27FC236}">
                <a16:creationId xmlns:a16="http://schemas.microsoft.com/office/drawing/2014/main" id="{FEEA8AF3-9515-4881-9C4F-B7513AB8A9AE}"/>
              </a:ext>
            </a:extLst>
          </p:cNvPr>
          <p:cNvSpPr>
            <a:spLocks noGrp="1"/>
          </p:cNvSpPr>
          <p:nvPr>
            <p:ph idx="1"/>
          </p:nvPr>
        </p:nvSpPr>
        <p:spPr/>
        <p:txBody>
          <a:bodyPr>
            <a:normAutofit fontScale="85000" lnSpcReduction="20000"/>
          </a:bodyPr>
          <a:lstStyle/>
          <a:p>
            <a:r>
              <a:rPr lang="en-AU" sz="2751" dirty="0"/>
              <a:t>The Participants are not required to choose the protocol (FTP or API) for submitting the incoming Async B2M messages. If the message is submitted via API, the MACK and TACKs will be delivered via the HTTP response. If the file is submitted via FTP, the .ack will be delivered to the outbox. </a:t>
            </a:r>
          </a:p>
          <a:p>
            <a:r>
              <a:rPr lang="en-AU" sz="2751" dirty="0"/>
              <a:t>Participants are required to choose the outbound protocol for each of the B2M transaction groups via the MSATS browser i.e. If the Participant chooses to receive their CATS messages via FTP (outbound from e-Hub perspective)</a:t>
            </a:r>
          </a:p>
          <a:p>
            <a:pPr lvl="1"/>
            <a:r>
              <a:rPr lang="en-AU" sz="2151" dirty="0"/>
              <a:t>Participants must be able to assign / choose the outbound delivery protocol against each of the B2M transaction groups in the MSATS browser.</a:t>
            </a:r>
          </a:p>
          <a:p>
            <a:pPr lvl="1"/>
            <a:r>
              <a:rPr lang="en-AU" sz="2151" dirty="0"/>
              <a:t>If the incoming CATSChangeRequest is sent via API, the acknowledgement (MACK &amp; TACK) will be sent via the HTTP response i.e. the incoming message will not be exceptioned</a:t>
            </a:r>
          </a:p>
          <a:p>
            <a:pPr lvl="1"/>
            <a:r>
              <a:rPr lang="en-AU" sz="2151" dirty="0"/>
              <a:t>But the CATSChangeResponse / CATSNotifications will be delivered via FTP (as per the preferred protocol of the outbound messages) even though the original request (CATSChangeRequest) was received via API</a:t>
            </a:r>
          </a:p>
          <a:p>
            <a:r>
              <a:rPr lang="en-AU" sz="2751" dirty="0"/>
              <a:t>Outbound messages - </a:t>
            </a:r>
            <a:r>
              <a:rPr lang="en-AU" sz="2151" dirty="0"/>
              <a:t>API – Push (or) API - Pull</a:t>
            </a:r>
          </a:p>
          <a:p>
            <a:pPr lvl="1"/>
            <a:r>
              <a:rPr lang="en-AU" sz="2126" dirty="0"/>
              <a:t>API-Push – e-Hub will deliver the outbound messages to the Participant’s end point that is registered in e-Hub</a:t>
            </a:r>
          </a:p>
          <a:p>
            <a:pPr lvl="1"/>
            <a:r>
              <a:rPr lang="en-AU" sz="2126" dirty="0"/>
              <a:t>API-Pull – Participant will invoke an e-Hub API to pull their outstanding outbound messages</a:t>
            </a:r>
          </a:p>
          <a:p>
            <a:pPr lvl="1"/>
            <a:r>
              <a:rPr lang="en-AU" sz="2126" dirty="0"/>
              <a:t>Participants will be able to opt-in for API-Push (or) API-Pull</a:t>
            </a:r>
          </a:p>
          <a:p>
            <a:endParaRPr lang="en-AU" dirty="0"/>
          </a:p>
        </p:txBody>
      </p:sp>
    </p:spTree>
    <p:extLst>
      <p:ext uri="{BB962C8B-B14F-4D97-AF65-F5344CB8AC3E}">
        <p14:creationId xmlns:p14="http://schemas.microsoft.com/office/powerpoint/2010/main" val="126448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NEM Retail Agenda</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p:txBody>
          <a:bodyPr/>
          <a:lstStyle/>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2</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graphicFrame>
        <p:nvGraphicFramePr>
          <p:cNvPr id="3" name="Table 2">
            <a:extLst>
              <a:ext uri="{FF2B5EF4-FFF2-40B4-BE49-F238E27FC236}">
                <a16:creationId xmlns:a16="http://schemas.microsoft.com/office/drawing/2014/main" id="{62711CFE-9D89-4F3F-8EF2-82FDD5EC0D46}"/>
              </a:ext>
            </a:extLst>
          </p:cNvPr>
          <p:cNvGraphicFramePr>
            <a:graphicFrameLocks noGrp="1"/>
          </p:cNvGraphicFramePr>
          <p:nvPr>
            <p:extLst>
              <p:ext uri="{D42A27DB-BD31-4B8C-83A1-F6EECF244321}">
                <p14:modId xmlns:p14="http://schemas.microsoft.com/office/powerpoint/2010/main" val="1989946978"/>
              </p:ext>
            </p:extLst>
          </p:nvPr>
        </p:nvGraphicFramePr>
        <p:xfrm>
          <a:off x="206546" y="1512919"/>
          <a:ext cx="10255427" cy="4494548"/>
        </p:xfrm>
        <a:graphic>
          <a:graphicData uri="http://schemas.openxmlformats.org/drawingml/2006/table">
            <a:tbl>
              <a:tblPr firstRow="1" firstCol="1" bandRow="1">
                <a:tableStyleId>{5C22544A-7EE6-4342-B048-85BDC9FD1C3A}</a:tableStyleId>
              </a:tblPr>
              <a:tblGrid>
                <a:gridCol w="526879">
                  <a:extLst>
                    <a:ext uri="{9D8B030D-6E8A-4147-A177-3AD203B41FA5}">
                      <a16:colId xmlns:a16="http://schemas.microsoft.com/office/drawing/2014/main" val="538271126"/>
                    </a:ext>
                  </a:extLst>
                </a:gridCol>
                <a:gridCol w="2818527">
                  <a:extLst>
                    <a:ext uri="{9D8B030D-6E8A-4147-A177-3AD203B41FA5}">
                      <a16:colId xmlns:a16="http://schemas.microsoft.com/office/drawing/2014/main" val="1422408940"/>
                    </a:ext>
                  </a:extLst>
                </a:gridCol>
                <a:gridCol w="3752804">
                  <a:extLst>
                    <a:ext uri="{9D8B030D-6E8A-4147-A177-3AD203B41FA5}">
                      <a16:colId xmlns:a16="http://schemas.microsoft.com/office/drawing/2014/main" val="2436665780"/>
                    </a:ext>
                  </a:extLst>
                </a:gridCol>
                <a:gridCol w="3157217">
                  <a:extLst>
                    <a:ext uri="{9D8B030D-6E8A-4147-A177-3AD203B41FA5}">
                      <a16:colId xmlns:a16="http://schemas.microsoft.com/office/drawing/2014/main" val="2835572980"/>
                    </a:ext>
                  </a:extLst>
                </a:gridCol>
              </a:tblGrid>
              <a:tr h="338789">
                <a:tc>
                  <a:txBody>
                    <a:bodyPr/>
                    <a:lstStyle/>
                    <a:p>
                      <a:pPr algn="ctr">
                        <a:spcBef>
                          <a:spcPts val="100"/>
                        </a:spcBef>
                        <a:spcAft>
                          <a:spcPts val="100"/>
                        </a:spcAft>
                        <a:tabLst>
                          <a:tab pos="252095" algn="l"/>
                          <a:tab pos="504190" algn="l"/>
                          <a:tab pos="756285" algn="l"/>
                        </a:tabLst>
                      </a:pPr>
                      <a:r>
                        <a:rPr lang="en-AU" sz="1600" cap="all" dirty="0">
                          <a:effectLst/>
                          <a:latin typeface="Arial" panose="020B0604020202020204" pitchFamily="34" charset="0"/>
                          <a:cs typeface="Arial" panose="020B0604020202020204" pitchFamily="34" charset="0"/>
                        </a:rPr>
                        <a:t>NO</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Arial" panose="020B0604020202020204" pitchFamily="34" charset="0"/>
                          <a:cs typeface="Arial" panose="020B0604020202020204" pitchFamily="34" charset="0"/>
                        </a:rPr>
                        <a:t>Time</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Arial" panose="020B0604020202020204" pitchFamily="34" charset="0"/>
                          <a:cs typeface="Arial" panose="020B0604020202020204" pitchFamily="34" charset="0"/>
                        </a:rPr>
                        <a:t>AGENDA ITEM</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Arial" panose="020B0604020202020204" pitchFamily="34" charset="0"/>
                          <a:cs typeface="Arial" panose="020B0604020202020204" pitchFamily="34" charset="0"/>
                        </a:rPr>
                        <a:t>Responsible</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054372720"/>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Preliminary Matters</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5216850"/>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Arial" panose="020B0604020202020204" pitchFamily="34" charset="0"/>
                          <a:cs typeface="Arial" panose="020B0604020202020204" pitchFamily="34" charset="0"/>
                        </a:rPr>
                        <a:t>9:30am - 9:35am</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Arial" panose="020B0604020202020204" pitchFamily="34" charset="0"/>
                          <a:cs typeface="Arial" panose="020B0604020202020204" pitchFamily="34" charset="0"/>
                        </a:rPr>
                        <a:t>Welcome, introduction and apologies</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(AEMO)</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102688441"/>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Matters for Noting</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426998584"/>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9:35am – 9:45am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Actions from last meeting</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2692290741"/>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9:45am – 9:50am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System workstream status</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10005"/>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Matters for Discussion</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6003629"/>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9:50am - 10:00am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Planned Retail Focus Groups</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4114015437"/>
                  </a:ext>
                </a:extLst>
              </a:tr>
              <a:tr h="384884">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10:00am – 10:20am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B2M API Architecture</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baseline="0" dirty="0">
                          <a:effectLst/>
                          <a:latin typeface="Arial" panose="020B0604020202020204" pitchFamily="34" charset="0"/>
                          <a:cs typeface="Arial" panose="020B0604020202020204" pitchFamily="34" charset="0"/>
                        </a:rPr>
                        <a:t>Satheesh Kumar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3723639575"/>
                  </a:ext>
                </a:extLst>
              </a:tr>
              <a:tr h="382985">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10:20am - 10:50am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Retail Transition</a:t>
                      </a:r>
                    </a:p>
                  </a:txBody>
                  <a:tcPr marL="68580" marR="68580" marT="0" marB="0" anchor="ctr"/>
                </a:tc>
                <a:tc>
                  <a:txBody>
                    <a:bodyPr/>
                    <a:lstStyle/>
                    <a:p>
                      <a:pPr>
                        <a:spcBef>
                          <a:spcPts val="100"/>
                        </a:spcBef>
                        <a:spcAft>
                          <a:spcPts val="100"/>
                        </a:spcAf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Satheesh Kumar (AEMO)</a:t>
                      </a:r>
                    </a:p>
                  </a:txBody>
                  <a:tcPr marL="68580" marR="68580" marT="0" marB="0" anchor="ctr"/>
                </a:tc>
                <a:extLst>
                  <a:ext uri="{0D108BD9-81ED-4DB2-BD59-A6C34878D82A}">
                    <a16:rowId xmlns:a16="http://schemas.microsoft.com/office/drawing/2014/main" val="1508931948"/>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Other business</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96777921"/>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10:50am – 10:55am</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ea typeface="Times New Roman" panose="02020603050405020304" pitchFamily="18" charset="0"/>
                          <a:cs typeface="Arial" panose="020B0604020202020204" pitchFamily="34" charset="0"/>
                        </a:rPr>
                        <a:t>General questions</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3630830449"/>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10:55am – 11:00am</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ea typeface="Times New Roman" panose="02020603050405020304" pitchFamily="18" charset="0"/>
                          <a:cs typeface="Arial" panose="020B0604020202020204" pitchFamily="34" charset="0"/>
                        </a:rPr>
                        <a:t>Forward meeting plan</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1807239946"/>
                  </a:ext>
                </a:extLst>
              </a:tr>
            </a:tbl>
          </a:graphicData>
        </a:graphic>
      </p:graphicFrame>
    </p:spTree>
    <p:extLst>
      <p:ext uri="{BB962C8B-B14F-4D97-AF65-F5344CB8AC3E}">
        <p14:creationId xmlns:p14="http://schemas.microsoft.com/office/powerpoint/2010/main" val="3750593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29E77-207A-475F-BA5B-84748D3F9EA8}"/>
              </a:ext>
            </a:extLst>
          </p:cNvPr>
          <p:cNvSpPr>
            <a:spLocks noGrp="1"/>
          </p:cNvSpPr>
          <p:nvPr>
            <p:ph type="title"/>
          </p:nvPr>
        </p:nvSpPr>
        <p:spPr/>
        <p:txBody>
          <a:bodyPr/>
          <a:lstStyle/>
          <a:p>
            <a:r>
              <a:rPr lang="en-AU" sz="4000" dirty="0"/>
              <a:t>B2M Stop Files processing</a:t>
            </a:r>
            <a:br>
              <a:rPr lang="en-AU" sz="4000" dirty="0"/>
            </a:br>
            <a:endParaRPr lang="en-AU" dirty="0"/>
          </a:p>
        </p:txBody>
      </p:sp>
      <p:sp>
        <p:nvSpPr>
          <p:cNvPr id="3" name="Content Placeholder 2">
            <a:extLst>
              <a:ext uri="{FF2B5EF4-FFF2-40B4-BE49-F238E27FC236}">
                <a16:creationId xmlns:a16="http://schemas.microsoft.com/office/drawing/2014/main" id="{3DB1E369-EFE7-4E04-93D9-7B7DB73D5B75}"/>
              </a:ext>
            </a:extLst>
          </p:cNvPr>
          <p:cNvSpPr>
            <a:spLocks noGrp="1"/>
          </p:cNvSpPr>
          <p:nvPr>
            <p:ph idx="1"/>
          </p:nvPr>
        </p:nvSpPr>
        <p:spPr/>
        <p:txBody>
          <a:bodyPr>
            <a:normAutofit fontScale="77500" lnSpcReduction="20000"/>
          </a:bodyPr>
          <a:lstStyle/>
          <a:p>
            <a:r>
              <a:rPr lang="en-AU" sz="2751" dirty="0"/>
              <a:t>Current process of evaluating the stop files</a:t>
            </a:r>
          </a:p>
          <a:p>
            <a:pPr lvl="1"/>
            <a:r>
              <a:rPr lang="en-AU" sz="2151" dirty="0"/>
              <a:t># of Change Request activity for the day exceeds threshold</a:t>
            </a:r>
          </a:p>
          <a:p>
            <a:pPr lvl="1"/>
            <a:r>
              <a:rPr lang="en-AU" sz="2151" dirty="0"/>
              <a:t># of CATS Notifications activity for the day exceeds threshold</a:t>
            </a:r>
          </a:p>
          <a:p>
            <a:pPr lvl="1"/>
            <a:r>
              <a:rPr lang="en-AU" sz="2151" dirty="0"/>
              <a:t># of unprocessed NSRD transactions queued exceeds threshold</a:t>
            </a:r>
          </a:p>
          <a:p>
            <a:pPr lvl="1"/>
            <a:r>
              <a:rPr lang="en-AU" sz="2151" dirty="0"/>
              <a:t># of NSRD response messages exceeds threshold</a:t>
            </a:r>
          </a:p>
          <a:p>
            <a:pPr lvl="1"/>
            <a:r>
              <a:rPr lang="en-AU" sz="2151" dirty="0"/>
              <a:t># of unacknowledged messages in the outbox exceeds threshold</a:t>
            </a:r>
          </a:p>
          <a:p>
            <a:pPr lvl="1"/>
            <a:r>
              <a:rPr lang="en-AU" sz="2151" dirty="0"/>
              <a:t># of unprocessed reports submitted &amp; queued exceeds threshold</a:t>
            </a:r>
          </a:p>
          <a:p>
            <a:pPr lvl="1"/>
            <a:endParaRPr lang="en-AU" sz="2151" dirty="0"/>
          </a:p>
          <a:p>
            <a:r>
              <a:rPr lang="en-AU" sz="2751" dirty="0"/>
              <a:t>Going forward</a:t>
            </a:r>
          </a:p>
          <a:p>
            <a:pPr lvl="1"/>
            <a:r>
              <a:rPr lang="en-AU" sz="2151" dirty="0"/>
              <a:t># of Change Request activity for the day exceeds threshold</a:t>
            </a:r>
          </a:p>
          <a:p>
            <a:pPr lvl="1"/>
            <a:r>
              <a:rPr lang="en-AU" sz="2151" dirty="0"/>
              <a:t># of CATS Notifications activity for the day exceeds threshold</a:t>
            </a:r>
          </a:p>
          <a:p>
            <a:pPr lvl="1"/>
            <a:r>
              <a:rPr lang="en-AU" sz="2151" dirty="0"/>
              <a:t># of unprocessed NSRD transactions queued exceeds threshold</a:t>
            </a:r>
          </a:p>
          <a:p>
            <a:pPr lvl="1"/>
            <a:r>
              <a:rPr lang="en-AU" sz="2151" dirty="0"/>
              <a:t># of NSRD response messages exceeds threshold</a:t>
            </a:r>
          </a:p>
          <a:p>
            <a:pPr lvl="1"/>
            <a:r>
              <a:rPr lang="en-AU" sz="2151" i="1" dirty="0"/>
              <a:t># of unacknowledged messages in the outbound table exceeds threshold (sum of messages for both the protocols)</a:t>
            </a:r>
            <a:endParaRPr lang="en-AU" sz="2151" dirty="0"/>
          </a:p>
          <a:p>
            <a:pPr lvl="1"/>
            <a:r>
              <a:rPr lang="en-AU" sz="2151" dirty="0"/>
              <a:t># of unprocessed reports submitted &amp; queued exceeds threshold</a:t>
            </a:r>
          </a:p>
          <a:p>
            <a:endParaRPr lang="en-AU" sz="2751" dirty="0"/>
          </a:p>
          <a:p>
            <a:r>
              <a:rPr lang="en-AU" sz="2751" dirty="0"/>
              <a:t>Existing capability of /HubMessageManagement API will be leveraged to notify the statuses &amp; details of the stop files (or) retrieve the list of stop file types for the Participant</a:t>
            </a:r>
          </a:p>
          <a:p>
            <a:endParaRPr lang="en-AU" dirty="0"/>
          </a:p>
        </p:txBody>
      </p:sp>
    </p:spTree>
    <p:extLst>
      <p:ext uri="{BB962C8B-B14F-4D97-AF65-F5344CB8AC3E}">
        <p14:creationId xmlns:p14="http://schemas.microsoft.com/office/powerpoint/2010/main" val="31747348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5BBEF-4961-49E5-B3D2-1C1C7D318B0B}"/>
              </a:ext>
            </a:extLst>
          </p:cNvPr>
          <p:cNvSpPr>
            <a:spLocks noGrp="1"/>
          </p:cNvSpPr>
          <p:nvPr>
            <p:ph type="title"/>
          </p:nvPr>
        </p:nvSpPr>
        <p:spPr/>
        <p:txBody>
          <a:bodyPr>
            <a:normAutofit/>
          </a:bodyPr>
          <a:lstStyle/>
          <a:p>
            <a:r>
              <a:rPr lang="en-AU" sz="4000" dirty="0"/>
              <a:t>Changes to MSATS Browser related to B2M via e-Hub</a:t>
            </a:r>
            <a:endParaRPr lang="en-AU" dirty="0"/>
          </a:p>
        </p:txBody>
      </p:sp>
      <p:sp>
        <p:nvSpPr>
          <p:cNvPr id="3" name="Content Placeholder 2">
            <a:extLst>
              <a:ext uri="{FF2B5EF4-FFF2-40B4-BE49-F238E27FC236}">
                <a16:creationId xmlns:a16="http://schemas.microsoft.com/office/drawing/2014/main" id="{C3C98699-C1EA-4E94-95FB-3AA71DFDB823}"/>
              </a:ext>
            </a:extLst>
          </p:cNvPr>
          <p:cNvSpPr>
            <a:spLocks noGrp="1"/>
          </p:cNvSpPr>
          <p:nvPr>
            <p:ph idx="1"/>
          </p:nvPr>
        </p:nvSpPr>
        <p:spPr/>
        <p:txBody>
          <a:bodyPr/>
          <a:lstStyle/>
          <a:p>
            <a:r>
              <a:rPr lang="en-AU" sz="2751" dirty="0"/>
              <a:t>Participants -&gt; Participant Schema – Will define the outbound protocol for the B2M data exchange. Default will be FTP. Participants can change it to ‘API’ using this screen</a:t>
            </a:r>
          </a:p>
          <a:p>
            <a:r>
              <a:rPr lang="en-AU" sz="2751" dirty="0"/>
              <a:t>Screens illustrating the API status along with FTP status</a:t>
            </a:r>
          </a:p>
          <a:p>
            <a:r>
              <a:rPr lang="en-AU" sz="2751" dirty="0"/>
              <a:t>Non-retail B2B transaction groups are currently incorrectly listed under B2M Menus e.g. Data Load Import -&gt; Participant Inbox. These will  move to the B2B screens.</a:t>
            </a:r>
          </a:p>
          <a:p>
            <a:r>
              <a:rPr lang="en-AU" sz="2751" dirty="0"/>
              <a:t>Reports &amp; Alerts -&gt; Alerts screen -&gt; email alerts extended to messages exchanged via API protocol</a:t>
            </a:r>
          </a:p>
          <a:p>
            <a:endParaRPr lang="en-AU" dirty="0"/>
          </a:p>
        </p:txBody>
      </p:sp>
    </p:spTree>
    <p:extLst>
      <p:ext uri="{BB962C8B-B14F-4D97-AF65-F5344CB8AC3E}">
        <p14:creationId xmlns:p14="http://schemas.microsoft.com/office/powerpoint/2010/main" val="146816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Retail Transition</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Satheesh Kumar</a:t>
            </a:r>
          </a:p>
        </p:txBody>
      </p:sp>
    </p:spTree>
    <p:extLst>
      <p:ext uri="{BB962C8B-B14F-4D97-AF65-F5344CB8AC3E}">
        <p14:creationId xmlns:p14="http://schemas.microsoft.com/office/powerpoint/2010/main" val="1021613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D0BA1-5AEA-4256-834C-A55A2E5EED44}"/>
              </a:ext>
            </a:extLst>
          </p:cNvPr>
          <p:cNvSpPr>
            <a:spLocks noGrp="1"/>
          </p:cNvSpPr>
          <p:nvPr>
            <p:ph type="title"/>
          </p:nvPr>
        </p:nvSpPr>
        <p:spPr/>
        <p:txBody>
          <a:bodyPr/>
          <a:lstStyle/>
          <a:p>
            <a:r>
              <a:rPr lang="en-AU" dirty="0"/>
              <a:t>Focus Group Feedback</a:t>
            </a:r>
          </a:p>
        </p:txBody>
      </p:sp>
      <p:sp>
        <p:nvSpPr>
          <p:cNvPr id="3" name="Content Placeholder 2">
            <a:extLst>
              <a:ext uri="{FF2B5EF4-FFF2-40B4-BE49-F238E27FC236}">
                <a16:creationId xmlns:a16="http://schemas.microsoft.com/office/drawing/2014/main" id="{EEA3891A-B44A-4532-AB0F-12F83FCD472C}"/>
              </a:ext>
            </a:extLst>
          </p:cNvPr>
          <p:cNvSpPr>
            <a:spLocks noGrp="1"/>
          </p:cNvSpPr>
          <p:nvPr>
            <p:ph idx="1"/>
          </p:nvPr>
        </p:nvSpPr>
        <p:spPr/>
        <p:txBody>
          <a:bodyPr>
            <a:normAutofit/>
          </a:bodyPr>
          <a:lstStyle/>
          <a:p>
            <a:r>
              <a:rPr lang="en-AU" sz="2800" dirty="0">
                <a:latin typeface="Arial" panose="020B0604020202020204" pitchFamily="34" charset="0"/>
                <a:cs typeface="Arial" panose="020B0604020202020204" pitchFamily="34" charset="0"/>
              </a:rPr>
              <a:t>Feedback from the joint focus group</a:t>
            </a:r>
          </a:p>
          <a:p>
            <a:r>
              <a:rPr lang="en-AU" sz="2800" dirty="0">
                <a:latin typeface="Arial" panose="020B0604020202020204" pitchFamily="34" charset="0"/>
                <a:cs typeface="Arial" panose="020B0604020202020204" pitchFamily="34" charset="0"/>
              </a:rPr>
              <a:t>Topics that were discussed</a:t>
            </a:r>
          </a:p>
          <a:p>
            <a:pPr lvl="1"/>
            <a:r>
              <a:rPr lang="en-AU" sz="2449" dirty="0">
                <a:latin typeface="Arial" panose="020B0604020202020204" pitchFamily="34" charset="0"/>
                <a:cs typeface="Arial" panose="020B0604020202020204" pitchFamily="34" charset="0"/>
              </a:rPr>
              <a:t>Profiling 15 and 30-minute data</a:t>
            </a:r>
          </a:p>
          <a:p>
            <a:pPr lvl="1"/>
            <a:r>
              <a:rPr lang="en-AU" sz="2449" dirty="0">
                <a:latin typeface="Arial" panose="020B0604020202020204" pitchFamily="34" charset="0"/>
                <a:cs typeface="Arial" panose="020B0604020202020204" pitchFamily="34" charset="0"/>
              </a:rPr>
              <a:t>Unit of Measure precision</a:t>
            </a:r>
          </a:p>
          <a:p>
            <a:pPr lvl="1"/>
            <a:r>
              <a:rPr lang="en-AU" sz="2449" dirty="0">
                <a:latin typeface="Arial" panose="020B0604020202020204" pitchFamily="34" charset="0"/>
                <a:cs typeface="Arial" panose="020B0604020202020204" pitchFamily="34" charset="0"/>
              </a:rPr>
              <a:t>AEMO use of B2M (MDFF format)</a:t>
            </a:r>
          </a:p>
          <a:p>
            <a:pPr lvl="1"/>
            <a:r>
              <a:rPr lang="en-AU" sz="2449" dirty="0">
                <a:latin typeface="Arial" panose="020B0604020202020204" pitchFamily="34" charset="0"/>
                <a:cs typeface="Arial" panose="020B0604020202020204" pitchFamily="34" charset="0"/>
              </a:rPr>
              <a:t>Extending NEM12 to support 5-minute data</a:t>
            </a:r>
          </a:p>
          <a:p>
            <a:pPr lvl="1"/>
            <a:r>
              <a:rPr lang="en-AU" sz="2449" dirty="0">
                <a:latin typeface="Arial" panose="020B0604020202020204" pitchFamily="34" charset="0"/>
                <a:cs typeface="Arial" panose="020B0604020202020204" pitchFamily="34" charset="0"/>
              </a:rPr>
              <a:t>Accepting non-settlement data</a:t>
            </a:r>
          </a:p>
          <a:p>
            <a:pPr lvl="1"/>
            <a:r>
              <a:rPr lang="en-AU" sz="2449" dirty="0">
                <a:latin typeface="Arial" panose="020B0604020202020204" pitchFamily="34" charset="0"/>
                <a:cs typeface="Arial" panose="020B0604020202020204" pitchFamily="34" charset="0"/>
              </a:rPr>
              <a:t>Transition to 5-minute metering</a:t>
            </a:r>
          </a:p>
          <a:p>
            <a:pPr lvl="1"/>
            <a:r>
              <a:rPr lang="en-AU" sz="2449" dirty="0">
                <a:latin typeface="Arial" panose="020B0604020202020204" pitchFamily="34" charset="0"/>
                <a:cs typeface="Arial" panose="020B0604020202020204" pitchFamily="34" charset="0"/>
              </a:rPr>
              <a:t>File size and communication capabilities</a:t>
            </a:r>
            <a:endParaRPr lang="en-AU" dirty="0"/>
          </a:p>
        </p:txBody>
      </p:sp>
    </p:spTree>
    <p:extLst>
      <p:ext uri="{BB962C8B-B14F-4D97-AF65-F5344CB8AC3E}">
        <p14:creationId xmlns:p14="http://schemas.microsoft.com/office/powerpoint/2010/main" val="514716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Wholesale System Impact Changes</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38469618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72"/>
          <p:cNvSpPr>
            <a:spLocks noGrp="1"/>
          </p:cNvSpPr>
          <p:nvPr>
            <p:ph type="title"/>
          </p:nvPr>
        </p:nvSpPr>
        <p:spPr/>
        <p:txBody>
          <a:bodyPr/>
          <a:lstStyle/>
          <a:p>
            <a:r>
              <a:rPr lang="en-AU" dirty="0">
                <a:latin typeface="Arial" panose="020B0604020202020204" pitchFamily="34" charset="0"/>
                <a:cs typeface="Arial" panose="020B0604020202020204" pitchFamily="34" charset="0"/>
              </a:rPr>
              <a:t>Change summary</a:t>
            </a:r>
          </a:p>
        </p:txBody>
      </p:sp>
      <p:sp>
        <p:nvSpPr>
          <p:cNvPr id="4" name="Content Placeholder 2">
            <a:extLst>
              <a:ext uri="{FF2B5EF4-FFF2-40B4-BE49-F238E27FC236}">
                <a16:creationId xmlns:a16="http://schemas.microsoft.com/office/drawing/2014/main" id="{7FA21B78-88FC-45DE-8CA1-B1277864B305}"/>
              </a:ext>
            </a:extLst>
          </p:cNvPr>
          <p:cNvSpPr>
            <a:spLocks noGrp="1"/>
          </p:cNvSpPr>
          <p:nvPr>
            <p:ph idx="1"/>
          </p:nvPr>
        </p:nvSpPr>
        <p:spPr>
          <a:xfrm>
            <a:off x="206546" y="2012414"/>
            <a:ext cx="10255425" cy="5210422"/>
          </a:xfrm>
        </p:spPr>
        <p:txBody>
          <a:bodyPr>
            <a:normAutofit fontScale="70000" lnSpcReduction="20000"/>
          </a:bodyPr>
          <a:lstStyle/>
          <a:p>
            <a:pPr>
              <a:lnSpc>
                <a:spcPct val="150000"/>
              </a:lnSpc>
            </a:pPr>
            <a:r>
              <a:rPr lang="en-AU" sz="3200" dirty="0">
                <a:latin typeface="Arial" panose="020B0604020202020204" pitchFamily="34" charset="0"/>
                <a:cs typeface="Arial" panose="020B0604020202020204" pitchFamily="34" charset="0"/>
              </a:rPr>
              <a:t>Would a systems HLIA document be useful to participants?</a:t>
            </a:r>
          </a:p>
          <a:p>
            <a:pPr>
              <a:lnSpc>
                <a:spcPct val="150000"/>
              </a:lnSpc>
            </a:pPr>
            <a:r>
              <a:rPr lang="en-AU" sz="3200" dirty="0">
                <a:latin typeface="Arial" panose="020B0604020202020204" pitchFamily="34" charset="0"/>
                <a:cs typeface="Arial" panose="020B0604020202020204" pitchFamily="34" charset="0"/>
              </a:rPr>
              <a:t>Identified changes from original information:</a:t>
            </a:r>
          </a:p>
          <a:p>
            <a:pPr lvl="1">
              <a:lnSpc>
                <a:spcPct val="150000"/>
              </a:lnSpc>
            </a:pPr>
            <a:r>
              <a:rPr lang="en-AU" sz="2849" dirty="0">
                <a:latin typeface="Arial" panose="020B0604020202020204" pitchFamily="34" charset="0"/>
                <a:cs typeface="Arial" panose="020B0604020202020204" pitchFamily="34" charset="0"/>
              </a:rPr>
              <a:t>None identified</a:t>
            </a:r>
          </a:p>
          <a:p>
            <a:pPr lvl="1">
              <a:lnSpc>
                <a:spcPct val="150000"/>
              </a:lnSpc>
            </a:pPr>
            <a:r>
              <a:rPr lang="en-AU" sz="2849" dirty="0">
                <a:latin typeface="Arial" panose="020B0604020202020204" pitchFamily="34" charset="0"/>
                <a:cs typeface="Arial" panose="020B0604020202020204" pitchFamily="34" charset="0"/>
              </a:rPr>
              <a:t>P5 still under review (length and price sensitivities)</a:t>
            </a:r>
          </a:p>
          <a:p>
            <a:pPr>
              <a:lnSpc>
                <a:spcPct val="150000"/>
              </a:lnSpc>
            </a:pPr>
            <a:endParaRPr lang="en-AU" sz="3200" dirty="0">
              <a:latin typeface="Arial" panose="020B0604020202020204" pitchFamily="34" charset="0"/>
              <a:cs typeface="Arial" panose="020B0604020202020204" pitchFamily="34" charset="0"/>
            </a:endParaRPr>
          </a:p>
          <a:p>
            <a:pPr>
              <a:lnSpc>
                <a:spcPct val="150000"/>
              </a:lnSpc>
            </a:pPr>
            <a:r>
              <a:rPr lang="en-AU" sz="3200" dirty="0">
                <a:latin typeface="Arial" panose="020B0604020202020204" pitchFamily="34" charset="0"/>
                <a:cs typeface="Arial" panose="020B0604020202020204" pitchFamily="34" charset="0"/>
              </a:rPr>
              <a:t>To confirm based on feedback:</a:t>
            </a:r>
          </a:p>
          <a:p>
            <a:pPr lvl="1">
              <a:lnSpc>
                <a:spcPct val="150000"/>
              </a:lnSpc>
            </a:pPr>
            <a:r>
              <a:rPr lang="en-AU" sz="2849" dirty="0">
                <a:latin typeface="Arial" panose="020B0604020202020204" pitchFamily="34" charset="0"/>
                <a:cs typeface="Arial" panose="020B0604020202020204" pitchFamily="34" charset="0"/>
              </a:rPr>
              <a:t>NEMDE is not changing under 5MS</a:t>
            </a:r>
          </a:p>
          <a:p>
            <a:pPr lvl="1">
              <a:lnSpc>
                <a:spcPct val="150000"/>
              </a:lnSpc>
            </a:pPr>
            <a:r>
              <a:rPr lang="en-AU" sz="2849" dirty="0">
                <a:latin typeface="Arial" panose="020B0604020202020204" pitchFamily="34" charset="0"/>
                <a:cs typeface="Arial" panose="020B0604020202020204" pitchFamily="34" charset="0"/>
              </a:rPr>
              <a:t>PDRBatcher/PDRLoader remains (possible java/database version support, and adding API support)</a:t>
            </a:r>
          </a:p>
          <a:p>
            <a:pPr lvl="1">
              <a:lnSpc>
                <a:spcPct val="150000"/>
              </a:lnSpc>
            </a:pPr>
            <a:r>
              <a:rPr lang="en-AU" sz="2849" dirty="0">
                <a:latin typeface="Arial" panose="020B0604020202020204" pitchFamily="34" charset="0"/>
                <a:cs typeface="Arial" panose="020B0604020202020204" pitchFamily="34" charset="0"/>
              </a:rPr>
              <a:t>Infoserver/Data Model CSV data delivery via FTP is not changing</a:t>
            </a:r>
          </a:p>
          <a:p>
            <a:pPr lvl="1">
              <a:lnSpc>
                <a:spcPct val="150000"/>
              </a:lnSpc>
            </a:pPr>
            <a:endParaRPr lang="en-AU" sz="2849" dirty="0">
              <a:latin typeface="Arial" panose="020B0604020202020204" pitchFamily="34" charset="0"/>
              <a:cs typeface="Arial" panose="020B0604020202020204" pitchFamily="34" charset="0"/>
            </a:endParaRPr>
          </a:p>
          <a:p>
            <a:pPr>
              <a:lnSpc>
                <a:spcPct val="150000"/>
              </a:lnSpc>
            </a:pPr>
            <a:endParaRPr lang="en-AU" sz="2849"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55689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Proposed Wholesale Focus Groups</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38769802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Title 72"/>
          <p:cNvSpPr>
            <a:spLocks noGrp="1"/>
          </p:cNvSpPr>
          <p:nvPr>
            <p:ph type="title"/>
          </p:nvPr>
        </p:nvSpPr>
        <p:spPr/>
        <p:txBody>
          <a:bodyPr/>
          <a:lstStyle/>
          <a:p>
            <a:r>
              <a:rPr lang="en-AU" dirty="0">
                <a:latin typeface="Arial" panose="020B0604020202020204" pitchFamily="34" charset="0"/>
                <a:cs typeface="Arial" panose="020B0604020202020204" pitchFamily="34" charset="0"/>
              </a:rPr>
              <a:t>Wholesale Areas to Cover - next 3 months</a:t>
            </a:r>
          </a:p>
        </p:txBody>
      </p:sp>
      <p:sp>
        <p:nvSpPr>
          <p:cNvPr id="4" name="Content Placeholder 2">
            <a:extLst>
              <a:ext uri="{FF2B5EF4-FFF2-40B4-BE49-F238E27FC236}">
                <a16:creationId xmlns:a16="http://schemas.microsoft.com/office/drawing/2014/main" id="{7FA21B78-88FC-45DE-8CA1-B1277864B305}"/>
              </a:ext>
            </a:extLst>
          </p:cNvPr>
          <p:cNvSpPr>
            <a:spLocks noGrp="1"/>
          </p:cNvSpPr>
          <p:nvPr>
            <p:ph idx="1"/>
          </p:nvPr>
        </p:nvSpPr>
        <p:spPr>
          <a:xfrm>
            <a:off x="206546" y="2012414"/>
            <a:ext cx="10255425" cy="4796544"/>
          </a:xfrm>
        </p:spPr>
        <p:txBody>
          <a:bodyPr>
            <a:normAutofit fontScale="77500" lnSpcReduction="20000"/>
          </a:bodyPr>
          <a:lstStyle/>
          <a:p>
            <a:pPr>
              <a:lnSpc>
                <a:spcPct val="150000"/>
              </a:lnSpc>
            </a:pPr>
            <a:r>
              <a:rPr lang="en-AU" sz="3200" dirty="0">
                <a:latin typeface="Arial" panose="020B0604020202020204" pitchFamily="34" charset="0"/>
                <a:cs typeface="Arial" panose="020B0604020202020204" pitchFamily="34" charset="0"/>
              </a:rPr>
              <a:t>Transition – joint focus group</a:t>
            </a:r>
          </a:p>
          <a:p>
            <a:pPr>
              <a:lnSpc>
                <a:spcPct val="150000"/>
              </a:lnSpc>
            </a:pPr>
            <a:r>
              <a:rPr lang="en-AU" sz="3200" dirty="0">
                <a:latin typeface="Arial" panose="020B0604020202020204" pitchFamily="34" charset="0"/>
                <a:cs typeface="Arial" panose="020B0604020202020204" pitchFamily="34" charset="0"/>
              </a:rPr>
              <a:t>Bid/Offer interface API and FTP</a:t>
            </a:r>
          </a:p>
          <a:p>
            <a:pPr lvl="1">
              <a:lnSpc>
                <a:spcPct val="150000"/>
              </a:lnSpc>
            </a:pPr>
            <a:r>
              <a:rPr lang="en-AU" sz="2849" dirty="0">
                <a:latin typeface="Arial" panose="020B0604020202020204" pitchFamily="34" charset="0"/>
                <a:cs typeface="Arial" panose="020B0604020202020204" pitchFamily="34" charset="0"/>
              </a:rPr>
              <a:t>API end points, payloads</a:t>
            </a:r>
          </a:p>
          <a:p>
            <a:pPr>
              <a:lnSpc>
                <a:spcPct val="150000"/>
              </a:lnSpc>
            </a:pPr>
            <a:r>
              <a:rPr lang="en-AU" sz="3200" dirty="0">
                <a:latin typeface="Arial" panose="020B0604020202020204" pitchFamily="34" charset="0"/>
                <a:cs typeface="Arial" panose="020B0604020202020204" pitchFamily="34" charset="0"/>
              </a:rPr>
              <a:t>Bid/Offer Data Model</a:t>
            </a:r>
          </a:p>
          <a:p>
            <a:pPr lvl="1">
              <a:lnSpc>
                <a:spcPct val="150000"/>
              </a:lnSpc>
            </a:pPr>
            <a:r>
              <a:rPr lang="en-AU" sz="2849" dirty="0">
                <a:latin typeface="Arial" panose="020B0604020202020204" pitchFamily="34" charset="0"/>
                <a:cs typeface="Arial" panose="020B0604020202020204" pitchFamily="34" charset="0"/>
              </a:rPr>
              <a:t>Options discussion – use existing tables or new tables to support transition</a:t>
            </a:r>
          </a:p>
          <a:p>
            <a:pPr>
              <a:lnSpc>
                <a:spcPct val="150000"/>
              </a:lnSpc>
            </a:pPr>
            <a:r>
              <a:rPr lang="en-AU" sz="3200" dirty="0">
                <a:latin typeface="Arial" panose="020B0604020202020204" pitchFamily="34" charset="0"/>
                <a:cs typeface="Arial" panose="020B0604020202020204" pitchFamily="34" charset="0"/>
              </a:rPr>
              <a:t>Bid/Offer format and validation</a:t>
            </a:r>
          </a:p>
          <a:p>
            <a:pPr lvl="1">
              <a:lnSpc>
                <a:spcPct val="150000"/>
              </a:lnSpc>
            </a:pPr>
            <a:r>
              <a:rPr lang="en-AU" sz="2849" dirty="0">
                <a:latin typeface="Arial" panose="020B0604020202020204" pitchFamily="34" charset="0"/>
                <a:cs typeface="Arial" panose="020B0604020202020204" pitchFamily="34" charset="0"/>
              </a:rPr>
              <a:t>JSON format proposed</a:t>
            </a:r>
          </a:p>
          <a:p>
            <a:pPr lvl="1">
              <a:lnSpc>
                <a:spcPct val="150000"/>
              </a:lnSpc>
            </a:pPr>
            <a:r>
              <a:rPr lang="en-AU" sz="2849" dirty="0">
                <a:latin typeface="Arial" panose="020B0604020202020204" pitchFamily="34" charset="0"/>
                <a:cs typeface="Arial" panose="020B0604020202020204" pitchFamily="34" charset="0"/>
              </a:rPr>
              <a:t>Potential future changes in 5MS horizon impacting format (battery support)</a:t>
            </a:r>
          </a:p>
          <a:p>
            <a:pPr marL="0" indent="0">
              <a:lnSpc>
                <a:spcPct val="150000"/>
              </a:lnSpc>
              <a:buNone/>
            </a:pPr>
            <a:endParaRPr lang="en-AU" sz="2849"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30747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93814"/>
            <a:ext cx="9356339" cy="3144614"/>
          </a:xfrm>
        </p:spPr>
        <p:txBody>
          <a:bodyPr/>
          <a:lstStyle/>
          <a:p>
            <a:r>
              <a:rPr lang="en-AU" dirty="0">
                <a:latin typeface="Arial" panose="020B0604020202020204" pitchFamily="34" charset="0"/>
                <a:cs typeface="Arial" panose="020B0604020202020204" pitchFamily="34" charset="0"/>
              </a:rPr>
              <a:t>Bids and Offers API Architecture</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Satheesh Kumar</a:t>
            </a:r>
          </a:p>
        </p:txBody>
      </p:sp>
    </p:spTree>
    <p:extLst>
      <p:ext uri="{BB962C8B-B14F-4D97-AF65-F5344CB8AC3E}">
        <p14:creationId xmlns:p14="http://schemas.microsoft.com/office/powerpoint/2010/main" val="4180275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206546" y="150494"/>
            <a:ext cx="9860997" cy="1310695"/>
          </a:xfrm>
        </p:spPr>
        <p:txBody>
          <a:bodyPr/>
          <a:lstStyle/>
          <a:p>
            <a:r>
              <a:rPr lang="en-AU" dirty="0"/>
              <a:t>Bidding Interfaces</a:t>
            </a:r>
          </a:p>
        </p:txBody>
      </p:sp>
      <p:graphicFrame>
        <p:nvGraphicFramePr>
          <p:cNvPr id="3" name="Content Placeholder 2">
            <a:extLst>
              <a:ext uri="{FF2B5EF4-FFF2-40B4-BE49-F238E27FC236}">
                <a16:creationId xmlns:a16="http://schemas.microsoft.com/office/drawing/2014/main" id="{EDE8339A-B6D0-4BD6-89F4-1CB607B44636}"/>
              </a:ext>
            </a:extLst>
          </p:cNvPr>
          <p:cNvGraphicFramePr>
            <a:graphicFrameLocks noGrp="1"/>
          </p:cNvGraphicFramePr>
          <p:nvPr>
            <p:ph idx="1"/>
            <p:extLst>
              <p:ext uri="{D42A27DB-BD31-4B8C-83A1-F6EECF244321}">
                <p14:modId xmlns:p14="http://schemas.microsoft.com/office/powerpoint/2010/main" val="3430761201"/>
              </p:ext>
            </p:extLst>
          </p:nvPr>
        </p:nvGraphicFramePr>
        <p:xfrm>
          <a:off x="206546" y="1827213"/>
          <a:ext cx="10255250" cy="5549900"/>
        </p:xfrm>
        <a:graphic>
          <a:graphicData uri="http://schemas.openxmlformats.org/drawingml/2006/table">
            <a:tbl>
              <a:tblPr firstRow="1" bandRow="1">
                <a:tableStyleId>{5C22544A-7EE6-4342-B048-85BDC9FD1C3A}</a:tableStyleId>
              </a:tblPr>
              <a:tblGrid>
                <a:gridCol w="2184229">
                  <a:extLst>
                    <a:ext uri="{9D8B030D-6E8A-4147-A177-3AD203B41FA5}">
                      <a16:colId xmlns:a16="http://schemas.microsoft.com/office/drawing/2014/main" val="2003915307"/>
                    </a:ext>
                  </a:extLst>
                </a:gridCol>
                <a:gridCol w="8071021">
                  <a:extLst>
                    <a:ext uri="{9D8B030D-6E8A-4147-A177-3AD203B41FA5}">
                      <a16:colId xmlns:a16="http://schemas.microsoft.com/office/drawing/2014/main" val="635600188"/>
                    </a:ext>
                  </a:extLst>
                </a:gridCol>
              </a:tblGrid>
              <a:tr h="370840">
                <a:tc>
                  <a:txBody>
                    <a:bodyPr/>
                    <a:lstStyle/>
                    <a:p>
                      <a:r>
                        <a:rPr lang="en-AU" dirty="0"/>
                        <a:t>Interface</a:t>
                      </a:r>
                    </a:p>
                  </a:txBody>
                  <a:tcPr/>
                </a:tc>
                <a:tc>
                  <a:txBody>
                    <a:bodyPr/>
                    <a:lstStyle/>
                    <a:p>
                      <a:r>
                        <a:rPr lang="en-AU" dirty="0"/>
                        <a:t>Participant Expected Use</a:t>
                      </a:r>
                    </a:p>
                  </a:txBody>
                  <a:tcPr/>
                </a:tc>
                <a:extLst>
                  <a:ext uri="{0D108BD9-81ED-4DB2-BD59-A6C34878D82A}">
                    <a16:rowId xmlns:a16="http://schemas.microsoft.com/office/drawing/2014/main" val="2627631711"/>
                  </a:ext>
                </a:extLst>
              </a:tr>
              <a:tr h="370840">
                <a:tc>
                  <a:txBody>
                    <a:bodyPr/>
                    <a:lstStyle/>
                    <a:p>
                      <a:r>
                        <a:rPr lang="en-AU" dirty="0"/>
                        <a:t>FTP - Bids in JSON format</a:t>
                      </a:r>
                    </a:p>
                  </a:txBody>
                  <a:tcPr/>
                </a:tc>
                <a:tc>
                  <a:txBody>
                    <a:bodyPr/>
                    <a:lstStyle/>
                    <a:p>
                      <a:r>
                        <a:rPr lang="en-AU" dirty="0"/>
                        <a:t>B2M interface</a:t>
                      </a:r>
                    </a:p>
                    <a:p>
                      <a:pPr marL="285750" indent="-285750">
                        <a:buFontTx/>
                        <a:buChar char="-"/>
                      </a:pPr>
                      <a:r>
                        <a:rPr lang="en-AU" dirty="0"/>
                        <a:t>Designed to be used by participants, or vendors integrating their own systems for medium to high frequency bidding</a:t>
                      </a:r>
                    </a:p>
                    <a:p>
                      <a:pPr marL="285750" marR="0" lvl="0" indent="-285750" algn="l" defTabSz="801929" rtl="0" eaLnBrk="1" fontAlgn="auto" latinLnBrk="0" hangingPunct="1">
                        <a:lnSpc>
                          <a:spcPct val="100000"/>
                        </a:lnSpc>
                        <a:spcBef>
                          <a:spcPts val="0"/>
                        </a:spcBef>
                        <a:spcAft>
                          <a:spcPts val="0"/>
                        </a:spcAft>
                        <a:buClrTx/>
                        <a:buSzTx/>
                        <a:buFontTx/>
                        <a:buChar char="-"/>
                        <a:tabLst/>
                        <a:defRPr/>
                      </a:pPr>
                      <a:r>
                        <a:rPr lang="en-AU" dirty="0"/>
                        <a:t>Supports multiple DUIDs in a submission</a:t>
                      </a:r>
                    </a:p>
                    <a:p>
                      <a:pPr marL="285750" indent="-285750">
                        <a:buFontTx/>
                        <a:buChar char="-"/>
                      </a:pPr>
                      <a:r>
                        <a:rPr lang="en-AU" dirty="0"/>
                        <a:t>API and FTP can be used as a primary/secondary delivery mechanism</a:t>
                      </a:r>
                    </a:p>
                  </a:txBody>
                  <a:tcPr/>
                </a:tc>
                <a:extLst>
                  <a:ext uri="{0D108BD9-81ED-4DB2-BD59-A6C34878D82A}">
                    <a16:rowId xmlns:a16="http://schemas.microsoft.com/office/drawing/2014/main" val="2312187082"/>
                  </a:ext>
                </a:extLst>
              </a:tr>
              <a:tr h="370840">
                <a:tc>
                  <a:txBody>
                    <a:bodyPr/>
                    <a:lstStyle/>
                    <a:p>
                      <a:r>
                        <a:rPr lang="en-AU" dirty="0"/>
                        <a:t>API – Bids in JSON format</a:t>
                      </a:r>
                    </a:p>
                  </a:txBody>
                  <a:tcPr/>
                </a:tc>
                <a:tc>
                  <a:txBody>
                    <a:bodyPr/>
                    <a:lstStyle/>
                    <a:p>
                      <a:r>
                        <a:rPr lang="en-AU" dirty="0"/>
                        <a:t>B2M interface</a:t>
                      </a:r>
                    </a:p>
                    <a:p>
                      <a:pPr marL="285750" marR="0" lvl="0" indent="-285750" algn="l" defTabSz="801929" rtl="0" eaLnBrk="1" fontAlgn="auto" latinLnBrk="0" hangingPunct="1">
                        <a:lnSpc>
                          <a:spcPct val="100000"/>
                        </a:lnSpc>
                        <a:spcBef>
                          <a:spcPts val="0"/>
                        </a:spcBef>
                        <a:spcAft>
                          <a:spcPts val="0"/>
                        </a:spcAft>
                        <a:buClrTx/>
                        <a:buSzTx/>
                        <a:buFontTx/>
                        <a:buChar char="-"/>
                        <a:tabLst/>
                        <a:defRPr/>
                      </a:pPr>
                      <a:r>
                        <a:rPr lang="en-AU" dirty="0"/>
                        <a:t>Designed to be used by participants, or vendors integrating their own systems for medium to high frequency bidding</a:t>
                      </a:r>
                    </a:p>
                    <a:p>
                      <a:pPr marL="285750" marR="0" lvl="0" indent="-285750" algn="l" defTabSz="801929" rtl="0" eaLnBrk="1" fontAlgn="auto" latinLnBrk="0" hangingPunct="1">
                        <a:lnSpc>
                          <a:spcPct val="100000"/>
                        </a:lnSpc>
                        <a:spcBef>
                          <a:spcPts val="0"/>
                        </a:spcBef>
                        <a:spcAft>
                          <a:spcPts val="0"/>
                        </a:spcAft>
                        <a:buClrTx/>
                        <a:buSzTx/>
                        <a:buFontTx/>
                        <a:buChar char="-"/>
                        <a:tabLst/>
                        <a:defRPr/>
                      </a:pPr>
                      <a:r>
                        <a:rPr lang="en-AU" dirty="0"/>
                        <a:t>Supports multiple DUIDs in a submission</a:t>
                      </a:r>
                    </a:p>
                    <a:p>
                      <a:pPr marL="285750" indent="-285750">
                        <a:buFontTx/>
                        <a:buChar char="-"/>
                      </a:pPr>
                      <a:r>
                        <a:rPr lang="en-AU" dirty="0"/>
                        <a:t>API and FTP can be used as a primary/secondary delivery mechanism</a:t>
                      </a:r>
                    </a:p>
                  </a:txBody>
                  <a:tcPr/>
                </a:tc>
                <a:extLst>
                  <a:ext uri="{0D108BD9-81ED-4DB2-BD59-A6C34878D82A}">
                    <a16:rowId xmlns:a16="http://schemas.microsoft.com/office/drawing/2014/main" val="3022702192"/>
                  </a:ext>
                </a:extLst>
              </a:tr>
              <a:tr h="370840">
                <a:tc>
                  <a:txBody>
                    <a:bodyPr/>
                    <a:lstStyle/>
                    <a:p>
                      <a:r>
                        <a:rPr lang="en-AU" dirty="0"/>
                        <a:t>Web UI submission</a:t>
                      </a:r>
                    </a:p>
                  </a:txBody>
                  <a:tcPr/>
                </a:tc>
                <a:tc>
                  <a:txBody>
                    <a:bodyPr/>
                    <a:lstStyle/>
                    <a:p>
                      <a:r>
                        <a:rPr lang="en-AU" dirty="0"/>
                        <a:t>Web UI interface</a:t>
                      </a:r>
                    </a:p>
                    <a:p>
                      <a:pPr marL="285750" indent="-285750">
                        <a:buFontTx/>
                        <a:buChar char="-"/>
                      </a:pPr>
                      <a:r>
                        <a:rPr lang="en-AU" dirty="0"/>
                        <a:t>Provides a bidding user interface</a:t>
                      </a:r>
                    </a:p>
                    <a:p>
                      <a:pPr marL="285750" indent="-285750">
                        <a:buFontTx/>
                        <a:buChar char="-"/>
                      </a:pPr>
                      <a:r>
                        <a:rPr lang="en-AU" dirty="0"/>
                        <a:t>Designed to be used by participants with low frequency bidding</a:t>
                      </a:r>
                    </a:p>
                    <a:p>
                      <a:pPr marL="285750" indent="-285750">
                        <a:buFontTx/>
                        <a:buChar char="-"/>
                      </a:pPr>
                      <a:r>
                        <a:rPr lang="en-AU" dirty="0"/>
                        <a:t>Supports bidding for a single DUID</a:t>
                      </a:r>
                    </a:p>
                    <a:p>
                      <a:pPr marL="285750" indent="-285750">
                        <a:buFontTx/>
                        <a:buChar char="-"/>
                      </a:pPr>
                      <a:r>
                        <a:rPr lang="en-AU" dirty="0"/>
                        <a:t>Allows downloading effective bids to a file (that meets the </a:t>
                      </a:r>
                      <a:r>
                        <a:rPr lang="en-AU"/>
                        <a:t>upload format below)</a:t>
                      </a:r>
                      <a:endParaRPr lang="en-AU" dirty="0"/>
                    </a:p>
                  </a:txBody>
                  <a:tcPr/>
                </a:tc>
                <a:extLst>
                  <a:ext uri="{0D108BD9-81ED-4DB2-BD59-A6C34878D82A}">
                    <a16:rowId xmlns:a16="http://schemas.microsoft.com/office/drawing/2014/main" val="1051800906"/>
                  </a:ext>
                </a:extLst>
              </a:tr>
              <a:tr h="370840">
                <a:tc>
                  <a:txBody>
                    <a:bodyPr/>
                    <a:lstStyle/>
                    <a:p>
                      <a:r>
                        <a:rPr lang="en-AU" dirty="0"/>
                        <a:t>Web file submission – JSON</a:t>
                      </a:r>
                    </a:p>
                  </a:txBody>
                  <a:tcPr/>
                </a:tc>
                <a:tc>
                  <a:txBody>
                    <a:bodyPr/>
                    <a:lstStyle/>
                    <a:p>
                      <a:r>
                        <a:rPr lang="en-AU" dirty="0"/>
                        <a:t>File upload via web screen</a:t>
                      </a:r>
                    </a:p>
                    <a:p>
                      <a:pPr marL="285750" indent="-285750">
                        <a:buFontTx/>
                        <a:buChar char="-"/>
                      </a:pPr>
                      <a:r>
                        <a:rPr lang="en-AU" dirty="0"/>
                        <a:t>Designed to be used by smaller participants for low frequency bidding</a:t>
                      </a:r>
                    </a:p>
                    <a:p>
                      <a:pPr marL="285750" marR="0" lvl="0" indent="-285750" algn="l" defTabSz="801929" rtl="0" eaLnBrk="1" fontAlgn="auto" latinLnBrk="0" hangingPunct="1">
                        <a:lnSpc>
                          <a:spcPct val="100000"/>
                        </a:lnSpc>
                        <a:spcBef>
                          <a:spcPts val="0"/>
                        </a:spcBef>
                        <a:spcAft>
                          <a:spcPts val="0"/>
                        </a:spcAft>
                        <a:buClrTx/>
                        <a:buSzTx/>
                        <a:buFontTx/>
                        <a:buChar char="-"/>
                        <a:tabLst/>
                        <a:defRPr/>
                      </a:pPr>
                      <a:r>
                        <a:rPr lang="en-AU" dirty="0"/>
                        <a:t>Likely not a credible backup for medium/high frequency bidding</a:t>
                      </a:r>
                    </a:p>
                    <a:p>
                      <a:pPr marL="285750" indent="-285750">
                        <a:buFontTx/>
                        <a:buChar char="-"/>
                      </a:pPr>
                      <a:r>
                        <a:rPr lang="en-AU" dirty="0"/>
                        <a:t>Supports multiple DUIDs in an upload</a:t>
                      </a:r>
                    </a:p>
                    <a:p>
                      <a:pPr marL="285750" indent="-285750">
                        <a:buFontTx/>
                        <a:buChar char="-"/>
                      </a:pPr>
                      <a:r>
                        <a:rPr lang="en-AU" dirty="0"/>
                        <a:t>Should CSV be supported – allowing for tools like Excel to be used?</a:t>
                      </a:r>
                    </a:p>
                  </a:txBody>
                  <a:tcPr/>
                </a:tc>
                <a:extLst>
                  <a:ext uri="{0D108BD9-81ED-4DB2-BD59-A6C34878D82A}">
                    <a16:rowId xmlns:a16="http://schemas.microsoft.com/office/drawing/2014/main" val="3533159230"/>
                  </a:ext>
                </a:extLst>
              </a:tr>
            </a:tbl>
          </a:graphicData>
        </a:graphic>
      </p:graphicFrame>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29</a:t>
            </a:fld>
            <a:endParaRPr lang="en-AU" dirty="0"/>
          </a:p>
        </p:txBody>
      </p:sp>
    </p:spTree>
    <p:extLst>
      <p:ext uri="{BB962C8B-B14F-4D97-AF65-F5344CB8AC3E}">
        <p14:creationId xmlns:p14="http://schemas.microsoft.com/office/powerpoint/2010/main" val="1156173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NEM Wholesale Agenda</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p:txBody>
          <a:bodyPr/>
          <a:lstStyle/>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endParaRPr lang="en-AU" dirty="0"/>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3</a:t>
            </a:fld>
            <a:endParaRPr lang="en-AU" dirty="0"/>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graphicFrame>
        <p:nvGraphicFramePr>
          <p:cNvPr id="3" name="Table 2">
            <a:extLst>
              <a:ext uri="{FF2B5EF4-FFF2-40B4-BE49-F238E27FC236}">
                <a16:creationId xmlns:a16="http://schemas.microsoft.com/office/drawing/2014/main" id="{62711CFE-9D89-4F3F-8EF2-82FDD5EC0D46}"/>
              </a:ext>
            </a:extLst>
          </p:cNvPr>
          <p:cNvGraphicFramePr>
            <a:graphicFrameLocks noGrp="1"/>
          </p:cNvGraphicFramePr>
          <p:nvPr>
            <p:extLst>
              <p:ext uri="{D42A27DB-BD31-4B8C-83A1-F6EECF244321}">
                <p14:modId xmlns:p14="http://schemas.microsoft.com/office/powerpoint/2010/main" val="1656041908"/>
              </p:ext>
            </p:extLst>
          </p:nvPr>
        </p:nvGraphicFramePr>
        <p:xfrm>
          <a:off x="206546" y="1512919"/>
          <a:ext cx="10255427" cy="4494548"/>
        </p:xfrm>
        <a:graphic>
          <a:graphicData uri="http://schemas.openxmlformats.org/drawingml/2006/table">
            <a:tbl>
              <a:tblPr firstRow="1" firstCol="1" bandRow="1">
                <a:tableStyleId>{5C22544A-7EE6-4342-B048-85BDC9FD1C3A}</a:tableStyleId>
              </a:tblPr>
              <a:tblGrid>
                <a:gridCol w="526879">
                  <a:extLst>
                    <a:ext uri="{9D8B030D-6E8A-4147-A177-3AD203B41FA5}">
                      <a16:colId xmlns:a16="http://schemas.microsoft.com/office/drawing/2014/main" val="538271126"/>
                    </a:ext>
                  </a:extLst>
                </a:gridCol>
                <a:gridCol w="2818527">
                  <a:extLst>
                    <a:ext uri="{9D8B030D-6E8A-4147-A177-3AD203B41FA5}">
                      <a16:colId xmlns:a16="http://schemas.microsoft.com/office/drawing/2014/main" val="1422408940"/>
                    </a:ext>
                  </a:extLst>
                </a:gridCol>
                <a:gridCol w="3752804">
                  <a:extLst>
                    <a:ext uri="{9D8B030D-6E8A-4147-A177-3AD203B41FA5}">
                      <a16:colId xmlns:a16="http://schemas.microsoft.com/office/drawing/2014/main" val="2436665780"/>
                    </a:ext>
                  </a:extLst>
                </a:gridCol>
                <a:gridCol w="3157217">
                  <a:extLst>
                    <a:ext uri="{9D8B030D-6E8A-4147-A177-3AD203B41FA5}">
                      <a16:colId xmlns:a16="http://schemas.microsoft.com/office/drawing/2014/main" val="2835572980"/>
                    </a:ext>
                  </a:extLst>
                </a:gridCol>
              </a:tblGrid>
              <a:tr h="338789">
                <a:tc>
                  <a:txBody>
                    <a:bodyPr/>
                    <a:lstStyle/>
                    <a:p>
                      <a:pPr algn="ctr">
                        <a:spcBef>
                          <a:spcPts val="100"/>
                        </a:spcBef>
                        <a:spcAft>
                          <a:spcPts val="100"/>
                        </a:spcAft>
                        <a:tabLst>
                          <a:tab pos="252095" algn="l"/>
                          <a:tab pos="504190" algn="l"/>
                          <a:tab pos="756285" algn="l"/>
                        </a:tabLst>
                      </a:pPr>
                      <a:r>
                        <a:rPr lang="en-AU" sz="1600" cap="all" dirty="0">
                          <a:effectLst/>
                          <a:latin typeface="Arial" panose="020B0604020202020204" pitchFamily="34" charset="0"/>
                          <a:cs typeface="Arial" panose="020B0604020202020204" pitchFamily="34" charset="0"/>
                        </a:rPr>
                        <a:t>NO</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Arial" panose="020B0604020202020204" pitchFamily="34" charset="0"/>
                          <a:cs typeface="Arial" panose="020B0604020202020204" pitchFamily="34" charset="0"/>
                        </a:rPr>
                        <a:t>Time</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Arial" panose="020B0604020202020204" pitchFamily="34" charset="0"/>
                          <a:cs typeface="Arial" panose="020B0604020202020204" pitchFamily="34" charset="0"/>
                        </a:rPr>
                        <a:t>AGENDA ITEM</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ctr">
                        <a:spcBef>
                          <a:spcPts val="100"/>
                        </a:spcBef>
                        <a:spcAft>
                          <a:spcPts val="100"/>
                        </a:spcAft>
                        <a:tabLst>
                          <a:tab pos="252095" algn="l"/>
                          <a:tab pos="504190" algn="l"/>
                          <a:tab pos="756285" algn="l"/>
                        </a:tabLst>
                      </a:pPr>
                      <a:r>
                        <a:rPr lang="en-AU" sz="1600" cap="all" dirty="0">
                          <a:effectLst/>
                          <a:latin typeface="Arial" panose="020B0604020202020204" pitchFamily="34" charset="0"/>
                          <a:cs typeface="Arial" panose="020B0604020202020204" pitchFamily="34" charset="0"/>
                        </a:rPr>
                        <a:t>Responsible</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054372720"/>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Preliminary Matters</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5216850"/>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Arial" panose="020B0604020202020204" pitchFamily="34" charset="0"/>
                          <a:cs typeface="Arial" panose="020B0604020202020204" pitchFamily="34" charset="0"/>
                        </a:rPr>
                        <a:t>11:30am - 11:35am</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Arial" panose="020B0604020202020204" pitchFamily="34" charset="0"/>
                          <a:cs typeface="Arial" panose="020B0604020202020204" pitchFamily="34" charset="0"/>
                        </a:rPr>
                        <a:t>Welcome, introduction and apologies</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spcBef>
                          <a:spcPts val="100"/>
                        </a:spcBef>
                        <a:spcAft>
                          <a:spcPts val="100"/>
                        </a:spcAft>
                        <a:tabLst>
                          <a:tab pos="504190" algn="l"/>
                          <a:tab pos="756285" algn="l"/>
                        </a:tabLst>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(AEMO)</a:t>
                      </a:r>
                      <a:endParaRPr lang="en-AU" sz="1600" b="1" dirty="0">
                        <a:solidFill>
                          <a:srgbClr val="2E74B5"/>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102688441"/>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Matters for Noting</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426998584"/>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11:35am – 11:45am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Actions from last meeting</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2692290741"/>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11:45am – 11:50am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System workstream status</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10005"/>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Matters for Discussion</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6003629"/>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11:50am - 12:00pm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Planned Wholesale Focus Groups</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4114015437"/>
                  </a:ext>
                </a:extLst>
              </a:tr>
              <a:tr h="384884">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12:00pm – 12:20pm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Bids and Offer API Architecture</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baseline="0" dirty="0">
                          <a:effectLst/>
                          <a:latin typeface="Arial" panose="020B0604020202020204" pitchFamily="34" charset="0"/>
                          <a:cs typeface="Arial" panose="020B0604020202020204" pitchFamily="34" charset="0"/>
                        </a:rPr>
                        <a:t>Satheesh Kumar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3723639575"/>
                  </a:ext>
                </a:extLst>
              </a:tr>
              <a:tr h="382985">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12:20pm - 12:50pm</a:t>
                      </a:r>
                    </a:p>
                  </a:txBody>
                  <a:tcPr marL="68580" marR="68580" marT="0" marB="0" anchor="ctr"/>
                </a:tc>
                <a:tc>
                  <a:txBody>
                    <a:bodyPr/>
                    <a:lstStyle/>
                    <a:p>
                      <a:pPr>
                        <a:spcBef>
                          <a:spcPts val="100"/>
                        </a:spcBef>
                        <a:spcAft>
                          <a:spcPts val="100"/>
                        </a:spcAft>
                        <a:tabLst>
                          <a:tab pos="504190" algn="l"/>
                          <a:tab pos="756285" algn="l"/>
                        </a:tabLs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Wholesale Transition</a:t>
                      </a:r>
                    </a:p>
                  </a:txBody>
                  <a:tcPr marL="68580" marR="68580" marT="0" marB="0" anchor="ctr"/>
                </a:tc>
                <a:tc>
                  <a:txBody>
                    <a:bodyPr/>
                    <a:lstStyle/>
                    <a:p>
                      <a:pPr>
                        <a:spcBef>
                          <a:spcPts val="100"/>
                        </a:spcBef>
                        <a:spcAft>
                          <a:spcPts val="100"/>
                        </a:spcAft>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Satheesh Kumar (AEMO)</a:t>
                      </a:r>
                    </a:p>
                  </a:txBody>
                  <a:tcPr marL="68580" marR="68580" marT="0" marB="0" anchor="ctr"/>
                </a:tc>
                <a:extLst>
                  <a:ext uri="{0D108BD9-81ED-4DB2-BD59-A6C34878D82A}">
                    <a16:rowId xmlns:a16="http://schemas.microsoft.com/office/drawing/2014/main" val="1508931948"/>
                  </a:ext>
                </a:extLst>
              </a:tr>
              <a:tr h="338789">
                <a:tc gridSpan="4">
                  <a:txBody>
                    <a:bodyPr/>
                    <a:lstStyle/>
                    <a:p>
                      <a:pPr>
                        <a:spcBef>
                          <a:spcPts val="100"/>
                        </a:spcBef>
                        <a:spcAft>
                          <a:spcPts val="100"/>
                        </a:spcAft>
                        <a:tabLst>
                          <a:tab pos="504190" algn="l"/>
                          <a:tab pos="756285" algn="l"/>
                        </a:tabLst>
                      </a:pPr>
                      <a:r>
                        <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rPr>
                        <a:t>Other business</a:t>
                      </a: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tabLst>
                          <a:tab pos="504190" algn="l"/>
                          <a:tab pos="756285" algn="l"/>
                        </a:tabLst>
                      </a:pPr>
                      <a:endParaRPr lang="en-AU" sz="1600" b="1" dirty="0">
                        <a:solidFill>
                          <a:srgbClr val="2E74B5"/>
                        </a:solidFill>
                        <a:effectLst/>
                        <a:latin typeface="+mn-lt"/>
                        <a:ea typeface="Times New Roman" panose="02020603050405020304" pitchFamily="18" charset="0"/>
                        <a:cs typeface="Times New Roman" panose="02020603050405020304" pitchFamily="18" charset="0"/>
                      </a:endParaRPr>
                    </a:p>
                  </a:txBody>
                  <a:tcPr marL="68580" marR="68580" marT="0" marB="0" anchor="ctr"/>
                </a:tc>
                <a:tc hMerge="1">
                  <a:txBody>
                    <a:bodyPr/>
                    <a:lstStyle/>
                    <a:p>
                      <a:pPr>
                        <a:spcBef>
                          <a:spcPts val="100"/>
                        </a:spcBef>
                        <a:spcAft>
                          <a:spcPts val="100"/>
                        </a:spcAft>
                      </a:pPr>
                      <a:endParaRPr lang="en-AU" sz="1600" dirty="0">
                        <a:effectLst/>
                        <a:latin typeface="+mn-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796777921"/>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12:50pm – 12:55pm</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ea typeface="Times New Roman" panose="02020603050405020304" pitchFamily="18" charset="0"/>
                          <a:cs typeface="Arial" panose="020B0604020202020204" pitchFamily="34" charset="0"/>
                        </a:rPr>
                        <a:t>General questions</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3630830449"/>
                  </a:ext>
                </a:extLst>
              </a:tr>
              <a:tr h="338789">
                <a:tc>
                  <a:txBody>
                    <a:bodyPr/>
                    <a:lstStyle/>
                    <a:p>
                      <a:pPr>
                        <a:spcBef>
                          <a:spcPts val="100"/>
                        </a:spcBef>
                        <a:spcAft>
                          <a:spcPts val="100"/>
                        </a:spcAft>
                        <a:tabLst>
                          <a:tab pos="504190" algn="l"/>
                          <a:tab pos="756285" algn="l"/>
                        </a:tabLst>
                      </a:pPr>
                      <a:endParaRPr lang="en-AU" sz="1600" b="1"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tab pos="504190" algn="l"/>
                          <a:tab pos="756285" algn="l"/>
                        </a:tabLst>
                        <a:defRPr/>
                      </a:pP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12:55pm – 1:00pm</a:t>
                      </a:r>
                    </a:p>
                  </a:txBody>
                  <a:tcPr marL="68580" marR="68580" marT="0" marB="0" anchor="ctr"/>
                </a:tc>
                <a:tc>
                  <a:txBody>
                    <a:bodyPr/>
                    <a:lstStyle/>
                    <a:p>
                      <a:pPr>
                        <a:spcBef>
                          <a:spcPts val="100"/>
                        </a:spcBef>
                        <a:spcAft>
                          <a:spcPts val="100"/>
                        </a:spcAft>
                      </a:pPr>
                      <a:r>
                        <a:rPr lang="en-AU" sz="1600" dirty="0">
                          <a:effectLst/>
                          <a:latin typeface="Arial" panose="020B0604020202020204" pitchFamily="34" charset="0"/>
                          <a:ea typeface="Times New Roman" panose="02020603050405020304" pitchFamily="18" charset="0"/>
                          <a:cs typeface="Arial" panose="020B0604020202020204" pitchFamily="34" charset="0"/>
                        </a:rPr>
                        <a:t>Forward meeting plan</a:t>
                      </a:r>
                    </a:p>
                  </a:txBody>
                  <a:tcPr marL="68580" marR="68580" marT="0" marB="0" anchor="ctr"/>
                </a:tc>
                <a:tc>
                  <a:txBody>
                    <a:bodyPr/>
                    <a:lstStyle/>
                    <a:p>
                      <a:pPr marL="0" marR="0" lvl="0" indent="0" algn="l" defTabSz="801929" rtl="0" eaLnBrk="1" fontAlgn="auto" latinLnBrk="0" hangingPunct="1">
                        <a:lnSpc>
                          <a:spcPct val="100000"/>
                        </a:lnSpc>
                        <a:spcBef>
                          <a:spcPts val="100"/>
                        </a:spcBef>
                        <a:spcAft>
                          <a:spcPts val="100"/>
                        </a:spcAft>
                        <a:buClrTx/>
                        <a:buSzTx/>
                        <a:buFontTx/>
                        <a:buNone/>
                        <a:tabLst/>
                        <a:defRPr/>
                      </a:pPr>
                      <a:r>
                        <a:rPr lang="en-AU" sz="1600" dirty="0">
                          <a:effectLst/>
                          <a:latin typeface="Arial" panose="020B0604020202020204" pitchFamily="34" charset="0"/>
                          <a:cs typeface="Arial" panose="020B0604020202020204" pitchFamily="34" charset="0"/>
                        </a:rPr>
                        <a:t>Hamish McNeish</a:t>
                      </a:r>
                      <a:r>
                        <a:rPr lang="en-AU" sz="1600" baseline="0" dirty="0">
                          <a:effectLst/>
                          <a:latin typeface="Arial" panose="020B0604020202020204" pitchFamily="34" charset="0"/>
                          <a:cs typeface="Arial" panose="020B0604020202020204" pitchFamily="34" charset="0"/>
                        </a:rPr>
                        <a:t> </a:t>
                      </a:r>
                      <a:r>
                        <a:rPr lang="en-AU" sz="1600" b="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(AEMO)</a:t>
                      </a:r>
                    </a:p>
                  </a:txBody>
                  <a:tcPr marL="68580" marR="68580" marT="0" marB="0" anchor="ctr"/>
                </a:tc>
                <a:extLst>
                  <a:ext uri="{0D108BD9-81ED-4DB2-BD59-A6C34878D82A}">
                    <a16:rowId xmlns:a16="http://schemas.microsoft.com/office/drawing/2014/main" val="1807239946"/>
                  </a:ext>
                </a:extLst>
              </a:tr>
            </a:tbl>
          </a:graphicData>
        </a:graphic>
      </p:graphicFrame>
    </p:spTree>
    <p:extLst>
      <p:ext uri="{BB962C8B-B14F-4D97-AF65-F5344CB8AC3E}">
        <p14:creationId xmlns:p14="http://schemas.microsoft.com/office/powerpoint/2010/main" val="769653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206546" y="150494"/>
            <a:ext cx="9860997" cy="1310695"/>
          </a:xfrm>
        </p:spPr>
        <p:txBody>
          <a:bodyPr/>
          <a:lstStyle/>
          <a:p>
            <a:r>
              <a:rPr lang="en-AU" dirty="0"/>
              <a:t>Key Points</a:t>
            </a:r>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5" y="1645920"/>
            <a:ext cx="10255425" cy="5808982"/>
          </a:xfrm>
        </p:spPr>
        <p:txBody>
          <a:bodyPr>
            <a:normAutofit/>
          </a:bodyPr>
          <a:lstStyle/>
          <a:p>
            <a:pPr lvl="0"/>
            <a:r>
              <a:rPr lang="en-AU" sz="2800" dirty="0"/>
              <a:t>Bids/Offers via FTP, API, Web UI and Web upload</a:t>
            </a:r>
          </a:p>
          <a:p>
            <a:pPr lvl="0"/>
            <a:endParaRPr lang="en-AU" sz="2800" dirty="0"/>
          </a:p>
          <a:p>
            <a:pPr lvl="0"/>
            <a:r>
              <a:rPr lang="en-AU" sz="2800" dirty="0"/>
              <a:t>The current FTP service is asynchronous – submit then poll for response</a:t>
            </a:r>
          </a:p>
          <a:p>
            <a:pPr lvl="0"/>
            <a:endParaRPr lang="en-AU" sz="2800" dirty="0"/>
          </a:p>
          <a:p>
            <a:pPr lvl="0"/>
            <a:r>
              <a:rPr lang="en-AU" sz="2800" dirty="0"/>
              <a:t>A single bid/offer JSON format is proposed for both FTP and API interfaces</a:t>
            </a:r>
          </a:p>
          <a:p>
            <a:pPr lvl="0"/>
            <a:endParaRPr lang="en-AU" sz="2800" dirty="0"/>
          </a:p>
          <a:p>
            <a:pPr lvl="0"/>
            <a:r>
              <a:rPr lang="en-AU" sz="2800" dirty="0"/>
              <a:t>The API service will be synchronous</a:t>
            </a:r>
          </a:p>
          <a:p>
            <a:pPr lvl="1"/>
            <a:r>
              <a:rPr lang="en-AU" sz="2400" b="1" dirty="0"/>
              <a:t>Sync</a:t>
            </a:r>
            <a:r>
              <a:rPr lang="en-AU" sz="2400" dirty="0"/>
              <a:t> – where the response to the request is a business response e.g. Submit a bid/offer and the HTTP response confirms receipt and successful validation and loading by AEMO</a:t>
            </a:r>
          </a:p>
          <a:p>
            <a:pPr marL="0" indent="0">
              <a:buNone/>
            </a:pPr>
            <a:endParaRPr lang="en-AU" sz="2400"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30</a:t>
            </a:fld>
            <a:endParaRPr lang="en-AU" dirty="0"/>
          </a:p>
        </p:txBody>
      </p:sp>
    </p:spTree>
    <p:extLst>
      <p:ext uri="{BB962C8B-B14F-4D97-AF65-F5344CB8AC3E}">
        <p14:creationId xmlns:p14="http://schemas.microsoft.com/office/powerpoint/2010/main" val="34109350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a:xfrm>
            <a:off x="206546" y="150494"/>
            <a:ext cx="9860997" cy="1310695"/>
          </a:xfrm>
        </p:spPr>
        <p:txBody>
          <a:bodyPr/>
          <a:lstStyle/>
          <a:p>
            <a:r>
              <a:rPr lang="en-AU" dirty="0"/>
              <a:t>Key Points – API documentation, </a:t>
            </a:r>
            <a:r>
              <a:rPr lang="en-AU" dirty="0" err="1"/>
              <a:t>AuthN</a:t>
            </a:r>
            <a:r>
              <a:rPr lang="en-AU" dirty="0"/>
              <a:t> &amp; </a:t>
            </a:r>
            <a:r>
              <a:rPr lang="en-AU" dirty="0" err="1"/>
              <a:t>AuthZ</a:t>
            </a:r>
            <a:endParaRPr lang="en-AU" dirty="0"/>
          </a:p>
        </p:txBody>
      </p:sp>
      <p:sp>
        <p:nvSpPr>
          <p:cNvPr id="7" name="Content Placeholder 6">
            <a:extLst>
              <a:ext uri="{FF2B5EF4-FFF2-40B4-BE49-F238E27FC236}">
                <a16:creationId xmlns:a16="http://schemas.microsoft.com/office/drawing/2014/main" id="{AC6135E2-BB95-4227-B6BA-F528455E4898}"/>
              </a:ext>
            </a:extLst>
          </p:cNvPr>
          <p:cNvSpPr>
            <a:spLocks noGrp="1"/>
          </p:cNvSpPr>
          <p:nvPr>
            <p:ph idx="1"/>
          </p:nvPr>
        </p:nvSpPr>
        <p:spPr>
          <a:xfrm>
            <a:off x="206545" y="1645920"/>
            <a:ext cx="10255425" cy="5808982"/>
          </a:xfrm>
        </p:spPr>
        <p:txBody>
          <a:bodyPr>
            <a:normAutofit lnSpcReduction="10000"/>
          </a:bodyPr>
          <a:lstStyle/>
          <a:p>
            <a:pPr lvl="0"/>
            <a:r>
              <a:rPr lang="en-AU" sz="2800" dirty="0"/>
              <a:t>API documentation will be available in API Portal. API Portal will be accessible via </a:t>
            </a:r>
            <a:r>
              <a:rPr lang="en-AU" sz="2800" dirty="0" err="1"/>
              <a:t>MarketNet</a:t>
            </a:r>
            <a:r>
              <a:rPr lang="en-AU" sz="2800" dirty="0"/>
              <a:t> and Internet</a:t>
            </a:r>
          </a:p>
          <a:p>
            <a:r>
              <a:rPr lang="en-AU" sz="2800" dirty="0" err="1"/>
              <a:t>eHub</a:t>
            </a:r>
            <a:r>
              <a:rPr lang="en-AU" sz="2800" dirty="0"/>
              <a:t> communications will be HTTPS. </a:t>
            </a:r>
            <a:r>
              <a:rPr lang="en-AU" sz="2800" dirty="0" err="1"/>
              <a:t>eHub</a:t>
            </a:r>
            <a:r>
              <a:rPr lang="en-AU" sz="2800" dirty="0"/>
              <a:t> will use two-way SSL secured encrypted communication</a:t>
            </a:r>
          </a:p>
          <a:p>
            <a:r>
              <a:rPr lang="en-AU" sz="2800" dirty="0"/>
              <a:t>When calling </a:t>
            </a:r>
            <a:r>
              <a:rPr lang="en-AU" sz="2800" dirty="0" err="1"/>
              <a:t>eHub</a:t>
            </a:r>
            <a:r>
              <a:rPr lang="en-AU" sz="2800" dirty="0"/>
              <a:t> APIs, Participants will </a:t>
            </a:r>
            <a:r>
              <a:rPr lang="en-AU" sz="2800" u="sng" dirty="0"/>
              <a:t>authenticate</a:t>
            </a:r>
            <a:r>
              <a:rPr lang="en-AU" sz="2800" dirty="0"/>
              <a:t> their identity using Basic Authentication (username and password encoded into a Base64 authorisation token) e.g.</a:t>
            </a:r>
          </a:p>
          <a:p>
            <a:pPr marL="0" indent="0">
              <a:buNone/>
            </a:pPr>
            <a:r>
              <a:rPr lang="en-AU" sz="2800" dirty="0"/>
              <a:t>      Authorization: Basic QWxhZGRpbjpvcGVuIHNlc2FtZQ==</a:t>
            </a:r>
          </a:p>
          <a:p>
            <a:pPr lvl="0"/>
            <a:r>
              <a:rPr lang="en-AU" sz="2800" dirty="0"/>
              <a:t>API </a:t>
            </a:r>
            <a:r>
              <a:rPr lang="en-AU" sz="2800" u="sng" dirty="0"/>
              <a:t>Authorisation</a:t>
            </a:r>
            <a:r>
              <a:rPr lang="en-AU" sz="2800" dirty="0"/>
              <a:t> will be enabled via User Rights Management (URM). Participant Admin must select the relevant entity in the ‘Maintain Rights” menu and assign it against the username used in Basic Authentication</a:t>
            </a:r>
          </a:p>
          <a:p>
            <a:pPr lvl="0"/>
            <a:endParaRPr lang="en-AU" sz="2800" dirty="0"/>
          </a:p>
          <a:p>
            <a:pPr marL="0" lvl="0" indent="0">
              <a:buNone/>
            </a:pPr>
            <a:r>
              <a:rPr lang="en-AU" sz="2000" dirty="0"/>
              <a:t>Refer documentation ‘Guide to AEMO’s e-Hub APIs’ &amp; ‘Guide to User Rights Management’ for further details.</a:t>
            </a:r>
          </a:p>
          <a:p>
            <a:pPr marL="0" indent="0">
              <a:buNone/>
            </a:pPr>
            <a:endParaRPr lang="en-AU" sz="2400"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fld id="{4EC81F68-4976-451A-B2E9-79BCBD2F70CC}" type="slidenum">
              <a:rPr lang="en-AU" smtClean="0"/>
              <a:pPr/>
              <a:t>31</a:t>
            </a:fld>
            <a:endParaRPr lang="en-AU" dirty="0"/>
          </a:p>
        </p:txBody>
      </p:sp>
    </p:spTree>
    <p:extLst>
      <p:ext uri="{BB962C8B-B14F-4D97-AF65-F5344CB8AC3E}">
        <p14:creationId xmlns:p14="http://schemas.microsoft.com/office/powerpoint/2010/main" val="20549832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5FDA9-55CF-452E-8A98-DEE9F9DAEC2C}"/>
              </a:ext>
            </a:extLst>
          </p:cNvPr>
          <p:cNvSpPr>
            <a:spLocks noGrp="1"/>
          </p:cNvSpPr>
          <p:nvPr>
            <p:ph type="title"/>
          </p:nvPr>
        </p:nvSpPr>
        <p:spPr/>
        <p:txBody>
          <a:bodyPr/>
          <a:lstStyle/>
          <a:p>
            <a:r>
              <a:rPr lang="en-AU" dirty="0"/>
              <a:t>MarketNet and Internet</a:t>
            </a:r>
          </a:p>
        </p:txBody>
      </p:sp>
      <p:sp>
        <p:nvSpPr>
          <p:cNvPr id="3" name="Content Placeholder 2">
            <a:extLst>
              <a:ext uri="{FF2B5EF4-FFF2-40B4-BE49-F238E27FC236}">
                <a16:creationId xmlns:a16="http://schemas.microsoft.com/office/drawing/2014/main" id="{23F705B8-73B3-48DD-9543-865BE60F791E}"/>
              </a:ext>
            </a:extLst>
          </p:cNvPr>
          <p:cNvSpPr>
            <a:spLocks noGrp="1"/>
          </p:cNvSpPr>
          <p:nvPr>
            <p:ph idx="1"/>
          </p:nvPr>
        </p:nvSpPr>
        <p:spPr/>
        <p:txBody>
          <a:bodyPr/>
          <a:lstStyle/>
          <a:p>
            <a:r>
              <a:rPr lang="en-AU" dirty="0"/>
              <a:t>Bid/Offer services via MarketNet and Internet</a:t>
            </a:r>
          </a:p>
          <a:p>
            <a:endParaRPr lang="en-AU" dirty="0"/>
          </a:p>
          <a:p>
            <a:endParaRPr lang="en-AU" dirty="0"/>
          </a:p>
          <a:p>
            <a:endParaRPr lang="en-AU" dirty="0"/>
          </a:p>
          <a:p>
            <a:pPr marL="0" indent="0">
              <a:buNone/>
            </a:pPr>
            <a:endParaRPr lang="en-AU" sz="1600" dirty="0"/>
          </a:p>
          <a:p>
            <a:pPr marL="0" indent="0">
              <a:buNone/>
            </a:pPr>
            <a:r>
              <a:rPr lang="en-AU" sz="1600" dirty="0"/>
              <a:t>Note: content in black are the existing capabilities and content in red are the new capabilities that are to be enabled as part of 5MS project.</a:t>
            </a:r>
          </a:p>
          <a:p>
            <a:endParaRPr lang="en-AU" dirty="0"/>
          </a:p>
          <a:p>
            <a:endParaRPr lang="en-AU" dirty="0"/>
          </a:p>
        </p:txBody>
      </p:sp>
      <p:graphicFrame>
        <p:nvGraphicFramePr>
          <p:cNvPr id="4" name="Table 3">
            <a:extLst>
              <a:ext uri="{FF2B5EF4-FFF2-40B4-BE49-F238E27FC236}">
                <a16:creationId xmlns:a16="http://schemas.microsoft.com/office/drawing/2014/main" id="{EB077F7D-6F6B-40D5-959E-290A40645808}"/>
              </a:ext>
            </a:extLst>
          </p:cNvPr>
          <p:cNvGraphicFramePr>
            <a:graphicFrameLocks noGrp="1"/>
          </p:cNvGraphicFramePr>
          <p:nvPr>
            <p:extLst>
              <p:ext uri="{D42A27DB-BD31-4B8C-83A1-F6EECF244321}">
                <p14:modId xmlns:p14="http://schemas.microsoft.com/office/powerpoint/2010/main" val="3744431981"/>
              </p:ext>
            </p:extLst>
          </p:nvPr>
        </p:nvGraphicFramePr>
        <p:xfrm>
          <a:off x="369048" y="2655884"/>
          <a:ext cx="5555501" cy="1420815"/>
        </p:xfrm>
        <a:graphic>
          <a:graphicData uri="http://schemas.openxmlformats.org/drawingml/2006/table">
            <a:tbl>
              <a:tblPr firstRow="1" firstCol="1" bandRow="1">
                <a:tableStyleId>{5C22544A-7EE6-4342-B048-85BDC9FD1C3A}</a:tableStyleId>
              </a:tblPr>
              <a:tblGrid>
                <a:gridCol w="1815215">
                  <a:extLst>
                    <a:ext uri="{9D8B030D-6E8A-4147-A177-3AD203B41FA5}">
                      <a16:colId xmlns:a16="http://schemas.microsoft.com/office/drawing/2014/main" val="1634745124"/>
                    </a:ext>
                  </a:extLst>
                </a:gridCol>
                <a:gridCol w="1866033">
                  <a:extLst>
                    <a:ext uri="{9D8B030D-6E8A-4147-A177-3AD203B41FA5}">
                      <a16:colId xmlns:a16="http://schemas.microsoft.com/office/drawing/2014/main" val="1026434142"/>
                    </a:ext>
                  </a:extLst>
                </a:gridCol>
                <a:gridCol w="1874253">
                  <a:extLst>
                    <a:ext uri="{9D8B030D-6E8A-4147-A177-3AD203B41FA5}">
                      <a16:colId xmlns:a16="http://schemas.microsoft.com/office/drawing/2014/main" val="922739933"/>
                    </a:ext>
                  </a:extLst>
                </a:gridCol>
              </a:tblGrid>
              <a:tr h="473605">
                <a:tc>
                  <a:txBody>
                    <a:bodyPr/>
                    <a:lstStyle/>
                    <a:p>
                      <a:pPr algn="ctr">
                        <a:lnSpc>
                          <a:spcPts val="1250"/>
                        </a:lnSpc>
                        <a:spcBef>
                          <a:spcPts val="600"/>
                        </a:spcBef>
                        <a:spcAft>
                          <a:spcPts val="600"/>
                        </a:spcAft>
                      </a:pPr>
                      <a:r>
                        <a:rPr lang="en-AU" sz="1600" dirty="0">
                          <a:effectLst/>
                        </a:rPr>
                        <a:t> </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ts val="1250"/>
                        </a:lnSpc>
                        <a:spcBef>
                          <a:spcPts val="600"/>
                        </a:spcBef>
                        <a:spcAft>
                          <a:spcPts val="600"/>
                        </a:spcAft>
                      </a:pPr>
                      <a:r>
                        <a:rPr lang="en-AU" sz="1600" dirty="0">
                          <a:effectLst/>
                        </a:rPr>
                        <a:t>MarketNet</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ts val="1250"/>
                        </a:lnSpc>
                        <a:spcBef>
                          <a:spcPts val="600"/>
                        </a:spcBef>
                        <a:spcAft>
                          <a:spcPts val="600"/>
                        </a:spcAft>
                      </a:pPr>
                      <a:r>
                        <a:rPr lang="en-AU" sz="1600" dirty="0">
                          <a:effectLst/>
                        </a:rPr>
                        <a:t>Internet</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201182940"/>
                  </a:ext>
                </a:extLst>
              </a:tr>
              <a:tr h="473605">
                <a:tc>
                  <a:txBody>
                    <a:bodyPr/>
                    <a:lstStyle/>
                    <a:p>
                      <a:pPr algn="ctr">
                        <a:lnSpc>
                          <a:spcPts val="1250"/>
                        </a:lnSpc>
                        <a:spcBef>
                          <a:spcPts val="600"/>
                        </a:spcBef>
                        <a:spcAft>
                          <a:spcPts val="600"/>
                        </a:spcAft>
                      </a:pPr>
                      <a:r>
                        <a:rPr lang="en-AU" sz="1600" dirty="0">
                          <a:effectLst/>
                        </a:rPr>
                        <a:t>Bid Async via FTP</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342900" lvl="0" indent="-342900" algn="ctr">
                        <a:lnSpc>
                          <a:spcPts val="1250"/>
                        </a:lnSpc>
                        <a:spcBef>
                          <a:spcPts val="600"/>
                        </a:spcBef>
                        <a:spcAft>
                          <a:spcPts val="600"/>
                        </a:spcAft>
                        <a:buFont typeface="Wingdings" panose="05000000000000000000" pitchFamily="2" charset="2"/>
                        <a:buChar char=""/>
                      </a:pPr>
                      <a:r>
                        <a:rPr lang="en-AU" sz="1600" dirty="0">
                          <a:effectLst/>
                        </a:rPr>
                        <a:t> </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algn="ctr">
                        <a:lnSpc>
                          <a:spcPts val="1250"/>
                        </a:lnSpc>
                        <a:spcBef>
                          <a:spcPts val="600"/>
                        </a:spcBef>
                        <a:spcAft>
                          <a:spcPts val="600"/>
                        </a:spcAft>
                      </a:pPr>
                      <a:r>
                        <a:rPr lang="en-AU" sz="1600" dirty="0">
                          <a:effectLst/>
                        </a:rPr>
                        <a:t> </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351217135"/>
                  </a:ext>
                </a:extLst>
              </a:tr>
              <a:tr h="473605">
                <a:tc>
                  <a:txBody>
                    <a:bodyPr/>
                    <a:lstStyle/>
                    <a:p>
                      <a:pPr algn="ctr">
                        <a:lnSpc>
                          <a:spcPts val="1250"/>
                        </a:lnSpc>
                        <a:spcBef>
                          <a:spcPts val="600"/>
                        </a:spcBef>
                        <a:spcAft>
                          <a:spcPts val="600"/>
                        </a:spcAft>
                      </a:pPr>
                      <a:r>
                        <a:rPr lang="en-AU" sz="1600" dirty="0">
                          <a:effectLst/>
                        </a:rPr>
                        <a:t>Bid Sync via API</a:t>
                      </a:r>
                      <a:endParaRPr lang="en-AU" sz="16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342900" lvl="0" indent="-342900" algn="ctr">
                        <a:lnSpc>
                          <a:spcPts val="1250"/>
                        </a:lnSpc>
                        <a:spcBef>
                          <a:spcPts val="600"/>
                        </a:spcBef>
                        <a:spcAft>
                          <a:spcPts val="600"/>
                        </a:spcAft>
                        <a:buFont typeface="Wingdings" panose="05000000000000000000" pitchFamily="2" charset="2"/>
                        <a:buChar char=""/>
                      </a:pPr>
                      <a:r>
                        <a:rPr lang="en-AU" sz="1600" dirty="0">
                          <a:solidFill>
                            <a:srgbClr val="FF0000"/>
                          </a:solidFill>
                          <a:effectLst/>
                        </a:rPr>
                        <a:t> </a:t>
                      </a:r>
                      <a:endParaRPr lang="en-AU"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pPr marL="342900" lvl="0" indent="-342900" algn="ctr">
                        <a:lnSpc>
                          <a:spcPts val="1250"/>
                        </a:lnSpc>
                        <a:spcBef>
                          <a:spcPts val="600"/>
                        </a:spcBef>
                        <a:spcAft>
                          <a:spcPts val="600"/>
                        </a:spcAft>
                        <a:buFont typeface="Wingdings" panose="05000000000000000000" pitchFamily="2" charset="2"/>
                        <a:buChar char=""/>
                      </a:pPr>
                      <a:r>
                        <a:rPr lang="en-AU" sz="1600" dirty="0">
                          <a:solidFill>
                            <a:srgbClr val="FF0000"/>
                          </a:solidFill>
                          <a:effectLst/>
                        </a:rPr>
                        <a:t> </a:t>
                      </a:r>
                      <a:endParaRPr lang="en-AU" sz="1600" dirty="0">
                        <a:solidFill>
                          <a:srgbClr val="FF0000"/>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extLst>
                  <a:ext uri="{0D108BD9-81ED-4DB2-BD59-A6C34878D82A}">
                    <a16:rowId xmlns:a16="http://schemas.microsoft.com/office/drawing/2014/main" val="3193242716"/>
                  </a:ext>
                </a:extLst>
              </a:tr>
            </a:tbl>
          </a:graphicData>
        </a:graphic>
      </p:graphicFrame>
    </p:spTree>
    <p:extLst>
      <p:ext uri="{BB962C8B-B14F-4D97-AF65-F5344CB8AC3E}">
        <p14:creationId xmlns:p14="http://schemas.microsoft.com/office/powerpoint/2010/main" val="35060963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7DD27-739C-4FC1-A82D-4D828AC50F6C}"/>
              </a:ext>
            </a:extLst>
          </p:cNvPr>
          <p:cNvSpPr>
            <a:spLocks noGrp="1"/>
          </p:cNvSpPr>
          <p:nvPr>
            <p:ph type="title"/>
          </p:nvPr>
        </p:nvSpPr>
        <p:spPr/>
        <p:txBody>
          <a:bodyPr>
            <a:normAutofit/>
          </a:bodyPr>
          <a:lstStyle/>
          <a:p>
            <a:r>
              <a:rPr lang="en-AU" sz="4000" dirty="0"/>
              <a:t>Processing of Inbound Bid messages</a:t>
            </a:r>
            <a:br>
              <a:rPr lang="en-AU" sz="4000" dirty="0"/>
            </a:br>
            <a:endParaRPr lang="en-AU" dirty="0"/>
          </a:p>
        </p:txBody>
      </p:sp>
      <p:sp>
        <p:nvSpPr>
          <p:cNvPr id="3" name="Content Placeholder 2">
            <a:extLst>
              <a:ext uri="{FF2B5EF4-FFF2-40B4-BE49-F238E27FC236}">
                <a16:creationId xmlns:a16="http://schemas.microsoft.com/office/drawing/2014/main" id="{FEEA8AF3-9515-4881-9C4F-B7513AB8A9AE}"/>
              </a:ext>
            </a:extLst>
          </p:cNvPr>
          <p:cNvSpPr>
            <a:spLocks noGrp="1"/>
          </p:cNvSpPr>
          <p:nvPr>
            <p:ph idx="1"/>
          </p:nvPr>
        </p:nvSpPr>
        <p:spPr/>
        <p:txBody>
          <a:bodyPr>
            <a:normAutofit/>
          </a:bodyPr>
          <a:lstStyle/>
          <a:p>
            <a:r>
              <a:rPr lang="en-AU" sz="2751" dirty="0"/>
              <a:t>If the message is submitted via API, the acceptance and validation will be delivered via the HTTP response. If the file is submitted via FTP, the ACK or CPT response will be delivered to the Import folder. </a:t>
            </a:r>
          </a:p>
          <a:p>
            <a:r>
              <a:rPr lang="en-AU" sz="2751" dirty="0"/>
              <a:t>ACK/CPT is currently a CSV format, this could shift to JSON or remain as CSV</a:t>
            </a:r>
          </a:p>
          <a:p>
            <a:endParaRPr lang="en-AU" dirty="0"/>
          </a:p>
        </p:txBody>
      </p:sp>
    </p:spTree>
    <p:extLst>
      <p:ext uri="{BB962C8B-B14F-4D97-AF65-F5344CB8AC3E}">
        <p14:creationId xmlns:p14="http://schemas.microsoft.com/office/powerpoint/2010/main" val="19566041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General Questions</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6291160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Wholesale Transition</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14272568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D0BA1-5AEA-4256-834C-A55A2E5EED44}"/>
              </a:ext>
            </a:extLst>
          </p:cNvPr>
          <p:cNvSpPr>
            <a:spLocks noGrp="1"/>
          </p:cNvSpPr>
          <p:nvPr>
            <p:ph type="title"/>
          </p:nvPr>
        </p:nvSpPr>
        <p:spPr/>
        <p:txBody>
          <a:bodyPr/>
          <a:lstStyle/>
          <a:p>
            <a:r>
              <a:rPr lang="en-AU" dirty="0"/>
              <a:t>Input to Joint Focus Group</a:t>
            </a:r>
          </a:p>
        </p:txBody>
      </p:sp>
      <p:sp>
        <p:nvSpPr>
          <p:cNvPr id="3" name="Content Placeholder 2">
            <a:extLst>
              <a:ext uri="{FF2B5EF4-FFF2-40B4-BE49-F238E27FC236}">
                <a16:creationId xmlns:a16="http://schemas.microsoft.com/office/drawing/2014/main" id="{EEA3891A-B44A-4532-AB0F-12F83FCD472C}"/>
              </a:ext>
            </a:extLst>
          </p:cNvPr>
          <p:cNvSpPr>
            <a:spLocks noGrp="1"/>
          </p:cNvSpPr>
          <p:nvPr>
            <p:ph idx="1"/>
          </p:nvPr>
        </p:nvSpPr>
        <p:spPr/>
        <p:txBody>
          <a:bodyPr>
            <a:normAutofit/>
          </a:bodyPr>
          <a:lstStyle/>
          <a:p>
            <a:r>
              <a:rPr lang="en-AU" sz="2800" dirty="0">
                <a:latin typeface="Arial" panose="020B0604020202020204" pitchFamily="34" charset="0"/>
                <a:cs typeface="Arial" panose="020B0604020202020204" pitchFamily="34" charset="0"/>
              </a:rPr>
              <a:t>What areas do we need to consider?</a:t>
            </a:r>
          </a:p>
          <a:p>
            <a:pPr lvl="1"/>
            <a:r>
              <a:rPr lang="en-AU" sz="2449" dirty="0">
                <a:latin typeface="Arial" panose="020B0604020202020204" pitchFamily="34" charset="0"/>
                <a:cs typeface="Arial" panose="020B0604020202020204" pitchFamily="34" charset="0"/>
              </a:rPr>
              <a:t>Proposed early transition to 5-minute bids/offers</a:t>
            </a:r>
          </a:p>
          <a:p>
            <a:pPr lvl="1"/>
            <a:r>
              <a:rPr lang="en-AU" sz="2449" dirty="0">
                <a:latin typeface="Arial" panose="020B0604020202020204" pitchFamily="34" charset="0"/>
                <a:cs typeface="Arial" panose="020B0604020202020204" pitchFamily="34" charset="0"/>
              </a:rPr>
              <a:t>Allowing a window for participants to shift from 30-minute to 5-minute</a:t>
            </a:r>
          </a:p>
          <a:p>
            <a:pPr lvl="1"/>
            <a:r>
              <a:rPr lang="en-AU" sz="2449" dirty="0">
                <a:latin typeface="Arial" panose="020B0604020202020204" pitchFamily="34" charset="0"/>
                <a:cs typeface="Arial" panose="020B0604020202020204" pitchFamily="34" charset="0"/>
              </a:rPr>
              <a:t>30-minute and 5-minute bids/offers are both supported during the transition window</a:t>
            </a:r>
          </a:p>
          <a:p>
            <a:pPr lvl="1"/>
            <a:r>
              <a:rPr lang="en-AU" sz="2449" dirty="0">
                <a:latin typeface="Arial" panose="020B0604020202020204" pitchFamily="34" charset="0"/>
                <a:cs typeface="Arial" panose="020B0604020202020204" pitchFamily="34" charset="0"/>
              </a:rPr>
              <a:t>AEMO conversion of 30-minute bids/offers to 5-minute</a:t>
            </a:r>
          </a:p>
          <a:p>
            <a:pPr lvl="1"/>
            <a:r>
              <a:rPr lang="en-AU" sz="2449" dirty="0">
                <a:latin typeface="Arial" panose="020B0604020202020204" pitchFamily="34" charset="0"/>
                <a:cs typeface="Arial" panose="020B0604020202020204" pitchFamily="34" charset="0"/>
              </a:rPr>
              <a:t>When AEMO processes (dispatch/pre-dispatch) start using 5-minute bids</a:t>
            </a:r>
          </a:p>
          <a:p>
            <a:pPr lvl="1"/>
            <a:r>
              <a:rPr lang="en-AU" sz="2449" dirty="0">
                <a:latin typeface="Arial" panose="020B0604020202020204" pitchFamily="34" charset="0"/>
                <a:cs typeface="Arial" panose="020B0604020202020204" pitchFamily="34" charset="0"/>
              </a:rPr>
              <a:t>Data model handling of 5 and 30 minute bids/offers during transition</a:t>
            </a:r>
          </a:p>
          <a:p>
            <a:pPr lvl="1"/>
            <a:endParaRPr lang="en-AU" sz="2449" dirty="0">
              <a:latin typeface="Arial" panose="020B0604020202020204" pitchFamily="34" charset="0"/>
              <a:cs typeface="Arial" panose="020B0604020202020204" pitchFamily="34" charset="0"/>
            </a:endParaRPr>
          </a:p>
          <a:p>
            <a:r>
              <a:rPr lang="en-AU" sz="2800" dirty="0">
                <a:latin typeface="Arial" panose="020B0604020202020204" pitchFamily="34" charset="0"/>
                <a:cs typeface="Arial" panose="020B0604020202020204" pitchFamily="34" charset="0"/>
              </a:rPr>
              <a:t>Others?</a:t>
            </a:r>
          </a:p>
          <a:p>
            <a:endParaRPr lang="en-AU" dirty="0"/>
          </a:p>
        </p:txBody>
      </p:sp>
    </p:spTree>
    <p:extLst>
      <p:ext uri="{BB962C8B-B14F-4D97-AF65-F5344CB8AC3E}">
        <p14:creationId xmlns:p14="http://schemas.microsoft.com/office/powerpoint/2010/main" val="15111981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Forward Meeting Plan</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41887663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E720E-29C6-40E4-81C1-C3C3FC689BC5}"/>
              </a:ext>
            </a:extLst>
          </p:cNvPr>
          <p:cNvSpPr>
            <a:spLocks noGrp="1"/>
          </p:cNvSpPr>
          <p:nvPr>
            <p:ph type="title"/>
          </p:nvPr>
        </p:nvSpPr>
        <p:spPr/>
        <p:txBody>
          <a:bodyPr/>
          <a:lstStyle/>
          <a:p>
            <a:r>
              <a:rPr lang="en-AU" dirty="0"/>
              <a:t>Proposed Next Sessions</a:t>
            </a:r>
          </a:p>
        </p:txBody>
      </p:sp>
      <p:sp>
        <p:nvSpPr>
          <p:cNvPr id="3" name="Content Placeholder 2">
            <a:extLst>
              <a:ext uri="{FF2B5EF4-FFF2-40B4-BE49-F238E27FC236}">
                <a16:creationId xmlns:a16="http://schemas.microsoft.com/office/drawing/2014/main" id="{5B1B7CE4-157E-447D-8E8B-3ECB95AAF6EE}"/>
              </a:ext>
            </a:extLst>
          </p:cNvPr>
          <p:cNvSpPr>
            <a:spLocks noGrp="1"/>
          </p:cNvSpPr>
          <p:nvPr>
            <p:ph idx="1"/>
          </p:nvPr>
        </p:nvSpPr>
        <p:spPr>
          <a:xfrm>
            <a:off x="206546" y="1653309"/>
            <a:ext cx="10255425" cy="5643418"/>
          </a:xfrm>
        </p:spPr>
        <p:txBody>
          <a:bodyPr>
            <a:normAutofit/>
          </a:bodyPr>
          <a:lstStyle/>
          <a:p>
            <a:pPr marL="0" indent="0">
              <a:buNone/>
            </a:pPr>
            <a:r>
              <a:rPr lang="en-AU" b="1" dirty="0">
                <a:latin typeface="Arial" panose="020B0604020202020204" pitchFamily="34" charset="0"/>
                <a:cs typeface="Arial" panose="020B0604020202020204" pitchFamily="34" charset="0"/>
              </a:rPr>
              <a:t>SWG Focus Groups</a:t>
            </a:r>
          </a:p>
          <a:p>
            <a:r>
              <a:rPr lang="en-AU" dirty="0">
                <a:latin typeface="Arial" panose="020B0604020202020204" pitchFamily="34" charset="0"/>
                <a:cs typeface="Arial" panose="020B0604020202020204" pitchFamily="34" charset="0"/>
              </a:rPr>
              <a:t>TBD – Bid/Offer transition (joint focus group)</a:t>
            </a:r>
          </a:p>
          <a:p>
            <a:r>
              <a:rPr lang="en-AU" dirty="0">
                <a:latin typeface="Arial" panose="020B0604020202020204" pitchFamily="34" charset="0"/>
                <a:cs typeface="Arial" panose="020B0604020202020204" pitchFamily="34" charset="0"/>
              </a:rPr>
              <a:t>Oct-18 – Bidding APIs and Data Model</a:t>
            </a:r>
          </a:p>
          <a:p>
            <a:endParaRPr lang="en-AU" dirty="0">
              <a:latin typeface="Arial" panose="020B0604020202020204" pitchFamily="34" charset="0"/>
              <a:cs typeface="Arial" panose="020B0604020202020204" pitchFamily="34" charset="0"/>
            </a:endParaRPr>
          </a:p>
          <a:p>
            <a:pPr marL="0" indent="0">
              <a:buNone/>
            </a:pPr>
            <a:r>
              <a:rPr lang="en-AU" b="1" dirty="0">
                <a:latin typeface="Arial" panose="020B0604020202020204" pitchFamily="34" charset="0"/>
                <a:cs typeface="Arial" panose="020B0604020202020204" pitchFamily="34" charset="0"/>
              </a:rPr>
              <a:t>SWG’s</a:t>
            </a:r>
          </a:p>
          <a:p>
            <a:r>
              <a:rPr lang="en-AU" dirty="0">
                <a:latin typeface="Arial" panose="020B0604020202020204" pitchFamily="34" charset="0"/>
                <a:cs typeface="Arial" panose="020B0604020202020204" pitchFamily="34" charset="0"/>
              </a:rPr>
              <a:t>17-Oct-18 – SWG</a:t>
            </a:r>
          </a:p>
          <a:p>
            <a:r>
              <a:rPr lang="en-AU" dirty="0">
                <a:latin typeface="Arial" panose="020B0604020202020204" pitchFamily="34" charset="0"/>
                <a:cs typeface="Arial" panose="020B0604020202020204" pitchFamily="34" charset="0"/>
              </a:rPr>
              <a:t>21-Nov-18 - SWG</a:t>
            </a:r>
          </a:p>
          <a:p>
            <a:pPr marL="0" indent="0">
              <a:buNone/>
            </a:pPr>
            <a:endParaRPr lang="en-AU" dirty="0">
              <a:latin typeface="Arial" panose="020B0604020202020204" pitchFamily="34" charset="0"/>
              <a:cs typeface="Arial" panose="020B0604020202020204" pitchFamily="34" charset="0"/>
            </a:endParaRPr>
          </a:p>
          <a:p>
            <a:pPr marL="0" indent="0">
              <a:buNone/>
            </a:pPr>
            <a:r>
              <a:rPr lang="en-AU" dirty="0">
                <a:latin typeface="Arial" panose="020B0604020202020204" pitchFamily="34" charset="0"/>
                <a:cs typeface="Arial" panose="020B0604020202020204" pitchFamily="34" charset="0"/>
              </a:rPr>
              <a:t>5MS Meetings and Forum Dates: </a:t>
            </a:r>
            <a:r>
              <a:rPr lang="en-AU" dirty="0">
                <a:latin typeface="Arial" panose="020B0604020202020204" pitchFamily="34" charset="0"/>
                <a:cs typeface="Arial" panose="020B0604020202020204" pitchFamily="34" charset="0"/>
                <a:hlinkClick r:id="rId2"/>
              </a:rPr>
              <a:t>http://aemo.com.au/Electricity/National-Electricity-Market-NEM/Five-Minute-Settlement</a:t>
            </a:r>
            <a:r>
              <a:rPr lang="en-AU" dirty="0">
                <a:latin typeface="Arial" panose="020B0604020202020204" pitchFamily="34" charset="0"/>
                <a:cs typeface="Arial" panose="020B0604020202020204" pitchFamily="34" charset="0"/>
              </a:rPr>
              <a:t> </a:t>
            </a:r>
          </a:p>
          <a:p>
            <a:pPr marL="0" indent="0">
              <a:buNone/>
            </a:pPr>
            <a:endParaRPr lang="en-AU" dirty="0"/>
          </a:p>
        </p:txBody>
      </p:sp>
    </p:spTree>
    <p:extLst>
      <p:ext uri="{BB962C8B-B14F-4D97-AF65-F5344CB8AC3E}">
        <p14:creationId xmlns:p14="http://schemas.microsoft.com/office/powerpoint/2010/main" val="227414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89DB2-7FBA-4766-909B-5155964B4E9D}"/>
              </a:ext>
            </a:extLst>
          </p:cNvPr>
          <p:cNvSpPr>
            <a:spLocks noGrp="1"/>
          </p:cNvSpPr>
          <p:nvPr>
            <p:ph type="title"/>
          </p:nvPr>
        </p:nvSpPr>
        <p:spPr>
          <a:xfrm>
            <a:off x="729493" y="1884670"/>
            <a:ext cx="9221689" cy="3144614"/>
          </a:xfrm>
        </p:spPr>
        <p:txBody>
          <a:bodyPr/>
          <a:lstStyle/>
          <a:p>
            <a:r>
              <a:rPr lang="en-AU" dirty="0">
                <a:latin typeface="Arial" panose="020B0604020202020204" pitchFamily="34" charset="0"/>
                <a:cs typeface="Arial" panose="020B0604020202020204" pitchFamily="34" charset="0"/>
              </a:rPr>
              <a:t>Items for Noting</a:t>
            </a:r>
          </a:p>
        </p:txBody>
      </p:sp>
      <p:sp>
        <p:nvSpPr>
          <p:cNvPr id="3" name="Text Placeholder 2">
            <a:extLst>
              <a:ext uri="{FF2B5EF4-FFF2-40B4-BE49-F238E27FC236}">
                <a16:creationId xmlns:a16="http://schemas.microsoft.com/office/drawing/2014/main" id="{7FF61616-11FF-4493-ABFE-31CA102329A0}"/>
              </a:ext>
            </a:extLst>
          </p:cNvPr>
          <p:cNvSpPr>
            <a:spLocks noGrp="1"/>
          </p:cNvSpPr>
          <p:nvPr>
            <p:ph type="body" idx="1"/>
          </p:nvPr>
        </p:nvSpPr>
        <p:spPr>
          <a:xfrm>
            <a:off x="729493" y="5059034"/>
            <a:ext cx="9221689" cy="1653678"/>
          </a:xfrm>
        </p:spPr>
        <p:txBody>
          <a:bodyPr/>
          <a:lstStyle/>
          <a:p>
            <a:r>
              <a:rPr lang="en-AU" dirty="0">
                <a:latin typeface="Arial" panose="020B0604020202020204" pitchFamily="34" charset="0"/>
                <a:cs typeface="Arial" panose="020B0604020202020204" pitchFamily="34" charset="0"/>
              </a:rPr>
              <a:t>Hamish McNeish</a:t>
            </a:r>
          </a:p>
        </p:txBody>
      </p:sp>
    </p:spTree>
    <p:extLst>
      <p:ext uri="{BB962C8B-B14F-4D97-AF65-F5344CB8AC3E}">
        <p14:creationId xmlns:p14="http://schemas.microsoft.com/office/powerpoint/2010/main" val="366911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31AF-E38F-4CBB-99D0-77B07A6DF2DA}"/>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Current Actions </a:t>
            </a:r>
          </a:p>
        </p:txBody>
      </p:sp>
      <p:graphicFrame>
        <p:nvGraphicFramePr>
          <p:cNvPr id="3" name="Content Placeholder 2">
            <a:extLst>
              <a:ext uri="{FF2B5EF4-FFF2-40B4-BE49-F238E27FC236}">
                <a16:creationId xmlns:a16="http://schemas.microsoft.com/office/drawing/2014/main" id="{1EA916FA-721F-4883-86AD-B6440FF03DDF}"/>
              </a:ext>
            </a:extLst>
          </p:cNvPr>
          <p:cNvGraphicFramePr>
            <a:graphicFrameLocks noGrp="1"/>
          </p:cNvGraphicFramePr>
          <p:nvPr>
            <p:ph idx="1"/>
            <p:extLst>
              <p:ext uri="{D42A27DB-BD31-4B8C-83A1-F6EECF244321}">
                <p14:modId xmlns:p14="http://schemas.microsoft.com/office/powerpoint/2010/main" val="2492591248"/>
              </p:ext>
            </p:extLst>
          </p:nvPr>
        </p:nvGraphicFramePr>
        <p:xfrm>
          <a:off x="229841" y="2343150"/>
          <a:ext cx="10122173" cy="4894354"/>
        </p:xfrm>
        <a:graphic>
          <a:graphicData uri="http://schemas.openxmlformats.org/drawingml/2006/table">
            <a:tbl>
              <a:tblPr firstRow="1" firstCol="1" bandRow="1">
                <a:tableStyleId>{5C22544A-7EE6-4342-B048-85BDC9FD1C3A}</a:tableStyleId>
              </a:tblPr>
              <a:tblGrid>
                <a:gridCol w="678244">
                  <a:extLst>
                    <a:ext uri="{9D8B030D-6E8A-4147-A177-3AD203B41FA5}">
                      <a16:colId xmlns:a16="http://schemas.microsoft.com/office/drawing/2014/main" val="1360153596"/>
                    </a:ext>
                  </a:extLst>
                </a:gridCol>
                <a:gridCol w="2042283">
                  <a:extLst>
                    <a:ext uri="{9D8B030D-6E8A-4147-A177-3AD203B41FA5}">
                      <a16:colId xmlns:a16="http://schemas.microsoft.com/office/drawing/2014/main" val="807627447"/>
                    </a:ext>
                  </a:extLst>
                </a:gridCol>
                <a:gridCol w="4961890">
                  <a:extLst>
                    <a:ext uri="{9D8B030D-6E8A-4147-A177-3AD203B41FA5}">
                      <a16:colId xmlns:a16="http://schemas.microsoft.com/office/drawing/2014/main" val="4256299111"/>
                    </a:ext>
                  </a:extLst>
                </a:gridCol>
                <a:gridCol w="1361979">
                  <a:extLst>
                    <a:ext uri="{9D8B030D-6E8A-4147-A177-3AD203B41FA5}">
                      <a16:colId xmlns:a16="http://schemas.microsoft.com/office/drawing/2014/main" val="675901875"/>
                    </a:ext>
                  </a:extLst>
                </a:gridCol>
                <a:gridCol w="1077777">
                  <a:extLst>
                    <a:ext uri="{9D8B030D-6E8A-4147-A177-3AD203B41FA5}">
                      <a16:colId xmlns:a16="http://schemas.microsoft.com/office/drawing/2014/main" val="319954480"/>
                    </a:ext>
                  </a:extLst>
                </a:gridCol>
              </a:tblGrid>
              <a:tr h="262107">
                <a:tc>
                  <a:txBody>
                    <a:bodyPr/>
                    <a:lstStyle/>
                    <a:p>
                      <a:pPr algn="l">
                        <a:spcBef>
                          <a:spcPts val="600"/>
                        </a:spcBef>
                        <a:spcAft>
                          <a:spcPts val="600"/>
                        </a:spcAft>
                      </a:pPr>
                      <a:r>
                        <a:rPr lang="en-AU" sz="1200" dirty="0">
                          <a:effectLst/>
                        </a:rPr>
                        <a:t>Item</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Bef>
                          <a:spcPts val="600"/>
                        </a:spcBef>
                        <a:spcAft>
                          <a:spcPts val="600"/>
                        </a:spcAft>
                      </a:pPr>
                      <a:r>
                        <a:rPr lang="en-AU" sz="1200" dirty="0">
                          <a:effectLst/>
                        </a:rPr>
                        <a:t>Topic</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Bef>
                          <a:spcPts val="600"/>
                        </a:spcBef>
                        <a:spcAft>
                          <a:spcPts val="600"/>
                        </a:spcAft>
                      </a:pPr>
                      <a:r>
                        <a:rPr lang="en-AU" sz="1200" dirty="0">
                          <a:effectLst/>
                        </a:rPr>
                        <a:t>Action required</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Bef>
                          <a:spcPts val="600"/>
                        </a:spcBef>
                        <a:spcAft>
                          <a:spcPts val="600"/>
                        </a:spcAft>
                      </a:pPr>
                      <a:r>
                        <a:rPr lang="en-AU" sz="1200" dirty="0">
                          <a:effectLst/>
                        </a:rPr>
                        <a:t>Responsible</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Bef>
                          <a:spcPts val="600"/>
                        </a:spcBef>
                        <a:spcAft>
                          <a:spcPts val="600"/>
                        </a:spcAft>
                      </a:pPr>
                      <a:r>
                        <a:rPr lang="en-AU" sz="1200" dirty="0">
                          <a:effectLst/>
                        </a:rPr>
                        <a:t>By</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9397537"/>
                  </a:ext>
                </a:extLst>
              </a:tr>
              <a:tr h="440074">
                <a:tc>
                  <a:txBody>
                    <a:bodyPr/>
                    <a:lstStyle/>
                    <a:p>
                      <a:pPr algn="l">
                        <a:lnSpc>
                          <a:spcPct val="106000"/>
                        </a:lnSpc>
                        <a:spcBef>
                          <a:spcPts val="600"/>
                        </a:spcBef>
                        <a:spcAft>
                          <a:spcPts val="600"/>
                        </a:spcAft>
                      </a:pPr>
                      <a:r>
                        <a:rPr lang="en-AU" sz="1200" dirty="0">
                          <a:effectLst/>
                        </a:rPr>
                        <a:t>1.1</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SWG Terms of Reference</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Participants to provide AEMO with feedback on the draft PWG Terms or Reference. Email feedback to </a:t>
                      </a:r>
                      <a:r>
                        <a:rPr lang="en-AU" sz="1200" u="sng" dirty="0">
                          <a:effectLst/>
                          <a:hlinkClick r:id="rId2"/>
                        </a:rPr>
                        <a:t>5ms@aemo.com.au</a:t>
                      </a:r>
                      <a:r>
                        <a:rPr lang="en-AU" sz="1200" dirty="0">
                          <a:effectLst/>
                        </a:rPr>
                        <a:t>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SWG Members</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17/9/2018</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84257403"/>
                  </a:ext>
                </a:extLst>
              </a:tr>
              <a:tr h="262107">
                <a:tc>
                  <a:txBody>
                    <a:bodyPr/>
                    <a:lstStyle/>
                    <a:p>
                      <a:pPr algn="l">
                        <a:lnSpc>
                          <a:spcPct val="106000"/>
                        </a:lnSpc>
                        <a:spcBef>
                          <a:spcPts val="600"/>
                        </a:spcBef>
                        <a:spcAft>
                          <a:spcPts val="600"/>
                        </a:spcAft>
                      </a:pPr>
                      <a:r>
                        <a:rPr lang="en-AU" sz="1200" dirty="0">
                          <a:effectLst/>
                        </a:rPr>
                        <a:t>1.2</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SWG Terms of Reference</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AEMO to finalise the SWG Terms of Reference</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AEMO</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24/9/2018</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2496392"/>
                  </a:ext>
                </a:extLst>
              </a:tr>
              <a:tr h="262107">
                <a:tc>
                  <a:txBody>
                    <a:bodyPr/>
                    <a:lstStyle/>
                    <a:p>
                      <a:pPr algn="l">
                        <a:lnSpc>
                          <a:spcPct val="106000"/>
                        </a:lnSpc>
                        <a:spcBef>
                          <a:spcPts val="600"/>
                        </a:spcBef>
                        <a:spcAft>
                          <a:spcPts val="600"/>
                        </a:spcAft>
                      </a:pPr>
                      <a:r>
                        <a:rPr lang="en-AU" sz="1200" dirty="0">
                          <a:effectLst/>
                        </a:rPr>
                        <a:t>1.3</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AEMO System Change</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This will be raised at the Executive Forum (EF). AEMO to report back on outcomes.</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AEMO</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17/9/2018</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53591652"/>
                  </a:ext>
                </a:extLst>
              </a:tr>
              <a:tr h="440074">
                <a:tc>
                  <a:txBody>
                    <a:bodyPr/>
                    <a:lstStyle/>
                    <a:p>
                      <a:pPr algn="l">
                        <a:lnSpc>
                          <a:spcPct val="106000"/>
                        </a:lnSpc>
                        <a:spcBef>
                          <a:spcPts val="600"/>
                        </a:spcBef>
                        <a:spcAft>
                          <a:spcPts val="600"/>
                        </a:spcAft>
                      </a:pPr>
                      <a:r>
                        <a:rPr lang="en-AU" sz="1200" dirty="0">
                          <a:effectLst/>
                        </a:rPr>
                        <a:t>1.4</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Sandbox options</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AEMO to evaluate the option of having an external test system that more closely resembles preprod, as opposed to a cutdown Sandbox.</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AEMO</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24/9/2018</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44503898"/>
                  </a:ext>
                </a:extLst>
              </a:tr>
              <a:tr h="440074">
                <a:tc>
                  <a:txBody>
                    <a:bodyPr/>
                    <a:lstStyle/>
                    <a:p>
                      <a:pPr algn="l">
                        <a:lnSpc>
                          <a:spcPct val="106000"/>
                        </a:lnSpc>
                        <a:spcBef>
                          <a:spcPts val="600"/>
                        </a:spcBef>
                        <a:spcAft>
                          <a:spcPts val="600"/>
                        </a:spcAft>
                      </a:pPr>
                      <a:r>
                        <a:rPr lang="en-AU" sz="1200" dirty="0">
                          <a:effectLst/>
                        </a:rPr>
                        <a:t>1.5</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Sandbox dashboard</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AEMO to evaluate having a mechanism such as a dashboard to provide the status of the Sandbox environment. Allow viewing current defects etc…</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AEMO</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24/9/2018</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68942505"/>
                  </a:ext>
                </a:extLst>
              </a:tr>
              <a:tr h="262107">
                <a:tc>
                  <a:txBody>
                    <a:bodyPr/>
                    <a:lstStyle/>
                    <a:p>
                      <a:pPr algn="l">
                        <a:lnSpc>
                          <a:spcPct val="106000"/>
                        </a:lnSpc>
                        <a:spcBef>
                          <a:spcPts val="600"/>
                        </a:spcBef>
                        <a:spcAft>
                          <a:spcPts val="600"/>
                        </a:spcAft>
                      </a:pPr>
                      <a:r>
                        <a:rPr lang="en-AU" sz="1200" dirty="0">
                          <a:effectLst/>
                        </a:rPr>
                        <a:t>1.6</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Participant bandwidth implications</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AEMO to provide assessment on bandwidth/networking impacts</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AEMO</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24/9/2018</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74183324"/>
                  </a:ext>
                </a:extLst>
              </a:tr>
              <a:tr h="262107">
                <a:tc>
                  <a:txBody>
                    <a:bodyPr/>
                    <a:lstStyle/>
                    <a:p>
                      <a:pPr algn="l">
                        <a:lnSpc>
                          <a:spcPct val="106000"/>
                        </a:lnSpc>
                        <a:spcBef>
                          <a:spcPts val="600"/>
                        </a:spcBef>
                        <a:spcAft>
                          <a:spcPts val="600"/>
                        </a:spcAft>
                      </a:pPr>
                      <a:r>
                        <a:rPr lang="en-AU" sz="1200" dirty="0">
                          <a:effectLst/>
                        </a:rPr>
                        <a:t>1.7</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Architecture Diagrams</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AEMO to add titles to the architecture diagrams</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AEMO</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17/9/2018</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20462463"/>
                  </a:ext>
                </a:extLst>
              </a:tr>
              <a:tr h="1770688">
                <a:tc>
                  <a:txBody>
                    <a:bodyPr/>
                    <a:lstStyle/>
                    <a:p>
                      <a:pPr algn="l">
                        <a:lnSpc>
                          <a:spcPct val="106000"/>
                        </a:lnSpc>
                        <a:spcBef>
                          <a:spcPts val="600"/>
                        </a:spcBef>
                        <a:spcAft>
                          <a:spcPts val="600"/>
                        </a:spcAft>
                      </a:pPr>
                      <a:r>
                        <a:rPr lang="en-AU" sz="1200" dirty="0">
                          <a:effectLst/>
                        </a:rPr>
                        <a:t>1.8</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13 months archiving</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Could 6 months of data be stored online and 7 months offline being made available on demand? i.e. An web service request, and data is provided a number of hours later for a period of 3 days.</a:t>
                      </a:r>
                    </a:p>
                    <a:p>
                      <a:pPr algn="l">
                        <a:lnSpc>
                          <a:spcPct val="106000"/>
                        </a:lnSpc>
                        <a:spcBef>
                          <a:spcPts val="600"/>
                        </a:spcBef>
                        <a:spcAft>
                          <a:spcPts val="600"/>
                        </a:spcAft>
                      </a:pPr>
                      <a:r>
                        <a:rPr lang="en-AU" sz="1200" dirty="0">
                          <a:effectLst/>
                        </a:rPr>
                        <a:t>There is the potential to look at value add services in this space. i.e. request files related to a message or transaction id.</a:t>
                      </a:r>
                    </a:p>
                    <a:p>
                      <a:pPr algn="l">
                        <a:lnSpc>
                          <a:spcPct val="106000"/>
                        </a:lnSpc>
                        <a:spcBef>
                          <a:spcPts val="600"/>
                        </a:spcBef>
                        <a:spcAft>
                          <a:spcPts val="600"/>
                        </a:spcAft>
                      </a:pPr>
                      <a:r>
                        <a:rPr lang="en-AU" sz="1200" dirty="0">
                          <a:effectLst/>
                        </a:rPr>
                        <a:t>SWG members to consider this concept.</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SWG Members</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17/9/2018</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39859702"/>
                  </a:ext>
                </a:extLst>
              </a:tr>
              <a:tr h="262107">
                <a:tc>
                  <a:txBody>
                    <a:bodyPr/>
                    <a:lstStyle/>
                    <a:p>
                      <a:pPr algn="l">
                        <a:lnSpc>
                          <a:spcPct val="106000"/>
                        </a:lnSpc>
                        <a:spcBef>
                          <a:spcPts val="600"/>
                        </a:spcBef>
                        <a:spcAft>
                          <a:spcPts val="600"/>
                        </a:spcAft>
                      </a:pPr>
                      <a:r>
                        <a:rPr lang="en-AU" sz="1200" dirty="0">
                          <a:effectLst/>
                        </a:rPr>
                        <a:t>1.9</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Intervention Pricing</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AEMO to come back on any impacts on intervention pricing</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lnSpc>
                          <a:spcPct val="106000"/>
                        </a:lnSpc>
                        <a:spcBef>
                          <a:spcPts val="600"/>
                        </a:spcBef>
                        <a:spcAft>
                          <a:spcPts val="600"/>
                        </a:spcAft>
                      </a:pPr>
                      <a:r>
                        <a:rPr lang="en-AU" sz="1200" dirty="0">
                          <a:effectLst/>
                        </a:rPr>
                        <a:t>AEMO</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l">
                        <a:spcBef>
                          <a:spcPts val="600"/>
                        </a:spcBef>
                        <a:spcAft>
                          <a:spcPts val="600"/>
                        </a:spcAft>
                      </a:pPr>
                      <a:r>
                        <a:rPr lang="en-AU" sz="1200" dirty="0">
                          <a:effectLst/>
                        </a:rPr>
                        <a:t>17/9/2018</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54337430"/>
                  </a:ext>
                </a:extLst>
              </a:tr>
            </a:tbl>
          </a:graphicData>
        </a:graphic>
      </p:graphicFrame>
      <p:sp>
        <p:nvSpPr>
          <p:cNvPr id="6" name="Slide Number Placeholder 5">
            <a:extLst>
              <a:ext uri="{FF2B5EF4-FFF2-40B4-BE49-F238E27FC236}">
                <a16:creationId xmlns:a16="http://schemas.microsoft.com/office/drawing/2014/main" id="{C03465CF-94CC-48DA-A9F9-C442C67EE64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C81F68-4976-451A-B2E9-79BCBD2F70CC}" type="slidenum">
              <a:rPr kumimoji="0" lang="en-AU" sz="1052" b="0" i="0" u="none" strike="noStrike" kern="1200" cap="none" spc="0" normalizeH="0" baseline="0" noProof="0" smtClean="0">
                <a:ln>
                  <a:noFill/>
                </a:ln>
                <a:solidFill>
                  <a:srgbClr val="222324">
                    <a:tint val="75000"/>
                  </a:srgbClr>
                </a:solidFill>
                <a:effectLst/>
                <a:uLnTx/>
                <a:uFillTx/>
                <a:latin typeface="Tw Cen MT" panose="020B06020201040206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AU" sz="1052" b="0" i="0" u="none" strike="noStrike" kern="1200" cap="none" spc="0" normalizeH="0" baseline="0" noProof="0" dirty="0">
              <a:ln>
                <a:noFill/>
              </a:ln>
              <a:solidFill>
                <a:srgbClr val="222324">
                  <a:tint val="75000"/>
                </a:srgbClr>
              </a:solidFill>
              <a:effectLst/>
              <a:uLnTx/>
              <a:uFillTx/>
              <a:latin typeface="Tw Cen MT" panose="020B0602020104020603"/>
              <a:ea typeface="+mn-ea"/>
              <a:cs typeface="+mn-cs"/>
            </a:endParaRPr>
          </a:p>
        </p:txBody>
      </p:sp>
      <p:sp>
        <p:nvSpPr>
          <p:cNvPr id="8" name="AutoShape 2" descr="Image result for control"/>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dirty="0">
              <a:ln>
                <a:noFill/>
              </a:ln>
              <a:solidFill>
                <a:srgbClr val="222324"/>
              </a:solidFill>
              <a:effectLst/>
              <a:uLnTx/>
              <a:uFillTx/>
              <a:latin typeface="Tw Cen MT" panose="020B0602020104020603"/>
              <a:ea typeface="+mn-ea"/>
              <a:cs typeface="+mn-cs"/>
            </a:endParaRPr>
          </a:p>
        </p:txBody>
      </p:sp>
      <p:sp>
        <p:nvSpPr>
          <p:cNvPr id="9" name="Content Placeholder 6">
            <a:extLst>
              <a:ext uri="{FF2B5EF4-FFF2-40B4-BE49-F238E27FC236}">
                <a16:creationId xmlns:a16="http://schemas.microsoft.com/office/drawing/2014/main" id="{9E8D01A3-92C0-4BDB-88A1-645F5752A7C7}"/>
              </a:ext>
            </a:extLst>
          </p:cNvPr>
          <p:cNvSpPr txBox="1">
            <a:spLocks/>
          </p:cNvSpPr>
          <p:nvPr/>
        </p:nvSpPr>
        <p:spPr>
          <a:xfrm>
            <a:off x="206547" y="1502084"/>
            <a:ext cx="10255425" cy="5705856"/>
          </a:xfrm>
          <a:prstGeom prst="rect">
            <a:avLst/>
          </a:prstGeom>
        </p:spPr>
        <p:txBody>
          <a:bodyPr vert="horz" lIns="91440" tIns="45720" rIns="91440" bIns="45720" rtlCol="0">
            <a:noAutofit/>
          </a:bodyPr>
          <a:lst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a:lstStyle>
          <a:p>
            <a:pPr hangingPunct="0"/>
            <a:r>
              <a:rPr lang="en-AU" sz="2400" dirty="0">
                <a:latin typeface="Arial" panose="020B0604020202020204" pitchFamily="34" charset="0"/>
                <a:cs typeface="Arial" panose="020B0604020202020204" pitchFamily="34" charset="0"/>
              </a:rPr>
              <a:t>Meeting notes with actions have been emailed and published</a:t>
            </a:r>
          </a:p>
          <a:p>
            <a:pPr hangingPunct="0"/>
            <a:r>
              <a:rPr lang="en-AU" sz="2400" dirty="0">
                <a:latin typeface="Arial" panose="020B0604020202020204" pitchFamily="34" charset="0"/>
                <a:cs typeface="Arial" panose="020B0604020202020204" pitchFamily="34" charset="0"/>
              </a:rPr>
              <a:t>Any feedback?</a:t>
            </a:r>
          </a:p>
          <a:p>
            <a:pPr hangingPunct="0"/>
            <a:endParaRPr lang="en-A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2484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92AA5-49E0-4E1E-836A-9F522368CD4A}"/>
              </a:ext>
            </a:extLst>
          </p:cNvPr>
          <p:cNvSpPr>
            <a:spLocks noGrp="1"/>
          </p:cNvSpPr>
          <p:nvPr>
            <p:ph type="title"/>
          </p:nvPr>
        </p:nvSpPr>
        <p:spPr/>
        <p:txBody>
          <a:bodyPr/>
          <a:lstStyle/>
          <a:p>
            <a:r>
              <a:rPr lang="en-AU" dirty="0"/>
              <a:t>Actions to Close</a:t>
            </a:r>
          </a:p>
        </p:txBody>
      </p:sp>
      <p:sp>
        <p:nvSpPr>
          <p:cNvPr id="3" name="Content Placeholder 2">
            <a:extLst>
              <a:ext uri="{FF2B5EF4-FFF2-40B4-BE49-F238E27FC236}">
                <a16:creationId xmlns:a16="http://schemas.microsoft.com/office/drawing/2014/main" id="{B0B4E5B3-B5D9-487D-AB7D-FCFA0C5A4953}"/>
              </a:ext>
            </a:extLst>
          </p:cNvPr>
          <p:cNvSpPr>
            <a:spLocks noGrp="1"/>
          </p:cNvSpPr>
          <p:nvPr>
            <p:ph idx="1"/>
          </p:nvPr>
        </p:nvSpPr>
        <p:spPr/>
        <p:txBody>
          <a:bodyPr/>
          <a:lstStyle/>
          <a:p>
            <a:r>
              <a:rPr lang="en-AU" sz="3151" dirty="0"/>
              <a:t>1.1, 1.2 – Terms of reference – any further feedback?</a:t>
            </a:r>
          </a:p>
          <a:p>
            <a:r>
              <a:rPr lang="en-AU" sz="3151" dirty="0"/>
              <a:t>1.3 – Escalated to PCF to manage</a:t>
            </a:r>
          </a:p>
          <a:p>
            <a:r>
              <a:rPr lang="en-AU" sz="3151" dirty="0"/>
              <a:t>1.7 – Titles added to diagrams</a:t>
            </a:r>
          </a:p>
          <a:p>
            <a:r>
              <a:rPr lang="en-AU" sz="3151" dirty="0"/>
              <a:t>1.9 – Intervention pricing</a:t>
            </a:r>
          </a:p>
          <a:p>
            <a:pPr lvl="1"/>
            <a:r>
              <a:rPr lang="en-AU" sz="3151" dirty="0"/>
              <a:t>There is no change planned to intervention pricing under 5MS</a:t>
            </a:r>
          </a:p>
          <a:p>
            <a:pPr lvl="1"/>
            <a:r>
              <a:rPr lang="en-AU" sz="3151" dirty="0"/>
              <a:t>We understand the issue is an increase in the frequency of intervention prices</a:t>
            </a:r>
          </a:p>
          <a:p>
            <a:endParaRPr lang="en-AU" dirty="0"/>
          </a:p>
        </p:txBody>
      </p:sp>
    </p:spTree>
    <p:extLst>
      <p:ext uri="{BB962C8B-B14F-4D97-AF65-F5344CB8AC3E}">
        <p14:creationId xmlns:p14="http://schemas.microsoft.com/office/powerpoint/2010/main" val="3072841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D0BA1-5AEA-4256-834C-A55A2E5EED44}"/>
              </a:ext>
            </a:extLst>
          </p:cNvPr>
          <p:cNvSpPr>
            <a:spLocks noGrp="1"/>
          </p:cNvSpPr>
          <p:nvPr>
            <p:ph type="title"/>
          </p:nvPr>
        </p:nvSpPr>
        <p:spPr/>
        <p:txBody>
          <a:bodyPr/>
          <a:lstStyle/>
          <a:p>
            <a:r>
              <a:rPr lang="en-AU" dirty="0"/>
              <a:t>System Workstream - Metering</a:t>
            </a:r>
          </a:p>
        </p:txBody>
      </p:sp>
      <p:sp>
        <p:nvSpPr>
          <p:cNvPr id="9" name="Content Placeholder 2">
            <a:extLst>
              <a:ext uri="{FF2B5EF4-FFF2-40B4-BE49-F238E27FC236}">
                <a16:creationId xmlns:a16="http://schemas.microsoft.com/office/drawing/2014/main" id="{D1B05E9E-EF7E-42C2-AD87-2E5E95FA0356}"/>
              </a:ext>
            </a:extLst>
          </p:cNvPr>
          <p:cNvSpPr>
            <a:spLocks noGrp="1"/>
          </p:cNvSpPr>
          <p:nvPr>
            <p:ph idx="1"/>
          </p:nvPr>
        </p:nvSpPr>
        <p:spPr>
          <a:xfrm>
            <a:off x="206546" y="2012414"/>
            <a:ext cx="10255425" cy="4796544"/>
          </a:xfrm>
        </p:spPr>
        <p:txBody>
          <a:bodyPr>
            <a:normAutofit lnSpcReduction="10000"/>
          </a:bodyPr>
          <a:lstStyle/>
          <a:p>
            <a:r>
              <a:rPr lang="en-AU" dirty="0"/>
              <a:t>Planned dates are subject to PWG consultation progress</a:t>
            </a:r>
          </a:p>
          <a:p>
            <a:r>
              <a:rPr lang="en-AU" dirty="0"/>
              <a:t>Early Release depends on PWG outcomes</a:t>
            </a:r>
          </a:p>
          <a:p>
            <a:r>
              <a:rPr lang="en-AU" dirty="0"/>
              <a:t>Changes in red due to Transition joint focus group on 14</a:t>
            </a:r>
            <a:r>
              <a:rPr lang="en-AU" baseline="30000" dirty="0"/>
              <a:t>th</a:t>
            </a:r>
            <a:r>
              <a:rPr lang="en-AU" dirty="0"/>
              <a:t> Sep</a:t>
            </a:r>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endParaRPr lang="en-AU" dirty="0"/>
          </a:p>
          <a:p>
            <a:pPr marL="0" indent="0">
              <a:buNone/>
            </a:pPr>
            <a:r>
              <a:rPr lang="en-AU" dirty="0"/>
              <a:t>* = Joint focus groups with PWG</a:t>
            </a:r>
          </a:p>
        </p:txBody>
      </p:sp>
      <p:pic>
        <p:nvPicPr>
          <p:cNvPr id="3" name="Picture 2">
            <a:extLst>
              <a:ext uri="{FF2B5EF4-FFF2-40B4-BE49-F238E27FC236}">
                <a16:creationId xmlns:a16="http://schemas.microsoft.com/office/drawing/2014/main" id="{BCAB7E6F-BDC1-431B-9F73-CEC32FBE0864}"/>
              </a:ext>
            </a:extLst>
          </p:cNvPr>
          <p:cNvPicPr>
            <a:picLocks noChangeAspect="1"/>
          </p:cNvPicPr>
          <p:nvPr/>
        </p:nvPicPr>
        <p:blipFill>
          <a:blip r:embed="rId2"/>
          <a:stretch>
            <a:fillRect/>
          </a:stretch>
        </p:blipFill>
        <p:spPr>
          <a:xfrm>
            <a:off x="-1" y="3361619"/>
            <a:ext cx="10691813" cy="2476050"/>
          </a:xfrm>
          <a:prstGeom prst="rect">
            <a:avLst/>
          </a:prstGeom>
        </p:spPr>
      </p:pic>
    </p:spTree>
    <p:extLst>
      <p:ext uri="{BB962C8B-B14F-4D97-AF65-F5344CB8AC3E}">
        <p14:creationId xmlns:p14="http://schemas.microsoft.com/office/powerpoint/2010/main" val="999635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05EBE-2AF8-431A-B709-2DCA91F4A815}"/>
              </a:ext>
            </a:extLst>
          </p:cNvPr>
          <p:cNvSpPr>
            <a:spLocks noGrp="1"/>
          </p:cNvSpPr>
          <p:nvPr>
            <p:ph type="title"/>
          </p:nvPr>
        </p:nvSpPr>
        <p:spPr/>
        <p:txBody>
          <a:bodyPr/>
          <a:lstStyle/>
          <a:p>
            <a:r>
              <a:rPr lang="en-AU" dirty="0"/>
              <a:t>System Workstream - Dispatch</a:t>
            </a:r>
          </a:p>
        </p:txBody>
      </p:sp>
      <p:sp>
        <p:nvSpPr>
          <p:cNvPr id="5" name="Content Placeholder 2">
            <a:extLst>
              <a:ext uri="{FF2B5EF4-FFF2-40B4-BE49-F238E27FC236}">
                <a16:creationId xmlns:a16="http://schemas.microsoft.com/office/drawing/2014/main" id="{DCC6CD57-AE2A-48D7-B8A6-6762BFCB4DF3}"/>
              </a:ext>
            </a:extLst>
          </p:cNvPr>
          <p:cNvSpPr>
            <a:spLocks noGrp="1"/>
          </p:cNvSpPr>
          <p:nvPr>
            <p:ph idx="1"/>
          </p:nvPr>
        </p:nvSpPr>
        <p:spPr>
          <a:xfrm>
            <a:off x="206546" y="2012413"/>
            <a:ext cx="10255425" cy="5396767"/>
          </a:xfrm>
        </p:spPr>
        <p:txBody>
          <a:bodyPr>
            <a:normAutofit/>
          </a:bodyPr>
          <a:lstStyle/>
          <a:p>
            <a:r>
              <a:rPr lang="en-AU" dirty="0"/>
              <a:t>Planned dates are subject to PWG consultation progress</a:t>
            </a:r>
          </a:p>
          <a:p>
            <a:r>
              <a:rPr lang="en-AU" dirty="0"/>
              <a:t>Early Release depends on PWG outcomes</a:t>
            </a:r>
          </a:p>
          <a:p>
            <a:r>
              <a:rPr lang="en-AU" dirty="0"/>
              <a:t>Changes in red due to planned Transition joint focus group</a:t>
            </a:r>
          </a:p>
          <a:p>
            <a:endParaRPr lang="en-AU" dirty="0"/>
          </a:p>
          <a:p>
            <a:endParaRPr lang="en-AU" dirty="0"/>
          </a:p>
          <a:p>
            <a:endParaRPr lang="en-AU" dirty="0"/>
          </a:p>
          <a:p>
            <a:endParaRPr lang="en-AU" dirty="0"/>
          </a:p>
          <a:p>
            <a:endParaRPr lang="en-AU" dirty="0"/>
          </a:p>
          <a:p>
            <a:endParaRPr lang="en-AU" dirty="0"/>
          </a:p>
          <a:p>
            <a:endParaRPr lang="en-AU" dirty="0"/>
          </a:p>
          <a:p>
            <a:endParaRPr lang="en-AU" dirty="0"/>
          </a:p>
          <a:p>
            <a:r>
              <a:rPr lang="en-AU" dirty="0"/>
              <a:t>* = Joint focus groups with PWG</a:t>
            </a:r>
          </a:p>
          <a:p>
            <a:endParaRPr lang="en-AU" dirty="0"/>
          </a:p>
          <a:p>
            <a:endParaRPr lang="en-AU" dirty="0"/>
          </a:p>
          <a:p>
            <a:pPr marL="0" indent="0">
              <a:buNone/>
            </a:pPr>
            <a:endParaRPr lang="en-AU" dirty="0"/>
          </a:p>
        </p:txBody>
      </p:sp>
      <p:pic>
        <p:nvPicPr>
          <p:cNvPr id="6" name="Picture 5">
            <a:extLst>
              <a:ext uri="{FF2B5EF4-FFF2-40B4-BE49-F238E27FC236}">
                <a16:creationId xmlns:a16="http://schemas.microsoft.com/office/drawing/2014/main" id="{5CC33CD8-130F-409D-9AA9-27CA69CAF81B}"/>
              </a:ext>
            </a:extLst>
          </p:cNvPr>
          <p:cNvPicPr>
            <a:picLocks noChangeAspect="1"/>
          </p:cNvPicPr>
          <p:nvPr/>
        </p:nvPicPr>
        <p:blipFill>
          <a:blip r:embed="rId2"/>
          <a:stretch>
            <a:fillRect/>
          </a:stretch>
        </p:blipFill>
        <p:spPr>
          <a:xfrm>
            <a:off x="0" y="3440638"/>
            <a:ext cx="10691813" cy="3368320"/>
          </a:xfrm>
          <a:prstGeom prst="rect">
            <a:avLst/>
          </a:prstGeom>
        </p:spPr>
      </p:pic>
    </p:spTree>
    <p:extLst>
      <p:ext uri="{BB962C8B-B14F-4D97-AF65-F5344CB8AC3E}">
        <p14:creationId xmlns:p14="http://schemas.microsoft.com/office/powerpoint/2010/main" val="2801780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B6390-26BD-4E64-90C7-D69C0A45D342}"/>
              </a:ext>
            </a:extLst>
          </p:cNvPr>
          <p:cNvSpPr>
            <a:spLocks noGrp="1"/>
          </p:cNvSpPr>
          <p:nvPr>
            <p:ph type="title"/>
          </p:nvPr>
        </p:nvSpPr>
        <p:spPr/>
        <p:txBody>
          <a:bodyPr/>
          <a:lstStyle/>
          <a:p>
            <a:r>
              <a:rPr lang="en-AU" dirty="0"/>
              <a:t>System Workstream – Settlement and Operations</a:t>
            </a:r>
          </a:p>
        </p:txBody>
      </p:sp>
      <p:sp>
        <p:nvSpPr>
          <p:cNvPr id="4" name="Content Placeholder 2">
            <a:extLst>
              <a:ext uri="{FF2B5EF4-FFF2-40B4-BE49-F238E27FC236}">
                <a16:creationId xmlns:a16="http://schemas.microsoft.com/office/drawing/2014/main" id="{63191F54-A712-4BBC-AD8E-8AA7212DAB4E}"/>
              </a:ext>
            </a:extLst>
          </p:cNvPr>
          <p:cNvSpPr>
            <a:spLocks noGrp="1"/>
          </p:cNvSpPr>
          <p:nvPr>
            <p:ph idx="1"/>
          </p:nvPr>
        </p:nvSpPr>
        <p:spPr>
          <a:xfrm>
            <a:off x="206546" y="2012414"/>
            <a:ext cx="10255425" cy="4796544"/>
          </a:xfrm>
        </p:spPr>
        <p:txBody>
          <a:bodyPr>
            <a:normAutofit/>
          </a:bodyPr>
          <a:lstStyle/>
          <a:p>
            <a:r>
              <a:rPr lang="en-AU" dirty="0"/>
              <a:t>Planned dates are subject to PWG consultation progress</a:t>
            </a:r>
          </a:p>
        </p:txBody>
      </p:sp>
      <p:pic>
        <p:nvPicPr>
          <p:cNvPr id="8" name="Picture 7">
            <a:extLst>
              <a:ext uri="{FF2B5EF4-FFF2-40B4-BE49-F238E27FC236}">
                <a16:creationId xmlns:a16="http://schemas.microsoft.com/office/drawing/2014/main" id="{A37DCF4A-D664-4A76-8C3E-441D39341714}"/>
              </a:ext>
            </a:extLst>
          </p:cNvPr>
          <p:cNvPicPr>
            <a:picLocks noChangeAspect="1"/>
          </p:cNvPicPr>
          <p:nvPr/>
        </p:nvPicPr>
        <p:blipFill>
          <a:blip r:embed="rId2"/>
          <a:stretch>
            <a:fillRect/>
          </a:stretch>
        </p:blipFill>
        <p:spPr>
          <a:xfrm>
            <a:off x="0" y="2720949"/>
            <a:ext cx="10691813" cy="3379474"/>
          </a:xfrm>
          <a:prstGeom prst="rect">
            <a:avLst/>
          </a:prstGeom>
        </p:spPr>
      </p:pic>
    </p:spTree>
    <p:extLst>
      <p:ext uri="{BB962C8B-B14F-4D97-AF65-F5344CB8AC3E}">
        <p14:creationId xmlns:p14="http://schemas.microsoft.com/office/powerpoint/2010/main" val="471226399"/>
      </p:ext>
    </p:extLst>
  </p:cSld>
  <p:clrMapOvr>
    <a:masterClrMapping/>
  </p:clrMapOvr>
</p:sld>
</file>

<file path=ppt/theme/theme1.xml><?xml version="1.0" encoding="utf-8"?>
<a:theme xmlns:a="http://schemas.openxmlformats.org/drawingml/2006/main" name="Office Theme">
  <a:themeElements>
    <a:clrScheme name="AEMO PPT 2018">
      <a:dk1>
        <a:srgbClr val="222324"/>
      </a:dk1>
      <a:lt1>
        <a:srgbClr val="FFFFFF"/>
      </a:lt1>
      <a:dk2>
        <a:srgbClr val="000000"/>
      </a:dk2>
      <a:lt2>
        <a:srgbClr val="E0E8EA"/>
      </a:lt2>
      <a:accent1>
        <a:srgbClr val="C41230"/>
      </a:accent1>
      <a:accent2>
        <a:srgbClr val="360F3C"/>
      </a:accent2>
      <a:accent3>
        <a:srgbClr val="F37421"/>
      </a:accent3>
      <a:accent4>
        <a:srgbClr val="FFC222"/>
      </a:accent4>
      <a:accent5>
        <a:srgbClr val="82859C"/>
      </a:accent5>
      <a:accent6>
        <a:srgbClr val="B3E0EE"/>
      </a:accent6>
      <a:hlink>
        <a:srgbClr val="C41230"/>
      </a:hlink>
      <a:folHlink>
        <a:srgbClr val="C41230"/>
      </a:folHlink>
    </a:clrScheme>
    <a:fontScheme name="Tw Cen MT">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 2018 A4 v2.potx" id="{56C674FB-5903-4E08-9F7A-81B5291517EA}" vid="{3EC44A36-076D-48EC-9FED-1333FF1338BB}"/>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AEMOCustodian xmlns="a14523ce-dede-483e-883a-2d83261080bd">
      <UserInfo>
        <DisplayName/>
        <AccountId xsi:nil="true"/>
        <AccountType/>
      </UserInfo>
    </AEMOCustodian>
    <ArchiveDocument xmlns="a14523ce-dede-483e-883a-2d83261080bd">false</ArchiveDocument>
    <AEMODocumentTypeTaxHTField0 xmlns="a14523ce-dede-483e-883a-2d83261080bd">
      <Terms xmlns="http://schemas.microsoft.com/office/infopath/2007/PartnerControls">
        <TermInfo xmlns="http://schemas.microsoft.com/office/infopath/2007/PartnerControls">
          <TermName xmlns="http://schemas.microsoft.com/office/infopath/2007/PartnerControls">Operational Record</TermName>
          <TermId xmlns="http://schemas.microsoft.com/office/infopath/2007/PartnerControls">859762f2-4462-42eb-9744-c955c7e2c540</TermId>
        </TermInfo>
      </Terms>
    </AEMODocumentTypeTaxHTField0>
    <AEMOKeywordsTaxHTField0 xmlns="a14523ce-dede-483e-883a-2d83261080bd">
      <Terms xmlns="http://schemas.microsoft.com/office/infopath/2007/PartnerControls"/>
    </AEMOKeywordsTaxHTField0>
    <TaxCatchAll xmlns="a14523ce-dede-483e-883a-2d83261080bd">
      <Value>1</Value>
    </TaxCatchAll>
    <AEMODescription xmlns="a14523ce-dede-483e-883a-2d83261080bd" xsi:nil="true"/>
    <_dlc_DocId xmlns="a14523ce-dede-483e-883a-2d83261080bd">PROJECT-107690352-1040</_dlc_DocId>
    <_dlc_DocIdUrl xmlns="a14523ce-dede-483e-883a-2d83261080bd">
      <Url>http://sharedocs/projects/5ms/_layouts/15/DocIdRedir.aspx?ID=PROJECT-107690352-1040</Url>
      <Description>PROJECT-107690352-1040</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AEMODocument" ma:contentTypeID="0x0101009BE89D58CAF0934CA32A20BCFFD353DC00D090D6681D809D4D8FC2F677DB1CD59F" ma:contentTypeVersion="0" ma:contentTypeDescription="" ma:contentTypeScope="" ma:versionID="5f210c46fef8c3b1101fe9149cdec39d">
  <xsd:schema xmlns:xsd="http://www.w3.org/2001/XMLSchema" xmlns:xs="http://www.w3.org/2001/XMLSchema" xmlns:p="http://schemas.microsoft.com/office/2006/metadata/properties" xmlns:ns2="a14523ce-dede-483e-883a-2d83261080bd" targetNamespace="http://schemas.microsoft.com/office/2006/metadata/properties" ma:root="true" ma:fieldsID="7d74405751bc119387ad193d718cb389" ns2:_="">
    <xsd:import namespace="a14523ce-dede-483e-883a-2d83261080bd"/>
    <xsd:element name="properties">
      <xsd:complexType>
        <xsd:sequence>
          <xsd:element name="documentManagement">
            <xsd:complexType>
              <xsd:all>
                <xsd:element ref="ns2:_dlc_DocId" minOccurs="0"/>
                <xsd:element ref="ns2:_dlc_DocIdUrl" minOccurs="0"/>
                <xsd:element ref="ns2:_dlc_DocIdPersistId" minOccurs="0"/>
                <xsd:element ref="ns2:TaxCatchAll" minOccurs="0"/>
                <xsd:element ref="ns2:TaxCatchAllLabel" minOccurs="0"/>
                <xsd:element ref="ns2:AEMOCustodian" minOccurs="0"/>
                <xsd:element ref="ns2:AEMODescription" minOccurs="0"/>
                <xsd:element ref="ns2:AEMODocumentTypeTaxHTField0" minOccurs="0"/>
                <xsd:element ref="ns2:AEMOKeywordsTaxHTField0" minOccurs="0"/>
                <xsd:element ref="ns2:ArchiveDocu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4523ce-dede-483e-883a-2d83261080b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1" nillable="true" ma:displayName="Taxonomy Catch All Column" ma:hidden="true" ma:list="{93fb317b-587c-4d3f-8b3e-5de22a86522e}" ma:internalName="TaxCatchAll" ma:showField="CatchAllData"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hidden="true" ma:list="{93fb317b-587c-4d3f-8b3e-5de22a86522e}" ma:internalName="TaxCatchAllLabel" ma:readOnly="true" ma:showField="CatchAllDataLabel" ma:web="dba14153-4303-4379-8f24-de02eb1e2c4a">
      <xsd:complexType>
        <xsd:complexContent>
          <xsd:extension base="dms:MultiChoiceLookup">
            <xsd:sequence>
              <xsd:element name="Value" type="dms:Lookup" maxOccurs="unbounded" minOccurs="0" nillable="true"/>
            </xsd:sequence>
          </xsd:extension>
        </xsd:complexContent>
      </xsd:complexType>
    </xsd:element>
    <xsd:element name="AEMOCustodian" ma:index="13" nillable="true" ma:displayName="AEMOCustodian" ma:list="UserInfo" ma:SharePointGroup="0" ma:internalName="AEMOCustodian"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EMODescription" ma:index="14" nillable="true" ma:displayName="AEMODescription" ma:internalName="AEMODescription">
      <xsd:simpleType>
        <xsd:restriction base="dms:Note"/>
      </xsd:simpleType>
    </xsd:element>
    <xsd:element name="AEMODocumentTypeTaxHTField0" ma:index="15" nillable="true" ma:taxonomy="true" ma:internalName="AEMODocumentTypeTaxHTField0" ma:taxonomyFieldName="AEMODocumentType" ma:displayName="AEMODocumentType" ma:default="1;#Operational Record|859762f2-4462-42eb-9744-c955c7e2c540" ma:fieldId="{da861434-c661-4929-8c0f-a462c80621ee}" ma:sspId="409ac0fb-07cb-4169-8a26-def2760b5502" ma:termSetId="7d85e329-3a18-4351-8865-4c9585fd1cc0" ma:anchorId="00000000-0000-0000-0000-000000000000" ma:open="false" ma:isKeyword="false">
      <xsd:complexType>
        <xsd:sequence>
          <xsd:element ref="pc:Terms" minOccurs="0" maxOccurs="1"/>
        </xsd:sequence>
      </xsd:complexType>
    </xsd:element>
    <xsd:element name="AEMOKeywordsTaxHTField0" ma:index="17" nillable="true" ma:taxonomy="true" ma:internalName="AEMOKeywordsTaxHTField0" ma:taxonomyFieldName="AEMOKeywords" ma:displayName="AEMOKeywords" ma:default="" ma:fieldId="{443585ba-fce9-427e-bd78-308c17c973aa}" ma:taxonomyMulti="true" ma:sspId="409ac0fb-07cb-4169-8a26-def2760b5502" ma:termSetId="70885f33-8be5-4917-bc67-8833a068ef45" ma:anchorId="00000000-0000-0000-0000-000000000000" ma:open="true" ma:isKeyword="false">
      <xsd:complexType>
        <xsd:sequence>
          <xsd:element ref="pc:Terms" minOccurs="0" maxOccurs="1"/>
        </xsd:sequence>
      </xsd:complexType>
    </xsd:element>
    <xsd:element name="ArchiveDocument" ma:index="19" nillable="true" ma:displayName="ArchiveDocument" ma:default="0" ma:description="Checking this box will send the document to the AEMO Archive and leave a link in its place." ma:internalName="ArchiveDocu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F24A7D-9AA1-4BD3-9821-5F3AA70F44F0}">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a14523ce-dede-483e-883a-2d83261080bd"/>
    <ds:schemaRef ds:uri="http://www.w3.org/XML/1998/namespace"/>
    <ds:schemaRef ds:uri="http://purl.org/dc/dcmitype/"/>
  </ds:schemaRefs>
</ds:datastoreItem>
</file>

<file path=customXml/itemProps2.xml><?xml version="1.0" encoding="utf-8"?>
<ds:datastoreItem xmlns:ds="http://schemas.openxmlformats.org/officeDocument/2006/customXml" ds:itemID="{EC22C8FF-705D-4978-A230-1ACF2E6F7E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4523ce-dede-483e-883a-2d8326108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1AED00E-2D5B-47D3-99EE-42E474F26751}">
  <ds:schemaRefs>
    <ds:schemaRef ds:uri="http://schemas.microsoft.com/sharepoint/events"/>
  </ds:schemaRefs>
</ds:datastoreItem>
</file>

<file path=customXml/itemProps4.xml><?xml version="1.0" encoding="utf-8"?>
<ds:datastoreItem xmlns:ds="http://schemas.openxmlformats.org/officeDocument/2006/customXml" ds:itemID="{53944720-E4AA-4F07-9F05-E30CDA0506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AEMO presentation 2018 A4</Template>
  <TotalTime>4603</TotalTime>
  <Words>2594</Words>
  <Application>Microsoft Office PowerPoint</Application>
  <PresentationFormat>Custom</PresentationFormat>
  <Paragraphs>426</Paragraphs>
  <Slides>38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Futura Std Light</vt:lpstr>
      <vt:lpstr>Times New Roman</vt:lpstr>
      <vt:lpstr>Tw Cen MT</vt:lpstr>
      <vt:lpstr>Wingdings</vt:lpstr>
      <vt:lpstr>Office Theme</vt:lpstr>
      <vt:lpstr>5MS Systems Working Group</vt:lpstr>
      <vt:lpstr>NEM Retail Agenda</vt:lpstr>
      <vt:lpstr>NEM Wholesale Agenda</vt:lpstr>
      <vt:lpstr>Items for Noting</vt:lpstr>
      <vt:lpstr>Current Actions </vt:lpstr>
      <vt:lpstr>Actions to Close</vt:lpstr>
      <vt:lpstr>System Workstream - Metering</vt:lpstr>
      <vt:lpstr>System Workstream - Dispatch</vt:lpstr>
      <vt:lpstr>System Workstream – Settlement and Operations</vt:lpstr>
      <vt:lpstr>Retail System Impact Changes</vt:lpstr>
      <vt:lpstr>Change summary</vt:lpstr>
      <vt:lpstr>Proposed Retail Focus Groups</vt:lpstr>
      <vt:lpstr>Retail Areas to Cover - next 3 months</vt:lpstr>
      <vt:lpstr>B2M API Architecture</vt:lpstr>
      <vt:lpstr>Key Points</vt:lpstr>
      <vt:lpstr>Key Points – API documentation, AuthN &amp; AuthZ</vt:lpstr>
      <vt:lpstr>Existing B2M Sync Services</vt:lpstr>
      <vt:lpstr>MarketNet and Internet</vt:lpstr>
      <vt:lpstr>Processing of Inbound and Outbound B2M messages</vt:lpstr>
      <vt:lpstr>B2M Stop Files processing </vt:lpstr>
      <vt:lpstr>Changes to MSATS Browser related to B2M via e-Hub</vt:lpstr>
      <vt:lpstr>Retail Transition</vt:lpstr>
      <vt:lpstr>Focus Group Feedback</vt:lpstr>
      <vt:lpstr>Wholesale System Impact Changes</vt:lpstr>
      <vt:lpstr>Change summary</vt:lpstr>
      <vt:lpstr>Proposed Wholesale Focus Groups</vt:lpstr>
      <vt:lpstr>Wholesale Areas to Cover - next 3 months</vt:lpstr>
      <vt:lpstr>Bids and Offers API Architecture</vt:lpstr>
      <vt:lpstr>Bidding Interfaces</vt:lpstr>
      <vt:lpstr>Key Points</vt:lpstr>
      <vt:lpstr>Key Points – API documentation, AuthN &amp; AuthZ</vt:lpstr>
      <vt:lpstr>MarketNet and Internet</vt:lpstr>
      <vt:lpstr>Processing of Inbound Bid messages </vt:lpstr>
      <vt:lpstr>General Questions</vt:lpstr>
      <vt:lpstr>Wholesale Transition</vt:lpstr>
      <vt:lpstr>Input to Joint Focus Group</vt:lpstr>
      <vt:lpstr>Forward Meeting Plan</vt:lpstr>
      <vt:lpstr>Proposed Next Sessions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Emily Brodie</dc:creator>
  <cp:lastModifiedBy>Satheesh Kumar</cp:lastModifiedBy>
  <cp:revision>153</cp:revision>
  <dcterms:created xsi:type="dcterms:W3CDTF">2018-06-29T04:33:28Z</dcterms:created>
  <dcterms:modified xsi:type="dcterms:W3CDTF">2018-09-12T12:07:01Z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0x0101009BE89D58CAF0934CA32A20BCFFD353DC00D090D6681D809D4D8FC2F677DB1CD59F</vt:lpwstr>
  </property>
  <property fmtid="{D5CDD505-2E9C-101B-9397-08002B2CF9AE}" pid="3" name="_dlc_DocIdItemGuid">
    <vt:lpwstr>fd8fdf13-6151-44ad-a205-d6559e5a75e4</vt:lpwstr>
  </property>
  <property fmtid="{D5CDD505-2E9C-101B-9397-08002B2CF9AE}" pid="4" name="AEMODocumentType">
    <vt:lpwstr>1;#Operational Record|859762f2-4462-42eb-9744-c955c7e2c540</vt:lpwstr>
  </property>
  <property fmtid="{D5CDD505-2E9C-101B-9397-08002B2CF9AE}" pid="5" name="AEMOKeywords">
    <vt:lpwstr/>
  </property>
</Properties>
</file>