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5"/>
  </p:sldMasterIdLst>
  <p:sldIdLst>
    <p:sldId id="256" r:id="rId6"/>
    <p:sldId id="316" r:id="rId7"/>
    <p:sldId id="301" r:id="rId8"/>
    <p:sldId id="259" r:id="rId9"/>
    <p:sldId id="336" r:id="rId10"/>
    <p:sldId id="337" r:id="rId11"/>
    <p:sldId id="317" r:id="rId12"/>
    <p:sldId id="281" r:id="rId13"/>
    <p:sldId id="296" r:id="rId14"/>
    <p:sldId id="420" r:id="rId15"/>
    <p:sldId id="447" r:id="rId16"/>
    <p:sldId id="448" r:id="rId17"/>
    <p:sldId id="323" r:id="rId18"/>
    <p:sldId id="440" r:id="rId19"/>
    <p:sldId id="418" r:id="rId20"/>
    <p:sldId id="444" r:id="rId21"/>
    <p:sldId id="445" r:id="rId22"/>
    <p:sldId id="429" r:id="rId23"/>
    <p:sldId id="446" r:id="rId24"/>
    <p:sldId id="318" r:id="rId25"/>
    <p:sldId id="338" r:id="rId26"/>
    <p:sldId id="319" r:id="rId27"/>
    <p:sldId id="339" r:id="rId28"/>
    <p:sldId id="340" r:id="rId29"/>
    <p:sldId id="443" r:id="rId30"/>
    <p:sldId id="427" r:id="rId31"/>
    <p:sldId id="442" r:id="rId32"/>
    <p:sldId id="308" r:id="rId33"/>
    <p:sldId id="310" r:id="rId34"/>
    <p:sldId id="284" r:id="rId35"/>
  </p:sldIdLst>
  <p:sldSz cx="10691813" cy="75596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ry Eisner" initials="GE" lastIdx="4" clrIdx="0">
    <p:extLst>
      <p:ext uri="{19B8F6BF-5375-455C-9EA6-DF929625EA0E}">
        <p15:presenceInfo xmlns:p15="http://schemas.microsoft.com/office/powerpoint/2012/main" userId="S-1-5-21-256186967-1468483519-2110688028-331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31" autoAdjust="0"/>
    <p:restoredTop sz="94660"/>
  </p:normalViewPr>
  <p:slideViewPr>
    <p:cSldViewPr snapToGrid="0">
      <p:cViewPr varScale="1">
        <p:scale>
          <a:sx n="108" d="100"/>
          <a:sy n="108" d="100"/>
        </p:scale>
        <p:origin x="860"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userDrawn="1"/>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DB25E40E-9DF4-47B5-BAB8-388FDD99D59B}" type="datetimeFigureOut">
              <a:rPr lang="en-AU" smtClean="0"/>
              <a:pPr/>
              <a:t>29/10/2018</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DB25E40E-9DF4-47B5-BAB8-388FDD99D59B}" type="datetimeFigureOut">
              <a:rPr lang="en-AU" smtClean="0"/>
              <a:t>29/10/2018</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userDrawn="1"/>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29/10/2018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DB25E40E-9DF4-47B5-BAB8-388FDD99D59B}" type="datetimeFigureOut">
              <a:rPr lang="en-AU" smtClean="0"/>
              <a:t>29/10/2018</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DB25E40E-9DF4-47B5-BAB8-388FDD99D59B}" type="datetimeFigureOut">
              <a:rPr lang="en-AU" smtClean="0"/>
              <a:pPr/>
              <a:t>29/10/2018</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B25E40E-9DF4-47B5-BAB8-388FDD99D59B}" type="datetimeFigureOut">
              <a:rPr lang="en-AU" smtClean="0"/>
              <a:t>29/10/2018</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DB25E40E-9DF4-47B5-BAB8-388FDD99D59B}" type="datetimeFigureOut">
              <a:rPr lang="en-AU" smtClean="0"/>
              <a:t>29/10/2018</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B25E40E-9DF4-47B5-BAB8-388FDD99D59B}" type="datetimeFigureOut">
              <a:rPr lang="en-AU" smtClean="0"/>
              <a:t>29/10/2018</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DB25E40E-9DF4-47B5-BAB8-388FDD99D59B}" type="datetimeFigureOut">
              <a:rPr lang="en-AU" smtClean="0"/>
              <a:t>29/10/2018</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29/10/2018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DB25E40E-9DF4-47B5-BAB8-388FDD99D59B}" type="datetimeFigureOut">
              <a:rPr lang="en-AU" smtClean="0"/>
              <a:t>29/10/2018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hyperlink" Target="http://aemo.com.au/Electricity/National-Electricity-Market-NEM/Five-Minute-Settlement"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81ED5-F6FA-4769-B786-76B872A1C0E1}"/>
              </a:ext>
            </a:extLst>
          </p:cNvPr>
          <p:cNvSpPr>
            <a:spLocks noGrp="1"/>
          </p:cNvSpPr>
          <p:nvPr>
            <p:ph type="ctrTitle"/>
          </p:nvPr>
        </p:nvSpPr>
        <p:spPr>
          <a:xfrm>
            <a:off x="420624" y="835674"/>
            <a:ext cx="9866376" cy="2631887"/>
          </a:xfrm>
        </p:spPr>
        <p:txBody>
          <a:bodyPr/>
          <a:lstStyle/>
          <a:p>
            <a:r>
              <a:rPr lang="en-AU" dirty="0">
                <a:latin typeface="Arial" panose="020B0604020202020204" pitchFamily="34" charset="0"/>
                <a:cs typeface="Arial" panose="020B0604020202020204" pitchFamily="34" charset="0"/>
              </a:rPr>
              <a:t>5MS Systems Working Group</a:t>
            </a:r>
          </a:p>
        </p:txBody>
      </p:sp>
      <p:sp>
        <p:nvSpPr>
          <p:cNvPr id="3" name="Subtitle 2">
            <a:extLst>
              <a:ext uri="{FF2B5EF4-FFF2-40B4-BE49-F238E27FC236}">
                <a16:creationId xmlns:a16="http://schemas.microsoft.com/office/drawing/2014/main" id="{0FF767D6-CA30-4825-9F9F-D537B00C2291}"/>
              </a:ext>
            </a:extLst>
          </p:cNvPr>
          <p:cNvSpPr>
            <a:spLocks noGrp="1"/>
          </p:cNvSpPr>
          <p:nvPr>
            <p:ph type="subTitle" idx="1"/>
          </p:nvPr>
        </p:nvSpPr>
        <p:spPr>
          <a:xfrm>
            <a:off x="561852" y="3913632"/>
            <a:ext cx="8018860" cy="3246121"/>
          </a:xfrm>
        </p:spPr>
        <p:txBody>
          <a:bodyPr>
            <a:normAutofit fontScale="85000" lnSpcReduction="20000"/>
          </a:bodyPr>
          <a:lstStyle/>
          <a:p>
            <a:r>
              <a:rPr lang="en-AU" dirty="0">
                <a:latin typeface="Arial" panose="020B0604020202020204" pitchFamily="34" charset="0"/>
                <a:cs typeface="Arial" panose="020B0604020202020204" pitchFamily="34" charset="0"/>
              </a:rPr>
              <a:t>SWG#3 - Tuesday, 30 October 2018</a:t>
            </a:r>
          </a:p>
          <a:p>
            <a:endParaRPr lang="en-AU" dirty="0">
              <a:latin typeface="Arial" panose="020B0604020202020204" pitchFamily="34" charset="0"/>
              <a:cs typeface="Arial" panose="020B0604020202020204" pitchFamily="34" charset="0"/>
            </a:endParaRPr>
          </a:p>
          <a:p>
            <a:r>
              <a:rPr lang="en-AU" b="1" dirty="0">
                <a:latin typeface="Arial" panose="020B0604020202020204" pitchFamily="34" charset="0"/>
                <a:cs typeface="Arial" panose="020B0604020202020204" pitchFamily="34" charset="0"/>
              </a:rPr>
              <a:t>AEMO Offices</a:t>
            </a:r>
            <a:r>
              <a:rPr lang="en-AU" dirty="0">
                <a:latin typeface="Arial" panose="020B0604020202020204" pitchFamily="34" charset="0"/>
                <a:cs typeface="Arial" panose="020B0604020202020204" pitchFamily="34" charset="0"/>
              </a:rPr>
              <a:t>:</a:t>
            </a:r>
          </a:p>
          <a:p>
            <a:r>
              <a:rPr lang="en-AU" dirty="0">
                <a:latin typeface="Arial" panose="020B0604020202020204" pitchFamily="34" charset="0"/>
                <a:cs typeface="Arial" panose="020B0604020202020204" pitchFamily="34" charset="0"/>
              </a:rPr>
              <a:t>Level 9, 99 Gawler Place, Adelaide</a:t>
            </a:r>
          </a:p>
          <a:p>
            <a:r>
              <a:rPr lang="en-AU" dirty="0">
                <a:latin typeface="Arial" panose="020B0604020202020204" pitchFamily="34" charset="0"/>
                <a:cs typeface="Arial" panose="020B0604020202020204" pitchFamily="34" charset="0"/>
              </a:rPr>
              <a:t>Level 10, 10 Eagle Street, Brisbane</a:t>
            </a:r>
          </a:p>
          <a:p>
            <a:r>
              <a:rPr lang="en-AU" dirty="0">
                <a:latin typeface="Arial" panose="020B0604020202020204" pitchFamily="34" charset="0"/>
                <a:cs typeface="Arial" panose="020B0604020202020204" pitchFamily="34" charset="0"/>
              </a:rPr>
              <a:t>Level 22, 530 Collins Street, Melbourne</a:t>
            </a:r>
          </a:p>
          <a:p>
            <a:r>
              <a:rPr lang="en-AU" dirty="0">
                <a:latin typeface="Arial" panose="020B0604020202020204" pitchFamily="34" charset="0"/>
                <a:cs typeface="Arial" panose="020B0604020202020204" pitchFamily="34" charset="0"/>
              </a:rPr>
              <a:t>Level 2, 20 Bond Street, Sydney</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DIAL IN: 02 9087 3604   ACCESS CODE</a:t>
            </a:r>
            <a:r>
              <a:rPr lang="en-AU">
                <a:latin typeface="Arial" panose="020B0604020202020204" pitchFamily="34" charset="0"/>
                <a:cs typeface="Arial" panose="020B0604020202020204" pitchFamily="34" charset="0"/>
              </a:rPr>
              <a:t>: </a:t>
            </a:r>
            <a:r>
              <a:rPr lang="en-AU" b="1"/>
              <a:t>864-060-341</a:t>
            </a:r>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2065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Matters for Discussion</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4079681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Metering</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3190120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EBB47-B022-4435-83DA-92CDF94FD705}"/>
              </a:ext>
            </a:extLst>
          </p:cNvPr>
          <p:cNvSpPr>
            <a:spLocks noGrp="1"/>
          </p:cNvSpPr>
          <p:nvPr>
            <p:ph type="title"/>
          </p:nvPr>
        </p:nvSpPr>
        <p:spPr/>
        <p:txBody>
          <a:bodyPr/>
          <a:lstStyle/>
          <a:p>
            <a:r>
              <a:rPr lang="en-AU" dirty="0"/>
              <a:t>Current Status</a:t>
            </a:r>
          </a:p>
        </p:txBody>
      </p:sp>
      <p:sp>
        <p:nvSpPr>
          <p:cNvPr id="3" name="Content Placeholder 2">
            <a:extLst>
              <a:ext uri="{FF2B5EF4-FFF2-40B4-BE49-F238E27FC236}">
                <a16:creationId xmlns:a16="http://schemas.microsoft.com/office/drawing/2014/main" id="{08EB3ECE-1CAB-4438-A0BA-B12AFB9D5E62}"/>
              </a:ext>
            </a:extLst>
          </p:cNvPr>
          <p:cNvSpPr>
            <a:spLocks noGrp="1"/>
          </p:cNvSpPr>
          <p:nvPr>
            <p:ph idx="1"/>
          </p:nvPr>
        </p:nvSpPr>
        <p:spPr/>
        <p:txBody>
          <a:bodyPr>
            <a:normAutofit fontScale="92500" lnSpcReduction="10000"/>
          </a:bodyPr>
          <a:lstStyle/>
          <a:p>
            <a:r>
              <a:rPr lang="en-AU" dirty="0"/>
              <a:t>First Stage Package 1 (P1) Consultation published on 31 Oct</a:t>
            </a:r>
          </a:p>
          <a:p>
            <a:pPr lvl="1"/>
            <a:r>
              <a:rPr lang="en-AU" dirty="0"/>
              <a:t>Focused on 5MS changes and ‘non-mandatory items’, Global Settlements Rule changes will be addressed in Package 2 scheduled for early 2019</a:t>
            </a:r>
          </a:p>
          <a:p>
            <a:pPr lvl="1"/>
            <a:r>
              <a:rPr lang="en-AU" dirty="0"/>
              <a:t>Procedures included in P1 consultation included:</a:t>
            </a:r>
          </a:p>
          <a:p>
            <a:pPr lvl="2"/>
            <a:r>
              <a:rPr lang="en-AU" dirty="0"/>
              <a:t>Metrology Procedures: Part A</a:t>
            </a:r>
          </a:p>
          <a:p>
            <a:pPr lvl="2"/>
            <a:r>
              <a:rPr lang="en-AU" dirty="0"/>
              <a:t>Metrology Procedures: Part B</a:t>
            </a:r>
          </a:p>
          <a:p>
            <a:pPr lvl="2"/>
            <a:r>
              <a:rPr lang="en-AU" dirty="0"/>
              <a:t>Retail Electricity Market Glossary and Framework</a:t>
            </a:r>
          </a:p>
          <a:p>
            <a:pPr lvl="2"/>
            <a:r>
              <a:rPr lang="en-AU" dirty="0"/>
              <a:t>Meter Data File Format Specification NEM12 &amp; NEM13</a:t>
            </a:r>
          </a:p>
          <a:p>
            <a:pPr lvl="2"/>
            <a:r>
              <a:rPr lang="en-AU" dirty="0"/>
              <a:t>Meter Data Provision Procedure</a:t>
            </a:r>
          </a:p>
          <a:p>
            <a:r>
              <a:rPr lang="en-AU" dirty="0"/>
              <a:t>Joint Metering/System focus group on 12 Nov 2018, items being discussed include:</a:t>
            </a:r>
          </a:p>
          <a:p>
            <a:pPr lvl="1"/>
            <a:r>
              <a:rPr lang="en-AU" dirty="0"/>
              <a:t>AEMO program transition schedule</a:t>
            </a:r>
          </a:p>
          <a:p>
            <a:pPr lvl="1"/>
            <a:r>
              <a:rPr lang="en-AU" dirty="0"/>
              <a:t>Profiling methodologies for 15/30-minute interval metering and controlled load sample meters</a:t>
            </a:r>
          </a:p>
          <a:p>
            <a:pPr lvl="1"/>
            <a:r>
              <a:rPr lang="en-AU" dirty="0"/>
              <a:t>MDFF vs MDMF</a:t>
            </a:r>
          </a:p>
          <a:p>
            <a:pPr lvl="2"/>
            <a:r>
              <a:rPr lang="en-AU" dirty="0"/>
              <a:t>Agreed interval meter data will be in NEM12/MDFF format</a:t>
            </a:r>
          </a:p>
          <a:p>
            <a:pPr lvl="2"/>
            <a:r>
              <a:rPr lang="en-AU" dirty="0"/>
              <a:t>Basic meter data delivery format to be agreed</a:t>
            </a:r>
          </a:p>
          <a:p>
            <a:pPr lvl="1"/>
            <a:r>
              <a:rPr lang="en-AU" dirty="0"/>
              <a:t>Register level meter data and data streams</a:t>
            </a:r>
          </a:p>
          <a:p>
            <a:pPr lvl="1"/>
            <a:r>
              <a:rPr lang="en-AU" dirty="0"/>
              <a:t>Removal of infrequently used </a:t>
            </a:r>
            <a:r>
              <a:rPr lang="en-AU"/>
              <a:t>RM reports</a:t>
            </a:r>
            <a:endParaRPr lang="en-AU" dirty="0"/>
          </a:p>
          <a:p>
            <a:pPr marL="0" indent="0">
              <a:buNone/>
            </a:pPr>
            <a:endParaRPr lang="en-AU" dirty="0"/>
          </a:p>
          <a:p>
            <a:pPr marL="0" indent="0">
              <a:buNone/>
            </a:pPr>
            <a:endParaRPr lang="en-AU" b="1" dirty="0"/>
          </a:p>
          <a:p>
            <a:pPr marL="0" indent="0">
              <a:buNone/>
            </a:pPr>
            <a:endParaRPr lang="en-AU" dirty="0"/>
          </a:p>
        </p:txBody>
      </p:sp>
      <p:sp>
        <p:nvSpPr>
          <p:cNvPr id="4" name="Slide Number Placeholder 5">
            <a:extLst>
              <a:ext uri="{FF2B5EF4-FFF2-40B4-BE49-F238E27FC236}">
                <a16:creationId xmlns:a16="http://schemas.microsoft.com/office/drawing/2014/main" id="{AEBA9FC5-CA3E-42BE-89C5-362F9CCB35F6}"/>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031873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Dispatch and Pre-dispatch</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1344366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17AAE-8DC7-4248-AE48-AA28D68EB50C}"/>
              </a:ext>
            </a:extLst>
          </p:cNvPr>
          <p:cNvSpPr>
            <a:spLocks noGrp="1"/>
          </p:cNvSpPr>
          <p:nvPr>
            <p:ph type="title"/>
          </p:nvPr>
        </p:nvSpPr>
        <p:spPr>
          <a:xfrm>
            <a:off x="500842" y="150495"/>
            <a:ext cx="9884847" cy="1310695"/>
          </a:xfrm>
        </p:spPr>
        <p:txBody>
          <a:bodyPr/>
          <a:lstStyle/>
          <a:p>
            <a:r>
              <a:rPr lang="en-AU" dirty="0"/>
              <a:t>Dispatch and Pre-dispatch timings (avg.)</a:t>
            </a:r>
          </a:p>
        </p:txBody>
      </p:sp>
      <p:sp>
        <p:nvSpPr>
          <p:cNvPr id="4" name="Date Placeholder 3">
            <a:extLst>
              <a:ext uri="{FF2B5EF4-FFF2-40B4-BE49-F238E27FC236}">
                <a16:creationId xmlns:a16="http://schemas.microsoft.com/office/drawing/2014/main" id="{EBCA33EE-86EB-4323-89F9-F44CF5233730}"/>
              </a:ext>
            </a:extLst>
          </p:cNvPr>
          <p:cNvSpPr>
            <a:spLocks noGrp="1"/>
          </p:cNvSpPr>
          <p:nvPr>
            <p:ph type="dt" sz="half" idx="10"/>
          </p:nvPr>
        </p:nvSpPr>
        <p:spPr/>
        <p:txBody>
          <a:bodyPr/>
          <a:lstStyle/>
          <a:p>
            <a:fld id="{FDEF3A66-B67E-4569-919D-CB6E78FCED42}" type="datetime1">
              <a:rPr lang="en-AU" smtClean="0"/>
              <a:t>29/10/2018</a:t>
            </a:fld>
            <a:endParaRPr lang="en-AU" dirty="0"/>
          </a:p>
        </p:txBody>
      </p:sp>
      <p:sp>
        <p:nvSpPr>
          <p:cNvPr id="5" name="Footer Placeholder 4">
            <a:extLst>
              <a:ext uri="{FF2B5EF4-FFF2-40B4-BE49-F238E27FC236}">
                <a16:creationId xmlns:a16="http://schemas.microsoft.com/office/drawing/2014/main" id="{21F0A79B-AA05-4AC4-A910-087C598A51EE}"/>
              </a:ext>
            </a:extLst>
          </p:cNvPr>
          <p:cNvSpPr>
            <a:spLocks noGrp="1"/>
          </p:cNvSpPr>
          <p:nvPr>
            <p:ph type="ftr" sz="quarter" idx="11"/>
          </p:nvPr>
        </p:nvSpPr>
        <p:spPr/>
        <p:txBody>
          <a:bodyPr/>
          <a:lstStyle/>
          <a:p>
            <a:r>
              <a:rPr lang="en-AU"/>
              <a:t>Example footer text</a:t>
            </a:r>
            <a:endParaRPr lang="en-AU" dirty="0"/>
          </a:p>
        </p:txBody>
      </p:sp>
      <p:sp>
        <p:nvSpPr>
          <p:cNvPr id="6" name="Slide Number Placeholder 5">
            <a:extLst>
              <a:ext uri="{FF2B5EF4-FFF2-40B4-BE49-F238E27FC236}">
                <a16:creationId xmlns:a16="http://schemas.microsoft.com/office/drawing/2014/main" id="{FA22FC47-2E59-40BA-9E3B-C36A47E1BE28}"/>
              </a:ext>
            </a:extLst>
          </p:cNvPr>
          <p:cNvSpPr>
            <a:spLocks noGrp="1"/>
          </p:cNvSpPr>
          <p:nvPr>
            <p:ph type="sldNum" sz="quarter" idx="12"/>
          </p:nvPr>
        </p:nvSpPr>
        <p:spPr/>
        <p:txBody>
          <a:bodyPr/>
          <a:lstStyle/>
          <a:p>
            <a:fld id="{4EC81F68-4976-451A-B2E9-79BCBD2F70CC}" type="slidenum">
              <a:rPr lang="en-AU" smtClean="0"/>
              <a:t>14</a:t>
            </a:fld>
            <a:endParaRPr lang="en-AU" dirty="0"/>
          </a:p>
        </p:txBody>
      </p:sp>
      <p:graphicFrame>
        <p:nvGraphicFramePr>
          <p:cNvPr id="7" name="Table 6">
            <a:extLst>
              <a:ext uri="{FF2B5EF4-FFF2-40B4-BE49-F238E27FC236}">
                <a16:creationId xmlns:a16="http://schemas.microsoft.com/office/drawing/2014/main" id="{BBD0C9BB-69A4-45FA-BF18-FA3FFFC8370F}"/>
              </a:ext>
            </a:extLst>
          </p:cNvPr>
          <p:cNvGraphicFramePr>
            <a:graphicFrameLocks noGrp="1"/>
          </p:cNvGraphicFramePr>
          <p:nvPr>
            <p:extLst/>
          </p:nvPr>
        </p:nvGraphicFramePr>
        <p:xfrm>
          <a:off x="699259" y="1602097"/>
          <a:ext cx="9071611" cy="4160346"/>
        </p:xfrm>
        <a:graphic>
          <a:graphicData uri="http://schemas.openxmlformats.org/drawingml/2006/table">
            <a:tbl>
              <a:tblPr firstRow="1" bandRow="1">
                <a:tableStyleId>{5C22544A-7EE6-4342-B048-85BDC9FD1C3A}</a:tableStyleId>
              </a:tblPr>
              <a:tblGrid>
                <a:gridCol w="2624008">
                  <a:extLst>
                    <a:ext uri="{9D8B030D-6E8A-4147-A177-3AD203B41FA5}">
                      <a16:colId xmlns:a16="http://schemas.microsoft.com/office/drawing/2014/main" val="2901672491"/>
                    </a:ext>
                  </a:extLst>
                </a:gridCol>
                <a:gridCol w="1911797">
                  <a:extLst>
                    <a:ext uri="{9D8B030D-6E8A-4147-A177-3AD203B41FA5}">
                      <a16:colId xmlns:a16="http://schemas.microsoft.com/office/drawing/2014/main" val="2027009140"/>
                    </a:ext>
                  </a:extLst>
                </a:gridCol>
                <a:gridCol w="2267903">
                  <a:extLst>
                    <a:ext uri="{9D8B030D-6E8A-4147-A177-3AD203B41FA5}">
                      <a16:colId xmlns:a16="http://schemas.microsoft.com/office/drawing/2014/main" val="2975218533"/>
                    </a:ext>
                  </a:extLst>
                </a:gridCol>
                <a:gridCol w="2267903">
                  <a:extLst>
                    <a:ext uri="{9D8B030D-6E8A-4147-A177-3AD203B41FA5}">
                      <a16:colId xmlns:a16="http://schemas.microsoft.com/office/drawing/2014/main" val="1749128117"/>
                    </a:ext>
                  </a:extLst>
                </a:gridCol>
              </a:tblGrid>
              <a:tr h="638373">
                <a:tc>
                  <a:txBody>
                    <a:bodyPr/>
                    <a:lstStyle/>
                    <a:p>
                      <a:endParaRPr lang="en-AU" sz="1800" dirty="0"/>
                    </a:p>
                  </a:txBody>
                  <a:tcPr marL="100796" marR="100796" marT="50398" marB="50398"/>
                </a:tc>
                <a:tc>
                  <a:txBody>
                    <a:bodyPr/>
                    <a:lstStyle/>
                    <a:p>
                      <a:r>
                        <a:rPr lang="en-AU" sz="1800" dirty="0"/>
                        <a:t>Dispatch</a:t>
                      </a:r>
                    </a:p>
                  </a:txBody>
                  <a:tcPr marL="100796" marR="100796" marT="50398" marB="50398"/>
                </a:tc>
                <a:tc>
                  <a:txBody>
                    <a:bodyPr/>
                    <a:lstStyle/>
                    <a:p>
                      <a:r>
                        <a:rPr lang="en-AU" sz="1800" dirty="0"/>
                        <a:t>5-minute</a:t>
                      </a:r>
                    </a:p>
                    <a:p>
                      <a:r>
                        <a:rPr lang="en-AU" sz="1800" dirty="0"/>
                        <a:t>Pre-dispatch</a:t>
                      </a:r>
                    </a:p>
                  </a:txBody>
                  <a:tcPr marL="100796" marR="100796" marT="50398" marB="50398"/>
                </a:tc>
                <a:tc>
                  <a:txBody>
                    <a:bodyPr/>
                    <a:lstStyle/>
                    <a:p>
                      <a:r>
                        <a:rPr lang="en-AU" sz="1800" dirty="0"/>
                        <a:t>30-minute</a:t>
                      </a:r>
                    </a:p>
                    <a:p>
                      <a:r>
                        <a:rPr lang="en-AU" sz="1800" dirty="0"/>
                        <a:t>Pre-dispatch  </a:t>
                      </a:r>
                    </a:p>
                  </a:txBody>
                  <a:tcPr marL="100796" marR="100796" marT="50398" marB="50398"/>
                </a:tc>
                <a:extLst>
                  <a:ext uri="{0D108BD9-81ED-4DB2-BD59-A6C34878D82A}">
                    <a16:rowId xmlns:a16="http://schemas.microsoft.com/office/drawing/2014/main" val="702236644"/>
                  </a:ext>
                </a:extLst>
              </a:tr>
              <a:tr h="408782">
                <a:tc>
                  <a:txBody>
                    <a:bodyPr/>
                    <a:lstStyle/>
                    <a:p>
                      <a:r>
                        <a:rPr lang="en-AU" sz="1800" dirty="0"/>
                        <a:t>Period (cycle)</a:t>
                      </a:r>
                      <a:r>
                        <a:rPr lang="en-AU" sz="1800" baseline="0" dirty="0"/>
                        <a:t> </a:t>
                      </a:r>
                      <a:endParaRPr lang="en-AU" sz="1800" dirty="0"/>
                    </a:p>
                  </a:txBody>
                  <a:tcPr marL="100796" marR="100796" marT="50398" marB="50398"/>
                </a:tc>
                <a:tc>
                  <a:txBody>
                    <a:bodyPr/>
                    <a:lstStyle/>
                    <a:p>
                      <a:r>
                        <a:rPr lang="en-AU" sz="1800" dirty="0"/>
                        <a:t>5 min</a:t>
                      </a:r>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5 min</a:t>
                      </a:r>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30 min</a:t>
                      </a:r>
                    </a:p>
                  </a:txBody>
                  <a:tcPr marL="100796" marR="100796" marT="50398" marB="50398"/>
                </a:tc>
                <a:extLst>
                  <a:ext uri="{0D108BD9-81ED-4DB2-BD59-A6C34878D82A}">
                    <a16:rowId xmlns:a16="http://schemas.microsoft.com/office/drawing/2014/main" val="2925418380"/>
                  </a:ext>
                </a:extLst>
              </a:tr>
              <a:tr h="408782">
                <a:tc>
                  <a:txBody>
                    <a:bodyPr/>
                    <a:lstStyle/>
                    <a:p>
                      <a:r>
                        <a:rPr lang="en-AU" sz="1800" dirty="0"/>
                        <a:t>Horizon</a:t>
                      </a:r>
                    </a:p>
                  </a:txBody>
                  <a:tcPr marL="100796" marR="100796" marT="50398" marB="50398"/>
                </a:tc>
                <a:tc>
                  <a:txBody>
                    <a:bodyPr/>
                    <a:lstStyle/>
                    <a:p>
                      <a:r>
                        <a:rPr lang="en-AU" sz="1800" dirty="0"/>
                        <a:t>5 min</a:t>
                      </a:r>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60 min</a:t>
                      </a:r>
                    </a:p>
                  </a:txBody>
                  <a:tcPr marL="100796" marR="100796" marT="50398" marB="50398"/>
                </a:tc>
                <a:tc>
                  <a:txBody>
                    <a:bodyPr/>
                    <a:lstStyle/>
                    <a:p>
                      <a:r>
                        <a:rPr lang="en-AU" sz="1800" dirty="0"/>
                        <a:t>16</a:t>
                      </a:r>
                      <a:r>
                        <a:rPr lang="en-AU" sz="1800" baseline="0" dirty="0"/>
                        <a:t> to 40 hours </a:t>
                      </a:r>
                      <a:r>
                        <a:rPr lang="en-AU" sz="1800" baseline="30000" dirty="0"/>
                        <a:t>3</a:t>
                      </a:r>
                      <a:endParaRPr lang="en-AU" sz="1800" dirty="0"/>
                    </a:p>
                  </a:txBody>
                  <a:tcPr marL="100796" marR="100796" marT="50398" marB="50398"/>
                </a:tc>
                <a:extLst>
                  <a:ext uri="{0D108BD9-81ED-4DB2-BD59-A6C34878D82A}">
                    <a16:rowId xmlns:a16="http://schemas.microsoft.com/office/drawing/2014/main" val="3829410911"/>
                  </a:ext>
                </a:extLst>
              </a:tr>
              <a:tr h="408782">
                <a:tc>
                  <a:txBody>
                    <a:bodyPr/>
                    <a:lstStyle/>
                    <a:p>
                      <a:r>
                        <a:rPr lang="en-AU" sz="1800" dirty="0"/>
                        <a:t>Resolution</a:t>
                      </a:r>
                    </a:p>
                  </a:txBody>
                  <a:tcPr marL="100796" marR="100796" marT="50398" marB="50398"/>
                </a:tc>
                <a:tc>
                  <a:txBody>
                    <a:bodyPr/>
                    <a:lstStyle/>
                    <a:p>
                      <a:r>
                        <a:rPr lang="en-AU" sz="1800" dirty="0"/>
                        <a:t>5 min</a:t>
                      </a:r>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5 min</a:t>
                      </a:r>
                    </a:p>
                  </a:txBody>
                  <a:tcPr marL="100796" marR="100796" marT="50398" marB="50398"/>
                </a:tc>
                <a:tc>
                  <a:txBody>
                    <a:bodyPr/>
                    <a:lstStyle/>
                    <a:p>
                      <a:r>
                        <a:rPr lang="en-AU" sz="1800" dirty="0"/>
                        <a:t>30 min</a:t>
                      </a:r>
                    </a:p>
                  </a:txBody>
                  <a:tcPr marL="100796" marR="100796" marT="50398" marB="50398"/>
                </a:tc>
                <a:extLst>
                  <a:ext uri="{0D108BD9-81ED-4DB2-BD59-A6C34878D82A}">
                    <a16:rowId xmlns:a16="http://schemas.microsoft.com/office/drawing/2014/main" val="2461288317"/>
                  </a:ext>
                </a:extLst>
              </a:tr>
              <a:tr h="408782">
                <a:tc>
                  <a:txBody>
                    <a:bodyPr/>
                    <a:lstStyle/>
                    <a:p>
                      <a:r>
                        <a:rPr lang="en-AU" sz="1800" dirty="0"/>
                        <a:t>Process</a:t>
                      </a:r>
                      <a:r>
                        <a:rPr lang="en-AU" sz="1800" baseline="0" dirty="0"/>
                        <a:t> start</a:t>
                      </a:r>
                      <a:endParaRPr lang="en-AU" sz="1800" dirty="0"/>
                    </a:p>
                  </a:txBody>
                  <a:tcPr marL="100796" marR="100796" marT="50398" marB="50398"/>
                </a:tc>
                <a:tc>
                  <a:txBody>
                    <a:bodyPr/>
                    <a:lstStyle/>
                    <a:p>
                      <a:r>
                        <a:rPr lang="en-AU" sz="1800" dirty="0"/>
                        <a:t>t-67 sec</a:t>
                      </a:r>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t-67 sec</a:t>
                      </a:r>
                    </a:p>
                  </a:txBody>
                  <a:tcPr marL="100796" marR="100796" marT="50398" marB="50398"/>
                </a:tc>
                <a:tc>
                  <a:txBody>
                    <a:bodyPr/>
                    <a:lstStyle/>
                    <a:p>
                      <a:r>
                        <a:rPr lang="en-AU" sz="1800" dirty="0"/>
                        <a:t>t+0 sec</a:t>
                      </a:r>
                    </a:p>
                  </a:txBody>
                  <a:tcPr marL="100796" marR="100796" marT="50398" marB="50398"/>
                </a:tc>
                <a:extLst>
                  <a:ext uri="{0D108BD9-81ED-4DB2-BD59-A6C34878D82A}">
                    <a16:rowId xmlns:a16="http://schemas.microsoft.com/office/drawing/2014/main" val="3142414018"/>
                  </a:ext>
                </a:extLst>
              </a:tr>
              <a:tr h="408782">
                <a:tc>
                  <a:txBody>
                    <a:bodyPr/>
                    <a:lstStyle/>
                    <a:p>
                      <a:r>
                        <a:rPr lang="en-AU" sz="1800" dirty="0"/>
                        <a:t>SCADA Snapshot</a:t>
                      </a:r>
                    </a:p>
                  </a:txBody>
                  <a:tcPr marL="100796" marR="100796" marT="50398" marB="50398"/>
                </a:tc>
                <a:tc>
                  <a:txBody>
                    <a:bodyPr/>
                    <a:lstStyle/>
                    <a:p>
                      <a:r>
                        <a:rPr lang="en-AU" sz="1800" dirty="0"/>
                        <a:t>t-3</a:t>
                      </a:r>
                      <a:r>
                        <a:rPr lang="en-AU" sz="1800" baseline="0" dirty="0"/>
                        <a:t> sec</a:t>
                      </a:r>
                      <a:endParaRPr lang="en-AU" sz="1800" dirty="0"/>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t-3</a:t>
                      </a:r>
                      <a:r>
                        <a:rPr lang="en-AU" sz="1800" baseline="0" dirty="0"/>
                        <a:t> sec</a:t>
                      </a:r>
                      <a:endParaRPr lang="en-AU" sz="1800" dirty="0"/>
                    </a:p>
                  </a:txBody>
                  <a:tcPr marL="100796" marR="100796" marT="50398" marB="50398"/>
                </a:tc>
                <a:tc>
                  <a:txBody>
                    <a:bodyPr/>
                    <a:lstStyle/>
                    <a:p>
                      <a:r>
                        <a:rPr lang="en-AU" sz="1800" dirty="0"/>
                        <a:t>~t+10 sec</a:t>
                      </a:r>
                    </a:p>
                  </a:txBody>
                  <a:tcPr marL="100796" marR="100796" marT="50398" marB="50398"/>
                </a:tc>
                <a:extLst>
                  <a:ext uri="{0D108BD9-81ED-4DB2-BD59-A6C34878D82A}">
                    <a16:rowId xmlns:a16="http://schemas.microsoft.com/office/drawing/2014/main" val="3934512371"/>
                  </a:ext>
                </a:extLst>
              </a:tr>
              <a:tr h="408782">
                <a:tc>
                  <a:txBody>
                    <a:bodyPr/>
                    <a:lstStyle/>
                    <a:p>
                      <a:r>
                        <a:rPr lang="en-AU" sz="1800" dirty="0"/>
                        <a:t>Process complete</a:t>
                      </a:r>
                      <a:r>
                        <a:rPr lang="en-AU" sz="1800" baseline="30000" dirty="0"/>
                        <a:t>1</a:t>
                      </a:r>
                    </a:p>
                  </a:txBody>
                  <a:tcPr marL="100796" marR="100796" marT="50398" marB="50398"/>
                </a:tc>
                <a:tc>
                  <a:txBody>
                    <a:bodyPr/>
                    <a:lstStyle/>
                    <a:p>
                      <a:r>
                        <a:rPr lang="en-AU" sz="1800" dirty="0"/>
                        <a:t>t+</a:t>
                      </a:r>
                      <a:r>
                        <a:rPr lang="en-AU" sz="1800" baseline="0" dirty="0"/>
                        <a:t>8 sec</a:t>
                      </a:r>
                      <a:endParaRPr lang="en-AU" sz="1800" dirty="0"/>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t+36 sec</a:t>
                      </a:r>
                    </a:p>
                  </a:txBody>
                  <a:tcPr marL="100796" marR="100796" marT="50398" marB="50398"/>
                </a:tc>
                <a:tc>
                  <a:txBody>
                    <a:bodyPr/>
                    <a:lstStyle/>
                    <a:p>
                      <a:r>
                        <a:rPr lang="en-AU" sz="1800" dirty="0"/>
                        <a:t>t+140 sec</a:t>
                      </a:r>
                    </a:p>
                  </a:txBody>
                  <a:tcPr marL="100796" marR="100796" marT="50398" marB="50398"/>
                </a:tc>
                <a:extLst>
                  <a:ext uri="{0D108BD9-81ED-4DB2-BD59-A6C34878D82A}">
                    <a16:rowId xmlns:a16="http://schemas.microsoft.com/office/drawing/2014/main" val="1627425198"/>
                  </a:ext>
                </a:extLst>
              </a:tr>
              <a:tr h="408782">
                <a:tc>
                  <a:txBody>
                    <a:bodyPr/>
                    <a:lstStyle/>
                    <a:p>
                      <a:r>
                        <a:rPr lang="en-AU" sz="1800" dirty="0"/>
                        <a:t>Solution published</a:t>
                      </a:r>
                    </a:p>
                  </a:txBody>
                  <a:tcPr marL="100796" marR="100796" marT="50398" marB="50398"/>
                </a:tc>
                <a:tc>
                  <a:txBody>
                    <a:bodyPr/>
                    <a:lstStyle/>
                    <a:p>
                      <a:r>
                        <a:rPr lang="en-AU" sz="1800" dirty="0"/>
                        <a:t>t+17 sec </a:t>
                      </a:r>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t+48 sec </a:t>
                      </a:r>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t+155 sec </a:t>
                      </a:r>
                    </a:p>
                  </a:txBody>
                  <a:tcPr marL="100796" marR="100796" marT="50398" marB="50398"/>
                </a:tc>
                <a:extLst>
                  <a:ext uri="{0D108BD9-81ED-4DB2-BD59-A6C34878D82A}">
                    <a16:rowId xmlns:a16="http://schemas.microsoft.com/office/drawing/2014/main" val="1889696588"/>
                  </a:ext>
                </a:extLst>
              </a:tr>
              <a:tr h="638373">
                <a:tc>
                  <a:txBody>
                    <a:bodyPr/>
                    <a:lstStyle/>
                    <a:p>
                      <a:r>
                        <a:rPr lang="en-AU" sz="1800" dirty="0"/>
                        <a:t>Data loaded</a:t>
                      </a:r>
                      <a:r>
                        <a:rPr lang="en-AU" sz="1800" baseline="0" dirty="0"/>
                        <a:t> to participants’ database </a:t>
                      </a:r>
                      <a:r>
                        <a:rPr lang="en-AU" sz="1800" baseline="30000" dirty="0"/>
                        <a:t>2</a:t>
                      </a:r>
                      <a:endParaRPr lang="en-AU" sz="1800" dirty="0"/>
                    </a:p>
                  </a:txBody>
                  <a:tcPr marL="100796" marR="100796" marT="50398" marB="50398"/>
                </a:tc>
                <a:tc>
                  <a:txBody>
                    <a:bodyPr/>
                    <a:lstStyle/>
                    <a:p>
                      <a:r>
                        <a:rPr lang="en-AU" sz="1800" dirty="0"/>
                        <a:t>t+22 sec</a:t>
                      </a:r>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t+77 sec </a:t>
                      </a:r>
                    </a:p>
                  </a:txBody>
                  <a:tcPr marL="100796" marR="100796" marT="50398" marB="503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t+174 sec </a:t>
                      </a:r>
                    </a:p>
                    <a:p>
                      <a:endParaRPr lang="en-AU" sz="1800" dirty="0"/>
                    </a:p>
                  </a:txBody>
                  <a:tcPr marL="100796" marR="100796" marT="50398" marB="50398"/>
                </a:tc>
                <a:extLst>
                  <a:ext uri="{0D108BD9-81ED-4DB2-BD59-A6C34878D82A}">
                    <a16:rowId xmlns:a16="http://schemas.microsoft.com/office/drawing/2014/main" val="3668838251"/>
                  </a:ext>
                </a:extLst>
              </a:tr>
            </a:tbl>
          </a:graphicData>
        </a:graphic>
      </p:graphicFrame>
      <p:sp>
        <p:nvSpPr>
          <p:cNvPr id="8" name="TextBox 7">
            <a:extLst>
              <a:ext uri="{FF2B5EF4-FFF2-40B4-BE49-F238E27FC236}">
                <a16:creationId xmlns:a16="http://schemas.microsoft.com/office/drawing/2014/main" id="{90D1A47A-145A-4A44-865E-C3D8F9773451}"/>
              </a:ext>
            </a:extLst>
          </p:cNvPr>
          <p:cNvSpPr txBox="1"/>
          <p:nvPr/>
        </p:nvSpPr>
        <p:spPr>
          <a:xfrm>
            <a:off x="814411" y="5784461"/>
            <a:ext cx="8956458" cy="1624719"/>
          </a:xfrm>
          <a:prstGeom prst="rect">
            <a:avLst/>
          </a:prstGeom>
          <a:noFill/>
        </p:spPr>
        <p:txBody>
          <a:bodyPr wrap="square" rtlCol="0">
            <a:noAutofit/>
          </a:bodyPr>
          <a:lstStyle/>
          <a:p>
            <a:r>
              <a:rPr lang="en-AU" sz="1102" dirty="0"/>
              <a:t>Notes</a:t>
            </a:r>
          </a:p>
          <a:p>
            <a:pPr marL="377979" indent="-377979">
              <a:buFont typeface="+mj-lt"/>
              <a:buAutoNum type="arabicPeriod"/>
            </a:pPr>
            <a:r>
              <a:rPr lang="en-AU" sz="1102" dirty="0"/>
              <a:t>The process completion and publication times are average times based on normal market conditions. Under conditions such as intervention, where multiple solutions are required, these times will be longer.</a:t>
            </a:r>
          </a:p>
          <a:p>
            <a:pPr marL="377979" indent="-377979">
              <a:buFont typeface="+mj-lt"/>
              <a:buAutoNum type="arabicPeriod"/>
            </a:pPr>
            <a:r>
              <a:rPr lang="en-AU" sz="1102" dirty="0"/>
              <a:t>These times are sourced from AEMO’s performance monitoring systems. Actual times at participants’ sites will depend on the local infrastructure and configuration.</a:t>
            </a:r>
          </a:p>
          <a:p>
            <a:pPr marL="377979" indent="-377979">
              <a:buFont typeface="+mj-lt"/>
              <a:buAutoNum type="arabicPeriod"/>
            </a:pPr>
            <a:r>
              <a:rPr lang="en-AU" sz="1102" dirty="0"/>
              <a:t>In the case of the 30-minute Pre-dispatch, there is a larger variation of times around the average due to the variable length of the Pre-dispatch schedule.</a:t>
            </a:r>
          </a:p>
        </p:txBody>
      </p:sp>
    </p:spTree>
    <p:extLst>
      <p:ext uri="{BB962C8B-B14F-4D97-AF65-F5344CB8AC3E}">
        <p14:creationId xmlns:p14="http://schemas.microsoft.com/office/powerpoint/2010/main" val="1723107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EBB47-B022-4435-83DA-92CDF94FD705}"/>
              </a:ext>
            </a:extLst>
          </p:cNvPr>
          <p:cNvSpPr>
            <a:spLocks noGrp="1"/>
          </p:cNvSpPr>
          <p:nvPr>
            <p:ph type="title"/>
          </p:nvPr>
        </p:nvSpPr>
        <p:spPr/>
        <p:txBody>
          <a:bodyPr/>
          <a:lstStyle/>
          <a:p>
            <a:r>
              <a:rPr lang="en-AU" dirty="0"/>
              <a:t>5MS Dispatch Changes</a:t>
            </a:r>
          </a:p>
        </p:txBody>
      </p:sp>
      <p:sp>
        <p:nvSpPr>
          <p:cNvPr id="3" name="Content Placeholder 2">
            <a:extLst>
              <a:ext uri="{FF2B5EF4-FFF2-40B4-BE49-F238E27FC236}">
                <a16:creationId xmlns:a16="http://schemas.microsoft.com/office/drawing/2014/main" id="{08EB3ECE-1CAB-4438-A0BA-B12AFB9D5E62}"/>
              </a:ext>
            </a:extLst>
          </p:cNvPr>
          <p:cNvSpPr>
            <a:spLocks noGrp="1"/>
          </p:cNvSpPr>
          <p:nvPr>
            <p:ph idx="1"/>
          </p:nvPr>
        </p:nvSpPr>
        <p:spPr/>
        <p:txBody>
          <a:bodyPr>
            <a:normAutofit/>
          </a:bodyPr>
          <a:lstStyle/>
          <a:p>
            <a:pPr marL="0" indent="0">
              <a:buNone/>
            </a:pPr>
            <a:r>
              <a:rPr lang="en-AU" b="1" dirty="0"/>
              <a:t>Changes</a:t>
            </a:r>
          </a:p>
          <a:p>
            <a:r>
              <a:rPr lang="en-AU" dirty="0"/>
              <a:t>Each bid interval (1 – 288) now relates directly to a dispatch interval</a:t>
            </a:r>
          </a:p>
          <a:p>
            <a:r>
              <a:rPr lang="en-AU" dirty="0"/>
              <a:t>Only the inputs and outputs for bids will change</a:t>
            </a:r>
          </a:p>
          <a:p>
            <a:pPr lvl="1"/>
            <a:r>
              <a:rPr lang="en-AU" dirty="0"/>
              <a:t>288 intervals in a bid</a:t>
            </a:r>
          </a:p>
          <a:p>
            <a:pPr lvl="1"/>
            <a:r>
              <a:rPr lang="en-AU" dirty="0"/>
              <a:t>“0” fixed load will be treated as 0 not as null</a:t>
            </a:r>
          </a:p>
          <a:p>
            <a:r>
              <a:rPr lang="en-AU" dirty="0"/>
              <a:t>Associated bid data in the Data Model will change, tables may change</a:t>
            </a:r>
          </a:p>
          <a:p>
            <a:r>
              <a:rPr lang="en-AU" dirty="0"/>
              <a:t>Solution files may have some minor changes</a:t>
            </a:r>
          </a:p>
          <a:p>
            <a:endParaRPr lang="en-AU" dirty="0"/>
          </a:p>
          <a:p>
            <a:pPr marL="0" indent="0">
              <a:buNone/>
            </a:pPr>
            <a:r>
              <a:rPr lang="en-AU" b="1" dirty="0"/>
              <a:t>Not changing</a:t>
            </a:r>
          </a:p>
          <a:p>
            <a:r>
              <a:rPr lang="en-AU" dirty="0"/>
              <a:t>The existing dispatch process does not change</a:t>
            </a:r>
          </a:p>
          <a:p>
            <a:r>
              <a:rPr lang="en-AU" dirty="0"/>
              <a:t>NEMDE (the solver) formulation does not change</a:t>
            </a:r>
          </a:p>
          <a:p>
            <a:pPr marL="0" indent="0">
              <a:buNone/>
            </a:pPr>
            <a:endParaRPr lang="en-AU" b="1" dirty="0"/>
          </a:p>
          <a:p>
            <a:pPr marL="0" indent="0">
              <a:buNone/>
            </a:pPr>
            <a:endParaRPr lang="en-AU" dirty="0"/>
          </a:p>
        </p:txBody>
      </p:sp>
      <p:sp>
        <p:nvSpPr>
          <p:cNvPr id="4" name="Slide Number Placeholder 5">
            <a:extLst>
              <a:ext uri="{FF2B5EF4-FFF2-40B4-BE49-F238E27FC236}">
                <a16:creationId xmlns:a16="http://schemas.microsoft.com/office/drawing/2014/main" id="{B55A3268-EDB0-4CB1-8256-598F4D57E508}"/>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928375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10C25-5A19-4D70-AC36-0B54CC6E863F}"/>
              </a:ext>
            </a:extLst>
          </p:cNvPr>
          <p:cNvSpPr>
            <a:spLocks noGrp="1"/>
          </p:cNvSpPr>
          <p:nvPr>
            <p:ph type="title"/>
          </p:nvPr>
        </p:nvSpPr>
        <p:spPr/>
        <p:txBody>
          <a:bodyPr/>
          <a:lstStyle/>
          <a:p>
            <a:r>
              <a:rPr lang="en-AU" dirty="0"/>
              <a:t>Pre-dispatch</a:t>
            </a:r>
          </a:p>
        </p:txBody>
      </p:sp>
      <p:sp>
        <p:nvSpPr>
          <p:cNvPr id="3" name="Content Placeholder 2">
            <a:extLst>
              <a:ext uri="{FF2B5EF4-FFF2-40B4-BE49-F238E27FC236}">
                <a16:creationId xmlns:a16="http://schemas.microsoft.com/office/drawing/2014/main" id="{C4DFBDEA-7444-400A-99AE-E996DAABD462}"/>
              </a:ext>
            </a:extLst>
          </p:cNvPr>
          <p:cNvSpPr>
            <a:spLocks noGrp="1"/>
          </p:cNvSpPr>
          <p:nvPr>
            <p:ph idx="1"/>
          </p:nvPr>
        </p:nvSpPr>
        <p:spPr/>
        <p:txBody>
          <a:bodyPr/>
          <a:lstStyle/>
          <a:p>
            <a:r>
              <a:rPr lang="en-AU" b="1" dirty="0"/>
              <a:t>Changes</a:t>
            </a:r>
          </a:p>
          <a:p>
            <a:pPr lvl="1"/>
            <a:r>
              <a:rPr lang="en-AU" dirty="0"/>
              <a:t>30-minute pre-dispatch will use the last bid in a 30-minute period</a:t>
            </a:r>
          </a:p>
          <a:p>
            <a:pPr marL="400965" lvl="1" indent="0">
              <a:buNone/>
            </a:pPr>
            <a:r>
              <a:rPr lang="en-AU" dirty="0"/>
              <a:t>	e.g. the bid for intervals 6, 12, 18, 24, …, 288</a:t>
            </a:r>
          </a:p>
          <a:p>
            <a:pPr lvl="1"/>
            <a:r>
              <a:rPr lang="en-AU" dirty="0"/>
              <a:t>5-minute pre-dispatch will use the bid for interval (1 – 288) that relates to the dispatch interval</a:t>
            </a:r>
          </a:p>
          <a:p>
            <a:pPr lvl="1"/>
            <a:r>
              <a:rPr lang="en-AU" dirty="0"/>
              <a:t>Reports will remain unchanged, subject to the options below</a:t>
            </a:r>
          </a:p>
          <a:p>
            <a:pPr lvl="1"/>
            <a:r>
              <a:rPr lang="en-AU" dirty="0"/>
              <a:t>Shape of late rebid period is changing to 30 </a:t>
            </a:r>
            <a:r>
              <a:rPr lang="en-AU" dirty="0" err="1"/>
              <a:t>mn</a:t>
            </a:r>
            <a:r>
              <a:rPr lang="en-AU" dirty="0"/>
              <a:t> before start of interval (from 15) but this moves along every 5 minutes.</a:t>
            </a:r>
          </a:p>
          <a:p>
            <a:pPr lvl="1"/>
            <a:endParaRPr lang="en-AU" dirty="0"/>
          </a:p>
          <a:p>
            <a:r>
              <a:rPr lang="en-AU" b="1" dirty="0"/>
              <a:t>Options (</a:t>
            </a:r>
            <a:r>
              <a:rPr lang="en-AU" dirty="0"/>
              <a:t>Discussed at the joint Dispatch/Systems Focus Group 22 Oct 2018)</a:t>
            </a:r>
          </a:p>
          <a:p>
            <a:pPr lvl="1"/>
            <a:r>
              <a:rPr lang="en-AU" dirty="0"/>
              <a:t>Extending 5 minute pre-dispatch (P5) to 6 and/or 24 hours</a:t>
            </a:r>
          </a:p>
          <a:p>
            <a:pPr lvl="1"/>
            <a:r>
              <a:rPr lang="en-AU" dirty="0"/>
              <a:t>Including price sensitivities for P5</a:t>
            </a:r>
          </a:p>
          <a:p>
            <a:pPr lvl="1"/>
            <a:endParaRPr lang="en-AU" dirty="0"/>
          </a:p>
          <a:p>
            <a:pPr lvl="1"/>
            <a:endParaRPr lang="en-AU" dirty="0"/>
          </a:p>
          <a:p>
            <a:pPr lvl="1"/>
            <a:endParaRPr lang="en-AU" dirty="0"/>
          </a:p>
          <a:p>
            <a:pPr lvl="1"/>
            <a:endParaRPr lang="en-AU" dirty="0"/>
          </a:p>
        </p:txBody>
      </p:sp>
      <p:sp>
        <p:nvSpPr>
          <p:cNvPr id="4" name="Slide Number Placeholder 5">
            <a:extLst>
              <a:ext uri="{FF2B5EF4-FFF2-40B4-BE49-F238E27FC236}">
                <a16:creationId xmlns:a16="http://schemas.microsoft.com/office/drawing/2014/main" id="{2D4FF5F0-7399-49C5-A6B9-D8F94139915E}"/>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80867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Bidding Format</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570545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500842" y="150495"/>
            <a:ext cx="9884847" cy="1310695"/>
          </a:xfrm>
        </p:spPr>
        <p:txBody>
          <a:bodyPr>
            <a:normAutofit/>
          </a:bodyPr>
          <a:lstStyle/>
          <a:p>
            <a:r>
              <a:rPr lang="en-AU" dirty="0"/>
              <a:t>Submission of FTP, Web and API bids</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fontScale="92500" lnSpcReduction="10000"/>
          </a:bodyPr>
          <a:lstStyle/>
          <a:p>
            <a:r>
              <a:rPr lang="en-AU" dirty="0"/>
              <a:t>Bid submission will move from TXT based to JSON format</a:t>
            </a:r>
          </a:p>
          <a:p>
            <a:pPr lvl="1"/>
            <a:r>
              <a:rPr lang="en-AU" dirty="0"/>
              <a:t>5-mn bids can only be submitted in JSON</a:t>
            </a:r>
          </a:p>
          <a:p>
            <a:pPr lvl="1"/>
            <a:r>
              <a:rPr lang="en-AU" dirty="0"/>
              <a:t>30-mn bids will only be supported in TXT format</a:t>
            </a:r>
          </a:p>
          <a:p>
            <a:pPr lvl="1"/>
            <a:r>
              <a:rPr lang="en-AU" dirty="0"/>
              <a:t>The Web UI will provide screens to submit either (during the transition period)</a:t>
            </a:r>
          </a:p>
          <a:p>
            <a:r>
              <a:rPr lang="en-AU" b="1" dirty="0"/>
              <a:t>Current</a:t>
            </a:r>
          </a:p>
          <a:p>
            <a:pPr lvl="1"/>
            <a:r>
              <a:rPr lang="en-AU" dirty="0"/>
              <a:t>Participants currently submit TXT files through FTP (and the Web UI).</a:t>
            </a:r>
          </a:p>
          <a:p>
            <a:pPr lvl="1"/>
            <a:r>
              <a:rPr lang="en-AU" dirty="0"/>
              <a:t>Some participants also use the Web UI, submitting data directly to the database.</a:t>
            </a:r>
          </a:p>
          <a:p>
            <a:r>
              <a:rPr lang="en-AU" b="1" dirty="0"/>
              <a:t>Proposed</a:t>
            </a:r>
            <a:endParaRPr lang="en-AU" dirty="0"/>
          </a:p>
          <a:p>
            <a:pPr lvl="1"/>
            <a:r>
              <a:rPr lang="en-AU" dirty="0"/>
              <a:t>AEMO has identified an opportunity to improve this process by using a more flexible, accurate, text-based format for the submissions, called JSON (JavaScript Online Notation). These would be submitted via </a:t>
            </a:r>
          </a:p>
          <a:p>
            <a:pPr lvl="2"/>
            <a:r>
              <a:rPr lang="en-AU" dirty="0"/>
              <a:t>FTP (same process as today), </a:t>
            </a:r>
          </a:p>
          <a:p>
            <a:pPr lvl="2"/>
            <a:r>
              <a:rPr lang="en-AU" dirty="0"/>
              <a:t>Web UI (enhanced interface)</a:t>
            </a:r>
          </a:p>
          <a:p>
            <a:pPr lvl="2"/>
            <a:r>
              <a:rPr lang="en-AU" dirty="0"/>
              <a:t>APIs or </a:t>
            </a:r>
          </a:p>
          <a:p>
            <a:pPr lvl="2"/>
            <a:r>
              <a:rPr lang="en-AU" dirty="0"/>
              <a:t>by submission of a JSON file through the Web portal.</a:t>
            </a:r>
          </a:p>
          <a:p>
            <a:pPr lvl="1"/>
            <a:r>
              <a:rPr lang="en-AU" sz="1874" dirty="0"/>
              <a:t>AEMO is also considering accepting CSV uploads via the Web portal (only, not FTP), to support low frequency bidding where systems such as MS Excel can be used to create bidding files.</a:t>
            </a:r>
            <a:endParaRPr lang="en-AU" dirty="0"/>
          </a:p>
          <a:p>
            <a:endParaRPr lang="en-AU" sz="2646"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18</a:t>
            </a:fld>
            <a:endParaRPr lang="en-AU" dirty="0"/>
          </a:p>
        </p:txBody>
      </p:sp>
    </p:spTree>
    <p:extLst>
      <p:ext uri="{BB962C8B-B14F-4D97-AF65-F5344CB8AC3E}">
        <p14:creationId xmlns:p14="http://schemas.microsoft.com/office/powerpoint/2010/main" val="363345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p:cNvSpPr>
            <a:spLocks noGrp="1"/>
          </p:cNvSpPr>
          <p:nvPr>
            <p:ph type="title"/>
          </p:nvPr>
        </p:nvSpPr>
        <p:spPr/>
        <p:txBody>
          <a:bodyPr/>
          <a:lstStyle/>
          <a:p>
            <a:r>
              <a:rPr lang="en-AU" dirty="0">
                <a:latin typeface="Arial" panose="020B0604020202020204" pitchFamily="34" charset="0"/>
                <a:cs typeface="Arial" panose="020B0604020202020204" pitchFamily="34" charset="0"/>
              </a:rPr>
              <a:t>Proposed JSON format</a:t>
            </a:r>
          </a:p>
        </p:txBody>
      </p:sp>
      <p:sp>
        <p:nvSpPr>
          <p:cNvPr id="3" name="Content Placeholder 2">
            <a:extLst>
              <a:ext uri="{FF2B5EF4-FFF2-40B4-BE49-F238E27FC236}">
                <a16:creationId xmlns:a16="http://schemas.microsoft.com/office/drawing/2014/main" id="{E95E04ED-7385-43D7-B6FC-9B1D2FBAD028}"/>
              </a:ext>
            </a:extLst>
          </p:cNvPr>
          <p:cNvSpPr>
            <a:spLocks noGrp="1"/>
          </p:cNvSpPr>
          <p:nvPr>
            <p:ph idx="1"/>
          </p:nvPr>
        </p:nvSpPr>
        <p:spPr/>
        <p:txBody>
          <a:bodyPr/>
          <a:lstStyle/>
          <a:p>
            <a:r>
              <a:rPr lang="en-AU" dirty="0"/>
              <a:t>Refer to the separate JSON format document</a:t>
            </a:r>
          </a:p>
          <a:p>
            <a:endParaRPr lang="en-AU" dirty="0"/>
          </a:p>
        </p:txBody>
      </p:sp>
      <p:sp>
        <p:nvSpPr>
          <p:cNvPr id="4" name="Slide Number Placeholder 5">
            <a:extLst>
              <a:ext uri="{FF2B5EF4-FFF2-40B4-BE49-F238E27FC236}">
                <a16:creationId xmlns:a16="http://schemas.microsoft.com/office/drawing/2014/main" id="{5F67FB7B-14B9-443A-84C4-1041EF0E5D17}"/>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58839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1662107549"/>
              </p:ext>
            </p:extLst>
          </p:nvPr>
        </p:nvGraphicFramePr>
        <p:xfrm>
          <a:off x="206546" y="1512919"/>
          <a:ext cx="10255427" cy="5216322"/>
        </p:xfrm>
        <a:graphic>
          <a:graphicData uri="http://schemas.openxmlformats.org/drawingml/2006/table">
            <a:tbl>
              <a:tblPr firstRow="1" firstCol="1" bandRow="1">
                <a:tableStyleId>{5C22544A-7EE6-4342-B048-85BDC9FD1C3A}</a:tableStyleId>
              </a:tblPr>
              <a:tblGrid>
                <a:gridCol w="526879">
                  <a:extLst>
                    <a:ext uri="{9D8B030D-6E8A-4147-A177-3AD203B41FA5}">
                      <a16:colId xmlns:a16="http://schemas.microsoft.com/office/drawing/2014/main" val="538271126"/>
                    </a:ext>
                  </a:extLst>
                </a:gridCol>
                <a:gridCol w="2818527">
                  <a:extLst>
                    <a:ext uri="{9D8B030D-6E8A-4147-A177-3AD203B41FA5}">
                      <a16:colId xmlns:a16="http://schemas.microsoft.com/office/drawing/2014/main" val="1422408940"/>
                    </a:ext>
                  </a:extLst>
                </a:gridCol>
                <a:gridCol w="3752804">
                  <a:extLst>
                    <a:ext uri="{9D8B030D-6E8A-4147-A177-3AD203B41FA5}">
                      <a16:colId xmlns:a16="http://schemas.microsoft.com/office/drawing/2014/main" val="2436665780"/>
                    </a:ext>
                  </a:extLst>
                </a:gridCol>
                <a:gridCol w="3157217">
                  <a:extLst>
                    <a:ext uri="{9D8B030D-6E8A-4147-A177-3AD203B41FA5}">
                      <a16:colId xmlns:a16="http://schemas.microsoft.com/office/drawing/2014/main" val="2835572980"/>
                    </a:ext>
                  </a:extLst>
                </a:gridCol>
              </a:tblGrid>
              <a:tr h="338789">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NO</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Time</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AGENDA ITEM</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Responsible</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054372720"/>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Preliminary Matters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5216850"/>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2:00pm - 2:05pm</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Welcome, introduction and apologies</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(AEMO)</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102688441"/>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Matters for Noting</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6998584"/>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2:05pm – 2:15pm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Actions from last meeting</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2692290741"/>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2:15pm – 2:20pm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System workstream status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10005"/>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Matters for Discussion</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6003629"/>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2:20pm – 2:30pm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Metering</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3168903962"/>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2:30pm - 2:50pm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Dispatch and Pre-dispatch</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4114015437"/>
                  </a:ext>
                </a:extLst>
              </a:tr>
              <a:tr h="384884">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2:50pm – 3:20pm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Bidding Format</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Tom Butterworth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3723639575"/>
                  </a:ext>
                </a:extLst>
              </a:tr>
              <a:tr h="382985">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3:20pm - 3:30pm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Data Model Changes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1508931948"/>
                  </a:ext>
                </a:extLst>
              </a:tr>
              <a:tr h="382985">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3:30pm – 3:45pm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Transition</a:t>
                      </a:r>
                    </a:p>
                  </a:txBody>
                  <a:tcPr marL="68580" marR="68580" marT="0" marB="0" anchor="ctr"/>
                </a:tc>
                <a:tc>
                  <a:txBody>
                    <a:bodyPr/>
                    <a:lstStyle/>
                    <a:p>
                      <a:pPr>
                        <a:spcBef>
                          <a:spcPts val="100"/>
                        </a:spcBef>
                        <a:spcAft>
                          <a:spcPts val="100"/>
                        </a:spcAf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Pierre Fromager (AEMO)</a:t>
                      </a:r>
                    </a:p>
                  </a:txBody>
                  <a:tcPr marL="68580" marR="68580" marT="0" marB="0" anchor="ctr"/>
                </a:tc>
                <a:extLst>
                  <a:ext uri="{0D108BD9-81ED-4DB2-BD59-A6C34878D82A}">
                    <a16:rowId xmlns:a16="http://schemas.microsoft.com/office/drawing/2014/main" val="3015628541"/>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Other business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6777921"/>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3:45pm – 3:50pm</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ea typeface="Times New Roman" panose="02020603050405020304" pitchFamily="18" charset="0"/>
                          <a:cs typeface="Arial" panose="020B0604020202020204" pitchFamily="34" charset="0"/>
                        </a:rPr>
                        <a:t>General questions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3630830449"/>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3:50pm – 3:55pm</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ea typeface="Times New Roman" panose="02020603050405020304" pitchFamily="18" charset="0"/>
                          <a:cs typeface="Arial" panose="020B0604020202020204" pitchFamily="34" charset="0"/>
                        </a:rPr>
                        <a:t>Forward meeting plan</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76965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Data Model Changes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3876980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p:cNvSpPr>
            <a:spLocks noGrp="1"/>
          </p:cNvSpPr>
          <p:nvPr>
            <p:ph type="title"/>
          </p:nvPr>
        </p:nvSpPr>
        <p:spPr/>
        <p:txBody>
          <a:bodyPr/>
          <a:lstStyle/>
          <a:p>
            <a:r>
              <a:rPr lang="en-AU" dirty="0">
                <a:latin typeface="Arial" panose="020B0604020202020204" pitchFamily="34" charset="0"/>
                <a:cs typeface="Arial" panose="020B0604020202020204" pitchFamily="34" charset="0"/>
              </a:rPr>
              <a:t>Bidding Tables</a:t>
            </a:r>
          </a:p>
        </p:txBody>
      </p:sp>
      <p:graphicFrame>
        <p:nvGraphicFramePr>
          <p:cNvPr id="2" name="Table 1">
            <a:extLst>
              <a:ext uri="{FF2B5EF4-FFF2-40B4-BE49-F238E27FC236}">
                <a16:creationId xmlns:a16="http://schemas.microsoft.com/office/drawing/2014/main" id="{CC7F3443-F437-46B5-A128-9E55C6021385}"/>
              </a:ext>
            </a:extLst>
          </p:cNvPr>
          <p:cNvGraphicFramePr>
            <a:graphicFrameLocks noGrp="1"/>
          </p:cNvGraphicFramePr>
          <p:nvPr>
            <p:extLst>
              <p:ext uri="{D42A27DB-BD31-4B8C-83A1-F6EECF244321}">
                <p14:modId xmlns:p14="http://schemas.microsoft.com/office/powerpoint/2010/main" val="197817847"/>
              </p:ext>
            </p:extLst>
          </p:nvPr>
        </p:nvGraphicFramePr>
        <p:xfrm>
          <a:off x="691278" y="3198962"/>
          <a:ext cx="7127876" cy="1864360"/>
        </p:xfrm>
        <a:graphic>
          <a:graphicData uri="http://schemas.openxmlformats.org/drawingml/2006/table">
            <a:tbl>
              <a:tblPr firstRow="1" bandRow="1">
                <a:tableStyleId>{5C22544A-7EE6-4342-B048-85BDC9FD1C3A}</a:tableStyleId>
              </a:tblPr>
              <a:tblGrid>
                <a:gridCol w="1479267">
                  <a:extLst>
                    <a:ext uri="{9D8B030D-6E8A-4147-A177-3AD203B41FA5}">
                      <a16:colId xmlns:a16="http://schemas.microsoft.com/office/drawing/2014/main" val="1228843768"/>
                    </a:ext>
                  </a:extLst>
                </a:gridCol>
                <a:gridCol w="5648609">
                  <a:extLst>
                    <a:ext uri="{9D8B030D-6E8A-4147-A177-3AD203B41FA5}">
                      <a16:colId xmlns:a16="http://schemas.microsoft.com/office/drawing/2014/main" val="3449567002"/>
                    </a:ext>
                  </a:extLst>
                </a:gridCol>
              </a:tblGrid>
              <a:tr h="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Table</a:t>
                      </a:r>
                    </a:p>
                  </a:txBody>
                  <a:tcPr/>
                </a:tc>
                <a:tc>
                  <a:txBody>
                    <a:bodyPr/>
                    <a:lstStyle/>
                    <a:p>
                      <a:r>
                        <a:rPr lang="en-AU" sz="1400" dirty="0">
                          <a:latin typeface="Arial" panose="020B0604020202020204" pitchFamily="34" charset="0"/>
                          <a:cs typeface="Arial" panose="020B0604020202020204" pitchFamily="34" charset="0"/>
                        </a:rPr>
                        <a:t>BIDOFFERFILETRK</a:t>
                      </a:r>
                      <a:endParaRPr lang="en-AU" dirty="0"/>
                    </a:p>
                  </a:txBody>
                  <a:tcPr/>
                </a:tc>
                <a:extLst>
                  <a:ext uri="{0D108BD9-81ED-4DB2-BD59-A6C34878D82A}">
                    <a16:rowId xmlns:a16="http://schemas.microsoft.com/office/drawing/2014/main" val="3808668625"/>
                  </a:ext>
                </a:extLst>
              </a:tr>
              <a:tr h="370840">
                <a:tc>
                  <a:txBody>
                    <a:bodyPr/>
                    <a:lstStyle/>
                    <a:p>
                      <a:r>
                        <a:rPr lang="en-AU" b="1" dirty="0">
                          <a:solidFill>
                            <a:schemeClr val="bg1"/>
                          </a:solidFill>
                        </a:rPr>
                        <a:t>Usage</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Audit trail of participants’ bid submissions (FTP and WEB), including invalid bids.</a:t>
                      </a:r>
                    </a:p>
                  </a:txBody>
                  <a:tcPr/>
                </a:tc>
                <a:extLst>
                  <a:ext uri="{0D108BD9-81ED-4DB2-BD59-A6C34878D82A}">
                    <a16:rowId xmlns:a16="http://schemas.microsoft.com/office/drawing/2014/main" val="3517348678"/>
                  </a:ext>
                </a:extLst>
              </a:tr>
              <a:tr h="370840">
                <a:tc>
                  <a:txBody>
                    <a:bodyPr/>
                    <a:lstStyle/>
                    <a:p>
                      <a:r>
                        <a:rPr lang="en-AU" b="1" dirty="0">
                          <a:solidFill>
                            <a:schemeClr val="bg1"/>
                          </a:solidFill>
                        </a:rPr>
                        <a:t>Content</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Private data</a:t>
                      </a:r>
                    </a:p>
                  </a:txBody>
                  <a:tcPr/>
                </a:tc>
                <a:extLst>
                  <a:ext uri="{0D108BD9-81ED-4DB2-BD59-A6C34878D82A}">
                    <a16:rowId xmlns:a16="http://schemas.microsoft.com/office/drawing/2014/main" val="2362789394"/>
                  </a:ext>
                </a:extLst>
              </a:tr>
              <a:tr h="370840">
                <a:tc>
                  <a:txBody>
                    <a:bodyPr/>
                    <a:lstStyle/>
                    <a:p>
                      <a:r>
                        <a:rPr lang="en-AU" b="1" dirty="0">
                          <a:solidFill>
                            <a:schemeClr val="bg1"/>
                          </a:solidFill>
                        </a:rPr>
                        <a:t>5MS changes</a:t>
                      </a:r>
                    </a:p>
                  </a:txBody>
                  <a:tcPr>
                    <a:solidFill>
                      <a:schemeClr val="accent1"/>
                    </a:solidFill>
                  </a:tcPr>
                </a:tc>
                <a:tc>
                  <a:txBody>
                    <a:bodyPr/>
                    <a:lstStyle/>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latin typeface="Arial" panose="020B0604020202020204" pitchFamily="34" charset="0"/>
                          <a:cs typeface="Arial" panose="020B0604020202020204" pitchFamily="34" charset="0"/>
                        </a:rPr>
                        <a:t>API submissions will be included</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latin typeface="Arial" panose="020B0604020202020204" pitchFamily="34" charset="0"/>
                          <a:cs typeface="Arial" panose="020B0604020202020204" pitchFamily="34" charset="0"/>
                        </a:rPr>
                        <a:t>A transaction ID field may be added for API submissions</a:t>
                      </a:r>
                    </a:p>
                  </a:txBody>
                  <a:tcPr/>
                </a:tc>
                <a:extLst>
                  <a:ext uri="{0D108BD9-81ED-4DB2-BD59-A6C34878D82A}">
                    <a16:rowId xmlns:a16="http://schemas.microsoft.com/office/drawing/2014/main" val="2191908067"/>
                  </a:ext>
                </a:extLst>
              </a:tr>
            </a:tbl>
          </a:graphicData>
        </a:graphic>
      </p:graphicFrame>
      <p:graphicFrame>
        <p:nvGraphicFramePr>
          <p:cNvPr id="5" name="Table 4">
            <a:extLst>
              <a:ext uri="{FF2B5EF4-FFF2-40B4-BE49-F238E27FC236}">
                <a16:creationId xmlns:a16="http://schemas.microsoft.com/office/drawing/2014/main" id="{D7FAFE8F-A810-403B-A68E-BF9402FB86D5}"/>
              </a:ext>
            </a:extLst>
          </p:cNvPr>
          <p:cNvGraphicFramePr>
            <a:graphicFrameLocks noGrp="1"/>
          </p:cNvGraphicFramePr>
          <p:nvPr>
            <p:extLst>
              <p:ext uri="{D42A27DB-BD31-4B8C-83A1-F6EECF244321}">
                <p14:modId xmlns:p14="http://schemas.microsoft.com/office/powerpoint/2010/main" val="3331417209"/>
              </p:ext>
            </p:extLst>
          </p:nvPr>
        </p:nvGraphicFramePr>
        <p:xfrm>
          <a:off x="691278" y="5264899"/>
          <a:ext cx="7127876" cy="2108200"/>
        </p:xfrm>
        <a:graphic>
          <a:graphicData uri="http://schemas.openxmlformats.org/drawingml/2006/table">
            <a:tbl>
              <a:tblPr firstRow="1" bandRow="1">
                <a:tableStyleId>{5C22544A-7EE6-4342-B048-85BDC9FD1C3A}</a:tableStyleId>
              </a:tblPr>
              <a:tblGrid>
                <a:gridCol w="1479267">
                  <a:extLst>
                    <a:ext uri="{9D8B030D-6E8A-4147-A177-3AD203B41FA5}">
                      <a16:colId xmlns:a16="http://schemas.microsoft.com/office/drawing/2014/main" val="1228843768"/>
                    </a:ext>
                  </a:extLst>
                </a:gridCol>
                <a:gridCol w="5648609">
                  <a:extLst>
                    <a:ext uri="{9D8B030D-6E8A-4147-A177-3AD203B41FA5}">
                      <a16:colId xmlns:a16="http://schemas.microsoft.com/office/drawing/2014/main" val="3449567002"/>
                    </a:ext>
                  </a:extLst>
                </a:gridCol>
              </a:tblGrid>
              <a:tr h="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Table</a:t>
                      </a:r>
                    </a:p>
                  </a:txBody>
                  <a:tcPr/>
                </a:tc>
                <a:tc>
                  <a:txBody>
                    <a:bodyPr/>
                    <a:lstStyle/>
                    <a:p>
                      <a:r>
                        <a:rPr lang="en-AU" sz="1400" dirty="0">
                          <a:latin typeface="Arial" panose="020B0604020202020204" pitchFamily="34" charset="0"/>
                          <a:cs typeface="Arial" panose="020B0604020202020204" pitchFamily="34" charset="0"/>
                        </a:rPr>
                        <a:t>BIDDAYOFFER</a:t>
                      </a:r>
                      <a:endParaRPr lang="en-AU" dirty="0"/>
                    </a:p>
                  </a:txBody>
                  <a:tcPr/>
                </a:tc>
                <a:extLst>
                  <a:ext uri="{0D108BD9-81ED-4DB2-BD59-A6C34878D82A}">
                    <a16:rowId xmlns:a16="http://schemas.microsoft.com/office/drawing/2014/main" val="3808668625"/>
                  </a:ext>
                </a:extLst>
              </a:tr>
              <a:tr h="370840">
                <a:tc>
                  <a:txBody>
                    <a:bodyPr/>
                    <a:lstStyle/>
                    <a:p>
                      <a:r>
                        <a:rPr lang="en-AU" b="1" dirty="0">
                          <a:solidFill>
                            <a:schemeClr val="bg1"/>
                          </a:solidFill>
                        </a:rPr>
                        <a:t>Usage</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All participants bids for a trading day. Parent table to BIDPEROFFER.</a:t>
                      </a:r>
                    </a:p>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All previous-day bids are also populated to this table.</a:t>
                      </a:r>
                    </a:p>
                  </a:txBody>
                  <a:tcPr/>
                </a:tc>
                <a:extLst>
                  <a:ext uri="{0D108BD9-81ED-4DB2-BD59-A6C34878D82A}">
                    <a16:rowId xmlns:a16="http://schemas.microsoft.com/office/drawing/2014/main" val="3517348678"/>
                  </a:ext>
                </a:extLst>
              </a:tr>
              <a:tr h="370840">
                <a:tc>
                  <a:txBody>
                    <a:bodyPr/>
                    <a:lstStyle/>
                    <a:p>
                      <a:r>
                        <a:rPr lang="en-AU" b="1" dirty="0">
                          <a:solidFill>
                            <a:schemeClr val="bg1"/>
                          </a:solidFill>
                        </a:rPr>
                        <a:t>Content</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Private and public data</a:t>
                      </a:r>
                    </a:p>
                  </a:txBody>
                  <a:tcPr/>
                </a:tc>
                <a:extLst>
                  <a:ext uri="{0D108BD9-81ED-4DB2-BD59-A6C34878D82A}">
                    <a16:rowId xmlns:a16="http://schemas.microsoft.com/office/drawing/2014/main" val="692855941"/>
                  </a:ext>
                </a:extLst>
              </a:tr>
              <a:tr h="370840">
                <a:tc>
                  <a:txBody>
                    <a:bodyPr/>
                    <a:lstStyle/>
                    <a:p>
                      <a:r>
                        <a:rPr lang="en-AU" b="1" dirty="0">
                          <a:solidFill>
                            <a:schemeClr val="bg1"/>
                          </a:solidFill>
                        </a:rPr>
                        <a:t>5MS changes</a:t>
                      </a:r>
                    </a:p>
                  </a:txBody>
                  <a:tcPr>
                    <a:solidFill>
                      <a:schemeClr val="accent1"/>
                    </a:solidFill>
                  </a:tcPr>
                </a:tc>
                <a:tc>
                  <a:txBody>
                    <a:bodyPr/>
                    <a:lstStyle/>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latin typeface="Arial" panose="020B0604020202020204" pitchFamily="34" charset="0"/>
                          <a:cs typeface="Arial" panose="020B0604020202020204" pitchFamily="34" charset="0"/>
                        </a:rPr>
                        <a:t>Add a non-mandatory field to indicate the bid resolution, 5 minute vs 30 minute</a:t>
                      </a:r>
                    </a:p>
                  </a:txBody>
                  <a:tcPr/>
                </a:tc>
                <a:extLst>
                  <a:ext uri="{0D108BD9-81ED-4DB2-BD59-A6C34878D82A}">
                    <a16:rowId xmlns:a16="http://schemas.microsoft.com/office/drawing/2014/main" val="2191908067"/>
                  </a:ext>
                </a:extLst>
              </a:tr>
            </a:tbl>
          </a:graphicData>
        </a:graphic>
      </p:graphicFrame>
      <p:sp>
        <p:nvSpPr>
          <p:cNvPr id="8" name="Content Placeholder 2">
            <a:extLst>
              <a:ext uri="{FF2B5EF4-FFF2-40B4-BE49-F238E27FC236}">
                <a16:creationId xmlns:a16="http://schemas.microsoft.com/office/drawing/2014/main" id="{F2B87BEE-2492-42CE-8022-6EBAB05A5620}"/>
              </a:ext>
            </a:extLst>
          </p:cNvPr>
          <p:cNvSpPr>
            <a:spLocks noGrp="1"/>
          </p:cNvSpPr>
          <p:nvPr>
            <p:ph idx="1"/>
          </p:nvPr>
        </p:nvSpPr>
        <p:spPr>
          <a:xfrm>
            <a:off x="206546" y="1705442"/>
            <a:ext cx="10221309" cy="1493520"/>
          </a:xfrm>
        </p:spPr>
        <p:txBody>
          <a:bodyPr>
            <a:normAutofit fontScale="92500" lnSpcReduction="20000"/>
          </a:bodyPr>
          <a:lstStyle/>
          <a:p>
            <a:pPr>
              <a:lnSpc>
                <a:spcPct val="150000"/>
              </a:lnSpc>
            </a:pPr>
            <a:r>
              <a:rPr lang="en-AU" sz="2000" dirty="0">
                <a:latin typeface="Arial" panose="020B0604020202020204" pitchFamily="34" charset="0"/>
                <a:cs typeface="Arial" panose="020B0604020202020204" pitchFamily="34" charset="0"/>
              </a:rPr>
              <a:t>The existing bid table structures can support 288 intervals</a:t>
            </a:r>
          </a:p>
          <a:p>
            <a:pPr>
              <a:lnSpc>
                <a:spcPct val="150000"/>
              </a:lnSpc>
            </a:pPr>
            <a:r>
              <a:rPr lang="en-AU" sz="2000" dirty="0">
                <a:latin typeface="Arial" panose="020B0604020202020204" pitchFamily="34" charset="0"/>
                <a:cs typeface="Arial" panose="020B0604020202020204" pitchFamily="34" charset="0"/>
              </a:rPr>
              <a:t>Changes are required to support adding APIs and to support transition</a:t>
            </a:r>
          </a:p>
          <a:p>
            <a:pPr>
              <a:lnSpc>
                <a:spcPct val="150000"/>
              </a:lnSpc>
            </a:pPr>
            <a:r>
              <a:rPr lang="en-AU" sz="2000" dirty="0">
                <a:latin typeface="Arial" panose="020B0604020202020204" pitchFamily="34" charset="0"/>
                <a:cs typeface="Arial" panose="020B0604020202020204" pitchFamily="34" charset="0"/>
              </a:rPr>
              <a:t>The transition from old Data Model reports (30-min) to new (5-min) reports will apply</a:t>
            </a:r>
          </a:p>
          <a:p>
            <a:pPr marL="400965" lvl="1" indent="0">
              <a:lnSpc>
                <a:spcPct val="150000"/>
              </a:lnSpc>
              <a:buNone/>
            </a:pPr>
            <a:endParaRPr lang="en-AU" sz="2498"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3868C5C9-BB24-4F1A-9665-2762B9610739}"/>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355333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p:cNvSpPr>
            <a:spLocks noGrp="1"/>
          </p:cNvSpPr>
          <p:nvPr>
            <p:ph type="title"/>
          </p:nvPr>
        </p:nvSpPr>
        <p:spPr/>
        <p:txBody>
          <a:bodyPr/>
          <a:lstStyle/>
          <a:p>
            <a:r>
              <a:rPr lang="en-AU" dirty="0">
                <a:latin typeface="Arial" panose="020B0604020202020204" pitchFamily="34" charset="0"/>
                <a:cs typeface="Arial" panose="020B0604020202020204" pitchFamily="34" charset="0"/>
              </a:rPr>
              <a:t>Bidding Tables (cont.)</a:t>
            </a:r>
          </a:p>
        </p:txBody>
      </p:sp>
      <p:sp>
        <p:nvSpPr>
          <p:cNvPr id="4" name="Content Placeholder 2">
            <a:extLst>
              <a:ext uri="{FF2B5EF4-FFF2-40B4-BE49-F238E27FC236}">
                <a16:creationId xmlns:a16="http://schemas.microsoft.com/office/drawing/2014/main" id="{7FA21B78-88FC-45DE-8CA1-B1277864B305}"/>
              </a:ext>
            </a:extLst>
          </p:cNvPr>
          <p:cNvSpPr>
            <a:spLocks noGrp="1"/>
          </p:cNvSpPr>
          <p:nvPr>
            <p:ph idx="1"/>
          </p:nvPr>
        </p:nvSpPr>
        <p:spPr>
          <a:xfrm>
            <a:off x="206546" y="3877056"/>
            <a:ext cx="10255425" cy="3300984"/>
          </a:xfrm>
        </p:spPr>
        <p:txBody>
          <a:bodyPr>
            <a:normAutofit fontScale="55000" lnSpcReduction="20000"/>
          </a:bodyPr>
          <a:lstStyle/>
          <a:p>
            <a:pPr>
              <a:lnSpc>
                <a:spcPct val="150000"/>
              </a:lnSpc>
            </a:pPr>
            <a:r>
              <a:rPr lang="en-AU" sz="2849" b="1" dirty="0">
                <a:latin typeface="Arial" panose="020B0604020202020204" pitchFamily="34" charset="0"/>
                <a:cs typeface="Arial" panose="020B0604020202020204" pitchFamily="34" charset="0"/>
              </a:rPr>
              <a:t>Option 1: </a:t>
            </a:r>
            <a:r>
              <a:rPr lang="en-AU" sz="2849" dirty="0">
                <a:latin typeface="Arial" panose="020B0604020202020204" pitchFamily="34" charset="0"/>
                <a:cs typeface="Arial" panose="020B0604020202020204" pitchFamily="34" charset="0"/>
              </a:rPr>
              <a:t>Use existing BIDPEROFFER table</a:t>
            </a:r>
          </a:p>
          <a:p>
            <a:pPr lvl="1">
              <a:lnSpc>
                <a:spcPct val="150000"/>
              </a:lnSpc>
            </a:pPr>
            <a:r>
              <a:rPr lang="en-AU" sz="2498" dirty="0">
                <a:latin typeface="Arial" panose="020B0604020202020204" pitchFamily="34" charset="0"/>
                <a:cs typeface="Arial" panose="020B0604020202020204" pitchFamily="34" charset="0"/>
              </a:rPr>
              <a:t>New 5 minute reports will be introduced, to transition from 30 minute current reports</a:t>
            </a:r>
          </a:p>
          <a:p>
            <a:pPr lvl="1">
              <a:lnSpc>
                <a:spcPct val="150000"/>
              </a:lnSpc>
            </a:pPr>
            <a:r>
              <a:rPr lang="en-AU" sz="2498" dirty="0">
                <a:latin typeface="Arial" panose="020B0604020202020204" pitchFamily="34" charset="0"/>
                <a:cs typeface="Arial" panose="020B0604020202020204" pitchFamily="34" charset="0"/>
              </a:rPr>
              <a:t>A mix of 30 minute and 5 minute data end up in the table</a:t>
            </a:r>
          </a:p>
          <a:p>
            <a:pPr lvl="1">
              <a:lnSpc>
                <a:spcPct val="150000"/>
              </a:lnSpc>
            </a:pPr>
            <a:r>
              <a:rPr lang="en-AU" sz="2498" dirty="0">
                <a:latin typeface="Arial" panose="020B0604020202020204" pitchFamily="34" charset="0"/>
                <a:cs typeface="Arial" panose="020B0604020202020204" pitchFamily="34" charset="0"/>
              </a:rPr>
              <a:t>Determining resolution would be done from BIDDAYOFFER</a:t>
            </a:r>
          </a:p>
          <a:p>
            <a:pPr lvl="1">
              <a:lnSpc>
                <a:spcPct val="150000"/>
              </a:lnSpc>
            </a:pPr>
            <a:endParaRPr lang="en-AU" sz="2498" dirty="0">
              <a:latin typeface="Arial" panose="020B0604020202020204" pitchFamily="34" charset="0"/>
              <a:cs typeface="Arial" panose="020B0604020202020204" pitchFamily="34" charset="0"/>
            </a:endParaRPr>
          </a:p>
          <a:p>
            <a:pPr>
              <a:lnSpc>
                <a:spcPct val="150000"/>
              </a:lnSpc>
            </a:pPr>
            <a:r>
              <a:rPr lang="en-AU" sz="2849" b="1" dirty="0">
                <a:latin typeface="Arial" panose="020B0604020202020204" pitchFamily="34" charset="0"/>
                <a:cs typeface="Arial" panose="020B0604020202020204" pitchFamily="34" charset="0"/>
              </a:rPr>
              <a:t>Option 2: </a:t>
            </a:r>
            <a:r>
              <a:rPr lang="en-AU" sz="2849" dirty="0">
                <a:latin typeface="Arial" panose="020B0604020202020204" pitchFamily="34" charset="0"/>
                <a:cs typeface="Arial" panose="020B0604020202020204" pitchFamily="34" charset="0"/>
              </a:rPr>
              <a:t>Create a new BIDPEROFFER table – e.g. BIDPEROFFER5</a:t>
            </a:r>
          </a:p>
          <a:p>
            <a:pPr lvl="1">
              <a:lnSpc>
                <a:spcPct val="150000"/>
              </a:lnSpc>
            </a:pPr>
            <a:r>
              <a:rPr lang="en-AU" sz="2498" dirty="0">
                <a:latin typeface="Arial" panose="020B0604020202020204" pitchFamily="34" charset="0"/>
                <a:cs typeface="Arial" panose="020B0604020202020204" pitchFamily="34" charset="0"/>
              </a:rPr>
              <a:t>Only 5 minute bid data would go into this table</a:t>
            </a:r>
          </a:p>
          <a:p>
            <a:pPr lvl="1">
              <a:lnSpc>
                <a:spcPct val="150000"/>
              </a:lnSpc>
            </a:pPr>
            <a:r>
              <a:rPr lang="en-AU" sz="2498" dirty="0">
                <a:latin typeface="Arial" panose="020B0604020202020204" pitchFamily="34" charset="0"/>
                <a:cs typeface="Arial" panose="020B0604020202020204" pitchFamily="34" charset="0"/>
              </a:rPr>
              <a:t>Determining resolution (5-min vs 30-min) would be done from BIDDAYOFFER</a:t>
            </a:r>
          </a:p>
          <a:p>
            <a:pPr lvl="1">
              <a:lnSpc>
                <a:spcPct val="150000"/>
              </a:lnSpc>
            </a:pPr>
            <a:r>
              <a:rPr lang="en-AU" sz="2498" dirty="0">
                <a:latin typeface="Arial" panose="020B0604020202020204" pitchFamily="34" charset="0"/>
                <a:cs typeface="Arial" panose="020B0604020202020204" pitchFamily="34" charset="0"/>
              </a:rPr>
              <a:t>The BIDPEROFFER table will become historic from 1 July 2021</a:t>
            </a:r>
          </a:p>
          <a:p>
            <a:pPr>
              <a:lnSpc>
                <a:spcPct val="150000"/>
              </a:lnSpc>
            </a:pPr>
            <a:endParaRPr lang="en-AU" sz="2849" dirty="0">
              <a:latin typeface="Arial" panose="020B0604020202020204" pitchFamily="34" charset="0"/>
              <a:cs typeface="Arial" panose="020B0604020202020204" pitchFamily="34" charset="0"/>
            </a:endParaRPr>
          </a:p>
          <a:p>
            <a:pPr lvl="1">
              <a:lnSpc>
                <a:spcPct val="150000"/>
              </a:lnSpc>
            </a:pPr>
            <a:endParaRPr lang="en-AU" sz="2498" dirty="0">
              <a:latin typeface="Arial" panose="020B0604020202020204" pitchFamily="34" charset="0"/>
              <a:cs typeface="Arial" panose="020B0604020202020204" pitchFamily="34" charset="0"/>
            </a:endParaRPr>
          </a:p>
          <a:p>
            <a:pPr marL="0" indent="0">
              <a:lnSpc>
                <a:spcPct val="150000"/>
              </a:lnSpc>
              <a:buNone/>
            </a:pPr>
            <a:endParaRPr lang="en-AU" sz="2849"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2A848384-54DB-4E1B-B2AC-DDA7125E55D6}"/>
              </a:ext>
            </a:extLst>
          </p:cNvPr>
          <p:cNvGraphicFramePr>
            <a:graphicFrameLocks noGrp="1"/>
          </p:cNvGraphicFramePr>
          <p:nvPr>
            <p:extLst>
              <p:ext uri="{D42A27DB-BD31-4B8C-83A1-F6EECF244321}">
                <p14:modId xmlns:p14="http://schemas.microsoft.com/office/powerpoint/2010/main" val="2352338855"/>
              </p:ext>
            </p:extLst>
          </p:nvPr>
        </p:nvGraphicFramePr>
        <p:xfrm>
          <a:off x="358769" y="1873752"/>
          <a:ext cx="7127876" cy="1899920"/>
        </p:xfrm>
        <a:graphic>
          <a:graphicData uri="http://schemas.openxmlformats.org/drawingml/2006/table">
            <a:tbl>
              <a:tblPr firstRow="1" bandRow="1">
                <a:tableStyleId>{5C22544A-7EE6-4342-B048-85BDC9FD1C3A}</a:tableStyleId>
              </a:tblPr>
              <a:tblGrid>
                <a:gridCol w="1479267">
                  <a:extLst>
                    <a:ext uri="{9D8B030D-6E8A-4147-A177-3AD203B41FA5}">
                      <a16:colId xmlns:a16="http://schemas.microsoft.com/office/drawing/2014/main" val="1228843768"/>
                    </a:ext>
                  </a:extLst>
                </a:gridCol>
                <a:gridCol w="5648609">
                  <a:extLst>
                    <a:ext uri="{9D8B030D-6E8A-4147-A177-3AD203B41FA5}">
                      <a16:colId xmlns:a16="http://schemas.microsoft.com/office/drawing/2014/main" val="3449567002"/>
                    </a:ext>
                  </a:extLst>
                </a:gridCol>
              </a:tblGrid>
              <a:tr h="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Table</a:t>
                      </a:r>
                    </a:p>
                  </a:txBody>
                  <a:tcPr/>
                </a:tc>
                <a:tc>
                  <a:txBody>
                    <a:bodyPr/>
                    <a:lstStyle/>
                    <a:p>
                      <a:r>
                        <a:rPr lang="en-AU" sz="1400" dirty="0">
                          <a:latin typeface="Arial" panose="020B0604020202020204" pitchFamily="34" charset="0"/>
                          <a:cs typeface="Arial" panose="020B0604020202020204" pitchFamily="34" charset="0"/>
                        </a:rPr>
                        <a:t>BIDDPEROFFER</a:t>
                      </a:r>
                      <a:endParaRPr lang="en-AU" dirty="0"/>
                    </a:p>
                  </a:txBody>
                  <a:tcPr/>
                </a:tc>
                <a:extLst>
                  <a:ext uri="{0D108BD9-81ED-4DB2-BD59-A6C34878D82A}">
                    <a16:rowId xmlns:a16="http://schemas.microsoft.com/office/drawing/2014/main" val="3808668625"/>
                  </a:ext>
                </a:extLst>
              </a:tr>
              <a:tr h="370840">
                <a:tc>
                  <a:txBody>
                    <a:bodyPr/>
                    <a:lstStyle/>
                    <a:p>
                      <a:r>
                        <a:rPr lang="en-AU" b="1" dirty="0">
                          <a:solidFill>
                            <a:schemeClr val="bg1"/>
                          </a:solidFill>
                        </a:rPr>
                        <a:t>Usage</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All participants’ interval-level bid data for a trading day. Child table to BIDDAYOFFER.</a:t>
                      </a:r>
                    </a:p>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All previous-day bids also populated to this table.</a:t>
                      </a:r>
                    </a:p>
                  </a:txBody>
                  <a:tcPr/>
                </a:tc>
                <a:extLst>
                  <a:ext uri="{0D108BD9-81ED-4DB2-BD59-A6C34878D82A}">
                    <a16:rowId xmlns:a16="http://schemas.microsoft.com/office/drawing/2014/main" val="3517348678"/>
                  </a:ext>
                </a:extLst>
              </a:tr>
              <a:tr h="370840">
                <a:tc>
                  <a:txBody>
                    <a:bodyPr/>
                    <a:lstStyle/>
                    <a:p>
                      <a:r>
                        <a:rPr lang="en-AU" b="1" dirty="0">
                          <a:solidFill>
                            <a:schemeClr val="bg1"/>
                          </a:solidFill>
                        </a:rPr>
                        <a:t>Content</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Private and public data</a:t>
                      </a:r>
                    </a:p>
                  </a:txBody>
                  <a:tcPr/>
                </a:tc>
                <a:extLst>
                  <a:ext uri="{0D108BD9-81ED-4DB2-BD59-A6C34878D82A}">
                    <a16:rowId xmlns:a16="http://schemas.microsoft.com/office/drawing/2014/main" val="130610277"/>
                  </a:ext>
                </a:extLst>
              </a:tr>
              <a:tr h="370840">
                <a:tc>
                  <a:txBody>
                    <a:bodyPr/>
                    <a:lstStyle/>
                    <a:p>
                      <a:r>
                        <a:rPr lang="en-AU" b="1" dirty="0">
                          <a:solidFill>
                            <a:schemeClr val="bg1"/>
                          </a:solidFill>
                        </a:rPr>
                        <a:t>5MS changes</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600" i="1" dirty="0">
                          <a:latin typeface="Arial" panose="020B0604020202020204" pitchFamily="34" charset="0"/>
                          <a:cs typeface="Arial" panose="020B0604020202020204" pitchFamily="34" charset="0"/>
                        </a:rPr>
                        <a:t>See options below</a:t>
                      </a:r>
                    </a:p>
                  </a:txBody>
                  <a:tcPr/>
                </a:tc>
                <a:extLst>
                  <a:ext uri="{0D108BD9-81ED-4DB2-BD59-A6C34878D82A}">
                    <a16:rowId xmlns:a16="http://schemas.microsoft.com/office/drawing/2014/main" val="2191908067"/>
                  </a:ext>
                </a:extLst>
              </a:tr>
            </a:tbl>
          </a:graphicData>
        </a:graphic>
      </p:graphicFrame>
    </p:spTree>
    <p:extLst>
      <p:ext uri="{BB962C8B-B14F-4D97-AF65-F5344CB8AC3E}">
        <p14:creationId xmlns:p14="http://schemas.microsoft.com/office/powerpoint/2010/main" val="42307479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AC050-B777-4E27-B15E-8C2823829E2C}"/>
              </a:ext>
            </a:extLst>
          </p:cNvPr>
          <p:cNvSpPr>
            <a:spLocks noGrp="1"/>
          </p:cNvSpPr>
          <p:nvPr>
            <p:ph type="title"/>
          </p:nvPr>
        </p:nvSpPr>
        <p:spPr/>
        <p:txBody>
          <a:bodyPr>
            <a:normAutofit/>
          </a:bodyPr>
          <a:lstStyle/>
          <a:p>
            <a:r>
              <a:rPr lang="en-AU" sz="3860" dirty="0">
                <a:latin typeface="Arial" panose="020B0604020202020204" pitchFamily="34" charset="0"/>
                <a:cs typeface="Arial" panose="020B0604020202020204" pitchFamily="34" charset="0"/>
              </a:rPr>
              <a:t>Bidding Tables (cont.)</a:t>
            </a:r>
          </a:p>
        </p:txBody>
      </p:sp>
      <p:sp>
        <p:nvSpPr>
          <p:cNvPr id="3" name="Content Placeholder 2">
            <a:extLst>
              <a:ext uri="{FF2B5EF4-FFF2-40B4-BE49-F238E27FC236}">
                <a16:creationId xmlns:a16="http://schemas.microsoft.com/office/drawing/2014/main" id="{8D8BF93A-B5A1-4733-98BF-547987720851}"/>
              </a:ext>
            </a:extLst>
          </p:cNvPr>
          <p:cNvSpPr>
            <a:spLocks noGrp="1"/>
          </p:cNvSpPr>
          <p:nvPr>
            <p:ph idx="1"/>
          </p:nvPr>
        </p:nvSpPr>
        <p:spPr>
          <a:xfrm>
            <a:off x="206546" y="2012414"/>
            <a:ext cx="10255425" cy="1109564"/>
          </a:xfrm>
        </p:spPr>
        <p:txBody>
          <a:bodyPr>
            <a:normAutofit/>
          </a:bodyPr>
          <a:lstStyle/>
          <a:p>
            <a:r>
              <a:rPr lang="en-AU" sz="2000" dirty="0">
                <a:latin typeface="Arial" panose="020B0604020202020204" pitchFamily="34" charset="0"/>
                <a:cs typeface="Arial" panose="020B0604020202020204" pitchFamily="34" charset="0"/>
              </a:rPr>
              <a:t>The previous-day bid data for the bids used in dispatch are populated into BIDDAYOFFER_D and BIDPEROFFER_D</a:t>
            </a:r>
          </a:p>
          <a:p>
            <a:r>
              <a:rPr lang="en-AU" sz="2000" dirty="0">
                <a:latin typeface="Arial" panose="020B0604020202020204" pitchFamily="34" charset="0"/>
                <a:cs typeface="Arial" panose="020B0604020202020204" pitchFamily="34" charset="0"/>
              </a:rPr>
              <a:t>The same changes will apply to these changes as BIDDAYOFFER and BIDPEROFFER</a:t>
            </a:r>
          </a:p>
        </p:txBody>
      </p:sp>
      <p:graphicFrame>
        <p:nvGraphicFramePr>
          <p:cNvPr id="4" name="Table 3">
            <a:extLst>
              <a:ext uri="{FF2B5EF4-FFF2-40B4-BE49-F238E27FC236}">
                <a16:creationId xmlns:a16="http://schemas.microsoft.com/office/drawing/2014/main" id="{93284C0C-06EA-442E-A625-2AD90AB5EE45}"/>
              </a:ext>
            </a:extLst>
          </p:cNvPr>
          <p:cNvGraphicFramePr>
            <a:graphicFrameLocks noGrp="1"/>
          </p:cNvGraphicFramePr>
          <p:nvPr>
            <p:extLst>
              <p:ext uri="{D42A27DB-BD31-4B8C-83A1-F6EECF244321}">
                <p14:modId xmlns:p14="http://schemas.microsoft.com/office/powerpoint/2010/main" val="299137530"/>
              </p:ext>
            </p:extLst>
          </p:nvPr>
        </p:nvGraphicFramePr>
        <p:xfrm>
          <a:off x="469605" y="3370419"/>
          <a:ext cx="7127876" cy="1864360"/>
        </p:xfrm>
        <a:graphic>
          <a:graphicData uri="http://schemas.openxmlformats.org/drawingml/2006/table">
            <a:tbl>
              <a:tblPr firstRow="1" bandRow="1">
                <a:tableStyleId>{5C22544A-7EE6-4342-B048-85BDC9FD1C3A}</a:tableStyleId>
              </a:tblPr>
              <a:tblGrid>
                <a:gridCol w="1479267">
                  <a:extLst>
                    <a:ext uri="{9D8B030D-6E8A-4147-A177-3AD203B41FA5}">
                      <a16:colId xmlns:a16="http://schemas.microsoft.com/office/drawing/2014/main" val="1228843768"/>
                    </a:ext>
                  </a:extLst>
                </a:gridCol>
                <a:gridCol w="5648609">
                  <a:extLst>
                    <a:ext uri="{9D8B030D-6E8A-4147-A177-3AD203B41FA5}">
                      <a16:colId xmlns:a16="http://schemas.microsoft.com/office/drawing/2014/main" val="3449567002"/>
                    </a:ext>
                  </a:extLst>
                </a:gridCol>
              </a:tblGrid>
              <a:tr h="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Table</a:t>
                      </a:r>
                    </a:p>
                  </a:txBody>
                  <a:tcPr/>
                </a:tc>
                <a:tc>
                  <a:txBody>
                    <a:bodyPr/>
                    <a:lstStyle/>
                    <a:p>
                      <a:r>
                        <a:rPr lang="en-AU" sz="1400" dirty="0">
                          <a:latin typeface="Arial" panose="020B0604020202020204" pitchFamily="34" charset="0"/>
                          <a:cs typeface="Arial" panose="020B0604020202020204" pitchFamily="34" charset="0"/>
                        </a:rPr>
                        <a:t>BIDDAYOFFER_D</a:t>
                      </a:r>
                      <a:endParaRPr lang="en-AU" dirty="0"/>
                    </a:p>
                  </a:txBody>
                  <a:tcPr/>
                </a:tc>
                <a:extLst>
                  <a:ext uri="{0D108BD9-81ED-4DB2-BD59-A6C34878D82A}">
                    <a16:rowId xmlns:a16="http://schemas.microsoft.com/office/drawing/2014/main" val="3808668625"/>
                  </a:ext>
                </a:extLst>
              </a:tr>
              <a:tr h="370840">
                <a:tc>
                  <a:txBody>
                    <a:bodyPr/>
                    <a:lstStyle/>
                    <a:p>
                      <a:r>
                        <a:rPr lang="en-AU" b="1" dirty="0">
                          <a:solidFill>
                            <a:schemeClr val="bg1"/>
                          </a:solidFill>
                        </a:rPr>
                        <a:t>Usage</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The bids actually used in each dispatch interval for a trading day. The parent table to BIDPEROFFER_D.</a:t>
                      </a:r>
                    </a:p>
                  </a:txBody>
                  <a:tcPr/>
                </a:tc>
                <a:extLst>
                  <a:ext uri="{0D108BD9-81ED-4DB2-BD59-A6C34878D82A}">
                    <a16:rowId xmlns:a16="http://schemas.microsoft.com/office/drawing/2014/main" val="3517348678"/>
                  </a:ext>
                </a:extLst>
              </a:tr>
              <a:tr h="370840">
                <a:tc>
                  <a:txBody>
                    <a:bodyPr/>
                    <a:lstStyle/>
                    <a:p>
                      <a:r>
                        <a:rPr lang="en-AU" b="1" dirty="0">
                          <a:solidFill>
                            <a:schemeClr val="bg1"/>
                          </a:solidFill>
                        </a:rPr>
                        <a:t>Content</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Public data</a:t>
                      </a:r>
                    </a:p>
                  </a:txBody>
                  <a:tcPr/>
                </a:tc>
                <a:extLst>
                  <a:ext uri="{0D108BD9-81ED-4DB2-BD59-A6C34878D82A}">
                    <a16:rowId xmlns:a16="http://schemas.microsoft.com/office/drawing/2014/main" val="3378295941"/>
                  </a:ext>
                </a:extLst>
              </a:tr>
              <a:tr h="370840">
                <a:tc>
                  <a:txBody>
                    <a:bodyPr/>
                    <a:lstStyle/>
                    <a:p>
                      <a:r>
                        <a:rPr lang="en-AU" b="1" dirty="0">
                          <a:solidFill>
                            <a:schemeClr val="bg1"/>
                          </a:solidFill>
                        </a:rPr>
                        <a:t>5MS changes</a:t>
                      </a:r>
                    </a:p>
                  </a:txBody>
                  <a:tcPr>
                    <a:solidFill>
                      <a:schemeClr val="accent1"/>
                    </a:solidFill>
                  </a:tcPr>
                </a:tc>
                <a:tc>
                  <a:txBody>
                    <a:bodyPr/>
                    <a:lstStyle/>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latin typeface="Arial" panose="020B0604020202020204" pitchFamily="34" charset="0"/>
                          <a:cs typeface="Arial" panose="020B0604020202020204" pitchFamily="34" charset="0"/>
                        </a:rPr>
                        <a:t>Add a non-mandatory field to indicate the bid resolution, 5 minute vs 30 minute</a:t>
                      </a:r>
                    </a:p>
                  </a:txBody>
                  <a:tcPr/>
                </a:tc>
                <a:extLst>
                  <a:ext uri="{0D108BD9-81ED-4DB2-BD59-A6C34878D82A}">
                    <a16:rowId xmlns:a16="http://schemas.microsoft.com/office/drawing/2014/main" val="2191908067"/>
                  </a:ext>
                </a:extLst>
              </a:tr>
            </a:tbl>
          </a:graphicData>
        </a:graphic>
      </p:graphicFrame>
      <p:graphicFrame>
        <p:nvGraphicFramePr>
          <p:cNvPr id="5" name="Table 4">
            <a:extLst>
              <a:ext uri="{FF2B5EF4-FFF2-40B4-BE49-F238E27FC236}">
                <a16:creationId xmlns:a16="http://schemas.microsoft.com/office/drawing/2014/main" id="{79D1F61C-340C-4BD2-86DC-EC0B736400A5}"/>
              </a:ext>
            </a:extLst>
          </p:cNvPr>
          <p:cNvGraphicFramePr>
            <a:graphicFrameLocks noGrp="1"/>
          </p:cNvGraphicFramePr>
          <p:nvPr>
            <p:extLst>
              <p:ext uri="{D42A27DB-BD31-4B8C-83A1-F6EECF244321}">
                <p14:modId xmlns:p14="http://schemas.microsoft.com/office/powerpoint/2010/main" val="1497293270"/>
              </p:ext>
            </p:extLst>
          </p:nvPr>
        </p:nvGraphicFramePr>
        <p:xfrm>
          <a:off x="469605" y="5483220"/>
          <a:ext cx="7127876" cy="1656080"/>
        </p:xfrm>
        <a:graphic>
          <a:graphicData uri="http://schemas.openxmlformats.org/drawingml/2006/table">
            <a:tbl>
              <a:tblPr firstRow="1" bandRow="1">
                <a:tableStyleId>{5C22544A-7EE6-4342-B048-85BDC9FD1C3A}</a:tableStyleId>
              </a:tblPr>
              <a:tblGrid>
                <a:gridCol w="1479267">
                  <a:extLst>
                    <a:ext uri="{9D8B030D-6E8A-4147-A177-3AD203B41FA5}">
                      <a16:colId xmlns:a16="http://schemas.microsoft.com/office/drawing/2014/main" val="1228843768"/>
                    </a:ext>
                  </a:extLst>
                </a:gridCol>
                <a:gridCol w="5648609">
                  <a:extLst>
                    <a:ext uri="{9D8B030D-6E8A-4147-A177-3AD203B41FA5}">
                      <a16:colId xmlns:a16="http://schemas.microsoft.com/office/drawing/2014/main" val="3449567002"/>
                    </a:ext>
                  </a:extLst>
                </a:gridCol>
              </a:tblGrid>
              <a:tr h="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Table</a:t>
                      </a:r>
                    </a:p>
                  </a:txBody>
                  <a:tcPr/>
                </a:tc>
                <a:tc>
                  <a:txBody>
                    <a:bodyPr/>
                    <a:lstStyle/>
                    <a:p>
                      <a:r>
                        <a:rPr lang="en-AU" sz="1400" dirty="0">
                          <a:latin typeface="Arial" panose="020B0604020202020204" pitchFamily="34" charset="0"/>
                          <a:cs typeface="Arial" panose="020B0604020202020204" pitchFamily="34" charset="0"/>
                        </a:rPr>
                        <a:t>BIDDPEROFFER_D</a:t>
                      </a:r>
                      <a:endParaRPr lang="en-AU" dirty="0"/>
                    </a:p>
                  </a:txBody>
                  <a:tcPr/>
                </a:tc>
                <a:extLst>
                  <a:ext uri="{0D108BD9-81ED-4DB2-BD59-A6C34878D82A}">
                    <a16:rowId xmlns:a16="http://schemas.microsoft.com/office/drawing/2014/main" val="3808668625"/>
                  </a:ext>
                </a:extLst>
              </a:tr>
              <a:tr h="370840">
                <a:tc>
                  <a:txBody>
                    <a:bodyPr/>
                    <a:lstStyle/>
                    <a:p>
                      <a:r>
                        <a:rPr lang="en-AU" b="1" dirty="0">
                          <a:solidFill>
                            <a:schemeClr val="bg1"/>
                          </a:solidFill>
                        </a:rPr>
                        <a:t>Usage</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The interval-level bid data used in each dispatch interval for a trading day. Child table to BIDDAYOFFER_D</a:t>
                      </a:r>
                    </a:p>
                  </a:txBody>
                  <a:tcPr/>
                </a:tc>
                <a:extLst>
                  <a:ext uri="{0D108BD9-81ED-4DB2-BD59-A6C34878D82A}">
                    <a16:rowId xmlns:a16="http://schemas.microsoft.com/office/drawing/2014/main" val="3517348678"/>
                  </a:ext>
                </a:extLst>
              </a:tr>
              <a:tr h="370840">
                <a:tc>
                  <a:txBody>
                    <a:bodyPr/>
                    <a:lstStyle/>
                    <a:p>
                      <a:r>
                        <a:rPr lang="en-AU" b="1" dirty="0">
                          <a:solidFill>
                            <a:schemeClr val="bg1"/>
                          </a:solidFill>
                        </a:rPr>
                        <a:t>Content</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latin typeface="Arial" panose="020B0604020202020204" pitchFamily="34" charset="0"/>
                          <a:cs typeface="Arial" panose="020B0604020202020204" pitchFamily="34" charset="0"/>
                        </a:rPr>
                        <a:t>Public data</a:t>
                      </a:r>
                    </a:p>
                  </a:txBody>
                  <a:tcPr/>
                </a:tc>
                <a:extLst>
                  <a:ext uri="{0D108BD9-81ED-4DB2-BD59-A6C34878D82A}">
                    <a16:rowId xmlns:a16="http://schemas.microsoft.com/office/drawing/2014/main" val="2284582540"/>
                  </a:ext>
                </a:extLst>
              </a:tr>
              <a:tr h="370840">
                <a:tc>
                  <a:txBody>
                    <a:bodyPr/>
                    <a:lstStyle/>
                    <a:p>
                      <a:r>
                        <a:rPr lang="en-AU" b="1" dirty="0">
                          <a:solidFill>
                            <a:schemeClr val="bg1"/>
                          </a:solidFill>
                        </a:rPr>
                        <a:t>5MS changes</a:t>
                      </a:r>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600" i="1" dirty="0">
                          <a:latin typeface="Arial" panose="020B0604020202020204" pitchFamily="34" charset="0"/>
                          <a:cs typeface="Arial" panose="020B0604020202020204" pitchFamily="34" charset="0"/>
                        </a:rPr>
                        <a:t>Will be the same as the BIDPEROFFER decision</a:t>
                      </a:r>
                    </a:p>
                  </a:txBody>
                  <a:tcPr/>
                </a:tc>
                <a:extLst>
                  <a:ext uri="{0D108BD9-81ED-4DB2-BD59-A6C34878D82A}">
                    <a16:rowId xmlns:a16="http://schemas.microsoft.com/office/drawing/2014/main" val="2191908067"/>
                  </a:ext>
                </a:extLst>
              </a:tr>
            </a:tbl>
          </a:graphicData>
        </a:graphic>
      </p:graphicFrame>
      <p:sp>
        <p:nvSpPr>
          <p:cNvPr id="6" name="Slide Number Placeholder 5">
            <a:extLst>
              <a:ext uri="{FF2B5EF4-FFF2-40B4-BE49-F238E27FC236}">
                <a16:creationId xmlns:a16="http://schemas.microsoft.com/office/drawing/2014/main" id="{098450F4-E123-4F67-BD2F-95A1C1822913}"/>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419463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p:cNvSpPr>
            <a:spLocks noGrp="1"/>
          </p:cNvSpPr>
          <p:nvPr>
            <p:ph type="title"/>
          </p:nvPr>
        </p:nvSpPr>
        <p:spPr/>
        <p:txBody>
          <a:bodyPr/>
          <a:lstStyle/>
          <a:p>
            <a:r>
              <a:rPr lang="en-AU" dirty="0">
                <a:latin typeface="Arial" panose="020B0604020202020204" pitchFamily="34" charset="0"/>
                <a:cs typeface="Arial" panose="020B0604020202020204" pitchFamily="34" charset="0"/>
              </a:rPr>
              <a:t>Settlement Tables</a:t>
            </a:r>
          </a:p>
        </p:txBody>
      </p:sp>
      <p:sp>
        <p:nvSpPr>
          <p:cNvPr id="3" name="Content Placeholder 2">
            <a:extLst>
              <a:ext uri="{FF2B5EF4-FFF2-40B4-BE49-F238E27FC236}">
                <a16:creationId xmlns:a16="http://schemas.microsoft.com/office/drawing/2014/main" id="{E95E04ED-7385-43D7-B6FC-9B1D2FBAD028}"/>
              </a:ext>
            </a:extLst>
          </p:cNvPr>
          <p:cNvSpPr>
            <a:spLocks noGrp="1"/>
          </p:cNvSpPr>
          <p:nvPr>
            <p:ph idx="1"/>
          </p:nvPr>
        </p:nvSpPr>
        <p:spPr/>
        <p:txBody>
          <a:bodyPr/>
          <a:lstStyle/>
          <a:p>
            <a:r>
              <a:rPr lang="en-AU" dirty="0"/>
              <a:t>AEMO proposes to retain the settlements table structures as much as possible</a:t>
            </a:r>
          </a:p>
          <a:p>
            <a:r>
              <a:rPr lang="en-AU" dirty="0"/>
              <a:t>We expect additional information will eventually be published such as UFE for Global Settlement</a:t>
            </a:r>
          </a:p>
          <a:p>
            <a:r>
              <a:rPr lang="en-AU" dirty="0"/>
              <a:t>Some participants have requested 30-minute reconciliation reports be maintained, so they can continue with 30-minute based processes. This would mean:</a:t>
            </a:r>
          </a:p>
          <a:p>
            <a:pPr lvl="1"/>
            <a:r>
              <a:rPr lang="en-AU" dirty="0"/>
              <a:t>New 5-minute reconciliation reports would be available to subscribe to</a:t>
            </a:r>
          </a:p>
          <a:p>
            <a:pPr lvl="1"/>
            <a:r>
              <a:rPr lang="en-AU" dirty="0"/>
              <a:t>Existing 30-minute reconciliation reports would be updated to aggregate 5 minute level data</a:t>
            </a:r>
          </a:p>
          <a:p>
            <a:pPr lvl="1"/>
            <a:endParaRPr lang="en-AU" dirty="0"/>
          </a:p>
          <a:p>
            <a:r>
              <a:rPr lang="en-AU" dirty="0"/>
              <a:t>Thoughts/comments?</a:t>
            </a:r>
          </a:p>
        </p:txBody>
      </p:sp>
      <p:sp>
        <p:nvSpPr>
          <p:cNvPr id="4" name="Slide Number Placeholder 5">
            <a:extLst>
              <a:ext uri="{FF2B5EF4-FFF2-40B4-BE49-F238E27FC236}">
                <a16:creationId xmlns:a16="http://schemas.microsoft.com/office/drawing/2014/main" id="{79D2E2E3-BDC3-4981-A471-33DF6F546AB8}"/>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0124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Bidding Transition</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1169704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lstStyle/>
          <a:p>
            <a:r>
              <a:rPr lang="en-AU" dirty="0"/>
              <a:t>Allow 5-mn bids before commencement date</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fontScale="92500" lnSpcReduction="10000"/>
          </a:bodyPr>
          <a:lstStyle/>
          <a:p>
            <a:pPr marL="0" indent="0">
              <a:buNone/>
            </a:pPr>
            <a:r>
              <a:rPr lang="en-AU" dirty="0">
                <a:solidFill>
                  <a:schemeClr val="accent1">
                    <a:lumMod val="75000"/>
                  </a:schemeClr>
                </a:solidFill>
              </a:rPr>
              <a:t>AEMO’s position:</a:t>
            </a:r>
          </a:p>
          <a:p>
            <a:pPr marL="503972" indent="-503972">
              <a:buFont typeface="+mj-lt"/>
              <a:buAutoNum type="arabicPeriod"/>
            </a:pPr>
            <a:r>
              <a:rPr lang="en-AU" dirty="0"/>
              <a:t>Accept 5-mn bids from 1 April 2021, 3 months before commencement.</a:t>
            </a:r>
          </a:p>
          <a:p>
            <a:pPr marL="503972" indent="-503972">
              <a:buFont typeface="+mj-lt"/>
              <a:buAutoNum type="arabicPeriod"/>
            </a:pPr>
            <a:r>
              <a:rPr lang="en-AU" dirty="0"/>
              <a:t>Use these directly in the NEMDE i.e. don’t transform these into 30-mn bids.</a:t>
            </a:r>
          </a:p>
          <a:p>
            <a:pPr marL="503972" indent="-503972">
              <a:buFont typeface="+mj-lt"/>
              <a:buAutoNum type="arabicPeriod"/>
            </a:pPr>
            <a:r>
              <a:rPr lang="en-AU" dirty="0"/>
              <a:t>For 5-mn bids, prices will continue to apply for the whole trading day. Capacity/availability quantities </a:t>
            </a:r>
            <a:r>
              <a:rPr lang="en-AU"/>
              <a:t>will be provided </a:t>
            </a:r>
            <a:r>
              <a:rPr lang="en-AU" dirty="0"/>
              <a:t>for each trading interval (288 intervals).</a:t>
            </a:r>
          </a:p>
          <a:p>
            <a:pPr marL="503972" indent="-503972">
              <a:buFont typeface="+mj-lt"/>
              <a:buAutoNum type="arabicPeriod"/>
            </a:pPr>
            <a:r>
              <a:rPr lang="en-AU" dirty="0"/>
              <a:t>From 1 April 2021:</a:t>
            </a:r>
          </a:p>
          <a:p>
            <a:pPr marL="881950" lvl="1" indent="-503972">
              <a:buFont typeface="+mj-lt"/>
              <a:buAutoNum type="alphaLcParenR"/>
            </a:pPr>
            <a:r>
              <a:rPr lang="en-AU" dirty="0"/>
              <a:t>existing 30-mn bids for trading days from 1/4/2021 will be converted to 5-mn bids by AEMO (during the release)</a:t>
            </a:r>
          </a:p>
          <a:p>
            <a:pPr marL="881950" lvl="1" indent="-503972">
              <a:buFont typeface="+mj-lt"/>
              <a:buAutoNum type="alphaLcParenR"/>
            </a:pPr>
            <a:r>
              <a:rPr lang="en-AU" dirty="0"/>
              <a:t>any received 30-mn bids will be converted to 5-mn bids by AEMO’s systems</a:t>
            </a:r>
          </a:p>
          <a:p>
            <a:pPr marL="881950" lvl="1" indent="-503972">
              <a:buFont typeface="+mj-lt"/>
              <a:buAutoNum type="alphaLcParenR"/>
            </a:pPr>
            <a:r>
              <a:rPr lang="en-AU" dirty="0"/>
              <a:t>dispatch, pre-dispatch, PASA, etc. will run off 5-mn data.</a:t>
            </a:r>
          </a:p>
          <a:p>
            <a:pPr marL="503972" indent="-503972">
              <a:buFont typeface="+mj-lt"/>
              <a:buAutoNum type="arabicPeriod"/>
            </a:pPr>
            <a:r>
              <a:rPr lang="en-AU" dirty="0"/>
              <a:t>5-mn bids will be provided in JSON format; 30-mn bids remain in TXT format.</a:t>
            </a:r>
          </a:p>
          <a:p>
            <a:pPr marL="503972" indent="-503972">
              <a:buFont typeface="+mj-lt"/>
              <a:buAutoNum type="arabicPeriod"/>
            </a:pPr>
            <a:r>
              <a:rPr lang="en-AU" dirty="0"/>
              <a:t>The web portal will support both 30-mn and 5-mn bids during transition.</a:t>
            </a:r>
          </a:p>
          <a:p>
            <a:pPr marL="503972" indent="-503972">
              <a:buFont typeface="+mj-lt"/>
              <a:buAutoNum type="arabicPeriod"/>
            </a:pPr>
            <a:r>
              <a:rPr lang="en-AU" dirty="0"/>
              <a:t>From commencement, 30-mn bids will be rejected as invalid.</a:t>
            </a:r>
          </a:p>
          <a:p>
            <a:endParaRPr lang="en-AU" dirty="0"/>
          </a:p>
        </p:txBody>
      </p:sp>
      <p:sp>
        <p:nvSpPr>
          <p:cNvPr id="9" name="Slide Number Placeholder 5">
            <a:extLst>
              <a:ext uri="{FF2B5EF4-FFF2-40B4-BE49-F238E27FC236}">
                <a16:creationId xmlns:a16="http://schemas.microsoft.com/office/drawing/2014/main" id="{4010A658-DD41-4D0D-8F48-ADAAD5D02D67}"/>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352610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F7B58-EE6C-4ECD-824F-4668DB1B10E6}"/>
              </a:ext>
            </a:extLst>
          </p:cNvPr>
          <p:cNvSpPr>
            <a:spLocks noGrp="1"/>
          </p:cNvSpPr>
          <p:nvPr>
            <p:ph type="title"/>
          </p:nvPr>
        </p:nvSpPr>
        <p:spPr>
          <a:xfrm>
            <a:off x="500841" y="150495"/>
            <a:ext cx="8695278" cy="1310695"/>
          </a:xfrm>
        </p:spPr>
        <p:txBody>
          <a:bodyPr/>
          <a:lstStyle/>
          <a:p>
            <a:r>
              <a:rPr lang="en-AU" dirty="0"/>
              <a:t>Acceptance of 30-mn and 5-mn bids</a:t>
            </a:r>
          </a:p>
        </p:txBody>
      </p:sp>
      <p:sp>
        <p:nvSpPr>
          <p:cNvPr id="14" name="Content Placeholder 13">
            <a:extLst>
              <a:ext uri="{FF2B5EF4-FFF2-40B4-BE49-F238E27FC236}">
                <a16:creationId xmlns:a16="http://schemas.microsoft.com/office/drawing/2014/main" id="{E1DAED18-182D-4527-9B11-0E3252F1222C}"/>
              </a:ext>
            </a:extLst>
          </p:cNvPr>
          <p:cNvSpPr>
            <a:spLocks noGrp="1"/>
          </p:cNvSpPr>
          <p:nvPr>
            <p:ph idx="1"/>
          </p:nvPr>
        </p:nvSpPr>
        <p:spPr/>
        <p:txBody>
          <a:bodyPr/>
          <a:lstStyle/>
          <a:p>
            <a:r>
              <a:rPr lang="en-AU" dirty="0"/>
              <a:t>The following table shows the acceptance/rejection of 30-mn and 5-mn bids.</a:t>
            </a:r>
          </a:p>
          <a:p>
            <a:r>
              <a:rPr lang="en-AU" dirty="0"/>
              <a:t>The Transition Period starts from the release date of 1 April 2021</a:t>
            </a:r>
          </a:p>
          <a:p>
            <a:r>
              <a:rPr lang="en-AU" dirty="0"/>
              <a:t>Commencement is 1 July 2021</a:t>
            </a:r>
          </a:p>
          <a:p>
            <a:endParaRPr lang="en-AU" dirty="0"/>
          </a:p>
        </p:txBody>
      </p:sp>
      <p:sp>
        <p:nvSpPr>
          <p:cNvPr id="6" name="Slide Number Placeholder 5">
            <a:extLst>
              <a:ext uri="{FF2B5EF4-FFF2-40B4-BE49-F238E27FC236}">
                <a16:creationId xmlns:a16="http://schemas.microsoft.com/office/drawing/2014/main" id="{A7A6FB9B-03F0-49FB-B4B8-940D8F1183EB}"/>
              </a:ext>
            </a:extLst>
          </p:cNvPr>
          <p:cNvSpPr>
            <a:spLocks noGrp="1"/>
          </p:cNvSpPr>
          <p:nvPr>
            <p:ph type="sldNum" sz="quarter" idx="12"/>
          </p:nvPr>
        </p:nvSpPr>
        <p:spPr/>
        <p:txBody>
          <a:bodyPr/>
          <a:lstStyle/>
          <a:p>
            <a:fld id="{4EC81F68-4976-451A-B2E9-79BCBD2F70CC}" type="slidenum">
              <a:rPr lang="en-AU" smtClean="0"/>
              <a:pPr/>
              <a:t>27</a:t>
            </a:fld>
            <a:endParaRPr lang="en-AU" dirty="0"/>
          </a:p>
        </p:txBody>
      </p:sp>
      <p:graphicFrame>
        <p:nvGraphicFramePr>
          <p:cNvPr id="3" name="Table 2">
            <a:extLst>
              <a:ext uri="{FF2B5EF4-FFF2-40B4-BE49-F238E27FC236}">
                <a16:creationId xmlns:a16="http://schemas.microsoft.com/office/drawing/2014/main" id="{CA66BE54-59D2-482A-B260-F8B668D6F5D8}"/>
              </a:ext>
            </a:extLst>
          </p:cNvPr>
          <p:cNvGraphicFramePr>
            <a:graphicFrameLocks noGrp="1"/>
          </p:cNvGraphicFramePr>
          <p:nvPr>
            <p:extLst>
              <p:ext uri="{D42A27DB-BD31-4B8C-83A1-F6EECF244321}">
                <p14:modId xmlns:p14="http://schemas.microsoft.com/office/powerpoint/2010/main" val="772273245"/>
              </p:ext>
            </p:extLst>
          </p:nvPr>
        </p:nvGraphicFramePr>
        <p:xfrm>
          <a:off x="576071" y="3666744"/>
          <a:ext cx="9380680" cy="3218688"/>
        </p:xfrm>
        <a:graphic>
          <a:graphicData uri="http://schemas.openxmlformats.org/drawingml/2006/table">
            <a:tbl>
              <a:tblPr firstRow="1" bandRow="1">
                <a:tableStyleId>{5C22544A-7EE6-4342-B048-85BDC9FD1C3A}</a:tableStyleId>
              </a:tblPr>
              <a:tblGrid>
                <a:gridCol w="1810513">
                  <a:extLst>
                    <a:ext uri="{9D8B030D-6E8A-4147-A177-3AD203B41FA5}">
                      <a16:colId xmlns:a16="http://schemas.microsoft.com/office/drawing/2014/main" val="1694615807"/>
                    </a:ext>
                  </a:extLst>
                </a:gridCol>
                <a:gridCol w="2879827">
                  <a:extLst>
                    <a:ext uri="{9D8B030D-6E8A-4147-A177-3AD203B41FA5}">
                      <a16:colId xmlns:a16="http://schemas.microsoft.com/office/drawing/2014/main" val="2484959066"/>
                    </a:ext>
                  </a:extLst>
                </a:gridCol>
                <a:gridCol w="2345170">
                  <a:extLst>
                    <a:ext uri="{9D8B030D-6E8A-4147-A177-3AD203B41FA5}">
                      <a16:colId xmlns:a16="http://schemas.microsoft.com/office/drawing/2014/main" val="3154491702"/>
                    </a:ext>
                  </a:extLst>
                </a:gridCol>
                <a:gridCol w="2345170">
                  <a:extLst>
                    <a:ext uri="{9D8B030D-6E8A-4147-A177-3AD203B41FA5}">
                      <a16:colId xmlns:a16="http://schemas.microsoft.com/office/drawing/2014/main" val="3785217262"/>
                    </a:ext>
                  </a:extLst>
                </a:gridCol>
              </a:tblGrid>
              <a:tr h="435724">
                <a:tc>
                  <a:txBody>
                    <a:bodyPr/>
                    <a:lstStyle/>
                    <a:p>
                      <a:r>
                        <a:rPr lang="en-AU" dirty="0"/>
                        <a:t>Submitted in</a:t>
                      </a:r>
                    </a:p>
                  </a:txBody>
                  <a:tcPr/>
                </a:tc>
                <a:tc gridSpan="3">
                  <a:txBody>
                    <a:bodyPr/>
                    <a:lstStyle/>
                    <a:p>
                      <a:pPr algn="ctr"/>
                      <a:r>
                        <a:rPr lang="en-AU" dirty="0"/>
                        <a:t>Applying to trading days</a:t>
                      </a:r>
                    </a:p>
                  </a:txBody>
                  <a:tcPr/>
                </a:tc>
                <a:tc hMerge="1">
                  <a:txBody>
                    <a:bodyPr/>
                    <a:lstStyle/>
                    <a:p>
                      <a:endParaRPr lang="en-AU" dirty="0"/>
                    </a:p>
                  </a:txBody>
                  <a:tcPr/>
                </a:tc>
                <a:tc hMerge="1">
                  <a:txBody>
                    <a:bodyPr/>
                    <a:lstStyle/>
                    <a:p>
                      <a:endParaRPr lang="en-AU" dirty="0"/>
                    </a:p>
                  </a:txBody>
                  <a:tcPr/>
                </a:tc>
                <a:extLst>
                  <a:ext uri="{0D108BD9-81ED-4DB2-BD59-A6C34878D82A}">
                    <a16:rowId xmlns:a16="http://schemas.microsoft.com/office/drawing/2014/main" val="2561149577"/>
                  </a:ext>
                </a:extLst>
              </a:tr>
              <a:tr h="435724">
                <a:tc>
                  <a:txBody>
                    <a:bodyPr/>
                    <a:lstStyle/>
                    <a:p>
                      <a:endParaRPr lang="en-AU" dirty="0"/>
                    </a:p>
                  </a:txBody>
                  <a:tcPr/>
                </a:tc>
                <a:tc>
                  <a:txBody>
                    <a:bodyPr/>
                    <a:lstStyle/>
                    <a:p>
                      <a:r>
                        <a:rPr lang="en-AU" b="1" dirty="0"/>
                        <a:t>Prior to 1/4/21</a:t>
                      </a:r>
                    </a:p>
                  </a:txBody>
                  <a:tcPr/>
                </a:tc>
                <a:tc>
                  <a:txBody>
                    <a:bodyPr/>
                    <a:lstStyle/>
                    <a:p>
                      <a:r>
                        <a:rPr lang="en-AU" b="1" dirty="0"/>
                        <a:t>1/4/21 – 30/6/21</a:t>
                      </a:r>
                    </a:p>
                  </a:txBody>
                  <a:tcPr/>
                </a:tc>
                <a:tc>
                  <a:txBody>
                    <a:bodyPr/>
                    <a:lstStyle/>
                    <a:p>
                      <a:r>
                        <a:rPr lang="en-AU" b="1" dirty="0"/>
                        <a:t>From 1/7/21</a:t>
                      </a:r>
                    </a:p>
                  </a:txBody>
                  <a:tcPr/>
                </a:tc>
                <a:extLst>
                  <a:ext uri="{0D108BD9-81ED-4DB2-BD59-A6C34878D82A}">
                    <a16:rowId xmlns:a16="http://schemas.microsoft.com/office/drawing/2014/main" val="3387264111"/>
                  </a:ext>
                </a:extLst>
              </a:tr>
              <a:tr h="435724">
                <a:tc>
                  <a:txBody>
                    <a:bodyPr/>
                    <a:lstStyle/>
                    <a:p>
                      <a:r>
                        <a:rPr lang="en-AU" dirty="0"/>
                        <a:t>Pre-transition</a:t>
                      </a:r>
                    </a:p>
                  </a:txBody>
                  <a:tcPr/>
                </a:tc>
                <a:tc gridSpan="3">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dirty="0"/>
                        <a:t>Accept 30 </a:t>
                      </a:r>
                      <a:r>
                        <a:rPr lang="en-AU" dirty="0" err="1"/>
                        <a:t>mn</a:t>
                      </a:r>
                      <a:r>
                        <a:rPr lang="en-AU" dirty="0"/>
                        <a:t> bids</a:t>
                      </a:r>
                    </a:p>
                  </a:txBody>
                  <a:tcPr/>
                </a:tc>
                <a:tc hMerge="1">
                  <a:txBody>
                    <a:bodyPr/>
                    <a:lstStyle/>
                    <a:p>
                      <a:endParaRPr lang="en-AU" dirty="0"/>
                    </a:p>
                  </a:txBody>
                  <a:tcPr/>
                </a:tc>
                <a:tc hMerge="1">
                  <a:txBody>
                    <a:bodyPr/>
                    <a:lstStyle/>
                    <a:p>
                      <a:endParaRPr lang="en-AU" dirty="0"/>
                    </a:p>
                  </a:txBody>
                  <a:tcPr/>
                </a:tc>
                <a:extLst>
                  <a:ext uri="{0D108BD9-81ED-4DB2-BD59-A6C34878D82A}">
                    <a16:rowId xmlns:a16="http://schemas.microsoft.com/office/drawing/2014/main" val="2855175055"/>
                  </a:ext>
                </a:extLst>
              </a:tr>
              <a:tr h="955758">
                <a:tc>
                  <a:txBody>
                    <a:bodyPr/>
                    <a:lstStyle/>
                    <a:p>
                      <a:r>
                        <a:rPr lang="en-AU" dirty="0"/>
                        <a:t>Transition</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dirty="0"/>
                        <a:t>N/A: Cannot submit past bids</a:t>
                      </a:r>
                    </a:p>
                  </a:txBody>
                  <a:tcPr/>
                </a:tc>
                <a:tc gridSpan="2">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dirty="0"/>
                        <a:t>Convert any existing 30 </a:t>
                      </a:r>
                      <a:r>
                        <a:rPr lang="en-AU" dirty="0" err="1"/>
                        <a:t>mn</a:t>
                      </a:r>
                      <a:r>
                        <a:rPr lang="en-AU" dirty="0"/>
                        <a:t> bids to 5 </a:t>
                      </a:r>
                      <a:r>
                        <a:rPr lang="en-AU" dirty="0" err="1"/>
                        <a:t>mn</a:t>
                      </a:r>
                      <a:r>
                        <a:rPr lang="en-AU" dirty="0"/>
                        <a:t>.</a:t>
                      </a:r>
                    </a:p>
                    <a:p>
                      <a:pPr marL="0" marR="0" lvl="0" indent="0" algn="l" defTabSz="801929" rtl="0" eaLnBrk="1" fontAlgn="auto" latinLnBrk="0" hangingPunct="1">
                        <a:lnSpc>
                          <a:spcPct val="100000"/>
                        </a:lnSpc>
                        <a:spcBef>
                          <a:spcPts val="0"/>
                        </a:spcBef>
                        <a:spcAft>
                          <a:spcPts val="0"/>
                        </a:spcAft>
                        <a:buClrTx/>
                        <a:buSzTx/>
                        <a:buFontTx/>
                        <a:buNone/>
                        <a:tabLst/>
                        <a:defRPr/>
                      </a:pPr>
                      <a:r>
                        <a:rPr lang="en-AU" dirty="0"/>
                        <a:t>Accept 30 </a:t>
                      </a:r>
                      <a:r>
                        <a:rPr lang="en-AU" dirty="0" err="1"/>
                        <a:t>mn</a:t>
                      </a:r>
                      <a:r>
                        <a:rPr lang="en-AU" dirty="0"/>
                        <a:t> bids – convert them to 5 </a:t>
                      </a:r>
                      <a:r>
                        <a:rPr lang="en-AU" dirty="0" err="1"/>
                        <a:t>mn</a:t>
                      </a:r>
                      <a:r>
                        <a:rPr lang="en-AU" dirty="0"/>
                        <a:t>.</a:t>
                      </a:r>
                    </a:p>
                    <a:p>
                      <a:r>
                        <a:rPr lang="en-AU" dirty="0"/>
                        <a:t>Accept 5 </a:t>
                      </a:r>
                      <a:r>
                        <a:rPr lang="en-AU" dirty="0" err="1"/>
                        <a:t>mn</a:t>
                      </a:r>
                      <a:r>
                        <a:rPr lang="en-AU" dirty="0"/>
                        <a:t> bids.</a:t>
                      </a:r>
                    </a:p>
                  </a:txBody>
                  <a:tcPr/>
                </a:tc>
                <a:tc hMerge="1">
                  <a:txBody>
                    <a:bodyPr/>
                    <a:lstStyle/>
                    <a:p>
                      <a:endParaRPr lang="en-AU" dirty="0"/>
                    </a:p>
                  </a:txBody>
                  <a:tcPr/>
                </a:tc>
                <a:extLst>
                  <a:ext uri="{0D108BD9-81ED-4DB2-BD59-A6C34878D82A}">
                    <a16:rowId xmlns:a16="http://schemas.microsoft.com/office/drawing/2014/main" val="1011470138"/>
                  </a:ext>
                </a:extLst>
              </a:tr>
              <a:tr h="955758">
                <a:tc>
                  <a:txBody>
                    <a:bodyPr/>
                    <a:lstStyle/>
                    <a:p>
                      <a:r>
                        <a:rPr lang="en-AU" dirty="0"/>
                        <a:t>From commencement</a:t>
                      </a:r>
                    </a:p>
                  </a:txBody>
                  <a:tcPr/>
                </a:tc>
                <a:tc gridSpan="2">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dirty="0"/>
                        <a:t>N/A: Cannot submit past bids</a:t>
                      </a:r>
                    </a:p>
                  </a:txBody>
                  <a:tcPr/>
                </a:tc>
                <a:tc hMerge="1">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endParaRPr lang="en-AU" dirty="0"/>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dirty="0">
                          <a:solidFill>
                            <a:srgbClr val="FF0000"/>
                          </a:solidFill>
                        </a:rPr>
                        <a:t>Reject 30 </a:t>
                      </a:r>
                      <a:r>
                        <a:rPr lang="en-AU" dirty="0" err="1">
                          <a:solidFill>
                            <a:srgbClr val="FF0000"/>
                          </a:solidFill>
                        </a:rPr>
                        <a:t>mn</a:t>
                      </a:r>
                      <a:r>
                        <a:rPr lang="en-AU" dirty="0">
                          <a:solidFill>
                            <a:srgbClr val="FF0000"/>
                          </a:solidFill>
                        </a:rPr>
                        <a:t> bids.</a:t>
                      </a:r>
                    </a:p>
                    <a:p>
                      <a:pPr marL="0" marR="0" lvl="0" indent="0" algn="l" defTabSz="801929" rtl="0" eaLnBrk="1" fontAlgn="auto" latinLnBrk="0" hangingPunct="1">
                        <a:lnSpc>
                          <a:spcPct val="100000"/>
                        </a:lnSpc>
                        <a:spcBef>
                          <a:spcPts val="0"/>
                        </a:spcBef>
                        <a:spcAft>
                          <a:spcPts val="0"/>
                        </a:spcAft>
                        <a:buClrTx/>
                        <a:buSzTx/>
                        <a:buFontTx/>
                        <a:buNone/>
                        <a:tabLst/>
                        <a:defRPr/>
                      </a:pPr>
                      <a:r>
                        <a:rPr lang="en-AU" dirty="0"/>
                        <a:t>Accept 5 </a:t>
                      </a:r>
                      <a:r>
                        <a:rPr lang="en-AU" dirty="0" err="1"/>
                        <a:t>mn</a:t>
                      </a:r>
                      <a:r>
                        <a:rPr lang="en-AU" dirty="0"/>
                        <a:t> bids.</a:t>
                      </a:r>
                    </a:p>
                    <a:p>
                      <a:endParaRPr lang="en-AU" dirty="0"/>
                    </a:p>
                  </a:txBody>
                  <a:tcPr/>
                </a:tc>
                <a:extLst>
                  <a:ext uri="{0D108BD9-81ED-4DB2-BD59-A6C34878D82A}">
                    <a16:rowId xmlns:a16="http://schemas.microsoft.com/office/drawing/2014/main" val="3052506082"/>
                  </a:ext>
                </a:extLst>
              </a:tr>
            </a:tbl>
          </a:graphicData>
        </a:graphic>
      </p:graphicFrame>
    </p:spTree>
    <p:extLst>
      <p:ext uri="{BB962C8B-B14F-4D97-AF65-F5344CB8AC3E}">
        <p14:creationId xmlns:p14="http://schemas.microsoft.com/office/powerpoint/2010/main" val="1695502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General Questions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629116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Forward Meeting Plan</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4188766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Items for Noting</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366911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E720E-29C6-40E4-81C1-C3C3FC689BC5}"/>
              </a:ext>
            </a:extLst>
          </p:cNvPr>
          <p:cNvSpPr>
            <a:spLocks noGrp="1"/>
          </p:cNvSpPr>
          <p:nvPr>
            <p:ph type="title"/>
          </p:nvPr>
        </p:nvSpPr>
        <p:spPr/>
        <p:txBody>
          <a:bodyPr/>
          <a:lstStyle/>
          <a:p>
            <a:r>
              <a:rPr lang="en-AU" dirty="0"/>
              <a:t>Next Sessions</a:t>
            </a:r>
          </a:p>
        </p:txBody>
      </p:sp>
      <p:sp>
        <p:nvSpPr>
          <p:cNvPr id="3" name="Content Placeholder 2">
            <a:extLst>
              <a:ext uri="{FF2B5EF4-FFF2-40B4-BE49-F238E27FC236}">
                <a16:creationId xmlns:a16="http://schemas.microsoft.com/office/drawing/2014/main" id="{5B1B7CE4-157E-447D-8E8B-3ECB95AAF6EE}"/>
              </a:ext>
            </a:extLst>
          </p:cNvPr>
          <p:cNvSpPr>
            <a:spLocks noGrp="1"/>
          </p:cNvSpPr>
          <p:nvPr>
            <p:ph idx="1"/>
          </p:nvPr>
        </p:nvSpPr>
        <p:spPr>
          <a:xfrm>
            <a:off x="206546" y="1653309"/>
            <a:ext cx="10255425" cy="5643418"/>
          </a:xfrm>
        </p:spPr>
        <p:txBody>
          <a:bodyPr>
            <a:normAutofit/>
          </a:bodyPr>
          <a:lstStyle/>
          <a:p>
            <a:pPr marL="0" indent="0">
              <a:buNone/>
            </a:pPr>
            <a:r>
              <a:rPr lang="en-AU" b="1" dirty="0">
                <a:latin typeface="Arial" panose="020B0604020202020204" pitchFamily="34" charset="0"/>
                <a:cs typeface="Arial" panose="020B0604020202020204" pitchFamily="34" charset="0"/>
              </a:rPr>
              <a:t>SWG Focus Groups</a:t>
            </a:r>
          </a:p>
          <a:p>
            <a:r>
              <a:rPr lang="en-AU" dirty="0">
                <a:latin typeface="Arial" panose="020B0604020202020204" pitchFamily="34" charset="0"/>
                <a:cs typeface="Arial" panose="020B0604020202020204" pitchFamily="34" charset="0"/>
              </a:rPr>
              <a:t>12-Nov-18 – Metering/Systems Focus Group (joint)</a:t>
            </a:r>
          </a:p>
          <a:p>
            <a:pPr marL="0" indent="0">
              <a:buNone/>
            </a:pPr>
            <a:endParaRPr lang="en-AU" b="1" dirty="0">
              <a:latin typeface="Arial" panose="020B0604020202020204" pitchFamily="34" charset="0"/>
              <a:cs typeface="Arial" panose="020B0604020202020204" pitchFamily="34" charset="0"/>
            </a:endParaRPr>
          </a:p>
          <a:p>
            <a:pPr marL="0" indent="0">
              <a:buNone/>
            </a:pPr>
            <a:r>
              <a:rPr lang="en-AU" b="1" dirty="0">
                <a:latin typeface="Arial" panose="020B0604020202020204" pitchFamily="34" charset="0"/>
                <a:cs typeface="Arial" panose="020B0604020202020204" pitchFamily="34" charset="0"/>
              </a:rPr>
              <a:t>Vendor Briefing Session</a:t>
            </a:r>
          </a:p>
          <a:p>
            <a:r>
              <a:rPr lang="en-AU" dirty="0">
                <a:latin typeface="Arial" panose="020B0604020202020204" pitchFamily="34" charset="0"/>
                <a:cs typeface="Arial" panose="020B0604020202020204" pitchFamily="34" charset="0"/>
              </a:rPr>
              <a:t>3-Dec-18</a:t>
            </a:r>
            <a:endParaRPr lang="en-AU" b="1" dirty="0">
              <a:latin typeface="Arial" panose="020B0604020202020204" pitchFamily="34" charset="0"/>
              <a:cs typeface="Arial" panose="020B0604020202020204" pitchFamily="34" charset="0"/>
            </a:endParaRPr>
          </a:p>
          <a:p>
            <a:pPr marL="0" indent="0">
              <a:buNone/>
            </a:pPr>
            <a:endParaRPr lang="en-AU" b="1" dirty="0">
              <a:latin typeface="Arial" panose="020B0604020202020204" pitchFamily="34" charset="0"/>
              <a:cs typeface="Arial" panose="020B0604020202020204" pitchFamily="34" charset="0"/>
            </a:endParaRPr>
          </a:p>
          <a:p>
            <a:pPr marL="0" indent="0">
              <a:buNone/>
            </a:pPr>
            <a:r>
              <a:rPr lang="en-AU" b="1" dirty="0">
                <a:latin typeface="Arial" panose="020B0604020202020204" pitchFamily="34" charset="0"/>
                <a:cs typeface="Arial" panose="020B0604020202020204" pitchFamily="34" charset="0"/>
              </a:rPr>
              <a:t>SWG’s</a:t>
            </a:r>
          </a:p>
          <a:p>
            <a:r>
              <a:rPr lang="en-AU" dirty="0">
                <a:latin typeface="Arial" panose="020B0604020202020204" pitchFamily="34" charset="0"/>
                <a:cs typeface="Arial" panose="020B0604020202020204" pitchFamily="34" charset="0"/>
              </a:rPr>
              <a:t>21-Nov-18</a:t>
            </a:r>
          </a:p>
          <a:p>
            <a:r>
              <a:rPr lang="en-AU" dirty="0">
                <a:latin typeface="Arial" panose="020B0604020202020204" pitchFamily="34" charset="0"/>
                <a:cs typeface="Arial" panose="020B0604020202020204" pitchFamily="34" charset="0"/>
              </a:rPr>
              <a:t>17-Dec-18 </a:t>
            </a:r>
          </a:p>
          <a:p>
            <a:pPr marL="0" indent="0">
              <a:buNone/>
            </a:pPr>
            <a:endParaRPr lang="en-AU" dirty="0">
              <a:latin typeface="Arial" panose="020B0604020202020204" pitchFamily="34" charset="0"/>
              <a:cs typeface="Arial" panose="020B0604020202020204" pitchFamily="34" charset="0"/>
            </a:endParaRPr>
          </a:p>
          <a:p>
            <a:pPr marL="0" indent="0">
              <a:buNone/>
            </a:pPr>
            <a:r>
              <a:rPr lang="en-AU" dirty="0">
                <a:latin typeface="Arial" panose="020B0604020202020204" pitchFamily="34" charset="0"/>
                <a:cs typeface="Arial" panose="020B0604020202020204" pitchFamily="34" charset="0"/>
              </a:rPr>
              <a:t>5MS Meetings and Forum Dates: </a:t>
            </a:r>
            <a:r>
              <a:rPr lang="en-AU" dirty="0">
                <a:latin typeface="Arial" panose="020B0604020202020204" pitchFamily="34" charset="0"/>
                <a:cs typeface="Arial" panose="020B0604020202020204" pitchFamily="34" charset="0"/>
                <a:hlinkClick r:id="rId2"/>
              </a:rPr>
              <a:t>http://aemo.com.au/Electricity/National-Electricity-Market-NEM/Five-Minute-Settlement</a:t>
            </a:r>
            <a:r>
              <a:rPr lang="en-AU" dirty="0">
                <a:latin typeface="Arial" panose="020B0604020202020204" pitchFamily="34" charset="0"/>
                <a:cs typeface="Arial" panose="020B0604020202020204" pitchFamily="34" charset="0"/>
              </a:rPr>
              <a:t> </a:t>
            </a:r>
          </a:p>
          <a:p>
            <a:pPr marL="0" indent="0">
              <a:buNone/>
            </a:pPr>
            <a:endParaRPr lang="en-AU" dirty="0"/>
          </a:p>
        </p:txBody>
      </p:sp>
      <p:sp>
        <p:nvSpPr>
          <p:cNvPr id="4" name="Slide Number Placeholder 5">
            <a:extLst>
              <a:ext uri="{FF2B5EF4-FFF2-40B4-BE49-F238E27FC236}">
                <a16:creationId xmlns:a16="http://schemas.microsoft.com/office/drawing/2014/main" id="{47DBC97A-0E4D-4BA6-B3E0-FB905E186170}"/>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27414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Current Actions </a:t>
            </a:r>
          </a:p>
        </p:txBody>
      </p:sp>
      <p:graphicFrame>
        <p:nvGraphicFramePr>
          <p:cNvPr id="3" name="Content Placeholder 2">
            <a:extLst>
              <a:ext uri="{FF2B5EF4-FFF2-40B4-BE49-F238E27FC236}">
                <a16:creationId xmlns:a16="http://schemas.microsoft.com/office/drawing/2014/main" id="{1EA916FA-721F-4883-86AD-B6440FF03DDF}"/>
              </a:ext>
            </a:extLst>
          </p:cNvPr>
          <p:cNvGraphicFramePr>
            <a:graphicFrameLocks noGrp="1"/>
          </p:cNvGraphicFramePr>
          <p:nvPr>
            <p:ph idx="1"/>
            <p:extLst>
              <p:ext uri="{D42A27DB-BD31-4B8C-83A1-F6EECF244321}">
                <p14:modId xmlns:p14="http://schemas.microsoft.com/office/powerpoint/2010/main" val="626811098"/>
              </p:ext>
            </p:extLst>
          </p:nvPr>
        </p:nvGraphicFramePr>
        <p:xfrm>
          <a:off x="229841" y="2343150"/>
          <a:ext cx="10122173" cy="3328627"/>
        </p:xfrm>
        <a:graphic>
          <a:graphicData uri="http://schemas.openxmlformats.org/drawingml/2006/table">
            <a:tbl>
              <a:tblPr firstRow="1" firstCol="1" bandRow="1">
                <a:tableStyleId>{5C22544A-7EE6-4342-B048-85BDC9FD1C3A}</a:tableStyleId>
              </a:tblPr>
              <a:tblGrid>
                <a:gridCol w="678244">
                  <a:extLst>
                    <a:ext uri="{9D8B030D-6E8A-4147-A177-3AD203B41FA5}">
                      <a16:colId xmlns:a16="http://schemas.microsoft.com/office/drawing/2014/main" val="1360153596"/>
                    </a:ext>
                  </a:extLst>
                </a:gridCol>
                <a:gridCol w="2042283">
                  <a:extLst>
                    <a:ext uri="{9D8B030D-6E8A-4147-A177-3AD203B41FA5}">
                      <a16:colId xmlns:a16="http://schemas.microsoft.com/office/drawing/2014/main" val="807627447"/>
                    </a:ext>
                  </a:extLst>
                </a:gridCol>
                <a:gridCol w="4961890">
                  <a:extLst>
                    <a:ext uri="{9D8B030D-6E8A-4147-A177-3AD203B41FA5}">
                      <a16:colId xmlns:a16="http://schemas.microsoft.com/office/drawing/2014/main" val="4256299111"/>
                    </a:ext>
                  </a:extLst>
                </a:gridCol>
                <a:gridCol w="1361979">
                  <a:extLst>
                    <a:ext uri="{9D8B030D-6E8A-4147-A177-3AD203B41FA5}">
                      <a16:colId xmlns:a16="http://schemas.microsoft.com/office/drawing/2014/main" val="675901875"/>
                    </a:ext>
                  </a:extLst>
                </a:gridCol>
                <a:gridCol w="1077777">
                  <a:extLst>
                    <a:ext uri="{9D8B030D-6E8A-4147-A177-3AD203B41FA5}">
                      <a16:colId xmlns:a16="http://schemas.microsoft.com/office/drawing/2014/main" val="319954480"/>
                    </a:ext>
                  </a:extLst>
                </a:gridCol>
              </a:tblGrid>
              <a:tr h="262107">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Item</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Topic</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Action required</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Responsible</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By</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29397537"/>
                  </a:ext>
                </a:extLst>
              </a:tr>
              <a:tr h="440074">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1.4</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Sandbox options</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AEMO to evaluate the option of having an external test system that more closely resembles preprod, as opposed to a cutdown Sandbox.</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AEMO</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24/9/2018</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444503898"/>
                  </a:ext>
                </a:extLst>
              </a:tr>
              <a:tr h="440074">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1.5</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Sandbox dashboard</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AEMO to evaluate having a mechanism such as a dashboard to provide the status of the Sandbox environment. Allow viewing current defects etc…</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AEMO</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24/9/2018</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68942505"/>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1.6</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Participant bandwidth implications</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AEMO to provide assessment on bandwidth/networking impacts</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AEMO</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cs typeface="Arial" panose="020B0604020202020204" pitchFamily="34" charset="0"/>
                        </a:rPr>
                        <a:t>24/9/2018</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574183324"/>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1.8</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Retail 1MB file limit</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 to propose more information and a recommended limit</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24/9/2018</a:t>
                      </a:r>
                    </a:p>
                  </a:txBody>
                  <a:tcPr marL="68580" marR="68580" marT="0" marB="0"/>
                </a:tc>
                <a:extLst>
                  <a:ext uri="{0D108BD9-81ED-4DB2-BD59-A6C34878D82A}">
                    <a16:rowId xmlns:a16="http://schemas.microsoft.com/office/drawing/2014/main" val="2053248838"/>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2.1</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Dispatch delays</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 to provide feedback</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17/10/2018</a:t>
                      </a:r>
                    </a:p>
                  </a:txBody>
                  <a:tcPr marL="68580" marR="68580" marT="0" marB="0"/>
                </a:tc>
                <a:extLst>
                  <a:ext uri="{0D108BD9-81ED-4DB2-BD59-A6C34878D82A}">
                    <a16:rowId xmlns:a16="http://schemas.microsoft.com/office/drawing/2014/main" val="2464051088"/>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2.2</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HLIA</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 to provide HLIA document</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17/10/2018</a:t>
                      </a:r>
                    </a:p>
                  </a:txBody>
                  <a:tcPr marL="68580" marR="68580" marT="0" marB="0"/>
                </a:tc>
                <a:extLst>
                  <a:ext uri="{0D108BD9-81ED-4DB2-BD59-A6C34878D82A}">
                    <a16:rowId xmlns:a16="http://schemas.microsoft.com/office/drawing/2014/main" val="228081048"/>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2.3</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Focus Group Feedback</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Participants to provide feedback on priority areas</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SWG Members</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17/10/2018</a:t>
                      </a:r>
                    </a:p>
                  </a:txBody>
                  <a:tcPr marL="68580" marR="68580" marT="0" marB="0"/>
                </a:tc>
                <a:extLst>
                  <a:ext uri="{0D108BD9-81ED-4DB2-BD59-A6C34878D82A}">
                    <a16:rowId xmlns:a16="http://schemas.microsoft.com/office/drawing/2014/main" val="841451871"/>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2.4</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Profiling process explanation</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 to explain the profiling process</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17/10/2018</a:t>
                      </a:r>
                    </a:p>
                  </a:txBody>
                  <a:tcPr marL="68580" marR="68580" marT="0" marB="0"/>
                </a:tc>
                <a:extLst>
                  <a:ext uri="{0D108BD9-81ED-4DB2-BD59-A6C34878D82A}">
                    <a16:rowId xmlns:a16="http://schemas.microsoft.com/office/drawing/2014/main" val="1169362701"/>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2.5</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Retail 1MB file limit</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Participant feedback on proposed 10 MB limit</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SWG Members</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21/11/2018</a:t>
                      </a:r>
                    </a:p>
                  </a:txBody>
                  <a:tcPr marL="68580" marR="68580" marT="0" marB="0"/>
                </a:tc>
                <a:extLst>
                  <a:ext uri="{0D108BD9-81ED-4DB2-BD59-A6C34878D82A}">
                    <a16:rowId xmlns:a16="http://schemas.microsoft.com/office/drawing/2014/main" val="3896949382"/>
                  </a:ext>
                </a:extLst>
              </a:tr>
            </a:tbl>
          </a:graphicData>
        </a:graphic>
      </p:graphicFrame>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
        <p:nvSpPr>
          <p:cNvPr id="9" name="Content Placeholder 6">
            <a:extLst>
              <a:ext uri="{FF2B5EF4-FFF2-40B4-BE49-F238E27FC236}">
                <a16:creationId xmlns:a16="http://schemas.microsoft.com/office/drawing/2014/main" id="{9E8D01A3-92C0-4BDB-88A1-645F5752A7C7}"/>
              </a:ext>
            </a:extLst>
          </p:cNvPr>
          <p:cNvSpPr txBox="1">
            <a:spLocks/>
          </p:cNvSpPr>
          <p:nvPr/>
        </p:nvSpPr>
        <p:spPr>
          <a:xfrm>
            <a:off x="206547" y="1502084"/>
            <a:ext cx="10255425" cy="5705856"/>
          </a:xfrm>
          <a:prstGeom prst="rect">
            <a:avLst/>
          </a:prstGeom>
        </p:spPr>
        <p:txBody>
          <a:bodyPr vert="horz" lIns="91440" tIns="45720" rIns="91440" bIns="45720" rtlCol="0">
            <a:noAutofit/>
          </a:bodyPr>
          <a:lst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hangingPunct="0"/>
            <a:r>
              <a:rPr lang="en-AU" sz="2400" dirty="0">
                <a:latin typeface="Arial" panose="020B0604020202020204" pitchFamily="34" charset="0"/>
                <a:cs typeface="Arial" panose="020B0604020202020204" pitchFamily="34" charset="0"/>
              </a:rPr>
              <a:t>Meeting notes with actions have been emailed and published</a:t>
            </a:r>
          </a:p>
          <a:p>
            <a:pPr hangingPunct="0"/>
            <a:r>
              <a:rPr lang="en-AU" sz="2400" dirty="0">
                <a:latin typeface="Arial" panose="020B0604020202020204" pitchFamily="34" charset="0"/>
                <a:cs typeface="Arial" panose="020B0604020202020204" pitchFamily="34" charset="0"/>
              </a:rPr>
              <a:t>Any feedback?</a:t>
            </a:r>
          </a:p>
          <a:p>
            <a:pPr hangingPunct="0"/>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2484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92AA5-49E0-4E1E-836A-9F522368CD4A}"/>
              </a:ext>
            </a:extLst>
          </p:cNvPr>
          <p:cNvSpPr>
            <a:spLocks noGrp="1"/>
          </p:cNvSpPr>
          <p:nvPr>
            <p:ph type="title"/>
          </p:nvPr>
        </p:nvSpPr>
        <p:spPr/>
        <p:txBody>
          <a:bodyPr/>
          <a:lstStyle/>
          <a:p>
            <a:r>
              <a:rPr lang="en-AU" dirty="0"/>
              <a:t>Actions to Close</a:t>
            </a:r>
          </a:p>
        </p:txBody>
      </p:sp>
      <p:sp>
        <p:nvSpPr>
          <p:cNvPr id="3" name="Content Placeholder 2">
            <a:extLst>
              <a:ext uri="{FF2B5EF4-FFF2-40B4-BE49-F238E27FC236}">
                <a16:creationId xmlns:a16="http://schemas.microsoft.com/office/drawing/2014/main" id="{B0B4E5B3-B5D9-487D-AB7D-FCFA0C5A4953}"/>
              </a:ext>
            </a:extLst>
          </p:cNvPr>
          <p:cNvSpPr>
            <a:spLocks noGrp="1"/>
          </p:cNvSpPr>
          <p:nvPr>
            <p:ph idx="1"/>
          </p:nvPr>
        </p:nvSpPr>
        <p:spPr/>
        <p:txBody>
          <a:bodyPr>
            <a:normAutofit lnSpcReduction="10000"/>
          </a:bodyPr>
          <a:lstStyle/>
          <a:p>
            <a:r>
              <a:rPr lang="en-AU" sz="3151" dirty="0"/>
              <a:t>1.4 – AEMO will provide a sandbox environment that will provide end-2-end processes</a:t>
            </a:r>
          </a:p>
          <a:p>
            <a:r>
              <a:rPr lang="en-AU" sz="3151" dirty="0"/>
              <a:t>1.5 – AEMO will provide a webpage indicating the Sandbox status</a:t>
            </a:r>
          </a:p>
          <a:p>
            <a:r>
              <a:rPr lang="en-AU" sz="3151" dirty="0"/>
              <a:t>1.8 – AEMO provided more information and a 10 MB limit at the Metering joint focus group</a:t>
            </a:r>
          </a:p>
          <a:p>
            <a:r>
              <a:rPr lang="en-AU" sz="3151" dirty="0"/>
              <a:t>1.9 – Message Archiving - Participants are open to the concept. This would need to be clarified in AEMO’s design work</a:t>
            </a:r>
          </a:p>
          <a:p>
            <a:r>
              <a:rPr lang="en-AU" sz="3151" dirty="0"/>
              <a:t>2.1 – Dispatch Delay – AEMO discussed this in detail in the Dispatch joint focus group</a:t>
            </a:r>
          </a:p>
          <a:p>
            <a:endParaRPr lang="en-AU" dirty="0"/>
          </a:p>
        </p:txBody>
      </p:sp>
      <p:sp>
        <p:nvSpPr>
          <p:cNvPr id="4" name="Slide Number Placeholder 5">
            <a:extLst>
              <a:ext uri="{FF2B5EF4-FFF2-40B4-BE49-F238E27FC236}">
                <a16:creationId xmlns:a16="http://schemas.microsoft.com/office/drawing/2014/main" id="{8A47EC5B-16BF-4FE0-AE5A-395D74B62CE2}"/>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072841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71026-AE91-4349-A7E9-08E452E2A369}"/>
              </a:ext>
            </a:extLst>
          </p:cNvPr>
          <p:cNvSpPr>
            <a:spLocks noGrp="1"/>
          </p:cNvSpPr>
          <p:nvPr>
            <p:ph type="title"/>
          </p:nvPr>
        </p:nvSpPr>
        <p:spPr/>
        <p:txBody>
          <a:bodyPr/>
          <a:lstStyle/>
          <a:p>
            <a:r>
              <a:rPr lang="en-AU" dirty="0"/>
              <a:t>Actions to Close (cont.)</a:t>
            </a:r>
          </a:p>
        </p:txBody>
      </p:sp>
      <p:sp>
        <p:nvSpPr>
          <p:cNvPr id="3" name="Content Placeholder 2">
            <a:extLst>
              <a:ext uri="{FF2B5EF4-FFF2-40B4-BE49-F238E27FC236}">
                <a16:creationId xmlns:a16="http://schemas.microsoft.com/office/drawing/2014/main" id="{07F7515D-9471-4667-9235-B613B33A41ED}"/>
              </a:ext>
            </a:extLst>
          </p:cNvPr>
          <p:cNvSpPr>
            <a:spLocks noGrp="1"/>
          </p:cNvSpPr>
          <p:nvPr>
            <p:ph idx="1"/>
          </p:nvPr>
        </p:nvSpPr>
        <p:spPr/>
        <p:txBody>
          <a:bodyPr/>
          <a:lstStyle/>
          <a:p>
            <a:r>
              <a:rPr lang="en-AU" dirty="0"/>
              <a:t>2.3 – Focus group priority – no feedback: remains as is</a:t>
            </a:r>
          </a:p>
          <a:p>
            <a:r>
              <a:rPr lang="en-AU" dirty="0"/>
              <a:t>2.4 – Profiling sample – this will be covered in the metering joint focus group on 12 Nov</a:t>
            </a:r>
          </a:p>
          <a:p>
            <a:r>
              <a:rPr lang="en-AU" dirty="0"/>
              <a:t>2.5 – Feedback on retail 10 MB limit</a:t>
            </a:r>
          </a:p>
          <a:p>
            <a:pPr lvl="1"/>
            <a:r>
              <a:rPr lang="en-AU" dirty="0"/>
              <a:t>No concerns identified</a:t>
            </a:r>
          </a:p>
          <a:p>
            <a:pPr lvl="1"/>
            <a:r>
              <a:rPr lang="en-AU" dirty="0"/>
              <a:t>AEMO will carry out initial testing during development</a:t>
            </a:r>
          </a:p>
          <a:p>
            <a:pPr lvl="1"/>
            <a:r>
              <a:rPr lang="en-AU" dirty="0"/>
              <a:t>A recommendation was received to also test this in industry testing – AEMO supports this.</a:t>
            </a:r>
          </a:p>
        </p:txBody>
      </p:sp>
      <p:sp>
        <p:nvSpPr>
          <p:cNvPr id="4" name="Slide Number Placeholder 5">
            <a:extLst>
              <a:ext uri="{FF2B5EF4-FFF2-40B4-BE49-F238E27FC236}">
                <a16:creationId xmlns:a16="http://schemas.microsoft.com/office/drawing/2014/main" id="{3DFAEFF3-7B2E-4CE2-B89F-ACCA614B11FF}"/>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251141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0BA1-5AEA-4256-834C-A55A2E5EED44}"/>
              </a:ext>
            </a:extLst>
          </p:cNvPr>
          <p:cNvSpPr>
            <a:spLocks noGrp="1"/>
          </p:cNvSpPr>
          <p:nvPr>
            <p:ph type="title"/>
          </p:nvPr>
        </p:nvSpPr>
        <p:spPr/>
        <p:txBody>
          <a:bodyPr/>
          <a:lstStyle/>
          <a:p>
            <a:r>
              <a:rPr lang="en-AU" dirty="0"/>
              <a:t>System Workstream - Metering</a:t>
            </a:r>
          </a:p>
        </p:txBody>
      </p:sp>
      <p:sp>
        <p:nvSpPr>
          <p:cNvPr id="9" name="Content Placeholder 2">
            <a:extLst>
              <a:ext uri="{FF2B5EF4-FFF2-40B4-BE49-F238E27FC236}">
                <a16:creationId xmlns:a16="http://schemas.microsoft.com/office/drawing/2014/main" id="{D1B05E9E-EF7E-42C2-AD87-2E5E95FA0356}"/>
              </a:ext>
            </a:extLst>
          </p:cNvPr>
          <p:cNvSpPr>
            <a:spLocks noGrp="1"/>
          </p:cNvSpPr>
          <p:nvPr>
            <p:ph idx="1"/>
          </p:nvPr>
        </p:nvSpPr>
        <p:spPr>
          <a:xfrm>
            <a:off x="206546" y="2012414"/>
            <a:ext cx="10255425" cy="4796544"/>
          </a:xfrm>
        </p:spPr>
        <p:txBody>
          <a:bodyPr>
            <a:normAutofit lnSpcReduction="10000"/>
          </a:bodyPr>
          <a:lstStyle/>
          <a:p>
            <a:r>
              <a:rPr lang="en-AU" dirty="0"/>
              <a:t>Planned dates are subject to PWG consultation progress</a:t>
            </a:r>
          </a:p>
          <a:p>
            <a:r>
              <a:rPr lang="en-AU" dirty="0"/>
              <a:t>Early Release depends on PWG outcomes</a:t>
            </a:r>
          </a:p>
          <a:p>
            <a:r>
              <a:rPr lang="en-AU" dirty="0"/>
              <a:t>Changes in red due to Transition joint focus group on 14</a:t>
            </a:r>
            <a:r>
              <a:rPr lang="en-AU" baseline="30000" dirty="0"/>
              <a:t>th</a:t>
            </a:r>
            <a:r>
              <a:rPr lang="en-AU" dirty="0"/>
              <a:t> Sep</a:t>
            </a:r>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r>
              <a:rPr lang="en-AU" dirty="0"/>
              <a:t>* = Joint focus groups with PWG</a:t>
            </a:r>
          </a:p>
        </p:txBody>
      </p:sp>
      <p:pic>
        <p:nvPicPr>
          <p:cNvPr id="3" name="Picture 2">
            <a:extLst>
              <a:ext uri="{FF2B5EF4-FFF2-40B4-BE49-F238E27FC236}">
                <a16:creationId xmlns:a16="http://schemas.microsoft.com/office/drawing/2014/main" id="{BCAB7E6F-BDC1-431B-9F73-CEC32FBE0864}"/>
              </a:ext>
            </a:extLst>
          </p:cNvPr>
          <p:cNvPicPr>
            <a:picLocks noChangeAspect="1"/>
          </p:cNvPicPr>
          <p:nvPr/>
        </p:nvPicPr>
        <p:blipFill>
          <a:blip r:embed="rId2"/>
          <a:stretch>
            <a:fillRect/>
          </a:stretch>
        </p:blipFill>
        <p:spPr>
          <a:xfrm>
            <a:off x="-1" y="3361619"/>
            <a:ext cx="10691813" cy="2476050"/>
          </a:xfrm>
          <a:prstGeom prst="rect">
            <a:avLst/>
          </a:prstGeom>
        </p:spPr>
      </p:pic>
      <p:sp>
        <p:nvSpPr>
          <p:cNvPr id="5" name="Slide Number Placeholder 5">
            <a:extLst>
              <a:ext uri="{FF2B5EF4-FFF2-40B4-BE49-F238E27FC236}">
                <a16:creationId xmlns:a16="http://schemas.microsoft.com/office/drawing/2014/main" id="{1CF2B7BA-9090-4618-B44E-262794D1509C}"/>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999635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05EBE-2AF8-431A-B709-2DCA91F4A815}"/>
              </a:ext>
            </a:extLst>
          </p:cNvPr>
          <p:cNvSpPr>
            <a:spLocks noGrp="1"/>
          </p:cNvSpPr>
          <p:nvPr>
            <p:ph type="title"/>
          </p:nvPr>
        </p:nvSpPr>
        <p:spPr/>
        <p:txBody>
          <a:bodyPr/>
          <a:lstStyle/>
          <a:p>
            <a:r>
              <a:rPr lang="en-AU" dirty="0"/>
              <a:t>System Workstream - Dispatch</a:t>
            </a:r>
          </a:p>
        </p:txBody>
      </p:sp>
      <p:sp>
        <p:nvSpPr>
          <p:cNvPr id="5" name="Content Placeholder 2">
            <a:extLst>
              <a:ext uri="{FF2B5EF4-FFF2-40B4-BE49-F238E27FC236}">
                <a16:creationId xmlns:a16="http://schemas.microsoft.com/office/drawing/2014/main" id="{DCC6CD57-AE2A-48D7-B8A6-6762BFCB4DF3}"/>
              </a:ext>
            </a:extLst>
          </p:cNvPr>
          <p:cNvSpPr>
            <a:spLocks noGrp="1"/>
          </p:cNvSpPr>
          <p:nvPr>
            <p:ph idx="1"/>
          </p:nvPr>
        </p:nvSpPr>
        <p:spPr>
          <a:xfrm>
            <a:off x="206546" y="2012413"/>
            <a:ext cx="10255425" cy="5396767"/>
          </a:xfrm>
        </p:spPr>
        <p:txBody>
          <a:bodyPr>
            <a:normAutofit/>
          </a:bodyPr>
          <a:lstStyle/>
          <a:p>
            <a:r>
              <a:rPr lang="en-AU" dirty="0"/>
              <a:t>Planned dates are subject to PWG consultation progress</a:t>
            </a:r>
          </a:p>
          <a:p>
            <a:r>
              <a:rPr lang="en-AU" dirty="0"/>
              <a:t>Early Release depends on PWG outcomes</a:t>
            </a:r>
          </a:p>
          <a:p>
            <a:r>
              <a:rPr lang="en-AU" dirty="0"/>
              <a:t>Changes in red due to planned Transition joint focus group</a:t>
            </a:r>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r>
              <a:rPr lang="en-AU" dirty="0"/>
              <a:t>* = Joint focus groups with PWG</a:t>
            </a:r>
          </a:p>
          <a:p>
            <a:endParaRPr lang="en-AU" dirty="0"/>
          </a:p>
          <a:p>
            <a:endParaRPr lang="en-AU" dirty="0"/>
          </a:p>
          <a:p>
            <a:pPr marL="0" indent="0">
              <a:buNone/>
            </a:pPr>
            <a:endParaRPr lang="en-AU" dirty="0"/>
          </a:p>
        </p:txBody>
      </p:sp>
      <p:pic>
        <p:nvPicPr>
          <p:cNvPr id="6" name="Picture 5">
            <a:extLst>
              <a:ext uri="{FF2B5EF4-FFF2-40B4-BE49-F238E27FC236}">
                <a16:creationId xmlns:a16="http://schemas.microsoft.com/office/drawing/2014/main" id="{5CC33CD8-130F-409D-9AA9-27CA69CAF81B}"/>
              </a:ext>
            </a:extLst>
          </p:cNvPr>
          <p:cNvPicPr>
            <a:picLocks noChangeAspect="1"/>
          </p:cNvPicPr>
          <p:nvPr/>
        </p:nvPicPr>
        <p:blipFill>
          <a:blip r:embed="rId2"/>
          <a:stretch>
            <a:fillRect/>
          </a:stretch>
        </p:blipFill>
        <p:spPr>
          <a:xfrm>
            <a:off x="0" y="3440638"/>
            <a:ext cx="10691813" cy="3368320"/>
          </a:xfrm>
          <a:prstGeom prst="rect">
            <a:avLst/>
          </a:prstGeom>
        </p:spPr>
      </p:pic>
      <p:sp>
        <p:nvSpPr>
          <p:cNvPr id="7" name="Slide Number Placeholder 5">
            <a:extLst>
              <a:ext uri="{FF2B5EF4-FFF2-40B4-BE49-F238E27FC236}">
                <a16:creationId xmlns:a16="http://schemas.microsoft.com/office/drawing/2014/main" id="{88FB6A37-4619-4D4D-B0AD-9B6C2E241FBF}"/>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80178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B6390-26BD-4E64-90C7-D69C0A45D342}"/>
              </a:ext>
            </a:extLst>
          </p:cNvPr>
          <p:cNvSpPr>
            <a:spLocks noGrp="1"/>
          </p:cNvSpPr>
          <p:nvPr>
            <p:ph type="title"/>
          </p:nvPr>
        </p:nvSpPr>
        <p:spPr/>
        <p:txBody>
          <a:bodyPr/>
          <a:lstStyle/>
          <a:p>
            <a:r>
              <a:rPr lang="en-AU" dirty="0"/>
              <a:t>System Workstream – Settlement and Operations</a:t>
            </a:r>
          </a:p>
        </p:txBody>
      </p:sp>
      <p:sp>
        <p:nvSpPr>
          <p:cNvPr id="4" name="Content Placeholder 2">
            <a:extLst>
              <a:ext uri="{FF2B5EF4-FFF2-40B4-BE49-F238E27FC236}">
                <a16:creationId xmlns:a16="http://schemas.microsoft.com/office/drawing/2014/main" id="{63191F54-A712-4BBC-AD8E-8AA7212DAB4E}"/>
              </a:ext>
            </a:extLst>
          </p:cNvPr>
          <p:cNvSpPr>
            <a:spLocks noGrp="1"/>
          </p:cNvSpPr>
          <p:nvPr>
            <p:ph idx="1"/>
          </p:nvPr>
        </p:nvSpPr>
        <p:spPr>
          <a:xfrm>
            <a:off x="206546" y="2012414"/>
            <a:ext cx="10255425" cy="4796544"/>
          </a:xfrm>
        </p:spPr>
        <p:txBody>
          <a:bodyPr>
            <a:normAutofit/>
          </a:bodyPr>
          <a:lstStyle/>
          <a:p>
            <a:r>
              <a:rPr lang="en-AU" dirty="0"/>
              <a:t>Planned dates are subject to PWG consultation progress</a:t>
            </a:r>
          </a:p>
        </p:txBody>
      </p:sp>
      <p:pic>
        <p:nvPicPr>
          <p:cNvPr id="8" name="Picture 7">
            <a:extLst>
              <a:ext uri="{FF2B5EF4-FFF2-40B4-BE49-F238E27FC236}">
                <a16:creationId xmlns:a16="http://schemas.microsoft.com/office/drawing/2014/main" id="{A37DCF4A-D664-4A76-8C3E-441D39341714}"/>
              </a:ext>
            </a:extLst>
          </p:cNvPr>
          <p:cNvPicPr>
            <a:picLocks noChangeAspect="1"/>
          </p:cNvPicPr>
          <p:nvPr/>
        </p:nvPicPr>
        <p:blipFill>
          <a:blip r:embed="rId2"/>
          <a:stretch>
            <a:fillRect/>
          </a:stretch>
        </p:blipFill>
        <p:spPr>
          <a:xfrm>
            <a:off x="0" y="2720949"/>
            <a:ext cx="10691813" cy="3379474"/>
          </a:xfrm>
          <a:prstGeom prst="rect">
            <a:avLst/>
          </a:prstGeom>
        </p:spPr>
      </p:pic>
      <p:sp>
        <p:nvSpPr>
          <p:cNvPr id="5" name="Slide Number Placeholder 5">
            <a:extLst>
              <a:ext uri="{FF2B5EF4-FFF2-40B4-BE49-F238E27FC236}">
                <a16:creationId xmlns:a16="http://schemas.microsoft.com/office/drawing/2014/main" id="{F8D85A20-AE09-4F59-AF84-C2645C26251B}"/>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71226399"/>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A4 v2.potx" id="{56C674FB-5903-4E08-9F7A-81B5291517EA}" vid="{3EC44A36-076D-48EC-9FED-1333FF1338B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PROJECT-107690352-1216</_dlc_DocId>
    <_dlc_DocIdUrl xmlns="a14523ce-dede-483e-883a-2d83261080bd">
      <Url>http://sharedocs/projects/5ms/_layouts/15/DocIdRedir.aspx?ID=PROJECT-107690352-1216</Url>
      <Description>PROJECT-107690352-1216</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F24A7D-9AA1-4BD3-9821-5F3AA70F44F0}">
  <ds:schemaRefs>
    <ds:schemaRef ds:uri="http://purl.org/dc/elements/1.1/"/>
    <ds:schemaRef ds:uri="http://schemas.microsoft.com/office/infopath/2007/PartnerControls"/>
    <ds:schemaRef ds:uri="http://schemas.microsoft.com/office/2006/metadata/properties"/>
    <ds:schemaRef ds:uri="http://schemas.microsoft.com/office/2006/documentManagement/types"/>
    <ds:schemaRef ds:uri="http://purl.org/dc/terms/"/>
    <ds:schemaRef ds:uri="http://schemas.openxmlformats.org/package/2006/metadata/core-properties"/>
    <ds:schemaRef ds:uri="a14523ce-dede-483e-883a-2d83261080bd"/>
    <ds:schemaRef ds:uri="http://www.w3.org/XML/1998/namespace"/>
    <ds:schemaRef ds:uri="http://purl.org/dc/dcmitype/"/>
  </ds:schemaRefs>
</ds:datastoreItem>
</file>

<file path=customXml/itemProps2.xml><?xml version="1.0" encoding="utf-8"?>
<ds:datastoreItem xmlns:ds="http://schemas.openxmlformats.org/officeDocument/2006/customXml" ds:itemID="{EC22C8FF-705D-4978-A230-1ACF2E6F7E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AED00E-2D5B-47D3-99EE-42E474F26751}">
  <ds:schemaRefs>
    <ds:schemaRef ds:uri="http://schemas.microsoft.com/sharepoint/events"/>
  </ds:schemaRefs>
</ds:datastoreItem>
</file>

<file path=customXml/itemProps4.xml><?xml version="1.0" encoding="utf-8"?>
<ds:datastoreItem xmlns:ds="http://schemas.openxmlformats.org/officeDocument/2006/customXml" ds:itemID="{53944720-E4AA-4F07-9F05-E30CDA0506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A4</Template>
  <TotalTime>5420</TotalTime>
  <Words>2040</Words>
  <Application>Microsoft Office PowerPoint</Application>
  <PresentationFormat>Custom</PresentationFormat>
  <Paragraphs>410</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Futura Std Light</vt:lpstr>
      <vt:lpstr>Times New Roman</vt:lpstr>
      <vt:lpstr>Tw Cen MT</vt:lpstr>
      <vt:lpstr>Office Theme</vt:lpstr>
      <vt:lpstr>5MS Systems Working Group</vt:lpstr>
      <vt:lpstr>Agenda</vt:lpstr>
      <vt:lpstr>Items for Noting</vt:lpstr>
      <vt:lpstr>Current Actions </vt:lpstr>
      <vt:lpstr>Actions to Close</vt:lpstr>
      <vt:lpstr>Actions to Close (cont.)</vt:lpstr>
      <vt:lpstr>System Workstream - Metering</vt:lpstr>
      <vt:lpstr>System Workstream - Dispatch</vt:lpstr>
      <vt:lpstr>System Workstream – Settlement and Operations</vt:lpstr>
      <vt:lpstr>Matters for Discussion</vt:lpstr>
      <vt:lpstr>Metering</vt:lpstr>
      <vt:lpstr>Current Status</vt:lpstr>
      <vt:lpstr>Dispatch and Pre-dispatch</vt:lpstr>
      <vt:lpstr>Dispatch and Pre-dispatch timings (avg.)</vt:lpstr>
      <vt:lpstr>5MS Dispatch Changes</vt:lpstr>
      <vt:lpstr>Pre-dispatch</vt:lpstr>
      <vt:lpstr>Bidding Format</vt:lpstr>
      <vt:lpstr>Submission of FTP, Web and API bids</vt:lpstr>
      <vt:lpstr>Proposed JSON format</vt:lpstr>
      <vt:lpstr>Data Model Changes</vt:lpstr>
      <vt:lpstr>Bidding Tables</vt:lpstr>
      <vt:lpstr>Bidding Tables (cont.)</vt:lpstr>
      <vt:lpstr>Bidding Tables (cont.)</vt:lpstr>
      <vt:lpstr>Settlement Tables</vt:lpstr>
      <vt:lpstr>Bidding Transition</vt:lpstr>
      <vt:lpstr>Allow 5-mn bids before commencement date</vt:lpstr>
      <vt:lpstr>Acceptance of 30-mn and 5-mn bids</vt:lpstr>
      <vt:lpstr>General Questions</vt:lpstr>
      <vt:lpstr>Forward Meeting Plan</vt:lpstr>
      <vt:lpstr>Next Sessions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Emily Brodie</dc:creator>
  <cp:lastModifiedBy>Pierre Fromager</cp:lastModifiedBy>
  <cp:revision>176</cp:revision>
  <dcterms:created xsi:type="dcterms:W3CDTF">2018-06-29T04:33:28Z</dcterms:created>
  <dcterms:modified xsi:type="dcterms:W3CDTF">2018-10-28T23:39:23Z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65623439-48ce-4865-9617-971fc55742fa</vt:lpwstr>
  </property>
  <property fmtid="{D5CDD505-2E9C-101B-9397-08002B2CF9AE}" pid="4" name="AEMODocumentType">
    <vt:lpwstr>1;#Operational Record|859762f2-4462-42eb-9744-c955c7e2c540</vt:lpwstr>
  </property>
  <property fmtid="{D5CDD505-2E9C-101B-9397-08002B2CF9AE}" pid="5" name="AEMOKeywords">
    <vt:lpwstr/>
  </property>
</Properties>
</file>