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5"/>
  </p:sldMasterIdLst>
  <p:sldIdLst>
    <p:sldId id="256" r:id="rId6"/>
    <p:sldId id="316" r:id="rId7"/>
    <p:sldId id="301" r:id="rId8"/>
    <p:sldId id="259" r:id="rId9"/>
    <p:sldId id="336" r:id="rId10"/>
    <p:sldId id="449" r:id="rId11"/>
    <p:sldId id="451" r:id="rId12"/>
    <p:sldId id="317" r:id="rId13"/>
    <p:sldId id="281" r:id="rId14"/>
    <p:sldId id="296" r:id="rId15"/>
    <p:sldId id="420" r:id="rId16"/>
    <p:sldId id="447" r:id="rId17"/>
    <p:sldId id="394" r:id="rId18"/>
    <p:sldId id="395" r:id="rId19"/>
    <p:sldId id="450" r:id="rId20"/>
    <p:sldId id="421" r:id="rId21"/>
    <p:sldId id="422" r:id="rId22"/>
    <p:sldId id="423" r:id="rId23"/>
    <p:sldId id="424" r:id="rId24"/>
    <p:sldId id="374" r:id="rId25"/>
    <p:sldId id="452" r:id="rId26"/>
    <p:sldId id="453" r:id="rId27"/>
    <p:sldId id="454" r:id="rId28"/>
    <p:sldId id="456" r:id="rId29"/>
    <p:sldId id="457" r:id="rId30"/>
    <p:sldId id="458" r:id="rId31"/>
    <p:sldId id="460" r:id="rId32"/>
    <p:sldId id="461" r:id="rId33"/>
    <p:sldId id="462" r:id="rId34"/>
    <p:sldId id="463" r:id="rId35"/>
    <p:sldId id="308" r:id="rId36"/>
    <p:sldId id="310" r:id="rId37"/>
    <p:sldId id="284" r:id="rId38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ry Eisner" initials="GE" lastIdx="4" clrIdx="0">
    <p:extLst>
      <p:ext uri="{19B8F6BF-5375-455C-9EA6-DF929625EA0E}">
        <p15:presenceInfo xmlns:p15="http://schemas.microsoft.com/office/powerpoint/2012/main" userId="S-1-5-21-256186967-1468483519-2110688028-331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5A90067-2361-4840-83F8-CBD421F060F8}"/>
              </a:ext>
            </a:extLst>
          </p:cNvPr>
          <p:cNvGrpSpPr/>
          <p:nvPr userDrawn="1"/>
        </p:nvGrpSpPr>
        <p:grpSpPr>
          <a:xfrm>
            <a:off x="-2522553" y="5191458"/>
            <a:ext cx="13381761" cy="3156233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EBCA1C5-5795-4F26-B880-05CD7CA9A5B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F253B752-9D1D-46A8-B0EA-628BFC103A7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 userDrawn="1"/>
        </p:nvSpPr>
        <p:spPr>
          <a:xfrm>
            <a:off x="0" y="0"/>
            <a:ext cx="10691813" cy="7559675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7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591322"/>
            <a:ext cx="8018860" cy="2631887"/>
          </a:xfrm>
        </p:spPr>
        <p:txBody>
          <a:bodyPr anchor="b"/>
          <a:lstStyle>
            <a:lvl1pPr algn="l"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5400902"/>
            <a:ext cx="8018860" cy="690490"/>
          </a:xfrm>
        </p:spPr>
        <p:txBody>
          <a:bodyPr>
            <a:normAutofit/>
          </a:bodyPr>
          <a:lstStyle>
            <a:lvl1pPr marL="0" indent="0" algn="l">
              <a:buNone/>
              <a:defRPr sz="2456">
                <a:solidFill>
                  <a:schemeClr val="bg1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1028" y="6868355"/>
            <a:ext cx="505220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2197" y="6868355"/>
            <a:ext cx="1522449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16/11/2018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5940" y="6868355"/>
            <a:ext cx="4679868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F909FA-3722-4F31-ACE2-78B291F153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57" y="834013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/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16/11/2018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B963A3D-4158-4862-80EF-B6397DC9CE90}"/>
              </a:ext>
            </a:extLst>
          </p:cNvPr>
          <p:cNvGrpSpPr/>
          <p:nvPr userDrawn="1"/>
        </p:nvGrpSpPr>
        <p:grpSpPr>
          <a:xfrm>
            <a:off x="-2080098" y="5309446"/>
            <a:ext cx="13381761" cy="3156233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847E1A0B-CD25-493E-BBD2-63F153442D8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5E2C415D-48A1-4209-A679-82D52AD61504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647D8-C790-464F-B73C-E653BB9133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8" y="3080572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0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16/11/2018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966F1C-22DB-47A8-8E30-240A14932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6400" y="503237"/>
            <a:ext cx="6775200" cy="6202800"/>
          </a:xfrm>
        </p:spPr>
        <p:txBody>
          <a:bodyPr/>
          <a:lstStyle>
            <a:lvl1pPr marL="360363" indent="-360363">
              <a:buFont typeface="+mj-lt"/>
              <a:buAutoNum type="arabicPeriod"/>
              <a:defRPr/>
            </a:lvl1pPr>
            <a:lvl2pPr marL="858165" indent="-457200">
              <a:buFont typeface="+mj-lt"/>
              <a:buAutoNum type="arabicPeriod"/>
              <a:defRPr/>
            </a:lvl2pPr>
            <a:lvl3pPr marL="1144829" indent="-342900">
              <a:buFont typeface="+mj-lt"/>
              <a:buAutoNum type="arabicPeriod"/>
              <a:defRPr/>
            </a:lvl3pPr>
            <a:lvl4pPr marL="1545793" indent="-342900">
              <a:buFont typeface="+mj-lt"/>
              <a:buAutoNum type="arabicPeriod"/>
              <a:defRPr/>
            </a:lvl4pPr>
            <a:lvl5pPr marL="1946758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16/11/2018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bg1"/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16/11/2018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6547" y="2012414"/>
            <a:ext cx="5048093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5049240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16/11/2018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7" y="150797"/>
            <a:ext cx="7895736" cy="1309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208" y="1853171"/>
            <a:ext cx="5054385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208" y="2761381"/>
            <a:ext cx="5054385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5054407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505440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16/11/2018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16/11/2018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16/11/2018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>
            <a:normAutofit/>
          </a:bodyPr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16/11/2018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 userDrawn="1"/>
        </p:nvSpPr>
        <p:spPr>
          <a:xfrm>
            <a:off x="0" y="0"/>
            <a:ext cx="10691813" cy="1461188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184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7894138" cy="13106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46" y="2012414"/>
            <a:ext cx="1025542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27920" y="7006699"/>
            <a:ext cx="15224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E40E-9DF4-47B5-BAB8-388FDD99D59B}" type="datetimeFigureOut">
              <a:rPr lang="en-AU" smtClean="0"/>
              <a:t>16/11/2018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467986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56751" y="70066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aemo.com.au/Electricity/National-Electricity-Market-NEM/Five-Minute-Settlemen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81ED5-F6FA-4769-B786-76B872A1C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0624" y="835674"/>
            <a:ext cx="9866376" cy="2631887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5MS Systems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767D6-CA30-4825-9F9F-D537B00C2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852" y="3913632"/>
            <a:ext cx="8018860" cy="3246121"/>
          </a:xfrm>
        </p:spPr>
        <p:txBody>
          <a:bodyPr>
            <a:normAutofit fontScale="85000" lnSpcReduction="20000"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SWG#4 - Wednesday, 21</a:t>
            </a:r>
            <a:r>
              <a:rPr lang="en-AU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November 2018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AEMO Offices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Level 9, 99 Gawler Place, Adelaide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Level 10, 10 Eagle Street, Brisbane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Level 22, 530 Collins Street, Melbourne</a:t>
            </a:r>
          </a:p>
          <a:p>
            <a:r>
              <a:rPr lang="en-AU" strike="sngStrike" dirty="0">
                <a:latin typeface="Arial" panose="020B0604020202020204" pitchFamily="34" charset="0"/>
                <a:cs typeface="Arial" panose="020B0604020202020204" pitchFamily="34" charset="0"/>
              </a:rPr>
              <a:t>Level 2, 20 Bond Street, Sydney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DIAL IN: 02 9037 0069   ACCESS CODE: </a:t>
            </a:r>
            <a:r>
              <a:rPr lang="en-AU" b="1" dirty="0"/>
              <a:t>571-647-702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065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B6390-26BD-4E64-90C7-D69C0A45D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System Workstream – Settlement and Operations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3191F54-A712-4BBC-AD8E-8AA7212DA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2012414"/>
            <a:ext cx="10255425" cy="4796544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Planned dates are subject to PWG consultation progress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Changes:</a:t>
            </a:r>
          </a:p>
          <a:p>
            <a:pPr lvl="1"/>
            <a:r>
              <a:rPr lang="en-AU" dirty="0"/>
              <a:t>Populated dates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8D85A20-AE09-4F59-AF84-C2645C26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DB25CC-700B-4848-A7D6-5DDE0E1C0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0003"/>
            <a:ext cx="10691813" cy="337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26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Matters for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Hamish McNeish</a:t>
            </a:r>
          </a:p>
        </p:txBody>
      </p:sp>
    </p:spTree>
    <p:extLst>
      <p:ext uri="{BB962C8B-B14F-4D97-AF65-F5344CB8AC3E}">
        <p14:creationId xmlns:p14="http://schemas.microsoft.com/office/powerpoint/2010/main" val="4079681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Debrief on metering focus group (12 Nov 2018)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Hamish McNeish</a:t>
            </a:r>
          </a:p>
        </p:txBody>
      </p:sp>
    </p:spTree>
    <p:extLst>
      <p:ext uri="{BB962C8B-B14F-4D97-AF65-F5344CB8AC3E}">
        <p14:creationId xmlns:p14="http://schemas.microsoft.com/office/powerpoint/2010/main" val="3190120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E203-CFF3-4E25-A920-E2CC01FA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09854"/>
            <a:ext cx="9242253" cy="1310695"/>
          </a:xfrm>
        </p:spPr>
        <p:txBody>
          <a:bodyPr>
            <a:normAutofit/>
          </a:bodyPr>
          <a:lstStyle/>
          <a:p>
            <a:r>
              <a:rPr lang="en-AU" dirty="0"/>
              <a:t>Topics discussed at the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B390E-EF5F-4348-961D-A4397008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13</a:t>
            </a:fld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CB007F-DDCB-4F3F-A52E-77E8DD401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AEMO’s program for transitioning to 5 and 15-minute meter data</a:t>
            </a:r>
          </a:p>
          <a:p>
            <a:r>
              <a:rPr lang="en-AU" sz="2000" dirty="0"/>
              <a:t>Metering Package #1 Consultation Topics</a:t>
            </a:r>
          </a:p>
          <a:p>
            <a:pPr lvl="1"/>
            <a:r>
              <a:rPr lang="en-AU" sz="2000" dirty="0"/>
              <a:t>Profiling methods for converting 15 and 30-minute reads to 5-minute resolution</a:t>
            </a:r>
          </a:p>
          <a:p>
            <a:pPr lvl="2"/>
            <a:r>
              <a:rPr lang="en-AU" sz="2000" dirty="0"/>
              <a:t>Non-controlled loads</a:t>
            </a:r>
          </a:p>
          <a:p>
            <a:pPr lvl="2"/>
            <a:r>
              <a:rPr lang="en-AU" sz="2000" dirty="0"/>
              <a:t>Controlled sample meters</a:t>
            </a:r>
          </a:p>
          <a:p>
            <a:pPr lvl="1"/>
            <a:r>
              <a:rPr lang="en-AU" sz="2000" dirty="0"/>
              <a:t>Alignment to B2B processes</a:t>
            </a:r>
          </a:p>
          <a:p>
            <a:pPr lvl="2"/>
            <a:r>
              <a:rPr lang="en-AU" sz="2000" dirty="0"/>
              <a:t>Register level meter data</a:t>
            </a:r>
          </a:p>
          <a:p>
            <a:pPr lvl="2"/>
            <a:r>
              <a:rPr lang="en-AU" sz="2000" dirty="0"/>
              <a:t>Non-energy meter data</a:t>
            </a:r>
          </a:p>
          <a:p>
            <a:r>
              <a:rPr lang="en-AU" sz="2000" dirty="0"/>
              <a:t>File size and communications capability</a:t>
            </a:r>
          </a:p>
          <a:p>
            <a:r>
              <a:rPr lang="en-AU" sz="2000" dirty="0"/>
              <a:t>Potential removal of various RM reports</a:t>
            </a:r>
          </a:p>
        </p:txBody>
      </p:sp>
    </p:spTree>
    <p:extLst>
      <p:ext uri="{BB962C8B-B14F-4D97-AF65-F5344CB8AC3E}">
        <p14:creationId xmlns:p14="http://schemas.microsoft.com/office/powerpoint/2010/main" val="4007559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14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793645"/>
              </p:ext>
            </p:extLst>
          </p:nvPr>
        </p:nvGraphicFramePr>
        <p:xfrm>
          <a:off x="158042" y="1642003"/>
          <a:ext cx="10375728" cy="5618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318657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817914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508152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511898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106869">
                <a:tc>
                  <a:txBody>
                    <a:bodyPr/>
                    <a:lstStyle/>
                    <a:p>
                      <a:r>
                        <a:rPr lang="en-AU" sz="1500" dirty="0"/>
                        <a:t>Transition to one meter data file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b="1" dirty="0"/>
                        <a:t>1 November 2020</a:t>
                      </a:r>
                    </a:p>
                    <a:p>
                      <a:r>
                        <a:rPr lang="en-AU" sz="1500" dirty="0"/>
                        <a:t>AEMO begins to accept MDFF files.</a:t>
                      </a:r>
                    </a:p>
                    <a:p>
                      <a:r>
                        <a:rPr lang="en-AU" sz="1500" b="1" dirty="0"/>
                        <a:t>1 November 2020 to 30 June 2021 </a:t>
                      </a:r>
                    </a:p>
                    <a:p>
                      <a:r>
                        <a:rPr lang="en-AU" sz="1500" dirty="0"/>
                        <a:t>5 and 15 minute reads received by AEMO will be aggregated by AEMO to 30 minutes to support 30 minute settlements.</a:t>
                      </a:r>
                    </a:p>
                    <a:p>
                      <a:r>
                        <a:rPr lang="en-AU" sz="1500" b="1" dirty="0"/>
                        <a:t>1 July 2021 </a:t>
                      </a:r>
                    </a:p>
                    <a:p>
                      <a:r>
                        <a:rPr lang="en-AU" sz="1500" dirty="0"/>
                        <a:t>AEMO will profile received 15 and 30 minute reads to 5 minute resolution for settlement.</a:t>
                      </a:r>
                    </a:p>
                    <a:p>
                      <a:r>
                        <a:rPr lang="en-AU" sz="1500" b="1" dirty="0"/>
                        <a:t>1 July 2022</a:t>
                      </a:r>
                    </a:p>
                    <a:p>
                      <a:r>
                        <a:rPr lang="en-AU" sz="1500" dirty="0"/>
                        <a:t>AEMO will stop accepting new MDMF interval reads.</a:t>
                      </a:r>
                    </a:p>
                    <a:p>
                      <a:r>
                        <a:rPr lang="en-AU" sz="1500" dirty="0"/>
                        <a:t>AEMO will continue to accept MDMF basic meter reads.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Potential value in having a 6mth transition window, for MDFF interval reads, between 1 July 2021 and 31 Dec 2021.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Origin suggested that they will be requiring MDPs to not send 5min meter reads until commencement date, resulting in MDPs having to aggregate the reads until 1 July 2021.</a:t>
                      </a:r>
                    </a:p>
                    <a:p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Participants to provide additional information regarding issues associated with transitioning to MDFF for Basic meter reads.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5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Participants to provide disadvantages and advantages on having a ‘soft start’ commencement date.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5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AEMO and participants to consider what scenarios would lead to the decommissioning of MDMF. E.g. what level of interval meter penetration would need to occur.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Actions to be completed and shared.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Agreement that transitioning to MDFF for interval meter data makes sense.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5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Ongoing sentiment that moving to MDFF for Basic meter reads added no value and should not be pursued.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1846FFC-397C-4F3F-B886-86CB51C1DC9B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6781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15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39831"/>
              </p:ext>
            </p:extLst>
          </p:nvPr>
        </p:nvGraphicFramePr>
        <p:xfrm>
          <a:off x="158042" y="1642003"/>
          <a:ext cx="10375728" cy="5767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318657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937657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349828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520399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72208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294970">
                <a:tc>
                  <a:txBody>
                    <a:bodyPr/>
                    <a:lstStyle/>
                    <a:p>
                      <a:r>
                        <a:rPr lang="en-AU" sz="1500" dirty="0"/>
                        <a:t>Profiling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b="1" dirty="0"/>
                        <a:t>Five-minute load profile = </a:t>
                      </a:r>
                      <a:r>
                        <a:rPr lang="en-AU" sz="1500" dirty="0"/>
                        <a:t>∑ Wholesale Boundary five-minute metered energy - ∑ Non-Wholesale Boundary five-minute metered energy (including contestable Type 7 metering installations) - ∑ Controlled Load five-minute energy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b="1" dirty="0"/>
                        <a:t>NSLP = </a:t>
                      </a:r>
                      <a:r>
                        <a:rPr lang="en-AU" sz="1500" dirty="0"/>
                        <a:t>Five-minute Load Profile - ∑ Five-minute representation of 15-minute metering data - ∑ Five-minute representation of 30-minute metering data</a:t>
                      </a:r>
                    </a:p>
                    <a:p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Proposed method may be most appropriate from commencement date but its ‘accuracy’ is still of concern. 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Alternative Residential and Business method may become more viable in certain jurisdictions sooner than others. E.g. VIC vs QLD, due to previous interval meter roll-out.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Uncertainty regarding the critical mass required to support alternative methodology.</a:t>
                      </a:r>
                    </a:p>
                    <a:p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Participants to provide additional feedback regarding what triggers should be established to consider alternative profiling methodologies, for non-controlled meters post commencement date.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Action to be completed and shared.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Proposed ‘5-minute Load Profile’ methodology appropriate, for non-controlled meters, for 1 July 2021 start date.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5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Simple apportionment methodology supported for wholesale and  controlled load sample meters.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379B894-C3CB-4BF6-A146-0939D14C0E81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4005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16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8042" y="1642003"/>
          <a:ext cx="10375728" cy="5684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318657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950384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2044673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349828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520399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43644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240439">
                <a:tc>
                  <a:txBody>
                    <a:bodyPr/>
                    <a:lstStyle/>
                    <a:p>
                      <a:r>
                        <a:rPr lang="en-AU" sz="1500" dirty="0"/>
                        <a:t>Register level meter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MDP to raise MSATS Change Requests to change Net to Register level data streams in CNDS or provide required data to AEMO to update CNDS via Bulk Change Tool.</a:t>
                      </a:r>
                    </a:p>
                    <a:p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Origin suggested that the CNDS and CRI tables should be combined and that the MDP should be responsible for its data integrity.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MDPs would publish all NMIs contained in MDFFs at the register level and would include both market and off-market NMIs.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Alternative option raised to continue with Net data streams and to instead use the MDFF to determine register level details.</a:t>
                      </a:r>
                    </a:p>
                    <a:p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Participants to consider what would be involved in consolidating the CNDS and CRI information into 1 table.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5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AEMO to consider alternative option of using the MDFF to determine register level data streams.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Actions to be completed and shared.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Still pending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25DFC9-CEA1-4A03-BB01-146330DCA3A1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6006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17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836107"/>
              </p:ext>
            </p:extLst>
          </p:nvPr>
        </p:nvGraphicFramePr>
        <p:xfrm>
          <a:off x="158042" y="1642003"/>
          <a:ext cx="10375728" cy="5789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2264229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643742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520399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43644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240439">
                <a:tc>
                  <a:txBody>
                    <a:bodyPr/>
                    <a:lstStyle/>
                    <a:p>
                      <a:r>
                        <a:rPr lang="en-AU" sz="1500" dirty="0"/>
                        <a:t>File size and comms capabilities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Objective: Increase maximum file (.xml) / message size to 10MB (both B2B &amp; B2M)</a:t>
                      </a:r>
                    </a:p>
                    <a:p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AGL mentioned that 10MB seemed workable but that further analysis was required regarding the processing timings of the content.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AGL mentioned that any volume testing of the increased file sizes needs to be balanced with BAU requirements i.e. don’t do the volume testing in such a way that negatively impacts BAU activities.</a:t>
                      </a:r>
                    </a:p>
                    <a:p>
                      <a:endParaRPr lang="en-AU" sz="1500" dirty="0"/>
                    </a:p>
                    <a:p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The results of the analysis will influence the ultimate approach and size of the file sizes and communications capabilities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to: perform end-to-end internal tests to validate and deep-dive into the technical options,</a:t>
                      </a:r>
                    </a:p>
                    <a:p>
                      <a:r>
                        <a:rPr lang="en-AU" sz="1500" dirty="0"/>
                        <a:t>share test results/findings with the Focus Groups and work with participants to identify their constraints.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Final recommendation: ~April 2019 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Participant final confirmation expected during participant testing in AEMO’s Sandbox and Industry testing environments - ~November 2020</a:t>
                      </a:r>
                    </a:p>
                    <a:p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Still pending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3122A0F-EE7D-4EC3-9E1C-68959C4E9D38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5177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18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8042" y="1642003"/>
          <a:ext cx="10375728" cy="5789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2144486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2634342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520399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43644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240439">
                <a:tc>
                  <a:txBody>
                    <a:bodyPr/>
                    <a:lstStyle/>
                    <a:p>
                      <a:r>
                        <a:rPr lang="en-AU" sz="1500" dirty="0"/>
                        <a:t>Potential removal of various RM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Removal of various unused RM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Question asked regarding the impact to AEMO of not retiring these reports.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AEMO’s response was that removing any unused and/or unwanted reports is typical best practice. </a:t>
                      </a:r>
                    </a:p>
                    <a:p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Participants to raise any issues in retiring the specified RM reports.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Action to be completed and shared.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Still pending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841002D-314E-44BF-A8AD-5860844E3A51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3899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19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811498"/>
              </p:ext>
            </p:extLst>
          </p:nvPr>
        </p:nvGraphicFramePr>
        <p:xfrm>
          <a:off x="158042" y="1642003"/>
          <a:ext cx="10375728" cy="5789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2634342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894115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2144485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520399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43644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240439">
                <a:tc>
                  <a:txBody>
                    <a:bodyPr/>
                    <a:lstStyle/>
                    <a:p>
                      <a:r>
                        <a:rPr lang="en-AU" sz="1500" dirty="0"/>
                        <a:t>General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Participants’ understanding of AEMO’s proposed B2B basic meter read responses varied.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If AEMO error codes were not to be governed by B2B Procedures then where would they be published?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If AEMO started to receive register level standing and meter data, does it plan to perform any additional industry-wide exception reporting?</a:t>
                      </a:r>
                    </a:p>
                    <a:p>
                      <a:endParaRPr lang="en-AU" sz="1500" dirty="0"/>
                    </a:p>
                    <a:p>
                      <a:r>
                        <a:rPr lang="en-AU" sz="1500" dirty="0"/>
                        <a:t>Question regarding cross-overs with NMI Standing Data and DER programs.</a:t>
                      </a:r>
                    </a:p>
                    <a:p>
                      <a:endParaRPr lang="en-A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AEMO to consider how and where error codes would be published.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5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AEMO to provide specifics regarding the content of the proposed error codes.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5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AEMO to provide clarification regarding how the 5MS program and other initiatives’ inter-dependencies are being managed.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Actions to be completed and shared.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dirty="0"/>
                        <a:t>Still pending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02759A8-452F-469F-8A1F-26865253AD99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439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Agenda (Melbourne Time)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711CFE-9D89-4F3F-8EF2-82FDD5EC0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834926"/>
              </p:ext>
            </p:extLst>
          </p:nvPr>
        </p:nvGraphicFramePr>
        <p:xfrm>
          <a:off x="206546" y="1512919"/>
          <a:ext cx="10255427" cy="4833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879">
                  <a:extLst>
                    <a:ext uri="{9D8B030D-6E8A-4147-A177-3AD203B41FA5}">
                      <a16:colId xmlns:a16="http://schemas.microsoft.com/office/drawing/2014/main" val="538271126"/>
                    </a:ext>
                  </a:extLst>
                </a:gridCol>
                <a:gridCol w="2818527">
                  <a:extLst>
                    <a:ext uri="{9D8B030D-6E8A-4147-A177-3AD203B41FA5}">
                      <a16:colId xmlns:a16="http://schemas.microsoft.com/office/drawing/2014/main" val="1422408940"/>
                    </a:ext>
                  </a:extLst>
                </a:gridCol>
                <a:gridCol w="3752804">
                  <a:extLst>
                    <a:ext uri="{9D8B030D-6E8A-4147-A177-3AD203B41FA5}">
                      <a16:colId xmlns:a16="http://schemas.microsoft.com/office/drawing/2014/main" val="2436665780"/>
                    </a:ext>
                  </a:extLst>
                </a:gridCol>
                <a:gridCol w="3157217">
                  <a:extLst>
                    <a:ext uri="{9D8B030D-6E8A-4147-A177-3AD203B41FA5}">
                      <a16:colId xmlns:a16="http://schemas.microsoft.com/office/drawing/2014/main" val="2835572980"/>
                    </a:ext>
                  </a:extLst>
                </a:gridCol>
              </a:tblGrid>
              <a:tr h="338789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AGENDA ITEM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6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4372720"/>
                  </a:ext>
                </a:extLst>
              </a:tr>
              <a:tr h="338789">
                <a:tc gridSpan="4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Preliminary Matters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5216850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- 9:35am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Welcome, introduction and apologies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 McNeish</a:t>
                      </a:r>
                      <a:r>
                        <a:rPr lang="en-AU" sz="16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(AEMO)</a:t>
                      </a: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2688441"/>
                  </a:ext>
                </a:extLst>
              </a:tr>
              <a:tr h="338789">
                <a:tc gridSpan="4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Matters for Noting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6998584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9:35am – 9:45am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Actions from last meeting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 McNeish</a:t>
                      </a:r>
                      <a:r>
                        <a:rPr lang="en-AU" sz="16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2290741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9:45am – 10:10am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System workstream update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 McNeish</a:t>
                      </a:r>
                      <a:r>
                        <a:rPr lang="en-AU" sz="16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789">
                <a:tc gridSpan="4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Matters for Discussion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003629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10:15am – 11:00am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Metering Focus Group Update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 McNeish</a:t>
                      </a:r>
                      <a:r>
                        <a:rPr lang="en-AU" sz="16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4015437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11:00am – 11:15am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8470771"/>
                  </a:ext>
                </a:extLst>
              </a:tr>
              <a:tr h="38488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11:15am – 12:00pm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Dispatch Focus Group Update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 McNeish</a:t>
                      </a:r>
                      <a:r>
                        <a:rPr lang="en-AU" sz="16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3639575"/>
                  </a:ext>
                </a:extLst>
              </a:tr>
              <a:tr h="3829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12:00pm – 12:30pm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High-Level Impact Assessment (HLIA)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 McNeish</a:t>
                      </a:r>
                      <a:r>
                        <a:rPr lang="en-AU" sz="16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8931948"/>
                  </a:ext>
                </a:extLst>
              </a:tr>
              <a:tr h="338789">
                <a:tc gridSpan="4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business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6777921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12:30pm – 12:40pm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General questions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 McNeish</a:t>
                      </a:r>
                      <a:r>
                        <a:rPr lang="en-AU" sz="16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830449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12:40pm – 12:45pm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Forward meeting plan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 McNeish</a:t>
                      </a:r>
                      <a:r>
                        <a:rPr lang="en-AU" sz="16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7239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653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001B86-1443-47EC-B6DC-846CE4E471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Debrief on dispatch focus group (22 Oct 2018)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1BF767-69BB-4556-9D40-83E0209742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8F98EE-7C2F-4F5D-A336-45F4F4D87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5355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E203-CFF3-4E25-A920-E2CC01FA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09854"/>
            <a:ext cx="9242253" cy="1310695"/>
          </a:xfrm>
        </p:spPr>
        <p:txBody>
          <a:bodyPr>
            <a:normAutofit/>
          </a:bodyPr>
          <a:lstStyle/>
          <a:p>
            <a:r>
              <a:rPr lang="en-AU" dirty="0"/>
              <a:t>Topics discussed at the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B390E-EF5F-4348-961D-A4397008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21</a:t>
            </a:fld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CB007F-DDCB-4F3F-A52E-77E8DD401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Extending and expanding 5-minute pre-dispatch</a:t>
            </a:r>
          </a:p>
          <a:p>
            <a:r>
              <a:rPr lang="en-AU" sz="2000" dirty="0"/>
              <a:t>Use of 5-minute data in 30-minute processes</a:t>
            </a:r>
          </a:p>
          <a:p>
            <a:r>
              <a:rPr lang="en-AU" sz="2000" dirty="0"/>
              <a:t>Transition to 5 minute bidding</a:t>
            </a:r>
          </a:p>
          <a:p>
            <a:r>
              <a:rPr lang="en-AU" sz="2000" dirty="0"/>
              <a:t>Participants plans to transition</a:t>
            </a:r>
          </a:p>
          <a:p>
            <a:r>
              <a:rPr lang="en-AU" sz="2000" dirty="0"/>
              <a:t>Dispatch instruction timing</a:t>
            </a:r>
          </a:p>
          <a:p>
            <a:r>
              <a:rPr lang="en-AU" sz="2000" dirty="0"/>
              <a:t>“Zero” fixed load</a:t>
            </a:r>
          </a:p>
          <a:p>
            <a:endParaRPr lang="en-AU" sz="2000" dirty="0"/>
          </a:p>
          <a:p>
            <a:r>
              <a:rPr lang="en-AU" sz="2000" dirty="0"/>
              <a:t>Other Notes:</a:t>
            </a:r>
          </a:p>
          <a:p>
            <a:pPr lvl="1"/>
            <a:r>
              <a:rPr lang="en-AU" sz="1649" dirty="0"/>
              <a:t>Aligning electricity day with gas trading day or calendar day – would require a rule change and to be driven by participants</a:t>
            </a:r>
          </a:p>
          <a:p>
            <a:pPr lvl="1"/>
            <a:endParaRPr lang="en-AU" sz="1649" dirty="0"/>
          </a:p>
        </p:txBody>
      </p:sp>
    </p:spTree>
    <p:extLst>
      <p:ext uri="{BB962C8B-B14F-4D97-AF65-F5344CB8AC3E}">
        <p14:creationId xmlns:p14="http://schemas.microsoft.com/office/powerpoint/2010/main" val="1731052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22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78824"/>
              </p:ext>
            </p:extLst>
          </p:nvPr>
        </p:nvGraphicFramePr>
        <p:xfrm>
          <a:off x="158042" y="1642003"/>
          <a:ext cx="10375728" cy="5618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318657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817914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508152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511898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106869">
                <a:tc>
                  <a:txBody>
                    <a:bodyPr/>
                    <a:lstStyle/>
                    <a:p>
                      <a:r>
                        <a:rPr lang="en-AU" sz="1400" dirty="0"/>
                        <a:t>5-minute pre-dispatch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AU" sz="1400" dirty="0"/>
                        <a:t>The current 1 hour, 5-mn Pre-dispatch schedule could be extended but needs to continue to be published every 5 minutes.</a:t>
                      </a:r>
                    </a:p>
                    <a:p>
                      <a:pPr lvl="0"/>
                      <a:endParaRPr lang="en-AU" sz="1400" dirty="0"/>
                    </a:p>
                    <a:p>
                      <a:pPr lvl="0"/>
                      <a:r>
                        <a:rPr lang="en-AU" sz="1400" dirty="0"/>
                        <a:t>AEMO can investigate the possibility of additional 5-min Pre-dispatch schedules based on participants’ feedback and preference.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Planning data has diminishing value as time extends out.</a:t>
                      </a:r>
                    </a:p>
                    <a:p>
                      <a:r>
                        <a:rPr lang="en-AU" sz="1400" dirty="0"/>
                        <a:t>Participants would like accurate data mode often. For example period by period solution.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For resource planning a longer look ahead is required. Price sensitivities are critical, esp. in the first hour.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FSIP and daily energy constraints should be included in P5.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P5 does include intervention.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to investigate P5 period-by-period options.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AEMO to investigate removing the prohibition on using FSIP in pre-dispatch calculations through a Rules amendment.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AEMO to investigate inclusion of FSIP and daily energy constraints  in 5-minute pre-dispatch calculation.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Actions completed and results shared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Pending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E638EDD-805E-4011-B31A-2337DFE111C8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5308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23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56046"/>
              </p:ext>
            </p:extLst>
          </p:nvPr>
        </p:nvGraphicFramePr>
        <p:xfrm>
          <a:off x="158042" y="1642003"/>
          <a:ext cx="10375728" cy="5655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318657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2906050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399032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517904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042298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511898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106869">
                <a:tc>
                  <a:txBody>
                    <a:bodyPr/>
                    <a:lstStyle/>
                    <a:p>
                      <a:r>
                        <a:rPr lang="en-AU" sz="1400" dirty="0"/>
                        <a:t>5-minute data in 30-minute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AU" sz="1400" b="1" dirty="0"/>
                        <a:t>ST PASA</a:t>
                      </a:r>
                    </a:p>
                    <a:p>
                      <a:pPr lvl="0"/>
                      <a:r>
                        <a:rPr lang="en-AU" sz="1400" dirty="0"/>
                        <a:t>Use the 5-minute bid that has the lowest availability within each 30-minute period.</a:t>
                      </a:r>
                    </a:p>
                    <a:p>
                      <a:pPr lvl="0"/>
                      <a:r>
                        <a:rPr lang="en-AU" sz="1400" dirty="0"/>
                        <a:t>This is consistent with identifying any shortfalls in supply.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b="1" dirty="0"/>
                        <a:t>ST PASA</a:t>
                      </a:r>
                    </a:p>
                    <a:p>
                      <a:r>
                        <a:rPr lang="en-AU" sz="1400" dirty="0"/>
                        <a:t>AEMO operations is investigating the operational implications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Participants argued than an average availability over the 30-minute period may be more accurate.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Participants felt a 5-minute resolution ST PASA may be more beneficial.</a:t>
                      </a:r>
                    </a:p>
                    <a:p>
                      <a:r>
                        <a:rPr lang="en-AU" sz="1400" dirty="0"/>
                        <a:t>AEMO’s view is that a case for 5-minute resolution ST PASA has yet to be established. AEMO will continue with 30-minute resolution ST PASA as required by the NER.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operations is investigating the operational implications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Actions completed and results shared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Pending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5DC4555-86FB-4CBC-B9CA-DA0E2252A90F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295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24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67687"/>
              </p:ext>
            </p:extLst>
          </p:nvPr>
        </p:nvGraphicFramePr>
        <p:xfrm>
          <a:off x="158042" y="1642003"/>
          <a:ext cx="10375728" cy="5618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318657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2421418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911096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051442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511898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106869">
                <a:tc>
                  <a:txBody>
                    <a:bodyPr/>
                    <a:lstStyle/>
                    <a:p>
                      <a:r>
                        <a:rPr lang="en-AU" sz="1400" dirty="0"/>
                        <a:t>5-minute data in 30-minute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AU" sz="1400" b="1" dirty="0"/>
                        <a:t>30-minute pre-dispatch</a:t>
                      </a:r>
                    </a:p>
                    <a:p>
                      <a:pPr lvl="0"/>
                      <a:r>
                        <a:rPr lang="en-AU" sz="1400" dirty="0"/>
                        <a:t>Use the last (6</a:t>
                      </a:r>
                      <a:r>
                        <a:rPr lang="en-AU" sz="1400" baseline="30000" dirty="0"/>
                        <a:t>th</a:t>
                      </a:r>
                      <a:r>
                        <a:rPr lang="en-AU" sz="1400" dirty="0"/>
                        <a:t>) 5-minute bid in each 30-minute period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Participants expressed concerns that using the last 5-minute bid would invite gaming.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AEMO believes gaming is adequately mitigated by the ‘bidding in good faith’ Rules, and an extension to P5.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Participants felt 30-minute pre-dispatch could be replaced by P5.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There are doubts on the feasibility of extending P5 to PD timeframes.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to investigate P5 options.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Actions completed and results shared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Pending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DEFDF93-4DB7-42BC-9548-0CD24AE1CD52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8033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25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532595"/>
              </p:ext>
            </p:extLst>
          </p:nvPr>
        </p:nvGraphicFramePr>
        <p:xfrm>
          <a:off x="158042" y="1642003"/>
          <a:ext cx="10375728" cy="5618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318657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817914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508152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511898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106869">
                <a:tc>
                  <a:txBody>
                    <a:bodyPr/>
                    <a:lstStyle/>
                    <a:p>
                      <a:r>
                        <a:rPr lang="en-AU" sz="1400" dirty="0"/>
                        <a:t>Transition to 5-minute bidding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Accept 5-mn bids from 1 April 2021, 3 months before commencement</a:t>
                      </a:r>
                    </a:p>
                    <a:p>
                      <a:endParaRPr lang="en-AU" sz="1400" dirty="0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AU" sz="1400" dirty="0"/>
                        <a:t>From 1 April 2021: existing 30-mn bids for trading days have been converted to 5-mn bids by AEMO; any received 30-mn bids are converted to 5-mn bids by AEMO’s systems; dispatch, pre-dispatch, PASA, etc. will run off 5-mn data.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The approach was accepted by participants.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Participants supported staggered release timing, i.e. PASA, pre-dispatch, then dispatch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As soon as the release is complete, AEMO will start accepting 5-minute bids.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b="1" dirty="0"/>
                        <a:t>Note:</a:t>
                      </a:r>
                      <a:r>
                        <a:rPr lang="en-AU" sz="1400" dirty="0"/>
                        <a:t> 5-minute bids </a:t>
                      </a:r>
                      <a:r>
                        <a:rPr lang="en-AU" sz="1400" b="1" dirty="0"/>
                        <a:t>will not</a:t>
                      </a:r>
                      <a:r>
                        <a:rPr lang="en-AU" sz="1400" dirty="0"/>
                        <a:t> appear in 30-minute bidding reports. However 30-minute bids would be converted and appear in 5-minute bid reports.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to provide a release approach.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Document transition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Approach acceptable to 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E71D71A-92B9-4A2C-A4D3-7F4AD74F0C9D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25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0831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26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137379"/>
              </p:ext>
            </p:extLst>
          </p:nvPr>
        </p:nvGraphicFramePr>
        <p:xfrm>
          <a:off x="158042" y="1642003"/>
          <a:ext cx="10375728" cy="5937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855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249589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817914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508152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511898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106869">
                <a:tc>
                  <a:txBody>
                    <a:bodyPr/>
                    <a:lstStyle/>
                    <a:p>
                      <a:r>
                        <a:rPr lang="en-AU" sz="1400" dirty="0"/>
                        <a:t>30-minute bids after commencement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Reject 30-mn bids for Trading Days after commencement from 00:00 hrs 1 July 2021.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Participants would prefer to continue conversion beyond commencement, noting that some small participants may not be ready for 5-minute bidding by commencement. </a:t>
                      </a:r>
                    </a:p>
                    <a:p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AEMO’s view is that the 5MS Rule requires participants to submit 5-minute bids from commencement.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/>
                        <a:t>Note:</a:t>
                      </a:r>
                      <a:r>
                        <a:rPr lang="en-AU" sz="1400" dirty="0"/>
                        <a:t> Any rebids made after 00:00 hrs on 1 July 2021 (for the trading days 30 Jun 2021 and 1 Jul 2021) would need to be in the new 5-minute format.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to monitor participant bidding as part of readiness for 5MS.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Action during readiness 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Re-assess during readiness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6D4D896-C057-4DE4-ADF4-5EE6FF676E8D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9408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27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320601"/>
              </p:ext>
            </p:extLst>
          </p:nvPr>
        </p:nvGraphicFramePr>
        <p:xfrm>
          <a:off x="158042" y="1642003"/>
          <a:ext cx="10375728" cy="5723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318657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817914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508152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511898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106869">
                <a:tc>
                  <a:txBody>
                    <a:bodyPr/>
                    <a:lstStyle/>
                    <a:p>
                      <a:r>
                        <a:rPr lang="en-AU" sz="1400" dirty="0"/>
                        <a:t>Submission of bids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Bids submitted will transition from TXT format to JSON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Bids will be able to be submitted via: web UI, web upload, FTP, APIs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Participants asked if an API simulator environment provided to participants was possible.</a:t>
                      </a:r>
                    </a:p>
                    <a:p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will provide the API Swagger files. From this participants can mimic the API’s.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Participants indicated the priority for the Sandbox was:</a:t>
                      </a:r>
                    </a:p>
                    <a:p>
                      <a:r>
                        <a:rPr lang="en-AU" sz="1400" dirty="0"/>
                        <a:t>1. Web API interface – as this presents new technology/interfaces</a:t>
                      </a:r>
                    </a:p>
                    <a:p>
                      <a:r>
                        <a:rPr lang="en-AU" sz="1400" dirty="0"/>
                        <a:t>2. FTP interface</a:t>
                      </a:r>
                    </a:p>
                    <a:p>
                      <a:r>
                        <a:rPr lang="en-AU" sz="1400" dirty="0"/>
                        <a:t>3. Bidding data model</a:t>
                      </a:r>
                    </a:p>
                    <a:p>
                      <a:r>
                        <a:rPr lang="en-AU" sz="1400" dirty="0"/>
                        <a:t>4. Settlement data model – SETGENDATA report/table was also raised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to provide Sandbox timeline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to provide API Swagger files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Action in early 2019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Action during development phase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Approach acceptable to 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CD916A8-54AC-4B87-8944-F5D6AEFB9287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27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00677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28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417012"/>
              </p:ext>
            </p:extLst>
          </p:nvPr>
        </p:nvGraphicFramePr>
        <p:xfrm>
          <a:off x="158042" y="1642003"/>
          <a:ext cx="10375728" cy="5618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787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318657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2247682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2231136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996578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511898">
                <a:tc>
                  <a:txBody>
                    <a:bodyPr/>
                    <a:lstStyle/>
                    <a:p>
                      <a:r>
                        <a:rPr lang="en-AU" sz="15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5106869">
                <a:tc>
                  <a:txBody>
                    <a:bodyPr/>
                    <a:lstStyle/>
                    <a:p>
                      <a:r>
                        <a:rPr lang="en-AU" sz="1500" dirty="0"/>
                        <a:t>Participants’ transition 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AU" sz="1400" dirty="0"/>
                        <a:t>Pre-production by Nov 2020 </a:t>
                      </a:r>
                    </a:p>
                    <a:p>
                      <a:pPr lvl="0"/>
                      <a:r>
                        <a:rPr lang="en-AU" sz="1400" dirty="0"/>
                        <a:t>Production by 1 Apr 2021</a:t>
                      </a:r>
                    </a:p>
                    <a:p>
                      <a:pPr lvl="0"/>
                      <a:r>
                        <a:rPr lang="en-AU" sz="1400" dirty="0"/>
                        <a:t>Commencement 1 Jul 2021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Participants noted a need for file and API specifications.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Participants repeated the importance of an early sandbox environment.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For the Sandbox, real pricing and metering data would be preferable but not essential.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Pricing in the sandbox will be based on submitted offers and other data. Inputs to pricing may be static (such as constraints).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to provide API specifications in line with SWG schedule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to provide a sandbox timeline and 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Action inline with SWG schedule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Pending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97911F9-8E31-4D0C-B9CE-E9D7FC495878}"/>
              </a:ext>
            </a:extLst>
          </p:cNvPr>
          <p:cNvSpPr txBox="1">
            <a:spLocks/>
          </p:cNvSpPr>
          <p:nvPr/>
        </p:nvSpPr>
        <p:spPr>
          <a:xfrm>
            <a:off x="10109151" y="71590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C81F68-4976-451A-B2E9-79BCBD2F70CC}" type="slidenum">
              <a:rPr lang="en-AU" smtClean="0"/>
              <a:pPr/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96550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001B86-1443-47EC-B6DC-846CE4E471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High-Level Impact Assessment Document (HLIA) - Approach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1BF767-69BB-4556-9D40-83E0209742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8F98EE-7C2F-4F5D-A336-45F4F4D87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500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Items for Noting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Hamish McNeish</a:t>
            </a:r>
          </a:p>
        </p:txBody>
      </p:sp>
    </p:spTree>
    <p:extLst>
      <p:ext uri="{BB962C8B-B14F-4D97-AF65-F5344CB8AC3E}">
        <p14:creationId xmlns:p14="http://schemas.microsoft.com/office/powerpoint/2010/main" val="3669116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E203-CFF3-4E25-A920-E2CC01FA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09854"/>
            <a:ext cx="9242253" cy="1310695"/>
          </a:xfrm>
        </p:spPr>
        <p:txBody>
          <a:bodyPr>
            <a:normAutofit/>
          </a:bodyPr>
          <a:lstStyle/>
          <a:p>
            <a:r>
              <a:rPr lang="en-AU" dirty="0"/>
              <a:t>Systems HLIA -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B390E-EF5F-4348-961D-A4397008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30</a:t>
            </a:fld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CB007F-DDCB-4F3F-A52E-77E8DD401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AEMO has prepared a Systems High-Level Impact Assessment document.</a:t>
            </a:r>
          </a:p>
          <a:p>
            <a:endParaRPr lang="en-AU" sz="2000" dirty="0"/>
          </a:p>
          <a:p>
            <a:r>
              <a:rPr lang="en-AU" sz="2000" dirty="0"/>
              <a:t>The purpose of this document is to:</a:t>
            </a:r>
          </a:p>
          <a:p>
            <a:pPr lvl="1"/>
            <a:r>
              <a:rPr lang="en-AU" sz="2000" b="1" dirty="0"/>
              <a:t>Provide high-level information</a:t>
            </a:r>
            <a:r>
              <a:rPr lang="en-AU" sz="2000" dirty="0"/>
              <a:t> on the changes to AEMO’s Market-Facing Systems changing in 5MS</a:t>
            </a:r>
          </a:p>
          <a:p>
            <a:pPr lvl="1"/>
            <a:r>
              <a:rPr lang="en-AU" sz="2000" b="1" dirty="0"/>
              <a:t>Be continually updated</a:t>
            </a:r>
            <a:r>
              <a:rPr lang="en-AU" sz="2000" dirty="0"/>
              <a:t> as system changes are confirmed, or when there are changes</a:t>
            </a:r>
          </a:p>
          <a:p>
            <a:pPr lvl="1"/>
            <a:r>
              <a:rPr lang="en-AU" sz="2000" b="1" dirty="0"/>
              <a:t>Provide AEMO’s view on the participant impact</a:t>
            </a:r>
            <a:r>
              <a:rPr lang="en-AU" sz="2000" dirty="0"/>
              <a:t> related to these changes</a:t>
            </a:r>
          </a:p>
          <a:p>
            <a:pPr lvl="1"/>
            <a:endParaRPr lang="en-AU" sz="2000" dirty="0"/>
          </a:p>
          <a:p>
            <a:r>
              <a:rPr lang="en-AU" sz="2000" dirty="0"/>
              <a:t>It is not intended to:</a:t>
            </a:r>
          </a:p>
          <a:p>
            <a:pPr lvl="1"/>
            <a:r>
              <a:rPr lang="en-AU" sz="2000" dirty="0"/>
              <a:t>Replace the Technical Specification documents</a:t>
            </a:r>
          </a:p>
          <a:p>
            <a:pPr lvl="1"/>
            <a:endParaRPr lang="en-AU" sz="2000" dirty="0"/>
          </a:p>
          <a:p>
            <a:pPr marL="0" indent="0">
              <a:buNone/>
            </a:pPr>
            <a:r>
              <a:rPr lang="en-AU" sz="2351" b="1" dirty="0"/>
              <a:t>[Placeholder to review the document approach and level of detail]</a:t>
            </a:r>
          </a:p>
        </p:txBody>
      </p:sp>
    </p:spTree>
    <p:extLst>
      <p:ext uri="{BB962C8B-B14F-4D97-AF65-F5344CB8AC3E}">
        <p14:creationId xmlns:p14="http://schemas.microsoft.com/office/powerpoint/2010/main" val="28084419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General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Hamish McNeish</a:t>
            </a:r>
          </a:p>
        </p:txBody>
      </p:sp>
    </p:spTree>
    <p:extLst>
      <p:ext uri="{BB962C8B-B14F-4D97-AF65-F5344CB8AC3E}">
        <p14:creationId xmlns:p14="http://schemas.microsoft.com/office/powerpoint/2010/main" val="6291160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Forward Meeting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Hamish McNeish</a:t>
            </a:r>
          </a:p>
        </p:txBody>
      </p:sp>
    </p:spTree>
    <p:extLst>
      <p:ext uri="{BB962C8B-B14F-4D97-AF65-F5344CB8AC3E}">
        <p14:creationId xmlns:p14="http://schemas.microsoft.com/office/powerpoint/2010/main" val="41887663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E720E-29C6-40E4-81C1-C3C3FC689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Upcoming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B7CE4-157E-447D-8E8B-3ECB95AAF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53309"/>
            <a:ext cx="10255425" cy="5643418"/>
          </a:xfrm>
        </p:spPr>
        <p:txBody>
          <a:bodyPr>
            <a:normAutofit lnSpcReduction="10000"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Systems Working Group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TBC January 2019 (not planned)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Mon, 18 February 2019</a:t>
            </a:r>
          </a:p>
          <a:p>
            <a:pPr marL="400965" lvl="1" indent="0">
              <a:buNone/>
            </a:pPr>
            <a:r>
              <a:rPr lang="en-AU" i="1" dirty="0">
                <a:latin typeface="Arial" panose="020B0604020202020204" pitchFamily="34" charset="0"/>
                <a:cs typeface="Arial" panose="020B0604020202020204" pitchFamily="34" charset="0"/>
              </a:rPr>
              <a:t>We are proposing postponing the 17</a:t>
            </a:r>
            <a:r>
              <a:rPr lang="en-AU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i="1" dirty="0">
                <a:latin typeface="Arial" panose="020B0604020202020204" pitchFamily="34" charset="0"/>
                <a:cs typeface="Arial" panose="020B0604020202020204" pitchFamily="34" charset="0"/>
              </a:rPr>
              <a:t> December meeting to January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Vendor Briefing Session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Mon, 3 December 2018, Cross AEMO sites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Procedures focus groups: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Settlements focus group – Monday 26</a:t>
            </a:r>
            <a:r>
              <a:rPr lang="en-AU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November, Melbourne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Dispatch focus group – Tuesday 27</a:t>
            </a:r>
            <a:r>
              <a:rPr lang="en-AU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November, Melbourne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Next Program Consultative Forum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Tuesday 4</a:t>
            </a:r>
            <a:r>
              <a:rPr lang="en-AU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 December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Next Executive Forum </a:t>
            </a:r>
          </a:p>
          <a:p>
            <a:pPr lvl="1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Tuesday 12</a:t>
            </a:r>
            <a:r>
              <a:rPr lang="en-AU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February 2019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5MS Meetings and Forum Dates: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http://aemo.com.au/Electricity/National-Electricity-Market-NEM/Five-Minute-Settlement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DBC97A-0E4D-4BA6-B3E0-FB905E186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1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Current Actions 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1EA916FA-721F-4883-86AD-B6440FF03D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508857"/>
              </p:ext>
            </p:extLst>
          </p:nvPr>
        </p:nvGraphicFramePr>
        <p:xfrm>
          <a:off x="229841" y="2343150"/>
          <a:ext cx="10122173" cy="2394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244">
                  <a:extLst>
                    <a:ext uri="{9D8B030D-6E8A-4147-A177-3AD203B41FA5}">
                      <a16:colId xmlns:a16="http://schemas.microsoft.com/office/drawing/2014/main" val="1360153596"/>
                    </a:ext>
                  </a:extLst>
                </a:gridCol>
                <a:gridCol w="2042283">
                  <a:extLst>
                    <a:ext uri="{9D8B030D-6E8A-4147-A177-3AD203B41FA5}">
                      <a16:colId xmlns:a16="http://schemas.microsoft.com/office/drawing/2014/main" val="807627447"/>
                    </a:ext>
                  </a:extLst>
                </a:gridCol>
                <a:gridCol w="4961890">
                  <a:extLst>
                    <a:ext uri="{9D8B030D-6E8A-4147-A177-3AD203B41FA5}">
                      <a16:colId xmlns:a16="http://schemas.microsoft.com/office/drawing/2014/main" val="4256299111"/>
                    </a:ext>
                  </a:extLst>
                </a:gridCol>
                <a:gridCol w="1361979">
                  <a:extLst>
                    <a:ext uri="{9D8B030D-6E8A-4147-A177-3AD203B41FA5}">
                      <a16:colId xmlns:a16="http://schemas.microsoft.com/office/drawing/2014/main" val="675901875"/>
                    </a:ext>
                  </a:extLst>
                </a:gridCol>
                <a:gridCol w="1077777">
                  <a:extLst>
                    <a:ext uri="{9D8B030D-6E8A-4147-A177-3AD203B41FA5}">
                      <a16:colId xmlns:a16="http://schemas.microsoft.com/office/drawing/2014/main" val="319954480"/>
                    </a:ext>
                  </a:extLst>
                </a:gridCol>
              </a:tblGrid>
              <a:tr h="26210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required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397537"/>
                  </a:ext>
                </a:extLst>
              </a:tr>
              <a:tr h="26210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Dispatch delays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 to provide feedback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17/10/2018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4051088"/>
                  </a:ext>
                </a:extLst>
              </a:tr>
              <a:tr h="26210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High-Level Impact Assessment (HLIA)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 to provide HLIA document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21/11/2018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081048"/>
                  </a:ext>
                </a:extLst>
              </a:tr>
              <a:tr h="26210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Profiling process explanation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 to explain the profiling process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17/10/2018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9362701"/>
                  </a:ext>
                </a:extLst>
              </a:tr>
              <a:tr h="26210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Bidding JSON format usage for APIs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 to include bidding APIs in focus group discussion, date to be scheduled.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1/12/2018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9805649"/>
                  </a:ext>
                </a:extLst>
              </a:tr>
              <a:tr h="26210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Bidding data model transition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 to include in focus group transition discussion, date to be scheduled.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1/12/2018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7433318"/>
                  </a:ext>
                </a:extLst>
              </a:tr>
              <a:tr h="26210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Bidding data model tables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 to include in data model focus group discussion, date to be scheduled.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1/12/2018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0946574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222324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9E8D01A3-92C0-4BDB-88A1-645F5752A7C7}"/>
              </a:ext>
            </a:extLst>
          </p:cNvPr>
          <p:cNvSpPr txBox="1">
            <a:spLocks/>
          </p:cNvSpPr>
          <p:nvPr/>
        </p:nvSpPr>
        <p:spPr>
          <a:xfrm>
            <a:off x="206547" y="1502084"/>
            <a:ext cx="10255425" cy="5705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00482" indent="-200482" algn="l" defTabSz="801929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Char char="•"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144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2411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7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03375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4340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05304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6269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7233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819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/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Meeting notes for previous meeting have been emailed and published. Outstanding actions were brought forward for feedback from participants.</a:t>
            </a:r>
          </a:p>
          <a:p>
            <a:pPr hangingPunct="0"/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8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2AA5-49E0-4E1E-836A-9F522368C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Actions to Close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A47EC5B-16BF-4FE0-AE5A-395D74B6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09920E-BD87-447C-A67A-1A535E60B8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5912723"/>
              </p:ext>
            </p:extLst>
          </p:nvPr>
        </p:nvGraphicFramePr>
        <p:xfrm>
          <a:off x="284819" y="2099958"/>
          <a:ext cx="10122173" cy="1356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244">
                  <a:extLst>
                    <a:ext uri="{9D8B030D-6E8A-4147-A177-3AD203B41FA5}">
                      <a16:colId xmlns:a16="http://schemas.microsoft.com/office/drawing/2014/main" val="1360153596"/>
                    </a:ext>
                  </a:extLst>
                </a:gridCol>
                <a:gridCol w="2042283">
                  <a:extLst>
                    <a:ext uri="{9D8B030D-6E8A-4147-A177-3AD203B41FA5}">
                      <a16:colId xmlns:a16="http://schemas.microsoft.com/office/drawing/2014/main" val="807627447"/>
                    </a:ext>
                  </a:extLst>
                </a:gridCol>
                <a:gridCol w="4961890">
                  <a:extLst>
                    <a:ext uri="{9D8B030D-6E8A-4147-A177-3AD203B41FA5}">
                      <a16:colId xmlns:a16="http://schemas.microsoft.com/office/drawing/2014/main" val="4256299111"/>
                    </a:ext>
                  </a:extLst>
                </a:gridCol>
                <a:gridCol w="1361979">
                  <a:extLst>
                    <a:ext uri="{9D8B030D-6E8A-4147-A177-3AD203B41FA5}">
                      <a16:colId xmlns:a16="http://schemas.microsoft.com/office/drawing/2014/main" val="675901875"/>
                    </a:ext>
                  </a:extLst>
                </a:gridCol>
                <a:gridCol w="1077777">
                  <a:extLst>
                    <a:ext uri="{9D8B030D-6E8A-4147-A177-3AD203B41FA5}">
                      <a16:colId xmlns:a16="http://schemas.microsoft.com/office/drawing/2014/main" val="319954480"/>
                    </a:ext>
                  </a:extLst>
                </a:gridCol>
              </a:tblGrid>
              <a:tr h="26210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required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397537"/>
                  </a:ext>
                </a:extLst>
              </a:tr>
              <a:tr h="26210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High-Level Impact Assessment (HLIA)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 to provide HLIA document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21/11/2018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081048"/>
                  </a:ext>
                </a:extLst>
              </a:tr>
              <a:tr h="262107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Profiling process explanation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 to explain the profiling process</a:t>
                      </a:r>
                    </a:p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Covered in Metering Focus Group. A number of approaches are being discussed as detailed in the Metering debrief notes.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17/10/2018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9362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841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1CA31-10C9-48F4-BF6F-6459E0E2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System Workstream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250F-2560-46BD-86E5-D1A7A7AFB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/>
              <a:t>Current Status</a:t>
            </a:r>
          </a:p>
          <a:p>
            <a:r>
              <a:rPr lang="en-AU" dirty="0"/>
              <a:t>Dispatch and settlement streams</a:t>
            </a:r>
          </a:p>
          <a:p>
            <a:pPr lvl="1"/>
            <a:r>
              <a:rPr lang="en-AU" dirty="0"/>
              <a:t>In requirements phase</a:t>
            </a:r>
          </a:p>
          <a:p>
            <a:pPr lvl="1"/>
            <a:r>
              <a:rPr lang="en-AU" dirty="0"/>
              <a:t>Development and test environments being confirmed</a:t>
            </a:r>
          </a:p>
          <a:p>
            <a:pPr lvl="1"/>
            <a:r>
              <a:rPr lang="en-AU" dirty="0"/>
              <a:t>Development expected to start January 2019</a:t>
            </a:r>
          </a:p>
          <a:p>
            <a:r>
              <a:rPr lang="en-AU" dirty="0"/>
              <a:t>Retail stream</a:t>
            </a:r>
          </a:p>
          <a:p>
            <a:pPr lvl="1"/>
            <a:r>
              <a:rPr lang="en-AU" dirty="0"/>
              <a:t>In requirements phase</a:t>
            </a:r>
          </a:p>
          <a:p>
            <a:pPr lvl="1"/>
            <a:r>
              <a:rPr lang="en-AU" dirty="0"/>
              <a:t>Solution decision expected December 2018</a:t>
            </a:r>
          </a:p>
          <a:p>
            <a:pPr lvl="1"/>
            <a:r>
              <a:rPr lang="en-AU" dirty="0"/>
              <a:t>Development expected to start February 2019</a:t>
            </a:r>
          </a:p>
          <a:p>
            <a:pPr marL="400965" lvl="1" indent="0">
              <a:buNone/>
            </a:pPr>
            <a:endParaRPr lang="en-AU" dirty="0"/>
          </a:p>
          <a:p>
            <a:r>
              <a:rPr lang="en-AU" b="1" dirty="0"/>
              <a:t>IT Schedule</a:t>
            </a:r>
          </a:p>
          <a:p>
            <a:pPr lvl="1"/>
            <a:r>
              <a:rPr lang="en-AU" dirty="0"/>
              <a:t>Detailed schedule work is expected to complete by 21 December 2018</a:t>
            </a:r>
          </a:p>
          <a:p>
            <a:pPr lvl="1"/>
            <a:r>
              <a:rPr lang="en-AU" dirty="0"/>
              <a:t>The planned IT activities and timelines will be reviewed</a:t>
            </a:r>
          </a:p>
          <a:p>
            <a:pPr lvl="1"/>
            <a:r>
              <a:rPr lang="en-AU" dirty="0"/>
              <a:t>We will present the updated schedule at the January 2019 SWG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6070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F083F-6344-48CD-89DD-67210666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Focus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606E7-E108-4F4B-B9C3-6625EFF3D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/>
              <a:t>Focus Groups</a:t>
            </a:r>
          </a:p>
          <a:p>
            <a:pPr lvl="1"/>
            <a:r>
              <a:rPr lang="en-AU" dirty="0"/>
              <a:t>Joint Focus Groups now just called Focus Groups</a:t>
            </a:r>
          </a:p>
          <a:p>
            <a:pPr lvl="1"/>
            <a:endParaRPr lang="en-AU" dirty="0"/>
          </a:p>
          <a:p>
            <a:pPr lvl="1"/>
            <a:r>
              <a:rPr lang="en-AU" dirty="0"/>
              <a:t>Settlements – Mon 26</a:t>
            </a:r>
            <a:r>
              <a:rPr lang="en-AU" baseline="30000" dirty="0"/>
              <a:t>th</a:t>
            </a:r>
            <a:r>
              <a:rPr lang="en-AU" dirty="0"/>
              <a:t> November – </a:t>
            </a:r>
            <a:r>
              <a:rPr lang="en-AU" b="1" dirty="0"/>
              <a:t>in Melbourne</a:t>
            </a:r>
          </a:p>
          <a:p>
            <a:pPr lvl="2"/>
            <a:r>
              <a:rPr lang="en-AU" dirty="0"/>
              <a:t>Revisions</a:t>
            </a:r>
          </a:p>
          <a:p>
            <a:pPr lvl="2"/>
            <a:r>
              <a:rPr lang="en-AU" dirty="0"/>
              <a:t>Estimation</a:t>
            </a:r>
          </a:p>
          <a:p>
            <a:pPr lvl="2"/>
            <a:r>
              <a:rPr lang="en-AU" dirty="0"/>
              <a:t>Reallocations</a:t>
            </a:r>
          </a:p>
          <a:p>
            <a:pPr lvl="2"/>
            <a:r>
              <a:rPr lang="en-AU" dirty="0"/>
              <a:t>Credit Limit Procedure</a:t>
            </a:r>
          </a:p>
          <a:p>
            <a:pPr lvl="2"/>
            <a:r>
              <a:rPr lang="en-AU" dirty="0"/>
              <a:t>Transition</a:t>
            </a:r>
          </a:p>
          <a:p>
            <a:pPr lvl="2"/>
            <a:r>
              <a:rPr lang="en-AU" dirty="0"/>
              <a:t>Settlement Interfaces</a:t>
            </a:r>
          </a:p>
          <a:p>
            <a:pPr lvl="1"/>
            <a:endParaRPr lang="en-AU" dirty="0"/>
          </a:p>
          <a:p>
            <a:pPr lvl="1"/>
            <a:r>
              <a:rPr lang="en-AU" dirty="0"/>
              <a:t>Dispatch – Tue 27</a:t>
            </a:r>
            <a:r>
              <a:rPr lang="en-AU" baseline="30000" dirty="0"/>
              <a:t>th</a:t>
            </a:r>
            <a:r>
              <a:rPr lang="en-AU" dirty="0"/>
              <a:t> November – </a:t>
            </a:r>
            <a:r>
              <a:rPr lang="en-AU" b="1" dirty="0"/>
              <a:t>in Melbourne</a:t>
            </a:r>
          </a:p>
          <a:p>
            <a:pPr lvl="2"/>
            <a:r>
              <a:rPr lang="en-AU" dirty="0"/>
              <a:t>Rebid Explanation Field</a:t>
            </a:r>
          </a:p>
          <a:p>
            <a:pPr lvl="2"/>
            <a:r>
              <a:rPr lang="en-AU" dirty="0"/>
              <a:t>Web Bidding</a:t>
            </a:r>
          </a:p>
          <a:p>
            <a:pPr lvl="1"/>
            <a:endParaRPr lang="en-AU" dirty="0"/>
          </a:p>
          <a:p>
            <a:pPr lvl="1"/>
            <a:r>
              <a:rPr lang="en-AU" dirty="0"/>
              <a:t>Metering – TBC – likely post Global Settlement final rule (6</a:t>
            </a:r>
            <a:r>
              <a:rPr lang="en-AU" baseline="30000" dirty="0"/>
              <a:t>th</a:t>
            </a:r>
            <a:r>
              <a:rPr lang="en-AU" dirty="0"/>
              <a:t> Dec)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0191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0BA1-5AEA-4256-834C-A55A2E5EE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System Workstream - Metering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B05E9E-EF7E-42C2-AD87-2E5E95FA0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2012414"/>
            <a:ext cx="10255425" cy="4796544"/>
          </a:xfrm>
        </p:spPr>
        <p:txBody>
          <a:bodyPr>
            <a:normAutofit lnSpcReduction="10000"/>
          </a:bodyPr>
          <a:lstStyle/>
          <a:p>
            <a:r>
              <a:rPr lang="en-AU" dirty="0"/>
              <a:t>Planned dates are subject to PWG consultation progress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Changes:</a:t>
            </a:r>
          </a:p>
          <a:p>
            <a:pPr lvl="1"/>
            <a:r>
              <a:rPr lang="en-AU" dirty="0"/>
              <a:t>Technical specifications pending Focus Group outcomes</a:t>
            </a:r>
          </a:p>
          <a:p>
            <a:pPr lvl="2"/>
            <a:r>
              <a:rPr lang="en-AU" dirty="0"/>
              <a:t>High-Level Impact Assessment document provides current technical information</a:t>
            </a:r>
          </a:p>
          <a:p>
            <a:pPr lvl="1"/>
            <a:r>
              <a:rPr lang="en-AU" dirty="0"/>
              <a:t>Early release dates added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F2B7BA-9090-4618-B44E-262794D1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636066-58E2-417D-98A6-973B67D54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09978"/>
            <a:ext cx="10691813" cy="247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635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05EBE-2AF8-431A-B709-2DCA91F4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System Workstream - Dispatch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C6CD57-AE2A-48D7-B8A6-6762BFCB4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2012413"/>
            <a:ext cx="10255425" cy="5396767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Planned dates are subject to PWG consultation progress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Changes:</a:t>
            </a:r>
          </a:p>
          <a:p>
            <a:pPr lvl="1"/>
            <a:r>
              <a:rPr lang="en-AU" dirty="0"/>
              <a:t>Technical specifications pending Focus Group outcomes</a:t>
            </a:r>
          </a:p>
          <a:p>
            <a:pPr lvl="2"/>
            <a:r>
              <a:rPr lang="en-AU" dirty="0"/>
              <a:t>High-Level Impact Assessment document provides current technical information</a:t>
            </a:r>
          </a:p>
          <a:p>
            <a:pPr lvl="1"/>
            <a:r>
              <a:rPr lang="en-AU" dirty="0"/>
              <a:t>Early release dates added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8FB6A37-4619-4D4D-B0AD-9B6C2E24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AC710F-7FE3-4FD9-A81D-9D1682194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35210"/>
            <a:ext cx="10691813" cy="336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 A4 v2.potx" id="{56C674FB-5903-4E08-9F7A-81B5291517EA}" vid="{3EC44A36-076D-48EC-9FED-1333FF1338B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090D6681D809D4D8FC2F677DB1CD59F" ma:contentTypeVersion="0" ma:contentTypeDescription="" ma:contentTypeScope="" ma:versionID="5f210c46fef8c3b1101fe9149cdec39d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AEMOKeywordsTaxHTField0 xmlns="a14523ce-dede-483e-883a-2d83261080bd">
      <Terms xmlns="http://schemas.microsoft.com/office/infopath/2007/PartnerControls"/>
    </AEMOKeywordsTaxHTField0>
    <TaxCatchAll xmlns="a14523ce-dede-483e-883a-2d83261080bd">
      <Value>1</Value>
    </TaxCatchAll>
    <AEMODescription xmlns="a14523ce-dede-483e-883a-2d83261080bd" xsi:nil="true"/>
    <_dlc_DocId xmlns="a14523ce-dede-483e-883a-2d83261080bd">PROJECT-107690352-1364</_dlc_DocId>
    <_dlc_DocIdUrl xmlns="a14523ce-dede-483e-883a-2d83261080bd">
      <Url>http://sharedocs/projects/5ms/_layouts/15/DocIdRedir.aspx?ID=PROJECT-107690352-1364</Url>
      <Description>PROJECT-107690352-1364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AED00E-2D5B-47D3-99EE-42E474F2675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C22C8FF-705D-4978-A230-1ACF2E6F7E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F24A7D-9AA1-4BD3-9821-5F3AA70F44F0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a14523ce-dede-483e-883a-2d83261080bd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53944720-E4AA-4F07-9F05-E30CDA0506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AEMO presentation 2018 A4</Template>
  <TotalTime>9098</TotalTime>
  <Words>2840</Words>
  <Application>Microsoft Office PowerPoint</Application>
  <PresentationFormat>Custom</PresentationFormat>
  <Paragraphs>572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Futura Std Light</vt:lpstr>
      <vt:lpstr>Times New Roman</vt:lpstr>
      <vt:lpstr>Tw Cen MT</vt:lpstr>
      <vt:lpstr>Office Theme</vt:lpstr>
      <vt:lpstr>5MS Systems Working Group</vt:lpstr>
      <vt:lpstr>Agenda (Melbourne Time)</vt:lpstr>
      <vt:lpstr>Items for Noting</vt:lpstr>
      <vt:lpstr>Current Actions </vt:lpstr>
      <vt:lpstr>Actions to Close</vt:lpstr>
      <vt:lpstr>System Workstream</vt:lpstr>
      <vt:lpstr>Focus Groups</vt:lpstr>
      <vt:lpstr>System Workstream - Metering</vt:lpstr>
      <vt:lpstr>System Workstream - Dispatch</vt:lpstr>
      <vt:lpstr>System Workstream – Settlement and Operations</vt:lpstr>
      <vt:lpstr>Matters for Discussion</vt:lpstr>
      <vt:lpstr>Debrief on metering focus group (12 Nov 2018)</vt:lpstr>
      <vt:lpstr>Topics discussed at the workshop</vt:lpstr>
      <vt:lpstr>Topic Outcomes</vt:lpstr>
      <vt:lpstr>Topic Outcomes</vt:lpstr>
      <vt:lpstr>Topic Outcomes</vt:lpstr>
      <vt:lpstr>Topic Outcomes</vt:lpstr>
      <vt:lpstr>Topic Outcomes</vt:lpstr>
      <vt:lpstr>Topic Outcomes</vt:lpstr>
      <vt:lpstr>Debrief on dispatch focus group (22 Oct 2018)</vt:lpstr>
      <vt:lpstr>Topics discussed at the workshop</vt:lpstr>
      <vt:lpstr>Topic Outcomes</vt:lpstr>
      <vt:lpstr>Topic Outcomes</vt:lpstr>
      <vt:lpstr>Topic Outcomes</vt:lpstr>
      <vt:lpstr>Topic Outcomes</vt:lpstr>
      <vt:lpstr>Topic Outcomes</vt:lpstr>
      <vt:lpstr>Topic Outcomes</vt:lpstr>
      <vt:lpstr>Topic Outcomes</vt:lpstr>
      <vt:lpstr>High-Level Impact Assessment Document (HLIA) - Approach</vt:lpstr>
      <vt:lpstr>Systems HLIA - Approach</vt:lpstr>
      <vt:lpstr>General Questions</vt:lpstr>
      <vt:lpstr>Forward Meeting Plan</vt:lpstr>
      <vt:lpstr>Upcoming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Emily Brodie</dc:creator>
  <cp:lastModifiedBy>Jennifer Fikret</cp:lastModifiedBy>
  <cp:revision>196</cp:revision>
  <dcterms:created xsi:type="dcterms:W3CDTF">2018-06-29T04:33:28Z</dcterms:created>
  <dcterms:modified xsi:type="dcterms:W3CDTF">2018-11-16T01:34:34Z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0x0101009BE89D58CAF0934CA32A20BCFFD353DC00D090D6681D809D4D8FC2F677DB1CD59F</vt:lpwstr>
  </property>
  <property fmtid="{D5CDD505-2E9C-101B-9397-08002B2CF9AE}" pid="3" name="_dlc_DocIdItemGuid">
    <vt:lpwstr>774bd001-2005-4636-9341-20cb00b96aab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/>
  </property>
</Properties>
</file>