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72" r:id="rId5"/>
  </p:sldMasterIdLst>
  <p:notesMasterIdLst>
    <p:notesMasterId r:id="rId34"/>
  </p:notesMasterIdLst>
  <p:sldIdLst>
    <p:sldId id="257" r:id="rId6"/>
    <p:sldId id="1501" r:id="rId7"/>
    <p:sldId id="465" r:id="rId8"/>
    <p:sldId id="1466" r:id="rId9"/>
    <p:sldId id="1502" r:id="rId10"/>
    <p:sldId id="3560" r:id="rId11"/>
    <p:sldId id="3857" r:id="rId12"/>
    <p:sldId id="3864" r:id="rId13"/>
    <p:sldId id="3865" r:id="rId14"/>
    <p:sldId id="3862" r:id="rId15"/>
    <p:sldId id="3863" r:id="rId16"/>
    <p:sldId id="1468" r:id="rId17"/>
    <p:sldId id="1497" r:id="rId18"/>
    <p:sldId id="3854" r:id="rId19"/>
    <p:sldId id="256" r:id="rId20"/>
    <p:sldId id="1108" r:id="rId21"/>
    <p:sldId id="3860" r:id="rId22"/>
    <p:sldId id="3840" r:id="rId23"/>
    <p:sldId id="3841" r:id="rId24"/>
    <p:sldId id="3855" r:id="rId25"/>
    <p:sldId id="3856" r:id="rId26"/>
    <p:sldId id="3837" r:id="rId27"/>
    <p:sldId id="3844" r:id="rId28"/>
    <p:sldId id="3838" r:id="rId29"/>
    <p:sldId id="3843" r:id="rId30"/>
    <p:sldId id="1519" r:id="rId31"/>
    <p:sldId id="1520" r:id="rId32"/>
    <p:sldId id="383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Agenda and Actions" id="{2516B57D-942A-48D4-B424-A2B55035C8EA}">
          <p14:sldIdLst>
            <p14:sldId id="257"/>
            <p14:sldId id="1501"/>
            <p14:sldId id="465"/>
            <p14:sldId id="1466"/>
            <p14:sldId id="1502"/>
            <p14:sldId id="3560"/>
            <p14:sldId id="3857"/>
            <p14:sldId id="3864"/>
            <p14:sldId id="3865"/>
            <p14:sldId id="3862"/>
            <p14:sldId id="3863"/>
            <p14:sldId id="1468"/>
            <p14:sldId id="1497"/>
            <p14:sldId id="3854"/>
            <p14:sldId id="256"/>
            <p14:sldId id="1108"/>
            <p14:sldId id="3860"/>
            <p14:sldId id="3840"/>
            <p14:sldId id="3841"/>
            <p14:sldId id="3855"/>
            <p14:sldId id="3856"/>
            <p14:sldId id="3837"/>
            <p14:sldId id="3844"/>
            <p14:sldId id="3838"/>
            <p14:sldId id="3843"/>
            <p14:sldId id="1519"/>
            <p14:sldId id="1520"/>
            <p14:sldId id="383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alcolm Borschman" initials="MB" lastIdx="7" clrIdx="6">
    <p:extLst>
      <p:ext uri="{19B8F6BF-5375-455C-9EA6-DF929625EA0E}">
        <p15:presenceInfo xmlns:p15="http://schemas.microsoft.com/office/powerpoint/2012/main" userId="S-1-5-21-256186967-1468483519-2110688028-56809" providerId="AD"/>
      </p:ext>
    </p:extLst>
  </p:cmAuthor>
  <p:cmAuthor id="1" name="Annette Kelly" initials="AK" lastIdx="8" clrIdx="0">
    <p:extLst>
      <p:ext uri="{19B8F6BF-5375-455C-9EA6-DF929625EA0E}">
        <p15:presenceInfo xmlns:p15="http://schemas.microsoft.com/office/powerpoint/2012/main" userId="S-1-5-21-256186967-1468483519-2110688028-4890" providerId="AD"/>
      </p:ext>
    </p:extLst>
  </p:cmAuthor>
  <p:cmAuthor id="8" name="Boris Komissarchik" initials="BK" lastIdx="4" clrIdx="7">
    <p:extLst>
      <p:ext uri="{19B8F6BF-5375-455C-9EA6-DF929625EA0E}">
        <p15:presenceInfo xmlns:p15="http://schemas.microsoft.com/office/powerpoint/2012/main" userId="S::boris.komissarchik@aemo.com.au::0153ce51-d3f0-433e-800c-698e2f111490" providerId="AD"/>
      </p:ext>
    </p:extLst>
  </p:cmAuthor>
  <p:cmAuthor id="2" name="Michael Ryan" initials="MR" lastIdx="4" clrIdx="1">
    <p:extLst>
      <p:ext uri="{19B8F6BF-5375-455C-9EA6-DF929625EA0E}">
        <p15:presenceInfo xmlns:p15="http://schemas.microsoft.com/office/powerpoint/2012/main" userId="S-1-5-21-256186967-1468483519-2110688028-22617" providerId="AD"/>
      </p:ext>
    </p:extLst>
  </p:cmAuthor>
  <p:cmAuthor id="9" name="Peter Carruthers" initials="PC" lastIdx="1" clrIdx="8">
    <p:extLst>
      <p:ext uri="{19B8F6BF-5375-455C-9EA6-DF929625EA0E}">
        <p15:presenceInfo xmlns:p15="http://schemas.microsoft.com/office/powerpoint/2012/main" userId="S-1-5-21-256186967-1468483519-2110688028-56805" providerId="AD"/>
      </p:ext>
    </p:extLst>
  </p:cmAuthor>
  <p:cmAuthor id="3" name="Sonja Nigmann" initials="SN" lastIdx="26" clrIdx="2">
    <p:extLst>
      <p:ext uri="{19B8F6BF-5375-455C-9EA6-DF929625EA0E}">
        <p15:presenceInfo xmlns:p15="http://schemas.microsoft.com/office/powerpoint/2012/main" userId="S-1-5-21-256186967-1468483519-2110688028-50554" providerId="AD"/>
      </p:ext>
    </p:extLst>
  </p:cmAuthor>
  <p:cmAuthor id="10" name="Katherine Walker" initials="KW [2]" lastIdx="13" clrIdx="9">
    <p:extLst>
      <p:ext uri="{19B8F6BF-5375-455C-9EA6-DF929625EA0E}">
        <p15:presenceInfo xmlns:p15="http://schemas.microsoft.com/office/powerpoint/2012/main" userId="S::Katherine.Walker@aemo.com.au::151d0658-4331-41af-a3b9-d8ca88b74285" providerId="AD"/>
      </p:ext>
    </p:extLst>
  </p:cmAuthor>
  <p:cmAuthor id="4" name="Sonja Nigmann" initials="SN [2]" lastIdx="22" clrIdx="3">
    <p:extLst>
      <p:ext uri="{19B8F6BF-5375-455C-9EA6-DF929625EA0E}">
        <p15:presenceInfo xmlns:p15="http://schemas.microsoft.com/office/powerpoint/2012/main" userId="S::sonja.nigmann@aemo.com.au::16f05baa-2571-4dfc-a8dd-ce2221f2dbbd" providerId="AD"/>
      </p:ext>
    </p:extLst>
  </p:cmAuthor>
  <p:cmAuthor id="5" name="Katherine Walker" initials="KW" lastIdx="9" clrIdx="4">
    <p:extLst>
      <p:ext uri="{19B8F6BF-5375-455C-9EA6-DF929625EA0E}">
        <p15:presenceInfo xmlns:p15="http://schemas.microsoft.com/office/powerpoint/2012/main" userId="S-1-5-21-256186967-1468483519-2110688028-56777" providerId="AD"/>
      </p:ext>
    </p:extLst>
  </p:cmAuthor>
  <p:cmAuthor id="6" name="Graeme Windley" initials="GW" lastIdx="13" clrIdx="5">
    <p:extLst>
      <p:ext uri="{19B8F6BF-5375-455C-9EA6-DF929625EA0E}">
        <p15:presenceInfo xmlns:p15="http://schemas.microsoft.com/office/powerpoint/2012/main" userId="S-1-5-21-256186967-1468483519-2110688028-399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0E5"/>
    <a:srgbClr val="009A00"/>
    <a:srgbClr val="134555"/>
    <a:srgbClr val="620918"/>
    <a:srgbClr val="360F3C"/>
    <a:srgbClr val="A9C399"/>
    <a:srgbClr val="1E4064"/>
    <a:srgbClr val="E0E8EA"/>
    <a:srgbClr val="99FF99"/>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5B38AE-81BE-41F5-B52C-A3B62F60932F}" v="8" dt="2021-06-06T23:21:10.8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8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commentAuthors" Target="commentAuthors.xml"/><Relationship Id="rId8" Type="http://schemas.openxmlformats.org/officeDocument/2006/relationships/slide" Target="slides/slide3.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5348"/>
          </a:xfrm>
          <a:prstGeom prst="rect">
            <a:avLst/>
          </a:prstGeom>
        </p:spPr>
        <p:txBody>
          <a:bodyPr vert="horz" lIns="91815" tIns="45907" rIns="91815" bIns="45907" rtlCol="0"/>
          <a:lstStyle>
            <a:lvl1pPr algn="l">
              <a:defRPr sz="1200"/>
            </a:lvl1pPr>
          </a:lstStyle>
          <a:p>
            <a:endParaRPr lang="en-AU"/>
          </a:p>
        </p:txBody>
      </p:sp>
      <p:sp>
        <p:nvSpPr>
          <p:cNvPr id="3" name="Date Placeholder 2"/>
          <p:cNvSpPr>
            <a:spLocks noGrp="1"/>
          </p:cNvSpPr>
          <p:nvPr>
            <p:ph type="dt" idx="1"/>
          </p:nvPr>
        </p:nvSpPr>
        <p:spPr>
          <a:xfrm>
            <a:off x="3850442" y="0"/>
            <a:ext cx="2945660" cy="495348"/>
          </a:xfrm>
          <a:prstGeom prst="rect">
            <a:avLst/>
          </a:prstGeom>
        </p:spPr>
        <p:txBody>
          <a:bodyPr vert="horz" lIns="91815" tIns="45907" rIns="91815" bIns="45907" rtlCol="0"/>
          <a:lstStyle>
            <a:lvl1pPr algn="r">
              <a:defRPr sz="1200"/>
            </a:lvl1pPr>
          </a:lstStyle>
          <a:p>
            <a:fld id="{51253FA7-A297-4473-BFE2-D8E764DB6C0A}" type="datetimeFigureOut">
              <a:rPr lang="en-AU" smtClean="0"/>
              <a:t>8/06/2021</a:t>
            </a:fld>
            <a:endParaRPr lang="en-AU"/>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815" tIns="45907" rIns="91815" bIns="45907" rtlCol="0" anchor="ctr"/>
          <a:lstStyle/>
          <a:p>
            <a:endParaRPr lang="en-AU"/>
          </a:p>
        </p:txBody>
      </p:sp>
      <p:sp>
        <p:nvSpPr>
          <p:cNvPr id="5" name="Notes Placeholder 4"/>
          <p:cNvSpPr>
            <a:spLocks noGrp="1"/>
          </p:cNvSpPr>
          <p:nvPr>
            <p:ph type="body" sz="quarter" idx="3"/>
          </p:nvPr>
        </p:nvSpPr>
        <p:spPr>
          <a:xfrm>
            <a:off x="679768" y="4751220"/>
            <a:ext cx="5438140" cy="3887361"/>
          </a:xfrm>
          <a:prstGeom prst="rect">
            <a:avLst/>
          </a:prstGeom>
        </p:spPr>
        <p:txBody>
          <a:bodyPr vert="horz" lIns="91815" tIns="45907" rIns="91815" bIns="4590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377317"/>
            <a:ext cx="2945660" cy="495347"/>
          </a:xfrm>
          <a:prstGeom prst="rect">
            <a:avLst/>
          </a:prstGeom>
        </p:spPr>
        <p:txBody>
          <a:bodyPr vert="horz" lIns="91815" tIns="45907" rIns="91815" bIns="45907" rtlCol="0" anchor="b"/>
          <a:lstStyle>
            <a:lvl1pPr algn="l">
              <a:defRPr sz="1200"/>
            </a:lvl1pPr>
          </a:lstStyle>
          <a:p>
            <a:endParaRPr lang="en-AU"/>
          </a:p>
        </p:txBody>
      </p:sp>
      <p:sp>
        <p:nvSpPr>
          <p:cNvPr id="7" name="Slide Number Placeholder 6"/>
          <p:cNvSpPr>
            <a:spLocks noGrp="1"/>
          </p:cNvSpPr>
          <p:nvPr>
            <p:ph type="sldNum" sz="quarter" idx="5"/>
          </p:nvPr>
        </p:nvSpPr>
        <p:spPr>
          <a:xfrm>
            <a:off x="3850442" y="9377317"/>
            <a:ext cx="2945660" cy="495347"/>
          </a:xfrm>
          <a:prstGeom prst="rect">
            <a:avLst/>
          </a:prstGeom>
        </p:spPr>
        <p:txBody>
          <a:bodyPr vert="horz" lIns="91815" tIns="45907" rIns="91815" bIns="45907" rtlCol="0" anchor="b"/>
          <a:lstStyle>
            <a:lvl1pPr algn="r">
              <a:defRPr sz="1200"/>
            </a:lvl1pPr>
          </a:lstStyle>
          <a:p>
            <a:fld id="{AEF49620-6741-4FED-BCB0-A1A8263B3F52}" type="slidenum">
              <a:rPr lang="en-AU" smtClean="0"/>
              <a:t>‹#›</a:t>
            </a:fld>
            <a:endParaRPr lang="en-AU"/>
          </a:p>
        </p:txBody>
      </p:sp>
    </p:spTree>
    <p:extLst>
      <p:ext uri="{BB962C8B-B14F-4D97-AF65-F5344CB8AC3E}">
        <p14:creationId xmlns:p14="http://schemas.microsoft.com/office/powerpoint/2010/main" val="1460449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AEF49620-6741-4FED-BCB0-A1A8263B3F52}" type="slidenum">
              <a:rPr lang="en-AU" smtClean="0"/>
              <a:t>6</a:t>
            </a:fld>
            <a:endParaRPr lang="en-AU"/>
          </a:p>
        </p:txBody>
      </p:sp>
    </p:spTree>
    <p:extLst>
      <p:ext uri="{BB962C8B-B14F-4D97-AF65-F5344CB8AC3E}">
        <p14:creationId xmlns:p14="http://schemas.microsoft.com/office/powerpoint/2010/main" val="29885587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7" name="Freeform 15">
            <a:extLst>
              <a:ext uri="{FF2B5EF4-FFF2-40B4-BE49-F238E27FC236}">
                <a16:creationId xmlns:a16="http://schemas.microsoft.com/office/drawing/2014/main" id="{332CD06C-42C1-4DF5-AEBC-2DBE2DAFBA10}"/>
              </a:ext>
            </a:extLst>
          </p:cNvPr>
          <p:cNvSpPr>
            <a:spLocks/>
          </p:cNvSpPr>
          <p:nvPr userDrawn="1"/>
        </p:nvSpPr>
        <p:spPr bwMode="auto">
          <a:xfrm flipH="1">
            <a:off x="-2935513" y="4166205"/>
            <a:ext cx="11139999" cy="3591552"/>
          </a:xfrm>
          <a:custGeom>
            <a:avLst/>
            <a:gdLst>
              <a:gd name="T0" fmla="*/ 6807 w 8055"/>
              <a:gd name="T1" fmla="*/ 1082 h 2594"/>
              <a:gd name="T2" fmla="*/ 3279 w 8055"/>
              <a:gd name="T3" fmla="*/ 786 h 2594"/>
              <a:gd name="T4" fmla="*/ 1046 w 8055"/>
              <a:gd name="T5" fmla="*/ 5 h 2594"/>
              <a:gd name="T6" fmla="*/ 1063 w 8055"/>
              <a:gd name="T7" fmla="*/ 6 h 2594"/>
              <a:gd name="T8" fmla="*/ 0 w 8055"/>
              <a:gd name="T9" fmla="*/ 292 h 2594"/>
              <a:gd name="T10" fmla="*/ 1311 w 8055"/>
              <a:gd name="T11" fmla="*/ 482 h 2594"/>
              <a:gd name="T12" fmla="*/ 3231 w 8055"/>
              <a:gd name="T13" fmla="*/ 1898 h 2594"/>
              <a:gd name="T14" fmla="*/ 5831 w 8055"/>
              <a:gd name="T15" fmla="*/ 1722 h 2594"/>
              <a:gd name="T16" fmla="*/ 8055 w 8055"/>
              <a:gd name="T17" fmla="*/ 1346 h 2594"/>
              <a:gd name="T18" fmla="*/ 8055 w 8055"/>
              <a:gd name="T19" fmla="*/ 1098 h 2594"/>
              <a:gd name="T20" fmla="*/ 6807 w 8055"/>
              <a:gd name="T21" fmla="*/ 1082 h 2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55" h="2594">
                <a:moveTo>
                  <a:pt x="6807" y="1082"/>
                </a:moveTo>
                <a:cubicBezTo>
                  <a:pt x="5911" y="1330"/>
                  <a:pt x="4872" y="1860"/>
                  <a:pt x="3279" y="786"/>
                </a:cubicBezTo>
                <a:cubicBezTo>
                  <a:pt x="2364" y="169"/>
                  <a:pt x="1673" y="0"/>
                  <a:pt x="1046" y="5"/>
                </a:cubicBezTo>
                <a:cubicBezTo>
                  <a:pt x="1057" y="6"/>
                  <a:pt x="1063" y="6"/>
                  <a:pt x="1063" y="6"/>
                </a:cubicBezTo>
                <a:cubicBezTo>
                  <a:pt x="1063" y="6"/>
                  <a:pt x="530" y="57"/>
                  <a:pt x="0" y="292"/>
                </a:cubicBezTo>
                <a:cubicBezTo>
                  <a:pt x="399" y="260"/>
                  <a:pt x="917" y="274"/>
                  <a:pt x="1311" y="482"/>
                </a:cubicBezTo>
                <a:cubicBezTo>
                  <a:pt x="2055" y="874"/>
                  <a:pt x="2783" y="1610"/>
                  <a:pt x="3231" y="1898"/>
                </a:cubicBezTo>
                <a:cubicBezTo>
                  <a:pt x="3598" y="2134"/>
                  <a:pt x="4463" y="2594"/>
                  <a:pt x="5831" y="1722"/>
                </a:cubicBezTo>
                <a:cubicBezTo>
                  <a:pt x="7199" y="850"/>
                  <a:pt x="8055" y="1346"/>
                  <a:pt x="8055" y="1346"/>
                </a:cubicBezTo>
                <a:cubicBezTo>
                  <a:pt x="8055" y="1098"/>
                  <a:pt x="8055" y="1098"/>
                  <a:pt x="8055" y="1098"/>
                </a:cubicBezTo>
                <a:cubicBezTo>
                  <a:pt x="8055" y="1098"/>
                  <a:pt x="7703" y="834"/>
                  <a:pt x="6807" y="1082"/>
                </a:cubicBezTo>
                <a:close/>
              </a:path>
            </a:pathLst>
          </a:custGeom>
          <a:gradFill flip="none" rotWithShape="1">
            <a:gsLst>
              <a:gs pos="17000">
                <a:srgbClr val="360F3C">
                  <a:alpha val="70000"/>
                </a:srgbClr>
              </a:gs>
              <a:gs pos="57000">
                <a:srgbClr val="5C1C8C">
                  <a:alpha val="20000"/>
                </a:srgbClr>
              </a:gs>
              <a:gs pos="94000">
                <a:srgbClr val="C72032">
                  <a:alpha val="50000"/>
                </a:srgbClr>
              </a:gs>
            </a:gsLst>
            <a:lin ang="10800000" scaled="1"/>
            <a:tileRect/>
          </a:gradFill>
          <a:ln>
            <a:noFill/>
          </a:ln>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sp>
        <p:nvSpPr>
          <p:cNvPr id="8" name="Freeform 16">
            <a:extLst>
              <a:ext uri="{FF2B5EF4-FFF2-40B4-BE49-F238E27FC236}">
                <a16:creationId xmlns:a16="http://schemas.microsoft.com/office/drawing/2014/main" id="{76E05CA3-D21A-42E0-A63A-D375E1C1E26E}"/>
              </a:ext>
            </a:extLst>
          </p:cNvPr>
          <p:cNvSpPr>
            <a:spLocks/>
          </p:cNvSpPr>
          <p:nvPr userDrawn="1"/>
        </p:nvSpPr>
        <p:spPr bwMode="auto">
          <a:xfrm flipH="1">
            <a:off x="6738333" y="4064389"/>
            <a:ext cx="5985254" cy="2631276"/>
          </a:xfrm>
          <a:custGeom>
            <a:avLst/>
            <a:gdLst>
              <a:gd name="T0" fmla="*/ 2196 w 4328"/>
              <a:gd name="T1" fmla="*/ 1896 h 1900"/>
              <a:gd name="T2" fmla="*/ 2448 w 4328"/>
              <a:gd name="T3" fmla="*/ 992 h 1900"/>
              <a:gd name="T4" fmla="*/ 4328 w 4328"/>
              <a:gd name="T5" fmla="*/ 80 h 1900"/>
              <a:gd name="T6" fmla="*/ 1632 w 4328"/>
              <a:gd name="T7" fmla="*/ 420 h 1900"/>
              <a:gd name="T8" fmla="*/ 248 w 4328"/>
              <a:gd name="T9" fmla="*/ 1900 h 1900"/>
              <a:gd name="T10" fmla="*/ 2196 w 4328"/>
              <a:gd name="T11" fmla="*/ 1896 h 1900"/>
            </a:gdLst>
            <a:ahLst/>
            <a:cxnLst>
              <a:cxn ang="0">
                <a:pos x="T0" y="T1"/>
              </a:cxn>
              <a:cxn ang="0">
                <a:pos x="T2" y="T3"/>
              </a:cxn>
              <a:cxn ang="0">
                <a:pos x="T4" y="T5"/>
              </a:cxn>
              <a:cxn ang="0">
                <a:pos x="T6" y="T7"/>
              </a:cxn>
              <a:cxn ang="0">
                <a:pos x="T8" y="T9"/>
              </a:cxn>
              <a:cxn ang="0">
                <a:pos x="T10" y="T11"/>
              </a:cxn>
            </a:cxnLst>
            <a:rect l="0" t="0" r="r" b="b"/>
            <a:pathLst>
              <a:path w="4328" h="1900">
                <a:moveTo>
                  <a:pt x="2196" y="1896"/>
                </a:moveTo>
                <a:cubicBezTo>
                  <a:pt x="2196" y="1896"/>
                  <a:pt x="2113" y="1475"/>
                  <a:pt x="2448" y="992"/>
                </a:cubicBezTo>
                <a:cubicBezTo>
                  <a:pt x="2992" y="208"/>
                  <a:pt x="4328" y="80"/>
                  <a:pt x="4328" y="80"/>
                </a:cubicBezTo>
                <a:cubicBezTo>
                  <a:pt x="4328" y="80"/>
                  <a:pt x="3161" y="0"/>
                  <a:pt x="1632" y="420"/>
                </a:cubicBezTo>
                <a:cubicBezTo>
                  <a:pt x="0" y="868"/>
                  <a:pt x="248" y="1900"/>
                  <a:pt x="248" y="1900"/>
                </a:cubicBezTo>
                <a:lnTo>
                  <a:pt x="2196" y="1896"/>
                </a:lnTo>
                <a:close/>
              </a:path>
            </a:pathLst>
          </a:custGeom>
          <a:gradFill flip="none" rotWithShape="1">
            <a:gsLst>
              <a:gs pos="37000">
                <a:srgbClr val="D93B50">
                  <a:alpha val="50000"/>
                </a:srgbClr>
              </a:gs>
              <a:gs pos="0">
                <a:srgbClr val="C72032">
                  <a:alpha val="80000"/>
                </a:srgbClr>
              </a:gs>
              <a:gs pos="95575">
                <a:srgbClr val="5C1C8C">
                  <a:alpha val="35000"/>
                </a:srgbClr>
              </a:gs>
            </a:gsLst>
            <a:lin ang="18900000" scaled="1"/>
            <a:tileRect/>
          </a:gra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pic>
        <p:nvPicPr>
          <p:cNvPr id="9" name="Picture 8">
            <a:extLst>
              <a:ext uri="{FF2B5EF4-FFF2-40B4-BE49-F238E27FC236}">
                <a16:creationId xmlns:a16="http://schemas.microsoft.com/office/drawing/2014/main" id="{9234F0ED-53FA-453F-AAA8-F2EA2B5748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70032" y="728148"/>
            <a:ext cx="3024336" cy="996252"/>
          </a:xfrm>
          <a:prstGeom prst="rect">
            <a:avLst/>
          </a:prstGeom>
        </p:spPr>
      </p:pic>
      <p:sp>
        <p:nvSpPr>
          <p:cNvPr id="10" name="Freeform: Shape 9">
            <a:extLst>
              <a:ext uri="{FF2B5EF4-FFF2-40B4-BE49-F238E27FC236}">
                <a16:creationId xmlns:a16="http://schemas.microsoft.com/office/drawing/2014/main" id="{7B9E9ED6-D0E9-4818-A55E-FEFC2F0CD672}"/>
              </a:ext>
            </a:extLst>
          </p:cNvPr>
          <p:cNvSpPr/>
          <p:nvPr userDrawn="1"/>
        </p:nvSpPr>
        <p:spPr>
          <a:xfrm>
            <a:off x="0" y="0"/>
            <a:ext cx="12192000" cy="6858000"/>
          </a:xfrm>
          <a:custGeom>
            <a:avLst/>
            <a:gdLst>
              <a:gd name="connsiteX0" fmla="*/ 263525 w 12192000"/>
              <a:gd name="connsiteY0" fmla="*/ 260350 h 6858000"/>
              <a:gd name="connsiteX1" fmla="*/ 263525 w 12192000"/>
              <a:gd name="connsiteY1" fmla="*/ 6597650 h 6858000"/>
              <a:gd name="connsiteX2" fmla="*/ 11928475 w 12192000"/>
              <a:gd name="connsiteY2" fmla="*/ 6597650 h 6858000"/>
              <a:gd name="connsiteX3" fmla="*/ 11928475 w 12192000"/>
              <a:gd name="connsiteY3" fmla="*/ 260350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263525" y="260350"/>
                </a:moveTo>
                <a:lnTo>
                  <a:pt x="263525" y="6597650"/>
                </a:lnTo>
                <a:lnTo>
                  <a:pt x="11928475" y="6597650"/>
                </a:lnTo>
                <a:lnTo>
                  <a:pt x="11928475" y="260350"/>
                </a:lnTo>
                <a:close/>
                <a:moveTo>
                  <a:pt x="0" y="0"/>
                </a:moveTo>
                <a:lnTo>
                  <a:pt x="12192000" y="0"/>
                </a:lnTo>
                <a:lnTo>
                  <a:pt x="12192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utura Std Light"/>
              <a:ea typeface="+mn-ea"/>
              <a:cs typeface="+mn-cs"/>
              <a:sym typeface="Futura Std Light"/>
            </a:endParaRPr>
          </a:p>
        </p:txBody>
      </p:sp>
      <p:sp>
        <p:nvSpPr>
          <p:cNvPr id="2" name="Title 1">
            <a:extLst>
              <a:ext uri="{FF2B5EF4-FFF2-40B4-BE49-F238E27FC236}">
                <a16:creationId xmlns:a16="http://schemas.microsoft.com/office/drawing/2014/main" id="{AD559B4D-39E2-4A2E-8A5C-95726E785FF9}"/>
              </a:ext>
            </a:extLst>
          </p:cNvPr>
          <p:cNvSpPr>
            <a:spLocks noGrp="1"/>
          </p:cNvSpPr>
          <p:nvPr>
            <p:ph type="ctrTitle"/>
          </p:nvPr>
        </p:nvSpPr>
        <p:spPr>
          <a:xfrm>
            <a:off x="838800" y="2350800"/>
            <a:ext cx="9144000" cy="2387600"/>
          </a:xfrm>
        </p:spPr>
        <p:txBody>
          <a:bodyPr anchor="b"/>
          <a:lstStyle>
            <a:lvl1pPr algn="l">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F9AB51E-A732-4105-AAF9-C4C491281C8E}"/>
              </a:ext>
            </a:extLst>
          </p:cNvPr>
          <p:cNvSpPr>
            <a:spLocks noGrp="1"/>
          </p:cNvSpPr>
          <p:nvPr>
            <p:ph type="subTitle" idx="1"/>
          </p:nvPr>
        </p:nvSpPr>
        <p:spPr>
          <a:xfrm>
            <a:off x="838800" y="4899600"/>
            <a:ext cx="9144000" cy="626400"/>
          </a:xfrm>
        </p:spPr>
        <p:txBody>
          <a:bodyPr>
            <a:normAutofit/>
          </a:bodyPr>
          <a:lstStyle>
            <a:lvl1pPr marL="0" indent="0" algn="l">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6" name="Slide Number Placeholder 5">
            <a:extLst>
              <a:ext uri="{FF2B5EF4-FFF2-40B4-BE49-F238E27FC236}">
                <a16:creationId xmlns:a16="http://schemas.microsoft.com/office/drawing/2014/main" id="{5B9216FF-48D2-43CC-A7A2-6B66955AF4F4}"/>
              </a:ext>
            </a:extLst>
          </p:cNvPr>
          <p:cNvSpPr>
            <a:spLocks noGrp="1"/>
          </p:cNvSpPr>
          <p:nvPr>
            <p:ph type="sldNum" sz="quarter" idx="12"/>
          </p:nvPr>
        </p:nvSpPr>
        <p:spPr>
          <a:xfrm>
            <a:off x="11335871" y="6230847"/>
            <a:ext cx="576108" cy="365125"/>
          </a:xfrm>
        </p:spPr>
        <p:txBody>
          <a:bodyPr/>
          <a:lstStyle>
            <a:lvl1pPr>
              <a:defRPr>
                <a:solidFill>
                  <a:schemeClr val="bg1"/>
                </a:solidFill>
              </a:defRPr>
            </a:lvl1pPr>
          </a:lstStyle>
          <a:p>
            <a:fld id="{4EC81F68-4976-451A-B2E9-79BCBD2F70CC}" type="slidenum">
              <a:rPr lang="en-AU" smtClean="0"/>
              <a:pPr/>
              <a:t>‹#›</a:t>
            </a:fld>
            <a:endParaRPr lang="en-AU"/>
          </a:p>
        </p:txBody>
      </p:sp>
      <p:sp>
        <p:nvSpPr>
          <p:cNvPr id="4" name="Date Placeholder 3">
            <a:extLst>
              <a:ext uri="{FF2B5EF4-FFF2-40B4-BE49-F238E27FC236}">
                <a16:creationId xmlns:a16="http://schemas.microsoft.com/office/drawing/2014/main" id="{FCDF4901-5DA8-4CDF-9DD6-0DFA0044C2F9}"/>
              </a:ext>
            </a:extLst>
          </p:cNvPr>
          <p:cNvSpPr>
            <a:spLocks noGrp="1"/>
          </p:cNvSpPr>
          <p:nvPr>
            <p:ph type="dt" sz="half" idx="10"/>
          </p:nvPr>
        </p:nvSpPr>
        <p:spPr>
          <a:xfrm>
            <a:off x="9478496" y="6230847"/>
            <a:ext cx="1736066" cy="365125"/>
          </a:xfrm>
        </p:spPr>
        <p:txBody>
          <a:bodyPr/>
          <a:lstStyle>
            <a:lvl1pPr>
              <a:defRPr>
                <a:solidFill>
                  <a:schemeClr val="bg1"/>
                </a:solidFill>
              </a:defRPr>
            </a:lvl1pPr>
          </a:lstStyle>
          <a:p>
            <a:fld id="{19C26B8A-D267-4DFE-879A-4ACA6A364552}" type="datetime1">
              <a:rPr lang="en-AU" smtClean="0"/>
              <a:t>8/06/2021</a:t>
            </a:fld>
            <a:endParaRPr lang="en-AU"/>
          </a:p>
        </p:txBody>
      </p:sp>
      <p:sp>
        <p:nvSpPr>
          <p:cNvPr id="5" name="Footer Placeholder 4">
            <a:extLst>
              <a:ext uri="{FF2B5EF4-FFF2-40B4-BE49-F238E27FC236}">
                <a16:creationId xmlns:a16="http://schemas.microsoft.com/office/drawing/2014/main" id="{4A27B57D-1C5A-4936-973A-C09D58DAEA00}"/>
              </a:ext>
            </a:extLst>
          </p:cNvPr>
          <p:cNvSpPr>
            <a:spLocks noGrp="1"/>
          </p:cNvSpPr>
          <p:nvPr>
            <p:ph type="ftr" sz="quarter" idx="11"/>
          </p:nvPr>
        </p:nvSpPr>
        <p:spPr>
          <a:xfrm>
            <a:off x="4020670" y="6230847"/>
            <a:ext cx="5336509" cy="365125"/>
          </a:xfrm>
        </p:spPr>
        <p:txBody>
          <a:bodyPr/>
          <a:lstStyle>
            <a:lvl1pPr>
              <a:defRPr>
                <a:solidFill>
                  <a:schemeClr val="bg1"/>
                </a:solidFill>
              </a:defRPr>
            </a:lvl1pPr>
          </a:lstStyle>
          <a:p>
            <a:endParaRPr lang="en-AU"/>
          </a:p>
        </p:txBody>
      </p:sp>
    </p:spTree>
    <p:extLst>
      <p:ext uri="{BB962C8B-B14F-4D97-AF65-F5344CB8AC3E}">
        <p14:creationId xmlns:p14="http://schemas.microsoft.com/office/powerpoint/2010/main" val="3191040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6B70B14-71BF-4D10-B3DA-12193BF02EE1}"/>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3A023EC-89BA-427F-B659-C9BA6F7C97BD}"/>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E2789DB-5346-49A4-93BC-CE824ABD6F0D}"/>
              </a:ext>
            </a:extLst>
          </p:cNvPr>
          <p:cNvSpPr>
            <a:spLocks noGrp="1"/>
          </p:cNvSpPr>
          <p:nvPr>
            <p:ph type="pic" idx="1"/>
          </p:nvPr>
        </p:nvSpPr>
        <p:spPr>
          <a:xfrm>
            <a:off x="4201812" y="457200"/>
            <a:ext cx="7724987" cy="562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Text Placeholder 3">
            <a:extLst>
              <a:ext uri="{FF2B5EF4-FFF2-40B4-BE49-F238E27FC236}">
                <a16:creationId xmlns:a16="http://schemas.microsoft.com/office/drawing/2014/main" id="{227ED3C4-6241-480A-9C80-94FA28B6BFD3}"/>
              </a:ext>
            </a:extLst>
          </p:cNvPr>
          <p:cNvSpPr>
            <a:spLocks noGrp="1"/>
          </p:cNvSpPr>
          <p:nvPr>
            <p:ph type="body" sz="half" idx="2"/>
          </p:nvPr>
        </p:nvSpPr>
        <p:spPr>
          <a:xfrm>
            <a:off x="266400" y="3117600"/>
            <a:ext cx="3315600" cy="1846800"/>
          </a:xfrm>
        </p:spPr>
        <p:txBody>
          <a:bodyPr/>
          <a:lstStyle>
            <a:lvl1pPr marL="0" inden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2BE93A-F35B-437B-B683-A13F8549B11A}"/>
              </a:ext>
            </a:extLst>
          </p:cNvPr>
          <p:cNvSpPr>
            <a:spLocks noGrp="1"/>
          </p:cNvSpPr>
          <p:nvPr>
            <p:ph type="dt" sz="half" idx="10"/>
          </p:nvPr>
        </p:nvSpPr>
        <p:spPr/>
        <p:txBody>
          <a:bodyPr/>
          <a:lstStyle/>
          <a:p>
            <a:fld id="{A3F456F0-636F-47F0-BBA2-C930FA48B289}" type="datetime1">
              <a:rPr lang="en-AU" smtClean="0"/>
              <a:t>8/06/2021</a:t>
            </a:fld>
            <a:endParaRPr lang="en-AU"/>
          </a:p>
        </p:txBody>
      </p:sp>
      <p:sp>
        <p:nvSpPr>
          <p:cNvPr id="6" name="Footer Placeholder 5">
            <a:extLst>
              <a:ext uri="{FF2B5EF4-FFF2-40B4-BE49-F238E27FC236}">
                <a16:creationId xmlns:a16="http://schemas.microsoft.com/office/drawing/2014/main" id="{F94D30DB-3BC0-4933-B267-A5A1205AA3B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67EDBB3-96E6-4EEA-931F-DB7B9E145130}"/>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438974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nal Slide">
    <p:bg>
      <p:bgPr>
        <a:solidFill>
          <a:schemeClr val="accent2"/>
        </a:solidFill>
        <a:effectLst/>
      </p:bgPr>
    </p:bg>
    <p:spTree>
      <p:nvGrpSpPr>
        <p:cNvPr id="1" name=""/>
        <p:cNvGrpSpPr/>
        <p:nvPr/>
      </p:nvGrpSpPr>
      <p:grpSpPr>
        <a:xfrm>
          <a:off x="0" y="0"/>
          <a:ext cx="0" cy="0"/>
          <a:chOff x="0" y="0"/>
          <a:chExt cx="0" cy="0"/>
        </a:xfrm>
      </p:grpSpPr>
      <p:sp>
        <p:nvSpPr>
          <p:cNvPr id="9" name="Freeform 15">
            <a:extLst>
              <a:ext uri="{FF2B5EF4-FFF2-40B4-BE49-F238E27FC236}">
                <a16:creationId xmlns:a16="http://schemas.microsoft.com/office/drawing/2014/main" id="{A60732D9-43AE-45F7-B226-98D000B102F6}"/>
              </a:ext>
            </a:extLst>
          </p:cNvPr>
          <p:cNvSpPr>
            <a:spLocks/>
          </p:cNvSpPr>
          <p:nvPr userDrawn="1"/>
        </p:nvSpPr>
        <p:spPr bwMode="auto">
          <a:xfrm flipH="1">
            <a:off x="-2935513" y="4166205"/>
            <a:ext cx="11139999" cy="3591552"/>
          </a:xfrm>
          <a:custGeom>
            <a:avLst/>
            <a:gdLst>
              <a:gd name="T0" fmla="*/ 6807 w 8055"/>
              <a:gd name="T1" fmla="*/ 1082 h 2594"/>
              <a:gd name="T2" fmla="*/ 3279 w 8055"/>
              <a:gd name="T3" fmla="*/ 786 h 2594"/>
              <a:gd name="T4" fmla="*/ 1046 w 8055"/>
              <a:gd name="T5" fmla="*/ 5 h 2594"/>
              <a:gd name="T6" fmla="*/ 1063 w 8055"/>
              <a:gd name="T7" fmla="*/ 6 h 2594"/>
              <a:gd name="T8" fmla="*/ 0 w 8055"/>
              <a:gd name="T9" fmla="*/ 292 h 2594"/>
              <a:gd name="T10" fmla="*/ 1311 w 8055"/>
              <a:gd name="T11" fmla="*/ 482 h 2594"/>
              <a:gd name="T12" fmla="*/ 3231 w 8055"/>
              <a:gd name="T13" fmla="*/ 1898 h 2594"/>
              <a:gd name="T14" fmla="*/ 5831 w 8055"/>
              <a:gd name="T15" fmla="*/ 1722 h 2594"/>
              <a:gd name="T16" fmla="*/ 8055 w 8055"/>
              <a:gd name="T17" fmla="*/ 1346 h 2594"/>
              <a:gd name="T18" fmla="*/ 8055 w 8055"/>
              <a:gd name="T19" fmla="*/ 1098 h 2594"/>
              <a:gd name="T20" fmla="*/ 6807 w 8055"/>
              <a:gd name="T21" fmla="*/ 1082 h 2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55" h="2594">
                <a:moveTo>
                  <a:pt x="6807" y="1082"/>
                </a:moveTo>
                <a:cubicBezTo>
                  <a:pt x="5911" y="1330"/>
                  <a:pt x="4872" y="1860"/>
                  <a:pt x="3279" y="786"/>
                </a:cubicBezTo>
                <a:cubicBezTo>
                  <a:pt x="2364" y="169"/>
                  <a:pt x="1673" y="0"/>
                  <a:pt x="1046" y="5"/>
                </a:cubicBezTo>
                <a:cubicBezTo>
                  <a:pt x="1057" y="6"/>
                  <a:pt x="1063" y="6"/>
                  <a:pt x="1063" y="6"/>
                </a:cubicBezTo>
                <a:cubicBezTo>
                  <a:pt x="1063" y="6"/>
                  <a:pt x="530" y="57"/>
                  <a:pt x="0" y="292"/>
                </a:cubicBezTo>
                <a:cubicBezTo>
                  <a:pt x="399" y="260"/>
                  <a:pt x="917" y="274"/>
                  <a:pt x="1311" y="482"/>
                </a:cubicBezTo>
                <a:cubicBezTo>
                  <a:pt x="2055" y="874"/>
                  <a:pt x="2783" y="1610"/>
                  <a:pt x="3231" y="1898"/>
                </a:cubicBezTo>
                <a:cubicBezTo>
                  <a:pt x="3598" y="2134"/>
                  <a:pt x="4463" y="2594"/>
                  <a:pt x="5831" y="1722"/>
                </a:cubicBezTo>
                <a:cubicBezTo>
                  <a:pt x="7199" y="850"/>
                  <a:pt x="8055" y="1346"/>
                  <a:pt x="8055" y="1346"/>
                </a:cubicBezTo>
                <a:cubicBezTo>
                  <a:pt x="8055" y="1098"/>
                  <a:pt x="8055" y="1098"/>
                  <a:pt x="8055" y="1098"/>
                </a:cubicBezTo>
                <a:cubicBezTo>
                  <a:pt x="8055" y="1098"/>
                  <a:pt x="7703" y="834"/>
                  <a:pt x="6807" y="1082"/>
                </a:cubicBezTo>
                <a:close/>
              </a:path>
            </a:pathLst>
          </a:custGeom>
          <a:gradFill flip="none" rotWithShape="1">
            <a:gsLst>
              <a:gs pos="17000">
                <a:srgbClr val="360F3C">
                  <a:alpha val="70000"/>
                </a:srgbClr>
              </a:gs>
              <a:gs pos="57000">
                <a:srgbClr val="5C1C8C">
                  <a:alpha val="20000"/>
                </a:srgbClr>
              </a:gs>
              <a:gs pos="94000">
                <a:srgbClr val="C72032">
                  <a:alpha val="50000"/>
                </a:srgbClr>
              </a:gs>
            </a:gsLst>
            <a:lin ang="10800000" scaled="1"/>
            <a:tileRect/>
          </a:gradFill>
          <a:ln>
            <a:noFill/>
          </a:ln>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sp>
        <p:nvSpPr>
          <p:cNvPr id="10" name="Freeform 16">
            <a:extLst>
              <a:ext uri="{FF2B5EF4-FFF2-40B4-BE49-F238E27FC236}">
                <a16:creationId xmlns:a16="http://schemas.microsoft.com/office/drawing/2014/main" id="{20B52A3C-76FF-428B-9F8F-F455D362E761}"/>
              </a:ext>
            </a:extLst>
          </p:cNvPr>
          <p:cNvSpPr>
            <a:spLocks/>
          </p:cNvSpPr>
          <p:nvPr userDrawn="1"/>
        </p:nvSpPr>
        <p:spPr bwMode="auto">
          <a:xfrm flipH="1">
            <a:off x="6738333" y="4064389"/>
            <a:ext cx="5985254" cy="2631276"/>
          </a:xfrm>
          <a:custGeom>
            <a:avLst/>
            <a:gdLst>
              <a:gd name="T0" fmla="*/ 2196 w 4328"/>
              <a:gd name="T1" fmla="*/ 1896 h 1900"/>
              <a:gd name="T2" fmla="*/ 2448 w 4328"/>
              <a:gd name="T3" fmla="*/ 992 h 1900"/>
              <a:gd name="T4" fmla="*/ 4328 w 4328"/>
              <a:gd name="T5" fmla="*/ 80 h 1900"/>
              <a:gd name="T6" fmla="*/ 1632 w 4328"/>
              <a:gd name="T7" fmla="*/ 420 h 1900"/>
              <a:gd name="T8" fmla="*/ 248 w 4328"/>
              <a:gd name="T9" fmla="*/ 1900 h 1900"/>
              <a:gd name="T10" fmla="*/ 2196 w 4328"/>
              <a:gd name="T11" fmla="*/ 1896 h 1900"/>
            </a:gdLst>
            <a:ahLst/>
            <a:cxnLst>
              <a:cxn ang="0">
                <a:pos x="T0" y="T1"/>
              </a:cxn>
              <a:cxn ang="0">
                <a:pos x="T2" y="T3"/>
              </a:cxn>
              <a:cxn ang="0">
                <a:pos x="T4" y="T5"/>
              </a:cxn>
              <a:cxn ang="0">
                <a:pos x="T6" y="T7"/>
              </a:cxn>
              <a:cxn ang="0">
                <a:pos x="T8" y="T9"/>
              </a:cxn>
              <a:cxn ang="0">
                <a:pos x="T10" y="T11"/>
              </a:cxn>
            </a:cxnLst>
            <a:rect l="0" t="0" r="r" b="b"/>
            <a:pathLst>
              <a:path w="4328" h="1900">
                <a:moveTo>
                  <a:pt x="2196" y="1896"/>
                </a:moveTo>
                <a:cubicBezTo>
                  <a:pt x="2196" y="1896"/>
                  <a:pt x="2113" y="1475"/>
                  <a:pt x="2448" y="992"/>
                </a:cubicBezTo>
                <a:cubicBezTo>
                  <a:pt x="2992" y="208"/>
                  <a:pt x="4328" y="80"/>
                  <a:pt x="4328" y="80"/>
                </a:cubicBezTo>
                <a:cubicBezTo>
                  <a:pt x="4328" y="80"/>
                  <a:pt x="3161" y="0"/>
                  <a:pt x="1632" y="420"/>
                </a:cubicBezTo>
                <a:cubicBezTo>
                  <a:pt x="0" y="868"/>
                  <a:pt x="248" y="1900"/>
                  <a:pt x="248" y="1900"/>
                </a:cubicBezTo>
                <a:lnTo>
                  <a:pt x="2196" y="1896"/>
                </a:lnTo>
                <a:close/>
              </a:path>
            </a:pathLst>
          </a:custGeom>
          <a:gradFill flip="none" rotWithShape="1">
            <a:gsLst>
              <a:gs pos="37000">
                <a:srgbClr val="D93B50">
                  <a:alpha val="50000"/>
                </a:srgbClr>
              </a:gs>
              <a:gs pos="0">
                <a:srgbClr val="C72032">
                  <a:alpha val="80000"/>
                </a:srgbClr>
              </a:gs>
              <a:gs pos="95575">
                <a:srgbClr val="5C1C8C">
                  <a:alpha val="35000"/>
                </a:srgbClr>
              </a:gs>
            </a:gsLst>
            <a:lin ang="18900000" scaled="1"/>
            <a:tileRect/>
          </a:gra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pic>
        <p:nvPicPr>
          <p:cNvPr id="7" name="Picture 6">
            <a:extLst>
              <a:ext uri="{FF2B5EF4-FFF2-40B4-BE49-F238E27FC236}">
                <a16:creationId xmlns:a16="http://schemas.microsoft.com/office/drawing/2014/main" id="{D7659222-D08F-45A0-BBAE-5F79E3B459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73232" y="2729735"/>
            <a:ext cx="4245537" cy="1398530"/>
          </a:xfrm>
          <a:prstGeom prst="rect">
            <a:avLst/>
          </a:prstGeom>
        </p:spPr>
      </p:pic>
    </p:spTree>
    <p:extLst>
      <p:ext uri="{BB962C8B-B14F-4D97-AF65-F5344CB8AC3E}">
        <p14:creationId xmlns:p14="http://schemas.microsoft.com/office/powerpoint/2010/main" val="1029808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41866808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Content Placeholder 2"/>
          <p:cNvSpPr>
            <a:spLocks noGrp="1"/>
          </p:cNvSpPr>
          <p:nvPr>
            <p:ph sz="half" idx="10"/>
          </p:nvPr>
        </p:nvSpPr>
        <p:spPr>
          <a:xfrm>
            <a:off x="6096000" y="1617681"/>
            <a:ext cx="53848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650562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609600" y="1357299"/>
            <a:ext cx="5386917" cy="81757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93368" y="1357299"/>
            <a:ext cx="5389033" cy="81757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3405377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MASTER TITLE STYLE</a:t>
            </a:r>
            <a:endParaRPr lang="en-AU"/>
          </a:p>
        </p:txBody>
      </p:sp>
    </p:spTree>
    <p:extLst>
      <p:ext uri="{BB962C8B-B14F-4D97-AF65-F5344CB8AC3E}">
        <p14:creationId xmlns:p14="http://schemas.microsoft.com/office/powerpoint/2010/main" val="3892918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CABBF1-340C-406B-8C6D-79AE564C0DDF}"/>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4B8A512-F5E2-4729-A3C7-D3CBFFA81415}"/>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5" name="Date Placeholder 4">
            <a:extLst>
              <a:ext uri="{FF2B5EF4-FFF2-40B4-BE49-F238E27FC236}">
                <a16:creationId xmlns:a16="http://schemas.microsoft.com/office/drawing/2014/main" id="{AEB08899-091A-4986-B914-D309D6491E2A}"/>
              </a:ext>
            </a:extLst>
          </p:cNvPr>
          <p:cNvSpPr>
            <a:spLocks noGrp="1"/>
          </p:cNvSpPr>
          <p:nvPr>
            <p:ph type="dt" sz="half" idx="10"/>
          </p:nvPr>
        </p:nvSpPr>
        <p:spPr/>
        <p:txBody>
          <a:bodyPr/>
          <a:lstStyle/>
          <a:p>
            <a:fld id="{03230C1F-AFF3-4284-BD19-B8D596528C40}" type="datetime1">
              <a:rPr lang="en-AU" smtClean="0"/>
              <a:t>8/06/2021</a:t>
            </a:fld>
            <a:endParaRPr lang="en-AU"/>
          </a:p>
        </p:txBody>
      </p:sp>
      <p:sp>
        <p:nvSpPr>
          <p:cNvPr id="6" name="Footer Placeholder 5">
            <a:extLst>
              <a:ext uri="{FF2B5EF4-FFF2-40B4-BE49-F238E27FC236}">
                <a16:creationId xmlns:a16="http://schemas.microsoft.com/office/drawing/2014/main" id="{B935479A-D9D2-45B0-9A87-66C743FAB20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7E2F7D9-6D72-472F-9761-0399665077CA}"/>
              </a:ext>
            </a:extLst>
          </p:cNvPr>
          <p:cNvSpPr>
            <a:spLocks noGrp="1"/>
          </p:cNvSpPr>
          <p:nvPr>
            <p:ph type="sldNum" sz="quarter" idx="12"/>
          </p:nvPr>
        </p:nvSpPr>
        <p:spPr/>
        <p:txBody>
          <a:bodyPr/>
          <a:lstStyle/>
          <a:p>
            <a:fld id="{4EC81F68-4976-451A-B2E9-79BCBD2F70CC}" type="slidenum">
              <a:rPr lang="en-AU" smtClean="0"/>
              <a:t>‹#›</a:t>
            </a:fld>
            <a:endParaRPr lang="en-AU"/>
          </a:p>
        </p:txBody>
      </p:sp>
      <p:sp>
        <p:nvSpPr>
          <p:cNvPr id="9" name="Text Placeholder 8">
            <a:extLst>
              <a:ext uri="{FF2B5EF4-FFF2-40B4-BE49-F238E27FC236}">
                <a16:creationId xmlns:a16="http://schemas.microsoft.com/office/drawing/2014/main" id="{1F1E3B37-D501-42E3-9623-5B5A892FD8A7}"/>
              </a:ext>
            </a:extLst>
          </p:cNvPr>
          <p:cNvSpPr>
            <a:spLocks noGrp="1"/>
          </p:cNvSpPr>
          <p:nvPr>
            <p:ph type="body" sz="quarter" idx="13"/>
          </p:nvPr>
        </p:nvSpPr>
        <p:spPr>
          <a:xfrm>
            <a:off x="4201200" y="457200"/>
            <a:ext cx="7725600" cy="5626800"/>
          </a:xfrm>
        </p:spPr>
        <p:txBody>
          <a:bodyPr/>
          <a:lstStyle>
            <a:lvl1pPr marL="450850" indent="-4508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613455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78D73-741E-4A3A-B8C4-124CE6BAC49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3D4DF620-32AE-46C9-9F22-DDE369B504A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E8A0033-3118-46E0-9F01-3652AE36EBE3}"/>
              </a:ext>
            </a:extLst>
          </p:cNvPr>
          <p:cNvSpPr>
            <a:spLocks noGrp="1"/>
          </p:cNvSpPr>
          <p:nvPr>
            <p:ph type="dt" sz="half" idx="10"/>
          </p:nvPr>
        </p:nvSpPr>
        <p:spPr/>
        <p:txBody>
          <a:bodyPr/>
          <a:lstStyle/>
          <a:p>
            <a:fld id="{76B11863-6D55-4E26-A8C4-564E5797E1F1}" type="datetime1">
              <a:rPr lang="en-AU" smtClean="0"/>
              <a:t>8/06/2021</a:t>
            </a:fld>
            <a:endParaRPr lang="en-AU"/>
          </a:p>
        </p:txBody>
      </p:sp>
      <p:sp>
        <p:nvSpPr>
          <p:cNvPr id="5" name="Footer Placeholder 4">
            <a:extLst>
              <a:ext uri="{FF2B5EF4-FFF2-40B4-BE49-F238E27FC236}">
                <a16:creationId xmlns:a16="http://schemas.microsoft.com/office/drawing/2014/main" id="{947995D5-0AEB-4D1D-8A60-9100F1F0453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B05ED6E-F140-4083-9570-EFDF8AAE9C49}"/>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1046279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07475-FEE0-40F3-B487-DB82C28066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2A56FD0D-B4CE-41F4-9879-E575CB28F436}"/>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3BDB86D-BED8-4F4E-A228-4A9502398278}"/>
              </a:ext>
            </a:extLst>
          </p:cNvPr>
          <p:cNvSpPr>
            <a:spLocks noGrp="1"/>
          </p:cNvSpPr>
          <p:nvPr>
            <p:ph type="dt" sz="half" idx="10"/>
          </p:nvPr>
        </p:nvSpPr>
        <p:spPr/>
        <p:txBody>
          <a:bodyPr/>
          <a:lstStyle>
            <a:lvl1pPr>
              <a:defRPr>
                <a:solidFill>
                  <a:schemeClr val="bg1"/>
                </a:solidFill>
              </a:defRPr>
            </a:lvl1pPr>
          </a:lstStyle>
          <a:p>
            <a:fld id="{F27A1A61-2C7C-4A5A-87D9-EB525D4638FF}" type="datetime1">
              <a:rPr lang="en-AU" smtClean="0"/>
              <a:t>8/06/2021</a:t>
            </a:fld>
            <a:endParaRPr lang="en-AU"/>
          </a:p>
        </p:txBody>
      </p:sp>
      <p:sp>
        <p:nvSpPr>
          <p:cNvPr id="5" name="Footer Placeholder 4">
            <a:extLst>
              <a:ext uri="{FF2B5EF4-FFF2-40B4-BE49-F238E27FC236}">
                <a16:creationId xmlns:a16="http://schemas.microsoft.com/office/drawing/2014/main" id="{8C4C2DBD-604C-465E-B9D8-B4B22647CF29}"/>
              </a:ext>
            </a:extLst>
          </p:cNvPr>
          <p:cNvSpPr>
            <a:spLocks noGrp="1"/>
          </p:cNvSpPr>
          <p:nvPr>
            <p:ph type="ftr" sz="quarter" idx="11"/>
          </p:nvPr>
        </p:nvSpPr>
        <p:spPr/>
        <p:txBody>
          <a:bodyPr/>
          <a:lstStyle>
            <a:lvl1pPr>
              <a:defRPr>
                <a:solidFill>
                  <a:schemeClr val="bg1"/>
                </a:solidFill>
              </a:defRPr>
            </a:lvl1pPr>
          </a:lstStyle>
          <a:p>
            <a:endParaRPr lang="en-AU"/>
          </a:p>
        </p:txBody>
      </p:sp>
      <p:sp>
        <p:nvSpPr>
          <p:cNvPr id="6" name="Slide Number Placeholder 5">
            <a:extLst>
              <a:ext uri="{FF2B5EF4-FFF2-40B4-BE49-F238E27FC236}">
                <a16:creationId xmlns:a16="http://schemas.microsoft.com/office/drawing/2014/main" id="{DFD5CE2D-E898-480E-8C7D-50D7E3781CA3}"/>
              </a:ext>
            </a:extLst>
          </p:cNvPr>
          <p:cNvSpPr>
            <a:spLocks noGrp="1"/>
          </p:cNvSpPr>
          <p:nvPr>
            <p:ph type="sldNum" sz="quarter" idx="12"/>
          </p:nvPr>
        </p:nvSpPr>
        <p:spPr/>
        <p:txBody>
          <a:bodyPr/>
          <a:lstStyle>
            <a:lvl1pPr>
              <a:defRPr>
                <a:solidFill>
                  <a:schemeClr val="bg1"/>
                </a:solidFill>
              </a:defRPr>
            </a:lvl1pPr>
          </a:lstStyle>
          <a:p>
            <a:fld id="{4EC81F68-4976-451A-B2E9-79BCBD2F70CC}" type="slidenum">
              <a:rPr lang="en-AU" smtClean="0"/>
              <a:pPr/>
              <a:t>‹#›</a:t>
            </a:fld>
            <a:endParaRPr lang="en-AU"/>
          </a:p>
        </p:txBody>
      </p:sp>
    </p:spTree>
    <p:extLst>
      <p:ext uri="{BB962C8B-B14F-4D97-AF65-F5344CB8AC3E}">
        <p14:creationId xmlns:p14="http://schemas.microsoft.com/office/powerpoint/2010/main" val="2570968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775BD-C264-4D14-9F9C-5E355E6152C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C050E30A-9FDC-436A-82DC-AF6B205EB45E}"/>
              </a:ext>
            </a:extLst>
          </p:cNvPr>
          <p:cNvSpPr>
            <a:spLocks noGrp="1"/>
          </p:cNvSpPr>
          <p:nvPr>
            <p:ph sz="half" idx="1"/>
          </p:nvPr>
        </p:nvSpPr>
        <p:spPr>
          <a:xfrm>
            <a:off x="235528" y="1825625"/>
            <a:ext cx="57564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6E30723-81C3-4A18-9021-A93A3C56F363}"/>
              </a:ext>
            </a:extLst>
          </p:cNvPr>
          <p:cNvSpPr>
            <a:spLocks noGrp="1"/>
          </p:cNvSpPr>
          <p:nvPr>
            <p:ph sz="half" idx="2"/>
          </p:nvPr>
        </p:nvSpPr>
        <p:spPr>
          <a:xfrm>
            <a:off x="6172200" y="1825625"/>
            <a:ext cx="575770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CC43672F-28FD-447E-B5A2-6040CEC9D790}"/>
              </a:ext>
            </a:extLst>
          </p:cNvPr>
          <p:cNvSpPr>
            <a:spLocks noGrp="1"/>
          </p:cNvSpPr>
          <p:nvPr>
            <p:ph type="dt" sz="half" idx="10"/>
          </p:nvPr>
        </p:nvSpPr>
        <p:spPr/>
        <p:txBody>
          <a:bodyPr/>
          <a:lstStyle/>
          <a:p>
            <a:fld id="{DDC67905-FC53-4396-B3CA-2682794D2D36}" type="datetime1">
              <a:rPr lang="en-AU" smtClean="0"/>
              <a:t>8/06/2021</a:t>
            </a:fld>
            <a:endParaRPr lang="en-AU"/>
          </a:p>
        </p:txBody>
      </p:sp>
      <p:sp>
        <p:nvSpPr>
          <p:cNvPr id="6" name="Footer Placeholder 5">
            <a:extLst>
              <a:ext uri="{FF2B5EF4-FFF2-40B4-BE49-F238E27FC236}">
                <a16:creationId xmlns:a16="http://schemas.microsoft.com/office/drawing/2014/main" id="{69EE0952-34FB-4217-8FBC-774BE000F6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1122B44-2702-4DE0-8F4B-297ACA78CA11}"/>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2554385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346C0-76B2-4261-BBDE-BA8E98953FAE}"/>
              </a:ext>
            </a:extLst>
          </p:cNvPr>
          <p:cNvSpPr>
            <a:spLocks noGrp="1"/>
          </p:cNvSpPr>
          <p:nvPr>
            <p:ph type="title"/>
          </p:nvPr>
        </p:nvSpPr>
        <p:spPr>
          <a:xfrm>
            <a:off x="234000" y="136800"/>
            <a:ext cx="9003600" cy="1188000"/>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26F9673-06A6-4883-87B9-AEFCC485B9D1}"/>
              </a:ext>
            </a:extLst>
          </p:cNvPr>
          <p:cNvSpPr>
            <a:spLocks noGrp="1"/>
          </p:cNvSpPr>
          <p:nvPr>
            <p:ph type="body" idx="1"/>
          </p:nvPr>
        </p:nvSpPr>
        <p:spPr>
          <a:xfrm>
            <a:off x="234000" y="1681163"/>
            <a:ext cx="57635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5ECD162-0697-49BE-8899-05FCFB71539C}"/>
              </a:ext>
            </a:extLst>
          </p:cNvPr>
          <p:cNvSpPr>
            <a:spLocks noGrp="1"/>
          </p:cNvSpPr>
          <p:nvPr>
            <p:ph sz="half" idx="2"/>
          </p:nvPr>
        </p:nvSpPr>
        <p:spPr>
          <a:xfrm>
            <a:off x="234000" y="2505075"/>
            <a:ext cx="5763575"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A69E6007-785B-41D0-B932-2B4BFF073755}"/>
              </a:ext>
            </a:extLst>
          </p:cNvPr>
          <p:cNvSpPr>
            <a:spLocks noGrp="1"/>
          </p:cNvSpPr>
          <p:nvPr>
            <p:ph type="body" sz="quarter" idx="3"/>
          </p:nvPr>
        </p:nvSpPr>
        <p:spPr>
          <a:xfrm>
            <a:off x="6172200" y="1681163"/>
            <a:ext cx="57636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35DF337-0335-4780-B1BA-0BBD0A42EA5C}"/>
              </a:ext>
            </a:extLst>
          </p:cNvPr>
          <p:cNvSpPr>
            <a:spLocks noGrp="1"/>
          </p:cNvSpPr>
          <p:nvPr>
            <p:ph sz="quarter" idx="4"/>
          </p:nvPr>
        </p:nvSpPr>
        <p:spPr>
          <a:xfrm>
            <a:off x="6172200" y="2505075"/>
            <a:ext cx="576360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0D2C4F8-CFFF-463C-BEA7-03012D7F8516}"/>
              </a:ext>
            </a:extLst>
          </p:cNvPr>
          <p:cNvSpPr>
            <a:spLocks noGrp="1"/>
          </p:cNvSpPr>
          <p:nvPr>
            <p:ph type="dt" sz="half" idx="10"/>
          </p:nvPr>
        </p:nvSpPr>
        <p:spPr/>
        <p:txBody>
          <a:bodyPr/>
          <a:lstStyle/>
          <a:p>
            <a:fld id="{FCB5436F-4535-42A0-B5CA-09E15DDE10B5}" type="datetime1">
              <a:rPr lang="en-AU" smtClean="0"/>
              <a:t>8/06/2021</a:t>
            </a:fld>
            <a:endParaRPr lang="en-AU"/>
          </a:p>
        </p:txBody>
      </p:sp>
      <p:sp>
        <p:nvSpPr>
          <p:cNvPr id="8" name="Footer Placeholder 7">
            <a:extLst>
              <a:ext uri="{FF2B5EF4-FFF2-40B4-BE49-F238E27FC236}">
                <a16:creationId xmlns:a16="http://schemas.microsoft.com/office/drawing/2014/main" id="{45F5B21B-D917-4C2D-A86B-12BB20BCDC13}"/>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ED006EB-F623-4403-A677-A9921610C0AE}"/>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336557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57A25-6280-4D1F-8222-2DE5D168B25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AF5B11E6-D675-4EEF-978E-E387831969B1}"/>
              </a:ext>
            </a:extLst>
          </p:cNvPr>
          <p:cNvSpPr>
            <a:spLocks noGrp="1"/>
          </p:cNvSpPr>
          <p:nvPr>
            <p:ph type="dt" sz="half" idx="10"/>
          </p:nvPr>
        </p:nvSpPr>
        <p:spPr/>
        <p:txBody>
          <a:bodyPr/>
          <a:lstStyle/>
          <a:p>
            <a:fld id="{D815AB49-6F22-4ED0-B589-EC2B677883EB}" type="datetime1">
              <a:rPr lang="en-AU" smtClean="0"/>
              <a:t>8/06/2021</a:t>
            </a:fld>
            <a:endParaRPr lang="en-AU"/>
          </a:p>
        </p:txBody>
      </p:sp>
      <p:sp>
        <p:nvSpPr>
          <p:cNvPr id="4" name="Footer Placeholder 3">
            <a:extLst>
              <a:ext uri="{FF2B5EF4-FFF2-40B4-BE49-F238E27FC236}">
                <a16:creationId xmlns:a16="http://schemas.microsoft.com/office/drawing/2014/main" id="{495CDF87-D029-4429-9F21-882389F5C0E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70BC53C-4C4B-4FB5-B43A-F9255C94B3E5}"/>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1857413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ABD13F-814C-4D3A-8EB6-2F0288292708}"/>
              </a:ext>
            </a:extLst>
          </p:cNvPr>
          <p:cNvSpPr>
            <a:spLocks noGrp="1"/>
          </p:cNvSpPr>
          <p:nvPr>
            <p:ph type="dt" sz="half" idx="10"/>
          </p:nvPr>
        </p:nvSpPr>
        <p:spPr/>
        <p:txBody>
          <a:bodyPr/>
          <a:lstStyle/>
          <a:p>
            <a:fld id="{76062BD9-CBA2-434B-A965-D8BD4E005856}" type="datetime1">
              <a:rPr lang="en-AU" smtClean="0"/>
              <a:t>8/06/2021</a:t>
            </a:fld>
            <a:endParaRPr lang="en-AU"/>
          </a:p>
        </p:txBody>
      </p:sp>
      <p:sp>
        <p:nvSpPr>
          <p:cNvPr id="3" name="Footer Placeholder 2">
            <a:extLst>
              <a:ext uri="{FF2B5EF4-FFF2-40B4-BE49-F238E27FC236}">
                <a16:creationId xmlns:a16="http://schemas.microsoft.com/office/drawing/2014/main" id="{A6DB036C-D370-4FDE-B942-8258769CEEC3}"/>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0CCFD27-C193-40B6-BAF5-5C073FCA20A5}"/>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27813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CABBF1-340C-406B-8C6D-79AE564C0DDF}"/>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4B8A512-F5E2-4729-A3C7-D3CBFFA81415}"/>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5AE116F7-0AE7-40B0-9C9D-0F9CBF82DF85}"/>
              </a:ext>
            </a:extLst>
          </p:cNvPr>
          <p:cNvSpPr>
            <a:spLocks noGrp="1"/>
          </p:cNvSpPr>
          <p:nvPr>
            <p:ph idx="1"/>
          </p:nvPr>
        </p:nvSpPr>
        <p:spPr>
          <a:xfrm>
            <a:off x="4201812" y="457200"/>
            <a:ext cx="7724987" cy="562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A46DFC6-B1F9-4548-AD13-D6EEFAE6DD0C}"/>
              </a:ext>
            </a:extLst>
          </p:cNvPr>
          <p:cNvSpPr>
            <a:spLocks noGrp="1"/>
          </p:cNvSpPr>
          <p:nvPr>
            <p:ph type="body" sz="half" idx="2"/>
          </p:nvPr>
        </p:nvSpPr>
        <p:spPr>
          <a:xfrm>
            <a:off x="266400" y="3117600"/>
            <a:ext cx="3315600" cy="1846800"/>
          </a:xfrm>
        </p:spPr>
        <p:txBody>
          <a:bodyPr>
            <a:normAutofit/>
          </a:bodyPr>
          <a:lstStyle>
            <a:lvl1pPr marL="0" inden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EB08899-091A-4986-B914-D309D6491E2A}"/>
              </a:ext>
            </a:extLst>
          </p:cNvPr>
          <p:cNvSpPr>
            <a:spLocks noGrp="1"/>
          </p:cNvSpPr>
          <p:nvPr>
            <p:ph type="dt" sz="half" idx="10"/>
          </p:nvPr>
        </p:nvSpPr>
        <p:spPr/>
        <p:txBody>
          <a:bodyPr/>
          <a:lstStyle/>
          <a:p>
            <a:fld id="{4089AC73-4B71-40F5-AC54-9DE09DE74C46}" type="datetime1">
              <a:rPr lang="en-AU" smtClean="0"/>
              <a:t>8/06/2021</a:t>
            </a:fld>
            <a:endParaRPr lang="en-AU"/>
          </a:p>
        </p:txBody>
      </p:sp>
      <p:sp>
        <p:nvSpPr>
          <p:cNvPr id="6" name="Footer Placeholder 5">
            <a:extLst>
              <a:ext uri="{FF2B5EF4-FFF2-40B4-BE49-F238E27FC236}">
                <a16:creationId xmlns:a16="http://schemas.microsoft.com/office/drawing/2014/main" id="{B935479A-D9D2-45B0-9A87-66C743FAB20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7E2F7D9-6D72-472F-9761-0399665077CA}"/>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403536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4AA570C-1BBC-4CDB-A506-E6982C6B7BDD}"/>
              </a:ext>
            </a:extLst>
          </p:cNvPr>
          <p:cNvSpPr/>
          <p:nvPr userDrawn="1"/>
        </p:nvSpPr>
        <p:spPr>
          <a:xfrm>
            <a:off x="0" y="0"/>
            <a:ext cx="12192000" cy="1325563"/>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 name="Title Placeholder 1">
            <a:extLst>
              <a:ext uri="{FF2B5EF4-FFF2-40B4-BE49-F238E27FC236}">
                <a16:creationId xmlns:a16="http://schemas.microsoft.com/office/drawing/2014/main" id="{E813FF67-1633-4DD4-99C9-C98EEFE702B2}"/>
              </a:ext>
            </a:extLst>
          </p:cNvPr>
          <p:cNvSpPr>
            <a:spLocks noGrp="1"/>
          </p:cNvSpPr>
          <p:nvPr>
            <p:ph type="title"/>
          </p:nvPr>
        </p:nvSpPr>
        <p:spPr>
          <a:xfrm>
            <a:off x="235528" y="136525"/>
            <a:ext cx="9001778" cy="1189039"/>
          </a:xfrm>
          <a:prstGeom prst="rect">
            <a:avLst/>
          </a:prstGeom>
        </p:spPr>
        <p:txBody>
          <a:bodyPr vert="horz" lIns="91440" tIns="45720" rIns="91440" bIns="45720" rtlCol="0" anchor="b" anchorCtr="0">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7D0BBB1-D145-40B9-81B9-93197AFAADDE}"/>
              </a:ext>
            </a:extLst>
          </p:cNvPr>
          <p:cNvSpPr>
            <a:spLocks noGrp="1"/>
          </p:cNvSpPr>
          <p:nvPr>
            <p:ph type="body" idx="1"/>
          </p:nvPr>
        </p:nvSpPr>
        <p:spPr>
          <a:xfrm>
            <a:off x="235527" y="1825625"/>
            <a:ext cx="11694382"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4F2B31C-A208-4978-9A1D-EA4662D26BC7}"/>
              </a:ext>
            </a:extLst>
          </p:cNvPr>
          <p:cNvSpPr>
            <a:spLocks noGrp="1"/>
          </p:cNvSpPr>
          <p:nvPr>
            <p:ph type="dt" sz="half" idx="2"/>
          </p:nvPr>
        </p:nvSpPr>
        <p:spPr>
          <a:xfrm>
            <a:off x="9496425" y="6356350"/>
            <a:ext cx="173606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8F163B-F9D1-49E0-8EA9-004EA50620D7}" type="datetime1">
              <a:rPr lang="en-AU" smtClean="0"/>
              <a:t>8/06/2021</a:t>
            </a:fld>
            <a:endParaRPr lang="en-AU"/>
          </a:p>
        </p:txBody>
      </p:sp>
      <p:sp>
        <p:nvSpPr>
          <p:cNvPr id="5" name="Footer Placeholder 4">
            <a:extLst>
              <a:ext uri="{FF2B5EF4-FFF2-40B4-BE49-F238E27FC236}">
                <a16:creationId xmlns:a16="http://schemas.microsoft.com/office/drawing/2014/main" id="{7ACC266F-310A-4449-8A29-6F1ACA0C6CA5}"/>
              </a:ext>
            </a:extLst>
          </p:cNvPr>
          <p:cNvSpPr>
            <a:spLocks noGrp="1"/>
          </p:cNvSpPr>
          <p:nvPr>
            <p:ph type="ftr" sz="quarter" idx="3"/>
          </p:nvPr>
        </p:nvSpPr>
        <p:spPr>
          <a:xfrm>
            <a:off x="4038599" y="6356350"/>
            <a:ext cx="5336509"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F32EF9F2-B7AF-45F0-96E3-4AB78790C458}"/>
              </a:ext>
            </a:extLst>
          </p:cNvPr>
          <p:cNvSpPr>
            <a:spLocks noGrp="1"/>
          </p:cNvSpPr>
          <p:nvPr>
            <p:ph type="sldNum" sz="quarter" idx="4"/>
          </p:nvPr>
        </p:nvSpPr>
        <p:spPr>
          <a:xfrm>
            <a:off x="11353800" y="6356350"/>
            <a:ext cx="57610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C81F68-4976-451A-B2E9-79BCBD2F70CC}" type="slidenum">
              <a:rPr lang="en-AU" smtClean="0"/>
              <a:t>‹#›</a:t>
            </a:fld>
            <a:endParaRPr lang="en-AU"/>
          </a:p>
        </p:txBody>
      </p:sp>
    </p:spTree>
    <p:extLst>
      <p:ext uri="{BB962C8B-B14F-4D97-AF65-F5344CB8AC3E}">
        <p14:creationId xmlns:p14="http://schemas.microsoft.com/office/powerpoint/2010/main" val="343749320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9" r:id="rId11"/>
  </p:sldLayoutIdLst>
  <p:hf hdr="0" ftr="0" dt="0"/>
  <p:txStyles>
    <p:titleStyle>
      <a:lvl1pPr algn="l" defTabSz="914400" rtl="0" eaLnBrk="1" latinLnBrk="0" hangingPunct="1">
        <a:lnSpc>
          <a:spcPct val="90000"/>
        </a:lnSpc>
        <a:spcBef>
          <a:spcPct val="0"/>
        </a:spcBef>
        <a:buNone/>
        <a:defRPr sz="4400" b="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4290"/>
            <a:ext cx="8439171" cy="857256"/>
          </a:xfrm>
          <a:prstGeom prst="rect">
            <a:avLst/>
          </a:prstGeom>
        </p:spPr>
        <p:txBody>
          <a:bodyPr vert="horz" lIns="91440" tIns="45720" rIns="91440" bIns="45720" rtlCol="0" anchor="b">
            <a:normAutofit/>
          </a:bodyPr>
          <a:lstStyle/>
          <a:p>
            <a:r>
              <a:rPr lang="en-US"/>
              <a:t>Click to edit Master title style</a:t>
            </a:r>
            <a:endParaRPr lang="en-AU"/>
          </a:p>
        </p:txBody>
      </p:sp>
      <p:sp>
        <p:nvSpPr>
          <p:cNvPr id="3" name="Text Placeholder 2"/>
          <p:cNvSpPr>
            <a:spLocks noGrp="1"/>
          </p:cNvSpPr>
          <p:nvPr>
            <p:ph type="body" idx="1"/>
          </p:nvPr>
        </p:nvSpPr>
        <p:spPr>
          <a:xfrm>
            <a:off x="609600" y="1357298"/>
            <a:ext cx="10972800" cy="476886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8" name="TextBox 7"/>
          <p:cNvSpPr txBox="1"/>
          <p:nvPr/>
        </p:nvSpPr>
        <p:spPr>
          <a:xfrm>
            <a:off x="10058389" y="6357958"/>
            <a:ext cx="1524011" cy="261610"/>
          </a:xfrm>
          <a:prstGeom prst="rect">
            <a:avLst/>
          </a:prstGeom>
          <a:noFill/>
        </p:spPr>
        <p:txBody>
          <a:bodyPr wrap="square" rtlCol="0">
            <a:spAutoFit/>
          </a:bodyPr>
          <a:lstStyle/>
          <a:p>
            <a:pPr algn="r"/>
            <a:r>
              <a:rPr lang="en-AU" sz="1100"/>
              <a:t>SLIDE </a:t>
            </a:r>
            <a:fld id="{B602A6DE-BF6F-4EAB-917C-8134D0F37D4B}" type="slidenum">
              <a:rPr lang="en-AU" sz="1100" smtClean="0"/>
              <a:pPr algn="r"/>
              <a:t>‹#›</a:t>
            </a:fld>
            <a:endParaRPr lang="en-AU" sz="1100"/>
          </a:p>
        </p:txBody>
      </p:sp>
      <p:pic>
        <p:nvPicPr>
          <p:cNvPr id="6" name="Picture 5" descr="Header 1"/>
          <p:cNvPicPr/>
          <p:nvPr/>
        </p:nvPicPr>
        <p:blipFill>
          <a:blip r:embed="rId6" cstate="print"/>
          <a:srcRect/>
          <a:stretch>
            <a:fillRect/>
          </a:stretch>
        </p:blipFill>
        <p:spPr bwMode="auto">
          <a:xfrm>
            <a:off x="9334523" y="571480"/>
            <a:ext cx="1905013" cy="428628"/>
          </a:xfrm>
          <a:prstGeom prst="rect">
            <a:avLst/>
          </a:prstGeom>
          <a:solidFill>
            <a:srgbClr val="FFFFFF"/>
          </a:solidFill>
          <a:ln w="9525">
            <a:noFill/>
            <a:miter lim="800000"/>
            <a:headEnd/>
            <a:tailEnd/>
          </a:ln>
        </p:spPr>
      </p:pic>
    </p:spTree>
    <p:extLst>
      <p:ext uri="{BB962C8B-B14F-4D97-AF65-F5344CB8AC3E}">
        <p14:creationId xmlns:p14="http://schemas.microsoft.com/office/powerpoint/2010/main" val="8789690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hf hdr="0" ftr="0" dt="0"/>
  <p:txStyles>
    <p:titleStyle>
      <a:lvl1pPr algn="l" defTabSz="914400" rtl="0" eaLnBrk="1" latinLnBrk="0" hangingPunct="1">
        <a:spcBef>
          <a:spcPct val="0"/>
        </a:spcBef>
        <a:buNone/>
        <a:defRPr sz="2400" kern="1200" cap="all" baseline="0">
          <a:solidFill>
            <a:schemeClr val="tx1"/>
          </a:solidFill>
          <a:latin typeface="+mj-lt"/>
          <a:ea typeface="+mj-ea"/>
          <a:cs typeface="+mj-cs"/>
        </a:defRPr>
      </a:lvl1pPr>
    </p:titleStyle>
    <p:bodyStyle>
      <a:lvl1pPr marL="363600" indent="-363600" algn="l" defTabSz="914400" rtl="0" eaLnBrk="1" latinLnBrk="0" hangingPunct="1">
        <a:spcBef>
          <a:spcPct val="20000"/>
        </a:spcBef>
        <a:buFont typeface="Arial" pitchFamily="34" charset="0"/>
        <a:buChar char="•"/>
        <a:defRPr sz="2400" kern="1200" cap="none" baseline="0">
          <a:solidFill>
            <a:schemeClr val="tx1"/>
          </a:solidFill>
          <a:latin typeface="+mn-lt"/>
          <a:ea typeface="+mn-ea"/>
          <a:cs typeface="+mn-cs"/>
        </a:defRPr>
      </a:lvl1pPr>
      <a:lvl2pPr marL="712788" indent="-349250" algn="l" defTabSz="914400" rtl="0" eaLnBrk="1" latinLnBrk="0" hangingPunct="1">
        <a:spcBef>
          <a:spcPct val="20000"/>
        </a:spcBef>
        <a:buFont typeface="Courier New" pitchFamily="49" charset="0"/>
        <a:buChar char="o"/>
        <a:defRPr sz="2200" kern="1200">
          <a:solidFill>
            <a:schemeClr val="tx1"/>
          </a:solidFill>
          <a:latin typeface="+mn-lt"/>
          <a:ea typeface="+mn-ea"/>
          <a:cs typeface="+mn-cs"/>
        </a:defRPr>
      </a:lvl2pPr>
      <a:lvl3pPr marL="1076400" indent="-363600" algn="l" defTabSz="914400" rtl="0" eaLnBrk="1" latinLnBrk="0" hangingPunct="1">
        <a:spcBef>
          <a:spcPct val="20000"/>
        </a:spcBef>
        <a:buFont typeface="Wingdings" pitchFamily="2" charset="2"/>
        <a:buChar char="Ø"/>
        <a:defRPr sz="2000" kern="1200">
          <a:solidFill>
            <a:schemeClr val="tx1"/>
          </a:solidFill>
          <a:latin typeface="+mn-lt"/>
          <a:ea typeface="+mn-ea"/>
          <a:cs typeface="+mn-cs"/>
        </a:defRPr>
      </a:lvl3pPr>
      <a:lvl4pPr marL="1346400" indent="-2700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1612800" indent="-270000" algn="l" defTabSz="914400" rtl="0" eaLnBrk="1" latinLnBrk="0" hangingPunct="1">
        <a:spcBef>
          <a:spcPct val="20000"/>
        </a:spcBef>
        <a:buFont typeface="Courier New" pitchFamily="49" charset="0"/>
        <a:buChar char="o"/>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838799" y="2350800"/>
            <a:ext cx="10842918" cy="2387600"/>
          </a:xfrm>
        </p:spPr>
        <p:txBody>
          <a:bodyPr>
            <a:normAutofit fontScale="90000"/>
          </a:bodyPr>
          <a:lstStyle/>
          <a:p>
            <a:r>
              <a:rPr lang="en-AU"/>
              <a:t>5MS &amp; GS Readiness Working Group Retail Cutover Run-Through</a:t>
            </a:r>
            <a:endParaRPr lang="en-AU" baseline="30000"/>
          </a:p>
        </p:txBody>
      </p:sp>
      <p:sp>
        <p:nvSpPr>
          <p:cNvPr id="5" name="Subtitle 4">
            <a:extLst>
              <a:ext uri="{FF2B5EF4-FFF2-40B4-BE49-F238E27FC236}">
                <a16:creationId xmlns:a16="http://schemas.microsoft.com/office/drawing/2014/main" id="{8C1BF767-69BB-4556-9D40-83E020974227}"/>
              </a:ext>
            </a:extLst>
          </p:cNvPr>
          <p:cNvSpPr>
            <a:spLocks noGrp="1"/>
          </p:cNvSpPr>
          <p:nvPr>
            <p:ph type="subTitle" idx="1"/>
          </p:nvPr>
        </p:nvSpPr>
        <p:spPr>
          <a:xfrm>
            <a:off x="838799" y="4899599"/>
            <a:ext cx="10112979" cy="1227931"/>
          </a:xfrm>
        </p:spPr>
        <p:txBody>
          <a:bodyPr vert="horz" lIns="91440" tIns="45720" rIns="91440" bIns="45720" rtlCol="0" anchor="t">
            <a:normAutofit fontScale="92500" lnSpcReduction="10000"/>
          </a:bodyPr>
          <a:lstStyle/>
          <a:p>
            <a:r>
              <a:rPr lang="en-AU" sz="3200"/>
              <a:t>Wednesday, 2 June 2021</a:t>
            </a:r>
          </a:p>
          <a:p>
            <a:r>
              <a:rPr lang="en-AU" sz="2000"/>
              <a:t>This meeting is recorded for the purpose of minute taking.</a:t>
            </a:r>
          </a:p>
          <a:p>
            <a:r>
              <a:rPr lang="en-AU" sz="2000"/>
              <a:t>Please disconnect from your workplace VPN for the WebEx call</a:t>
            </a:r>
          </a:p>
        </p:txBody>
      </p:sp>
    </p:spTree>
    <p:extLst>
      <p:ext uri="{BB962C8B-B14F-4D97-AF65-F5344CB8AC3E}">
        <p14:creationId xmlns:p14="http://schemas.microsoft.com/office/powerpoint/2010/main" val="1865525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FBA1D-526A-477F-B59F-A97625827067}"/>
              </a:ext>
            </a:extLst>
          </p:cNvPr>
          <p:cNvSpPr>
            <a:spLocks noGrp="1"/>
          </p:cNvSpPr>
          <p:nvPr>
            <p:ph type="title"/>
          </p:nvPr>
        </p:nvSpPr>
        <p:spPr/>
        <p:txBody>
          <a:bodyPr>
            <a:normAutofit/>
          </a:bodyPr>
          <a:lstStyle/>
          <a:p>
            <a:r>
              <a:rPr lang="en-AU" sz="4000"/>
              <a:t>Industry Go-Live Schedule</a:t>
            </a:r>
          </a:p>
        </p:txBody>
      </p:sp>
      <p:sp>
        <p:nvSpPr>
          <p:cNvPr id="3" name="Slide Number Placeholder 2">
            <a:extLst>
              <a:ext uri="{FF2B5EF4-FFF2-40B4-BE49-F238E27FC236}">
                <a16:creationId xmlns:a16="http://schemas.microsoft.com/office/drawing/2014/main" id="{55C3ECB3-9AD4-4A54-AADD-C7445219BFE7}"/>
              </a:ext>
            </a:extLst>
          </p:cNvPr>
          <p:cNvSpPr>
            <a:spLocks noGrp="1"/>
          </p:cNvSpPr>
          <p:nvPr>
            <p:ph type="sldNum" sz="quarter" idx="12"/>
          </p:nvPr>
        </p:nvSpPr>
        <p:spPr/>
        <p:txBody>
          <a:bodyPr/>
          <a:lstStyle/>
          <a:p>
            <a:fld id="{4EC81F68-4976-451A-B2E9-79BCBD2F70CC}" type="slidenum">
              <a:rPr lang="en-AU" smtClean="0"/>
              <a:t>10</a:t>
            </a:fld>
            <a:endParaRPr lang="en-AU"/>
          </a:p>
        </p:txBody>
      </p:sp>
      <p:graphicFrame>
        <p:nvGraphicFramePr>
          <p:cNvPr id="6" name="Table 5">
            <a:extLst>
              <a:ext uri="{FF2B5EF4-FFF2-40B4-BE49-F238E27FC236}">
                <a16:creationId xmlns:a16="http://schemas.microsoft.com/office/drawing/2014/main" id="{1BA3FBAD-F055-475D-AD74-91776A3C831B}"/>
              </a:ext>
            </a:extLst>
          </p:cNvPr>
          <p:cNvGraphicFramePr>
            <a:graphicFrameLocks noGrp="1"/>
          </p:cNvGraphicFramePr>
          <p:nvPr>
            <p:extLst>
              <p:ext uri="{D42A27DB-BD31-4B8C-83A1-F6EECF244321}">
                <p14:modId xmlns:p14="http://schemas.microsoft.com/office/powerpoint/2010/main" val="2481992707"/>
              </p:ext>
            </p:extLst>
          </p:nvPr>
        </p:nvGraphicFramePr>
        <p:xfrm>
          <a:off x="-1" y="1446485"/>
          <a:ext cx="12192001" cy="5077505"/>
        </p:xfrm>
        <a:graphic>
          <a:graphicData uri="http://schemas.openxmlformats.org/drawingml/2006/table">
            <a:tbl>
              <a:tblPr firstRow="1" firstCol="1" bandRow="1">
                <a:tableStyleId>{21E4AEA4-8DFA-4A89-87EB-49C32662AFE0}</a:tableStyleId>
              </a:tblPr>
              <a:tblGrid>
                <a:gridCol w="460615">
                  <a:extLst>
                    <a:ext uri="{9D8B030D-6E8A-4147-A177-3AD203B41FA5}">
                      <a16:colId xmlns:a16="http://schemas.microsoft.com/office/drawing/2014/main" val="3859819981"/>
                    </a:ext>
                  </a:extLst>
                </a:gridCol>
                <a:gridCol w="3417702">
                  <a:extLst>
                    <a:ext uri="{9D8B030D-6E8A-4147-A177-3AD203B41FA5}">
                      <a16:colId xmlns:a16="http://schemas.microsoft.com/office/drawing/2014/main" val="2060040524"/>
                    </a:ext>
                  </a:extLst>
                </a:gridCol>
                <a:gridCol w="3184635">
                  <a:extLst>
                    <a:ext uri="{9D8B030D-6E8A-4147-A177-3AD203B41FA5}">
                      <a16:colId xmlns:a16="http://schemas.microsoft.com/office/drawing/2014/main" val="907697275"/>
                    </a:ext>
                  </a:extLst>
                </a:gridCol>
                <a:gridCol w="1702677">
                  <a:extLst>
                    <a:ext uri="{9D8B030D-6E8A-4147-A177-3AD203B41FA5}">
                      <a16:colId xmlns:a16="http://schemas.microsoft.com/office/drawing/2014/main" val="3546034162"/>
                    </a:ext>
                  </a:extLst>
                </a:gridCol>
                <a:gridCol w="1575973">
                  <a:extLst>
                    <a:ext uri="{9D8B030D-6E8A-4147-A177-3AD203B41FA5}">
                      <a16:colId xmlns:a16="http://schemas.microsoft.com/office/drawing/2014/main" val="4117315945"/>
                    </a:ext>
                  </a:extLst>
                </a:gridCol>
                <a:gridCol w="1850399">
                  <a:extLst>
                    <a:ext uri="{9D8B030D-6E8A-4147-A177-3AD203B41FA5}">
                      <a16:colId xmlns:a16="http://schemas.microsoft.com/office/drawing/2014/main" val="3738003421"/>
                    </a:ext>
                  </a:extLst>
                </a:gridCol>
              </a:tblGrid>
              <a:tr h="546300">
                <a:tc>
                  <a:txBody>
                    <a:bodyPr/>
                    <a:lstStyle/>
                    <a:p>
                      <a:pPr algn="ctr"/>
                      <a:r>
                        <a:rPr lang="en-AU" sz="900">
                          <a:effectLst/>
                        </a:rPr>
                        <a:t>#</a:t>
                      </a:r>
                      <a:endParaRPr lang="en-AU" sz="900">
                        <a:solidFill>
                          <a:srgbClr val="222324"/>
                        </a:solidFill>
                        <a:effectLst/>
                        <a:latin typeface="Segoe UI Semilight" panose="020B0402040204020203" pitchFamily="34" charset="0"/>
                        <a:ea typeface="Batang"/>
                        <a:cs typeface="Arial Unicode MS"/>
                      </a:endParaRPr>
                    </a:p>
                  </a:txBody>
                  <a:tcPr marL="13214" marR="13214" marT="0" marB="0" anchor="ctr"/>
                </a:tc>
                <a:tc>
                  <a:txBody>
                    <a:bodyPr/>
                    <a:lstStyle/>
                    <a:p>
                      <a:r>
                        <a:rPr lang="en-AU" sz="1050">
                          <a:effectLst/>
                        </a:rPr>
                        <a:t>AEMO actions</a:t>
                      </a:r>
                      <a:endParaRPr lang="en-AU" sz="1050">
                        <a:solidFill>
                          <a:srgbClr val="222324"/>
                        </a:solidFill>
                        <a:effectLst/>
                        <a:latin typeface="Segoe UI Semilight" panose="020B0402040204020203" pitchFamily="34" charset="0"/>
                        <a:ea typeface="Batang"/>
                        <a:cs typeface="Arial Unicode MS"/>
                      </a:endParaRPr>
                    </a:p>
                  </a:txBody>
                  <a:tcPr marL="72000" marR="72000" marT="0" marB="0" anchor="ctr"/>
                </a:tc>
                <a:tc>
                  <a:txBody>
                    <a:bodyPr/>
                    <a:lstStyle/>
                    <a:p>
                      <a:r>
                        <a:rPr lang="en-AU" sz="1050">
                          <a:effectLst/>
                        </a:rPr>
                        <a:t>Industry Impacts and actions</a:t>
                      </a:r>
                      <a:endParaRPr lang="en-AU" sz="1050">
                        <a:solidFill>
                          <a:srgbClr val="222324"/>
                        </a:solidFill>
                        <a:effectLst/>
                        <a:latin typeface="Segoe UI Semilight" panose="020B0402040204020203" pitchFamily="34" charset="0"/>
                        <a:ea typeface="Batang"/>
                        <a:cs typeface="Arial Unicode MS"/>
                      </a:endParaRPr>
                    </a:p>
                  </a:txBody>
                  <a:tcPr marL="72000" marR="72000" marT="0" marB="0" anchor="ctr"/>
                </a:tc>
                <a:tc>
                  <a:txBody>
                    <a:bodyPr/>
                    <a:lstStyle/>
                    <a:p>
                      <a:r>
                        <a:rPr lang="en-AU" sz="1050">
                          <a:effectLst/>
                        </a:rPr>
                        <a:t> Notes</a:t>
                      </a:r>
                      <a:endParaRPr lang="en-AU" sz="1050">
                        <a:solidFill>
                          <a:srgbClr val="222324"/>
                        </a:solidFill>
                        <a:effectLst/>
                        <a:latin typeface="Segoe UI Semilight" panose="020B0402040204020203" pitchFamily="34" charset="0"/>
                        <a:ea typeface="Batang"/>
                        <a:cs typeface="Arial Unicode MS"/>
                      </a:endParaRPr>
                    </a:p>
                  </a:txBody>
                  <a:tcPr marL="72000" marR="72000" marT="0" marB="0" anchor="ctr"/>
                </a:tc>
                <a:tc>
                  <a:txBody>
                    <a:bodyPr/>
                    <a:lstStyle/>
                    <a:p>
                      <a:pPr algn="ctr">
                        <a:lnSpc>
                          <a:spcPts val="900"/>
                        </a:lnSpc>
                      </a:pPr>
                      <a:r>
                        <a:rPr lang="en-AU" sz="1050">
                          <a:effectLst/>
                        </a:rPr>
                        <a:t>Planned Start Time </a:t>
                      </a:r>
                      <a:br>
                        <a:rPr lang="en-AU" sz="1050">
                          <a:effectLst/>
                        </a:rPr>
                      </a:br>
                      <a:r>
                        <a:rPr lang="en-AU" sz="800">
                          <a:effectLst/>
                        </a:rPr>
                        <a:t>(Market Time, Approximate only)</a:t>
                      </a:r>
                      <a:endParaRPr lang="en-AU" sz="1050" i="1">
                        <a:solidFill>
                          <a:srgbClr val="222324"/>
                        </a:solidFill>
                        <a:effectLst/>
                        <a:latin typeface="Segoe UI Semilight" panose="020B0402040204020203" pitchFamily="34" charset="0"/>
                        <a:ea typeface="Batang"/>
                        <a:cs typeface="Arial Unicode MS"/>
                      </a:endParaRPr>
                    </a:p>
                  </a:txBody>
                  <a:tcPr marL="72000" marR="72000" marT="36000" marB="36000" anchor="ctr"/>
                </a:tc>
                <a:tc>
                  <a:txBody>
                    <a:bodyPr/>
                    <a:lstStyle/>
                    <a:p>
                      <a:pPr algn="ctr"/>
                      <a:r>
                        <a:rPr lang="en-AU" sz="1050">
                          <a:effectLst/>
                        </a:rPr>
                        <a:t>Communication Channel</a:t>
                      </a:r>
                      <a:endParaRPr lang="en-AU" sz="1050">
                        <a:solidFill>
                          <a:srgbClr val="222324"/>
                        </a:solidFill>
                        <a:effectLst/>
                        <a:latin typeface="Segoe UI Semilight" panose="020B0402040204020203" pitchFamily="34" charset="0"/>
                        <a:ea typeface="Batang"/>
                        <a:cs typeface="Arial Unicode MS"/>
                      </a:endParaRPr>
                    </a:p>
                  </a:txBody>
                  <a:tcPr marL="72000" marR="72000" marT="0" marB="0" anchor="ctr"/>
                </a:tc>
                <a:extLst>
                  <a:ext uri="{0D108BD9-81ED-4DB2-BD59-A6C34878D82A}">
                    <a16:rowId xmlns:a16="http://schemas.microsoft.com/office/drawing/2014/main" val="3510014045"/>
                  </a:ext>
                </a:extLst>
              </a:tr>
              <a:tr h="157325">
                <a:tc>
                  <a:txBody>
                    <a:bodyPr/>
                    <a:lstStyle/>
                    <a:p>
                      <a:r>
                        <a:rPr lang="en-AU" sz="900">
                          <a:effectLst/>
                        </a:rPr>
                        <a:t> </a:t>
                      </a:r>
                      <a:endParaRPr lang="en-AU" sz="900">
                        <a:solidFill>
                          <a:srgbClr val="222324"/>
                        </a:solidFill>
                        <a:effectLst/>
                        <a:latin typeface="Segoe UI Semilight" panose="020B0402040204020203" pitchFamily="34" charset="0"/>
                        <a:ea typeface="Batang"/>
                        <a:cs typeface="Arial Unicode MS"/>
                      </a:endParaRPr>
                    </a:p>
                  </a:txBody>
                  <a:tcPr marL="13214" marR="13214" marT="0" marB="0"/>
                </a:tc>
                <a:tc>
                  <a:txBody>
                    <a:bodyPr/>
                    <a:lstStyle/>
                    <a:p>
                      <a:endParaRPr lang="en-AU" sz="900">
                        <a:effectLst/>
                        <a:latin typeface="Segoe UI Semilight" panose="020B0402040204020203" pitchFamily="34" charset="0"/>
                        <a:cs typeface="Times New Roman" panose="02020603050405020304" pitchFamily="18" charset="0"/>
                      </a:endParaRPr>
                    </a:p>
                  </a:txBody>
                  <a:tcPr marL="13214" marR="13214" marT="0" marB="0"/>
                </a:tc>
                <a:tc>
                  <a:txBody>
                    <a:bodyPr/>
                    <a:lstStyle/>
                    <a:p>
                      <a:r>
                        <a:rPr lang="en-AU" sz="1000">
                          <a:effectLst/>
                        </a:rPr>
                        <a:t>Specific Role</a:t>
                      </a:r>
                      <a:endParaRPr lang="en-AU" sz="1000">
                        <a:solidFill>
                          <a:srgbClr val="222324"/>
                        </a:solidFill>
                        <a:effectLst/>
                        <a:latin typeface="Segoe UI Semilight" panose="020B0402040204020203" pitchFamily="34" charset="0"/>
                        <a:ea typeface="Batang"/>
                        <a:cs typeface="Arial Unicode MS"/>
                      </a:endParaRPr>
                    </a:p>
                  </a:txBody>
                  <a:tcPr marL="13214" marR="13214" marT="0" marB="0"/>
                </a:tc>
                <a:tc>
                  <a:txBody>
                    <a:bodyPr/>
                    <a:lstStyle/>
                    <a:p>
                      <a:r>
                        <a:rPr lang="en-AU" sz="1000">
                          <a:effectLst/>
                        </a:rPr>
                        <a:t>All Roles</a:t>
                      </a:r>
                      <a:endParaRPr lang="en-AU" sz="1000">
                        <a:solidFill>
                          <a:srgbClr val="222324"/>
                        </a:solidFill>
                        <a:effectLst/>
                        <a:latin typeface="Segoe UI Semilight" panose="020B0402040204020203" pitchFamily="34" charset="0"/>
                        <a:ea typeface="Batang"/>
                        <a:cs typeface="Arial Unicode MS"/>
                      </a:endParaRPr>
                    </a:p>
                  </a:txBody>
                  <a:tcPr marL="13214" marR="13214" marT="0" marB="0"/>
                </a:tc>
                <a:tc>
                  <a:txBody>
                    <a:bodyPr/>
                    <a:lstStyle/>
                    <a:p>
                      <a:r>
                        <a:rPr lang="en-AU" sz="1000">
                          <a:effectLst/>
                        </a:rPr>
                        <a:t> </a:t>
                      </a:r>
                      <a:endParaRPr lang="en-AU" sz="1000">
                        <a:solidFill>
                          <a:srgbClr val="222324"/>
                        </a:solidFill>
                        <a:effectLst/>
                        <a:latin typeface="Segoe UI Semilight" panose="020B0402040204020203" pitchFamily="34" charset="0"/>
                        <a:ea typeface="Batang"/>
                        <a:cs typeface="Arial Unicode MS"/>
                      </a:endParaRPr>
                    </a:p>
                  </a:txBody>
                  <a:tcPr marL="13214" marR="13214" marT="0" marB="0"/>
                </a:tc>
                <a:tc>
                  <a:txBody>
                    <a:bodyPr/>
                    <a:lstStyle/>
                    <a:p>
                      <a:r>
                        <a:rPr lang="en-AU" sz="900">
                          <a:effectLst/>
                        </a:rPr>
                        <a:t> </a:t>
                      </a:r>
                      <a:endParaRPr lang="en-AU" sz="900">
                        <a:solidFill>
                          <a:srgbClr val="222324"/>
                        </a:solidFill>
                        <a:effectLst/>
                        <a:latin typeface="Segoe UI Semilight" panose="020B0402040204020203" pitchFamily="34" charset="0"/>
                        <a:ea typeface="Batang"/>
                        <a:cs typeface="Arial Unicode MS"/>
                      </a:endParaRPr>
                    </a:p>
                  </a:txBody>
                  <a:tcPr marL="13214" marR="13214" marT="0" marB="0"/>
                </a:tc>
                <a:extLst>
                  <a:ext uri="{0D108BD9-81ED-4DB2-BD59-A6C34878D82A}">
                    <a16:rowId xmlns:a16="http://schemas.microsoft.com/office/drawing/2014/main" val="3875702042"/>
                  </a:ext>
                </a:extLst>
              </a:tr>
              <a:tr h="1818007">
                <a:tc>
                  <a:txBody>
                    <a:bodyPr/>
                    <a:lstStyle/>
                    <a:p>
                      <a:pPr algn="l" rtl="0" fontAlgn="base"/>
                      <a:r>
                        <a:rPr lang="en-AU" sz="1100" b="0" i="0">
                          <a:solidFill>
                            <a:schemeClr val="bg1"/>
                          </a:solidFill>
                          <a:effectLst/>
                          <a:latin typeface="Calibri" panose="020F0502020204030204" pitchFamily="34" charset="0"/>
                        </a:rPr>
                        <a:t>19 </a:t>
                      </a:r>
                      <a:endParaRPr lang="en-AU" b="0" i="0">
                        <a:solidFill>
                          <a:schemeClr val="bg1"/>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AEMO informs participants of Full Market Go-live – including any restrictions on processing and issues that may impact participant processing identified during PVM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This timing may be extended by the program to allow remediation of issues to support a Delayed go-live – in preference to Rollback and reschedule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See section 3.5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Communication of expected go-live communication provided via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In the event of a rollback, please see section 3.4.2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MSATS Browser available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Mon 21/06/21 04:00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5MS mailbox / support Hub Bulletin </a:t>
                      </a:r>
                      <a:endParaRPr lang="en-AU" b="0" i="0">
                        <a:solidFill>
                          <a:srgbClr val="222324"/>
                        </a:solidFill>
                        <a:effectLst/>
                      </a:endParaRPr>
                    </a:p>
                  </a:txBody>
                  <a:tcPr/>
                </a:tc>
                <a:extLst>
                  <a:ext uri="{0D108BD9-81ED-4DB2-BD59-A6C34878D82A}">
                    <a16:rowId xmlns:a16="http://schemas.microsoft.com/office/drawing/2014/main" val="560396988"/>
                  </a:ext>
                </a:extLst>
              </a:tr>
              <a:tr h="1230662">
                <a:tc>
                  <a:txBody>
                    <a:bodyPr/>
                    <a:lstStyle/>
                    <a:p>
                      <a:pPr algn="l" rtl="0" fontAlgn="base"/>
                      <a:r>
                        <a:rPr lang="en-AU" sz="1100" b="0" i="0">
                          <a:solidFill>
                            <a:schemeClr val="bg1"/>
                          </a:solidFill>
                          <a:effectLst/>
                          <a:latin typeface="Calibri" panose="020F0502020204030204" pitchFamily="34" charset="0"/>
                        </a:rPr>
                        <a:t>20 </a:t>
                      </a:r>
                      <a:endParaRPr lang="en-AU" b="0" i="0">
                        <a:solidFill>
                          <a:schemeClr val="bg1"/>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AEMO recommences processing and monitors B2M transactions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-AEMO updates access for all participants B2M batch Handlers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MDP restart B2B metering Data delivery processing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MDP restart B2M metering Data Delivery- initial delivery of Friday and Saturday Metering Data to be delivered to support Tuesday settlement run.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MDP delivery to be staggered to ensure backlog processing is effective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  Processing of B2M/ transactions restarts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MSATS Browser Available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Mon 21/06/21 04:00 </a:t>
                      </a:r>
                      <a:endParaRPr lang="en-AU" b="0" i="0">
                        <a:solidFill>
                          <a:srgbClr val="222324"/>
                        </a:solidFill>
                        <a:effectLst/>
                      </a:endParaRPr>
                    </a:p>
                  </a:txBody>
                  <a:tcPr/>
                </a:tc>
                <a:tc>
                  <a:txBody>
                    <a:bodyPr/>
                    <a:lstStyle/>
                    <a:p>
                      <a:pPr marL="0" algn="l" defTabSz="914400" rtl="0" eaLnBrk="1" fontAlgn="base" latinLnBrk="0" hangingPunct="1"/>
                      <a:r>
                        <a:rPr lang="en-AU" sz="1100" b="0" i="0" kern="1200">
                          <a:solidFill>
                            <a:srgbClr val="222324"/>
                          </a:solidFill>
                          <a:effectLst/>
                          <a:latin typeface="Calibri" panose="020F0502020204030204" pitchFamily="34" charset="0"/>
                          <a:ea typeface="+mn-ea"/>
                          <a:cs typeface="+mn-cs"/>
                        </a:rPr>
                        <a:t>5MS mailbox </a:t>
                      </a:r>
                    </a:p>
                  </a:txBody>
                  <a:tcPr/>
                </a:tc>
                <a:extLst>
                  <a:ext uri="{0D108BD9-81ED-4DB2-BD59-A6C34878D82A}">
                    <a16:rowId xmlns:a16="http://schemas.microsoft.com/office/drawing/2014/main" val="2838656003"/>
                  </a:ext>
                </a:extLst>
              </a:tr>
            </a:tbl>
          </a:graphicData>
        </a:graphic>
      </p:graphicFrame>
      <p:sp>
        <p:nvSpPr>
          <p:cNvPr id="7" name="Rectangle 2">
            <a:extLst>
              <a:ext uri="{FF2B5EF4-FFF2-40B4-BE49-F238E27FC236}">
                <a16:creationId xmlns:a16="http://schemas.microsoft.com/office/drawing/2014/main" id="{259CAB22-FA64-4076-BF8B-9370EDC46EF9}"/>
              </a:ext>
            </a:extLst>
          </p:cNvPr>
          <p:cNvSpPr>
            <a:spLocks noChangeArrowheads="1"/>
          </p:cNvSpPr>
          <p:nvPr/>
        </p:nvSpPr>
        <p:spPr bwMode="auto">
          <a:xfrm>
            <a:off x="235528" y="1848802"/>
            <a:ext cx="36716039" cy="42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39580" tIns="101568"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ko-KR" sz="900" b="0" i="0" u="none" strike="noStrike" cap="none" normalizeH="0" baseline="0">
              <a:ln>
                <a:noFill/>
              </a:ln>
              <a:solidFill>
                <a:srgbClr val="360F3C"/>
              </a:solidFill>
              <a:effectLst/>
              <a:latin typeface="Century Gothic" panose="020B0502020202020204" pitchFamily="34" charset="0"/>
              <a:ea typeface="Dotum" charset="-127"/>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ko-KR" sz="9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64332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FBA1D-526A-477F-B59F-A97625827067}"/>
              </a:ext>
            </a:extLst>
          </p:cNvPr>
          <p:cNvSpPr>
            <a:spLocks noGrp="1"/>
          </p:cNvSpPr>
          <p:nvPr>
            <p:ph type="title"/>
          </p:nvPr>
        </p:nvSpPr>
        <p:spPr/>
        <p:txBody>
          <a:bodyPr>
            <a:normAutofit/>
          </a:bodyPr>
          <a:lstStyle/>
          <a:p>
            <a:r>
              <a:rPr lang="en-AU" sz="4000"/>
              <a:t>Industry Go-Live Schedule</a:t>
            </a:r>
          </a:p>
        </p:txBody>
      </p:sp>
      <p:sp>
        <p:nvSpPr>
          <p:cNvPr id="3" name="Slide Number Placeholder 2">
            <a:extLst>
              <a:ext uri="{FF2B5EF4-FFF2-40B4-BE49-F238E27FC236}">
                <a16:creationId xmlns:a16="http://schemas.microsoft.com/office/drawing/2014/main" id="{55C3ECB3-9AD4-4A54-AADD-C7445219BFE7}"/>
              </a:ext>
            </a:extLst>
          </p:cNvPr>
          <p:cNvSpPr>
            <a:spLocks noGrp="1"/>
          </p:cNvSpPr>
          <p:nvPr>
            <p:ph type="sldNum" sz="quarter" idx="12"/>
          </p:nvPr>
        </p:nvSpPr>
        <p:spPr/>
        <p:txBody>
          <a:bodyPr/>
          <a:lstStyle/>
          <a:p>
            <a:fld id="{4EC81F68-4976-451A-B2E9-79BCBD2F70CC}" type="slidenum">
              <a:rPr lang="en-AU" smtClean="0"/>
              <a:t>11</a:t>
            </a:fld>
            <a:endParaRPr lang="en-AU"/>
          </a:p>
        </p:txBody>
      </p:sp>
      <p:graphicFrame>
        <p:nvGraphicFramePr>
          <p:cNvPr id="6" name="Table 5">
            <a:extLst>
              <a:ext uri="{FF2B5EF4-FFF2-40B4-BE49-F238E27FC236}">
                <a16:creationId xmlns:a16="http://schemas.microsoft.com/office/drawing/2014/main" id="{1BA3FBAD-F055-475D-AD74-91776A3C831B}"/>
              </a:ext>
            </a:extLst>
          </p:cNvPr>
          <p:cNvGraphicFramePr>
            <a:graphicFrameLocks noGrp="1"/>
          </p:cNvGraphicFramePr>
          <p:nvPr>
            <p:extLst>
              <p:ext uri="{D42A27DB-BD31-4B8C-83A1-F6EECF244321}">
                <p14:modId xmlns:p14="http://schemas.microsoft.com/office/powerpoint/2010/main" val="3953546489"/>
              </p:ext>
            </p:extLst>
          </p:nvPr>
        </p:nvGraphicFramePr>
        <p:xfrm>
          <a:off x="1" y="1555956"/>
          <a:ext cx="12191999" cy="4982956"/>
        </p:xfrm>
        <a:graphic>
          <a:graphicData uri="http://schemas.openxmlformats.org/drawingml/2006/table">
            <a:tbl>
              <a:tblPr firstRow="1" firstCol="1" bandRow="1">
                <a:tableStyleId>{21E4AEA4-8DFA-4A89-87EB-49C32662AFE0}</a:tableStyleId>
              </a:tblPr>
              <a:tblGrid>
                <a:gridCol w="460615">
                  <a:extLst>
                    <a:ext uri="{9D8B030D-6E8A-4147-A177-3AD203B41FA5}">
                      <a16:colId xmlns:a16="http://schemas.microsoft.com/office/drawing/2014/main" val="3859819981"/>
                    </a:ext>
                  </a:extLst>
                </a:gridCol>
                <a:gridCol w="3616858">
                  <a:extLst>
                    <a:ext uri="{9D8B030D-6E8A-4147-A177-3AD203B41FA5}">
                      <a16:colId xmlns:a16="http://schemas.microsoft.com/office/drawing/2014/main" val="2060040524"/>
                    </a:ext>
                  </a:extLst>
                </a:gridCol>
                <a:gridCol w="3212168">
                  <a:extLst>
                    <a:ext uri="{9D8B030D-6E8A-4147-A177-3AD203B41FA5}">
                      <a16:colId xmlns:a16="http://schemas.microsoft.com/office/drawing/2014/main" val="907697275"/>
                    </a:ext>
                  </a:extLst>
                </a:gridCol>
                <a:gridCol w="1549558">
                  <a:extLst>
                    <a:ext uri="{9D8B030D-6E8A-4147-A177-3AD203B41FA5}">
                      <a16:colId xmlns:a16="http://schemas.microsoft.com/office/drawing/2014/main" val="3546034162"/>
                    </a:ext>
                  </a:extLst>
                </a:gridCol>
                <a:gridCol w="1502401">
                  <a:extLst>
                    <a:ext uri="{9D8B030D-6E8A-4147-A177-3AD203B41FA5}">
                      <a16:colId xmlns:a16="http://schemas.microsoft.com/office/drawing/2014/main" val="4117315945"/>
                    </a:ext>
                  </a:extLst>
                </a:gridCol>
                <a:gridCol w="1850399">
                  <a:extLst>
                    <a:ext uri="{9D8B030D-6E8A-4147-A177-3AD203B41FA5}">
                      <a16:colId xmlns:a16="http://schemas.microsoft.com/office/drawing/2014/main" val="3738003421"/>
                    </a:ext>
                  </a:extLst>
                </a:gridCol>
              </a:tblGrid>
              <a:tr h="546300">
                <a:tc>
                  <a:txBody>
                    <a:bodyPr/>
                    <a:lstStyle/>
                    <a:p>
                      <a:pPr algn="ctr"/>
                      <a:r>
                        <a:rPr lang="en-AU" sz="900">
                          <a:effectLst/>
                        </a:rPr>
                        <a:t>#</a:t>
                      </a:r>
                      <a:endParaRPr lang="en-AU" sz="900">
                        <a:solidFill>
                          <a:srgbClr val="222324"/>
                        </a:solidFill>
                        <a:effectLst/>
                        <a:latin typeface="Segoe UI Semilight" panose="020B0402040204020203" pitchFamily="34" charset="0"/>
                        <a:ea typeface="Batang"/>
                        <a:cs typeface="Arial Unicode MS"/>
                      </a:endParaRPr>
                    </a:p>
                  </a:txBody>
                  <a:tcPr marL="13214" marR="13214" marT="0" marB="0" anchor="ctr"/>
                </a:tc>
                <a:tc>
                  <a:txBody>
                    <a:bodyPr/>
                    <a:lstStyle/>
                    <a:p>
                      <a:r>
                        <a:rPr lang="en-AU" sz="1050">
                          <a:effectLst/>
                        </a:rPr>
                        <a:t>AEMO actions</a:t>
                      </a:r>
                      <a:endParaRPr lang="en-AU" sz="1050">
                        <a:solidFill>
                          <a:srgbClr val="222324"/>
                        </a:solidFill>
                        <a:effectLst/>
                        <a:latin typeface="Segoe UI Semilight" panose="020B0402040204020203" pitchFamily="34" charset="0"/>
                        <a:ea typeface="Batang"/>
                        <a:cs typeface="Arial Unicode MS"/>
                      </a:endParaRPr>
                    </a:p>
                  </a:txBody>
                  <a:tcPr marL="72000" marR="72000" marT="0" marB="0" anchor="ctr"/>
                </a:tc>
                <a:tc>
                  <a:txBody>
                    <a:bodyPr/>
                    <a:lstStyle/>
                    <a:p>
                      <a:r>
                        <a:rPr lang="en-AU" sz="1050">
                          <a:effectLst/>
                        </a:rPr>
                        <a:t>Industry Impacts and actions</a:t>
                      </a:r>
                      <a:endParaRPr lang="en-AU" sz="1050">
                        <a:solidFill>
                          <a:srgbClr val="222324"/>
                        </a:solidFill>
                        <a:effectLst/>
                        <a:latin typeface="Segoe UI Semilight" panose="020B0402040204020203" pitchFamily="34" charset="0"/>
                        <a:ea typeface="Batang"/>
                        <a:cs typeface="Arial Unicode MS"/>
                      </a:endParaRPr>
                    </a:p>
                  </a:txBody>
                  <a:tcPr marL="72000" marR="72000" marT="0" marB="0" anchor="ctr"/>
                </a:tc>
                <a:tc>
                  <a:txBody>
                    <a:bodyPr/>
                    <a:lstStyle/>
                    <a:p>
                      <a:r>
                        <a:rPr lang="en-AU" sz="1050">
                          <a:effectLst/>
                        </a:rPr>
                        <a:t> Notes</a:t>
                      </a:r>
                      <a:endParaRPr lang="en-AU" sz="1050">
                        <a:solidFill>
                          <a:srgbClr val="222324"/>
                        </a:solidFill>
                        <a:effectLst/>
                        <a:latin typeface="Segoe UI Semilight" panose="020B0402040204020203" pitchFamily="34" charset="0"/>
                        <a:ea typeface="Batang"/>
                        <a:cs typeface="Arial Unicode MS"/>
                      </a:endParaRPr>
                    </a:p>
                  </a:txBody>
                  <a:tcPr marL="72000" marR="72000" marT="0" marB="0" anchor="ctr"/>
                </a:tc>
                <a:tc>
                  <a:txBody>
                    <a:bodyPr/>
                    <a:lstStyle/>
                    <a:p>
                      <a:pPr algn="ctr">
                        <a:lnSpc>
                          <a:spcPts val="900"/>
                        </a:lnSpc>
                      </a:pPr>
                      <a:r>
                        <a:rPr lang="en-AU" sz="1050">
                          <a:effectLst/>
                        </a:rPr>
                        <a:t>Planned Start Time </a:t>
                      </a:r>
                      <a:br>
                        <a:rPr lang="en-AU" sz="1050">
                          <a:effectLst/>
                        </a:rPr>
                      </a:br>
                      <a:r>
                        <a:rPr lang="en-AU" sz="800">
                          <a:effectLst/>
                        </a:rPr>
                        <a:t>(Market Time, Approximate only)</a:t>
                      </a:r>
                      <a:endParaRPr lang="en-AU" sz="1050" i="1">
                        <a:solidFill>
                          <a:srgbClr val="222324"/>
                        </a:solidFill>
                        <a:effectLst/>
                        <a:latin typeface="Segoe UI Semilight" panose="020B0402040204020203" pitchFamily="34" charset="0"/>
                        <a:ea typeface="Batang"/>
                        <a:cs typeface="Arial Unicode MS"/>
                      </a:endParaRPr>
                    </a:p>
                  </a:txBody>
                  <a:tcPr marL="72000" marR="72000" marT="36000" marB="36000" anchor="ctr"/>
                </a:tc>
                <a:tc>
                  <a:txBody>
                    <a:bodyPr/>
                    <a:lstStyle/>
                    <a:p>
                      <a:pPr algn="ctr"/>
                      <a:r>
                        <a:rPr lang="en-AU" sz="1050">
                          <a:effectLst/>
                        </a:rPr>
                        <a:t>Communication Channel</a:t>
                      </a:r>
                      <a:endParaRPr lang="en-AU" sz="1050">
                        <a:solidFill>
                          <a:srgbClr val="222324"/>
                        </a:solidFill>
                        <a:effectLst/>
                        <a:latin typeface="Segoe UI Semilight" panose="020B0402040204020203" pitchFamily="34" charset="0"/>
                        <a:ea typeface="Batang"/>
                        <a:cs typeface="Arial Unicode MS"/>
                      </a:endParaRPr>
                    </a:p>
                  </a:txBody>
                  <a:tcPr marL="72000" marR="72000" marT="0" marB="0" anchor="ctr"/>
                </a:tc>
                <a:extLst>
                  <a:ext uri="{0D108BD9-81ED-4DB2-BD59-A6C34878D82A}">
                    <a16:rowId xmlns:a16="http://schemas.microsoft.com/office/drawing/2014/main" val="3510014045"/>
                  </a:ext>
                </a:extLst>
              </a:tr>
              <a:tr h="157325">
                <a:tc>
                  <a:txBody>
                    <a:bodyPr/>
                    <a:lstStyle/>
                    <a:p>
                      <a:endParaRPr lang="en-AU" sz="900">
                        <a:solidFill>
                          <a:srgbClr val="222324"/>
                        </a:solidFill>
                        <a:effectLst/>
                        <a:latin typeface="Segoe UI Semilight" panose="020B0402040204020203" pitchFamily="34" charset="0"/>
                        <a:ea typeface="Batang"/>
                        <a:cs typeface="Arial Unicode MS"/>
                      </a:endParaRPr>
                    </a:p>
                  </a:txBody>
                  <a:tcPr marL="13214" marR="13214" marT="0" marB="0"/>
                </a:tc>
                <a:tc>
                  <a:txBody>
                    <a:bodyPr/>
                    <a:lstStyle/>
                    <a:p>
                      <a:endParaRPr lang="en-AU" sz="900">
                        <a:effectLst/>
                        <a:latin typeface="Segoe UI Semilight" panose="020B0402040204020203" pitchFamily="34" charset="0"/>
                        <a:cs typeface="Times New Roman" panose="02020603050405020304" pitchFamily="18" charset="0"/>
                      </a:endParaRPr>
                    </a:p>
                  </a:txBody>
                  <a:tcPr marL="13214" marR="13214" marT="0" marB="0"/>
                </a:tc>
                <a:tc>
                  <a:txBody>
                    <a:bodyPr/>
                    <a:lstStyle/>
                    <a:p>
                      <a:r>
                        <a:rPr lang="en-AU" sz="1000">
                          <a:effectLst/>
                        </a:rPr>
                        <a:t>Specific Role</a:t>
                      </a:r>
                      <a:endParaRPr lang="en-AU" sz="1000">
                        <a:solidFill>
                          <a:srgbClr val="222324"/>
                        </a:solidFill>
                        <a:effectLst/>
                        <a:latin typeface="Segoe UI Semilight" panose="020B0402040204020203" pitchFamily="34" charset="0"/>
                        <a:ea typeface="Batang"/>
                        <a:cs typeface="Arial Unicode MS"/>
                      </a:endParaRPr>
                    </a:p>
                  </a:txBody>
                  <a:tcPr marL="13214" marR="13214" marT="0" marB="0"/>
                </a:tc>
                <a:tc>
                  <a:txBody>
                    <a:bodyPr/>
                    <a:lstStyle/>
                    <a:p>
                      <a:r>
                        <a:rPr lang="en-AU" sz="1000">
                          <a:effectLst/>
                        </a:rPr>
                        <a:t>All Roles</a:t>
                      </a:r>
                      <a:endParaRPr lang="en-AU" sz="1000">
                        <a:solidFill>
                          <a:srgbClr val="222324"/>
                        </a:solidFill>
                        <a:effectLst/>
                        <a:latin typeface="Segoe UI Semilight" panose="020B0402040204020203" pitchFamily="34" charset="0"/>
                        <a:ea typeface="Batang"/>
                        <a:cs typeface="Arial Unicode MS"/>
                      </a:endParaRPr>
                    </a:p>
                  </a:txBody>
                  <a:tcPr marL="13214" marR="13214" marT="0" marB="0"/>
                </a:tc>
                <a:tc>
                  <a:txBody>
                    <a:bodyPr/>
                    <a:lstStyle/>
                    <a:p>
                      <a:endParaRPr lang="en-AU" sz="1000">
                        <a:solidFill>
                          <a:srgbClr val="222324"/>
                        </a:solidFill>
                        <a:effectLst/>
                        <a:latin typeface="Segoe UI Semilight" panose="020B0402040204020203" pitchFamily="34" charset="0"/>
                        <a:ea typeface="Batang"/>
                        <a:cs typeface="Arial Unicode MS"/>
                      </a:endParaRPr>
                    </a:p>
                  </a:txBody>
                  <a:tcPr marL="13214" marR="13214" marT="0" marB="0"/>
                </a:tc>
                <a:tc>
                  <a:txBody>
                    <a:bodyPr/>
                    <a:lstStyle/>
                    <a:p>
                      <a:endParaRPr lang="en-AU" sz="900">
                        <a:solidFill>
                          <a:srgbClr val="222324"/>
                        </a:solidFill>
                        <a:effectLst/>
                        <a:latin typeface="Segoe UI Semilight" panose="020B0402040204020203" pitchFamily="34" charset="0"/>
                        <a:ea typeface="Batang"/>
                        <a:cs typeface="Arial Unicode MS"/>
                      </a:endParaRPr>
                    </a:p>
                  </a:txBody>
                  <a:tcPr marL="13214" marR="13214" marT="0" marB="0"/>
                </a:tc>
                <a:extLst>
                  <a:ext uri="{0D108BD9-81ED-4DB2-BD59-A6C34878D82A}">
                    <a16:rowId xmlns:a16="http://schemas.microsoft.com/office/drawing/2014/main" val="3875702042"/>
                  </a:ext>
                </a:extLst>
              </a:tr>
              <a:tr h="1818007">
                <a:tc>
                  <a:txBody>
                    <a:bodyPr/>
                    <a:lstStyle/>
                    <a:p>
                      <a:pPr algn="l" rtl="0" fontAlgn="base"/>
                      <a:r>
                        <a:rPr lang="en-AU" sz="1100" b="0" i="0">
                          <a:solidFill>
                            <a:schemeClr val="bg1"/>
                          </a:solidFill>
                          <a:effectLst/>
                          <a:latin typeface="Calibri" panose="020F0502020204030204" pitchFamily="34" charset="0"/>
                        </a:rPr>
                        <a:t>21 </a:t>
                      </a:r>
                      <a:endParaRPr lang="en-AU" b="0" i="0">
                        <a:solidFill>
                          <a:schemeClr val="bg1"/>
                        </a:solidFill>
                        <a:effectLst/>
                      </a:endParaRPr>
                    </a:p>
                  </a:txBody>
                  <a:tcPr/>
                </a:tc>
                <a:tc>
                  <a:txBody>
                    <a:bodyPr/>
                    <a:lstStyle/>
                    <a:p>
                      <a:pPr algn="l" rtl="0" fontAlgn="base"/>
                      <a:r>
                        <a:rPr lang="en-AU" sz="1100" b="0" i="0">
                          <a:solidFill>
                            <a:srgbClr val="222324"/>
                          </a:solidFill>
                          <a:effectLst/>
                          <a:latin typeface="Calibri"/>
                        </a:rPr>
                        <a:t>AEMO notifies participants that R39_p1 schema has been implemented </a:t>
                      </a:r>
                      <a:endParaRPr lang="en-AU" b="0" i="0">
                        <a:solidFill>
                          <a:srgbClr val="222324"/>
                        </a:solidFill>
                        <a:effectLst/>
                        <a:latin typeface="Calibri"/>
                      </a:endParaRPr>
                    </a:p>
                    <a:p>
                      <a:pPr algn="l" rtl="0" fontAlgn="base"/>
                      <a:endParaRPr lang="en-AU" b="0" i="0" dirty="0">
                        <a:solidFill>
                          <a:srgbClr val="222324"/>
                        </a:solidFill>
                        <a:effectLst/>
                      </a:endParaRPr>
                    </a:p>
                    <a:p>
                      <a:pPr algn="l" rtl="0" fontAlgn="base"/>
                      <a:r>
                        <a:rPr lang="en-AU" sz="1100" b="0" i="0" dirty="0">
                          <a:solidFill>
                            <a:srgbClr val="222324"/>
                          </a:solidFill>
                          <a:effectLst/>
                          <a:latin typeface="Calibri" panose="020F0502020204030204" pitchFamily="34" charset="0"/>
                        </a:rPr>
                        <a:t>See section 3.7 </a:t>
                      </a:r>
                      <a:endParaRPr lang="en-AU" b="0" i="0" dirty="0">
                        <a:solidFill>
                          <a:srgbClr val="222324"/>
                        </a:solidFill>
                        <a:effectLst/>
                      </a:endParaRPr>
                    </a:p>
                  </a:txBody>
                  <a:tcPr/>
                </a:tc>
                <a:tc>
                  <a:txBody>
                    <a:bodyPr/>
                    <a:lstStyle/>
                    <a:p>
                      <a:pPr algn="l" rtl="0" fontAlgn="base"/>
                      <a:r>
                        <a:rPr lang="en-AU" sz="1100" b="0" i="0">
                          <a:solidFill>
                            <a:srgbClr val="222324"/>
                          </a:solidFill>
                          <a:effectLst/>
                          <a:latin typeface="Calibri"/>
                        </a:rPr>
                        <a:t>n/a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Mon 21/06/21 04:00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5MS mailbox </a:t>
                      </a:r>
                      <a:endParaRPr lang="en-AU" b="0" i="0">
                        <a:solidFill>
                          <a:srgbClr val="222324"/>
                        </a:solidFill>
                        <a:effectLst/>
                        <a:latin typeface="Calibri"/>
                      </a:endParaRPr>
                    </a:p>
                  </a:txBody>
                  <a:tcPr/>
                </a:tc>
                <a:extLst>
                  <a:ext uri="{0D108BD9-81ED-4DB2-BD59-A6C34878D82A}">
                    <a16:rowId xmlns:a16="http://schemas.microsoft.com/office/drawing/2014/main" val="560396988"/>
                  </a:ext>
                </a:extLst>
              </a:tr>
              <a:tr h="1230662">
                <a:tc>
                  <a:txBody>
                    <a:bodyPr/>
                    <a:lstStyle/>
                    <a:p>
                      <a:pPr algn="l" rtl="0" fontAlgn="base"/>
                      <a:r>
                        <a:rPr lang="en-AU" sz="1100" b="0" i="0">
                          <a:solidFill>
                            <a:schemeClr val="bg1"/>
                          </a:solidFill>
                          <a:effectLst/>
                          <a:latin typeface="Calibri" panose="020F0502020204030204" pitchFamily="34" charset="0"/>
                        </a:rPr>
                        <a:t>22 </a:t>
                      </a:r>
                      <a:endParaRPr lang="en-AU" b="0" i="0">
                        <a:solidFill>
                          <a:schemeClr val="bg1"/>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MDP Participants advised to change to party participant from VPXP to NEMMCO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See section 3.6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a:rPr>
                        <a:t>MDP ONLY  </a:t>
                      </a:r>
                      <a:endParaRPr lang="en-AU" b="0" i="0">
                        <a:solidFill>
                          <a:srgbClr val="222324"/>
                        </a:solidFill>
                        <a:effectLst/>
                        <a:latin typeface="Calibri"/>
                      </a:endParaRPr>
                    </a:p>
                    <a:p>
                      <a:pPr algn="l" rtl="0" fontAlgn="base"/>
                      <a:r>
                        <a:rPr lang="en-AU" sz="1100" b="0" i="0">
                          <a:solidFill>
                            <a:srgbClr val="222324"/>
                          </a:solidFill>
                          <a:effectLst/>
                          <a:latin typeface="Calibri"/>
                        </a:rPr>
                        <a:t>- VICTUOS participants change destination from VPXP to NEMMCO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n/a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Mon 21/06/21 04:00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5MS mailbox  </a:t>
                      </a:r>
                      <a:endParaRPr lang="en-AU" b="0" i="0">
                        <a:solidFill>
                          <a:srgbClr val="222324"/>
                        </a:solidFill>
                        <a:effectLst/>
                        <a:latin typeface="Calibri"/>
                      </a:endParaRPr>
                    </a:p>
                  </a:txBody>
                  <a:tcPr/>
                </a:tc>
                <a:extLst>
                  <a:ext uri="{0D108BD9-81ED-4DB2-BD59-A6C34878D82A}">
                    <a16:rowId xmlns:a16="http://schemas.microsoft.com/office/drawing/2014/main" val="2838656003"/>
                  </a:ext>
                </a:extLst>
              </a:tr>
              <a:tr h="1230662">
                <a:tc>
                  <a:txBody>
                    <a:bodyPr/>
                    <a:lstStyle/>
                    <a:p>
                      <a:pPr algn="l" rtl="0" fontAlgn="base"/>
                      <a:r>
                        <a:rPr lang="en-AU" sz="1100" b="0" i="0">
                          <a:solidFill>
                            <a:schemeClr val="bg1"/>
                          </a:solidFill>
                          <a:effectLst/>
                          <a:latin typeface="Calibri" panose="020F0502020204030204" pitchFamily="34" charset="0"/>
                        </a:rPr>
                        <a:t>23 </a:t>
                      </a:r>
                      <a:endParaRPr lang="en-AU" b="0" i="0">
                        <a:solidFill>
                          <a:schemeClr val="bg1"/>
                        </a:solidFill>
                        <a:effectLst/>
                      </a:endParaRPr>
                    </a:p>
                  </a:txBody>
                  <a:tcPr/>
                </a:tc>
                <a:tc>
                  <a:txBody>
                    <a:bodyPr/>
                    <a:lstStyle/>
                    <a:p>
                      <a:pPr algn="l" rtl="0" fontAlgn="base"/>
                      <a:r>
                        <a:rPr lang="en-AU" sz="1100" b="0" i="0">
                          <a:solidFill>
                            <a:srgbClr val="222324"/>
                          </a:solidFill>
                          <a:effectLst/>
                          <a:latin typeface="Calibri"/>
                        </a:rPr>
                        <a:t>AEMO provides general updates, including periodic updates on B2M and B2B transaction data backlog processing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n/a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n/a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Daily from 21/06/21 </a:t>
                      </a:r>
                      <a:endParaRPr lang="en-AU" b="0" i="0">
                        <a:solidFill>
                          <a:srgbClr val="222324"/>
                        </a:solidFill>
                        <a:effectLst/>
                        <a:latin typeface="Calibri"/>
                      </a:endParaRPr>
                    </a:p>
                  </a:txBody>
                  <a:tcPr/>
                </a:tc>
                <a:tc>
                  <a:txBody>
                    <a:bodyPr/>
                    <a:lstStyle/>
                    <a:p>
                      <a:pPr algn="l" rtl="0" fontAlgn="base"/>
                      <a:r>
                        <a:rPr lang="en-AU" sz="1100" b="0" i="0" dirty="0">
                          <a:solidFill>
                            <a:srgbClr val="222324"/>
                          </a:solidFill>
                          <a:effectLst/>
                          <a:latin typeface="Calibri" panose="020F0502020204030204" pitchFamily="34" charset="0"/>
                        </a:rPr>
                        <a:t>5MS mailbox </a:t>
                      </a:r>
                      <a:endParaRPr lang="en-AU" b="0" i="0" dirty="0">
                        <a:solidFill>
                          <a:srgbClr val="222324"/>
                        </a:solidFill>
                        <a:effectLst/>
                      </a:endParaRPr>
                    </a:p>
                  </a:txBody>
                  <a:tcPr/>
                </a:tc>
                <a:extLst>
                  <a:ext uri="{0D108BD9-81ED-4DB2-BD59-A6C34878D82A}">
                    <a16:rowId xmlns:a16="http://schemas.microsoft.com/office/drawing/2014/main" val="2311507059"/>
                  </a:ext>
                </a:extLst>
              </a:tr>
            </a:tbl>
          </a:graphicData>
        </a:graphic>
      </p:graphicFrame>
      <p:sp>
        <p:nvSpPr>
          <p:cNvPr id="7" name="Rectangle 2">
            <a:extLst>
              <a:ext uri="{FF2B5EF4-FFF2-40B4-BE49-F238E27FC236}">
                <a16:creationId xmlns:a16="http://schemas.microsoft.com/office/drawing/2014/main" id="{259CAB22-FA64-4076-BF8B-9370EDC46EF9}"/>
              </a:ext>
            </a:extLst>
          </p:cNvPr>
          <p:cNvSpPr>
            <a:spLocks noChangeArrowheads="1"/>
          </p:cNvSpPr>
          <p:nvPr/>
        </p:nvSpPr>
        <p:spPr bwMode="auto">
          <a:xfrm>
            <a:off x="235528" y="1848802"/>
            <a:ext cx="36716039" cy="42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39580" tIns="101568"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ko-KR" sz="900" b="0" i="0" u="none" strike="noStrike" cap="none" normalizeH="0" baseline="0">
              <a:ln>
                <a:noFill/>
              </a:ln>
              <a:solidFill>
                <a:srgbClr val="360F3C"/>
              </a:solidFill>
              <a:effectLst/>
              <a:latin typeface="Century Gothic" panose="020B0502020202020204" pitchFamily="34" charset="0"/>
              <a:ea typeface="Dotum" charset="-127"/>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ko-KR" sz="9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6487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623888" y="1776886"/>
            <a:ext cx="9144000" cy="2387600"/>
          </a:xfrm>
        </p:spPr>
        <p:txBody>
          <a:bodyPr/>
          <a:lstStyle/>
          <a:p>
            <a:r>
              <a:rPr lang="en-AU"/>
              <a:t>Rollback and Fix on Fail</a:t>
            </a:r>
          </a:p>
        </p:txBody>
      </p:sp>
      <p:sp>
        <p:nvSpPr>
          <p:cNvPr id="3" name="Text Placeholder 2">
            <a:extLst>
              <a:ext uri="{FF2B5EF4-FFF2-40B4-BE49-F238E27FC236}">
                <a16:creationId xmlns:a16="http://schemas.microsoft.com/office/drawing/2014/main" id="{C96B1A80-D9E6-4E88-9313-3D8DCDAB3550}"/>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Greg Minney</a:t>
            </a:r>
          </a:p>
        </p:txBody>
      </p:sp>
    </p:spTree>
    <p:extLst>
      <p:ext uri="{BB962C8B-B14F-4D97-AF65-F5344CB8AC3E}">
        <p14:creationId xmlns:p14="http://schemas.microsoft.com/office/powerpoint/2010/main" val="432019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F794-75E7-45E1-BCFA-F81CC24F3023}"/>
              </a:ext>
            </a:extLst>
          </p:cNvPr>
          <p:cNvSpPr>
            <a:spLocks noGrp="1"/>
          </p:cNvSpPr>
          <p:nvPr>
            <p:ph type="title"/>
          </p:nvPr>
        </p:nvSpPr>
        <p:spPr>
          <a:xfrm>
            <a:off x="235528" y="121027"/>
            <a:ext cx="9001778" cy="1189039"/>
          </a:xfrm>
        </p:spPr>
        <p:txBody>
          <a:bodyPr anchor="b">
            <a:normAutofit/>
          </a:bodyPr>
          <a:lstStyle/>
          <a:p>
            <a:r>
              <a:rPr lang="fr-FR" sz="4000"/>
              <a:t>Extension to </a:t>
            </a:r>
            <a:r>
              <a:rPr lang="fr-FR" sz="4000" err="1"/>
              <a:t>cutover</a:t>
            </a:r>
            <a:r>
              <a:rPr lang="fr-FR" sz="4000"/>
              <a:t> timings – Fix on Fail</a:t>
            </a:r>
            <a:endParaRPr lang="en-AU" sz="4000"/>
          </a:p>
        </p:txBody>
      </p:sp>
      <p:sp>
        <p:nvSpPr>
          <p:cNvPr id="3" name="Content Placeholder 2">
            <a:extLst>
              <a:ext uri="{FF2B5EF4-FFF2-40B4-BE49-F238E27FC236}">
                <a16:creationId xmlns:a16="http://schemas.microsoft.com/office/drawing/2014/main" id="{A792D871-C06D-4C91-B131-2A13DDBF1433}"/>
              </a:ext>
            </a:extLst>
          </p:cNvPr>
          <p:cNvSpPr>
            <a:spLocks noGrp="1"/>
          </p:cNvSpPr>
          <p:nvPr>
            <p:ph sz="half" idx="1"/>
          </p:nvPr>
        </p:nvSpPr>
        <p:spPr>
          <a:xfrm>
            <a:off x="235528" y="1825625"/>
            <a:ext cx="5756400" cy="4351338"/>
          </a:xfrm>
        </p:spPr>
        <p:txBody>
          <a:bodyPr>
            <a:normAutofit/>
          </a:bodyPr>
          <a:lstStyle/>
          <a:p>
            <a:pPr lvl="1"/>
            <a:endParaRPr lang="en-AU" sz="2800"/>
          </a:p>
          <a:p>
            <a:pPr lvl="1"/>
            <a:endParaRPr lang="en-AU" sz="2800"/>
          </a:p>
        </p:txBody>
      </p:sp>
      <p:sp>
        <p:nvSpPr>
          <p:cNvPr id="12" name="Content Placeholder 3">
            <a:extLst>
              <a:ext uri="{FF2B5EF4-FFF2-40B4-BE49-F238E27FC236}">
                <a16:creationId xmlns:a16="http://schemas.microsoft.com/office/drawing/2014/main" id="{320058BD-6CAA-42F7-8C31-707F4B1D05DD}"/>
              </a:ext>
            </a:extLst>
          </p:cNvPr>
          <p:cNvSpPr>
            <a:spLocks noGrp="1"/>
          </p:cNvSpPr>
          <p:nvPr>
            <p:ph sz="half" idx="2"/>
          </p:nvPr>
        </p:nvSpPr>
        <p:spPr>
          <a:xfrm>
            <a:off x="328938" y="1531156"/>
            <a:ext cx="11534123" cy="4530725"/>
          </a:xfrm>
        </p:spPr>
        <p:txBody>
          <a:bodyPr/>
          <a:lstStyle/>
          <a:p>
            <a:pPr marL="0" indent="0">
              <a:buNone/>
            </a:pPr>
            <a:r>
              <a:rPr lang="en-AU" sz="1800"/>
              <a:t>In the event of issues during the cutover, the project team may delay the notification of go-live and extend the B2M outage on Monday 21st June to resolve the identified issues. </a:t>
            </a:r>
          </a:p>
          <a:p>
            <a:pPr marL="0" indent="0">
              <a:buNone/>
            </a:pPr>
            <a:r>
              <a:rPr lang="en-AU" sz="1800"/>
              <a:t>This is based on the principle that B2B services have been restored by 22:00 Sunday 20</a:t>
            </a:r>
            <a:r>
              <a:rPr lang="en-AU" sz="1800" baseline="30000"/>
              <a:t>th</a:t>
            </a:r>
            <a:r>
              <a:rPr lang="en-AU" sz="1800"/>
              <a:t> June.   Progress updates will be provided via 5MS mailbox, including expected time of B2M go-live</a:t>
            </a:r>
          </a:p>
          <a:p>
            <a:pPr marL="357188" lvl="1" indent="-271463"/>
            <a:r>
              <a:rPr lang="en-US" sz="1600"/>
              <a:t>Extension of Cutover window to allow resolution of outstanding cutover issues in preference (under fix-on-fail)</a:t>
            </a:r>
          </a:p>
          <a:p>
            <a:pPr marL="357188" lvl="1" indent="-271463"/>
            <a:r>
              <a:rPr lang="en-US" sz="1600"/>
              <a:t>Industry indication that management of regulatory and operational requirements requires (at least) B2M availability  by 8.00am Monday for recommencement of normal processing</a:t>
            </a:r>
          </a:p>
          <a:p>
            <a:pPr marL="0" indent="0">
              <a:lnSpc>
                <a:spcPct val="100000"/>
              </a:lnSpc>
              <a:spcBef>
                <a:spcPts val="1200"/>
              </a:spcBef>
              <a:buNone/>
            </a:pPr>
            <a:r>
              <a:rPr lang="en-US" sz="1800"/>
              <a:t>Rollback decision made in the event of unrecoverable issue</a:t>
            </a:r>
          </a:p>
          <a:p>
            <a:pPr marL="357188" lvl="1" indent="-271463"/>
            <a:r>
              <a:rPr lang="en-US" sz="1600"/>
              <a:t>Program intent Rollback is used as last resort</a:t>
            </a:r>
          </a:p>
          <a:p>
            <a:pPr marL="357188" lvl="1" indent="-271463"/>
            <a:r>
              <a:rPr lang="en-US" sz="1600"/>
              <a:t>Will necessitate a rescheduling of cutover with consequent knock impacts to over all implementation schedule</a:t>
            </a:r>
          </a:p>
          <a:p>
            <a:pPr marL="0" indent="0">
              <a:lnSpc>
                <a:spcPct val="100000"/>
              </a:lnSpc>
              <a:spcBef>
                <a:spcPts val="1200"/>
              </a:spcBef>
              <a:buNone/>
            </a:pPr>
            <a:r>
              <a:rPr lang="en-US" sz="1800"/>
              <a:t>Decision to Rollback made (approx. ) 22:00 Sunday 20</a:t>
            </a:r>
            <a:r>
              <a:rPr lang="en-US" sz="1800" baseline="30000"/>
              <a:t>th</a:t>
            </a:r>
            <a:endParaRPr lang="en-US" sz="1800"/>
          </a:p>
          <a:p>
            <a:pPr marL="357188" lvl="1" indent="-271463"/>
            <a:r>
              <a:rPr lang="en-US" sz="1600"/>
              <a:t>Issues that cannot be resolved via Fix on Fail approach</a:t>
            </a:r>
          </a:p>
          <a:p>
            <a:pPr marL="357188" lvl="1" indent="-271463"/>
            <a:r>
              <a:rPr lang="en-US" sz="1600"/>
              <a:t>B2B and B2M (including MSATS Browser access)  processing unavailable for period of Rollback</a:t>
            </a:r>
          </a:p>
          <a:p>
            <a:pPr marL="0" indent="0">
              <a:lnSpc>
                <a:spcPct val="100000"/>
              </a:lnSpc>
              <a:spcBef>
                <a:spcPts val="1200"/>
              </a:spcBef>
              <a:buNone/>
            </a:pPr>
            <a:r>
              <a:rPr lang="en-US" sz="1800"/>
              <a:t>Expected return to service post Rollback Monday 21</a:t>
            </a:r>
            <a:r>
              <a:rPr lang="en-US" sz="1800" baseline="30000"/>
              <a:t>st</a:t>
            </a:r>
            <a:r>
              <a:rPr lang="en-US" sz="1800"/>
              <a:t> 13:00</a:t>
            </a:r>
          </a:p>
        </p:txBody>
      </p:sp>
      <p:sp>
        <p:nvSpPr>
          <p:cNvPr id="7" name="Slide Number Placeholder 3">
            <a:extLst>
              <a:ext uri="{FF2B5EF4-FFF2-40B4-BE49-F238E27FC236}">
                <a16:creationId xmlns:a16="http://schemas.microsoft.com/office/drawing/2014/main" id="{FF4C1E41-F1DD-4905-9E82-EBF469D76A24}"/>
              </a:ext>
            </a:extLst>
          </p:cNvPr>
          <p:cNvSpPr>
            <a:spLocks noGrp="1"/>
          </p:cNvSpPr>
          <p:nvPr>
            <p:ph type="sldNum" sz="quarter" idx="12"/>
          </p:nvPr>
        </p:nvSpPr>
        <p:spPr>
          <a:xfrm>
            <a:off x="11353800" y="6356350"/>
            <a:ext cx="576108" cy="365125"/>
          </a:xfrm>
        </p:spPr>
        <p:txBody>
          <a:bodyPr anchor="ctr">
            <a:normAutofit/>
          </a:bodyPr>
          <a:lstStyle/>
          <a:p>
            <a:pPr marL="0" marR="0" lvl="0" indent="0" defTabSz="914400" rtl="0" eaLnBrk="1" fontAlgn="auto" latinLnBrk="0" hangingPunct="1">
              <a:spcBef>
                <a:spcPts val="0"/>
              </a:spcBef>
              <a:spcAft>
                <a:spcPts val="600"/>
              </a:spcAft>
              <a:buClrTx/>
              <a:buSzTx/>
              <a:buFontTx/>
              <a:buNone/>
              <a:tabLst/>
              <a:defRPr/>
            </a:pPr>
            <a:fld id="{4EC81F68-4976-451A-B2E9-79BCBD2F70CC}" type="slidenum">
              <a:rPr kumimoji="0" lang="en-AU" b="0" i="0" u="none" strike="noStrike" kern="1200" cap="none" spc="0" normalizeH="0" baseline="0" noProof="0" smtClean="0">
                <a:ln>
                  <a:noFill/>
                </a:ln>
                <a:effectLst/>
                <a:uLnTx/>
                <a:uFillTx/>
              </a:rPr>
              <a:pPr marL="0" marR="0" lvl="0" indent="0" defTabSz="914400" rtl="0" eaLnBrk="1" fontAlgn="auto" latinLnBrk="0" hangingPunct="1">
                <a:spcBef>
                  <a:spcPts val="0"/>
                </a:spcBef>
                <a:spcAft>
                  <a:spcPts val="600"/>
                </a:spcAft>
                <a:buClrTx/>
                <a:buSzTx/>
                <a:buFontTx/>
                <a:buNone/>
                <a:tabLst/>
                <a:defRPr/>
              </a:pPr>
              <a:t>13</a:t>
            </a:fld>
            <a:endParaRPr kumimoji="0" lang="en-AU" b="0" i="0" u="none" strike="noStrike" kern="1200" cap="none" spc="0" normalizeH="0" baseline="0" noProof="0">
              <a:ln>
                <a:noFill/>
              </a:ln>
              <a:effectLst/>
              <a:uLnTx/>
              <a:uFillTx/>
            </a:endParaRPr>
          </a:p>
        </p:txBody>
      </p:sp>
    </p:spTree>
    <p:extLst>
      <p:ext uri="{BB962C8B-B14F-4D97-AF65-F5344CB8AC3E}">
        <p14:creationId xmlns:p14="http://schemas.microsoft.com/office/powerpoint/2010/main" val="2499904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8ABFD67-CE0F-4F35-9FFA-BCC763944A18}"/>
              </a:ext>
            </a:extLst>
          </p:cNvPr>
          <p:cNvSpPr>
            <a:spLocks noGrp="1"/>
          </p:cNvSpPr>
          <p:nvPr>
            <p:ph type="title"/>
          </p:nvPr>
        </p:nvSpPr>
        <p:spPr/>
        <p:txBody>
          <a:bodyPr/>
          <a:lstStyle/>
          <a:p>
            <a:r>
              <a:rPr lang="en-AU"/>
              <a:t>Rollback</a:t>
            </a:r>
          </a:p>
        </p:txBody>
      </p:sp>
      <p:sp>
        <p:nvSpPr>
          <p:cNvPr id="5" name="Slide Number Placeholder 4">
            <a:extLst>
              <a:ext uri="{FF2B5EF4-FFF2-40B4-BE49-F238E27FC236}">
                <a16:creationId xmlns:a16="http://schemas.microsoft.com/office/drawing/2014/main" id="{1A109332-96FE-45DF-9D79-AC0C0574C1AE}"/>
              </a:ext>
            </a:extLst>
          </p:cNvPr>
          <p:cNvSpPr>
            <a:spLocks noGrp="1"/>
          </p:cNvSpPr>
          <p:nvPr>
            <p:ph type="sldNum" sz="quarter" idx="12"/>
          </p:nvPr>
        </p:nvSpPr>
        <p:spPr/>
        <p:txBody>
          <a:bodyPr/>
          <a:lstStyle/>
          <a:p>
            <a:fld id="{4EC81F68-4976-451A-B2E9-79BCBD2F70CC}" type="slidenum">
              <a:rPr lang="en-AU" smtClean="0"/>
              <a:t>14</a:t>
            </a:fld>
            <a:endParaRPr lang="en-AU"/>
          </a:p>
        </p:txBody>
      </p:sp>
      <p:graphicFrame>
        <p:nvGraphicFramePr>
          <p:cNvPr id="2" name="Table 1">
            <a:extLst>
              <a:ext uri="{FF2B5EF4-FFF2-40B4-BE49-F238E27FC236}">
                <a16:creationId xmlns:a16="http://schemas.microsoft.com/office/drawing/2014/main" id="{89939001-4657-45CD-82B4-F0FA0B6B30C0}"/>
              </a:ext>
            </a:extLst>
          </p:cNvPr>
          <p:cNvGraphicFramePr>
            <a:graphicFrameLocks noGrp="1"/>
          </p:cNvGraphicFramePr>
          <p:nvPr>
            <p:extLst>
              <p:ext uri="{D42A27DB-BD31-4B8C-83A1-F6EECF244321}">
                <p14:modId xmlns:p14="http://schemas.microsoft.com/office/powerpoint/2010/main" val="2427448544"/>
              </p:ext>
            </p:extLst>
          </p:nvPr>
        </p:nvGraphicFramePr>
        <p:xfrm>
          <a:off x="339580" y="1428506"/>
          <a:ext cx="11686767" cy="5025047"/>
        </p:xfrm>
        <a:graphic>
          <a:graphicData uri="http://schemas.openxmlformats.org/drawingml/2006/table">
            <a:tbl>
              <a:tblPr firstRow="1" firstCol="1" bandRow="1">
                <a:tableStyleId>{21E4AEA4-8DFA-4A89-87EB-49C32662AFE0}</a:tableStyleId>
              </a:tblPr>
              <a:tblGrid>
                <a:gridCol w="469808">
                  <a:extLst>
                    <a:ext uri="{9D8B030D-6E8A-4147-A177-3AD203B41FA5}">
                      <a16:colId xmlns:a16="http://schemas.microsoft.com/office/drawing/2014/main" val="2125748578"/>
                    </a:ext>
                  </a:extLst>
                </a:gridCol>
                <a:gridCol w="3661430">
                  <a:extLst>
                    <a:ext uri="{9D8B030D-6E8A-4147-A177-3AD203B41FA5}">
                      <a16:colId xmlns:a16="http://schemas.microsoft.com/office/drawing/2014/main" val="3607999196"/>
                    </a:ext>
                  </a:extLst>
                </a:gridCol>
                <a:gridCol w="1412964">
                  <a:extLst>
                    <a:ext uri="{9D8B030D-6E8A-4147-A177-3AD203B41FA5}">
                      <a16:colId xmlns:a16="http://schemas.microsoft.com/office/drawing/2014/main" val="3708475181"/>
                    </a:ext>
                  </a:extLst>
                </a:gridCol>
                <a:gridCol w="2985857">
                  <a:extLst>
                    <a:ext uri="{9D8B030D-6E8A-4147-A177-3AD203B41FA5}">
                      <a16:colId xmlns:a16="http://schemas.microsoft.com/office/drawing/2014/main" val="2342895041"/>
                    </a:ext>
                  </a:extLst>
                </a:gridCol>
                <a:gridCol w="1189484">
                  <a:extLst>
                    <a:ext uri="{9D8B030D-6E8A-4147-A177-3AD203B41FA5}">
                      <a16:colId xmlns:a16="http://schemas.microsoft.com/office/drawing/2014/main" val="1774740448"/>
                    </a:ext>
                  </a:extLst>
                </a:gridCol>
                <a:gridCol w="1967224">
                  <a:extLst>
                    <a:ext uri="{9D8B030D-6E8A-4147-A177-3AD203B41FA5}">
                      <a16:colId xmlns:a16="http://schemas.microsoft.com/office/drawing/2014/main" val="3684331519"/>
                    </a:ext>
                  </a:extLst>
                </a:gridCol>
              </a:tblGrid>
              <a:tr h="435751">
                <a:tc>
                  <a:txBody>
                    <a:bodyPr/>
                    <a:lstStyle/>
                    <a:p>
                      <a:r>
                        <a:rPr lang="en-AU" sz="1050">
                          <a:effectLst/>
                        </a:rPr>
                        <a:t>#</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AEMO actions</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Industry Impacts and actions</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pPr algn="ctr"/>
                      <a:r>
                        <a:rPr lang="en-AU" sz="1050">
                          <a:effectLst/>
                        </a:rPr>
                        <a:t>Potential  Start Time </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pPr algn="ctr"/>
                      <a:r>
                        <a:rPr lang="en-AU" sz="1050">
                          <a:effectLst/>
                        </a:rPr>
                        <a:t>Communication Channel</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extLst>
                  <a:ext uri="{0D108BD9-81ED-4DB2-BD59-A6C34878D82A}">
                    <a16:rowId xmlns:a16="http://schemas.microsoft.com/office/drawing/2014/main" val="2768466633"/>
                  </a:ext>
                </a:extLst>
              </a:tr>
              <a:tr h="295621">
                <a:tc>
                  <a:txBody>
                    <a:bodyPr/>
                    <a:lstStyle/>
                    <a:p>
                      <a:endParaRPr lang="en-AU" sz="90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endParaRPr lang="en-AU" sz="1000">
                        <a:effectLst/>
                        <a:latin typeface="Segoe UI Semilight" panose="020B0402040204020203" pitchFamily="34" charset="0"/>
                        <a:cs typeface="Times New Roman" panose="02020603050405020304" pitchFamily="18" charset="0"/>
                      </a:endParaRPr>
                    </a:p>
                  </a:txBody>
                  <a:tcPr marL="63990" marR="63990" marT="36000" marB="36000"/>
                </a:tc>
                <a:tc>
                  <a:txBody>
                    <a:bodyPr/>
                    <a:lstStyle/>
                    <a:p>
                      <a:r>
                        <a:rPr lang="en-AU" sz="1050">
                          <a:effectLst/>
                        </a:rPr>
                        <a:t>Specific Role</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All Roles</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endParaRPr lang="en-AU" sz="90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endParaRPr lang="en-AU" sz="90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extLst>
                  <a:ext uri="{0D108BD9-81ED-4DB2-BD59-A6C34878D82A}">
                    <a16:rowId xmlns:a16="http://schemas.microsoft.com/office/drawing/2014/main" val="1139058813"/>
                  </a:ext>
                </a:extLst>
              </a:tr>
              <a:tr h="1711877">
                <a:tc>
                  <a:txBody>
                    <a:bodyPr/>
                    <a:lstStyle/>
                    <a:p>
                      <a:r>
                        <a:rPr lang="en-AU" sz="1000">
                          <a:effectLst/>
                        </a:rPr>
                        <a:t>16B</a:t>
                      </a:r>
                      <a:endParaRPr lang="en-AU" sz="90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AEMO informs Participants of the Revert decision</a:t>
                      </a:r>
                    </a:p>
                    <a:p>
                      <a:r>
                        <a:rPr lang="en-AU" sz="1050">
                          <a:effectLst/>
                        </a:rPr>
                        <a:t>AEMO:</a:t>
                      </a:r>
                    </a:p>
                    <a:p>
                      <a:r>
                        <a:rPr lang="en-AU" sz="1050">
                          <a:effectLst/>
                        </a:rPr>
                        <a:t>- halts access to MSTATS Browser , including NMI Discovery</a:t>
                      </a:r>
                    </a:p>
                    <a:p>
                      <a:r>
                        <a:rPr lang="en-AU" sz="1050">
                          <a:effectLst/>
                        </a:rPr>
                        <a:t>- halts access to participant file shares</a:t>
                      </a:r>
                    </a:p>
                    <a:p>
                      <a:pPr marL="171450" indent="-171450">
                        <a:buFontTx/>
                        <a:buChar char="-"/>
                      </a:pPr>
                      <a:r>
                        <a:rPr lang="en-AU" sz="1050">
                          <a:effectLst/>
                        </a:rPr>
                        <a:t>Stops B2B batch Handlers</a:t>
                      </a:r>
                    </a:p>
                    <a:p>
                      <a:pPr marL="171450" indent="-171450">
                        <a:buFontTx/>
                        <a:buChar char="-"/>
                      </a:pPr>
                      <a:r>
                        <a:rPr lang="en-AU" sz="1050">
                          <a:effectLst/>
                        </a:rPr>
                        <a:t>B2M batch handlers remain stopped</a:t>
                      </a:r>
                    </a:p>
                    <a:p>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n/a</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 Ensure that systems can be compatible with AEMO’s retail platform pre-cutover.</a:t>
                      </a:r>
                    </a:p>
                    <a:p>
                      <a:r>
                        <a:rPr lang="en-AU" sz="1050">
                          <a:effectLst/>
                        </a:rPr>
                        <a:t>Prepare to resend market transactions since cutover commencement</a:t>
                      </a:r>
                    </a:p>
                    <a:p>
                      <a:r>
                        <a:rPr lang="en-AU" sz="1050">
                          <a:effectLst/>
                        </a:rPr>
                        <a:t>- Participants continue to utilise emergency B2B processes during B2B outage</a:t>
                      </a:r>
                    </a:p>
                    <a:p>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Sun 20/06/21,</a:t>
                      </a:r>
                    </a:p>
                    <a:p>
                      <a:r>
                        <a:rPr lang="en-AU" sz="1050">
                          <a:effectLst/>
                        </a:rPr>
                        <a:t>22:00</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Support Hub Notices (forwarded by 5MS mailbox)</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extLst>
                  <a:ext uri="{0D108BD9-81ED-4DB2-BD59-A6C34878D82A}">
                    <a16:rowId xmlns:a16="http://schemas.microsoft.com/office/drawing/2014/main" val="1054639709"/>
                  </a:ext>
                </a:extLst>
              </a:tr>
              <a:tr h="779305">
                <a:tc>
                  <a:txBody>
                    <a:bodyPr/>
                    <a:lstStyle/>
                    <a:p>
                      <a:r>
                        <a:rPr lang="en-AU" sz="1000">
                          <a:effectLst/>
                        </a:rPr>
                        <a:t>17B</a:t>
                      </a:r>
                      <a:endParaRPr lang="en-AU" sz="90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AEMO performs Restoration and technical verification</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n/a</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n/a</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20/06/21,</a:t>
                      </a:r>
                    </a:p>
                    <a:p>
                      <a:r>
                        <a:rPr lang="en-AU" sz="1050">
                          <a:effectLst/>
                        </a:rPr>
                        <a:t>22:00</a:t>
                      </a:r>
                    </a:p>
                    <a:p>
                      <a:endParaRPr lang="en-AU" sz="1050">
                        <a:effectLst/>
                        <a:highlight>
                          <a:srgbClr val="FFFF00"/>
                        </a:highlight>
                      </a:endParaRPr>
                    </a:p>
                  </a:txBody>
                  <a:tcPr marL="63990" marR="63990" marT="36000" marB="36000" anchor="ctr"/>
                </a:tc>
                <a:tc>
                  <a:txBody>
                    <a:bodyPr/>
                    <a:lstStyle/>
                    <a:p>
                      <a:r>
                        <a:rPr lang="en-AU" sz="1050">
                          <a:effectLst/>
                        </a:rPr>
                        <a:t>n/a</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extLst>
                  <a:ext uri="{0D108BD9-81ED-4DB2-BD59-A6C34878D82A}">
                    <a16:rowId xmlns:a16="http://schemas.microsoft.com/office/drawing/2014/main" val="2292492376"/>
                  </a:ext>
                </a:extLst>
              </a:tr>
              <a:tr h="604178">
                <a:tc>
                  <a:txBody>
                    <a:bodyPr/>
                    <a:lstStyle/>
                    <a:p>
                      <a:r>
                        <a:rPr lang="en-AU" sz="1000">
                          <a:effectLst/>
                        </a:rPr>
                        <a:t>18B</a:t>
                      </a:r>
                      <a:endParaRPr lang="en-AU" sz="90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AEMO notifies stakeholders of completion of rollback</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n/a</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 Resume market operations</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Mon 21/06/21,</a:t>
                      </a:r>
                    </a:p>
                    <a:p>
                      <a:r>
                        <a:rPr lang="en-AU" sz="1050">
                          <a:effectLst/>
                        </a:rPr>
                        <a:t>13:00</a:t>
                      </a:r>
                    </a:p>
                    <a:p>
                      <a:r>
                        <a:rPr lang="en-AU" sz="1050">
                          <a:effectLst/>
                        </a:rPr>
                        <a:t> </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5MS mailbox</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extLst>
                  <a:ext uri="{0D108BD9-81ED-4DB2-BD59-A6C34878D82A}">
                    <a16:rowId xmlns:a16="http://schemas.microsoft.com/office/drawing/2014/main" val="3105689888"/>
                  </a:ext>
                </a:extLst>
              </a:tr>
              <a:tr h="684752">
                <a:tc>
                  <a:txBody>
                    <a:bodyPr/>
                    <a:lstStyle/>
                    <a:p>
                      <a:r>
                        <a:rPr lang="en-AU" sz="1000">
                          <a:effectLst/>
                        </a:rPr>
                        <a:t>19B</a:t>
                      </a:r>
                      <a:endParaRPr lang="en-AU" sz="90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AEMO informs participants that have conducted market transactions outside of market systems to process and acknowledge transactions via B2M to update market </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n/a</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 Participants will have to be prepared to manage and process transactions after system restart.</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Mon 21/06/21, 13:00</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5MS mailbox</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extLst>
                  <a:ext uri="{0D108BD9-81ED-4DB2-BD59-A6C34878D82A}">
                    <a16:rowId xmlns:a16="http://schemas.microsoft.com/office/drawing/2014/main" val="1758569884"/>
                  </a:ext>
                </a:extLst>
              </a:tr>
              <a:tr h="513563">
                <a:tc>
                  <a:txBody>
                    <a:bodyPr/>
                    <a:lstStyle/>
                    <a:p>
                      <a:r>
                        <a:rPr lang="en-AU" sz="1000">
                          <a:effectLst/>
                        </a:rPr>
                        <a:t>20B</a:t>
                      </a:r>
                      <a:endParaRPr lang="en-AU" sz="90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nchor="ctr"/>
                </a:tc>
                <a:tc>
                  <a:txBody>
                    <a:bodyPr/>
                    <a:lstStyle/>
                    <a:p>
                      <a:r>
                        <a:rPr lang="en-AU" sz="1050">
                          <a:effectLst/>
                        </a:rPr>
                        <a:t>AEMO provides general updates, including periodic status on B2M and B2B transaction data backlog processing </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n/a</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n/a</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daily from 21/06/21</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tc>
                  <a:txBody>
                    <a:bodyPr/>
                    <a:lstStyle/>
                    <a:p>
                      <a:r>
                        <a:rPr lang="en-AU" sz="1050">
                          <a:effectLst/>
                        </a:rPr>
                        <a:t>5MS mailbox</a:t>
                      </a:r>
                      <a:endParaRPr lang="en-AU" sz="1050">
                        <a:solidFill>
                          <a:srgbClr val="222324"/>
                        </a:solidFill>
                        <a:effectLst/>
                        <a:latin typeface="Segoe UI Semilight" panose="020B0402040204020203" pitchFamily="34" charset="0"/>
                        <a:ea typeface="Batang" panose="020B0503020000020004"/>
                        <a:cs typeface="Arial Unicode MS"/>
                      </a:endParaRPr>
                    </a:p>
                  </a:txBody>
                  <a:tcPr marL="63990" marR="63990" marT="36000" marB="36000"/>
                </a:tc>
                <a:extLst>
                  <a:ext uri="{0D108BD9-81ED-4DB2-BD59-A6C34878D82A}">
                    <a16:rowId xmlns:a16="http://schemas.microsoft.com/office/drawing/2014/main" val="739162727"/>
                  </a:ext>
                </a:extLst>
              </a:tr>
            </a:tbl>
          </a:graphicData>
        </a:graphic>
      </p:graphicFrame>
    </p:spTree>
    <p:extLst>
      <p:ext uri="{BB962C8B-B14F-4D97-AF65-F5344CB8AC3E}">
        <p14:creationId xmlns:p14="http://schemas.microsoft.com/office/powerpoint/2010/main" val="223795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776288" y="1803264"/>
            <a:ext cx="9144000" cy="2387600"/>
          </a:xfrm>
        </p:spPr>
        <p:txBody>
          <a:bodyPr/>
          <a:lstStyle/>
          <a:p>
            <a:r>
              <a:rPr lang="en-AU"/>
              <a:t>B2M Metering Delivery Restart</a:t>
            </a:r>
          </a:p>
        </p:txBody>
      </p:sp>
      <p:sp>
        <p:nvSpPr>
          <p:cNvPr id="3" name="Text Placeholder 2">
            <a:extLst>
              <a:ext uri="{FF2B5EF4-FFF2-40B4-BE49-F238E27FC236}">
                <a16:creationId xmlns:a16="http://schemas.microsoft.com/office/drawing/2014/main" id="{BFE0243B-6351-4A81-8EBE-0F6E81FD154D}"/>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AU"/>
          </a:p>
        </p:txBody>
      </p:sp>
      <p:sp>
        <p:nvSpPr>
          <p:cNvPr id="6" name="Text Placeholder 2">
            <a:extLst>
              <a:ext uri="{FF2B5EF4-FFF2-40B4-BE49-F238E27FC236}">
                <a16:creationId xmlns:a16="http://schemas.microsoft.com/office/drawing/2014/main" id="{B48DCEF8-ECB5-4E88-94AC-352D3EF93A52}"/>
              </a:ext>
            </a:extLst>
          </p:cNvPr>
          <p:cNvSpPr txBox="1">
            <a:spLocks/>
          </p:cNvSpPr>
          <p:nvPr/>
        </p:nvSpPr>
        <p:spPr>
          <a:xfrm>
            <a:off x="776288" y="4741864"/>
            <a:ext cx="7886700" cy="150018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Greg Minney</a:t>
            </a:r>
          </a:p>
        </p:txBody>
      </p:sp>
    </p:spTree>
    <p:extLst>
      <p:ext uri="{BB962C8B-B14F-4D97-AF65-F5344CB8AC3E}">
        <p14:creationId xmlns:p14="http://schemas.microsoft.com/office/powerpoint/2010/main" val="837215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F794-75E7-45E1-BCFA-F81CC24F3023}"/>
              </a:ext>
            </a:extLst>
          </p:cNvPr>
          <p:cNvSpPr>
            <a:spLocks noGrp="1"/>
          </p:cNvSpPr>
          <p:nvPr>
            <p:ph type="title"/>
          </p:nvPr>
        </p:nvSpPr>
        <p:spPr>
          <a:xfrm>
            <a:off x="235528" y="136525"/>
            <a:ext cx="9001778" cy="1189039"/>
          </a:xfrm>
        </p:spPr>
        <p:txBody>
          <a:bodyPr anchor="b">
            <a:normAutofit/>
          </a:bodyPr>
          <a:lstStyle/>
          <a:p>
            <a:r>
              <a:rPr lang="en-AU"/>
              <a:t>B2M Data Delivery Restart</a:t>
            </a:r>
          </a:p>
        </p:txBody>
      </p:sp>
      <p:sp>
        <p:nvSpPr>
          <p:cNvPr id="3" name="Content Placeholder 2">
            <a:extLst>
              <a:ext uri="{FF2B5EF4-FFF2-40B4-BE49-F238E27FC236}">
                <a16:creationId xmlns:a16="http://schemas.microsoft.com/office/drawing/2014/main" id="{2994AC20-FBBB-4152-9882-98AB609FEC74}"/>
              </a:ext>
            </a:extLst>
          </p:cNvPr>
          <p:cNvSpPr>
            <a:spLocks noGrp="1"/>
          </p:cNvSpPr>
          <p:nvPr>
            <p:ph sz="half" idx="1"/>
          </p:nvPr>
        </p:nvSpPr>
        <p:spPr>
          <a:xfrm>
            <a:off x="235528" y="1825625"/>
            <a:ext cx="7242404" cy="4351338"/>
          </a:xfrm>
        </p:spPr>
        <p:txBody>
          <a:bodyPr>
            <a:normAutofit/>
          </a:bodyPr>
          <a:lstStyle/>
          <a:p>
            <a:pPr marL="0" indent="0">
              <a:buNone/>
            </a:pPr>
            <a:r>
              <a:rPr lang="en-AU" sz="2000" b="1"/>
              <a:t>Processing of B2M delivery backlog to:</a:t>
            </a:r>
          </a:p>
          <a:p>
            <a:pPr marL="449263" lvl="1" indent="-363538"/>
            <a:r>
              <a:rPr lang="en-AU" sz="1800"/>
              <a:t>Meet key compliance timeframes </a:t>
            </a:r>
          </a:p>
          <a:p>
            <a:pPr marL="449263" lvl="1" indent="-363538"/>
            <a:r>
              <a:rPr lang="en-AU" sz="1800"/>
              <a:t>Management of volumes</a:t>
            </a:r>
          </a:p>
          <a:p>
            <a:pPr marL="449263" lvl="1" indent="-363538"/>
            <a:r>
              <a:rPr lang="en-AU" sz="1800"/>
              <a:t>Backlog expected for weekend processing</a:t>
            </a:r>
          </a:p>
          <a:p>
            <a:pPr marL="0" indent="0">
              <a:buNone/>
            </a:pPr>
            <a:r>
              <a:rPr lang="en-AU" sz="2000" b="1"/>
              <a:t>Principles</a:t>
            </a:r>
            <a:r>
              <a:rPr lang="en-AU" sz="1800" b="1"/>
              <a:t>:</a:t>
            </a:r>
          </a:p>
          <a:p>
            <a:pPr marL="449263" lvl="1" indent="-363538"/>
            <a:r>
              <a:rPr lang="en-AU" sz="1800"/>
              <a:t>Understanding of MDP plans / capability for restart</a:t>
            </a:r>
          </a:p>
          <a:p>
            <a:pPr marL="969962" lvl="2" indent="-342900">
              <a:spcBef>
                <a:spcPts val="600"/>
              </a:spcBef>
              <a:buFontTx/>
              <a:buChar char="–"/>
            </a:pPr>
            <a:r>
              <a:rPr lang="en-AU" sz="1800"/>
              <a:t>Files generated per reading day, or all reads per </a:t>
            </a:r>
            <a:r>
              <a:rPr lang="en-AU" sz="1800" err="1"/>
              <a:t>nmi</a:t>
            </a:r>
            <a:r>
              <a:rPr lang="en-AU" sz="1800"/>
              <a:t>/meter for delivery</a:t>
            </a:r>
          </a:p>
          <a:p>
            <a:pPr marL="969962" lvl="2" indent="-342900">
              <a:spcBef>
                <a:spcPts val="600"/>
              </a:spcBef>
              <a:buFontTx/>
              <a:buChar char="–"/>
            </a:pPr>
            <a:r>
              <a:rPr lang="en-AU" sz="1800"/>
              <a:t>Processing in chronological order</a:t>
            </a:r>
          </a:p>
          <a:p>
            <a:pPr marL="969962" lvl="2" indent="-342900">
              <a:spcBef>
                <a:spcPts val="600"/>
              </a:spcBef>
              <a:buFontTx/>
              <a:buChar char="–"/>
            </a:pPr>
            <a:r>
              <a:rPr lang="en-AU" sz="1800"/>
              <a:t>Capability to stagger file delivery or all files delivered at once</a:t>
            </a:r>
          </a:p>
          <a:p>
            <a:pPr marL="0" indent="0">
              <a:buNone/>
            </a:pPr>
            <a:r>
              <a:rPr lang="en-AU" sz="2000" b="1"/>
              <a:t>AEMO to monitor throughput and provide update to MDPs </a:t>
            </a:r>
            <a:br>
              <a:rPr lang="en-AU" sz="2000" b="1"/>
            </a:br>
            <a:r>
              <a:rPr lang="en-AU" sz="2000" b="1"/>
              <a:t>re backlog</a:t>
            </a:r>
          </a:p>
          <a:p>
            <a:pPr lvl="1"/>
            <a:endParaRPr lang="en-AU" sz="1800"/>
          </a:p>
        </p:txBody>
      </p:sp>
      <p:pic>
        <p:nvPicPr>
          <p:cNvPr id="6" name="Graphic 5" descr="Download from cloud">
            <a:extLst>
              <a:ext uri="{FF2B5EF4-FFF2-40B4-BE49-F238E27FC236}">
                <a16:creationId xmlns:a16="http://schemas.microsoft.com/office/drawing/2014/main" id="{ED314771-5170-4F09-A0AF-0134EB30A5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39385" y="1825625"/>
            <a:ext cx="3087338" cy="3087338"/>
          </a:xfrm>
          <a:prstGeom prst="rect">
            <a:avLst/>
          </a:prstGeom>
        </p:spPr>
      </p:pic>
      <p:sp>
        <p:nvSpPr>
          <p:cNvPr id="4" name="Slide Number Placeholder 3">
            <a:extLst>
              <a:ext uri="{FF2B5EF4-FFF2-40B4-BE49-F238E27FC236}">
                <a16:creationId xmlns:a16="http://schemas.microsoft.com/office/drawing/2014/main" id="{2D03ABAD-9C6A-4BF0-8B3C-0E79EF5FD232}"/>
              </a:ext>
            </a:extLst>
          </p:cNvPr>
          <p:cNvSpPr>
            <a:spLocks noGrp="1"/>
          </p:cNvSpPr>
          <p:nvPr>
            <p:ph type="sldNum" sz="quarter" idx="12"/>
          </p:nvPr>
        </p:nvSpPr>
        <p:spPr>
          <a:xfrm>
            <a:off x="11353800" y="6356350"/>
            <a:ext cx="576108" cy="365125"/>
          </a:xfrm>
        </p:spPr>
        <p:txBody>
          <a:bodyPr anchor="ctr">
            <a:normAutofit/>
          </a:bodyPr>
          <a:lstStyle/>
          <a:p>
            <a:pPr>
              <a:spcAft>
                <a:spcPts val="600"/>
              </a:spcAft>
            </a:pPr>
            <a:fld id="{4EC81F68-4976-451A-B2E9-79BCBD2F70CC}" type="slidenum">
              <a:rPr lang="en-AU" smtClean="0"/>
              <a:pPr>
                <a:spcAft>
                  <a:spcPts val="600"/>
                </a:spcAft>
              </a:pPr>
              <a:t>16</a:t>
            </a:fld>
            <a:endParaRPr lang="en-AU"/>
          </a:p>
        </p:txBody>
      </p:sp>
    </p:spTree>
    <p:extLst>
      <p:ext uri="{BB962C8B-B14F-4D97-AF65-F5344CB8AC3E}">
        <p14:creationId xmlns:p14="http://schemas.microsoft.com/office/powerpoint/2010/main" val="2765854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7FDBE-5E76-4D39-83BF-D4B86D642117}"/>
              </a:ext>
            </a:extLst>
          </p:cNvPr>
          <p:cNvSpPr>
            <a:spLocks noGrp="1"/>
          </p:cNvSpPr>
          <p:nvPr>
            <p:ph type="title"/>
          </p:nvPr>
        </p:nvSpPr>
        <p:spPr>
          <a:xfrm>
            <a:off x="235528" y="136525"/>
            <a:ext cx="9001778" cy="1189039"/>
          </a:xfrm>
        </p:spPr>
        <p:txBody>
          <a:bodyPr anchor="b">
            <a:normAutofit/>
          </a:bodyPr>
          <a:lstStyle/>
          <a:p>
            <a:r>
              <a:rPr lang="en-AU"/>
              <a:t>MDM Restart principles</a:t>
            </a:r>
          </a:p>
        </p:txBody>
      </p:sp>
      <p:sp>
        <p:nvSpPr>
          <p:cNvPr id="3" name="Content Placeholder 2">
            <a:extLst>
              <a:ext uri="{FF2B5EF4-FFF2-40B4-BE49-F238E27FC236}">
                <a16:creationId xmlns:a16="http://schemas.microsoft.com/office/drawing/2014/main" id="{687FDD92-1C9F-460F-B965-971F5F14ABB1}"/>
              </a:ext>
            </a:extLst>
          </p:cNvPr>
          <p:cNvSpPr>
            <a:spLocks noGrp="1"/>
          </p:cNvSpPr>
          <p:nvPr>
            <p:ph sz="half" idx="1"/>
          </p:nvPr>
        </p:nvSpPr>
        <p:spPr>
          <a:xfrm>
            <a:off x="235527" y="1887617"/>
            <a:ext cx="7392413" cy="4351338"/>
          </a:xfrm>
        </p:spPr>
        <p:txBody>
          <a:bodyPr>
            <a:normAutofit/>
          </a:bodyPr>
          <a:lstStyle/>
          <a:p>
            <a:pPr>
              <a:spcBef>
                <a:spcPts val="1200"/>
              </a:spcBef>
              <a:spcAft>
                <a:spcPts val="1200"/>
              </a:spcAft>
            </a:pPr>
            <a:r>
              <a:rPr lang="en-AU" sz="2400"/>
              <a:t>MDP’s to </a:t>
            </a:r>
            <a:r>
              <a:rPr lang="en-AU" sz="2400" b="1"/>
              <a:t>prioritise</a:t>
            </a:r>
            <a:r>
              <a:rPr lang="en-AU" sz="2400"/>
              <a:t> delivery of metering data for Friday / Saturday of previous settlement week</a:t>
            </a:r>
          </a:p>
          <a:p>
            <a:pPr>
              <a:spcBef>
                <a:spcPts val="1200"/>
              </a:spcBef>
              <a:spcAft>
                <a:spcPts val="1200"/>
              </a:spcAft>
            </a:pPr>
            <a:r>
              <a:rPr lang="en-AU" sz="2400"/>
              <a:t>Once delivered to </a:t>
            </a:r>
            <a:r>
              <a:rPr lang="en-AU" sz="2400" b="1"/>
              <a:t>resume</a:t>
            </a:r>
            <a:r>
              <a:rPr lang="en-AU" sz="2400"/>
              <a:t> processing of daily files</a:t>
            </a:r>
          </a:p>
          <a:p>
            <a:pPr>
              <a:spcBef>
                <a:spcPts val="1200"/>
              </a:spcBef>
              <a:spcAft>
                <a:spcPts val="1200"/>
              </a:spcAft>
            </a:pPr>
            <a:r>
              <a:rPr lang="en-AU" sz="2400"/>
              <a:t>AEMO to </a:t>
            </a:r>
            <a:r>
              <a:rPr lang="en-AU" sz="2400" b="1"/>
              <a:t>monitor</a:t>
            </a:r>
            <a:r>
              <a:rPr lang="en-AU" sz="2400"/>
              <a:t> backlog and liaise directly with MDPS for volume management</a:t>
            </a:r>
          </a:p>
        </p:txBody>
      </p:sp>
      <p:pic>
        <p:nvPicPr>
          <p:cNvPr id="6" name="Graphic 5" descr="Presentation with checklist">
            <a:extLst>
              <a:ext uri="{FF2B5EF4-FFF2-40B4-BE49-F238E27FC236}">
                <a16:creationId xmlns:a16="http://schemas.microsoft.com/office/drawing/2014/main" id="{07C59815-2D89-47AF-AD11-82817D52111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38644" y="1383930"/>
            <a:ext cx="3598782" cy="3598782"/>
          </a:xfrm>
          <a:prstGeom prst="rect">
            <a:avLst/>
          </a:prstGeom>
        </p:spPr>
      </p:pic>
      <p:sp>
        <p:nvSpPr>
          <p:cNvPr id="4" name="Slide Number Placeholder 3">
            <a:extLst>
              <a:ext uri="{FF2B5EF4-FFF2-40B4-BE49-F238E27FC236}">
                <a16:creationId xmlns:a16="http://schemas.microsoft.com/office/drawing/2014/main" id="{1935FA84-505B-4E3E-9D46-3806A0DDDAB6}"/>
              </a:ext>
            </a:extLst>
          </p:cNvPr>
          <p:cNvSpPr>
            <a:spLocks noGrp="1"/>
          </p:cNvSpPr>
          <p:nvPr>
            <p:ph type="sldNum" sz="quarter" idx="12"/>
          </p:nvPr>
        </p:nvSpPr>
        <p:spPr>
          <a:xfrm>
            <a:off x="11353800" y="6356350"/>
            <a:ext cx="576108" cy="365125"/>
          </a:xfrm>
        </p:spPr>
        <p:txBody>
          <a:bodyPr anchor="ctr">
            <a:normAutofit/>
          </a:bodyPr>
          <a:lstStyle/>
          <a:p>
            <a:pPr>
              <a:spcAft>
                <a:spcPts val="600"/>
              </a:spcAft>
            </a:pPr>
            <a:fld id="{4EC81F68-4976-451A-B2E9-79BCBD2F70CC}" type="slidenum">
              <a:rPr lang="en-AU" smtClean="0"/>
              <a:pPr>
                <a:spcAft>
                  <a:spcPts val="600"/>
                </a:spcAft>
              </a:pPr>
              <a:t>17</a:t>
            </a:fld>
            <a:endParaRPr lang="en-AU"/>
          </a:p>
        </p:txBody>
      </p:sp>
    </p:spTree>
    <p:extLst>
      <p:ext uri="{BB962C8B-B14F-4D97-AF65-F5344CB8AC3E}">
        <p14:creationId xmlns:p14="http://schemas.microsoft.com/office/powerpoint/2010/main" val="2053530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776288" y="1803264"/>
            <a:ext cx="9144000" cy="2387600"/>
          </a:xfrm>
        </p:spPr>
        <p:txBody>
          <a:bodyPr/>
          <a:lstStyle/>
          <a:p>
            <a:r>
              <a:rPr lang="en-AU"/>
              <a:t>aseXML Schema Changes</a:t>
            </a:r>
          </a:p>
        </p:txBody>
      </p:sp>
      <p:sp>
        <p:nvSpPr>
          <p:cNvPr id="3" name="Text Placeholder 2">
            <a:extLst>
              <a:ext uri="{FF2B5EF4-FFF2-40B4-BE49-F238E27FC236}">
                <a16:creationId xmlns:a16="http://schemas.microsoft.com/office/drawing/2014/main" id="{BFE0243B-6351-4A81-8EBE-0F6E81FD154D}"/>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AU"/>
          </a:p>
        </p:txBody>
      </p:sp>
      <p:sp>
        <p:nvSpPr>
          <p:cNvPr id="6" name="Text Placeholder 2">
            <a:extLst>
              <a:ext uri="{FF2B5EF4-FFF2-40B4-BE49-F238E27FC236}">
                <a16:creationId xmlns:a16="http://schemas.microsoft.com/office/drawing/2014/main" id="{B48DCEF8-ECB5-4E88-94AC-352D3EF93A52}"/>
              </a:ext>
            </a:extLst>
          </p:cNvPr>
          <p:cNvSpPr txBox="1">
            <a:spLocks/>
          </p:cNvSpPr>
          <p:nvPr/>
        </p:nvSpPr>
        <p:spPr>
          <a:xfrm>
            <a:off x="776288" y="4741864"/>
            <a:ext cx="7886700" cy="150018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Paul Lyttle</a:t>
            </a:r>
          </a:p>
        </p:txBody>
      </p:sp>
    </p:spTree>
    <p:extLst>
      <p:ext uri="{BB962C8B-B14F-4D97-AF65-F5344CB8AC3E}">
        <p14:creationId xmlns:p14="http://schemas.microsoft.com/office/powerpoint/2010/main" val="729104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F794-75E7-45E1-BCFA-F81CC24F3023}"/>
              </a:ext>
            </a:extLst>
          </p:cNvPr>
          <p:cNvSpPr>
            <a:spLocks noGrp="1"/>
          </p:cNvSpPr>
          <p:nvPr>
            <p:ph type="title"/>
          </p:nvPr>
        </p:nvSpPr>
        <p:spPr/>
        <p:txBody>
          <a:bodyPr>
            <a:normAutofit/>
          </a:bodyPr>
          <a:lstStyle/>
          <a:p>
            <a:r>
              <a:rPr lang="en-AU" sz="4000" err="1"/>
              <a:t>aseXML</a:t>
            </a:r>
            <a:r>
              <a:rPr lang="en-AU" sz="4000"/>
              <a:t> Schema Changes</a:t>
            </a:r>
          </a:p>
        </p:txBody>
      </p:sp>
      <p:sp>
        <p:nvSpPr>
          <p:cNvPr id="4" name="Slide Number Placeholder 3">
            <a:extLst>
              <a:ext uri="{FF2B5EF4-FFF2-40B4-BE49-F238E27FC236}">
                <a16:creationId xmlns:a16="http://schemas.microsoft.com/office/drawing/2014/main" id="{2D03ABAD-9C6A-4BF0-8B3C-0E79EF5FD232}"/>
              </a:ext>
            </a:extLst>
          </p:cNvPr>
          <p:cNvSpPr>
            <a:spLocks noGrp="1"/>
          </p:cNvSpPr>
          <p:nvPr>
            <p:ph type="sldNum" sz="quarter" idx="12"/>
          </p:nvPr>
        </p:nvSpPr>
        <p:spPr/>
        <p:txBody>
          <a:bodyPr/>
          <a:lstStyle/>
          <a:p>
            <a:fld id="{4EC81F68-4976-451A-B2E9-79BCBD2F70CC}" type="slidenum">
              <a:rPr lang="en-AU" smtClean="0"/>
              <a:t>19</a:t>
            </a:fld>
            <a:endParaRPr lang="en-AU"/>
          </a:p>
        </p:txBody>
      </p:sp>
      <p:sp>
        <p:nvSpPr>
          <p:cNvPr id="6" name="Content Placeholder 2">
            <a:extLst>
              <a:ext uri="{FF2B5EF4-FFF2-40B4-BE49-F238E27FC236}">
                <a16:creationId xmlns:a16="http://schemas.microsoft.com/office/drawing/2014/main" id="{ACAFB9F8-22FD-4DB5-9D4C-6B62540B7870}"/>
              </a:ext>
            </a:extLst>
          </p:cNvPr>
          <p:cNvSpPr>
            <a:spLocks noGrp="1"/>
          </p:cNvSpPr>
          <p:nvPr>
            <p:ph idx="1"/>
          </p:nvPr>
        </p:nvSpPr>
        <p:spPr>
          <a:xfrm>
            <a:off x="235526" y="1551161"/>
            <a:ext cx="11956473" cy="4351338"/>
          </a:xfrm>
        </p:spPr>
        <p:txBody>
          <a:bodyPr vert="horz" lIns="91440" tIns="45720" rIns="91440" bIns="45720" rtlCol="0" anchor="t">
            <a:normAutofit/>
          </a:bodyPr>
          <a:lstStyle/>
          <a:p>
            <a:r>
              <a:rPr lang="en-AU" sz="2000"/>
              <a:t>AEMO supports both the latest and immediately superseded versions of the B2M </a:t>
            </a:r>
            <a:r>
              <a:rPr lang="en-AU" sz="2000" err="1"/>
              <a:t>aseXML</a:t>
            </a:r>
            <a:r>
              <a:rPr lang="en-AU" sz="2000"/>
              <a:t> schema.</a:t>
            </a:r>
          </a:p>
          <a:p>
            <a:pPr marL="534988" lvl="1" indent="-263525">
              <a:lnSpc>
                <a:spcPct val="100000"/>
              </a:lnSpc>
              <a:spcBef>
                <a:spcPts val="600"/>
              </a:spcBef>
              <a:spcAft>
                <a:spcPts val="1200"/>
              </a:spcAft>
              <a:buFontTx/>
              <a:buChar char="–"/>
            </a:pPr>
            <a:r>
              <a:rPr lang="en-AU" sz="1800"/>
              <a:t>Only one past (superseded) version is supported, so participants need to keep up-to-date with </a:t>
            </a:r>
            <a:r>
              <a:rPr lang="en-AU" sz="1800" err="1"/>
              <a:t>aseXML</a:t>
            </a:r>
            <a:r>
              <a:rPr lang="en-AU" sz="1800"/>
              <a:t> schema changes.</a:t>
            </a:r>
          </a:p>
          <a:p>
            <a:pPr>
              <a:lnSpc>
                <a:spcPct val="100000"/>
              </a:lnSpc>
            </a:pPr>
            <a:r>
              <a:rPr lang="en-AU" sz="2000"/>
              <a:t>AEMO allows a period of time for participants to transition to the Current schema version so they can schedule their own update without forcing a compromise between their peers and AEMO to agree a single transition time.</a:t>
            </a:r>
          </a:p>
          <a:p>
            <a:pPr>
              <a:lnSpc>
                <a:spcPct val="100000"/>
              </a:lnSpc>
            </a:pPr>
            <a:r>
              <a:rPr lang="en-AU" sz="2000"/>
              <a:t>Moving forward Participants will be able to select schema and protocol by B2M transaction group</a:t>
            </a:r>
          </a:p>
        </p:txBody>
      </p:sp>
      <p:pic>
        <p:nvPicPr>
          <p:cNvPr id="3" name="Picture 2">
            <a:extLst>
              <a:ext uri="{FF2B5EF4-FFF2-40B4-BE49-F238E27FC236}">
                <a16:creationId xmlns:a16="http://schemas.microsoft.com/office/drawing/2014/main" id="{8FD4C6A5-71D4-4A45-B48E-6F21ECF79347}"/>
              </a:ext>
            </a:extLst>
          </p:cNvPr>
          <p:cNvPicPr>
            <a:picLocks noChangeAspect="1"/>
          </p:cNvPicPr>
          <p:nvPr/>
        </p:nvPicPr>
        <p:blipFill>
          <a:blip r:embed="rId2"/>
          <a:stretch>
            <a:fillRect/>
          </a:stretch>
        </p:blipFill>
        <p:spPr>
          <a:xfrm>
            <a:off x="1006218" y="4597976"/>
            <a:ext cx="4598937" cy="2200032"/>
          </a:xfrm>
          <a:prstGeom prst="rect">
            <a:avLst/>
          </a:prstGeom>
        </p:spPr>
      </p:pic>
      <p:pic>
        <p:nvPicPr>
          <p:cNvPr id="7" name="Picture 6">
            <a:extLst>
              <a:ext uri="{FF2B5EF4-FFF2-40B4-BE49-F238E27FC236}">
                <a16:creationId xmlns:a16="http://schemas.microsoft.com/office/drawing/2014/main" id="{598CFAD7-7F51-4401-9978-88ADE1666665}"/>
              </a:ext>
            </a:extLst>
          </p:cNvPr>
          <p:cNvPicPr>
            <a:picLocks noChangeAspect="1"/>
          </p:cNvPicPr>
          <p:nvPr/>
        </p:nvPicPr>
        <p:blipFill>
          <a:blip r:embed="rId3"/>
          <a:stretch>
            <a:fillRect/>
          </a:stretch>
        </p:blipFill>
        <p:spPr>
          <a:xfrm>
            <a:off x="6744505" y="4324350"/>
            <a:ext cx="3897543" cy="2510213"/>
          </a:xfrm>
          <a:prstGeom prst="rect">
            <a:avLst/>
          </a:prstGeom>
        </p:spPr>
      </p:pic>
      <p:sp>
        <p:nvSpPr>
          <p:cNvPr id="8" name="Arrow: Right 7">
            <a:extLst>
              <a:ext uri="{FF2B5EF4-FFF2-40B4-BE49-F238E27FC236}">
                <a16:creationId xmlns:a16="http://schemas.microsoft.com/office/drawing/2014/main" id="{2DAF813A-4C8C-4FCD-A35A-E4EBCF3F5796}"/>
              </a:ext>
            </a:extLst>
          </p:cNvPr>
          <p:cNvSpPr/>
          <p:nvPr/>
        </p:nvSpPr>
        <p:spPr>
          <a:xfrm>
            <a:off x="5685626" y="5337140"/>
            <a:ext cx="978408" cy="484632"/>
          </a:xfrm>
          <a:prstGeom prst="righ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53119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A5EA9-EADC-4D1D-846D-0A697DF0B0B7}"/>
              </a:ext>
            </a:extLst>
          </p:cNvPr>
          <p:cNvSpPr>
            <a:spLocks noGrp="1"/>
          </p:cNvSpPr>
          <p:nvPr>
            <p:ph type="title"/>
          </p:nvPr>
        </p:nvSpPr>
        <p:spPr/>
        <p:txBody>
          <a:bodyPr>
            <a:normAutofit fontScale="90000"/>
          </a:bodyPr>
          <a:lstStyle/>
          <a:p>
            <a:r>
              <a:rPr lang="en-AU" sz="4000"/>
              <a:t>AEMO Competition Law </a:t>
            </a:r>
            <a:br>
              <a:rPr lang="en-AU" sz="4000"/>
            </a:br>
            <a:r>
              <a:rPr lang="en-AU" sz="4000"/>
              <a:t>Meeting Protocol</a:t>
            </a:r>
          </a:p>
        </p:txBody>
      </p:sp>
      <p:sp>
        <p:nvSpPr>
          <p:cNvPr id="4" name="Slide Number Placeholder 3">
            <a:extLst>
              <a:ext uri="{FF2B5EF4-FFF2-40B4-BE49-F238E27FC236}">
                <a16:creationId xmlns:a16="http://schemas.microsoft.com/office/drawing/2014/main" id="{5F3EB585-4D7A-4487-A899-13C74FB077F5}"/>
              </a:ext>
            </a:extLst>
          </p:cNvPr>
          <p:cNvSpPr>
            <a:spLocks noGrp="1"/>
          </p:cNvSpPr>
          <p:nvPr>
            <p:ph type="sldNum" sz="quarter" idx="12"/>
          </p:nvPr>
        </p:nvSpPr>
        <p:spPr/>
        <p:txBody>
          <a:bodyPr/>
          <a:lstStyle/>
          <a:p>
            <a:fld id="{4EC81F68-4976-451A-B2E9-79BCBD2F70CC}" type="slidenum">
              <a:rPr lang="en-AU" smtClean="0"/>
              <a:t>2</a:t>
            </a:fld>
            <a:endParaRPr lang="en-AU"/>
          </a:p>
        </p:txBody>
      </p:sp>
      <p:pic>
        <p:nvPicPr>
          <p:cNvPr id="5" name="Picture 4">
            <a:extLst>
              <a:ext uri="{FF2B5EF4-FFF2-40B4-BE49-F238E27FC236}">
                <a16:creationId xmlns:a16="http://schemas.microsoft.com/office/drawing/2014/main" id="{C3BAA1CE-6CA6-4F56-8282-5E3FB15F2B5A}"/>
              </a:ext>
            </a:extLst>
          </p:cNvPr>
          <p:cNvPicPr>
            <a:picLocks noChangeAspect="1"/>
          </p:cNvPicPr>
          <p:nvPr/>
        </p:nvPicPr>
        <p:blipFill>
          <a:blip r:embed="rId2"/>
          <a:stretch>
            <a:fillRect/>
          </a:stretch>
        </p:blipFill>
        <p:spPr>
          <a:xfrm>
            <a:off x="96541" y="5979294"/>
            <a:ext cx="1783534" cy="754112"/>
          </a:xfrm>
          <a:prstGeom prst="rect">
            <a:avLst/>
          </a:prstGeom>
        </p:spPr>
      </p:pic>
      <p:sp>
        <p:nvSpPr>
          <p:cNvPr id="8" name="Rectangle 7">
            <a:extLst>
              <a:ext uri="{FF2B5EF4-FFF2-40B4-BE49-F238E27FC236}">
                <a16:creationId xmlns:a16="http://schemas.microsoft.com/office/drawing/2014/main" id="{A931A289-CD6B-436D-A2D1-61F2ADE34220}"/>
              </a:ext>
            </a:extLst>
          </p:cNvPr>
          <p:cNvSpPr/>
          <p:nvPr/>
        </p:nvSpPr>
        <p:spPr>
          <a:xfrm>
            <a:off x="4799338" y="5352593"/>
            <a:ext cx="5893416" cy="1253402"/>
          </a:xfrm>
          <a:prstGeom prst="rect">
            <a:avLst/>
          </a:prstGeom>
          <a:solidFill>
            <a:srgbClr val="FFFFFF"/>
          </a:solidFill>
          <a:ln>
            <a:solidFill>
              <a:srgbClr val="FFFFFF">
                <a:lumMod val="95000"/>
              </a:srgbClr>
            </a:solidFill>
          </a:ln>
          <a:effectLst>
            <a:outerShdw blurRad="50800" dist="38100" dir="5400000" algn="t" rotWithShape="0">
              <a:prstClr val="black">
                <a:alpha val="40000"/>
              </a:prstClr>
            </a:outerShdw>
          </a:effectLst>
        </p:spPr>
        <p:txBody>
          <a:bodyPr wrap="square" lIns="72000" tIns="72000" rIns="72000" bIns="72000">
            <a:spAutoFit/>
          </a:bodyPr>
          <a:lstStyle/>
          <a:p>
            <a:pPr marL="0" marR="0" lvl="0" indent="0" defTabSz="685800" eaLnBrk="1" fontAlgn="auto" latinLnBrk="0" hangingPunct="1">
              <a:lnSpc>
                <a:spcPct val="100000"/>
              </a:lnSpc>
              <a:spcBef>
                <a:spcPts val="0"/>
              </a:spcBef>
              <a:spcAft>
                <a:spcPts val="0"/>
              </a:spcAft>
              <a:buClrTx/>
              <a:buSzTx/>
              <a:buFontTx/>
              <a:buNone/>
              <a:tabLst/>
              <a:defRPr/>
            </a:pPr>
            <a:r>
              <a:rPr kumimoji="0" lang="en-AU" sz="1200" b="0" i="0" u="none" strike="noStrike" kern="0" cap="none" spc="0" normalizeH="0" baseline="0" noProof="0">
                <a:ln>
                  <a:noFill/>
                </a:ln>
                <a:solidFill>
                  <a:srgbClr val="222324"/>
                </a:solidFill>
                <a:effectLst/>
                <a:uLnTx/>
                <a:uFillTx/>
                <a:latin typeface="Calibri" panose="020F0502020204030204" pitchFamily="34" charset="0"/>
                <a:cs typeface="Calibri" panose="020F0502020204030204" pitchFamily="34" charset="0"/>
              </a:rPr>
              <a:t>Under no circumstances must Participants share Competitively Sensitive Information. Competitively Sensitive Information means confidential information relating to a Participant which if disclosed to a competitor could affect its current or future commercial strategies, such as pricing information, customer terms and conditions, supply terms and conditions, sales, marketing or procurement strategies, product development, margins, costs, capacity or production planning.</a:t>
            </a:r>
          </a:p>
        </p:txBody>
      </p:sp>
      <p:sp>
        <p:nvSpPr>
          <p:cNvPr id="9" name="Rectangle 8">
            <a:extLst>
              <a:ext uri="{FF2B5EF4-FFF2-40B4-BE49-F238E27FC236}">
                <a16:creationId xmlns:a16="http://schemas.microsoft.com/office/drawing/2014/main" id="{ACDF3551-1E73-4FD1-9714-21A685A5CDD7}"/>
              </a:ext>
            </a:extLst>
          </p:cNvPr>
          <p:cNvSpPr/>
          <p:nvPr/>
        </p:nvSpPr>
        <p:spPr>
          <a:xfrm>
            <a:off x="4698046" y="340420"/>
            <a:ext cx="6096000" cy="5151667"/>
          </a:xfrm>
          <a:prstGeom prst="rect">
            <a:avLst/>
          </a:prstGeom>
        </p:spPr>
        <p:txBody>
          <a:bodyPr>
            <a:spAutoFit/>
          </a:bodyPr>
          <a:lstStyle/>
          <a:p>
            <a:pPr lvl="0" defTabSz="685800">
              <a:spcBef>
                <a:spcPts val="600"/>
              </a:spcBef>
            </a:pPr>
            <a:r>
              <a:rPr lang="en-AU" sz="1200">
                <a:solidFill>
                  <a:srgbClr val="222324"/>
                </a:solidFill>
                <a:latin typeface="Calibri" panose="020F0502020204030204" pitchFamily="34" charset="0"/>
                <a:cs typeface="Calibri" panose="020F0502020204030204" pitchFamily="34" charset="0"/>
              </a:rPr>
              <a:t>AEMO is committed to complying with all applicable laws, including the Competition and Consumer Act 2010 (CCA). In any dealings with AEMO regarding proposed reforms or other initiatives, all participants agree to adhere to the CCA at all times and to comply with this Protocol. Participants must arrange for their representatives to be briefed on competition law risks and obligations.</a:t>
            </a:r>
          </a:p>
          <a:p>
            <a:pPr lvl="0" defTabSz="685800">
              <a:spcBef>
                <a:spcPts val="600"/>
              </a:spcBef>
            </a:pPr>
            <a:r>
              <a:rPr lang="en-AU" sz="1200">
                <a:solidFill>
                  <a:srgbClr val="222324"/>
                </a:solidFill>
                <a:latin typeface="Calibri" panose="020F0502020204030204" pitchFamily="34" charset="0"/>
                <a:cs typeface="Calibri" panose="020F0502020204030204" pitchFamily="34" charset="0"/>
              </a:rPr>
              <a:t>Participants in AEMO discussions </a:t>
            </a:r>
            <a:r>
              <a:rPr lang="en-AU" sz="1200" b="1">
                <a:solidFill>
                  <a:srgbClr val="222324"/>
                </a:solidFill>
                <a:latin typeface="Calibri" panose="020F0502020204030204" pitchFamily="34" charset="0"/>
                <a:cs typeface="Calibri" panose="020F0502020204030204" pitchFamily="34" charset="0"/>
              </a:rPr>
              <a:t>must</a:t>
            </a:r>
            <a:r>
              <a:rPr lang="en-AU" sz="1200">
                <a:solidFill>
                  <a:srgbClr val="222324"/>
                </a:solidFill>
                <a:latin typeface="Calibri" panose="020F0502020204030204" pitchFamily="34" charset="0"/>
                <a:cs typeface="Calibri" panose="020F0502020204030204" pitchFamily="34" charset="0"/>
              </a:rPr>
              <a:t>: </a:t>
            </a:r>
          </a:p>
          <a:p>
            <a:pPr marL="361950" lvl="0" indent="-361950" defTabSz="685800">
              <a:spcBef>
                <a:spcPts val="600"/>
              </a:spcBef>
              <a:buFont typeface="+mj-lt"/>
              <a:buAutoNum type="arabicPeriod"/>
            </a:pPr>
            <a:r>
              <a:rPr lang="en-AU" sz="1200">
                <a:solidFill>
                  <a:srgbClr val="222324"/>
                </a:solidFill>
                <a:latin typeface="Calibri" panose="020F0502020204030204" pitchFamily="34" charset="0"/>
                <a:cs typeface="Calibri" panose="020F0502020204030204" pitchFamily="34" charset="0"/>
              </a:rPr>
              <a:t>Ensure that discussions are limited to the matters contemplated by the agenda for the discussion  </a:t>
            </a:r>
          </a:p>
          <a:p>
            <a:pPr marL="361950" lvl="0" indent="-361950" defTabSz="685800">
              <a:spcBef>
                <a:spcPts val="600"/>
              </a:spcBef>
              <a:buFont typeface="+mj-lt"/>
              <a:buAutoNum type="arabicPeriod"/>
            </a:pPr>
            <a:r>
              <a:rPr lang="en-AU" sz="1200">
                <a:solidFill>
                  <a:srgbClr val="222324"/>
                </a:solidFill>
                <a:latin typeface="Calibri" panose="020F0502020204030204" pitchFamily="34" charset="0"/>
                <a:cs typeface="Calibri" panose="020F0502020204030204" pitchFamily="34" charset="0"/>
              </a:rPr>
              <a:t>Make independent and unilateral decisions about their commercial positions and approach in relation to the matters under discussion with AEMO</a:t>
            </a:r>
          </a:p>
          <a:p>
            <a:pPr marL="361950" lvl="0" indent="-361950" defTabSz="685800">
              <a:spcBef>
                <a:spcPts val="600"/>
              </a:spcBef>
              <a:buFont typeface="+mj-lt"/>
              <a:buAutoNum type="arabicPeriod"/>
            </a:pPr>
            <a:r>
              <a:rPr lang="en-AU" sz="1200">
                <a:solidFill>
                  <a:srgbClr val="222324"/>
                </a:solidFill>
                <a:latin typeface="Calibri" panose="020F0502020204030204" pitchFamily="34" charset="0"/>
                <a:cs typeface="Calibri" panose="020F0502020204030204" pitchFamily="34" charset="0"/>
              </a:rPr>
              <a:t>Immediately and clearly raise an objection with AEMO or the Chair of the meeting if a matter is discussed that the participant is concerned may give rise to competition law risks or a breach of this Protocol</a:t>
            </a:r>
          </a:p>
          <a:p>
            <a:pPr lvl="0" defTabSz="685800">
              <a:spcBef>
                <a:spcPts val="600"/>
              </a:spcBef>
            </a:pPr>
            <a:r>
              <a:rPr lang="en-AU" sz="1200">
                <a:solidFill>
                  <a:srgbClr val="222324"/>
                </a:solidFill>
                <a:latin typeface="Calibri" panose="020F0502020204030204" pitchFamily="34" charset="0"/>
                <a:cs typeface="Calibri" panose="020F0502020204030204" pitchFamily="34" charset="0"/>
              </a:rPr>
              <a:t>Participants in AEMO meetings </a:t>
            </a:r>
            <a:r>
              <a:rPr lang="en-AU" sz="1200" b="1">
                <a:solidFill>
                  <a:srgbClr val="222324"/>
                </a:solidFill>
                <a:latin typeface="Calibri" panose="020F0502020204030204" pitchFamily="34" charset="0"/>
                <a:cs typeface="Calibri" panose="020F0502020204030204" pitchFamily="34" charset="0"/>
              </a:rPr>
              <a:t>must not</a:t>
            </a:r>
            <a:r>
              <a:rPr lang="en-AU" sz="1200">
                <a:solidFill>
                  <a:srgbClr val="222324"/>
                </a:solidFill>
                <a:latin typeface="Calibri" panose="020F0502020204030204" pitchFamily="34" charset="0"/>
                <a:cs typeface="Calibri" panose="020F0502020204030204" pitchFamily="34" charset="0"/>
              </a:rPr>
              <a:t> discuss or agree on the following topics:</a:t>
            </a:r>
          </a:p>
          <a:p>
            <a:pPr marL="361950" lvl="0" indent="-361950" defTabSz="685800">
              <a:spcBef>
                <a:spcPts val="600"/>
              </a:spcBef>
              <a:buFont typeface="+mj-lt"/>
              <a:buAutoNum type="arabicPeriod"/>
            </a:pPr>
            <a:r>
              <a:rPr lang="en-AU" sz="1200">
                <a:solidFill>
                  <a:srgbClr val="222324"/>
                </a:solidFill>
                <a:latin typeface="Calibri" panose="020F0502020204030204" pitchFamily="34" charset="0"/>
                <a:cs typeface="Calibri" panose="020F0502020204030204" pitchFamily="34" charset="0"/>
              </a:rPr>
              <a:t>Which customers they will supply or market to</a:t>
            </a:r>
          </a:p>
          <a:p>
            <a:pPr marL="361950" lvl="0" indent="-361950" defTabSz="685800">
              <a:spcBef>
                <a:spcPts val="600"/>
              </a:spcBef>
              <a:buFont typeface="+mj-lt"/>
              <a:buAutoNum type="arabicPeriod"/>
            </a:pPr>
            <a:r>
              <a:rPr lang="en-AU" sz="1200">
                <a:solidFill>
                  <a:srgbClr val="222324"/>
                </a:solidFill>
                <a:latin typeface="Calibri" panose="020F0502020204030204" pitchFamily="34" charset="0"/>
                <a:cs typeface="Calibri" panose="020F0502020204030204" pitchFamily="34" charset="0"/>
              </a:rPr>
              <a:t>The price or other terms at which Participants will supply</a:t>
            </a:r>
          </a:p>
          <a:p>
            <a:pPr marL="361950" lvl="0" indent="-361950" defTabSz="685800">
              <a:spcBef>
                <a:spcPts val="600"/>
              </a:spcBef>
              <a:buFont typeface="+mj-lt"/>
              <a:buAutoNum type="arabicPeriod"/>
            </a:pPr>
            <a:r>
              <a:rPr lang="en-AU" sz="1200">
                <a:solidFill>
                  <a:srgbClr val="222324"/>
                </a:solidFill>
                <a:latin typeface="Calibri" panose="020F0502020204030204" pitchFamily="34" charset="0"/>
                <a:cs typeface="Calibri" panose="020F0502020204030204" pitchFamily="34" charset="0"/>
              </a:rPr>
              <a:t>Bids or tenders, including the nature of a bid that a Participant intends to make or whether the Participant will participate in the bid</a:t>
            </a:r>
          </a:p>
          <a:p>
            <a:pPr marL="361950" lvl="0" indent="-361950" defTabSz="685800">
              <a:spcBef>
                <a:spcPts val="600"/>
              </a:spcBef>
              <a:buFont typeface="+mj-lt"/>
              <a:buAutoNum type="arabicPeriod"/>
            </a:pPr>
            <a:r>
              <a:rPr lang="en-AU" sz="1200">
                <a:solidFill>
                  <a:srgbClr val="222324"/>
                </a:solidFill>
                <a:latin typeface="Calibri" panose="020F0502020204030204" pitchFamily="34" charset="0"/>
                <a:cs typeface="Calibri" panose="020F0502020204030204" pitchFamily="34" charset="0"/>
              </a:rPr>
              <a:t>Which suppliers Participants will acquire from (or the price or other terms on which they acquire goods or services)</a:t>
            </a:r>
          </a:p>
          <a:p>
            <a:pPr marL="361950" lvl="0" indent="-361950" defTabSz="685800">
              <a:spcBef>
                <a:spcPts val="600"/>
              </a:spcBef>
              <a:buFont typeface="+mj-lt"/>
              <a:buAutoNum type="arabicPeriod"/>
            </a:pPr>
            <a:r>
              <a:rPr lang="en-AU" sz="1200">
                <a:solidFill>
                  <a:srgbClr val="222324"/>
                </a:solidFill>
                <a:latin typeface="Calibri" panose="020F0502020204030204" pitchFamily="34" charset="0"/>
                <a:cs typeface="Calibri" panose="020F0502020204030204" pitchFamily="34" charset="0"/>
              </a:rPr>
              <a:t>Refusing to supply a person or company access to any products, services or inputs they require</a:t>
            </a:r>
          </a:p>
          <a:p>
            <a:pPr lvl="0" defTabSz="685800">
              <a:lnSpc>
                <a:spcPct val="90000"/>
              </a:lnSpc>
              <a:spcBef>
                <a:spcPts val="750"/>
              </a:spcBef>
            </a:pPr>
            <a:endParaRPr lang="en-AU" sz="900">
              <a:solidFill>
                <a:srgbClr val="222324"/>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01255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F794-75E7-45E1-BCFA-F81CC24F3023}"/>
              </a:ext>
            </a:extLst>
          </p:cNvPr>
          <p:cNvSpPr>
            <a:spLocks noGrp="1"/>
          </p:cNvSpPr>
          <p:nvPr>
            <p:ph type="title"/>
          </p:nvPr>
        </p:nvSpPr>
        <p:spPr/>
        <p:txBody>
          <a:bodyPr>
            <a:normAutofit/>
          </a:bodyPr>
          <a:lstStyle/>
          <a:p>
            <a:r>
              <a:rPr lang="en-AU" sz="4000" err="1"/>
              <a:t>aseXML</a:t>
            </a:r>
            <a:r>
              <a:rPr lang="en-AU" sz="4000"/>
              <a:t> Schema Changes</a:t>
            </a:r>
          </a:p>
        </p:txBody>
      </p:sp>
      <p:sp>
        <p:nvSpPr>
          <p:cNvPr id="4" name="Slide Number Placeholder 3">
            <a:extLst>
              <a:ext uri="{FF2B5EF4-FFF2-40B4-BE49-F238E27FC236}">
                <a16:creationId xmlns:a16="http://schemas.microsoft.com/office/drawing/2014/main" id="{2D03ABAD-9C6A-4BF0-8B3C-0E79EF5FD232}"/>
              </a:ext>
            </a:extLst>
          </p:cNvPr>
          <p:cNvSpPr>
            <a:spLocks noGrp="1"/>
          </p:cNvSpPr>
          <p:nvPr>
            <p:ph type="sldNum" sz="quarter" idx="12"/>
          </p:nvPr>
        </p:nvSpPr>
        <p:spPr/>
        <p:txBody>
          <a:bodyPr/>
          <a:lstStyle/>
          <a:p>
            <a:fld id="{4EC81F68-4976-451A-B2E9-79BCBD2F70CC}" type="slidenum">
              <a:rPr lang="en-AU" smtClean="0"/>
              <a:t>20</a:t>
            </a:fld>
            <a:endParaRPr lang="en-AU"/>
          </a:p>
        </p:txBody>
      </p:sp>
      <p:graphicFrame>
        <p:nvGraphicFramePr>
          <p:cNvPr id="10" name="Table 9">
            <a:extLst>
              <a:ext uri="{FF2B5EF4-FFF2-40B4-BE49-F238E27FC236}">
                <a16:creationId xmlns:a16="http://schemas.microsoft.com/office/drawing/2014/main" id="{5AA18C75-75AD-4941-BB1C-6A46EAA6D31E}"/>
              </a:ext>
            </a:extLst>
          </p:cNvPr>
          <p:cNvGraphicFramePr>
            <a:graphicFrameLocks noGrp="1"/>
          </p:cNvGraphicFramePr>
          <p:nvPr>
            <p:extLst>
              <p:ext uri="{D42A27DB-BD31-4B8C-83A1-F6EECF244321}">
                <p14:modId xmlns:p14="http://schemas.microsoft.com/office/powerpoint/2010/main" val="555579808"/>
              </p:ext>
            </p:extLst>
          </p:nvPr>
        </p:nvGraphicFramePr>
        <p:xfrm>
          <a:off x="165282" y="2415011"/>
          <a:ext cx="11695111" cy="3747333"/>
        </p:xfrm>
        <a:graphic>
          <a:graphicData uri="http://schemas.openxmlformats.org/drawingml/2006/table">
            <a:tbl>
              <a:tblPr/>
              <a:tblGrid>
                <a:gridCol w="1280341">
                  <a:extLst>
                    <a:ext uri="{9D8B030D-6E8A-4147-A177-3AD203B41FA5}">
                      <a16:colId xmlns:a16="http://schemas.microsoft.com/office/drawing/2014/main" val="2463521717"/>
                    </a:ext>
                  </a:extLst>
                </a:gridCol>
                <a:gridCol w="1016132">
                  <a:extLst>
                    <a:ext uri="{9D8B030D-6E8A-4147-A177-3AD203B41FA5}">
                      <a16:colId xmlns:a16="http://schemas.microsoft.com/office/drawing/2014/main" val="762879059"/>
                    </a:ext>
                  </a:extLst>
                </a:gridCol>
                <a:gridCol w="2249845">
                  <a:extLst>
                    <a:ext uri="{9D8B030D-6E8A-4147-A177-3AD203B41FA5}">
                      <a16:colId xmlns:a16="http://schemas.microsoft.com/office/drawing/2014/main" val="825225918"/>
                    </a:ext>
                  </a:extLst>
                </a:gridCol>
                <a:gridCol w="3602083">
                  <a:extLst>
                    <a:ext uri="{9D8B030D-6E8A-4147-A177-3AD203B41FA5}">
                      <a16:colId xmlns:a16="http://schemas.microsoft.com/office/drawing/2014/main" val="7882486"/>
                    </a:ext>
                  </a:extLst>
                </a:gridCol>
                <a:gridCol w="1037493">
                  <a:extLst>
                    <a:ext uri="{9D8B030D-6E8A-4147-A177-3AD203B41FA5}">
                      <a16:colId xmlns:a16="http://schemas.microsoft.com/office/drawing/2014/main" val="1540396921"/>
                    </a:ext>
                  </a:extLst>
                </a:gridCol>
                <a:gridCol w="1040407">
                  <a:extLst>
                    <a:ext uri="{9D8B030D-6E8A-4147-A177-3AD203B41FA5}">
                      <a16:colId xmlns:a16="http://schemas.microsoft.com/office/drawing/2014/main" val="1321939858"/>
                    </a:ext>
                  </a:extLst>
                </a:gridCol>
                <a:gridCol w="1468810">
                  <a:extLst>
                    <a:ext uri="{9D8B030D-6E8A-4147-A177-3AD203B41FA5}">
                      <a16:colId xmlns:a16="http://schemas.microsoft.com/office/drawing/2014/main" val="1939046984"/>
                    </a:ext>
                  </a:extLst>
                </a:gridCol>
              </a:tblGrid>
              <a:tr h="330647">
                <a:tc gridSpan="3">
                  <a:txBody>
                    <a:bodyPr/>
                    <a:lstStyle/>
                    <a:p>
                      <a:pPr algn="ctr" fontAlgn="ctr"/>
                      <a:r>
                        <a:rPr lang="en-AU" sz="1300" b="1" i="0" u="none" strike="noStrike">
                          <a:solidFill>
                            <a:schemeClr val="bg1"/>
                          </a:solidFill>
                          <a:effectLst/>
                          <a:latin typeface="Calibri" panose="020F0502020204030204" pitchFamily="34" charset="0"/>
                        </a:rPr>
                        <a:t>Before 5MS cutover</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AU"/>
                    </a:p>
                  </a:txBody>
                  <a:tcPr/>
                </a:tc>
                <a:tc hMerge="1">
                  <a:txBody>
                    <a:bodyPr/>
                    <a:lstStyle/>
                    <a:p>
                      <a:endParaRPr lang="en-AU"/>
                    </a:p>
                  </a:txBody>
                  <a:tcPr/>
                </a:tc>
                <a:tc rowSpan="2">
                  <a:txBody>
                    <a:bodyPr/>
                    <a:lstStyle/>
                    <a:p>
                      <a:pPr algn="ctr" fontAlgn="ctr"/>
                      <a:r>
                        <a:rPr lang="en-AU" sz="1300" b="1" i="0" u="none" strike="noStrike">
                          <a:solidFill>
                            <a:schemeClr val="bg1"/>
                          </a:solidFill>
                          <a:effectLst/>
                          <a:latin typeface="Calibri" panose="020F0502020204030204" pitchFamily="34" charset="0"/>
                        </a:rPr>
                        <a:t>During cutover</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gridSpan="3">
                  <a:txBody>
                    <a:bodyPr/>
                    <a:lstStyle/>
                    <a:p>
                      <a:pPr algn="ctr" fontAlgn="ctr"/>
                      <a:r>
                        <a:rPr lang="en-AU" sz="1300" b="1" i="0" u="none" strike="noStrike">
                          <a:solidFill>
                            <a:schemeClr val="bg1"/>
                          </a:solidFill>
                          <a:effectLst/>
                          <a:latin typeface="Calibri" panose="020F0502020204030204" pitchFamily="34" charset="0"/>
                        </a:rPr>
                        <a:t>After 5MS cutover</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1256107"/>
                  </a:ext>
                </a:extLst>
              </a:tr>
              <a:tr h="440863">
                <a:tc>
                  <a:txBody>
                    <a:bodyPr/>
                    <a:lstStyle/>
                    <a:p>
                      <a:pPr algn="ctr" fontAlgn="ctr"/>
                      <a:r>
                        <a:rPr lang="en-AU" sz="1200" b="1" i="0" u="none" strike="noStrike">
                          <a:solidFill>
                            <a:schemeClr val="bg1"/>
                          </a:solidFill>
                          <a:effectLst/>
                          <a:latin typeface="Calibri"/>
                        </a:rPr>
                        <a:t>Receiving Schema version</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gridSpan="2">
                  <a:txBody>
                    <a:bodyPr/>
                    <a:lstStyle/>
                    <a:p>
                      <a:pPr algn="ctr" fontAlgn="ctr"/>
                      <a:r>
                        <a:rPr lang="en-AU" sz="1200" b="1" i="0" u="none" strike="noStrike">
                          <a:solidFill>
                            <a:schemeClr val="bg1"/>
                          </a:solidFill>
                          <a:effectLst/>
                          <a:latin typeface="Calibri" panose="020F0502020204030204" pitchFamily="34" charset="0"/>
                        </a:rPr>
                        <a:t>MSATS Browser setting</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AU"/>
                    </a:p>
                  </a:txBody>
                  <a:tcPr/>
                </a:tc>
                <a:tc vMerge="1">
                  <a:txBody>
                    <a:bodyPr/>
                    <a:lstStyle/>
                    <a:p>
                      <a:endParaRPr lang="en-AU"/>
                    </a:p>
                  </a:txBody>
                  <a:tcPr/>
                </a:tc>
                <a:tc gridSpan="2">
                  <a:txBody>
                    <a:bodyPr/>
                    <a:lstStyle/>
                    <a:p>
                      <a:pPr algn="ctr" fontAlgn="ctr"/>
                      <a:r>
                        <a:rPr lang="en-AU" sz="1200" b="1" i="0" u="none" strike="noStrike">
                          <a:solidFill>
                            <a:schemeClr val="bg1"/>
                          </a:solidFill>
                          <a:effectLst/>
                          <a:latin typeface="Calibri" panose="020F0502020204030204" pitchFamily="34" charset="0"/>
                        </a:rPr>
                        <a:t>Receiving Schema version</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hMerge="1">
                  <a:txBody>
                    <a:bodyPr/>
                    <a:lstStyle/>
                    <a:p>
                      <a:endParaRPr lang="en-AU"/>
                    </a:p>
                  </a:txBody>
                  <a:tcPr/>
                </a:tc>
                <a:tc>
                  <a:txBody>
                    <a:bodyPr/>
                    <a:lstStyle/>
                    <a:p>
                      <a:pPr algn="ctr" fontAlgn="ctr"/>
                      <a:r>
                        <a:rPr lang="en-AU" sz="1200" b="1" i="0" u="none" strike="noStrike">
                          <a:solidFill>
                            <a:schemeClr val="bg1"/>
                          </a:solidFill>
                          <a:effectLst/>
                          <a:latin typeface="Calibri" panose="020F0502020204030204" pitchFamily="34" charset="0"/>
                        </a:rPr>
                        <a:t>MSATS Browser setting</a:t>
                      </a:r>
                    </a:p>
                  </a:txBody>
                  <a:tcPr marL="9185" marR="9185" marT="918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lumMod val="25000"/>
                          <a:lumOff val="75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305639591"/>
                  </a:ext>
                </a:extLst>
              </a:tr>
              <a:tr h="330647">
                <a:tc rowSpan="3">
                  <a:txBody>
                    <a:bodyPr/>
                    <a:lstStyle/>
                    <a:p>
                      <a:pPr algn="ctr" fontAlgn="ctr"/>
                      <a:r>
                        <a:rPr lang="en-AU" sz="1100" b="0" i="0" u="none" strike="noStrike">
                          <a:solidFill>
                            <a:srgbClr val="000000"/>
                          </a:solidFill>
                          <a:effectLst/>
                          <a:latin typeface="+mn-lt"/>
                        </a:rPr>
                        <a:t>r35</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rowSpan="3">
                  <a:txBody>
                    <a:bodyPr/>
                    <a:lstStyle/>
                    <a:p>
                      <a:pPr algn="ctr" fontAlgn="ctr"/>
                      <a:r>
                        <a:rPr lang="en-AU" sz="1100" b="0" i="0" u="none" strike="noStrike">
                          <a:solidFill>
                            <a:srgbClr val="000000"/>
                          </a:solidFill>
                          <a:effectLst/>
                          <a:latin typeface="+mn-lt"/>
                        </a:rPr>
                        <a:t>LASTEST</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rowSpan="3">
                  <a:txBody>
                    <a:bodyPr/>
                    <a:lstStyle/>
                    <a:p>
                      <a:pPr lvl="0" algn="ctr" fontAlgn="ctr"/>
                      <a:r>
                        <a:rPr lang="en-AU" sz="1100" b="0" i="0" u="none" strike="noStrike">
                          <a:solidFill>
                            <a:srgbClr val="000000"/>
                          </a:solidFill>
                          <a:effectLst/>
                          <a:latin typeface="+mn-lt"/>
                        </a:rPr>
                        <a:t>Participants that can handle both r35 and r39_p1 should have their MSATS Brower setting set to this.</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rowSpan="3">
                  <a:txBody>
                    <a:bodyPr/>
                    <a:lstStyle/>
                    <a:p>
                      <a:pPr algn="ctr" fontAlgn="ctr"/>
                      <a:r>
                        <a:rPr lang="en-AU" sz="1100" b="0" i="0" u="none" strike="noStrike">
                          <a:solidFill>
                            <a:srgbClr val="000000"/>
                          </a:solidFill>
                          <a:effectLst/>
                          <a:latin typeface="+mn-lt"/>
                        </a:rPr>
                        <a:t>AEMO transitions participants on the Latest setting to r39_p1 so they are always compliant.</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Calibri" panose="020F0502020204030204" pitchFamily="34" charset="0"/>
                        </a:rPr>
                        <a:t>CATS</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tx1">
                          <a:lumMod val="25000"/>
                          <a:lumOff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Calibri"/>
                        </a:rPr>
                        <a:t>r39_p1</a:t>
                      </a:r>
                    </a:p>
                  </a:txBody>
                  <a:tcPr marL="9185" marR="9185" marT="9185" marB="0" anchor="ctr">
                    <a:lnL w="12700" cap="flat" cmpd="sng" algn="ctr">
                      <a:solidFill>
                        <a:schemeClr val="tx1">
                          <a:lumMod val="25000"/>
                          <a:lumOff val="75000"/>
                        </a:schemeClr>
                      </a:solidFill>
                      <a:prstDash val="solid"/>
                      <a:round/>
                      <a:headEnd type="none" w="med" len="med"/>
                      <a:tailEnd type="none" w="med" len="med"/>
                    </a:lnL>
                    <a:lnR w="12700" cap="flat" cmpd="sng" algn="ctr">
                      <a:solidFill>
                        <a:schemeClr val="tx1">
                          <a:lumMod val="25000"/>
                          <a:lumOff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Calibri" panose="020F0502020204030204" pitchFamily="34" charset="0"/>
                        </a:rPr>
                        <a:t>LATEST</a:t>
                      </a:r>
                    </a:p>
                  </a:txBody>
                  <a:tcPr marL="9185" marR="9185" marT="9185" marB="0" anchor="ctr">
                    <a:lnL w="12700" cap="flat" cmpd="sng" algn="ctr">
                      <a:solidFill>
                        <a:schemeClr val="tx1">
                          <a:lumMod val="25000"/>
                          <a:lumOff val="75000"/>
                        </a:schemeClr>
                      </a:solidFill>
                      <a:prstDash val="solid"/>
                      <a:round/>
                      <a:headEnd type="none" w="med" len="med"/>
                      <a:tailEnd type="none" w="med" len="med"/>
                    </a:lnL>
                    <a:lnR w="12700" cap="flat" cmpd="sng" algn="ctr">
                      <a:solidFill>
                        <a:schemeClr val="tx1">
                          <a:lumMod val="25000"/>
                          <a:lumOff val="75000"/>
                        </a:schemeClr>
                      </a:solidFill>
                      <a:prstDash val="solid"/>
                      <a:round/>
                      <a:headEnd type="none" w="med" len="med"/>
                      <a:tailEnd type="none" w="med" len="med"/>
                    </a:lnR>
                    <a:lnT w="12700" cap="flat" cmpd="sng" algn="ctr">
                      <a:solidFill>
                        <a:schemeClr val="tx1">
                          <a:lumMod val="25000"/>
                          <a:lumOff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88034818"/>
                  </a:ext>
                </a:extLst>
              </a:tr>
              <a:tr h="330647">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algn="ctr" fontAlgn="ctr"/>
                      <a:r>
                        <a:rPr lang="en-AU" sz="1100" b="0" i="0" u="none" strike="noStrike">
                          <a:solidFill>
                            <a:srgbClr val="000000"/>
                          </a:solidFill>
                          <a:effectLst/>
                          <a:latin typeface="+mn-lt"/>
                        </a:rPr>
                        <a:t>NMID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r39_p1</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LATEST</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22780007"/>
                  </a:ext>
                </a:extLst>
              </a:tr>
              <a:tr h="330647">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algn="ctr" fontAlgn="ctr"/>
                      <a:r>
                        <a:rPr lang="en-AU" sz="1100" b="0" i="0" u="none" strike="noStrike">
                          <a:solidFill>
                            <a:srgbClr val="000000"/>
                          </a:solidFill>
                          <a:effectLst/>
                          <a:latin typeface="+mn-lt"/>
                        </a:rPr>
                        <a:t>MDMT</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r39_p1</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LATEST</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2170804"/>
                  </a:ext>
                </a:extLst>
              </a:tr>
              <a:tr h="330647">
                <a:tc rowSpan="3">
                  <a:txBody>
                    <a:bodyPr/>
                    <a:lstStyle/>
                    <a:p>
                      <a:pPr algn="ctr" fontAlgn="ctr"/>
                      <a:r>
                        <a:rPr lang="en-AU" sz="1100" b="0" i="0" u="none" strike="noStrike">
                          <a:solidFill>
                            <a:srgbClr val="000000"/>
                          </a:solidFill>
                          <a:effectLst/>
                          <a:latin typeface="+mn-lt"/>
                        </a:rPr>
                        <a:t>r35</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rowSpan="3">
                  <a:txBody>
                    <a:bodyPr/>
                    <a:lstStyle/>
                    <a:p>
                      <a:pPr algn="ctr" fontAlgn="ctr"/>
                      <a:r>
                        <a:rPr lang="en-AU" sz="1100" b="0" i="0" u="none" strike="noStrike">
                          <a:solidFill>
                            <a:srgbClr val="000000"/>
                          </a:solidFill>
                          <a:effectLst/>
                          <a:latin typeface="+mn-lt"/>
                        </a:rPr>
                        <a:t>CURRENT </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rowSpan="3">
                  <a:txBody>
                    <a:bodyPr/>
                    <a:lstStyle/>
                    <a:p>
                      <a:pPr lvl="0" algn="ctr" fontAlgn="ctr"/>
                      <a:r>
                        <a:rPr lang="en-AU" sz="1100" b="0" i="0" u="none" strike="noStrike">
                          <a:solidFill>
                            <a:srgbClr val="000000"/>
                          </a:solidFill>
                          <a:effectLst/>
                          <a:latin typeface="+mn-lt"/>
                        </a:rPr>
                        <a:t>Participants that can only handle r35 should have their MSATS Brower setting set to this.</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rowSpan="3">
                  <a:txBody>
                    <a:bodyPr/>
                    <a:lstStyle/>
                    <a:p>
                      <a:pPr algn="ctr" fontAlgn="ctr"/>
                      <a:r>
                        <a:rPr lang="en-AU" sz="1100" b="0" i="0" u="none" strike="noStrike">
                          <a:solidFill>
                            <a:srgbClr val="000000"/>
                          </a:solidFill>
                          <a:effectLst/>
                          <a:latin typeface="+mn-lt"/>
                        </a:rPr>
                        <a:t>Participants on the Current setting r35 remain on r35, with setting changed to Superseded. Participants can choose when to transition to the new Current/Latest setting.</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fontAlgn="ctr"/>
                      <a:r>
                        <a:rPr lang="en-AU" sz="1100" b="0" i="0" u="none" strike="noStrike">
                          <a:solidFill>
                            <a:srgbClr val="000000"/>
                          </a:solidFill>
                          <a:effectLst/>
                          <a:latin typeface="+mn-lt"/>
                        </a:rPr>
                        <a:t>CATS</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fontAlgn="ctr"/>
                      <a:r>
                        <a:rPr lang="en-AU" sz="1100" b="0" i="0" u="none" strike="noStrike">
                          <a:solidFill>
                            <a:srgbClr val="000000"/>
                          </a:solidFill>
                          <a:effectLst/>
                          <a:latin typeface="+mn-lt"/>
                        </a:rPr>
                        <a:t>r35</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fontAlgn="ctr"/>
                      <a:r>
                        <a:rPr lang="en-AU" sz="1100" b="0" i="0" u="none" strike="noStrike">
                          <a:solidFill>
                            <a:srgbClr val="000000"/>
                          </a:solidFill>
                          <a:effectLst/>
                          <a:latin typeface="+mn-lt"/>
                        </a:rPr>
                        <a:t>SUPERSEEDED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2233387340"/>
                  </a:ext>
                </a:extLst>
              </a:tr>
              <a:tr h="330647">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algn="ctr" fontAlgn="ctr"/>
                      <a:r>
                        <a:rPr lang="en-AU" sz="1100" b="0" i="0" u="none" strike="noStrike">
                          <a:solidFill>
                            <a:srgbClr val="000000"/>
                          </a:solidFill>
                          <a:effectLst/>
                          <a:latin typeface="+mn-lt"/>
                        </a:rPr>
                        <a:t>NMID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fontAlgn="ctr"/>
                      <a:r>
                        <a:rPr lang="en-AU" sz="1100" b="0" i="0" u="none" strike="noStrike">
                          <a:solidFill>
                            <a:srgbClr val="000000"/>
                          </a:solidFill>
                          <a:effectLst/>
                          <a:latin typeface="+mn-lt"/>
                        </a:rPr>
                        <a:t>r35</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fontAlgn="ctr"/>
                      <a:r>
                        <a:rPr lang="en-AU" sz="1100" b="0" i="0" u="none" strike="noStrike">
                          <a:solidFill>
                            <a:srgbClr val="000000"/>
                          </a:solidFill>
                          <a:effectLst/>
                          <a:latin typeface="+mn-lt"/>
                        </a:rPr>
                        <a:t>SUPERSEEDED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1188082128"/>
                  </a:ext>
                </a:extLst>
              </a:tr>
              <a:tr h="330647">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algn="ctr" fontAlgn="ctr"/>
                      <a:r>
                        <a:rPr lang="en-AU" sz="1100" b="0" i="0" u="none" strike="noStrike">
                          <a:solidFill>
                            <a:srgbClr val="000000"/>
                          </a:solidFill>
                          <a:effectLst/>
                          <a:latin typeface="+mn-lt"/>
                        </a:rPr>
                        <a:t>MDMT</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fontAlgn="ctr"/>
                      <a:r>
                        <a:rPr lang="en-AU" sz="1100" b="0" i="0" u="none" strike="noStrike">
                          <a:solidFill>
                            <a:srgbClr val="000000"/>
                          </a:solidFill>
                          <a:effectLst/>
                          <a:latin typeface="+mn-lt"/>
                        </a:rPr>
                        <a:t>r35</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c>
                  <a:txBody>
                    <a:bodyPr/>
                    <a:lstStyle/>
                    <a:p>
                      <a:pPr algn="ctr" fontAlgn="ctr"/>
                      <a:r>
                        <a:rPr lang="en-AU" sz="1100" b="0" i="0" u="none" strike="noStrike">
                          <a:solidFill>
                            <a:srgbClr val="000000"/>
                          </a:solidFill>
                          <a:effectLst/>
                          <a:latin typeface="+mn-lt"/>
                        </a:rPr>
                        <a:t>SUPERSEEDED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1355900973"/>
                  </a:ext>
                </a:extLst>
              </a:tr>
              <a:tr h="330647">
                <a:tc rowSpan="3">
                  <a:txBody>
                    <a:bodyPr/>
                    <a:lstStyle/>
                    <a:p>
                      <a:pPr algn="ctr" fontAlgn="ctr"/>
                      <a:r>
                        <a:rPr lang="en-AU" sz="1100" b="0" i="0" u="none" strike="noStrike">
                          <a:solidFill>
                            <a:srgbClr val="000000"/>
                          </a:solidFill>
                          <a:effectLst/>
                          <a:latin typeface="+mn-lt"/>
                        </a:rPr>
                        <a:t>r31</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rowSpan="3">
                  <a:txBody>
                    <a:bodyPr/>
                    <a:lstStyle/>
                    <a:p>
                      <a:pPr algn="ctr" fontAlgn="ctr"/>
                      <a:r>
                        <a:rPr lang="en-AU" sz="1100" b="0" i="0" u="none" strike="noStrike">
                          <a:solidFill>
                            <a:srgbClr val="000000"/>
                          </a:solidFill>
                          <a:effectLst/>
                          <a:latin typeface="+mn-lt"/>
                        </a:rPr>
                        <a:t>SUPERSEEDED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rowSpan="3">
                  <a:txBody>
                    <a:bodyPr/>
                    <a:lstStyle/>
                    <a:p>
                      <a:pPr lvl="0" algn="ctr" fontAlgn="ctr"/>
                      <a:r>
                        <a:rPr lang="en-AU" sz="1100" b="0" i="0" u="none" strike="noStrike">
                          <a:solidFill>
                            <a:srgbClr val="000000"/>
                          </a:solidFill>
                          <a:effectLst/>
                          <a:latin typeface="+mn-lt"/>
                        </a:rPr>
                        <a:t>Participants that can only handle r31 should have their MSATS Brower setting set to this.</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rowSpan="3">
                  <a:txBody>
                    <a:bodyPr/>
                    <a:lstStyle/>
                    <a:p>
                      <a:pPr algn="ctr" fontAlgn="ctr"/>
                      <a:r>
                        <a:rPr lang="en-AU" sz="1100" b="0" i="0" u="none" strike="noStrike">
                          <a:solidFill>
                            <a:srgbClr val="000000"/>
                          </a:solidFill>
                          <a:effectLst/>
                          <a:latin typeface="+mn-lt"/>
                        </a:rPr>
                        <a:t>AEMO transitions participants on the Superseded version r31 to the new Superseded version r35.</a:t>
                      </a:r>
                      <a:br>
                        <a:rPr lang="en-AU" sz="1100" b="0" i="0" u="none" strike="noStrike">
                          <a:solidFill>
                            <a:srgbClr val="000000"/>
                          </a:solidFill>
                          <a:effectLst/>
                          <a:latin typeface="+mn-lt"/>
                        </a:rPr>
                      </a:br>
                      <a:r>
                        <a:rPr lang="en-AU" sz="1100" b="0" i="0" u="none" strike="noStrike">
                          <a:solidFill>
                            <a:srgbClr val="000000"/>
                          </a:solidFill>
                          <a:effectLst/>
                          <a:latin typeface="+mn-lt"/>
                        </a:rPr>
                        <a:t>r31 and earlier versions are unsupported all responses will be returned in version r35</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CATS</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r35</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SUPERSEEDED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91330464"/>
                  </a:ext>
                </a:extLst>
              </a:tr>
              <a:tr h="330647">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algn="ctr" fontAlgn="ctr"/>
                      <a:r>
                        <a:rPr lang="en-AU" sz="1100" b="0" i="0" u="none" strike="noStrike">
                          <a:solidFill>
                            <a:srgbClr val="000000"/>
                          </a:solidFill>
                          <a:effectLst/>
                          <a:latin typeface="+mn-lt"/>
                        </a:rPr>
                        <a:t>NMID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r35</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SUPERSEEDED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00510545"/>
                  </a:ext>
                </a:extLst>
              </a:tr>
              <a:tr h="330647">
                <a:tc vMerge="1">
                  <a:txBody>
                    <a:bodyPr/>
                    <a:lstStyle/>
                    <a:p>
                      <a:endParaRPr lang="en-AU"/>
                    </a:p>
                  </a:txBody>
                  <a:tcPr/>
                </a:tc>
                <a:tc vMerge="1">
                  <a:txBody>
                    <a:bodyPr/>
                    <a:lstStyle/>
                    <a:p>
                      <a:endParaRPr lang="en-AU"/>
                    </a:p>
                  </a:txBody>
                  <a:tcPr/>
                </a:tc>
                <a:tc vMerge="1">
                  <a:txBody>
                    <a:bodyPr/>
                    <a:lstStyle/>
                    <a:p>
                      <a:endParaRPr lang="en-AU"/>
                    </a:p>
                  </a:txBody>
                  <a:tcPr/>
                </a:tc>
                <a:tc vMerge="1">
                  <a:txBody>
                    <a:bodyPr/>
                    <a:lstStyle/>
                    <a:p>
                      <a:endParaRPr lang="en-AU"/>
                    </a:p>
                  </a:txBody>
                  <a:tcPr/>
                </a:tc>
                <a:tc>
                  <a:txBody>
                    <a:bodyPr/>
                    <a:lstStyle/>
                    <a:p>
                      <a:pPr algn="ctr" fontAlgn="ctr"/>
                      <a:r>
                        <a:rPr lang="en-AU" sz="1100" b="0" i="0" u="none" strike="noStrike">
                          <a:solidFill>
                            <a:srgbClr val="000000"/>
                          </a:solidFill>
                          <a:effectLst/>
                          <a:latin typeface="+mn-lt"/>
                        </a:rPr>
                        <a:t>MDMT</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r35</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fontAlgn="ctr"/>
                      <a:r>
                        <a:rPr lang="en-AU" sz="1100" b="0" i="0" u="none" strike="noStrike">
                          <a:solidFill>
                            <a:srgbClr val="000000"/>
                          </a:solidFill>
                          <a:effectLst/>
                          <a:latin typeface="+mn-lt"/>
                        </a:rPr>
                        <a:t>SUPERSEEDED</a:t>
                      </a:r>
                    </a:p>
                  </a:txBody>
                  <a:tcPr marL="9185" marR="9185" marT="918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22539522"/>
                  </a:ext>
                </a:extLst>
              </a:tr>
            </a:tbl>
          </a:graphicData>
        </a:graphic>
      </p:graphicFrame>
      <p:sp>
        <p:nvSpPr>
          <p:cNvPr id="15" name="Speech Bubble: Rectangle with Corners Rounded 14">
            <a:extLst>
              <a:ext uri="{FF2B5EF4-FFF2-40B4-BE49-F238E27FC236}">
                <a16:creationId xmlns:a16="http://schemas.microsoft.com/office/drawing/2014/main" id="{C55EE1DA-7CFE-496E-AAD8-022833D85F24}"/>
              </a:ext>
            </a:extLst>
          </p:cNvPr>
          <p:cNvSpPr/>
          <p:nvPr/>
        </p:nvSpPr>
        <p:spPr>
          <a:xfrm>
            <a:off x="1275089" y="1443580"/>
            <a:ext cx="3692434" cy="853415"/>
          </a:xfrm>
          <a:prstGeom prst="wedgeRoundRectCallout">
            <a:avLst/>
          </a:prstGeom>
          <a:solidFill>
            <a:srgbClr val="FC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AU" sz="1200" b="1">
                <a:solidFill>
                  <a:schemeClr val="tx1"/>
                </a:solidFill>
                <a:latin typeface="Calibri"/>
                <a:cs typeface="Calibri"/>
              </a:rPr>
              <a:t>Receiving schema version must be finalised through the MSATS Browser by Monday 14th June COB.</a:t>
            </a:r>
          </a:p>
          <a:p>
            <a:pPr algn="ctr"/>
            <a:r>
              <a:rPr lang="en-AU" sz="1200" b="1">
                <a:solidFill>
                  <a:srgbClr val="0070C0"/>
                </a:solidFill>
                <a:latin typeface="Calibri"/>
                <a:cs typeface="Calibri"/>
              </a:rPr>
              <a:t>Participant updates can be completed in MSATS now. </a:t>
            </a:r>
          </a:p>
        </p:txBody>
      </p:sp>
    </p:spTree>
    <p:extLst>
      <p:ext uri="{BB962C8B-B14F-4D97-AF65-F5344CB8AC3E}">
        <p14:creationId xmlns:p14="http://schemas.microsoft.com/office/powerpoint/2010/main" val="3475063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F794-75E7-45E1-BCFA-F81CC24F3023}"/>
              </a:ext>
            </a:extLst>
          </p:cNvPr>
          <p:cNvSpPr>
            <a:spLocks noGrp="1"/>
          </p:cNvSpPr>
          <p:nvPr>
            <p:ph type="title"/>
          </p:nvPr>
        </p:nvSpPr>
        <p:spPr/>
        <p:txBody>
          <a:bodyPr>
            <a:normAutofit/>
          </a:bodyPr>
          <a:lstStyle/>
          <a:p>
            <a:r>
              <a:rPr lang="en-AU" sz="4000" err="1"/>
              <a:t>aseXML</a:t>
            </a:r>
            <a:r>
              <a:rPr lang="en-AU" sz="4000"/>
              <a:t> Schema Changes</a:t>
            </a:r>
          </a:p>
        </p:txBody>
      </p:sp>
      <p:sp>
        <p:nvSpPr>
          <p:cNvPr id="4" name="Slide Number Placeholder 3">
            <a:extLst>
              <a:ext uri="{FF2B5EF4-FFF2-40B4-BE49-F238E27FC236}">
                <a16:creationId xmlns:a16="http://schemas.microsoft.com/office/drawing/2014/main" id="{2D03ABAD-9C6A-4BF0-8B3C-0E79EF5FD232}"/>
              </a:ext>
            </a:extLst>
          </p:cNvPr>
          <p:cNvSpPr>
            <a:spLocks noGrp="1"/>
          </p:cNvSpPr>
          <p:nvPr>
            <p:ph type="sldNum" sz="quarter" idx="12"/>
          </p:nvPr>
        </p:nvSpPr>
        <p:spPr/>
        <p:txBody>
          <a:bodyPr/>
          <a:lstStyle/>
          <a:p>
            <a:fld id="{4EC81F68-4976-451A-B2E9-79BCBD2F70CC}" type="slidenum">
              <a:rPr lang="en-AU" smtClean="0"/>
              <a:t>21</a:t>
            </a:fld>
            <a:endParaRPr lang="en-AU"/>
          </a:p>
        </p:txBody>
      </p:sp>
      <p:sp>
        <p:nvSpPr>
          <p:cNvPr id="6" name="Content Placeholder 2">
            <a:extLst>
              <a:ext uri="{FF2B5EF4-FFF2-40B4-BE49-F238E27FC236}">
                <a16:creationId xmlns:a16="http://schemas.microsoft.com/office/drawing/2014/main" id="{ACAFB9F8-22FD-4DB5-9D4C-6B62540B7870}"/>
              </a:ext>
            </a:extLst>
          </p:cNvPr>
          <p:cNvSpPr>
            <a:spLocks noGrp="1"/>
          </p:cNvSpPr>
          <p:nvPr>
            <p:ph idx="1"/>
          </p:nvPr>
        </p:nvSpPr>
        <p:spPr>
          <a:xfrm>
            <a:off x="235528" y="1899650"/>
            <a:ext cx="8242551" cy="4351338"/>
          </a:xfrm>
        </p:spPr>
        <p:txBody>
          <a:bodyPr>
            <a:normAutofit lnSpcReduction="10000"/>
          </a:bodyPr>
          <a:lstStyle/>
          <a:p>
            <a:pPr marL="0" indent="0">
              <a:buNone/>
            </a:pPr>
            <a:r>
              <a:rPr lang="en-AU" sz="2000" b="1"/>
              <a:t>The LATEST </a:t>
            </a:r>
            <a:r>
              <a:rPr lang="en-AU" sz="2000" b="1" err="1"/>
              <a:t>aseXML</a:t>
            </a:r>
            <a:r>
              <a:rPr lang="en-AU" sz="2000" b="1"/>
              <a:t> schema version changes r39_p1 supports the following: </a:t>
            </a:r>
          </a:p>
          <a:p>
            <a:pPr>
              <a:lnSpc>
                <a:spcPct val="100000"/>
              </a:lnSpc>
              <a:spcBef>
                <a:spcPts val="1200"/>
              </a:spcBef>
              <a:spcAft>
                <a:spcPts val="600"/>
              </a:spcAft>
            </a:pPr>
            <a:r>
              <a:rPr lang="en-AU" sz="1800"/>
              <a:t>Supports new reports for Meter Data reconciliations (RM37, RM38, RM39).</a:t>
            </a:r>
          </a:p>
          <a:p>
            <a:pPr>
              <a:lnSpc>
                <a:spcPct val="100000"/>
              </a:lnSpc>
              <a:spcBef>
                <a:spcPts val="1200"/>
              </a:spcBef>
              <a:spcAft>
                <a:spcPts val="600"/>
              </a:spcAft>
            </a:pPr>
            <a:r>
              <a:rPr lang="en-AU" sz="1800"/>
              <a:t>Supports new reports for UFE (RM43, RM46).</a:t>
            </a:r>
          </a:p>
          <a:p>
            <a:pPr>
              <a:lnSpc>
                <a:spcPct val="100000"/>
              </a:lnSpc>
              <a:spcBef>
                <a:spcPts val="1200"/>
              </a:spcBef>
              <a:spcAft>
                <a:spcPts val="600"/>
              </a:spcAft>
            </a:pPr>
            <a:r>
              <a:rPr lang="en-AU" sz="1800"/>
              <a:t>Provides the complete set of report results without the need for participants to request results to support file sizes. This enhancement removes the need to populate the last sequence number for an RM report request. The field is set to optional to enable backward compatibility. </a:t>
            </a:r>
          </a:p>
          <a:p>
            <a:pPr>
              <a:lnSpc>
                <a:spcPct val="100000"/>
              </a:lnSpc>
              <a:spcBef>
                <a:spcPts val="1200"/>
              </a:spcBef>
              <a:spcAft>
                <a:spcPts val="600"/>
              </a:spcAft>
            </a:pPr>
            <a:r>
              <a:rPr lang="en-AU" sz="1800"/>
              <a:t>Ensures participants receive all messages an x of y message numbering is introduced. Where x is the message number and y is the message total. </a:t>
            </a:r>
          </a:p>
          <a:p>
            <a:pPr>
              <a:lnSpc>
                <a:spcPct val="100000"/>
              </a:lnSpc>
              <a:spcBef>
                <a:spcPts val="1200"/>
              </a:spcBef>
              <a:spcAft>
                <a:spcPts val="600"/>
              </a:spcAft>
            </a:pPr>
            <a:r>
              <a:rPr lang="en-AU" sz="1800"/>
              <a:t>Assists LNSPs with the requirement to store a second TNI for cross-boundary NMIs. </a:t>
            </a:r>
          </a:p>
          <a:p>
            <a:pPr>
              <a:lnSpc>
                <a:spcPct val="100000"/>
              </a:lnSpc>
              <a:spcBef>
                <a:spcPts val="1200"/>
              </a:spcBef>
              <a:spcAft>
                <a:spcPts val="600"/>
              </a:spcAft>
            </a:pPr>
            <a:r>
              <a:rPr lang="en-AU" sz="1800"/>
              <a:t>Support Customer Switching changes for the MSATS 46.99 release.</a:t>
            </a:r>
          </a:p>
        </p:txBody>
      </p:sp>
      <p:pic>
        <p:nvPicPr>
          <p:cNvPr id="8" name="Graphic 7" descr="Clapper board">
            <a:extLst>
              <a:ext uri="{FF2B5EF4-FFF2-40B4-BE49-F238E27FC236}">
                <a16:creationId xmlns:a16="http://schemas.microsoft.com/office/drawing/2014/main" id="{27E40E8C-B8ED-489C-8098-A34B732880B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07805" y="1838737"/>
            <a:ext cx="2822713" cy="2822713"/>
          </a:xfrm>
          <a:prstGeom prst="rect">
            <a:avLst/>
          </a:prstGeom>
        </p:spPr>
      </p:pic>
    </p:spTree>
    <p:extLst>
      <p:ext uri="{BB962C8B-B14F-4D97-AF65-F5344CB8AC3E}">
        <p14:creationId xmlns:p14="http://schemas.microsoft.com/office/powerpoint/2010/main" val="2657879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776288" y="1803264"/>
            <a:ext cx="9144000" cy="2387600"/>
          </a:xfrm>
        </p:spPr>
        <p:txBody>
          <a:bodyPr/>
          <a:lstStyle/>
          <a:p>
            <a:r>
              <a:rPr lang="en-AU"/>
              <a:t>r35 Report Requests </a:t>
            </a:r>
          </a:p>
        </p:txBody>
      </p:sp>
      <p:sp>
        <p:nvSpPr>
          <p:cNvPr id="3" name="Text Placeholder 2">
            <a:extLst>
              <a:ext uri="{FF2B5EF4-FFF2-40B4-BE49-F238E27FC236}">
                <a16:creationId xmlns:a16="http://schemas.microsoft.com/office/drawing/2014/main" id="{BFE0243B-6351-4A81-8EBE-0F6E81FD154D}"/>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AU"/>
          </a:p>
        </p:txBody>
      </p:sp>
      <p:sp>
        <p:nvSpPr>
          <p:cNvPr id="6" name="Text Placeholder 2">
            <a:extLst>
              <a:ext uri="{FF2B5EF4-FFF2-40B4-BE49-F238E27FC236}">
                <a16:creationId xmlns:a16="http://schemas.microsoft.com/office/drawing/2014/main" id="{B48DCEF8-ECB5-4E88-94AC-352D3EF93A52}"/>
              </a:ext>
            </a:extLst>
          </p:cNvPr>
          <p:cNvSpPr txBox="1">
            <a:spLocks/>
          </p:cNvSpPr>
          <p:nvPr/>
        </p:nvSpPr>
        <p:spPr>
          <a:xfrm>
            <a:off x="776288" y="4741864"/>
            <a:ext cx="7886700" cy="150018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Paul Lyttle</a:t>
            </a:r>
          </a:p>
        </p:txBody>
      </p:sp>
    </p:spTree>
    <p:extLst>
      <p:ext uri="{BB962C8B-B14F-4D97-AF65-F5344CB8AC3E}">
        <p14:creationId xmlns:p14="http://schemas.microsoft.com/office/powerpoint/2010/main" val="8933442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F794-75E7-45E1-BCFA-F81CC24F3023}"/>
              </a:ext>
            </a:extLst>
          </p:cNvPr>
          <p:cNvSpPr>
            <a:spLocks noGrp="1"/>
          </p:cNvSpPr>
          <p:nvPr>
            <p:ph type="title"/>
          </p:nvPr>
        </p:nvSpPr>
        <p:spPr>
          <a:xfrm>
            <a:off x="235528" y="136525"/>
            <a:ext cx="9001778" cy="1189039"/>
          </a:xfrm>
        </p:spPr>
        <p:txBody>
          <a:bodyPr vert="horz" lIns="91440" tIns="45720" rIns="91440" bIns="45720" rtlCol="0" anchor="b" anchorCtr="0">
            <a:normAutofit/>
          </a:bodyPr>
          <a:lstStyle/>
          <a:p>
            <a:r>
              <a:rPr lang="en-AU"/>
              <a:t>r35 Report Requests </a:t>
            </a:r>
          </a:p>
        </p:txBody>
      </p:sp>
      <p:sp>
        <p:nvSpPr>
          <p:cNvPr id="9" name="Content Placeholder 2">
            <a:extLst>
              <a:ext uri="{FF2B5EF4-FFF2-40B4-BE49-F238E27FC236}">
                <a16:creationId xmlns:a16="http://schemas.microsoft.com/office/drawing/2014/main" id="{CE19FC33-234A-4F80-B8FA-F063B7FA3213}"/>
              </a:ext>
            </a:extLst>
          </p:cNvPr>
          <p:cNvSpPr>
            <a:spLocks noGrp="1"/>
          </p:cNvSpPr>
          <p:nvPr/>
        </p:nvSpPr>
        <p:spPr>
          <a:xfrm>
            <a:off x="235528" y="1722574"/>
            <a:ext cx="8282307" cy="48958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sz="2000" b="1"/>
              <a:t>Where participants chooses to remain on </a:t>
            </a:r>
            <a:r>
              <a:rPr lang="en-AU" sz="2000" b="1" err="1"/>
              <a:t>aseXML</a:t>
            </a:r>
            <a:r>
              <a:rPr lang="en-AU" sz="2000" b="1"/>
              <a:t> schema version r35 the    following items apply: </a:t>
            </a:r>
          </a:p>
          <a:p>
            <a:pPr>
              <a:spcBef>
                <a:spcPts val="1200"/>
              </a:spcBef>
              <a:spcAft>
                <a:spcPts val="600"/>
              </a:spcAft>
            </a:pPr>
            <a:r>
              <a:rPr lang="en-AU" sz="1800"/>
              <a:t>Participants will </a:t>
            </a:r>
            <a:r>
              <a:rPr lang="en-AU" sz="1800" u="sng"/>
              <a:t>not</a:t>
            </a:r>
            <a:r>
              <a:rPr lang="en-AU" sz="1800"/>
              <a:t> be able to request new reports (RM37, RM38, RM39, RM43, RM46) via API/FTP.</a:t>
            </a:r>
          </a:p>
          <a:p>
            <a:pPr>
              <a:spcBef>
                <a:spcPts val="1200"/>
              </a:spcBef>
              <a:spcAft>
                <a:spcPts val="600"/>
              </a:spcAft>
            </a:pPr>
            <a:r>
              <a:rPr lang="en-AU" sz="1800"/>
              <a:t>If a participant requests a new reports via the MSATS Browser the report will be delivered in r39_p1 schema format.</a:t>
            </a:r>
          </a:p>
          <a:p>
            <a:pPr>
              <a:spcBef>
                <a:spcPts val="1200"/>
              </a:spcBef>
              <a:spcAft>
                <a:spcPts val="600"/>
              </a:spcAft>
            </a:pPr>
            <a:r>
              <a:rPr lang="en-AU" sz="1800"/>
              <a:t>The following RM reports have been and will no longer be available (RM7, RM8, RM10, RM12, RM14, RM15, RM18, RM19, RM23, RM24)</a:t>
            </a:r>
          </a:p>
          <a:p>
            <a:pPr>
              <a:spcBef>
                <a:spcPts val="1200"/>
              </a:spcBef>
              <a:spcAft>
                <a:spcPts val="600"/>
              </a:spcAft>
            </a:pPr>
            <a:r>
              <a:rPr lang="en-AU" sz="1800"/>
              <a:t>All other RM reports can be requested.</a:t>
            </a:r>
          </a:p>
          <a:p>
            <a:pPr>
              <a:spcBef>
                <a:spcPts val="1200"/>
              </a:spcBef>
              <a:spcAft>
                <a:spcPts val="600"/>
              </a:spcAft>
            </a:pPr>
            <a:r>
              <a:rPr lang="en-AU" sz="1800"/>
              <a:t>Each RM report request will provide the complete set of report results without the need for participants to request results to support file sizes. The population of the last sequence number will not be used to restrict RM report request. </a:t>
            </a:r>
          </a:p>
          <a:p>
            <a:endParaRPr lang="en-AU" sz="1500"/>
          </a:p>
        </p:txBody>
      </p:sp>
      <p:pic>
        <p:nvPicPr>
          <p:cNvPr id="23" name="Graphic 22" descr="Document">
            <a:extLst>
              <a:ext uri="{FF2B5EF4-FFF2-40B4-BE49-F238E27FC236}">
                <a16:creationId xmlns:a16="http://schemas.microsoft.com/office/drawing/2014/main" id="{F64B6105-6AE7-4A2B-9DC0-70D25172BA7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61222" y="2070697"/>
            <a:ext cx="2978382" cy="2978382"/>
          </a:xfrm>
          <a:prstGeom prst="rect">
            <a:avLst/>
          </a:prstGeom>
        </p:spPr>
      </p:pic>
      <p:sp>
        <p:nvSpPr>
          <p:cNvPr id="4" name="Slide Number Placeholder 3">
            <a:extLst>
              <a:ext uri="{FF2B5EF4-FFF2-40B4-BE49-F238E27FC236}">
                <a16:creationId xmlns:a16="http://schemas.microsoft.com/office/drawing/2014/main" id="{2D03ABAD-9C6A-4BF0-8B3C-0E79EF5FD232}"/>
              </a:ext>
            </a:extLst>
          </p:cNvPr>
          <p:cNvSpPr>
            <a:spLocks noGrp="1"/>
          </p:cNvSpPr>
          <p:nvPr>
            <p:ph type="sldNum" sz="quarter" idx="12"/>
          </p:nvPr>
        </p:nvSpPr>
        <p:spPr>
          <a:xfrm>
            <a:off x="11353800" y="6356350"/>
            <a:ext cx="576108" cy="365125"/>
          </a:xfrm>
        </p:spPr>
        <p:txBody>
          <a:bodyPr vert="horz" lIns="91440" tIns="45720" rIns="91440" bIns="45720" rtlCol="0" anchor="ctr">
            <a:normAutofit/>
          </a:bodyPr>
          <a:lstStyle/>
          <a:p>
            <a:pPr>
              <a:spcAft>
                <a:spcPts val="600"/>
              </a:spcAft>
            </a:pPr>
            <a:fld id="{4EC81F68-4976-451A-B2E9-79BCBD2F70CC}" type="slidenum">
              <a:rPr lang="en-AU" smtClean="0"/>
              <a:pPr>
                <a:spcAft>
                  <a:spcPts val="600"/>
                </a:spcAft>
              </a:pPr>
              <a:t>23</a:t>
            </a:fld>
            <a:endParaRPr lang="en-AU"/>
          </a:p>
        </p:txBody>
      </p:sp>
    </p:spTree>
    <p:extLst>
      <p:ext uri="{BB962C8B-B14F-4D97-AF65-F5344CB8AC3E}">
        <p14:creationId xmlns:p14="http://schemas.microsoft.com/office/powerpoint/2010/main" val="3680017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776288" y="1803264"/>
            <a:ext cx="9144000" cy="2387600"/>
          </a:xfrm>
        </p:spPr>
        <p:txBody>
          <a:bodyPr/>
          <a:lstStyle/>
          <a:p>
            <a:r>
              <a:rPr lang="en-AU"/>
              <a:t>Delivery Data to NEMMCO</a:t>
            </a:r>
          </a:p>
        </p:txBody>
      </p:sp>
      <p:sp>
        <p:nvSpPr>
          <p:cNvPr id="3" name="Text Placeholder 2">
            <a:extLst>
              <a:ext uri="{FF2B5EF4-FFF2-40B4-BE49-F238E27FC236}">
                <a16:creationId xmlns:a16="http://schemas.microsoft.com/office/drawing/2014/main" id="{BFE0243B-6351-4A81-8EBE-0F6E81FD154D}"/>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AU"/>
          </a:p>
        </p:txBody>
      </p:sp>
      <p:sp>
        <p:nvSpPr>
          <p:cNvPr id="6" name="Text Placeholder 2">
            <a:extLst>
              <a:ext uri="{FF2B5EF4-FFF2-40B4-BE49-F238E27FC236}">
                <a16:creationId xmlns:a16="http://schemas.microsoft.com/office/drawing/2014/main" id="{B48DCEF8-ECB5-4E88-94AC-352D3EF93A52}"/>
              </a:ext>
            </a:extLst>
          </p:cNvPr>
          <p:cNvSpPr txBox="1">
            <a:spLocks/>
          </p:cNvSpPr>
          <p:nvPr/>
        </p:nvSpPr>
        <p:spPr>
          <a:xfrm>
            <a:off x="776288" y="4741864"/>
            <a:ext cx="7886700" cy="150018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Paul Lyttle</a:t>
            </a:r>
          </a:p>
        </p:txBody>
      </p:sp>
    </p:spTree>
    <p:extLst>
      <p:ext uri="{BB962C8B-B14F-4D97-AF65-F5344CB8AC3E}">
        <p14:creationId xmlns:p14="http://schemas.microsoft.com/office/powerpoint/2010/main" val="26393351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F794-75E7-45E1-BCFA-F81CC24F3023}"/>
              </a:ext>
            </a:extLst>
          </p:cNvPr>
          <p:cNvSpPr>
            <a:spLocks noGrp="1"/>
          </p:cNvSpPr>
          <p:nvPr>
            <p:ph type="title"/>
          </p:nvPr>
        </p:nvSpPr>
        <p:spPr/>
        <p:txBody>
          <a:bodyPr>
            <a:normAutofit/>
          </a:bodyPr>
          <a:lstStyle/>
          <a:p>
            <a:r>
              <a:rPr lang="en-AU" sz="4000"/>
              <a:t>Delivery Data to NEMMCO</a:t>
            </a:r>
          </a:p>
        </p:txBody>
      </p:sp>
      <p:sp>
        <p:nvSpPr>
          <p:cNvPr id="4" name="Slide Number Placeholder 3">
            <a:extLst>
              <a:ext uri="{FF2B5EF4-FFF2-40B4-BE49-F238E27FC236}">
                <a16:creationId xmlns:a16="http://schemas.microsoft.com/office/drawing/2014/main" id="{2D03ABAD-9C6A-4BF0-8B3C-0E79EF5FD232}"/>
              </a:ext>
            </a:extLst>
          </p:cNvPr>
          <p:cNvSpPr>
            <a:spLocks noGrp="1"/>
          </p:cNvSpPr>
          <p:nvPr>
            <p:ph type="sldNum" sz="quarter" idx="12"/>
          </p:nvPr>
        </p:nvSpPr>
        <p:spPr/>
        <p:txBody>
          <a:bodyPr/>
          <a:lstStyle/>
          <a:p>
            <a:fld id="{4EC81F68-4976-451A-B2E9-79BCBD2F70CC}" type="slidenum">
              <a:rPr lang="en-AU" smtClean="0"/>
              <a:t>25</a:t>
            </a:fld>
            <a:endParaRPr lang="en-AU"/>
          </a:p>
        </p:txBody>
      </p:sp>
      <p:sp>
        <p:nvSpPr>
          <p:cNvPr id="3" name="Content Placeholder 2">
            <a:extLst>
              <a:ext uri="{FF2B5EF4-FFF2-40B4-BE49-F238E27FC236}">
                <a16:creationId xmlns:a16="http://schemas.microsoft.com/office/drawing/2014/main" id="{44A236AA-F09F-453C-B7D4-2850C5CC4D5A}"/>
              </a:ext>
            </a:extLst>
          </p:cNvPr>
          <p:cNvSpPr>
            <a:spLocks noGrp="1"/>
          </p:cNvSpPr>
          <p:nvPr/>
        </p:nvSpPr>
        <p:spPr>
          <a:xfrm>
            <a:off x="235526" y="1765540"/>
            <a:ext cx="11694382" cy="509246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sz="2000" b="1"/>
              <a:t>Meters </a:t>
            </a:r>
            <a:r>
              <a:rPr lang="en-AU" sz="2000" b="1" u="sng">
                <a:solidFill>
                  <a:srgbClr val="0070C0"/>
                </a:solidFill>
              </a:rPr>
              <a:t>not</a:t>
            </a:r>
            <a:r>
              <a:rPr lang="en-AU" sz="2000" b="1">
                <a:solidFill>
                  <a:srgbClr val="0070C0"/>
                </a:solidFill>
              </a:rPr>
              <a:t> </a:t>
            </a:r>
            <a:r>
              <a:rPr lang="en-AU" sz="2000" b="1"/>
              <a:t>being converted to 5-minute reads</a:t>
            </a:r>
            <a:endParaRPr lang="en-US" sz="2000" b="1"/>
          </a:p>
          <a:p>
            <a:pPr marL="342900" indent="-342900">
              <a:lnSpc>
                <a:spcPct val="100000"/>
              </a:lnSpc>
              <a:spcBef>
                <a:spcPts val="1200"/>
              </a:spcBef>
            </a:pPr>
            <a:r>
              <a:rPr lang="en-AU" sz="1800"/>
              <a:t>Delivery of meter reads via MDMT file format to NEMMCO will not change.</a:t>
            </a:r>
            <a:endParaRPr lang="en-US" sz="1800"/>
          </a:p>
          <a:p>
            <a:pPr marL="0" indent="0">
              <a:lnSpc>
                <a:spcPct val="100000"/>
              </a:lnSpc>
              <a:spcBef>
                <a:spcPts val="1200"/>
              </a:spcBef>
              <a:buNone/>
            </a:pPr>
            <a:r>
              <a:rPr lang="en-AU" sz="2000" b="1"/>
              <a:t>Meters being converted to 5-minute reads</a:t>
            </a:r>
          </a:p>
          <a:p>
            <a:pPr marL="342900" indent="-342900">
              <a:lnSpc>
                <a:spcPct val="100000"/>
              </a:lnSpc>
              <a:spcBef>
                <a:spcPts val="1200"/>
              </a:spcBef>
            </a:pPr>
            <a:r>
              <a:rPr lang="en-AU" sz="1800">
                <a:ea typeface="+mn-lt"/>
                <a:cs typeface="+mn-lt"/>
              </a:rPr>
              <a:t>Delivery of meter reads will need to be transitioned from MDMT format (30-minute reads) to MDFF format </a:t>
            </a:r>
            <a:br>
              <a:rPr lang="en-AU" sz="1800">
                <a:ea typeface="+mn-lt"/>
                <a:cs typeface="+mn-lt"/>
              </a:rPr>
            </a:br>
            <a:r>
              <a:rPr lang="en-AU" sz="1800">
                <a:ea typeface="+mn-lt"/>
                <a:cs typeface="+mn-lt"/>
              </a:rPr>
              <a:t>(5-minute reads) to NEMMCO for settlements prior to 5MS start.</a:t>
            </a:r>
          </a:p>
          <a:p>
            <a:pPr marL="0" indent="0">
              <a:lnSpc>
                <a:spcPct val="100000"/>
              </a:lnSpc>
              <a:spcBef>
                <a:spcPts val="1200"/>
              </a:spcBef>
              <a:buNone/>
            </a:pPr>
            <a:r>
              <a:rPr lang="en-AU" sz="2000" b="1"/>
              <a:t>Meters used for Vic </a:t>
            </a:r>
            <a:r>
              <a:rPr lang="en-AU" sz="2000" b="1" err="1"/>
              <a:t>TUoS</a:t>
            </a:r>
            <a:r>
              <a:rPr lang="en-AU" sz="2000" b="1"/>
              <a:t> billing.</a:t>
            </a:r>
          </a:p>
          <a:p>
            <a:pPr marL="342900" indent="-342900">
              <a:lnSpc>
                <a:spcPct val="100000"/>
              </a:lnSpc>
              <a:spcBef>
                <a:spcPts val="1200"/>
              </a:spcBef>
              <a:spcAft>
                <a:spcPts val="600"/>
              </a:spcAft>
            </a:pPr>
            <a:r>
              <a:rPr lang="en-AU" sz="1800">
                <a:ea typeface="+mn-lt"/>
                <a:cs typeface="+mn-lt"/>
              </a:rPr>
              <a:t>Delivery of meter reads will need to be transitioned from MDMT format (30-minute reads) to MDFF format </a:t>
            </a:r>
            <a:br>
              <a:rPr lang="en-AU" sz="1800">
                <a:ea typeface="+mn-lt"/>
                <a:cs typeface="+mn-lt"/>
              </a:rPr>
            </a:br>
            <a:r>
              <a:rPr lang="en-AU" sz="1800">
                <a:ea typeface="+mn-lt"/>
                <a:cs typeface="+mn-lt"/>
              </a:rPr>
              <a:t>(5-minute reads) to NEMMCO for settlements prior to 5MS start.</a:t>
            </a:r>
          </a:p>
          <a:p>
            <a:pPr marL="342900" indent="-342900"/>
            <a:r>
              <a:rPr lang="en-AU" sz="1800"/>
              <a:t>Delivery of MDFF files to VPXP will cease </a:t>
            </a:r>
            <a:r>
              <a:rPr lang="en-AU" sz="1800">
                <a:solidFill>
                  <a:srgbClr val="FF0000"/>
                </a:solidFill>
              </a:rPr>
              <a:t>from 19</a:t>
            </a:r>
            <a:r>
              <a:rPr lang="en-AU" sz="1800" baseline="30000">
                <a:solidFill>
                  <a:srgbClr val="FF0000"/>
                </a:solidFill>
              </a:rPr>
              <a:t>th</a:t>
            </a:r>
            <a:r>
              <a:rPr lang="en-AU" sz="1800">
                <a:solidFill>
                  <a:srgbClr val="FF0000"/>
                </a:solidFill>
              </a:rPr>
              <a:t> June </a:t>
            </a:r>
            <a:r>
              <a:rPr lang="en-AU" sz="1800"/>
              <a:t> and files will need to be sent to NEMMCO from 21 June</a:t>
            </a:r>
            <a:endParaRPr lang="en-AU" sz="1800">
              <a:solidFill>
                <a:srgbClr val="FF0000"/>
              </a:solidFill>
            </a:endParaRPr>
          </a:p>
          <a:p>
            <a:pPr marL="857250" lvl="1" indent="-285750">
              <a:buFontTx/>
              <a:buChar char="–"/>
            </a:pPr>
            <a:r>
              <a:rPr lang="en-AU" sz="1800"/>
              <a:t>These Vic </a:t>
            </a:r>
            <a:r>
              <a:rPr lang="en-AU" sz="1800" err="1"/>
              <a:t>TUoS</a:t>
            </a:r>
            <a:r>
              <a:rPr lang="en-AU" sz="1800"/>
              <a:t> changes impact 3 MDPs only – Mondo, </a:t>
            </a:r>
            <a:r>
              <a:rPr lang="en-AU" sz="1800" err="1"/>
              <a:t>PlusES</a:t>
            </a:r>
            <a:r>
              <a:rPr lang="en-AU" sz="1800"/>
              <a:t>, </a:t>
            </a:r>
            <a:r>
              <a:rPr lang="en-AU" sz="1800" err="1"/>
              <a:t>Yurika</a:t>
            </a:r>
            <a:endParaRPr lang="en-AU" sz="1800"/>
          </a:p>
          <a:p>
            <a:pPr marL="1257300" lvl="2" indent="-342900"/>
            <a:endParaRPr lang="en-AU" sz="1600"/>
          </a:p>
          <a:p>
            <a:pPr marL="342900" indent="-342900"/>
            <a:endParaRPr lang="en-AU" sz="2400"/>
          </a:p>
          <a:p>
            <a:pPr marL="0" indent="0">
              <a:buNone/>
            </a:pPr>
            <a:endParaRPr lang="en-AU" sz="2400"/>
          </a:p>
          <a:p>
            <a:endParaRPr lang="en-AU" sz="2400"/>
          </a:p>
          <a:p>
            <a:endParaRPr lang="en-AU" sz="2400"/>
          </a:p>
        </p:txBody>
      </p:sp>
    </p:spTree>
    <p:extLst>
      <p:ext uri="{BB962C8B-B14F-4D97-AF65-F5344CB8AC3E}">
        <p14:creationId xmlns:p14="http://schemas.microsoft.com/office/powerpoint/2010/main" val="3730051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623888" y="1794470"/>
            <a:ext cx="9144000" cy="2387600"/>
          </a:xfrm>
        </p:spPr>
        <p:txBody>
          <a:bodyPr/>
          <a:lstStyle/>
          <a:p>
            <a:r>
              <a:rPr lang="en-AU"/>
              <a:t>Next steps and General Business</a:t>
            </a:r>
          </a:p>
        </p:txBody>
      </p:sp>
      <p:sp>
        <p:nvSpPr>
          <p:cNvPr id="3" name="Text Placeholder 2">
            <a:extLst>
              <a:ext uri="{FF2B5EF4-FFF2-40B4-BE49-F238E27FC236}">
                <a16:creationId xmlns:a16="http://schemas.microsoft.com/office/drawing/2014/main" id="{729126D5-D885-4E2B-A6B4-2F6409E28C48}"/>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AU"/>
          </a:p>
        </p:txBody>
      </p:sp>
      <p:sp>
        <p:nvSpPr>
          <p:cNvPr id="2" name="Text Placeholder 2">
            <a:extLst>
              <a:ext uri="{FF2B5EF4-FFF2-40B4-BE49-F238E27FC236}">
                <a16:creationId xmlns:a16="http://schemas.microsoft.com/office/drawing/2014/main" id="{1C6D9547-C0B0-42AB-91DA-AF720DE259A2}"/>
              </a:ext>
            </a:extLst>
          </p:cNvPr>
          <p:cNvSpPr txBox="1">
            <a:spLocks/>
          </p:cNvSpPr>
          <p:nvPr/>
        </p:nvSpPr>
        <p:spPr>
          <a:xfrm>
            <a:off x="776288" y="4741864"/>
            <a:ext cx="7886700" cy="150018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Greg Minney</a:t>
            </a:r>
          </a:p>
        </p:txBody>
      </p:sp>
    </p:spTree>
    <p:extLst>
      <p:ext uri="{BB962C8B-B14F-4D97-AF65-F5344CB8AC3E}">
        <p14:creationId xmlns:p14="http://schemas.microsoft.com/office/powerpoint/2010/main" val="4112016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F794-75E7-45E1-BCFA-F81CC24F3023}"/>
              </a:ext>
            </a:extLst>
          </p:cNvPr>
          <p:cNvSpPr>
            <a:spLocks noGrp="1"/>
          </p:cNvSpPr>
          <p:nvPr>
            <p:ph type="title"/>
          </p:nvPr>
        </p:nvSpPr>
        <p:spPr/>
        <p:txBody>
          <a:bodyPr>
            <a:normAutofit/>
          </a:bodyPr>
          <a:lstStyle/>
          <a:p>
            <a:r>
              <a:rPr lang="en-AU" sz="4000"/>
              <a:t>Next steps and General Business</a:t>
            </a:r>
          </a:p>
        </p:txBody>
      </p:sp>
      <p:sp>
        <p:nvSpPr>
          <p:cNvPr id="4" name="Slide Number Placeholder 3">
            <a:extLst>
              <a:ext uri="{FF2B5EF4-FFF2-40B4-BE49-F238E27FC236}">
                <a16:creationId xmlns:a16="http://schemas.microsoft.com/office/drawing/2014/main" id="{2D03ABAD-9C6A-4BF0-8B3C-0E79EF5FD232}"/>
              </a:ext>
            </a:extLst>
          </p:cNvPr>
          <p:cNvSpPr>
            <a:spLocks noGrp="1"/>
          </p:cNvSpPr>
          <p:nvPr>
            <p:ph type="sldNum" sz="quarter" idx="12"/>
          </p:nvPr>
        </p:nvSpPr>
        <p:spPr/>
        <p:txBody>
          <a:bodyPr/>
          <a:lstStyle/>
          <a:p>
            <a:fld id="{4EC81F68-4976-451A-B2E9-79BCBD2F70CC}" type="slidenum">
              <a:rPr lang="en-AU" smtClean="0"/>
              <a:t>27</a:t>
            </a:fld>
            <a:endParaRPr lang="en-AU"/>
          </a:p>
        </p:txBody>
      </p:sp>
      <p:sp>
        <p:nvSpPr>
          <p:cNvPr id="5" name="Content Placeholder 4">
            <a:extLst>
              <a:ext uri="{FF2B5EF4-FFF2-40B4-BE49-F238E27FC236}">
                <a16:creationId xmlns:a16="http://schemas.microsoft.com/office/drawing/2014/main" id="{D535948F-2325-4B2F-9025-5A7BED659BCC}"/>
              </a:ext>
            </a:extLst>
          </p:cNvPr>
          <p:cNvSpPr>
            <a:spLocks noGrp="1"/>
          </p:cNvSpPr>
          <p:nvPr>
            <p:ph idx="1"/>
          </p:nvPr>
        </p:nvSpPr>
        <p:spPr/>
        <p:txBody>
          <a:bodyPr>
            <a:normAutofit fontScale="92500" lnSpcReduction="10000"/>
          </a:bodyPr>
          <a:lstStyle/>
          <a:p>
            <a:pPr>
              <a:spcAft>
                <a:spcPts val="1200"/>
              </a:spcAft>
            </a:pPr>
            <a:r>
              <a:rPr lang="en-AU"/>
              <a:t>Outstanding questions on Retail Go-live </a:t>
            </a:r>
            <a:r>
              <a:rPr lang="en-AU" b="1"/>
              <a:t>approach</a:t>
            </a:r>
            <a:r>
              <a:rPr lang="en-AU"/>
              <a:t> to 5MS mailbox</a:t>
            </a:r>
          </a:p>
          <a:p>
            <a:pPr>
              <a:spcAft>
                <a:spcPts val="1200"/>
              </a:spcAft>
            </a:pPr>
            <a:r>
              <a:rPr lang="en-AU"/>
              <a:t>Retail platform status and go decisions communicated via established timelines </a:t>
            </a:r>
          </a:p>
          <a:p>
            <a:pPr>
              <a:spcAft>
                <a:spcPts val="1200"/>
              </a:spcAft>
            </a:pPr>
            <a:r>
              <a:rPr lang="en-AU"/>
              <a:t>The AEMO 5MS Program will be providing a heightened level support post Retail go-live to ensure that any issues encountered are investigated in a timely manner and that the appropriate course of action is determined and carried out</a:t>
            </a:r>
          </a:p>
          <a:p>
            <a:pPr>
              <a:spcAft>
                <a:spcPts val="1200"/>
              </a:spcAft>
            </a:pPr>
            <a:r>
              <a:rPr lang="en-AU"/>
              <a:t>This heightened level of support will continue until there is tangible evidence that the Retail solution is in a stable state e.g. number of issues being raised is within normal BAU volumes</a:t>
            </a:r>
          </a:p>
          <a:p>
            <a:pPr>
              <a:spcAft>
                <a:spcPts val="1200"/>
              </a:spcAft>
            </a:pPr>
            <a:r>
              <a:rPr lang="en-AU"/>
              <a:t>Should you encounter any issues post go-live, please contact </a:t>
            </a:r>
            <a:r>
              <a:rPr lang="en-AU" b="1"/>
              <a:t>AEMO’s Support Hub</a:t>
            </a:r>
          </a:p>
          <a:p>
            <a:pPr>
              <a:lnSpc>
                <a:spcPct val="100000"/>
              </a:lnSpc>
              <a:spcBef>
                <a:spcPts val="1200"/>
              </a:spcBef>
              <a:spcAft>
                <a:spcPts val="1200"/>
              </a:spcAft>
            </a:pPr>
            <a:endParaRPr lang="en-AU" sz="2000"/>
          </a:p>
        </p:txBody>
      </p:sp>
    </p:spTree>
    <p:extLst>
      <p:ext uri="{BB962C8B-B14F-4D97-AF65-F5344CB8AC3E}">
        <p14:creationId xmlns:p14="http://schemas.microsoft.com/office/powerpoint/2010/main" val="3522399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623888" y="1794470"/>
            <a:ext cx="9144000" cy="2387600"/>
          </a:xfrm>
        </p:spPr>
        <p:txBody>
          <a:bodyPr/>
          <a:lstStyle/>
          <a:p>
            <a:r>
              <a:rPr lang="en-AU"/>
              <a:t>Questions</a:t>
            </a:r>
          </a:p>
        </p:txBody>
      </p:sp>
      <p:sp>
        <p:nvSpPr>
          <p:cNvPr id="3" name="Text Placeholder 2">
            <a:extLst>
              <a:ext uri="{FF2B5EF4-FFF2-40B4-BE49-F238E27FC236}">
                <a16:creationId xmlns:a16="http://schemas.microsoft.com/office/drawing/2014/main" id="{729126D5-D885-4E2B-A6B4-2F6409E28C48}"/>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AU"/>
          </a:p>
        </p:txBody>
      </p:sp>
      <p:sp>
        <p:nvSpPr>
          <p:cNvPr id="2" name="Text Placeholder 2">
            <a:extLst>
              <a:ext uri="{FF2B5EF4-FFF2-40B4-BE49-F238E27FC236}">
                <a16:creationId xmlns:a16="http://schemas.microsoft.com/office/drawing/2014/main" id="{1C6D9547-C0B0-42AB-91DA-AF720DE259A2}"/>
              </a:ext>
            </a:extLst>
          </p:cNvPr>
          <p:cNvSpPr txBox="1">
            <a:spLocks/>
          </p:cNvSpPr>
          <p:nvPr/>
        </p:nvSpPr>
        <p:spPr>
          <a:xfrm>
            <a:off x="776288" y="4741864"/>
            <a:ext cx="7886700" cy="1500187"/>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AU"/>
          </a:p>
        </p:txBody>
      </p:sp>
    </p:spTree>
    <p:extLst>
      <p:ext uri="{BB962C8B-B14F-4D97-AF65-F5344CB8AC3E}">
        <p14:creationId xmlns:p14="http://schemas.microsoft.com/office/powerpoint/2010/main" val="4063306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A5EA9-EADC-4D1D-846D-0A697DF0B0B7}"/>
              </a:ext>
            </a:extLst>
          </p:cNvPr>
          <p:cNvSpPr>
            <a:spLocks noGrp="1"/>
          </p:cNvSpPr>
          <p:nvPr>
            <p:ph type="title"/>
          </p:nvPr>
        </p:nvSpPr>
        <p:spPr/>
        <p:txBody>
          <a:bodyPr>
            <a:normAutofit/>
          </a:bodyPr>
          <a:lstStyle/>
          <a:p>
            <a:r>
              <a:rPr lang="en-AU" sz="4000"/>
              <a:t>Agenda</a:t>
            </a:r>
          </a:p>
        </p:txBody>
      </p:sp>
      <p:sp>
        <p:nvSpPr>
          <p:cNvPr id="4" name="Slide Number Placeholder 3">
            <a:extLst>
              <a:ext uri="{FF2B5EF4-FFF2-40B4-BE49-F238E27FC236}">
                <a16:creationId xmlns:a16="http://schemas.microsoft.com/office/drawing/2014/main" id="{5F3EB585-4D7A-4487-A899-13C74FB077F5}"/>
              </a:ext>
            </a:extLst>
          </p:cNvPr>
          <p:cNvSpPr>
            <a:spLocks noGrp="1"/>
          </p:cNvSpPr>
          <p:nvPr>
            <p:ph type="sldNum" sz="quarter" idx="12"/>
          </p:nvPr>
        </p:nvSpPr>
        <p:spPr/>
        <p:txBody>
          <a:bodyPr/>
          <a:lstStyle/>
          <a:p>
            <a:fld id="{4EC81F68-4976-451A-B2E9-79BCBD2F70CC}" type="slidenum">
              <a:rPr lang="en-AU" smtClean="0"/>
              <a:t>3</a:t>
            </a:fld>
            <a:endParaRPr lang="en-AU"/>
          </a:p>
        </p:txBody>
      </p:sp>
      <p:graphicFrame>
        <p:nvGraphicFramePr>
          <p:cNvPr id="7" name="Table 6">
            <a:extLst>
              <a:ext uri="{FF2B5EF4-FFF2-40B4-BE49-F238E27FC236}">
                <a16:creationId xmlns:a16="http://schemas.microsoft.com/office/drawing/2014/main" id="{2DFEF904-5C70-4B46-8E43-5457B617AD1D}"/>
              </a:ext>
            </a:extLst>
          </p:cNvPr>
          <p:cNvGraphicFramePr>
            <a:graphicFrameLocks noGrp="1"/>
          </p:cNvGraphicFramePr>
          <p:nvPr>
            <p:extLst>
              <p:ext uri="{D42A27DB-BD31-4B8C-83A1-F6EECF244321}">
                <p14:modId xmlns:p14="http://schemas.microsoft.com/office/powerpoint/2010/main" val="1944137516"/>
              </p:ext>
            </p:extLst>
          </p:nvPr>
        </p:nvGraphicFramePr>
        <p:xfrm>
          <a:off x="312426" y="1501732"/>
          <a:ext cx="11617482" cy="3062872"/>
        </p:xfrm>
        <a:graphic>
          <a:graphicData uri="http://schemas.openxmlformats.org/drawingml/2006/table">
            <a:tbl>
              <a:tblPr firstRow="1" bandRow="1">
                <a:tableStyleId>{21E4AEA4-8DFA-4A89-87EB-49C32662AFE0}</a:tableStyleId>
              </a:tblPr>
              <a:tblGrid>
                <a:gridCol w="995081">
                  <a:extLst>
                    <a:ext uri="{9D8B030D-6E8A-4147-A177-3AD203B41FA5}">
                      <a16:colId xmlns:a16="http://schemas.microsoft.com/office/drawing/2014/main" val="2162033012"/>
                    </a:ext>
                  </a:extLst>
                </a:gridCol>
                <a:gridCol w="1880074">
                  <a:extLst>
                    <a:ext uri="{9D8B030D-6E8A-4147-A177-3AD203B41FA5}">
                      <a16:colId xmlns:a16="http://schemas.microsoft.com/office/drawing/2014/main" val="1667841518"/>
                    </a:ext>
                  </a:extLst>
                </a:gridCol>
                <a:gridCol w="5443671">
                  <a:extLst>
                    <a:ext uri="{9D8B030D-6E8A-4147-A177-3AD203B41FA5}">
                      <a16:colId xmlns:a16="http://schemas.microsoft.com/office/drawing/2014/main" val="953405548"/>
                    </a:ext>
                  </a:extLst>
                </a:gridCol>
                <a:gridCol w="3298656">
                  <a:extLst>
                    <a:ext uri="{9D8B030D-6E8A-4147-A177-3AD203B41FA5}">
                      <a16:colId xmlns:a16="http://schemas.microsoft.com/office/drawing/2014/main" val="3675102970"/>
                    </a:ext>
                  </a:extLst>
                </a:gridCol>
              </a:tblGrid>
              <a:tr h="335539">
                <a:tc>
                  <a:txBody>
                    <a:bodyPr/>
                    <a:lstStyle/>
                    <a:p>
                      <a:pPr algn="ctr">
                        <a:spcBef>
                          <a:spcPts val="100"/>
                        </a:spcBef>
                        <a:spcAft>
                          <a:spcPts val="100"/>
                        </a:spcAft>
                        <a:tabLst>
                          <a:tab pos="252095" algn="l"/>
                          <a:tab pos="504190" algn="l"/>
                          <a:tab pos="756285" algn="l"/>
                        </a:tabLst>
                      </a:pPr>
                      <a:r>
                        <a:rPr lang="en-AU" sz="1200" cap="all">
                          <a:effectLst/>
                        </a:rPr>
                        <a:t>NO</a:t>
                      </a:r>
                      <a:endParaRPr lang="en-AU" sz="1200" b="1">
                        <a:solidFill>
                          <a:srgbClr val="2E74B5"/>
                        </a:solidFill>
                        <a:effectLst/>
                        <a:latin typeface="+mn-lt"/>
                        <a:ea typeface="Times New Roman" panose="02020603050405020304" pitchFamily="18" charset="0"/>
                        <a:cs typeface="Arial"/>
                      </a:endParaRPr>
                    </a:p>
                  </a:txBody>
                  <a:tcPr marL="68580" marR="68580" marT="0" marB="0" anchor="ctr"/>
                </a:tc>
                <a:tc>
                  <a:txBody>
                    <a:bodyPr/>
                    <a:lstStyle/>
                    <a:p>
                      <a:pPr algn="ctr">
                        <a:spcBef>
                          <a:spcPts val="100"/>
                        </a:spcBef>
                        <a:spcAft>
                          <a:spcPts val="100"/>
                        </a:spcAft>
                        <a:tabLst>
                          <a:tab pos="252095" algn="l"/>
                          <a:tab pos="504190" algn="l"/>
                          <a:tab pos="756285" algn="l"/>
                        </a:tabLst>
                      </a:pPr>
                      <a:r>
                        <a:rPr lang="en-AU" sz="1200" cap="all">
                          <a:effectLst/>
                        </a:rPr>
                        <a:t>Indicative Time</a:t>
                      </a:r>
                      <a:endParaRPr lang="en-AU" sz="1200" b="1">
                        <a:solidFill>
                          <a:srgbClr val="2E74B5"/>
                        </a:solidFill>
                        <a:effectLst/>
                        <a:latin typeface="+mn-lt"/>
                        <a:ea typeface="Times New Roman" panose="02020603050405020304" pitchFamily="18" charset="0"/>
                        <a:cs typeface="Arial"/>
                      </a:endParaRPr>
                    </a:p>
                  </a:txBody>
                  <a:tcPr marL="68580" marR="68580" marT="0" marB="0" anchor="ctr"/>
                </a:tc>
                <a:tc>
                  <a:txBody>
                    <a:bodyPr/>
                    <a:lstStyle/>
                    <a:p>
                      <a:pPr algn="ctr">
                        <a:spcBef>
                          <a:spcPts val="100"/>
                        </a:spcBef>
                        <a:spcAft>
                          <a:spcPts val="100"/>
                        </a:spcAft>
                        <a:tabLst>
                          <a:tab pos="252095" algn="l"/>
                          <a:tab pos="504190" algn="l"/>
                          <a:tab pos="756285" algn="l"/>
                        </a:tabLst>
                      </a:pPr>
                      <a:r>
                        <a:rPr lang="en-AU" sz="1200" cap="all">
                          <a:effectLst/>
                        </a:rPr>
                        <a:t>AGENDA ITEM</a:t>
                      </a:r>
                      <a:endParaRPr lang="en-AU" sz="1200" b="1">
                        <a:solidFill>
                          <a:srgbClr val="2E74B5"/>
                        </a:solidFill>
                        <a:effectLst/>
                        <a:latin typeface="+mn-lt"/>
                        <a:ea typeface="Times New Roman" panose="02020603050405020304" pitchFamily="18" charset="0"/>
                        <a:cs typeface="Arial"/>
                      </a:endParaRPr>
                    </a:p>
                  </a:txBody>
                  <a:tcPr marL="68580" marR="68580" marT="0" marB="0" anchor="ctr"/>
                </a:tc>
                <a:tc>
                  <a:txBody>
                    <a:bodyPr/>
                    <a:lstStyle/>
                    <a:p>
                      <a:r>
                        <a:rPr lang="en-AU" sz="1200" cap="all">
                          <a:effectLst/>
                        </a:rPr>
                        <a:t>Responsible</a:t>
                      </a:r>
                      <a:endParaRPr lang="en-AU" sz="1200">
                        <a:cs typeface="Arial"/>
                      </a:endParaRPr>
                    </a:p>
                  </a:txBody>
                  <a:tcPr marL="68580" marR="68580" marT="0" marB="0" anchor="ctr"/>
                </a:tc>
                <a:extLst>
                  <a:ext uri="{0D108BD9-81ED-4DB2-BD59-A6C34878D82A}">
                    <a16:rowId xmlns:a16="http://schemas.microsoft.com/office/drawing/2014/main" val="2756556716"/>
                  </a:ext>
                </a:extLst>
              </a:tr>
              <a:tr h="279615">
                <a:tc>
                  <a:txBody>
                    <a:bodyPr/>
                    <a:lstStyle/>
                    <a:p>
                      <a:pPr algn="ctr">
                        <a:spcBef>
                          <a:spcPts val="100"/>
                        </a:spcBef>
                        <a:spcAft>
                          <a:spcPts val="100"/>
                        </a:spcAft>
                        <a:tabLst>
                          <a:tab pos="504190" algn="l"/>
                          <a:tab pos="756285" algn="l"/>
                        </a:tabLst>
                      </a:pPr>
                      <a:r>
                        <a:rPr lang="en-AU" sz="1200">
                          <a:effectLst/>
                        </a:rPr>
                        <a:t>1</a:t>
                      </a:r>
                      <a:endParaRPr lang="en-AU" sz="1200" b="1">
                        <a:solidFill>
                          <a:schemeClr val="tx1"/>
                        </a:solidFill>
                        <a:effectLst/>
                        <a:latin typeface="+mn-lt"/>
                        <a:ea typeface="Times New Roman" panose="02020603050405020304" pitchFamily="18" charset="0"/>
                        <a:cs typeface="Arial"/>
                      </a:endParaRPr>
                    </a:p>
                  </a:txBody>
                  <a:tcPr marL="68580" marR="68580" marT="0" marB="0" anchor="ctr"/>
                </a:tc>
                <a:tc>
                  <a:txBody>
                    <a:bodyPr/>
                    <a:lstStyle/>
                    <a:p>
                      <a:pPr marL="0" algn="ctr" defTabSz="801929" rtl="0" eaLnBrk="1" latinLnBrk="0" hangingPunct="1">
                        <a:spcBef>
                          <a:spcPts val="100"/>
                        </a:spcBef>
                        <a:spcAft>
                          <a:spcPts val="100"/>
                        </a:spcAft>
                        <a:tabLst>
                          <a:tab pos="504190" algn="l"/>
                          <a:tab pos="756285" algn="l"/>
                        </a:tabLst>
                      </a:pPr>
                      <a:r>
                        <a:rPr lang="en-AU" sz="1200" kern="1200"/>
                        <a:t>10:00 – 10:05</a:t>
                      </a:r>
                      <a:endParaRPr lang="en-AU" sz="1200" kern="1200">
                        <a:solidFill>
                          <a:schemeClr val="dk1"/>
                        </a:solidFill>
                        <a:latin typeface="+mn-lt"/>
                        <a:ea typeface="+mn-ea"/>
                        <a:cs typeface="+mn-cs"/>
                      </a:endParaRPr>
                    </a:p>
                  </a:txBody>
                  <a:tcPr marL="68580" marR="68580" marT="0" marB="0" anchor="ctr"/>
                </a:tc>
                <a:tc>
                  <a:txBody>
                    <a:bodyPr/>
                    <a:lstStyle/>
                    <a:p>
                      <a:pPr marL="0" algn="l" defTabSz="801929" rtl="0" eaLnBrk="1" latinLnBrk="0" hangingPunct="1">
                        <a:spcBef>
                          <a:spcPts val="100"/>
                        </a:spcBef>
                        <a:spcAft>
                          <a:spcPts val="100"/>
                        </a:spcAft>
                        <a:tabLst>
                          <a:tab pos="504190" algn="l"/>
                          <a:tab pos="756285" algn="l"/>
                        </a:tabLst>
                      </a:pPr>
                      <a:r>
                        <a:rPr lang="en-AU" sz="1200">
                          <a:effectLst/>
                        </a:rPr>
                        <a:t>Welcome and Introduction</a:t>
                      </a:r>
                      <a:endParaRPr lang="en-AU" sz="1200" kern="1200">
                        <a:solidFill>
                          <a:schemeClr val="dk1"/>
                        </a:solidFill>
                        <a:latin typeface="+mn-lt"/>
                        <a:ea typeface="+mn-ea"/>
                        <a:cs typeface="Arial"/>
                      </a:endParaRPr>
                    </a:p>
                  </a:txBody>
                  <a:tcPr marL="68580" marR="68580" marT="0" marB="0" anchor="ctr"/>
                </a:tc>
                <a:tc>
                  <a:txBody>
                    <a:bodyPr/>
                    <a:lstStyle/>
                    <a:p>
                      <a:pPr marL="0" algn="l" defTabSz="801929" rtl="0" eaLnBrk="1" latinLnBrk="0" hangingPunct="1">
                        <a:spcBef>
                          <a:spcPts val="100"/>
                        </a:spcBef>
                        <a:spcAft>
                          <a:spcPts val="100"/>
                        </a:spcAft>
                        <a:tabLst>
                          <a:tab pos="504190" algn="l"/>
                          <a:tab pos="756285" algn="l"/>
                        </a:tabLst>
                      </a:pPr>
                      <a:r>
                        <a:rPr lang="en-AU" sz="1200" kern="1200">
                          <a:effectLst/>
                        </a:rPr>
                        <a:t>Greg Minney</a:t>
                      </a:r>
                      <a:endParaRPr lang="en-AU" sz="1200" kern="1200">
                        <a:solidFill>
                          <a:schemeClr val="dk1"/>
                        </a:solidFill>
                        <a:latin typeface="+mn-lt"/>
                        <a:ea typeface="+mn-ea"/>
                        <a:cs typeface="Arial"/>
                      </a:endParaRPr>
                    </a:p>
                  </a:txBody>
                  <a:tcPr marL="68580" marR="68580" marT="0" marB="0" anchor="ctr"/>
                </a:tc>
                <a:extLst>
                  <a:ext uri="{0D108BD9-81ED-4DB2-BD59-A6C34878D82A}">
                    <a16:rowId xmlns:a16="http://schemas.microsoft.com/office/drawing/2014/main" val="759004064"/>
                  </a:ext>
                </a:extLst>
              </a:tr>
              <a:tr h="264637">
                <a:tc>
                  <a:txBody>
                    <a:bodyPr/>
                    <a:lstStyle/>
                    <a:p>
                      <a:pPr lvl="0" algn="ctr">
                        <a:spcBef>
                          <a:spcPts val="100"/>
                        </a:spcBef>
                        <a:spcAft>
                          <a:spcPts val="100"/>
                        </a:spcAft>
                        <a:buNone/>
                        <a:tabLst>
                          <a:tab pos="504190" algn="l"/>
                          <a:tab pos="756285" algn="l"/>
                        </a:tabLst>
                      </a:pPr>
                      <a:r>
                        <a:rPr lang="en-AU" sz="1200">
                          <a:effectLst/>
                        </a:rPr>
                        <a:t>2</a:t>
                      </a:r>
                      <a:endParaRPr lang="en-AU" sz="1200" b="1">
                        <a:solidFill>
                          <a:schemeClr val="tx1"/>
                        </a:solidFill>
                        <a:effectLst/>
                        <a:latin typeface="+mn-lt"/>
                        <a:ea typeface="Times New Roman" panose="02020603050405020304" pitchFamily="18" charset="0"/>
                        <a:cs typeface="Arial"/>
                      </a:endParaRPr>
                    </a:p>
                  </a:txBody>
                  <a:tcPr marL="68580" marR="68580" marT="0" marB="0" anchor="ctr"/>
                </a:tc>
                <a:tc>
                  <a:txBody>
                    <a:bodyPr/>
                    <a:lstStyle/>
                    <a:p>
                      <a:pPr marL="0" marR="0" lvl="0" indent="0" algn="ctr" defTabSz="801929" rtl="0" eaLnBrk="1" fontAlgn="auto" latinLnBrk="0" hangingPunct="1">
                        <a:lnSpc>
                          <a:spcPct val="100000"/>
                        </a:lnSpc>
                        <a:spcBef>
                          <a:spcPts val="100"/>
                        </a:spcBef>
                        <a:spcAft>
                          <a:spcPts val="100"/>
                        </a:spcAft>
                        <a:buClrTx/>
                        <a:buSzTx/>
                        <a:buFontTx/>
                        <a:buNone/>
                        <a:tabLst>
                          <a:tab pos="504190" algn="l"/>
                          <a:tab pos="756285" algn="l"/>
                        </a:tabLst>
                        <a:defRPr/>
                      </a:pPr>
                      <a:r>
                        <a:rPr lang="en-AU" sz="1200" kern="1200"/>
                        <a:t>10:05 – 10:25 </a:t>
                      </a:r>
                      <a:endParaRPr lang="en-AU" sz="1200" kern="1200">
                        <a:solidFill>
                          <a:schemeClr val="tx1"/>
                        </a:solidFill>
                        <a:latin typeface="+mn-lt"/>
                        <a:ea typeface="+mn-ea"/>
                        <a:cs typeface="+mn-cs"/>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Cutover Timings</a:t>
                      </a:r>
                      <a:endParaRPr lang="fr-FR" sz="1200">
                        <a:solidFill>
                          <a:schemeClr val="tx1"/>
                        </a:solidFill>
                      </a:endParaRPr>
                    </a:p>
                  </a:txBody>
                  <a:tcPr marL="68580" marR="68580" marT="0" marB="0" anchor="ctr"/>
                </a:tc>
                <a:tc>
                  <a:txBody>
                    <a:bodyPr/>
                    <a:lstStyle/>
                    <a:p>
                      <a:pPr marL="0" algn="l" defTabSz="801929" rtl="0" eaLnBrk="1" latinLnBrk="0" hangingPunct="1">
                        <a:spcBef>
                          <a:spcPts val="100"/>
                        </a:spcBef>
                        <a:spcAft>
                          <a:spcPts val="100"/>
                        </a:spcAft>
                        <a:tabLst>
                          <a:tab pos="504190" algn="l"/>
                          <a:tab pos="756285" algn="l"/>
                        </a:tabLst>
                      </a:pPr>
                      <a:r>
                        <a:rPr lang="en-AU" sz="1200" kern="1200">
                          <a:effectLst/>
                        </a:rPr>
                        <a:t>Greg Minney</a:t>
                      </a:r>
                      <a:endParaRPr lang="en-AU" sz="1200" kern="1200">
                        <a:solidFill>
                          <a:schemeClr val="dk1"/>
                        </a:solidFill>
                        <a:latin typeface="+mn-lt"/>
                        <a:ea typeface="+mn-ea"/>
                        <a:cs typeface="Arial"/>
                      </a:endParaRPr>
                    </a:p>
                  </a:txBody>
                  <a:tcPr marL="68580" marR="68580" marT="0" marB="0" anchor="ctr"/>
                </a:tc>
                <a:extLst>
                  <a:ext uri="{0D108BD9-81ED-4DB2-BD59-A6C34878D82A}">
                    <a16:rowId xmlns:a16="http://schemas.microsoft.com/office/drawing/2014/main" val="4030922404"/>
                  </a:ext>
                </a:extLst>
              </a:tr>
              <a:tr h="303567">
                <a:tc>
                  <a:txBody>
                    <a:bodyPr/>
                    <a:lstStyle/>
                    <a:p>
                      <a:pPr algn="ctr">
                        <a:spcBef>
                          <a:spcPts val="100"/>
                        </a:spcBef>
                        <a:spcAft>
                          <a:spcPts val="100"/>
                        </a:spcAft>
                        <a:tabLst>
                          <a:tab pos="504190" algn="l"/>
                          <a:tab pos="756285" algn="l"/>
                        </a:tabLst>
                      </a:pPr>
                      <a:r>
                        <a:rPr lang="en-AU" sz="1200" b="0">
                          <a:solidFill>
                            <a:schemeClr val="tx1"/>
                          </a:solidFill>
                          <a:effectLst/>
                          <a:latin typeface="+mn-lt"/>
                          <a:ea typeface="Times New Roman" panose="02020603050405020304" pitchFamily="18" charset="0"/>
                          <a:cs typeface="Arial"/>
                        </a:rPr>
                        <a:t>3</a:t>
                      </a:r>
                    </a:p>
                  </a:txBody>
                  <a:tcPr marL="68580" marR="68580" marT="0" marB="0" anchor="ctr"/>
                </a:tc>
                <a:tc>
                  <a:txBody>
                    <a:bodyPr/>
                    <a:lstStyle/>
                    <a:p>
                      <a:pPr marL="0" algn="ctr" rtl="0" eaLnBrk="1" latinLnBrk="0" hangingPunct="1">
                        <a:spcBef>
                          <a:spcPts val="100"/>
                        </a:spcBef>
                        <a:spcAft>
                          <a:spcPts val="100"/>
                        </a:spcAft>
                      </a:pPr>
                      <a:r>
                        <a:rPr lang="en-AU" sz="1200" kern="1200"/>
                        <a:t>10:25 – 10:35</a:t>
                      </a:r>
                      <a:endParaRPr lang="en-AU" sz="1200" kern="1200">
                        <a:solidFill>
                          <a:schemeClr val="tx1"/>
                        </a:solidFill>
                        <a:latin typeface="+mn-lt"/>
                        <a:ea typeface="+mn-ea"/>
                        <a:cs typeface="+mn-cs"/>
                      </a:endParaRPr>
                    </a:p>
                  </a:txBody>
                  <a:tcPr marL="68580" marR="68580" marT="0" marB="0" anchor="ctr"/>
                </a:tc>
                <a:tc>
                  <a:txBody>
                    <a:bodyPr/>
                    <a:lstStyle/>
                    <a:p>
                      <a:r>
                        <a:rPr lang="en-AU" sz="1200"/>
                        <a:t>Rollback and fix on Fail</a:t>
                      </a:r>
                      <a:endParaRPr lang="en-AU" sz="1200">
                        <a:solidFill>
                          <a:schemeClr val="tx1"/>
                        </a:solidFill>
                        <a:cs typeface="Arial"/>
                      </a:endParaRPr>
                    </a:p>
                  </a:txBody>
                  <a:tcPr marL="68580" marR="68580" marT="0" marB="0" anchor="ctr"/>
                </a:tc>
                <a:tc>
                  <a:txBody>
                    <a:bodyPr/>
                    <a:lstStyle/>
                    <a:p>
                      <a:r>
                        <a:rPr lang="en-AU" sz="1200" kern="1200">
                          <a:effectLst/>
                        </a:rPr>
                        <a:t>Greg Minney</a:t>
                      </a:r>
                      <a:endParaRPr lang="en-AU" sz="1200">
                        <a:solidFill>
                          <a:schemeClr val="tx1"/>
                        </a:solidFill>
                        <a:cs typeface="Arial"/>
                      </a:endParaRPr>
                    </a:p>
                  </a:txBody>
                  <a:tcPr marL="68580" marR="68580" marT="0" marB="0" anchor="ctr"/>
                </a:tc>
                <a:extLst>
                  <a:ext uri="{0D108BD9-81ED-4DB2-BD59-A6C34878D82A}">
                    <a16:rowId xmlns:a16="http://schemas.microsoft.com/office/drawing/2014/main" val="3043232215"/>
                  </a:ext>
                </a:extLst>
              </a:tr>
              <a:tr h="303567">
                <a:tc>
                  <a:txBody>
                    <a:bodyPr/>
                    <a:lstStyle/>
                    <a:p>
                      <a:pPr algn="ctr">
                        <a:spcBef>
                          <a:spcPts val="100"/>
                        </a:spcBef>
                        <a:spcAft>
                          <a:spcPts val="100"/>
                        </a:spcAft>
                        <a:tabLst>
                          <a:tab pos="504190" algn="l"/>
                          <a:tab pos="756285" algn="l"/>
                        </a:tabLst>
                      </a:pPr>
                      <a:r>
                        <a:rPr lang="en-AU" sz="1200" b="0">
                          <a:solidFill>
                            <a:schemeClr val="tx1"/>
                          </a:solidFill>
                          <a:effectLst/>
                          <a:latin typeface="+mn-lt"/>
                          <a:ea typeface="Times New Roman" panose="02020603050405020304" pitchFamily="18" charset="0"/>
                          <a:cs typeface="Arial"/>
                        </a:rPr>
                        <a:t>4</a:t>
                      </a:r>
                    </a:p>
                  </a:txBody>
                  <a:tcPr marL="68580" marR="68580" marT="0" marB="0" anchor="ctr"/>
                </a:tc>
                <a:tc>
                  <a:txBody>
                    <a:bodyPr/>
                    <a:lstStyle/>
                    <a:p>
                      <a:pPr marL="0" algn="ctr" rtl="0" eaLnBrk="1" latinLnBrk="0" hangingPunct="1">
                        <a:spcBef>
                          <a:spcPts val="100"/>
                        </a:spcBef>
                        <a:spcAft>
                          <a:spcPts val="100"/>
                        </a:spcAft>
                      </a:pPr>
                      <a:r>
                        <a:rPr lang="en-AU" sz="1200" kern="1200"/>
                        <a:t>10:35 – 10:40</a:t>
                      </a:r>
                      <a:endParaRPr lang="en-AU" sz="1200" kern="1200">
                        <a:solidFill>
                          <a:schemeClr val="tx1"/>
                        </a:solidFill>
                        <a:latin typeface="+mn-lt"/>
                        <a:ea typeface="+mn-ea"/>
                        <a:cs typeface="+mn-cs"/>
                      </a:endParaRPr>
                    </a:p>
                  </a:txBody>
                  <a:tcPr marL="68580" marR="68580" marT="0" marB="0" anchor="ctr"/>
                </a:tc>
                <a:tc>
                  <a:txBody>
                    <a:bodyPr/>
                    <a:lstStyle/>
                    <a:p>
                      <a:r>
                        <a:rPr lang="en-AU" sz="1200"/>
                        <a:t>B2M Metering Delivery Restart</a:t>
                      </a:r>
                      <a:endParaRPr lang="en-AU" sz="1200">
                        <a:solidFill>
                          <a:schemeClr val="tx1"/>
                        </a:solidFill>
                        <a:cs typeface="Arial"/>
                      </a:endParaRPr>
                    </a:p>
                  </a:txBody>
                  <a:tcPr marL="68580" marR="68580" marT="0" marB="0" anchor="ctr"/>
                </a:tc>
                <a:tc>
                  <a:txBody>
                    <a:bodyPr/>
                    <a:lstStyle/>
                    <a:p>
                      <a:pPr marL="0" marR="0" lvl="0" indent="0" algn="l" rtl="0" eaLnBrk="1" fontAlgn="auto" latinLnBrk="0" hangingPunct="1">
                        <a:lnSpc>
                          <a:spcPct val="100000"/>
                        </a:lnSpc>
                        <a:spcBef>
                          <a:spcPts val="0"/>
                        </a:spcBef>
                        <a:spcAft>
                          <a:spcPts val="0"/>
                        </a:spcAft>
                        <a:buClrTx/>
                        <a:buSzTx/>
                        <a:buFontTx/>
                        <a:buNone/>
                      </a:pPr>
                      <a:r>
                        <a:rPr lang="en-AU" sz="1200"/>
                        <a:t>Greg Minney</a:t>
                      </a:r>
                      <a:endParaRPr lang="en-AU" sz="1200">
                        <a:solidFill>
                          <a:schemeClr val="tx1"/>
                        </a:solidFill>
                        <a:cs typeface="Arial"/>
                      </a:endParaRPr>
                    </a:p>
                  </a:txBody>
                  <a:tcPr marL="68580" marR="68580" marT="0" marB="0" anchor="ctr"/>
                </a:tc>
                <a:extLst>
                  <a:ext uri="{0D108BD9-81ED-4DB2-BD59-A6C34878D82A}">
                    <a16:rowId xmlns:a16="http://schemas.microsoft.com/office/drawing/2014/main" val="3862861478"/>
                  </a:ext>
                </a:extLst>
              </a:tr>
              <a:tr h="303567">
                <a:tc>
                  <a:txBody>
                    <a:bodyPr/>
                    <a:lstStyle/>
                    <a:p>
                      <a:pPr lvl="0" algn="ctr">
                        <a:spcBef>
                          <a:spcPts val="100"/>
                        </a:spcBef>
                        <a:spcAft>
                          <a:spcPts val="100"/>
                        </a:spcAft>
                        <a:buNone/>
                        <a:tabLst>
                          <a:tab pos="504190" algn="l"/>
                          <a:tab pos="756285" algn="l"/>
                        </a:tabLst>
                      </a:pPr>
                      <a:r>
                        <a:rPr lang="en-AU" sz="1200" b="0">
                          <a:solidFill>
                            <a:schemeClr val="tx1"/>
                          </a:solidFill>
                          <a:effectLst/>
                          <a:latin typeface="+mn-lt"/>
                          <a:ea typeface="Times New Roman" panose="02020603050405020304" pitchFamily="18" charset="0"/>
                          <a:cs typeface="Arial"/>
                        </a:rPr>
                        <a:t>5</a:t>
                      </a:r>
                    </a:p>
                  </a:txBody>
                  <a:tcPr marL="68580" marR="68580" marT="0" marB="0" anchor="ctr"/>
                </a:tc>
                <a:tc>
                  <a:txBody>
                    <a:bodyPr/>
                    <a:lstStyle/>
                    <a:p>
                      <a:pPr marL="0" algn="ctr" rtl="0" eaLnBrk="1" latinLnBrk="0" hangingPunct="1">
                        <a:spcBef>
                          <a:spcPts val="100"/>
                        </a:spcBef>
                        <a:spcAft>
                          <a:spcPts val="100"/>
                        </a:spcAft>
                      </a:pPr>
                      <a:r>
                        <a:rPr lang="en-AU" sz="1200" kern="1200"/>
                        <a:t>10:45 – 10:50</a:t>
                      </a:r>
                      <a:endParaRPr lang="en-AU" sz="1200" kern="1200">
                        <a:solidFill>
                          <a:schemeClr val="tx1"/>
                        </a:solidFill>
                        <a:latin typeface="+mn-lt"/>
                        <a:ea typeface="+mn-ea"/>
                        <a:cs typeface="+mn-cs"/>
                      </a:endParaRPr>
                    </a:p>
                  </a:txBody>
                  <a:tcPr marL="68580" marR="68580" marT="0" marB="0" anchor="ctr"/>
                </a:tc>
                <a:tc>
                  <a:txBody>
                    <a:bodyPr/>
                    <a:lstStyle/>
                    <a:p>
                      <a:r>
                        <a:rPr lang="de-DE" sz="1200"/>
                        <a:t>aseXML Schema Changes</a:t>
                      </a:r>
                      <a:endParaRPr lang="en-AU" sz="1200">
                        <a:solidFill>
                          <a:schemeClr val="tx1"/>
                        </a:solidFill>
                        <a:cs typeface="Arial"/>
                      </a:endParaRPr>
                    </a:p>
                  </a:txBody>
                  <a:tcPr marL="68580" marR="68580" marT="0" marB="0" anchor="ctr"/>
                </a:tc>
                <a:tc>
                  <a:txBody>
                    <a:bodyPr/>
                    <a:lstStyle/>
                    <a:p>
                      <a:pPr marL="0" marR="0" lvl="0" indent="0" algn="l" rtl="0" eaLnBrk="1" fontAlgn="auto" latinLnBrk="0" hangingPunct="1">
                        <a:lnSpc>
                          <a:spcPct val="100000"/>
                        </a:lnSpc>
                        <a:spcBef>
                          <a:spcPts val="0"/>
                        </a:spcBef>
                        <a:spcAft>
                          <a:spcPts val="0"/>
                        </a:spcAft>
                        <a:buClrTx/>
                        <a:buSzTx/>
                        <a:buFontTx/>
                        <a:buNone/>
                      </a:pPr>
                      <a:r>
                        <a:rPr lang="en-AU" sz="1200" kern="1200">
                          <a:effectLst/>
                        </a:rPr>
                        <a:t>Paul Lyttle</a:t>
                      </a:r>
                      <a:endParaRPr lang="en-AU" sz="1200">
                        <a:solidFill>
                          <a:schemeClr val="tx1"/>
                        </a:solidFill>
                        <a:cs typeface="Arial"/>
                      </a:endParaRPr>
                    </a:p>
                  </a:txBody>
                  <a:tcPr marL="68580" marR="68580" marT="0" marB="0" anchor="ctr"/>
                </a:tc>
                <a:extLst>
                  <a:ext uri="{0D108BD9-81ED-4DB2-BD59-A6C34878D82A}">
                    <a16:rowId xmlns:a16="http://schemas.microsoft.com/office/drawing/2014/main" val="2682481626"/>
                  </a:ext>
                </a:extLst>
              </a:tr>
              <a:tr h="303567">
                <a:tc>
                  <a:txBody>
                    <a:bodyPr/>
                    <a:lstStyle/>
                    <a:p>
                      <a:pPr algn="ctr">
                        <a:spcBef>
                          <a:spcPts val="100"/>
                        </a:spcBef>
                        <a:spcAft>
                          <a:spcPts val="100"/>
                        </a:spcAft>
                        <a:tabLst>
                          <a:tab pos="504190" algn="l"/>
                          <a:tab pos="756285" algn="l"/>
                        </a:tabLst>
                      </a:pPr>
                      <a:r>
                        <a:rPr lang="en-AU" sz="1200" b="0">
                          <a:solidFill>
                            <a:schemeClr val="tx1"/>
                          </a:solidFill>
                          <a:effectLst/>
                          <a:latin typeface="+mn-lt"/>
                          <a:ea typeface="Times New Roman" panose="02020603050405020304" pitchFamily="18" charset="0"/>
                          <a:cs typeface="Arial"/>
                        </a:rPr>
                        <a:t>6</a:t>
                      </a:r>
                    </a:p>
                  </a:txBody>
                  <a:tcPr marL="68580" marR="68580" marT="0" marB="0" anchor="ctr"/>
                </a:tc>
                <a:tc>
                  <a:txBody>
                    <a:bodyPr/>
                    <a:lstStyle/>
                    <a:p>
                      <a:pPr marL="0" algn="ctr" rtl="0" eaLnBrk="1" latinLnBrk="0" hangingPunct="1">
                        <a:spcBef>
                          <a:spcPts val="100"/>
                        </a:spcBef>
                        <a:spcAft>
                          <a:spcPts val="100"/>
                        </a:spcAft>
                      </a:pPr>
                      <a:r>
                        <a:rPr lang="en-AU" sz="1200" kern="1200"/>
                        <a:t>10:55 – 11:00</a:t>
                      </a:r>
                      <a:endParaRPr lang="en-AU" sz="1200" kern="1200">
                        <a:solidFill>
                          <a:schemeClr val="tx1"/>
                        </a:solidFill>
                        <a:latin typeface="+mn-lt"/>
                        <a:ea typeface="+mn-ea"/>
                        <a:cs typeface="+mn-cs"/>
                      </a:endParaRPr>
                    </a:p>
                  </a:txBody>
                  <a:tcPr marL="68580" marR="68580" marT="0" marB="0" anchor="ctr"/>
                </a:tc>
                <a:tc>
                  <a:txBody>
                    <a:bodyPr/>
                    <a:lstStyle/>
                    <a:p>
                      <a:r>
                        <a:rPr lang="en-AU" sz="1200"/>
                        <a:t>r35 Report Requests</a:t>
                      </a:r>
                      <a:endParaRPr lang="en-AU" sz="1200">
                        <a:solidFill>
                          <a:schemeClr val="tx1"/>
                        </a:solidFill>
                        <a:cs typeface="Arial"/>
                      </a:endParaRPr>
                    </a:p>
                  </a:txBody>
                  <a:tcPr marL="68580" marR="68580" marT="0" marB="0" anchor="ctr"/>
                </a:tc>
                <a:tc>
                  <a:txBody>
                    <a:bodyPr/>
                    <a:lstStyle/>
                    <a:p>
                      <a:r>
                        <a:rPr lang="en-AU" sz="1200"/>
                        <a:t>Paul Lyttle</a:t>
                      </a:r>
                      <a:endParaRPr lang="en-AU" sz="1200">
                        <a:solidFill>
                          <a:schemeClr val="tx1"/>
                        </a:solidFill>
                        <a:cs typeface="Arial"/>
                      </a:endParaRPr>
                    </a:p>
                  </a:txBody>
                  <a:tcPr marL="68580" marR="68580" marT="0" marB="0" anchor="ctr"/>
                </a:tc>
                <a:extLst>
                  <a:ext uri="{0D108BD9-81ED-4DB2-BD59-A6C34878D82A}">
                    <a16:rowId xmlns:a16="http://schemas.microsoft.com/office/drawing/2014/main" val="2811680185"/>
                  </a:ext>
                </a:extLst>
              </a:tr>
              <a:tr h="303567">
                <a:tc>
                  <a:txBody>
                    <a:bodyPr/>
                    <a:lstStyle/>
                    <a:p>
                      <a:pPr algn="ctr">
                        <a:spcBef>
                          <a:spcPts val="100"/>
                        </a:spcBef>
                        <a:spcAft>
                          <a:spcPts val="100"/>
                        </a:spcAft>
                        <a:tabLst>
                          <a:tab pos="504190" algn="l"/>
                          <a:tab pos="756285" algn="l"/>
                        </a:tabLst>
                      </a:pPr>
                      <a:r>
                        <a:rPr lang="en-AU" sz="1200" b="0">
                          <a:solidFill>
                            <a:schemeClr val="tx1"/>
                          </a:solidFill>
                          <a:effectLst/>
                          <a:latin typeface="+mn-lt"/>
                          <a:ea typeface="Times New Roman" panose="02020603050405020304" pitchFamily="18" charset="0"/>
                          <a:cs typeface="Arial"/>
                        </a:rPr>
                        <a:t>7</a:t>
                      </a:r>
                    </a:p>
                  </a:txBody>
                  <a:tcPr marL="68580" marR="68580" marT="0" marB="0" anchor="ctr"/>
                </a:tc>
                <a:tc>
                  <a:txBody>
                    <a:bodyPr/>
                    <a:lstStyle/>
                    <a:p>
                      <a:pPr marL="0" algn="ctr" defTabSz="801929" rtl="0" eaLnBrk="1" latinLnBrk="0" hangingPunct="1">
                        <a:spcBef>
                          <a:spcPts val="100"/>
                        </a:spcBef>
                        <a:spcAft>
                          <a:spcPts val="100"/>
                        </a:spcAft>
                        <a:tabLst>
                          <a:tab pos="504190" algn="l"/>
                          <a:tab pos="756285" algn="l"/>
                        </a:tabLst>
                      </a:pPr>
                      <a:r>
                        <a:rPr lang="en-AU" sz="1200" kern="1200"/>
                        <a:t>11:00 – 11:05</a:t>
                      </a:r>
                      <a:endParaRPr lang="en-AU" sz="1200" kern="1200">
                        <a:solidFill>
                          <a:schemeClr val="tx1"/>
                        </a:solidFill>
                        <a:latin typeface="+mn-lt"/>
                        <a:ea typeface="+mn-ea"/>
                        <a:cs typeface="+mn-cs"/>
                      </a:endParaRPr>
                    </a:p>
                  </a:txBody>
                  <a:tcPr marL="68580" marR="68580" marT="0" marB="0" anchor="ctr"/>
                </a:tc>
                <a:tc>
                  <a:txBody>
                    <a:bodyPr/>
                    <a:lstStyle/>
                    <a:p>
                      <a:r>
                        <a:rPr lang="en-AU" sz="1200"/>
                        <a:t>Delivery Data to NEMMCO </a:t>
                      </a:r>
                      <a:endParaRPr lang="en-AU" sz="1200">
                        <a:solidFill>
                          <a:schemeClr val="tx1"/>
                        </a:solidFill>
                        <a:cs typeface="Arial"/>
                      </a:endParaRPr>
                    </a:p>
                  </a:txBody>
                  <a:tcPr marL="68580" marR="68580" marT="0" marB="0" anchor="ctr"/>
                </a:tc>
                <a:tc>
                  <a:txBody>
                    <a:bodyPr/>
                    <a:lstStyle/>
                    <a:p>
                      <a:r>
                        <a:rPr lang="en-AU" sz="1200"/>
                        <a:t>Paul Lyttle</a:t>
                      </a:r>
                      <a:endParaRPr lang="en-AU" sz="1200">
                        <a:solidFill>
                          <a:schemeClr val="tx1"/>
                        </a:solidFill>
                        <a:cs typeface="Arial"/>
                      </a:endParaRPr>
                    </a:p>
                  </a:txBody>
                  <a:tcPr marL="68580" marR="68580" marT="0" marB="0" anchor="ctr"/>
                </a:tc>
                <a:extLst>
                  <a:ext uri="{0D108BD9-81ED-4DB2-BD59-A6C34878D82A}">
                    <a16:rowId xmlns:a16="http://schemas.microsoft.com/office/drawing/2014/main" val="3573831129"/>
                  </a:ext>
                </a:extLst>
              </a:tr>
              <a:tr h="303567">
                <a:tc>
                  <a:txBody>
                    <a:bodyPr/>
                    <a:lstStyle/>
                    <a:p>
                      <a:pPr algn="ctr">
                        <a:spcBef>
                          <a:spcPts val="100"/>
                        </a:spcBef>
                        <a:spcAft>
                          <a:spcPts val="100"/>
                        </a:spcAft>
                        <a:tabLst>
                          <a:tab pos="504190" algn="l"/>
                          <a:tab pos="756285" algn="l"/>
                        </a:tabLst>
                      </a:pPr>
                      <a:r>
                        <a:rPr lang="en-AU" sz="1200" b="0">
                          <a:solidFill>
                            <a:schemeClr val="tx1"/>
                          </a:solidFill>
                          <a:effectLst/>
                          <a:latin typeface="+mn-lt"/>
                          <a:ea typeface="Times New Roman" panose="02020603050405020304" pitchFamily="18" charset="0"/>
                          <a:cs typeface="Arial"/>
                        </a:rPr>
                        <a:t>8</a:t>
                      </a:r>
                    </a:p>
                  </a:txBody>
                  <a:tcPr marL="68580" marR="68580" marT="0" marB="0" anchor="ctr"/>
                </a:tc>
                <a:tc>
                  <a:txBody>
                    <a:bodyPr/>
                    <a:lstStyle/>
                    <a:p>
                      <a:pPr marL="0" algn="ctr" rtl="0" eaLnBrk="1" latinLnBrk="0" hangingPunct="1">
                        <a:spcBef>
                          <a:spcPts val="100"/>
                        </a:spcBef>
                        <a:spcAft>
                          <a:spcPts val="100"/>
                        </a:spcAft>
                      </a:pPr>
                      <a:r>
                        <a:rPr lang="en-AU" sz="1200" kern="1200"/>
                        <a:t>11:05 – 11:10</a:t>
                      </a:r>
                      <a:endParaRPr lang="en-AU" sz="1200" kern="1200">
                        <a:solidFill>
                          <a:schemeClr val="tx1"/>
                        </a:solidFill>
                        <a:latin typeface="+mn-lt"/>
                        <a:ea typeface="+mn-ea"/>
                        <a:cs typeface="+mn-cs"/>
                      </a:endParaRPr>
                    </a:p>
                  </a:txBody>
                  <a:tcPr marL="68580" marR="68580" marT="0" marB="0" anchor="ctr"/>
                </a:tc>
                <a:tc>
                  <a:txBody>
                    <a:bodyPr/>
                    <a:lstStyle/>
                    <a:p>
                      <a:r>
                        <a:rPr lang="en-AU" sz="1200"/>
                        <a:t>Next Steps and General Business</a:t>
                      </a:r>
                      <a:endParaRPr lang="en-AU" sz="1200">
                        <a:solidFill>
                          <a:schemeClr val="tx1"/>
                        </a:solidFill>
                        <a:cs typeface="Arial"/>
                      </a:endParaRPr>
                    </a:p>
                  </a:txBody>
                  <a:tcPr marL="68580" marR="68580" marT="0" marB="0" anchor="ctr"/>
                </a:tc>
                <a:tc>
                  <a:txBody>
                    <a:bodyPr/>
                    <a:lstStyle/>
                    <a:p>
                      <a:pPr marL="0" marR="0" lvl="0" indent="0" algn="l">
                        <a:lnSpc>
                          <a:spcPct val="100000"/>
                        </a:lnSpc>
                        <a:spcBef>
                          <a:spcPts val="0"/>
                        </a:spcBef>
                        <a:spcAft>
                          <a:spcPts val="0"/>
                        </a:spcAft>
                        <a:buNone/>
                      </a:pPr>
                      <a:r>
                        <a:rPr lang="en-AU" sz="1200" kern="1200">
                          <a:effectLst/>
                        </a:rPr>
                        <a:t>Greg Minney</a:t>
                      </a:r>
                      <a:endParaRPr lang="en-US"/>
                    </a:p>
                  </a:txBody>
                  <a:tcPr marL="68580" marR="68580" marT="0" marB="0" anchor="ctr"/>
                </a:tc>
                <a:extLst>
                  <a:ext uri="{0D108BD9-81ED-4DB2-BD59-A6C34878D82A}">
                    <a16:rowId xmlns:a16="http://schemas.microsoft.com/office/drawing/2014/main" val="3158253008"/>
                  </a:ext>
                </a:extLst>
              </a:tr>
              <a:tr h="361679">
                <a:tc>
                  <a:txBody>
                    <a:bodyPr/>
                    <a:lstStyle/>
                    <a:p>
                      <a:pPr algn="ctr">
                        <a:spcBef>
                          <a:spcPts val="100"/>
                        </a:spcBef>
                        <a:spcAft>
                          <a:spcPts val="100"/>
                        </a:spcAft>
                        <a:tabLst>
                          <a:tab pos="504190" algn="l"/>
                          <a:tab pos="756285" algn="l"/>
                        </a:tabLst>
                      </a:pPr>
                      <a:r>
                        <a:rPr lang="en-AU" sz="1200" b="0">
                          <a:solidFill>
                            <a:schemeClr val="tx1"/>
                          </a:solidFill>
                          <a:effectLst/>
                          <a:latin typeface="+mn-lt"/>
                          <a:ea typeface="Times New Roman" panose="02020603050405020304" pitchFamily="18" charset="0"/>
                          <a:cs typeface="Arial"/>
                        </a:rPr>
                        <a:t>9</a:t>
                      </a:r>
                    </a:p>
                  </a:txBody>
                  <a:tcPr marL="68580" marR="68580" marT="0" marB="0" anchor="ctr"/>
                </a:tc>
                <a:tc>
                  <a:txBody>
                    <a:bodyPr/>
                    <a:lstStyle/>
                    <a:p>
                      <a:pPr marL="0" lvl="0" algn="ctr">
                        <a:spcBef>
                          <a:spcPts val="100"/>
                        </a:spcBef>
                        <a:spcAft>
                          <a:spcPts val="100"/>
                        </a:spcAft>
                        <a:buNone/>
                      </a:pPr>
                      <a:r>
                        <a:rPr lang="en-AU" sz="1200" kern="1200"/>
                        <a:t>11:30</a:t>
                      </a:r>
                      <a:endParaRPr lang="en-AU" sz="1200" kern="1200">
                        <a:solidFill>
                          <a:schemeClr val="tx1"/>
                        </a:solidFill>
                        <a:latin typeface="+mn-lt"/>
                        <a:ea typeface="+mn-ea"/>
                        <a:cs typeface="+mn-cs"/>
                      </a:endParaRPr>
                    </a:p>
                  </a:txBody>
                  <a:tcPr marL="68580" marR="68580" marT="0" marB="0" anchor="ctr"/>
                </a:tc>
                <a:tc>
                  <a:txBody>
                    <a:bodyPr/>
                    <a:lstStyle/>
                    <a:p>
                      <a:pPr lvl="0">
                        <a:buNone/>
                      </a:pPr>
                      <a:r>
                        <a:rPr lang="en-AU" sz="1200" u="none" strike="noStrike" noProof="0"/>
                        <a:t>Meeting Close</a:t>
                      </a:r>
                      <a:endParaRPr lang="en-US"/>
                    </a:p>
                  </a:txBody>
                  <a:tcPr marL="68580" marR="68580" marT="0" marB="0" anchor="ctr"/>
                </a:tc>
                <a:tc>
                  <a:txBody>
                    <a:bodyPr/>
                    <a:lstStyle/>
                    <a:p>
                      <a:r>
                        <a:rPr lang="en-AU" sz="1200"/>
                        <a:t>Greg Minney</a:t>
                      </a:r>
                      <a:endParaRPr lang="en-AU" sz="1200">
                        <a:solidFill>
                          <a:schemeClr val="tx1"/>
                        </a:solidFill>
                        <a:cs typeface="Arial"/>
                      </a:endParaRPr>
                    </a:p>
                  </a:txBody>
                  <a:tcPr marL="68580" marR="68580" marT="0" marB="0" anchor="ctr"/>
                </a:tc>
                <a:extLst>
                  <a:ext uri="{0D108BD9-81ED-4DB2-BD59-A6C34878D82A}">
                    <a16:rowId xmlns:a16="http://schemas.microsoft.com/office/drawing/2014/main" val="1438338559"/>
                  </a:ext>
                </a:extLst>
              </a:tr>
            </a:tbl>
          </a:graphicData>
        </a:graphic>
      </p:graphicFrame>
    </p:spTree>
    <p:extLst>
      <p:ext uri="{BB962C8B-B14F-4D97-AF65-F5344CB8AC3E}">
        <p14:creationId xmlns:p14="http://schemas.microsoft.com/office/powerpoint/2010/main" val="4024721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623888" y="1776886"/>
            <a:ext cx="9144000" cy="2387600"/>
          </a:xfrm>
        </p:spPr>
        <p:txBody>
          <a:bodyPr/>
          <a:lstStyle/>
          <a:p>
            <a:r>
              <a:rPr lang="en-AU"/>
              <a:t>Welcome</a:t>
            </a:r>
          </a:p>
        </p:txBody>
      </p:sp>
      <p:sp>
        <p:nvSpPr>
          <p:cNvPr id="5" name="Text Placeholder 2">
            <a:extLst>
              <a:ext uri="{FF2B5EF4-FFF2-40B4-BE49-F238E27FC236}">
                <a16:creationId xmlns:a16="http://schemas.microsoft.com/office/drawing/2014/main" id="{CA445545-26F7-4F92-9783-EEC6DBC643A2}"/>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Greg Minney</a:t>
            </a:r>
          </a:p>
        </p:txBody>
      </p:sp>
    </p:spTree>
    <p:extLst>
      <p:ext uri="{BB962C8B-B14F-4D97-AF65-F5344CB8AC3E}">
        <p14:creationId xmlns:p14="http://schemas.microsoft.com/office/powerpoint/2010/main" val="34509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a:xfrm>
            <a:off x="623887" y="1785679"/>
            <a:ext cx="9624517" cy="2387600"/>
          </a:xfrm>
        </p:spPr>
        <p:txBody>
          <a:bodyPr/>
          <a:lstStyle/>
          <a:p>
            <a:r>
              <a:rPr lang="en-AU"/>
              <a:t>Cutover Timings </a:t>
            </a:r>
          </a:p>
        </p:txBody>
      </p:sp>
      <p:sp>
        <p:nvSpPr>
          <p:cNvPr id="3" name="Text Placeholder 2">
            <a:extLst>
              <a:ext uri="{FF2B5EF4-FFF2-40B4-BE49-F238E27FC236}">
                <a16:creationId xmlns:a16="http://schemas.microsoft.com/office/drawing/2014/main" id="{90C249BD-BD52-4C34-A1B3-4790D2A53748}"/>
              </a:ext>
            </a:extLst>
          </p:cNvPr>
          <p:cNvSpPr txBox="1">
            <a:spLocks/>
          </p:cNvSpPr>
          <p:nvPr/>
        </p:nvSpPr>
        <p:spPr>
          <a:xfrm>
            <a:off x="623888" y="4589464"/>
            <a:ext cx="7886700" cy="150018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Greg Minney</a:t>
            </a:r>
          </a:p>
        </p:txBody>
      </p:sp>
    </p:spTree>
    <p:extLst>
      <p:ext uri="{BB962C8B-B14F-4D97-AF65-F5344CB8AC3E}">
        <p14:creationId xmlns:p14="http://schemas.microsoft.com/office/powerpoint/2010/main" val="2431921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Table 54">
            <a:extLst>
              <a:ext uri="{FF2B5EF4-FFF2-40B4-BE49-F238E27FC236}">
                <a16:creationId xmlns:a16="http://schemas.microsoft.com/office/drawing/2014/main" id="{C549D222-6F10-44B9-B56E-65979646B91A}"/>
              </a:ext>
            </a:extLst>
          </p:cNvPr>
          <p:cNvGraphicFramePr>
            <a:graphicFrameLocks noGrp="1"/>
          </p:cNvGraphicFramePr>
          <p:nvPr>
            <p:extLst>
              <p:ext uri="{D42A27DB-BD31-4B8C-83A1-F6EECF244321}">
                <p14:modId xmlns:p14="http://schemas.microsoft.com/office/powerpoint/2010/main" val="676829997"/>
              </p:ext>
            </p:extLst>
          </p:nvPr>
        </p:nvGraphicFramePr>
        <p:xfrm>
          <a:off x="77492" y="1714636"/>
          <a:ext cx="11368019" cy="4585425"/>
        </p:xfrm>
        <a:graphic>
          <a:graphicData uri="http://schemas.openxmlformats.org/drawingml/2006/table">
            <a:tbl>
              <a:tblPr firstRow="1" bandRow="1">
                <a:tableStyleId>{68D230F3-CF80-4859-8CE7-A43EE81993B5}</a:tableStyleId>
              </a:tblPr>
              <a:tblGrid>
                <a:gridCol w="274328">
                  <a:extLst>
                    <a:ext uri="{9D8B030D-6E8A-4147-A177-3AD203B41FA5}">
                      <a16:colId xmlns:a16="http://schemas.microsoft.com/office/drawing/2014/main" val="2635263466"/>
                    </a:ext>
                  </a:extLst>
                </a:gridCol>
                <a:gridCol w="57989">
                  <a:extLst>
                    <a:ext uri="{9D8B030D-6E8A-4147-A177-3AD203B41FA5}">
                      <a16:colId xmlns:a16="http://schemas.microsoft.com/office/drawing/2014/main" val="441795069"/>
                    </a:ext>
                  </a:extLst>
                </a:gridCol>
                <a:gridCol w="408625">
                  <a:extLst>
                    <a:ext uri="{9D8B030D-6E8A-4147-A177-3AD203B41FA5}">
                      <a16:colId xmlns:a16="http://schemas.microsoft.com/office/drawing/2014/main" val="2823896284"/>
                    </a:ext>
                  </a:extLst>
                </a:gridCol>
                <a:gridCol w="408625">
                  <a:extLst>
                    <a:ext uri="{9D8B030D-6E8A-4147-A177-3AD203B41FA5}">
                      <a16:colId xmlns:a16="http://schemas.microsoft.com/office/drawing/2014/main" val="822831474"/>
                    </a:ext>
                  </a:extLst>
                </a:gridCol>
                <a:gridCol w="408625">
                  <a:extLst>
                    <a:ext uri="{9D8B030D-6E8A-4147-A177-3AD203B41FA5}">
                      <a16:colId xmlns:a16="http://schemas.microsoft.com/office/drawing/2014/main" val="3101742770"/>
                    </a:ext>
                  </a:extLst>
                </a:gridCol>
                <a:gridCol w="408625">
                  <a:extLst>
                    <a:ext uri="{9D8B030D-6E8A-4147-A177-3AD203B41FA5}">
                      <a16:colId xmlns:a16="http://schemas.microsoft.com/office/drawing/2014/main" val="1260376056"/>
                    </a:ext>
                  </a:extLst>
                </a:gridCol>
                <a:gridCol w="408625">
                  <a:extLst>
                    <a:ext uri="{9D8B030D-6E8A-4147-A177-3AD203B41FA5}">
                      <a16:colId xmlns:a16="http://schemas.microsoft.com/office/drawing/2014/main" val="335351799"/>
                    </a:ext>
                  </a:extLst>
                </a:gridCol>
                <a:gridCol w="408625">
                  <a:extLst>
                    <a:ext uri="{9D8B030D-6E8A-4147-A177-3AD203B41FA5}">
                      <a16:colId xmlns:a16="http://schemas.microsoft.com/office/drawing/2014/main" val="540195299"/>
                    </a:ext>
                  </a:extLst>
                </a:gridCol>
                <a:gridCol w="408625">
                  <a:extLst>
                    <a:ext uri="{9D8B030D-6E8A-4147-A177-3AD203B41FA5}">
                      <a16:colId xmlns:a16="http://schemas.microsoft.com/office/drawing/2014/main" val="3718947761"/>
                    </a:ext>
                  </a:extLst>
                </a:gridCol>
                <a:gridCol w="408625">
                  <a:extLst>
                    <a:ext uri="{9D8B030D-6E8A-4147-A177-3AD203B41FA5}">
                      <a16:colId xmlns:a16="http://schemas.microsoft.com/office/drawing/2014/main" val="3690608914"/>
                    </a:ext>
                  </a:extLst>
                </a:gridCol>
                <a:gridCol w="408625">
                  <a:extLst>
                    <a:ext uri="{9D8B030D-6E8A-4147-A177-3AD203B41FA5}">
                      <a16:colId xmlns:a16="http://schemas.microsoft.com/office/drawing/2014/main" val="3566641422"/>
                    </a:ext>
                  </a:extLst>
                </a:gridCol>
                <a:gridCol w="408625">
                  <a:extLst>
                    <a:ext uri="{9D8B030D-6E8A-4147-A177-3AD203B41FA5}">
                      <a16:colId xmlns:a16="http://schemas.microsoft.com/office/drawing/2014/main" val="3605534542"/>
                    </a:ext>
                  </a:extLst>
                </a:gridCol>
                <a:gridCol w="408625">
                  <a:extLst>
                    <a:ext uri="{9D8B030D-6E8A-4147-A177-3AD203B41FA5}">
                      <a16:colId xmlns:a16="http://schemas.microsoft.com/office/drawing/2014/main" val="3372496566"/>
                    </a:ext>
                  </a:extLst>
                </a:gridCol>
                <a:gridCol w="408625">
                  <a:extLst>
                    <a:ext uri="{9D8B030D-6E8A-4147-A177-3AD203B41FA5}">
                      <a16:colId xmlns:a16="http://schemas.microsoft.com/office/drawing/2014/main" val="96818709"/>
                    </a:ext>
                  </a:extLst>
                </a:gridCol>
                <a:gridCol w="408625">
                  <a:extLst>
                    <a:ext uri="{9D8B030D-6E8A-4147-A177-3AD203B41FA5}">
                      <a16:colId xmlns:a16="http://schemas.microsoft.com/office/drawing/2014/main" val="1732154131"/>
                    </a:ext>
                  </a:extLst>
                </a:gridCol>
                <a:gridCol w="408625">
                  <a:extLst>
                    <a:ext uri="{9D8B030D-6E8A-4147-A177-3AD203B41FA5}">
                      <a16:colId xmlns:a16="http://schemas.microsoft.com/office/drawing/2014/main" val="3427618098"/>
                    </a:ext>
                  </a:extLst>
                </a:gridCol>
                <a:gridCol w="408625">
                  <a:extLst>
                    <a:ext uri="{9D8B030D-6E8A-4147-A177-3AD203B41FA5}">
                      <a16:colId xmlns:a16="http://schemas.microsoft.com/office/drawing/2014/main" val="2888824876"/>
                    </a:ext>
                  </a:extLst>
                </a:gridCol>
                <a:gridCol w="408625">
                  <a:extLst>
                    <a:ext uri="{9D8B030D-6E8A-4147-A177-3AD203B41FA5}">
                      <a16:colId xmlns:a16="http://schemas.microsoft.com/office/drawing/2014/main" val="2571008250"/>
                    </a:ext>
                  </a:extLst>
                </a:gridCol>
                <a:gridCol w="408625">
                  <a:extLst>
                    <a:ext uri="{9D8B030D-6E8A-4147-A177-3AD203B41FA5}">
                      <a16:colId xmlns:a16="http://schemas.microsoft.com/office/drawing/2014/main" val="2491832269"/>
                    </a:ext>
                  </a:extLst>
                </a:gridCol>
                <a:gridCol w="30459">
                  <a:extLst>
                    <a:ext uri="{9D8B030D-6E8A-4147-A177-3AD203B41FA5}">
                      <a16:colId xmlns:a16="http://schemas.microsoft.com/office/drawing/2014/main" val="1783355424"/>
                    </a:ext>
                  </a:extLst>
                </a:gridCol>
                <a:gridCol w="380993">
                  <a:extLst>
                    <a:ext uri="{9D8B030D-6E8A-4147-A177-3AD203B41FA5}">
                      <a16:colId xmlns:a16="http://schemas.microsoft.com/office/drawing/2014/main" val="340608194"/>
                    </a:ext>
                  </a:extLst>
                </a:gridCol>
                <a:gridCol w="408625">
                  <a:extLst>
                    <a:ext uri="{9D8B030D-6E8A-4147-A177-3AD203B41FA5}">
                      <a16:colId xmlns:a16="http://schemas.microsoft.com/office/drawing/2014/main" val="534390961"/>
                    </a:ext>
                  </a:extLst>
                </a:gridCol>
                <a:gridCol w="408625">
                  <a:extLst>
                    <a:ext uri="{9D8B030D-6E8A-4147-A177-3AD203B41FA5}">
                      <a16:colId xmlns:a16="http://schemas.microsoft.com/office/drawing/2014/main" val="1231153848"/>
                    </a:ext>
                  </a:extLst>
                </a:gridCol>
                <a:gridCol w="408625">
                  <a:extLst>
                    <a:ext uri="{9D8B030D-6E8A-4147-A177-3AD203B41FA5}">
                      <a16:colId xmlns:a16="http://schemas.microsoft.com/office/drawing/2014/main" val="4026433834"/>
                    </a:ext>
                  </a:extLst>
                </a:gridCol>
                <a:gridCol w="408625">
                  <a:extLst>
                    <a:ext uri="{9D8B030D-6E8A-4147-A177-3AD203B41FA5}">
                      <a16:colId xmlns:a16="http://schemas.microsoft.com/office/drawing/2014/main" val="1412830085"/>
                    </a:ext>
                  </a:extLst>
                </a:gridCol>
                <a:gridCol w="408625">
                  <a:extLst>
                    <a:ext uri="{9D8B030D-6E8A-4147-A177-3AD203B41FA5}">
                      <a16:colId xmlns:a16="http://schemas.microsoft.com/office/drawing/2014/main" val="3503746542"/>
                    </a:ext>
                  </a:extLst>
                </a:gridCol>
                <a:gridCol w="408625">
                  <a:extLst>
                    <a:ext uri="{9D8B030D-6E8A-4147-A177-3AD203B41FA5}">
                      <a16:colId xmlns:a16="http://schemas.microsoft.com/office/drawing/2014/main" val="2818251868"/>
                    </a:ext>
                  </a:extLst>
                </a:gridCol>
                <a:gridCol w="408625">
                  <a:extLst>
                    <a:ext uri="{9D8B030D-6E8A-4147-A177-3AD203B41FA5}">
                      <a16:colId xmlns:a16="http://schemas.microsoft.com/office/drawing/2014/main" val="3339720406"/>
                    </a:ext>
                  </a:extLst>
                </a:gridCol>
                <a:gridCol w="408625">
                  <a:extLst>
                    <a:ext uri="{9D8B030D-6E8A-4147-A177-3AD203B41FA5}">
                      <a16:colId xmlns:a16="http://schemas.microsoft.com/office/drawing/2014/main" val="3323373349"/>
                    </a:ext>
                  </a:extLst>
                </a:gridCol>
                <a:gridCol w="408625">
                  <a:extLst>
                    <a:ext uri="{9D8B030D-6E8A-4147-A177-3AD203B41FA5}">
                      <a16:colId xmlns:a16="http://schemas.microsoft.com/office/drawing/2014/main" val="1061457698"/>
                    </a:ext>
                  </a:extLst>
                </a:gridCol>
              </a:tblGrid>
              <a:tr h="366390">
                <a:tc>
                  <a:txBody>
                    <a:bodyPr/>
                    <a:lstStyle/>
                    <a:p>
                      <a:pPr algn="ctr"/>
                      <a:endParaRPr lang="en-AU" sz="600"/>
                    </a:p>
                  </a:txBody>
                  <a:tcPr marL="0" marR="0" marT="0" marB="0" anchor="ctr">
                    <a:lnB w="12700" cmpd="sng">
                      <a:noFill/>
                    </a:lnB>
                  </a:tcPr>
                </a:tc>
                <a:tc>
                  <a:txBody>
                    <a:bodyPr/>
                    <a:lstStyle/>
                    <a:p>
                      <a:pPr algn="ctr"/>
                      <a:endParaRPr lang="en-AU" sz="600"/>
                    </a:p>
                  </a:txBody>
                  <a:tcPr marL="0" marR="0" marT="0" marB="0" anchor="ctr">
                    <a:lnB w="12700" cmpd="sng">
                      <a:noFill/>
                    </a:lnB>
                  </a:tcPr>
                </a:tc>
                <a:tc>
                  <a:txBody>
                    <a:bodyPr/>
                    <a:lstStyle/>
                    <a:p>
                      <a:pPr algn="ctr"/>
                      <a:r>
                        <a:rPr lang="en-AU" sz="800"/>
                        <a:t>06:00</a:t>
                      </a:r>
                    </a:p>
                  </a:txBody>
                  <a:tcPr marL="0" marR="0" marT="0" marB="0" anchor="ctr">
                    <a:lnB w="12700" cmpd="sng">
                      <a:noFill/>
                    </a:lnB>
                  </a:tcPr>
                </a:tc>
                <a:tc>
                  <a:txBody>
                    <a:bodyPr/>
                    <a:lstStyle/>
                    <a:p>
                      <a:pPr algn="ctr"/>
                      <a:r>
                        <a:rPr lang="en-AU" sz="800"/>
                        <a:t>08:00</a:t>
                      </a:r>
                    </a:p>
                  </a:txBody>
                  <a:tcPr marL="0" marR="0" marT="0" marB="0" anchor="ctr">
                    <a:lnB w="12700" cmpd="sng">
                      <a:noFill/>
                    </a:lnB>
                  </a:tcPr>
                </a:tc>
                <a:tc>
                  <a:txBody>
                    <a:bodyPr/>
                    <a:lstStyle/>
                    <a:p>
                      <a:pPr algn="ctr"/>
                      <a:r>
                        <a:rPr lang="en-AU" sz="800"/>
                        <a:t>10:00</a:t>
                      </a:r>
                    </a:p>
                  </a:txBody>
                  <a:tcPr marL="0" marR="0" marT="0" marB="0" anchor="ctr">
                    <a:lnB w="12700" cmpd="sng">
                      <a:noFill/>
                    </a:lnB>
                  </a:tcPr>
                </a:tc>
                <a:tc>
                  <a:txBody>
                    <a:bodyPr/>
                    <a:lstStyle/>
                    <a:p>
                      <a:pPr algn="ctr"/>
                      <a:r>
                        <a:rPr lang="en-AU" sz="800" dirty="0"/>
                        <a:t>12:00</a:t>
                      </a:r>
                    </a:p>
                  </a:txBody>
                  <a:tcPr marL="0" marR="0" marT="0" marB="0" anchor="ctr">
                    <a:lnB w="12700" cmpd="sng">
                      <a:noFill/>
                    </a:lnB>
                  </a:tcPr>
                </a:tc>
                <a:tc>
                  <a:txBody>
                    <a:bodyPr/>
                    <a:lstStyle/>
                    <a:p>
                      <a:pPr algn="ctr"/>
                      <a:r>
                        <a:rPr lang="en-AU" sz="800"/>
                        <a:t>14:00</a:t>
                      </a:r>
                    </a:p>
                  </a:txBody>
                  <a:tcPr marL="0" marR="0" marT="0" marB="0" anchor="ctr">
                    <a:lnB w="12700" cmpd="sng">
                      <a:noFill/>
                    </a:lnB>
                  </a:tcPr>
                </a:tc>
                <a:tc>
                  <a:txBody>
                    <a:bodyPr/>
                    <a:lstStyle/>
                    <a:p>
                      <a:pPr algn="ctr"/>
                      <a:r>
                        <a:rPr lang="en-AU" sz="800"/>
                        <a:t>16:00</a:t>
                      </a:r>
                    </a:p>
                  </a:txBody>
                  <a:tcPr marL="0" marR="0" marT="0" marB="0" anchor="ctr">
                    <a:lnB w="12700" cmpd="sng">
                      <a:noFill/>
                    </a:lnB>
                  </a:tcPr>
                </a:tc>
                <a:tc>
                  <a:txBody>
                    <a:bodyPr/>
                    <a:lstStyle/>
                    <a:p>
                      <a:pPr algn="ctr"/>
                      <a:r>
                        <a:rPr lang="en-AU" sz="800"/>
                        <a:t>18:00</a:t>
                      </a:r>
                    </a:p>
                  </a:txBody>
                  <a:tcPr marL="0" marR="0" marT="0" marB="0" anchor="ctr">
                    <a:lnB w="12700" cmpd="sng">
                      <a:noFill/>
                    </a:lnB>
                  </a:tcPr>
                </a:tc>
                <a:tc>
                  <a:txBody>
                    <a:bodyPr/>
                    <a:lstStyle/>
                    <a:p>
                      <a:pPr algn="ctr"/>
                      <a:r>
                        <a:rPr lang="en-AU" sz="800"/>
                        <a:t>20:00</a:t>
                      </a:r>
                    </a:p>
                  </a:txBody>
                  <a:tcPr marL="0" marR="0" marT="0" marB="0" anchor="ctr">
                    <a:lnB w="12700" cmpd="sng">
                      <a:noFill/>
                    </a:lnB>
                  </a:tcPr>
                </a:tc>
                <a:tc>
                  <a:txBody>
                    <a:bodyPr/>
                    <a:lstStyle/>
                    <a:p>
                      <a:pPr algn="ctr"/>
                      <a:r>
                        <a:rPr lang="en-AU" sz="800"/>
                        <a:t>22:00</a:t>
                      </a:r>
                    </a:p>
                  </a:txBody>
                  <a:tcPr marL="0" marR="0" marT="0" marB="0" anchor="ctr">
                    <a:lnB w="12700" cmpd="sng">
                      <a:noFill/>
                    </a:lnB>
                  </a:tcPr>
                </a:tc>
                <a:tc>
                  <a:txBody>
                    <a:bodyPr/>
                    <a:lstStyle/>
                    <a:p>
                      <a:pPr algn="ctr"/>
                      <a:r>
                        <a:rPr lang="en-AU" sz="800"/>
                        <a:t>24:00</a:t>
                      </a:r>
                    </a:p>
                  </a:txBody>
                  <a:tcPr marL="0" marR="0" marT="0" marB="0" anchor="ctr">
                    <a:lnB w="12700" cmpd="sng">
                      <a:noFill/>
                    </a:lnB>
                  </a:tcPr>
                </a:tc>
                <a:tc>
                  <a:txBody>
                    <a:bodyPr/>
                    <a:lstStyle/>
                    <a:p>
                      <a:pPr algn="ctr"/>
                      <a:r>
                        <a:rPr lang="en-AU" sz="800"/>
                        <a:t>02:00</a:t>
                      </a:r>
                    </a:p>
                  </a:txBody>
                  <a:tcPr marL="0" marR="0" marT="0" marB="0" anchor="ctr">
                    <a:lnB w="12700" cmpd="sng">
                      <a:noFill/>
                    </a:lnB>
                  </a:tcPr>
                </a:tc>
                <a:tc>
                  <a:txBody>
                    <a:bodyPr/>
                    <a:lstStyle/>
                    <a:p>
                      <a:pPr algn="ctr"/>
                      <a:r>
                        <a:rPr lang="en-AU" sz="800"/>
                        <a:t>04:00</a:t>
                      </a:r>
                    </a:p>
                  </a:txBody>
                  <a:tcPr marL="0" marR="0" marT="0" marB="0" anchor="ctr">
                    <a:lnB w="12700" cmpd="sng">
                      <a:noFill/>
                    </a:lnB>
                  </a:tcPr>
                </a:tc>
                <a:tc>
                  <a:txBody>
                    <a:bodyPr/>
                    <a:lstStyle/>
                    <a:p>
                      <a:pPr algn="ctr"/>
                      <a:r>
                        <a:rPr lang="en-AU" sz="800"/>
                        <a:t>06:00</a:t>
                      </a:r>
                    </a:p>
                  </a:txBody>
                  <a:tcPr marL="0" marR="0" marT="0" marB="0" anchor="ctr">
                    <a:lnB w="12700" cmpd="sng">
                      <a:noFill/>
                    </a:lnB>
                  </a:tcPr>
                </a:tc>
                <a:tc>
                  <a:txBody>
                    <a:bodyPr/>
                    <a:lstStyle/>
                    <a:p>
                      <a:pPr algn="ctr"/>
                      <a:r>
                        <a:rPr lang="en-AU" sz="800"/>
                        <a:t>08:00</a:t>
                      </a:r>
                    </a:p>
                  </a:txBody>
                  <a:tcPr marL="0" marR="0" marT="0" marB="0" anchor="ctr">
                    <a:lnB w="12700" cmpd="sng">
                      <a:noFill/>
                    </a:lnB>
                  </a:tcPr>
                </a:tc>
                <a:tc>
                  <a:txBody>
                    <a:bodyPr/>
                    <a:lstStyle/>
                    <a:p>
                      <a:pPr algn="ctr"/>
                      <a:r>
                        <a:rPr lang="en-AU" sz="800"/>
                        <a:t>10:00</a:t>
                      </a:r>
                    </a:p>
                  </a:txBody>
                  <a:tcPr marL="0" marR="0" marT="0" marB="0" anchor="ctr">
                    <a:lnB w="12700" cmpd="sng">
                      <a:noFill/>
                    </a:lnB>
                  </a:tcPr>
                </a:tc>
                <a:tc>
                  <a:txBody>
                    <a:bodyPr/>
                    <a:lstStyle/>
                    <a:p>
                      <a:pPr algn="ctr"/>
                      <a:r>
                        <a:rPr lang="en-AU" sz="800"/>
                        <a:t>12:00</a:t>
                      </a:r>
                    </a:p>
                  </a:txBody>
                  <a:tcPr marL="0" marR="0" marT="0" marB="0" anchor="ctr">
                    <a:lnB w="12700" cmpd="sng">
                      <a:noFill/>
                    </a:lnB>
                  </a:tcPr>
                </a:tc>
                <a:tc>
                  <a:txBody>
                    <a:bodyPr/>
                    <a:lstStyle/>
                    <a:p>
                      <a:pPr algn="ctr"/>
                      <a:r>
                        <a:rPr lang="en-AU" sz="800"/>
                        <a:t>14:00</a:t>
                      </a:r>
                    </a:p>
                  </a:txBody>
                  <a:tcPr marL="0" marR="0" marT="0" marB="0" anchor="ctr">
                    <a:lnB w="12700" cmpd="sng">
                      <a:noFill/>
                    </a:lnB>
                  </a:tcPr>
                </a:tc>
                <a:tc gridSpan="2">
                  <a:txBody>
                    <a:bodyPr/>
                    <a:lstStyle/>
                    <a:p>
                      <a:pPr algn="ctr"/>
                      <a:r>
                        <a:rPr lang="en-AU" sz="800"/>
                        <a:t>16:00</a:t>
                      </a:r>
                    </a:p>
                  </a:txBody>
                  <a:tcPr marL="0" marR="0" marT="0" marB="0" anchor="ctr">
                    <a:lnB w="12700" cmpd="sng">
                      <a:noFill/>
                    </a:lnB>
                  </a:tcPr>
                </a:tc>
                <a:tc hMerge="1">
                  <a:txBody>
                    <a:bodyPr/>
                    <a:lstStyle/>
                    <a:p>
                      <a:pPr algn="ctr"/>
                      <a:endParaRPr lang="en-AU" sz="700"/>
                    </a:p>
                  </a:txBody>
                  <a:tcPr marL="0" marR="0" marT="0" marB="0" anchor="ctr">
                    <a:lnB w="12700" cmpd="sng">
                      <a:noFill/>
                    </a:lnB>
                  </a:tcPr>
                </a:tc>
                <a:tc>
                  <a:txBody>
                    <a:bodyPr/>
                    <a:lstStyle/>
                    <a:p>
                      <a:pPr algn="ctr"/>
                      <a:r>
                        <a:rPr lang="en-AU" sz="800"/>
                        <a:t>18:00</a:t>
                      </a:r>
                    </a:p>
                  </a:txBody>
                  <a:tcPr marL="0" marR="0" marT="0" marB="0" anchor="ctr">
                    <a:lnB w="12700" cmpd="sng">
                      <a:noFill/>
                    </a:lnB>
                  </a:tcPr>
                </a:tc>
                <a:tc>
                  <a:txBody>
                    <a:bodyPr/>
                    <a:lstStyle/>
                    <a:p>
                      <a:pPr algn="ctr"/>
                      <a:r>
                        <a:rPr lang="en-AU" sz="800"/>
                        <a:t>20:00</a:t>
                      </a:r>
                    </a:p>
                  </a:txBody>
                  <a:tcPr marL="0" marR="0" marT="0" marB="0" anchor="ctr">
                    <a:lnB w="12700" cmpd="sng">
                      <a:noFill/>
                    </a:lnB>
                  </a:tcPr>
                </a:tc>
                <a:tc>
                  <a:txBody>
                    <a:bodyPr/>
                    <a:lstStyle/>
                    <a:p>
                      <a:pPr algn="ctr"/>
                      <a:r>
                        <a:rPr lang="en-AU" sz="800"/>
                        <a:t>22:00</a:t>
                      </a:r>
                    </a:p>
                  </a:txBody>
                  <a:tcPr marL="0" marR="0" marT="0" marB="0" anchor="ctr">
                    <a:lnB w="12700" cmpd="sng">
                      <a:noFill/>
                    </a:lnB>
                  </a:tcPr>
                </a:tc>
                <a:tc>
                  <a:txBody>
                    <a:bodyPr/>
                    <a:lstStyle/>
                    <a:p>
                      <a:pPr algn="ctr"/>
                      <a:r>
                        <a:rPr lang="en-AU" sz="800"/>
                        <a:t>24:00</a:t>
                      </a:r>
                    </a:p>
                  </a:txBody>
                  <a:tcPr marL="0" marR="0" marT="0" marB="0" anchor="ctr">
                    <a:lnB w="12700" cmpd="sng">
                      <a:noFill/>
                    </a:lnB>
                  </a:tcPr>
                </a:tc>
                <a:tc>
                  <a:txBody>
                    <a:bodyPr/>
                    <a:lstStyle/>
                    <a:p>
                      <a:pPr algn="ctr"/>
                      <a:r>
                        <a:rPr lang="en-AU" sz="800"/>
                        <a:t>02:00</a:t>
                      </a:r>
                    </a:p>
                  </a:txBody>
                  <a:tcPr marL="0" marR="0" marT="0" marB="0" anchor="ctr">
                    <a:lnB w="12700" cmpd="sng">
                      <a:noFill/>
                    </a:lnB>
                  </a:tcPr>
                </a:tc>
                <a:tc>
                  <a:txBody>
                    <a:bodyPr/>
                    <a:lstStyle/>
                    <a:p>
                      <a:pPr algn="ctr"/>
                      <a:r>
                        <a:rPr lang="en-AU" sz="800"/>
                        <a:t>04:00</a:t>
                      </a:r>
                    </a:p>
                  </a:txBody>
                  <a:tcPr marL="0" marR="0" marT="0" marB="0" anchor="ctr">
                    <a:lnB w="12700" cmpd="sng">
                      <a:noFill/>
                    </a:lnB>
                  </a:tcPr>
                </a:tc>
                <a:tc>
                  <a:txBody>
                    <a:bodyPr/>
                    <a:lstStyle/>
                    <a:p>
                      <a:pPr algn="ctr"/>
                      <a:r>
                        <a:rPr lang="en-AU" sz="800"/>
                        <a:t>06:00</a:t>
                      </a:r>
                    </a:p>
                  </a:txBody>
                  <a:tcPr marL="0" marR="0" marT="0" marB="0" anchor="ctr">
                    <a:lnB w="12700" cmpd="sng">
                      <a:noFill/>
                    </a:lnB>
                  </a:tcPr>
                </a:tc>
                <a:tc>
                  <a:txBody>
                    <a:bodyPr/>
                    <a:lstStyle/>
                    <a:p>
                      <a:pPr algn="ctr"/>
                      <a:r>
                        <a:rPr lang="en-AU" sz="800"/>
                        <a:t>08:00</a:t>
                      </a:r>
                    </a:p>
                  </a:txBody>
                  <a:tcPr marL="0" marR="0" marT="0" marB="0" anchor="ctr">
                    <a:lnB w="12700" cmpd="sng">
                      <a:noFill/>
                    </a:lnB>
                  </a:tcPr>
                </a:tc>
                <a:tc>
                  <a:txBody>
                    <a:bodyPr/>
                    <a:lstStyle/>
                    <a:p>
                      <a:pPr algn="ctr"/>
                      <a:r>
                        <a:rPr lang="en-AU" sz="800"/>
                        <a:t>10:00</a:t>
                      </a:r>
                    </a:p>
                  </a:txBody>
                  <a:tcPr marL="0" marR="0" marT="0" marB="0" anchor="ctr">
                    <a:lnB w="12700" cmpd="sng">
                      <a:noFill/>
                    </a:lnB>
                  </a:tcPr>
                </a:tc>
                <a:extLst>
                  <a:ext uri="{0D108BD9-81ED-4DB2-BD59-A6C34878D82A}">
                    <a16:rowId xmlns:a16="http://schemas.microsoft.com/office/drawing/2014/main" val="4215728181"/>
                  </a:ext>
                </a:extLst>
              </a:tr>
              <a:tr h="277017">
                <a:tc>
                  <a:txBody>
                    <a:bodyPr/>
                    <a:lstStyle/>
                    <a:p>
                      <a:pPr algn="ctr"/>
                      <a:endParaRPr lang="en-AU" sz="500"/>
                    </a:p>
                  </a:txBody>
                  <a:tcPr marL="0" marR="0" marT="0" marB="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bg1">
                        <a:lumMod val="65000"/>
                        <a:alpha val="20000"/>
                      </a:schemeClr>
                    </a:solidFill>
                  </a:tcPr>
                </a:tc>
                <a:tc>
                  <a:txBody>
                    <a:bodyPr/>
                    <a:lstStyle/>
                    <a:p>
                      <a:pPr algn="ctr"/>
                      <a:endParaRPr lang="en-AU" sz="700" b="1"/>
                    </a:p>
                  </a:txBody>
                  <a:tcPr marL="0" marR="0" marT="0" marB="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mpd="sng">
                      <a:noFill/>
                    </a:lnT>
                    <a:lnB>
                      <a:noFill/>
                    </a:lnB>
                    <a:lnTlToBr w="12700" cmpd="sng">
                      <a:noFill/>
                      <a:prstDash val="solid"/>
                    </a:lnTlToBr>
                    <a:lnBlToTr w="12700" cmpd="sng">
                      <a:noFill/>
                      <a:prstDash val="solid"/>
                    </a:lnBlToTr>
                    <a:noFill/>
                  </a:tcPr>
                </a:tc>
                <a:tc gridSpan="10">
                  <a:txBody>
                    <a:bodyPr/>
                    <a:lstStyle/>
                    <a:p>
                      <a:pPr algn="ctr"/>
                      <a:r>
                        <a:rPr lang="en-AU" sz="800" b="1"/>
                        <a:t>Saturday</a:t>
                      </a:r>
                    </a:p>
                  </a:txBody>
                  <a:tcPr marL="0" marR="0" marT="0" marB="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rgbClr val="00B0F0">
                        <a:alpha val="20000"/>
                      </a:srgbClr>
                    </a:solidFill>
                  </a:tcPr>
                </a:tc>
                <a:tc hMerge="1">
                  <a:txBody>
                    <a:bodyPr/>
                    <a:lstStyle/>
                    <a:p>
                      <a:pPr algn="ctr"/>
                      <a:endParaRPr lang="en-AU" sz="800"/>
                    </a:p>
                  </a:txBody>
                  <a:tcPr marL="0" marR="0" marT="0" marB="0" anchor="ctr">
                    <a:lnL w="635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3175" cap="flat" cmpd="sng" algn="ctr">
                      <a:solidFill>
                        <a:schemeClr val="accent6"/>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gridSpan="13">
                  <a:txBody>
                    <a:bodyPr/>
                    <a:lstStyle/>
                    <a:p>
                      <a:pPr marL="0" algn="ctr" defTabSz="685800" rtl="0" eaLnBrk="1" latinLnBrk="0" hangingPunct="1"/>
                      <a:r>
                        <a:rPr lang="en-AU" sz="800" b="1" kern="1200">
                          <a:solidFill>
                            <a:schemeClr val="tx1"/>
                          </a:solidFill>
                          <a:latin typeface="+mn-lt"/>
                          <a:ea typeface="+mn-ea"/>
                          <a:cs typeface="+mn-cs"/>
                        </a:rPr>
                        <a:t>Sunday</a:t>
                      </a:r>
                    </a:p>
                  </a:txBody>
                  <a:tcPr marL="0" marR="0" marT="0" marB="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mpd="sng">
                      <a:noFill/>
                    </a:lnT>
                    <a:lnB>
                      <a:noFill/>
                    </a:lnB>
                    <a:lnTlToBr w="12700" cmpd="sng">
                      <a:noFill/>
                      <a:prstDash val="solid"/>
                    </a:lnTlToBr>
                    <a:lnBlToTr w="12700" cmpd="sng">
                      <a:noFill/>
                      <a:prstDash val="solid"/>
                    </a:lnBlToTr>
                    <a:solidFill>
                      <a:schemeClr val="tx1">
                        <a:lumMod val="75000"/>
                        <a:lumOff val="25000"/>
                        <a:alpha val="20000"/>
                      </a:schemeClr>
                    </a:solidFill>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endParaRPr lang="en-AU"/>
                    </a:p>
                  </a:txBody>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gridSpan="5">
                  <a:txBody>
                    <a:bodyPr/>
                    <a:lstStyle/>
                    <a:p>
                      <a:pPr marL="0" algn="ctr" defTabSz="685800" rtl="0" eaLnBrk="1" latinLnBrk="0" hangingPunct="1"/>
                      <a:r>
                        <a:rPr lang="en-AU" sz="800" b="1" kern="1200">
                          <a:solidFill>
                            <a:schemeClr val="tx1"/>
                          </a:solidFill>
                          <a:latin typeface="+mn-lt"/>
                          <a:ea typeface="+mn-ea"/>
                          <a:cs typeface="+mn-cs"/>
                        </a:rPr>
                        <a:t>Monday</a:t>
                      </a:r>
                    </a:p>
                  </a:txBody>
                  <a:tcPr marL="0" marR="0" marT="0" marB="0" anchor="ctr">
                    <a:lnL w="3175" cap="flat" cmpd="sng" algn="ctr">
                      <a:noFill/>
                      <a:prstDash val="solid"/>
                      <a:round/>
                      <a:headEnd type="none" w="med" len="med"/>
                      <a:tailEnd type="none" w="med" len="med"/>
                    </a:lnL>
                    <a:lnR>
                      <a:noFill/>
                    </a:lnR>
                    <a:lnT w="12700" cmpd="sng">
                      <a:noFill/>
                    </a:lnT>
                    <a:lnB>
                      <a:noFill/>
                    </a:lnB>
                    <a:lnTlToBr w="12700" cmpd="sng">
                      <a:noFill/>
                      <a:prstDash val="solid"/>
                    </a:lnTlToBr>
                    <a:lnBlToTr w="12700" cmpd="sng">
                      <a:noFill/>
                      <a:prstDash val="solid"/>
                    </a:lnBlToTr>
                    <a:solidFill>
                      <a:srgbClr val="00B0F0">
                        <a:alpha val="20000"/>
                      </a:srgbClr>
                    </a:solidFill>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tcPr>
                </a:tc>
                <a:tc hMerge="1">
                  <a:txBody>
                    <a:bodyPr/>
                    <a:lstStyle/>
                    <a:p>
                      <a:pPr algn="ctr"/>
                      <a:endParaRPr lang="en-AU" sz="800"/>
                    </a:p>
                  </a:txBody>
                  <a:tcPr marL="0" marR="0" marT="0" marB="0" anchor="ctr">
                    <a:lnL w="635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39097215"/>
                  </a:ext>
                </a:extLst>
              </a:tr>
              <a:tr h="2349910">
                <a:tc>
                  <a:txBody>
                    <a:bodyPr/>
                    <a:lstStyle/>
                    <a:p>
                      <a:pPr algn="ctr"/>
                      <a:r>
                        <a:rPr lang="en-AU" sz="1000" b="1"/>
                        <a:t>Cutover Phases</a:t>
                      </a:r>
                    </a:p>
                  </a:txBody>
                  <a:tcPr marL="0" marR="0" marT="0" marB="0" vert="vert27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solidFill>
                      <a:schemeClr val="bg1">
                        <a:lumMod val="75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gridSpan="2">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hMerge="1">
                  <a:txBody>
                    <a:bodyPr/>
                    <a:lstStyle/>
                    <a:p>
                      <a:pPr algn="ctr"/>
                      <a:endParaRPr lang="en-AU" sz="7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a:noFill/>
                    </a:lnT>
                    <a:lnB w="3175" cap="flat" cmpd="sng" algn="ctr">
                      <a:solidFill>
                        <a:schemeClr val="accent6"/>
                      </a:solidFill>
                      <a:prstDash val="solid"/>
                      <a:round/>
                      <a:headEnd type="none" w="med" len="med"/>
                      <a:tailEnd type="none" w="med" len="med"/>
                    </a:lnB>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T>
                      <a:noFill/>
                    </a:lnT>
                    <a:lnB w="3175"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236465202"/>
                  </a:ext>
                </a:extLst>
              </a:tr>
              <a:tr h="1592108">
                <a:tc>
                  <a:txBody>
                    <a:bodyPr/>
                    <a:lstStyle/>
                    <a:p>
                      <a:pPr algn="ctr"/>
                      <a:r>
                        <a:rPr lang="en-AU" sz="1000" b="1"/>
                        <a:t>Service State</a:t>
                      </a:r>
                    </a:p>
                  </a:txBody>
                  <a:tcPr marL="0" marR="0" marT="0" marB="0" vert="vert27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lumMod val="75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no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gridSpan="2">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hMerge="1">
                  <a:txBody>
                    <a:bodyPr/>
                    <a:lstStyle/>
                    <a:p>
                      <a:pPr algn="ctr"/>
                      <a:endParaRPr lang="en-AU" sz="7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a:p>
                  </a:txBody>
                  <a:tcPr marL="0" marR="0" marT="0" marB="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solidFill>
                      <a:schemeClr val="accent6">
                        <a:lumMod val="90000"/>
                        <a:alpha val="20000"/>
                      </a:schemeClr>
                    </a:solidFill>
                  </a:tcPr>
                </a:tc>
                <a:tc>
                  <a:txBody>
                    <a:bodyPr/>
                    <a:lstStyle/>
                    <a:p>
                      <a:pPr algn="ctr"/>
                      <a:endParaRPr lang="en-AU" sz="600" dirty="0"/>
                    </a:p>
                  </a:txBody>
                  <a:tcPr marL="0" marR="0" marT="0" marB="0" anchor="ctr">
                    <a:lnL w="3175" cap="flat" cmpd="sng" algn="ctr">
                      <a:solidFill>
                        <a:schemeClr val="accent6"/>
                      </a:solidFill>
                      <a:prstDash val="solid"/>
                      <a:round/>
                      <a:headEnd type="none" w="med" len="med"/>
                      <a:tailEnd type="none" w="med" len="med"/>
                    </a:lnL>
                    <a:lnT w="3175" cap="flat" cmpd="sng" algn="ctr">
                      <a:solidFill>
                        <a:schemeClr val="accent6"/>
                      </a:solidFill>
                      <a:prstDash val="solid"/>
                      <a:round/>
                      <a:headEnd type="none" w="med" len="med"/>
                      <a:tailEnd type="none" w="med" len="med"/>
                    </a:lnT>
                    <a:solidFill>
                      <a:schemeClr val="accent6">
                        <a:lumMod val="90000"/>
                        <a:alpha val="20000"/>
                      </a:schemeClr>
                    </a:solidFill>
                  </a:tcPr>
                </a:tc>
                <a:extLst>
                  <a:ext uri="{0D108BD9-81ED-4DB2-BD59-A6C34878D82A}">
                    <a16:rowId xmlns:a16="http://schemas.microsoft.com/office/drawing/2014/main" val="4241362588"/>
                  </a:ext>
                </a:extLst>
              </a:tr>
            </a:tbl>
          </a:graphicData>
        </a:graphic>
      </p:graphicFrame>
      <p:sp>
        <p:nvSpPr>
          <p:cNvPr id="2" name="Title 1">
            <a:extLst>
              <a:ext uri="{FF2B5EF4-FFF2-40B4-BE49-F238E27FC236}">
                <a16:creationId xmlns:a16="http://schemas.microsoft.com/office/drawing/2014/main" id="{F9F86362-DABD-487E-A5F7-6F849D1F3D7C}"/>
              </a:ext>
            </a:extLst>
          </p:cNvPr>
          <p:cNvSpPr>
            <a:spLocks noGrp="1"/>
          </p:cNvSpPr>
          <p:nvPr>
            <p:ph type="title"/>
          </p:nvPr>
        </p:nvSpPr>
        <p:spPr/>
        <p:txBody>
          <a:bodyPr>
            <a:normAutofit fontScale="90000"/>
          </a:bodyPr>
          <a:lstStyle/>
          <a:p>
            <a:r>
              <a:rPr lang="en-AU"/>
              <a:t>Cutover Phases  - B2M and B2B Service State</a:t>
            </a:r>
          </a:p>
        </p:txBody>
      </p:sp>
      <p:sp>
        <p:nvSpPr>
          <p:cNvPr id="6" name="Slide Number Placeholder 5">
            <a:extLst>
              <a:ext uri="{FF2B5EF4-FFF2-40B4-BE49-F238E27FC236}">
                <a16:creationId xmlns:a16="http://schemas.microsoft.com/office/drawing/2014/main" id="{BE49D38E-0C00-4130-97CD-D736812CDBC6}"/>
              </a:ext>
            </a:extLst>
          </p:cNvPr>
          <p:cNvSpPr>
            <a:spLocks noGrp="1"/>
          </p:cNvSpPr>
          <p:nvPr>
            <p:ph type="sldNum" sz="quarter" idx="12"/>
          </p:nvPr>
        </p:nvSpPr>
        <p:spPr/>
        <p:txBody>
          <a:bodyPr/>
          <a:lstStyle/>
          <a:p>
            <a:fld id="{4EC81F68-4976-451A-B2E9-79BCBD2F70CC}" type="slidenum">
              <a:rPr lang="en-AU" smtClean="0"/>
              <a:t>6</a:t>
            </a:fld>
            <a:endParaRPr lang="en-AU"/>
          </a:p>
        </p:txBody>
      </p:sp>
      <p:sp>
        <p:nvSpPr>
          <p:cNvPr id="68" name="Rectangle 67">
            <a:extLst>
              <a:ext uri="{FF2B5EF4-FFF2-40B4-BE49-F238E27FC236}">
                <a16:creationId xmlns:a16="http://schemas.microsoft.com/office/drawing/2014/main" id="{25BB1AA4-687A-4D2B-981B-30E357F90CFB}"/>
              </a:ext>
            </a:extLst>
          </p:cNvPr>
          <p:cNvSpPr/>
          <p:nvPr/>
        </p:nvSpPr>
        <p:spPr>
          <a:xfrm>
            <a:off x="1266724" y="2417366"/>
            <a:ext cx="4927748" cy="1881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AU" sz="850" b="1"/>
              <a:t>Data Migration</a:t>
            </a:r>
          </a:p>
        </p:txBody>
      </p:sp>
      <p:sp>
        <p:nvSpPr>
          <p:cNvPr id="43" name="Arrow: Pentagon 42">
            <a:extLst>
              <a:ext uri="{FF2B5EF4-FFF2-40B4-BE49-F238E27FC236}">
                <a16:creationId xmlns:a16="http://schemas.microsoft.com/office/drawing/2014/main" id="{1EF5E720-285A-4432-8A57-CBDFD52B0A10}"/>
              </a:ext>
            </a:extLst>
          </p:cNvPr>
          <p:cNvSpPr/>
          <p:nvPr/>
        </p:nvSpPr>
        <p:spPr>
          <a:xfrm>
            <a:off x="6927779" y="3852109"/>
            <a:ext cx="4179005" cy="269559"/>
          </a:xfrm>
          <a:prstGeom prst="homePlate">
            <a:avLst/>
          </a:prstGeom>
          <a:ln/>
        </p:spPr>
        <p:style>
          <a:lnRef idx="1">
            <a:schemeClr val="accent5"/>
          </a:lnRef>
          <a:fillRef idx="2">
            <a:schemeClr val="accent5"/>
          </a:fillRef>
          <a:effectRef idx="1">
            <a:schemeClr val="accent5"/>
          </a:effectRef>
          <a:fontRef idx="minor">
            <a:schemeClr val="dk1"/>
          </a:fontRef>
        </p:style>
        <p:txBody>
          <a:bodyPr lIns="0" tIns="0" rIns="0" bIns="0" rtlCol="0" anchor="ctr"/>
          <a:lstStyle/>
          <a:p>
            <a:pPr algn="ctr"/>
            <a:r>
              <a:rPr lang="en-AU" sz="1000" b="1">
                <a:solidFill>
                  <a:schemeClr val="bg1"/>
                </a:solidFill>
              </a:rPr>
              <a:t>B2B Active</a:t>
            </a:r>
          </a:p>
        </p:txBody>
      </p:sp>
      <p:sp>
        <p:nvSpPr>
          <p:cNvPr id="44" name="Rectangle 43">
            <a:extLst>
              <a:ext uri="{FF2B5EF4-FFF2-40B4-BE49-F238E27FC236}">
                <a16:creationId xmlns:a16="http://schemas.microsoft.com/office/drawing/2014/main" id="{FCF4D160-61A1-495F-9929-A46E329F8544}"/>
              </a:ext>
            </a:extLst>
          </p:cNvPr>
          <p:cNvSpPr/>
          <p:nvPr/>
        </p:nvSpPr>
        <p:spPr>
          <a:xfrm>
            <a:off x="1059258" y="3838440"/>
            <a:ext cx="5147277" cy="269559"/>
          </a:xfrm>
          <a:prstGeom prst="rect">
            <a:avLst/>
          </a:prstGeom>
          <a:ln/>
        </p:spPr>
        <p:style>
          <a:lnRef idx="1">
            <a:schemeClr val="accent5"/>
          </a:lnRef>
          <a:fillRef idx="2">
            <a:schemeClr val="accent5"/>
          </a:fillRef>
          <a:effectRef idx="1">
            <a:schemeClr val="accent5"/>
          </a:effectRef>
          <a:fontRef idx="minor">
            <a:schemeClr val="dk1"/>
          </a:fontRef>
        </p:style>
        <p:txBody>
          <a:bodyPr tIns="36000" rtlCol="0" anchor="ctr"/>
          <a:lstStyle/>
          <a:p>
            <a:pPr algn="ctr"/>
            <a:r>
              <a:rPr lang="en-AU" sz="1000" b="1">
                <a:solidFill>
                  <a:schemeClr val="bg1"/>
                </a:solidFill>
              </a:rPr>
              <a:t>B2B Active</a:t>
            </a:r>
          </a:p>
        </p:txBody>
      </p:sp>
      <p:sp>
        <p:nvSpPr>
          <p:cNvPr id="46" name="Rectangle 45">
            <a:extLst>
              <a:ext uri="{FF2B5EF4-FFF2-40B4-BE49-F238E27FC236}">
                <a16:creationId xmlns:a16="http://schemas.microsoft.com/office/drawing/2014/main" id="{B441E9BF-3D10-4459-ADD3-47393CE4E006}"/>
              </a:ext>
            </a:extLst>
          </p:cNvPr>
          <p:cNvSpPr/>
          <p:nvPr/>
        </p:nvSpPr>
        <p:spPr>
          <a:xfrm>
            <a:off x="851438" y="4077802"/>
            <a:ext cx="7004842" cy="318688"/>
          </a:xfrm>
          <a:prstGeom prst="rect">
            <a:avLst/>
          </a:prstGeom>
          <a:ln/>
        </p:spPr>
        <p:style>
          <a:lnRef idx="1">
            <a:schemeClr val="accent1"/>
          </a:lnRef>
          <a:fillRef idx="2">
            <a:schemeClr val="accent1"/>
          </a:fillRef>
          <a:effectRef idx="1">
            <a:schemeClr val="accent1"/>
          </a:effectRef>
          <a:fontRef idx="minor">
            <a:schemeClr val="dk1"/>
          </a:fontRef>
        </p:style>
        <p:txBody>
          <a:bodyPr lIns="0" tIns="28640" rIns="0" bIns="28640" rtlCol="0" anchor="ctr"/>
          <a:lstStyle/>
          <a:p>
            <a:pPr algn="ctr"/>
            <a:r>
              <a:rPr lang="en-AU" sz="1000" b="1">
                <a:solidFill>
                  <a:schemeClr val="bg1"/>
                </a:solidFill>
              </a:rPr>
              <a:t>B2M Stopped</a:t>
            </a:r>
          </a:p>
        </p:txBody>
      </p:sp>
      <p:sp>
        <p:nvSpPr>
          <p:cNvPr id="47" name="Arrow: Pentagon 46">
            <a:extLst>
              <a:ext uri="{FF2B5EF4-FFF2-40B4-BE49-F238E27FC236}">
                <a16:creationId xmlns:a16="http://schemas.microsoft.com/office/drawing/2014/main" id="{C36DCA80-AD3C-407B-A78D-8C8D3D098B36}"/>
              </a:ext>
            </a:extLst>
          </p:cNvPr>
          <p:cNvSpPr/>
          <p:nvPr/>
        </p:nvSpPr>
        <p:spPr>
          <a:xfrm>
            <a:off x="9849205" y="4077190"/>
            <a:ext cx="938559" cy="320400"/>
          </a:xfrm>
          <a:prstGeom prst="homePlate">
            <a:avLst/>
          </a:prstGeom>
          <a:ln/>
        </p:spPr>
        <p:style>
          <a:lnRef idx="1">
            <a:schemeClr val="accent5"/>
          </a:lnRef>
          <a:fillRef idx="2">
            <a:schemeClr val="accent5"/>
          </a:fillRef>
          <a:effectRef idx="1">
            <a:schemeClr val="accent5"/>
          </a:effectRef>
          <a:fontRef idx="minor">
            <a:schemeClr val="dk1"/>
          </a:fontRef>
        </p:style>
        <p:txBody>
          <a:bodyPr lIns="0" tIns="28640" rIns="0" bIns="28640" rtlCol="0" anchor="ctr"/>
          <a:lstStyle/>
          <a:p>
            <a:pPr lvl="1" indent="-100013"/>
            <a:endParaRPr lang="en-AU" sz="800" b="1">
              <a:solidFill>
                <a:schemeClr val="bg1"/>
              </a:solidFill>
            </a:endParaRPr>
          </a:p>
        </p:txBody>
      </p:sp>
      <p:sp>
        <p:nvSpPr>
          <p:cNvPr id="48" name="Rectangle 47">
            <a:extLst>
              <a:ext uri="{FF2B5EF4-FFF2-40B4-BE49-F238E27FC236}">
                <a16:creationId xmlns:a16="http://schemas.microsoft.com/office/drawing/2014/main" id="{68D2E8DB-5802-455B-B9A5-EB8B0CF1C53C}"/>
              </a:ext>
            </a:extLst>
          </p:cNvPr>
          <p:cNvSpPr/>
          <p:nvPr/>
        </p:nvSpPr>
        <p:spPr>
          <a:xfrm>
            <a:off x="7241087" y="4080944"/>
            <a:ext cx="2716138" cy="319195"/>
          </a:xfrm>
          <a:prstGeom prst="rect">
            <a:avLst/>
          </a:prstGeom>
          <a:solidFill>
            <a:schemeClr val="accent1">
              <a:lumMod val="20000"/>
              <a:lumOff val="80000"/>
            </a:schemeClr>
          </a:solidFill>
          <a:ln w="6350"/>
        </p:spPr>
        <p:style>
          <a:lnRef idx="1">
            <a:schemeClr val="accent5"/>
          </a:lnRef>
          <a:fillRef idx="2">
            <a:schemeClr val="accent5"/>
          </a:fillRef>
          <a:effectRef idx="1">
            <a:schemeClr val="accent5"/>
          </a:effectRef>
          <a:fontRef idx="minor">
            <a:schemeClr val="dk1"/>
          </a:fontRef>
        </p:style>
        <p:txBody>
          <a:bodyPr lIns="28640" tIns="28640" rIns="28640" bIns="28640" rtlCol="0" anchor="t"/>
          <a:lstStyle/>
          <a:p>
            <a:r>
              <a:rPr lang="en-AU" sz="900">
                <a:solidFill>
                  <a:schemeClr val="tx1">
                    <a:lumMod val="75000"/>
                    <a:lumOff val="25000"/>
                  </a:schemeClr>
                </a:solidFill>
              </a:rPr>
              <a:t>B2M Restart with Participants Inactive except NEMMCO, and PV participant</a:t>
            </a:r>
          </a:p>
        </p:txBody>
      </p:sp>
      <p:cxnSp>
        <p:nvCxnSpPr>
          <p:cNvPr id="28" name="Straight Connector 27">
            <a:extLst>
              <a:ext uri="{FF2B5EF4-FFF2-40B4-BE49-F238E27FC236}">
                <a16:creationId xmlns:a16="http://schemas.microsoft.com/office/drawing/2014/main" id="{46700BCA-FE3F-48FB-8092-E1585DF64BB3}"/>
              </a:ext>
            </a:extLst>
          </p:cNvPr>
          <p:cNvCxnSpPr>
            <a:cxnSpLocks/>
          </p:cNvCxnSpPr>
          <p:nvPr/>
        </p:nvCxnSpPr>
        <p:spPr>
          <a:xfrm flipH="1" flipV="1">
            <a:off x="6419536" y="2837451"/>
            <a:ext cx="43822" cy="329678"/>
          </a:xfrm>
          <a:prstGeom prst="line">
            <a:avLst/>
          </a:prstGeom>
          <a:ln>
            <a:solidFill>
              <a:schemeClr val="accent6">
                <a:lumMod val="50000"/>
              </a:schemeClr>
            </a:solidFill>
          </a:ln>
        </p:spPr>
        <p:style>
          <a:lnRef idx="1">
            <a:schemeClr val="accent4"/>
          </a:lnRef>
          <a:fillRef idx="0">
            <a:schemeClr val="accent4"/>
          </a:fillRef>
          <a:effectRef idx="0">
            <a:schemeClr val="accent4"/>
          </a:effectRef>
          <a:fontRef idx="minor">
            <a:schemeClr val="tx1"/>
          </a:fontRef>
        </p:style>
      </p:cxnSp>
      <p:sp>
        <p:nvSpPr>
          <p:cNvPr id="38" name="Isosceles Triangle 37">
            <a:extLst>
              <a:ext uri="{FF2B5EF4-FFF2-40B4-BE49-F238E27FC236}">
                <a16:creationId xmlns:a16="http://schemas.microsoft.com/office/drawing/2014/main" id="{43A45C4D-F99D-44E3-9E27-CBA7A7950264}"/>
              </a:ext>
            </a:extLst>
          </p:cNvPr>
          <p:cNvSpPr>
            <a:spLocks noChangeAspect="1"/>
          </p:cNvSpPr>
          <p:nvPr/>
        </p:nvSpPr>
        <p:spPr>
          <a:xfrm>
            <a:off x="1554457" y="4506137"/>
            <a:ext cx="324099" cy="206414"/>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900" b="1">
              <a:solidFill>
                <a:schemeClr val="tx1"/>
              </a:solidFill>
            </a:endParaRPr>
          </a:p>
        </p:txBody>
      </p:sp>
      <p:cxnSp>
        <p:nvCxnSpPr>
          <p:cNvPr id="39" name="Straight Connector 38">
            <a:extLst>
              <a:ext uri="{FF2B5EF4-FFF2-40B4-BE49-F238E27FC236}">
                <a16:creationId xmlns:a16="http://schemas.microsoft.com/office/drawing/2014/main" id="{8502DE56-0DBB-45F2-A504-9885ACB18408}"/>
              </a:ext>
            </a:extLst>
          </p:cNvPr>
          <p:cNvCxnSpPr>
            <a:cxnSpLocks/>
            <a:endCxn id="46" idx="1"/>
          </p:cNvCxnSpPr>
          <p:nvPr/>
        </p:nvCxnSpPr>
        <p:spPr>
          <a:xfrm flipH="1" flipV="1">
            <a:off x="851438" y="4237146"/>
            <a:ext cx="883288" cy="268994"/>
          </a:xfrm>
          <a:prstGeom prst="line">
            <a:avLst/>
          </a:prstGeom>
        </p:spPr>
        <p:style>
          <a:lnRef idx="1">
            <a:schemeClr val="accent4"/>
          </a:lnRef>
          <a:fillRef idx="0">
            <a:schemeClr val="accent4"/>
          </a:fillRef>
          <a:effectRef idx="0">
            <a:schemeClr val="accent4"/>
          </a:effectRef>
          <a:fontRef idx="minor">
            <a:schemeClr val="tx1"/>
          </a:fontRef>
        </p:style>
      </p:cxnSp>
      <p:sp>
        <p:nvSpPr>
          <p:cNvPr id="63" name="Isosceles Triangle 62">
            <a:extLst>
              <a:ext uri="{FF2B5EF4-FFF2-40B4-BE49-F238E27FC236}">
                <a16:creationId xmlns:a16="http://schemas.microsoft.com/office/drawing/2014/main" id="{CB81F9F1-A2D6-4092-A1D1-E28C853EC5AA}"/>
              </a:ext>
            </a:extLst>
          </p:cNvPr>
          <p:cNvSpPr>
            <a:spLocks noChangeAspect="1"/>
          </p:cNvSpPr>
          <p:nvPr/>
        </p:nvSpPr>
        <p:spPr>
          <a:xfrm>
            <a:off x="7346763" y="4609368"/>
            <a:ext cx="249652" cy="216632"/>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637" b="1">
              <a:solidFill>
                <a:schemeClr val="tx1"/>
              </a:solidFill>
            </a:endParaRPr>
          </a:p>
          <a:p>
            <a:pPr algn="ctr"/>
            <a:endParaRPr lang="en-AU" sz="716">
              <a:solidFill>
                <a:schemeClr val="tx1"/>
              </a:solidFill>
            </a:endParaRPr>
          </a:p>
        </p:txBody>
      </p:sp>
      <p:cxnSp>
        <p:nvCxnSpPr>
          <p:cNvPr id="64" name="Straight Connector 63">
            <a:extLst>
              <a:ext uri="{FF2B5EF4-FFF2-40B4-BE49-F238E27FC236}">
                <a16:creationId xmlns:a16="http://schemas.microsoft.com/office/drawing/2014/main" id="{501B28FC-A5FF-4996-8030-30694E20A29E}"/>
              </a:ext>
            </a:extLst>
          </p:cNvPr>
          <p:cNvCxnSpPr>
            <a:cxnSpLocks/>
          </p:cNvCxnSpPr>
          <p:nvPr/>
        </p:nvCxnSpPr>
        <p:spPr>
          <a:xfrm flipH="1" flipV="1">
            <a:off x="7502463" y="4384674"/>
            <a:ext cx="379827" cy="736708"/>
          </a:xfrm>
          <a:prstGeom prst="line">
            <a:avLst/>
          </a:prstGeom>
        </p:spPr>
        <p:style>
          <a:lnRef idx="1">
            <a:schemeClr val="accent4"/>
          </a:lnRef>
          <a:fillRef idx="0">
            <a:schemeClr val="accent4"/>
          </a:fillRef>
          <a:effectRef idx="0">
            <a:schemeClr val="accent4"/>
          </a:effectRef>
          <a:fontRef idx="minor">
            <a:schemeClr val="tx1"/>
          </a:fontRef>
        </p:style>
      </p:cxnSp>
      <p:sp>
        <p:nvSpPr>
          <p:cNvPr id="10" name="Rectangle 9">
            <a:extLst>
              <a:ext uri="{FF2B5EF4-FFF2-40B4-BE49-F238E27FC236}">
                <a16:creationId xmlns:a16="http://schemas.microsoft.com/office/drawing/2014/main" id="{B57F99A0-8FF7-4F51-B2D8-0080C371CA24}"/>
              </a:ext>
            </a:extLst>
          </p:cNvPr>
          <p:cNvSpPr/>
          <p:nvPr/>
        </p:nvSpPr>
        <p:spPr>
          <a:xfrm>
            <a:off x="7804173" y="2989991"/>
            <a:ext cx="1104485" cy="180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AU" sz="800" b="1"/>
              <a:t>BVT</a:t>
            </a:r>
          </a:p>
        </p:txBody>
      </p:sp>
      <p:sp>
        <p:nvSpPr>
          <p:cNvPr id="36" name="Rectangle 35">
            <a:extLst>
              <a:ext uri="{FF2B5EF4-FFF2-40B4-BE49-F238E27FC236}">
                <a16:creationId xmlns:a16="http://schemas.microsoft.com/office/drawing/2014/main" id="{0840315B-0DE0-4B31-BA6A-DCFC40C97B83}"/>
              </a:ext>
            </a:extLst>
          </p:cNvPr>
          <p:cNvSpPr/>
          <p:nvPr/>
        </p:nvSpPr>
        <p:spPr>
          <a:xfrm>
            <a:off x="8601092" y="3113425"/>
            <a:ext cx="1125018" cy="180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AU" sz="800" b="1"/>
              <a:t>PVM</a:t>
            </a:r>
          </a:p>
        </p:txBody>
      </p:sp>
      <p:sp>
        <p:nvSpPr>
          <p:cNvPr id="69" name="Rectangle 68">
            <a:extLst>
              <a:ext uri="{FF2B5EF4-FFF2-40B4-BE49-F238E27FC236}">
                <a16:creationId xmlns:a16="http://schemas.microsoft.com/office/drawing/2014/main" id="{02E60611-7788-4FC4-8229-C9C860338CDA}"/>
              </a:ext>
            </a:extLst>
          </p:cNvPr>
          <p:cNvSpPr/>
          <p:nvPr/>
        </p:nvSpPr>
        <p:spPr>
          <a:xfrm>
            <a:off x="5719271" y="2541251"/>
            <a:ext cx="1382381" cy="180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AU" sz="850" b="1"/>
              <a:t>Deployment</a:t>
            </a:r>
          </a:p>
        </p:txBody>
      </p:sp>
      <p:sp>
        <p:nvSpPr>
          <p:cNvPr id="40" name="Rectangle 39">
            <a:extLst>
              <a:ext uri="{FF2B5EF4-FFF2-40B4-BE49-F238E27FC236}">
                <a16:creationId xmlns:a16="http://schemas.microsoft.com/office/drawing/2014/main" id="{2931B8A6-0E87-4D00-8FB9-A56D92E7C621}"/>
              </a:ext>
            </a:extLst>
          </p:cNvPr>
          <p:cNvSpPr/>
          <p:nvPr/>
        </p:nvSpPr>
        <p:spPr>
          <a:xfrm>
            <a:off x="7267663" y="2849078"/>
            <a:ext cx="998273" cy="180000"/>
          </a:xfrm>
          <a:prstGeom prst="rect">
            <a:avLst/>
          </a:prstGeom>
        </p:spPr>
        <p:style>
          <a:lnRef idx="1">
            <a:schemeClr val="accent3"/>
          </a:lnRef>
          <a:fillRef idx="2">
            <a:schemeClr val="accent3"/>
          </a:fillRef>
          <a:effectRef idx="1">
            <a:schemeClr val="accent3"/>
          </a:effectRef>
          <a:fontRef idx="minor">
            <a:schemeClr val="dk1"/>
          </a:fontRef>
        </p:style>
        <p:txBody>
          <a:bodyPr lIns="72746" tIns="36373" rIns="72746" bIns="36373" rtlCol="0" anchor="ctr"/>
          <a:lstStyle/>
          <a:p>
            <a:pPr algn="ctr"/>
            <a:r>
              <a:rPr lang="en-AU" sz="800" b="1">
                <a:cs typeface="Segoe UI Semilight"/>
              </a:rPr>
              <a:t>IVT</a:t>
            </a:r>
            <a:endParaRPr lang="en-AU" sz="800" b="1"/>
          </a:p>
        </p:txBody>
      </p:sp>
      <p:sp>
        <p:nvSpPr>
          <p:cNvPr id="42" name="Rectangle 41">
            <a:extLst>
              <a:ext uri="{FF2B5EF4-FFF2-40B4-BE49-F238E27FC236}">
                <a16:creationId xmlns:a16="http://schemas.microsoft.com/office/drawing/2014/main" id="{3DE09100-D1EE-4DE6-B2CD-5A9A333A005C}"/>
              </a:ext>
            </a:extLst>
          </p:cNvPr>
          <p:cNvSpPr/>
          <p:nvPr/>
        </p:nvSpPr>
        <p:spPr>
          <a:xfrm>
            <a:off x="5718184" y="3836337"/>
            <a:ext cx="1849330" cy="2448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AU" sz="1000" b="1">
                <a:solidFill>
                  <a:schemeClr val="bg1"/>
                </a:solidFill>
              </a:rPr>
              <a:t>B2B Stopped</a:t>
            </a:r>
          </a:p>
        </p:txBody>
      </p:sp>
      <p:cxnSp>
        <p:nvCxnSpPr>
          <p:cNvPr id="58" name="Straight Connector 57">
            <a:extLst>
              <a:ext uri="{FF2B5EF4-FFF2-40B4-BE49-F238E27FC236}">
                <a16:creationId xmlns:a16="http://schemas.microsoft.com/office/drawing/2014/main" id="{3B920CFD-C442-4755-B57E-2673631DBE95}"/>
              </a:ext>
            </a:extLst>
          </p:cNvPr>
          <p:cNvCxnSpPr>
            <a:cxnSpLocks/>
          </p:cNvCxnSpPr>
          <p:nvPr/>
        </p:nvCxnSpPr>
        <p:spPr>
          <a:xfrm flipV="1">
            <a:off x="7394463" y="3032637"/>
            <a:ext cx="0" cy="216000"/>
          </a:xfrm>
          <a:prstGeom prst="line">
            <a:avLst/>
          </a:prstGeom>
          <a:solidFill>
            <a:schemeClr val="accent6">
              <a:lumMod val="50000"/>
            </a:schemeClr>
          </a:solidFill>
          <a:ln>
            <a:solidFill>
              <a:schemeClr val="accent6">
                <a:lumMod val="50000"/>
              </a:schemeClr>
            </a:solidFill>
          </a:ln>
        </p:spPr>
        <p:style>
          <a:lnRef idx="1">
            <a:schemeClr val="accent4"/>
          </a:lnRef>
          <a:fillRef idx="0">
            <a:schemeClr val="accent4"/>
          </a:fillRef>
          <a:effectRef idx="0">
            <a:schemeClr val="accent4"/>
          </a:effectRef>
          <a:fontRef idx="minor">
            <a:schemeClr val="tx1"/>
          </a:fontRef>
        </p:style>
      </p:cxnSp>
      <p:sp>
        <p:nvSpPr>
          <p:cNvPr id="53" name="Isosceles Triangle 52">
            <a:extLst>
              <a:ext uri="{FF2B5EF4-FFF2-40B4-BE49-F238E27FC236}">
                <a16:creationId xmlns:a16="http://schemas.microsoft.com/office/drawing/2014/main" id="{0E6F387C-C5FF-438C-8D9A-A8F2DBE28DB3}"/>
              </a:ext>
            </a:extLst>
          </p:cNvPr>
          <p:cNvSpPr>
            <a:spLocks noChangeAspect="1"/>
          </p:cNvSpPr>
          <p:nvPr/>
        </p:nvSpPr>
        <p:spPr>
          <a:xfrm>
            <a:off x="2075307" y="4566216"/>
            <a:ext cx="303846" cy="193516"/>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637" b="1">
              <a:solidFill>
                <a:schemeClr val="tx1"/>
              </a:solidFill>
            </a:endParaRPr>
          </a:p>
        </p:txBody>
      </p:sp>
      <p:cxnSp>
        <p:nvCxnSpPr>
          <p:cNvPr id="55" name="Straight Connector 54">
            <a:extLst>
              <a:ext uri="{FF2B5EF4-FFF2-40B4-BE49-F238E27FC236}">
                <a16:creationId xmlns:a16="http://schemas.microsoft.com/office/drawing/2014/main" id="{DD2FCCB1-E760-4098-B2A8-3733E520262F}"/>
              </a:ext>
            </a:extLst>
          </p:cNvPr>
          <p:cNvCxnSpPr>
            <a:cxnSpLocks/>
            <a:stCxn id="53" idx="0"/>
            <a:endCxn id="46" idx="1"/>
          </p:cNvCxnSpPr>
          <p:nvPr/>
        </p:nvCxnSpPr>
        <p:spPr>
          <a:xfrm flipH="1" flipV="1">
            <a:off x="851438" y="4237146"/>
            <a:ext cx="1375792" cy="329070"/>
          </a:xfrm>
          <a:prstGeom prst="line">
            <a:avLst/>
          </a:prstGeom>
        </p:spPr>
        <p:style>
          <a:lnRef idx="1">
            <a:schemeClr val="accent4"/>
          </a:lnRef>
          <a:fillRef idx="0">
            <a:schemeClr val="accent4"/>
          </a:fillRef>
          <a:effectRef idx="0">
            <a:schemeClr val="accent4"/>
          </a:effectRef>
          <a:fontRef idx="minor">
            <a:schemeClr val="tx1"/>
          </a:fontRef>
        </p:style>
      </p:cxnSp>
      <p:cxnSp>
        <p:nvCxnSpPr>
          <p:cNvPr id="77" name="Straight Connector 76">
            <a:extLst>
              <a:ext uri="{FF2B5EF4-FFF2-40B4-BE49-F238E27FC236}">
                <a16:creationId xmlns:a16="http://schemas.microsoft.com/office/drawing/2014/main" id="{8B5A9CCC-1CFF-4C8E-89A9-01680D5CB044}"/>
              </a:ext>
            </a:extLst>
          </p:cNvPr>
          <p:cNvCxnSpPr>
            <a:cxnSpLocks/>
          </p:cNvCxnSpPr>
          <p:nvPr/>
        </p:nvCxnSpPr>
        <p:spPr>
          <a:xfrm flipH="1" flipV="1">
            <a:off x="7899491" y="3151956"/>
            <a:ext cx="51944" cy="252000"/>
          </a:xfrm>
          <a:prstGeom prst="line">
            <a:avLst/>
          </a:prstGeom>
          <a:solidFill>
            <a:schemeClr val="accent6">
              <a:lumMod val="50000"/>
            </a:schemeClr>
          </a:solidFill>
          <a:ln>
            <a:solidFill>
              <a:schemeClr val="accent6">
                <a:lumMod val="50000"/>
              </a:schemeClr>
            </a:solidFill>
          </a:ln>
        </p:spPr>
        <p:style>
          <a:lnRef idx="1">
            <a:schemeClr val="accent4"/>
          </a:lnRef>
          <a:fillRef idx="0">
            <a:schemeClr val="accent4"/>
          </a:fillRef>
          <a:effectRef idx="0">
            <a:schemeClr val="accent4"/>
          </a:effectRef>
          <a:fontRef idx="minor">
            <a:schemeClr val="tx1"/>
          </a:fontRef>
        </p:style>
      </p:cxnSp>
      <p:sp>
        <p:nvSpPr>
          <p:cNvPr id="109" name="Isosceles Triangle 108">
            <a:extLst>
              <a:ext uri="{FF2B5EF4-FFF2-40B4-BE49-F238E27FC236}">
                <a16:creationId xmlns:a16="http://schemas.microsoft.com/office/drawing/2014/main" id="{C290B5A3-97D8-41D4-B80B-37E906E1BCBA}"/>
              </a:ext>
            </a:extLst>
          </p:cNvPr>
          <p:cNvSpPr>
            <a:spLocks noChangeAspect="1"/>
          </p:cNvSpPr>
          <p:nvPr/>
        </p:nvSpPr>
        <p:spPr>
          <a:xfrm>
            <a:off x="7758333" y="5132007"/>
            <a:ext cx="267713" cy="217831"/>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716">
              <a:solidFill>
                <a:schemeClr val="tx1"/>
              </a:solidFill>
            </a:endParaRPr>
          </a:p>
        </p:txBody>
      </p:sp>
      <p:cxnSp>
        <p:nvCxnSpPr>
          <p:cNvPr id="110" name="Straight Connector 109">
            <a:extLst>
              <a:ext uri="{FF2B5EF4-FFF2-40B4-BE49-F238E27FC236}">
                <a16:creationId xmlns:a16="http://schemas.microsoft.com/office/drawing/2014/main" id="{8A67D9BE-74A0-4724-8879-F663F2DD3B18}"/>
              </a:ext>
            </a:extLst>
          </p:cNvPr>
          <p:cNvCxnSpPr>
            <a:cxnSpLocks/>
          </p:cNvCxnSpPr>
          <p:nvPr/>
        </p:nvCxnSpPr>
        <p:spPr>
          <a:xfrm>
            <a:off x="7907240" y="4960555"/>
            <a:ext cx="26539" cy="41304"/>
          </a:xfrm>
          <a:prstGeom prst="line">
            <a:avLst/>
          </a:prstGeom>
        </p:spPr>
        <p:style>
          <a:lnRef idx="1">
            <a:schemeClr val="accent4"/>
          </a:lnRef>
          <a:fillRef idx="0">
            <a:schemeClr val="accent4"/>
          </a:fillRef>
          <a:effectRef idx="0">
            <a:schemeClr val="accent4"/>
          </a:effectRef>
          <a:fontRef idx="minor">
            <a:schemeClr val="tx1"/>
          </a:fontRef>
        </p:style>
      </p:cxnSp>
      <p:cxnSp>
        <p:nvCxnSpPr>
          <p:cNvPr id="122" name="Straight Connector 121">
            <a:extLst>
              <a:ext uri="{FF2B5EF4-FFF2-40B4-BE49-F238E27FC236}">
                <a16:creationId xmlns:a16="http://schemas.microsoft.com/office/drawing/2014/main" id="{D2F5679D-C554-4FFC-91CF-1152711B783D}"/>
              </a:ext>
            </a:extLst>
          </p:cNvPr>
          <p:cNvCxnSpPr>
            <a:cxnSpLocks/>
          </p:cNvCxnSpPr>
          <p:nvPr/>
        </p:nvCxnSpPr>
        <p:spPr>
          <a:xfrm flipV="1">
            <a:off x="9726254" y="4390476"/>
            <a:ext cx="6040" cy="969804"/>
          </a:xfrm>
          <a:prstGeom prst="line">
            <a:avLst/>
          </a:prstGeom>
        </p:spPr>
        <p:style>
          <a:lnRef idx="1">
            <a:schemeClr val="accent4"/>
          </a:lnRef>
          <a:fillRef idx="0">
            <a:schemeClr val="accent4"/>
          </a:fillRef>
          <a:effectRef idx="0">
            <a:schemeClr val="accent4"/>
          </a:effectRef>
          <a:fontRef idx="minor">
            <a:schemeClr val="tx1"/>
          </a:fontRef>
        </p:style>
      </p:cxnSp>
      <p:cxnSp>
        <p:nvCxnSpPr>
          <p:cNvPr id="52" name="Straight Connector 51">
            <a:extLst>
              <a:ext uri="{FF2B5EF4-FFF2-40B4-BE49-F238E27FC236}">
                <a16:creationId xmlns:a16="http://schemas.microsoft.com/office/drawing/2014/main" id="{B8E7EF78-F1B3-4E4A-BC22-788FEAF0F62A}"/>
              </a:ext>
            </a:extLst>
          </p:cNvPr>
          <p:cNvCxnSpPr>
            <a:cxnSpLocks/>
          </p:cNvCxnSpPr>
          <p:nvPr/>
        </p:nvCxnSpPr>
        <p:spPr>
          <a:xfrm flipV="1">
            <a:off x="10310737" y="4384674"/>
            <a:ext cx="6040" cy="540003"/>
          </a:xfrm>
          <a:prstGeom prst="line">
            <a:avLst/>
          </a:prstGeom>
        </p:spPr>
        <p:style>
          <a:lnRef idx="1">
            <a:schemeClr val="accent4"/>
          </a:lnRef>
          <a:fillRef idx="0">
            <a:schemeClr val="accent4"/>
          </a:fillRef>
          <a:effectRef idx="0">
            <a:schemeClr val="accent4"/>
          </a:effectRef>
          <a:fontRef idx="minor">
            <a:schemeClr val="tx1"/>
          </a:fontRef>
        </p:style>
      </p:cxnSp>
      <p:sp>
        <p:nvSpPr>
          <p:cNvPr id="49" name="Diamond 48">
            <a:extLst>
              <a:ext uri="{FF2B5EF4-FFF2-40B4-BE49-F238E27FC236}">
                <a16:creationId xmlns:a16="http://schemas.microsoft.com/office/drawing/2014/main" id="{514B8CD2-74AF-4070-95E8-D97C23BE18F1}"/>
              </a:ext>
            </a:extLst>
          </p:cNvPr>
          <p:cNvSpPr>
            <a:spLocks noChangeAspect="1"/>
          </p:cNvSpPr>
          <p:nvPr/>
        </p:nvSpPr>
        <p:spPr>
          <a:xfrm>
            <a:off x="9580716" y="3291640"/>
            <a:ext cx="216000" cy="216000"/>
          </a:xfrm>
          <a:prstGeom prst="diamond">
            <a:avLst/>
          </a:prstGeom>
          <a:solidFill>
            <a:srgbClr val="92D050"/>
          </a:solidFill>
          <a:ln w="6350">
            <a:solidFill>
              <a:srgbClr val="00B050"/>
            </a:solidFill>
          </a:ln>
        </p:spPr>
        <p:style>
          <a:lnRef idx="2">
            <a:schemeClr val="dk1">
              <a:shade val="50000"/>
            </a:schemeClr>
          </a:lnRef>
          <a:fillRef idx="1">
            <a:schemeClr val="dk1"/>
          </a:fillRef>
          <a:effectRef idx="0">
            <a:schemeClr val="dk1"/>
          </a:effectRef>
          <a:fontRef idx="minor">
            <a:schemeClr val="lt1"/>
          </a:fontRef>
        </p:style>
        <p:txBody>
          <a:bodyPr wrap="none" lIns="515521" tIns="0" rIns="0" bIns="0" rtlCol="0" anchor="ctr"/>
          <a:lstStyle/>
          <a:p>
            <a:pPr algn="ctr"/>
            <a:r>
              <a:rPr lang="en-AU" sz="800" b="1">
                <a:solidFill>
                  <a:schemeClr val="tx1"/>
                </a:solidFill>
              </a:rPr>
              <a:t>        Go Decision</a:t>
            </a:r>
          </a:p>
        </p:txBody>
      </p:sp>
      <p:sp>
        <p:nvSpPr>
          <p:cNvPr id="14" name="Rectangle 13">
            <a:extLst>
              <a:ext uri="{FF2B5EF4-FFF2-40B4-BE49-F238E27FC236}">
                <a16:creationId xmlns:a16="http://schemas.microsoft.com/office/drawing/2014/main" id="{ACF59EFE-B862-4FA4-B2AA-3B79779A3EF9}"/>
              </a:ext>
            </a:extLst>
          </p:cNvPr>
          <p:cNvSpPr/>
          <p:nvPr/>
        </p:nvSpPr>
        <p:spPr>
          <a:xfrm>
            <a:off x="1013722" y="4747495"/>
            <a:ext cx="1254753" cy="954107"/>
          </a:xfrm>
          <a:prstGeom prst="rect">
            <a:avLst/>
          </a:prstGeom>
        </p:spPr>
        <p:txBody>
          <a:bodyPr wrap="square" lIns="91440" tIns="45720" rIns="91440" bIns="45720" anchor="t">
            <a:spAutoFit/>
          </a:bodyPr>
          <a:lstStyle/>
          <a:p>
            <a:pPr algn="ctr"/>
            <a:r>
              <a:rPr lang="en-AU" sz="800"/>
              <a:t>Sat 19/06, 6:00</a:t>
            </a:r>
          </a:p>
          <a:p>
            <a:pPr algn="ctr"/>
            <a:r>
              <a:rPr lang="en-AU" sz="800" b="1"/>
              <a:t>Notify Stop</a:t>
            </a:r>
          </a:p>
          <a:p>
            <a:pPr algn="ctr"/>
            <a:r>
              <a:rPr lang="en-AU" sz="800" b="1"/>
              <a:t>B2M</a:t>
            </a:r>
          </a:p>
          <a:p>
            <a:pPr algn="ctr"/>
            <a:r>
              <a:rPr lang="en-AU" sz="800" b="1"/>
              <a:t>+</a:t>
            </a:r>
          </a:p>
          <a:p>
            <a:pPr algn="ctr"/>
            <a:r>
              <a:rPr lang="en-AU" sz="800"/>
              <a:t>Sat 19;06, 6:00</a:t>
            </a:r>
            <a:endParaRPr lang="en-AU" sz="800" b="1"/>
          </a:p>
          <a:p>
            <a:pPr algn="ctr"/>
            <a:r>
              <a:rPr lang="en-AU" sz="800" b="1"/>
              <a:t>B2M Batch</a:t>
            </a:r>
          </a:p>
          <a:p>
            <a:pPr algn="ctr"/>
            <a:r>
              <a:rPr lang="en-AU" sz="800" b="1"/>
              <a:t>Handlers Stopped</a:t>
            </a:r>
          </a:p>
        </p:txBody>
      </p:sp>
      <p:sp>
        <p:nvSpPr>
          <p:cNvPr id="16" name="Rectangle 15">
            <a:extLst>
              <a:ext uri="{FF2B5EF4-FFF2-40B4-BE49-F238E27FC236}">
                <a16:creationId xmlns:a16="http://schemas.microsoft.com/office/drawing/2014/main" id="{50E1BBC1-FCC5-4A5D-97C2-E8D79FB0D236}"/>
              </a:ext>
            </a:extLst>
          </p:cNvPr>
          <p:cNvSpPr/>
          <p:nvPr/>
        </p:nvSpPr>
        <p:spPr>
          <a:xfrm>
            <a:off x="1894230" y="4750374"/>
            <a:ext cx="855621" cy="830997"/>
          </a:xfrm>
          <a:prstGeom prst="rect">
            <a:avLst/>
          </a:prstGeom>
        </p:spPr>
        <p:txBody>
          <a:bodyPr wrap="square" lIns="91440" tIns="45720" rIns="91440" bIns="45720" anchor="t">
            <a:spAutoFit/>
          </a:bodyPr>
          <a:lstStyle/>
          <a:p>
            <a:pPr algn="ctr"/>
            <a:r>
              <a:rPr lang="en-AU" sz="800"/>
              <a:t>Sat 19/06, 6:00</a:t>
            </a:r>
          </a:p>
          <a:p>
            <a:pPr algn="ctr"/>
            <a:r>
              <a:rPr lang="en-AU" sz="800" b="1"/>
              <a:t>Access to MSATS</a:t>
            </a:r>
          </a:p>
          <a:p>
            <a:pPr algn="ctr"/>
            <a:r>
              <a:rPr lang="en-AU" sz="800" b="1"/>
              <a:t>Browser Stopped</a:t>
            </a:r>
          </a:p>
        </p:txBody>
      </p:sp>
      <p:sp>
        <p:nvSpPr>
          <p:cNvPr id="61" name="Rectangle 60">
            <a:extLst>
              <a:ext uri="{FF2B5EF4-FFF2-40B4-BE49-F238E27FC236}">
                <a16:creationId xmlns:a16="http://schemas.microsoft.com/office/drawing/2014/main" id="{7949EB05-24DC-463D-A68F-DEA7B60CD652}"/>
              </a:ext>
            </a:extLst>
          </p:cNvPr>
          <p:cNvSpPr/>
          <p:nvPr/>
        </p:nvSpPr>
        <p:spPr>
          <a:xfrm>
            <a:off x="6386700" y="2709748"/>
            <a:ext cx="1049557" cy="180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AU" sz="800" b="1"/>
              <a:t>TVT</a:t>
            </a:r>
            <a:endParaRPr lang="en-AU" sz="597" b="1"/>
          </a:p>
        </p:txBody>
      </p:sp>
      <p:sp>
        <p:nvSpPr>
          <p:cNvPr id="21" name="Rectangle 20">
            <a:extLst>
              <a:ext uri="{FF2B5EF4-FFF2-40B4-BE49-F238E27FC236}">
                <a16:creationId xmlns:a16="http://schemas.microsoft.com/office/drawing/2014/main" id="{3390873D-6DCD-4BE6-852C-9F783491B9D7}"/>
              </a:ext>
            </a:extLst>
          </p:cNvPr>
          <p:cNvSpPr/>
          <p:nvPr/>
        </p:nvSpPr>
        <p:spPr>
          <a:xfrm>
            <a:off x="7431915" y="5351622"/>
            <a:ext cx="950649" cy="707886"/>
          </a:xfrm>
          <a:prstGeom prst="rect">
            <a:avLst/>
          </a:prstGeom>
        </p:spPr>
        <p:txBody>
          <a:bodyPr wrap="square" lIns="91440" tIns="45720" rIns="91440" bIns="45720" anchor="t">
            <a:spAutoFit/>
          </a:bodyPr>
          <a:lstStyle/>
          <a:p>
            <a:pPr algn="ctr"/>
            <a:r>
              <a:rPr lang="en-AU" sz="800"/>
              <a:t>Sun 20/06</a:t>
            </a:r>
          </a:p>
          <a:p>
            <a:pPr algn="ctr"/>
            <a:r>
              <a:rPr lang="en-AU" sz="800"/>
              <a:t>14:00</a:t>
            </a:r>
          </a:p>
          <a:p>
            <a:pPr algn="ctr"/>
            <a:r>
              <a:rPr lang="en-AU" sz="800" b="1"/>
              <a:t>B2B restart &amp; Start B2M Batch</a:t>
            </a:r>
          </a:p>
          <a:p>
            <a:pPr algn="ctr"/>
            <a:r>
              <a:rPr lang="en-AU" sz="800" b="1"/>
              <a:t>Handlers </a:t>
            </a:r>
          </a:p>
        </p:txBody>
      </p:sp>
      <p:sp>
        <p:nvSpPr>
          <p:cNvPr id="30" name="Rectangle 29">
            <a:extLst>
              <a:ext uri="{FF2B5EF4-FFF2-40B4-BE49-F238E27FC236}">
                <a16:creationId xmlns:a16="http://schemas.microsoft.com/office/drawing/2014/main" id="{155A5BA1-4166-4861-905D-EFDEF01083E6}"/>
              </a:ext>
            </a:extLst>
          </p:cNvPr>
          <p:cNvSpPr/>
          <p:nvPr/>
        </p:nvSpPr>
        <p:spPr>
          <a:xfrm>
            <a:off x="7579079" y="3555791"/>
            <a:ext cx="941862" cy="338554"/>
          </a:xfrm>
          <a:prstGeom prst="rect">
            <a:avLst/>
          </a:prstGeom>
        </p:spPr>
        <p:txBody>
          <a:bodyPr wrap="square">
            <a:spAutoFit/>
          </a:bodyPr>
          <a:lstStyle/>
          <a:p>
            <a:pPr algn="ctr"/>
            <a:r>
              <a:rPr lang="en-AU" sz="800"/>
              <a:t>Sun 20/06, 17:00</a:t>
            </a:r>
          </a:p>
          <a:p>
            <a:pPr algn="ctr"/>
            <a:r>
              <a:rPr lang="en-AU" sz="800" b="1"/>
              <a:t>Start BVT</a:t>
            </a:r>
            <a:endParaRPr lang="en-AU"/>
          </a:p>
        </p:txBody>
      </p:sp>
      <p:sp>
        <p:nvSpPr>
          <p:cNvPr id="66" name="Isosceles Triangle 65">
            <a:extLst>
              <a:ext uri="{FF2B5EF4-FFF2-40B4-BE49-F238E27FC236}">
                <a16:creationId xmlns:a16="http://schemas.microsoft.com/office/drawing/2014/main" id="{EB6F8FBC-DF35-4163-A5AD-5827089A80A6}"/>
              </a:ext>
            </a:extLst>
          </p:cNvPr>
          <p:cNvSpPr>
            <a:spLocks noChangeAspect="1"/>
          </p:cNvSpPr>
          <p:nvPr/>
        </p:nvSpPr>
        <p:spPr>
          <a:xfrm>
            <a:off x="7832021" y="3356341"/>
            <a:ext cx="216000" cy="213708"/>
          </a:xfrm>
          <a:prstGeom prst="triangle">
            <a:avLst/>
          </a:prstGeom>
          <a:solidFill>
            <a:schemeClr val="accent6">
              <a:lumMod val="50000"/>
            </a:schemeClr>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637" b="1">
              <a:solidFill>
                <a:schemeClr val="tx1"/>
              </a:solidFill>
            </a:endParaRPr>
          </a:p>
        </p:txBody>
      </p:sp>
      <p:sp>
        <p:nvSpPr>
          <p:cNvPr id="31" name="Rectangle 30">
            <a:extLst>
              <a:ext uri="{FF2B5EF4-FFF2-40B4-BE49-F238E27FC236}">
                <a16:creationId xmlns:a16="http://schemas.microsoft.com/office/drawing/2014/main" id="{4AE35293-D584-412A-B3C5-70DF79B790CE}"/>
              </a:ext>
            </a:extLst>
          </p:cNvPr>
          <p:cNvSpPr/>
          <p:nvPr/>
        </p:nvSpPr>
        <p:spPr>
          <a:xfrm>
            <a:off x="6023419" y="3383228"/>
            <a:ext cx="956722" cy="338554"/>
          </a:xfrm>
          <a:prstGeom prst="rect">
            <a:avLst/>
          </a:prstGeom>
        </p:spPr>
        <p:txBody>
          <a:bodyPr wrap="square" lIns="91440" tIns="45720" rIns="91440" bIns="45720" anchor="t">
            <a:spAutoFit/>
          </a:bodyPr>
          <a:lstStyle/>
          <a:p>
            <a:pPr algn="ctr"/>
            <a:r>
              <a:rPr lang="en-AU" sz="800"/>
              <a:t>Sun 20/6, 9:45</a:t>
            </a:r>
          </a:p>
          <a:p>
            <a:pPr algn="ctr"/>
            <a:r>
              <a:rPr lang="en-AU" sz="800" b="1"/>
              <a:t>Start TVT</a:t>
            </a:r>
          </a:p>
        </p:txBody>
      </p:sp>
      <p:sp>
        <p:nvSpPr>
          <p:cNvPr id="71" name="Isosceles Triangle 70">
            <a:extLst>
              <a:ext uri="{FF2B5EF4-FFF2-40B4-BE49-F238E27FC236}">
                <a16:creationId xmlns:a16="http://schemas.microsoft.com/office/drawing/2014/main" id="{0D6586D5-9131-4143-B045-54250FB137AA}"/>
              </a:ext>
            </a:extLst>
          </p:cNvPr>
          <p:cNvSpPr>
            <a:spLocks noChangeAspect="1"/>
          </p:cNvSpPr>
          <p:nvPr/>
        </p:nvSpPr>
        <p:spPr>
          <a:xfrm>
            <a:off x="6357097" y="3167783"/>
            <a:ext cx="216000" cy="213708"/>
          </a:xfrm>
          <a:prstGeom prst="triangle">
            <a:avLst/>
          </a:prstGeom>
          <a:solidFill>
            <a:schemeClr val="accent6">
              <a:lumMod val="50000"/>
            </a:schemeClr>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637" b="1">
              <a:solidFill>
                <a:schemeClr val="tx1"/>
              </a:solidFill>
            </a:endParaRPr>
          </a:p>
        </p:txBody>
      </p:sp>
      <p:sp>
        <p:nvSpPr>
          <p:cNvPr id="32" name="Rectangle 31">
            <a:extLst>
              <a:ext uri="{FF2B5EF4-FFF2-40B4-BE49-F238E27FC236}">
                <a16:creationId xmlns:a16="http://schemas.microsoft.com/office/drawing/2014/main" id="{662E4919-2A87-46ED-93C1-612D890CC678}"/>
              </a:ext>
            </a:extLst>
          </p:cNvPr>
          <p:cNvSpPr/>
          <p:nvPr/>
        </p:nvSpPr>
        <p:spPr>
          <a:xfrm>
            <a:off x="6923272" y="3448313"/>
            <a:ext cx="898728" cy="338554"/>
          </a:xfrm>
          <a:prstGeom prst="rect">
            <a:avLst/>
          </a:prstGeom>
        </p:spPr>
        <p:txBody>
          <a:bodyPr wrap="square" lIns="91440" tIns="45720" rIns="91440" bIns="45720" anchor="t">
            <a:spAutoFit/>
          </a:bodyPr>
          <a:lstStyle/>
          <a:p>
            <a:pPr algn="ctr"/>
            <a:r>
              <a:rPr lang="en-AU" sz="800"/>
              <a:t>Sun 20/06, 14:30</a:t>
            </a:r>
          </a:p>
          <a:p>
            <a:pPr algn="ctr"/>
            <a:r>
              <a:rPr lang="en-AU" sz="800" b="1"/>
              <a:t>Start IVT</a:t>
            </a:r>
          </a:p>
        </p:txBody>
      </p:sp>
      <p:sp>
        <p:nvSpPr>
          <p:cNvPr id="72" name="Isosceles Triangle 71">
            <a:extLst>
              <a:ext uri="{FF2B5EF4-FFF2-40B4-BE49-F238E27FC236}">
                <a16:creationId xmlns:a16="http://schemas.microsoft.com/office/drawing/2014/main" id="{1996FD6C-09F0-4529-9822-119435464B56}"/>
              </a:ext>
            </a:extLst>
          </p:cNvPr>
          <p:cNvSpPr>
            <a:spLocks noChangeAspect="1"/>
          </p:cNvSpPr>
          <p:nvPr/>
        </p:nvSpPr>
        <p:spPr>
          <a:xfrm>
            <a:off x="7286463" y="3260412"/>
            <a:ext cx="216000" cy="213708"/>
          </a:xfrm>
          <a:prstGeom prst="triangle">
            <a:avLst/>
          </a:prstGeom>
          <a:solidFill>
            <a:schemeClr val="accent6">
              <a:lumMod val="50000"/>
            </a:schemeClr>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637" b="1">
              <a:solidFill>
                <a:schemeClr val="tx1"/>
              </a:solidFill>
            </a:endParaRPr>
          </a:p>
        </p:txBody>
      </p:sp>
      <p:sp>
        <p:nvSpPr>
          <p:cNvPr id="33" name="Rectangle 32">
            <a:extLst>
              <a:ext uri="{FF2B5EF4-FFF2-40B4-BE49-F238E27FC236}">
                <a16:creationId xmlns:a16="http://schemas.microsoft.com/office/drawing/2014/main" id="{65FC0176-B1BF-4DCC-8A27-9263D2928E02}"/>
              </a:ext>
            </a:extLst>
          </p:cNvPr>
          <p:cNvSpPr/>
          <p:nvPr/>
        </p:nvSpPr>
        <p:spPr>
          <a:xfrm>
            <a:off x="5450545" y="5026539"/>
            <a:ext cx="923871" cy="461665"/>
          </a:xfrm>
          <a:prstGeom prst="rect">
            <a:avLst/>
          </a:prstGeom>
        </p:spPr>
        <p:txBody>
          <a:bodyPr wrap="square" lIns="91440" tIns="45720" rIns="91440" bIns="45720" anchor="t">
            <a:spAutoFit/>
          </a:bodyPr>
          <a:lstStyle/>
          <a:p>
            <a:pPr algn="ctr"/>
            <a:r>
              <a:rPr lang="en-AU" sz="800"/>
              <a:t>Sun 20/06, 7:00</a:t>
            </a:r>
          </a:p>
          <a:p>
            <a:pPr algn="ctr"/>
            <a:r>
              <a:rPr lang="en-AU" sz="800" b="1"/>
              <a:t>Notify/</a:t>
            </a:r>
          </a:p>
          <a:p>
            <a:pPr algn="ctr"/>
            <a:r>
              <a:rPr lang="en-AU" sz="800" b="1"/>
              <a:t>Stop B2B</a:t>
            </a:r>
          </a:p>
        </p:txBody>
      </p:sp>
      <p:sp>
        <p:nvSpPr>
          <p:cNvPr id="73" name="Isosceles Triangle 72">
            <a:extLst>
              <a:ext uri="{FF2B5EF4-FFF2-40B4-BE49-F238E27FC236}">
                <a16:creationId xmlns:a16="http://schemas.microsoft.com/office/drawing/2014/main" id="{810E6BAF-FD04-4094-8DDB-FA02328BF658}"/>
              </a:ext>
            </a:extLst>
          </p:cNvPr>
          <p:cNvSpPr>
            <a:spLocks noChangeAspect="1"/>
          </p:cNvSpPr>
          <p:nvPr/>
        </p:nvSpPr>
        <p:spPr>
          <a:xfrm>
            <a:off x="5795464" y="4809907"/>
            <a:ext cx="249652" cy="216632"/>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637" b="1">
              <a:solidFill>
                <a:schemeClr val="tx1"/>
              </a:solidFill>
            </a:endParaRPr>
          </a:p>
          <a:p>
            <a:pPr algn="ctr"/>
            <a:endParaRPr lang="en-AU" sz="716">
              <a:solidFill>
                <a:schemeClr val="tx1"/>
              </a:solidFill>
            </a:endParaRPr>
          </a:p>
        </p:txBody>
      </p:sp>
      <p:cxnSp>
        <p:nvCxnSpPr>
          <p:cNvPr id="24" name="Straight Connector 23">
            <a:extLst>
              <a:ext uri="{FF2B5EF4-FFF2-40B4-BE49-F238E27FC236}">
                <a16:creationId xmlns:a16="http://schemas.microsoft.com/office/drawing/2014/main" id="{80007608-93C9-4FC6-ADBB-CEF4B2A385F6}"/>
              </a:ext>
            </a:extLst>
          </p:cNvPr>
          <p:cNvCxnSpPr>
            <a:cxnSpLocks/>
          </p:cNvCxnSpPr>
          <p:nvPr/>
        </p:nvCxnSpPr>
        <p:spPr>
          <a:xfrm flipV="1">
            <a:off x="5923127" y="4050654"/>
            <a:ext cx="6040" cy="756000"/>
          </a:xfrm>
          <a:prstGeom prst="line">
            <a:avLst/>
          </a:prstGeom>
        </p:spPr>
        <p:style>
          <a:lnRef idx="1">
            <a:schemeClr val="accent4"/>
          </a:lnRef>
          <a:fillRef idx="0">
            <a:schemeClr val="accent4"/>
          </a:fillRef>
          <a:effectRef idx="0">
            <a:schemeClr val="accent4"/>
          </a:effectRef>
          <a:fontRef idx="minor">
            <a:schemeClr val="tx1"/>
          </a:fontRef>
        </p:style>
      </p:cxnSp>
      <p:cxnSp>
        <p:nvCxnSpPr>
          <p:cNvPr id="74" name="Straight Connector 73">
            <a:extLst>
              <a:ext uri="{FF2B5EF4-FFF2-40B4-BE49-F238E27FC236}">
                <a16:creationId xmlns:a16="http://schemas.microsoft.com/office/drawing/2014/main" id="{30C07900-1486-4DB6-AB5D-13828423678A}"/>
              </a:ext>
            </a:extLst>
          </p:cNvPr>
          <p:cNvCxnSpPr>
            <a:cxnSpLocks/>
          </p:cNvCxnSpPr>
          <p:nvPr/>
        </p:nvCxnSpPr>
        <p:spPr>
          <a:xfrm flipV="1">
            <a:off x="7470408" y="4362380"/>
            <a:ext cx="0" cy="252000"/>
          </a:xfrm>
          <a:prstGeom prst="line">
            <a:avLst/>
          </a:prstGeom>
        </p:spPr>
        <p:style>
          <a:lnRef idx="1">
            <a:schemeClr val="accent4"/>
          </a:lnRef>
          <a:fillRef idx="0">
            <a:schemeClr val="accent4"/>
          </a:fillRef>
          <a:effectRef idx="0">
            <a:schemeClr val="accent4"/>
          </a:effectRef>
          <a:fontRef idx="minor">
            <a:schemeClr val="tx1"/>
          </a:fontRef>
        </p:style>
      </p:cxnSp>
      <p:sp>
        <p:nvSpPr>
          <p:cNvPr id="34" name="Rectangle 33">
            <a:extLst>
              <a:ext uri="{FF2B5EF4-FFF2-40B4-BE49-F238E27FC236}">
                <a16:creationId xmlns:a16="http://schemas.microsoft.com/office/drawing/2014/main" id="{4D6B03DA-1ED8-4D56-A27B-1F8E1F6AB501}"/>
              </a:ext>
            </a:extLst>
          </p:cNvPr>
          <p:cNvSpPr/>
          <p:nvPr/>
        </p:nvSpPr>
        <p:spPr>
          <a:xfrm>
            <a:off x="7050268" y="4801956"/>
            <a:ext cx="855621" cy="707886"/>
          </a:xfrm>
          <a:prstGeom prst="rect">
            <a:avLst/>
          </a:prstGeom>
        </p:spPr>
        <p:txBody>
          <a:bodyPr wrap="square" lIns="91440" tIns="45720" rIns="91440" bIns="45720" anchor="t">
            <a:spAutoFit/>
          </a:bodyPr>
          <a:lstStyle/>
          <a:p>
            <a:pPr algn="ctr"/>
            <a:r>
              <a:rPr lang="en-AU" sz="800"/>
              <a:t>Sun 20/6, 14:00</a:t>
            </a:r>
          </a:p>
          <a:p>
            <a:pPr algn="ctr"/>
            <a:r>
              <a:rPr lang="en-AU" sz="800" b="1"/>
              <a:t>Access to</a:t>
            </a:r>
          </a:p>
          <a:p>
            <a:pPr algn="ctr"/>
            <a:r>
              <a:rPr lang="en-AU" sz="800" b="1"/>
              <a:t>Participant</a:t>
            </a:r>
          </a:p>
          <a:p>
            <a:pPr algn="ctr"/>
            <a:r>
              <a:rPr lang="en-AU" sz="800" b="1"/>
              <a:t>File Share</a:t>
            </a:r>
          </a:p>
        </p:txBody>
      </p:sp>
      <p:sp>
        <p:nvSpPr>
          <p:cNvPr id="35" name="Rectangle 34">
            <a:extLst>
              <a:ext uri="{FF2B5EF4-FFF2-40B4-BE49-F238E27FC236}">
                <a16:creationId xmlns:a16="http://schemas.microsoft.com/office/drawing/2014/main" id="{9CBAD1A9-D581-424F-906D-BAC6A28A4807}"/>
              </a:ext>
            </a:extLst>
          </p:cNvPr>
          <p:cNvSpPr/>
          <p:nvPr/>
        </p:nvSpPr>
        <p:spPr>
          <a:xfrm>
            <a:off x="9258790" y="5571256"/>
            <a:ext cx="947799" cy="584775"/>
          </a:xfrm>
          <a:prstGeom prst="rect">
            <a:avLst/>
          </a:prstGeom>
        </p:spPr>
        <p:txBody>
          <a:bodyPr wrap="square" lIns="91440" tIns="45720" rIns="91440" bIns="45720" anchor="t">
            <a:spAutoFit/>
          </a:bodyPr>
          <a:lstStyle/>
          <a:p>
            <a:pPr algn="ctr"/>
            <a:r>
              <a:rPr lang="en-AU" sz="800"/>
              <a:t>Mon 21/06, 4:00</a:t>
            </a:r>
          </a:p>
          <a:p>
            <a:pPr algn="ctr"/>
            <a:r>
              <a:rPr lang="en-AU" sz="800" b="1"/>
              <a:t>B2M Re-start</a:t>
            </a:r>
          </a:p>
          <a:p>
            <a:pPr algn="ctr"/>
            <a:r>
              <a:rPr lang="en-AU" sz="800" b="1"/>
              <a:t>with all</a:t>
            </a:r>
          </a:p>
          <a:p>
            <a:pPr algn="ctr"/>
            <a:r>
              <a:rPr lang="en-AU" sz="800" b="1"/>
              <a:t>Participants</a:t>
            </a:r>
          </a:p>
        </p:txBody>
      </p:sp>
      <p:sp>
        <p:nvSpPr>
          <p:cNvPr id="78" name="Isosceles Triangle 77">
            <a:extLst>
              <a:ext uri="{FF2B5EF4-FFF2-40B4-BE49-F238E27FC236}">
                <a16:creationId xmlns:a16="http://schemas.microsoft.com/office/drawing/2014/main" id="{35E2F84B-8897-475B-A0DC-A05D9C0478F6}"/>
              </a:ext>
            </a:extLst>
          </p:cNvPr>
          <p:cNvSpPr>
            <a:spLocks noChangeAspect="1"/>
          </p:cNvSpPr>
          <p:nvPr/>
        </p:nvSpPr>
        <p:spPr>
          <a:xfrm>
            <a:off x="9600046" y="5346399"/>
            <a:ext cx="267713" cy="217831"/>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716">
              <a:solidFill>
                <a:schemeClr val="tx1"/>
              </a:solidFill>
            </a:endParaRPr>
          </a:p>
        </p:txBody>
      </p:sp>
      <p:sp>
        <p:nvSpPr>
          <p:cNvPr id="79" name="Isosceles Triangle 78">
            <a:extLst>
              <a:ext uri="{FF2B5EF4-FFF2-40B4-BE49-F238E27FC236}">
                <a16:creationId xmlns:a16="http://schemas.microsoft.com/office/drawing/2014/main" id="{C6CAFCDA-E8DE-456B-879D-FE9A4B5520FE}"/>
              </a:ext>
            </a:extLst>
          </p:cNvPr>
          <p:cNvSpPr>
            <a:spLocks noChangeAspect="1"/>
          </p:cNvSpPr>
          <p:nvPr/>
        </p:nvSpPr>
        <p:spPr>
          <a:xfrm>
            <a:off x="10184629" y="4826000"/>
            <a:ext cx="267713" cy="217831"/>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716">
              <a:solidFill>
                <a:schemeClr val="tx1"/>
              </a:solidFill>
            </a:endParaRPr>
          </a:p>
        </p:txBody>
      </p:sp>
      <p:sp>
        <p:nvSpPr>
          <p:cNvPr id="37" name="Rectangle 36">
            <a:extLst>
              <a:ext uri="{FF2B5EF4-FFF2-40B4-BE49-F238E27FC236}">
                <a16:creationId xmlns:a16="http://schemas.microsoft.com/office/drawing/2014/main" id="{691C812B-E9A1-45DA-92F9-A8DC9B8D861C}"/>
              </a:ext>
            </a:extLst>
          </p:cNvPr>
          <p:cNvSpPr/>
          <p:nvPr/>
        </p:nvSpPr>
        <p:spPr>
          <a:xfrm>
            <a:off x="7346763" y="5048789"/>
            <a:ext cx="6096000" cy="461665"/>
          </a:xfrm>
          <a:prstGeom prst="rect">
            <a:avLst/>
          </a:prstGeom>
        </p:spPr>
        <p:txBody>
          <a:bodyPr lIns="91440" tIns="45720" rIns="91440" bIns="45720" anchor="t">
            <a:spAutoFit/>
          </a:bodyPr>
          <a:lstStyle/>
          <a:p>
            <a:pPr algn="ctr"/>
            <a:r>
              <a:rPr lang="en-AU" sz="800"/>
              <a:t>Mon 21/06, 08:00</a:t>
            </a:r>
          </a:p>
          <a:p>
            <a:pPr algn="ctr"/>
            <a:r>
              <a:rPr lang="en-AU" sz="800" b="1"/>
              <a:t>Latest B2M go </a:t>
            </a:r>
          </a:p>
          <a:p>
            <a:pPr algn="ctr"/>
            <a:r>
              <a:rPr lang="en-AU" sz="800" b="1"/>
              <a:t>Notify All Participants</a:t>
            </a:r>
            <a:endParaRPr lang="en-AU"/>
          </a:p>
        </p:txBody>
      </p:sp>
      <p:sp>
        <p:nvSpPr>
          <p:cNvPr id="41" name="Rectangle 40">
            <a:extLst>
              <a:ext uri="{FF2B5EF4-FFF2-40B4-BE49-F238E27FC236}">
                <a16:creationId xmlns:a16="http://schemas.microsoft.com/office/drawing/2014/main" id="{A2294C68-C0EE-4DBD-BF6A-12499F24BDD6}"/>
              </a:ext>
            </a:extLst>
          </p:cNvPr>
          <p:cNvSpPr/>
          <p:nvPr/>
        </p:nvSpPr>
        <p:spPr>
          <a:xfrm>
            <a:off x="9468263" y="4071924"/>
            <a:ext cx="1327245" cy="288000"/>
          </a:xfrm>
          <a:prstGeom prst="rect">
            <a:avLst/>
          </a:prstGeom>
        </p:spPr>
        <p:txBody>
          <a:bodyPr wrap="square">
            <a:spAutoFit/>
          </a:bodyPr>
          <a:lstStyle/>
          <a:p>
            <a:pPr lvl="1" indent="-100013"/>
            <a:r>
              <a:rPr lang="en-AU" sz="800" b="1">
                <a:solidFill>
                  <a:schemeClr val="bg1"/>
                </a:solidFill>
              </a:rPr>
              <a:t>B2M active for all participants</a:t>
            </a:r>
          </a:p>
        </p:txBody>
      </p:sp>
      <p:sp>
        <p:nvSpPr>
          <p:cNvPr id="17" name="Rectangle 16">
            <a:extLst>
              <a:ext uri="{FF2B5EF4-FFF2-40B4-BE49-F238E27FC236}">
                <a16:creationId xmlns:a16="http://schemas.microsoft.com/office/drawing/2014/main" id="{C3D73C8D-40F4-4213-8E65-0CFCA09C9251}"/>
              </a:ext>
            </a:extLst>
          </p:cNvPr>
          <p:cNvSpPr/>
          <p:nvPr/>
        </p:nvSpPr>
        <p:spPr>
          <a:xfrm>
            <a:off x="8528587" y="165721"/>
            <a:ext cx="3206595" cy="117561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AU"/>
          </a:p>
        </p:txBody>
      </p:sp>
      <p:sp>
        <p:nvSpPr>
          <p:cNvPr id="75" name="Isosceles Triangle 74">
            <a:extLst>
              <a:ext uri="{FF2B5EF4-FFF2-40B4-BE49-F238E27FC236}">
                <a16:creationId xmlns:a16="http://schemas.microsoft.com/office/drawing/2014/main" id="{9410AE77-E733-47AA-8EFD-E80F49EF2565}"/>
              </a:ext>
            </a:extLst>
          </p:cNvPr>
          <p:cNvSpPr>
            <a:spLocks noChangeAspect="1"/>
          </p:cNvSpPr>
          <p:nvPr/>
        </p:nvSpPr>
        <p:spPr>
          <a:xfrm>
            <a:off x="8692658" y="451085"/>
            <a:ext cx="216000" cy="213708"/>
          </a:xfrm>
          <a:prstGeom prst="triangle">
            <a:avLst/>
          </a:prstGeom>
          <a:solidFill>
            <a:schemeClr val="accent6">
              <a:lumMod val="50000"/>
            </a:schemeClr>
          </a:solidFill>
          <a:ln>
            <a:solidFill>
              <a:schemeClr val="accent6">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637" b="1">
              <a:solidFill>
                <a:schemeClr val="tx1"/>
              </a:solidFill>
            </a:endParaRPr>
          </a:p>
        </p:txBody>
      </p:sp>
      <p:sp>
        <p:nvSpPr>
          <p:cNvPr id="18" name="TextBox 17">
            <a:extLst>
              <a:ext uri="{FF2B5EF4-FFF2-40B4-BE49-F238E27FC236}">
                <a16:creationId xmlns:a16="http://schemas.microsoft.com/office/drawing/2014/main" id="{B36C1518-71D3-4870-9D78-026B7455A756}"/>
              </a:ext>
            </a:extLst>
          </p:cNvPr>
          <p:cNvSpPr txBox="1"/>
          <p:nvPr/>
        </p:nvSpPr>
        <p:spPr>
          <a:xfrm>
            <a:off x="8942497" y="234773"/>
            <a:ext cx="3138957" cy="646331"/>
          </a:xfrm>
          <a:prstGeom prst="rect">
            <a:avLst/>
          </a:prstGeom>
          <a:noFill/>
        </p:spPr>
        <p:txBody>
          <a:bodyPr wrap="square" rtlCol="0">
            <a:spAutoFit/>
          </a:bodyPr>
          <a:lstStyle/>
          <a:p>
            <a:r>
              <a:rPr lang="en-AU"/>
              <a:t>Internal activities – not listed in plan</a:t>
            </a:r>
          </a:p>
        </p:txBody>
      </p:sp>
      <p:sp>
        <p:nvSpPr>
          <p:cNvPr id="80" name="Isosceles Triangle 79">
            <a:extLst>
              <a:ext uri="{FF2B5EF4-FFF2-40B4-BE49-F238E27FC236}">
                <a16:creationId xmlns:a16="http://schemas.microsoft.com/office/drawing/2014/main" id="{FA43E0CF-D3E9-48A7-BD80-37CED02D0B31}"/>
              </a:ext>
            </a:extLst>
          </p:cNvPr>
          <p:cNvSpPr>
            <a:spLocks noChangeAspect="1"/>
          </p:cNvSpPr>
          <p:nvPr/>
        </p:nvSpPr>
        <p:spPr>
          <a:xfrm>
            <a:off x="8666801" y="925851"/>
            <a:ext cx="267713" cy="217831"/>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wrap="none" lIns="0" tIns="85920" rIns="0" bIns="0" rtlCol="0" anchor="t" anchorCtr="0"/>
          <a:lstStyle/>
          <a:p>
            <a:pPr algn="ctr"/>
            <a:endParaRPr lang="en-AU" sz="716">
              <a:solidFill>
                <a:schemeClr val="tx1"/>
              </a:solidFill>
            </a:endParaRPr>
          </a:p>
        </p:txBody>
      </p:sp>
      <p:sp>
        <p:nvSpPr>
          <p:cNvPr id="82" name="TextBox 81">
            <a:extLst>
              <a:ext uri="{FF2B5EF4-FFF2-40B4-BE49-F238E27FC236}">
                <a16:creationId xmlns:a16="http://schemas.microsoft.com/office/drawing/2014/main" id="{B35097F0-073D-4A04-A61F-7C4F99C483A9}"/>
              </a:ext>
            </a:extLst>
          </p:cNvPr>
          <p:cNvSpPr txBox="1"/>
          <p:nvPr/>
        </p:nvSpPr>
        <p:spPr>
          <a:xfrm>
            <a:off x="8942842" y="714497"/>
            <a:ext cx="3138957" cy="646331"/>
          </a:xfrm>
          <a:prstGeom prst="rect">
            <a:avLst/>
          </a:prstGeom>
          <a:noFill/>
        </p:spPr>
        <p:txBody>
          <a:bodyPr wrap="square" rtlCol="0">
            <a:spAutoFit/>
          </a:bodyPr>
          <a:lstStyle/>
          <a:p>
            <a:r>
              <a:rPr lang="en-AU"/>
              <a:t>External facing activities – listed in plan</a:t>
            </a:r>
          </a:p>
        </p:txBody>
      </p:sp>
    </p:spTree>
    <p:extLst>
      <p:ext uri="{BB962C8B-B14F-4D97-AF65-F5344CB8AC3E}">
        <p14:creationId xmlns:p14="http://schemas.microsoft.com/office/powerpoint/2010/main" val="1726932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EEA8316-F19F-49D2-9A72-247F1A1B0783}"/>
              </a:ext>
            </a:extLst>
          </p:cNvPr>
          <p:cNvSpPr>
            <a:spLocks noGrp="1"/>
          </p:cNvSpPr>
          <p:nvPr>
            <p:ph type="title"/>
          </p:nvPr>
        </p:nvSpPr>
        <p:spPr/>
        <p:txBody>
          <a:bodyPr>
            <a:normAutofit/>
          </a:bodyPr>
          <a:lstStyle/>
          <a:p>
            <a:r>
              <a:rPr lang="en-AU" sz="4000"/>
              <a:t>Industry Go-Live Schedule</a:t>
            </a:r>
          </a:p>
        </p:txBody>
      </p:sp>
      <p:sp>
        <p:nvSpPr>
          <p:cNvPr id="4" name="Slide Number Placeholder 3">
            <a:extLst>
              <a:ext uri="{FF2B5EF4-FFF2-40B4-BE49-F238E27FC236}">
                <a16:creationId xmlns:a16="http://schemas.microsoft.com/office/drawing/2014/main" id="{43F680A7-F59B-4963-B1D7-B79BAA06343F}"/>
              </a:ext>
            </a:extLst>
          </p:cNvPr>
          <p:cNvSpPr>
            <a:spLocks noGrp="1"/>
          </p:cNvSpPr>
          <p:nvPr>
            <p:ph type="sldNum" sz="quarter" idx="12"/>
          </p:nvPr>
        </p:nvSpPr>
        <p:spPr/>
        <p:txBody>
          <a:bodyPr/>
          <a:lstStyle/>
          <a:p>
            <a:fld id="{4EC81F68-4976-451A-B2E9-79BCBD2F70CC}" type="slidenum">
              <a:rPr lang="en-AU" smtClean="0"/>
              <a:t>7</a:t>
            </a:fld>
            <a:endParaRPr lang="en-AU"/>
          </a:p>
        </p:txBody>
      </p:sp>
      <p:graphicFrame>
        <p:nvGraphicFramePr>
          <p:cNvPr id="7" name="Table 6">
            <a:extLst>
              <a:ext uri="{FF2B5EF4-FFF2-40B4-BE49-F238E27FC236}">
                <a16:creationId xmlns:a16="http://schemas.microsoft.com/office/drawing/2014/main" id="{C60D5167-D647-42E6-B7EF-323219D31A90}"/>
              </a:ext>
            </a:extLst>
          </p:cNvPr>
          <p:cNvGraphicFramePr>
            <a:graphicFrameLocks noGrp="1"/>
          </p:cNvGraphicFramePr>
          <p:nvPr>
            <p:extLst>
              <p:ext uri="{D42A27DB-BD31-4B8C-83A1-F6EECF244321}">
                <p14:modId xmlns:p14="http://schemas.microsoft.com/office/powerpoint/2010/main" val="3174085253"/>
              </p:ext>
            </p:extLst>
          </p:nvPr>
        </p:nvGraphicFramePr>
        <p:xfrm>
          <a:off x="0" y="1381560"/>
          <a:ext cx="12191999" cy="4598913"/>
        </p:xfrm>
        <a:graphic>
          <a:graphicData uri="http://schemas.openxmlformats.org/drawingml/2006/table">
            <a:tbl>
              <a:tblPr firstRow="1" firstCol="1" bandRow="1">
                <a:tableStyleId>{21E4AEA4-8DFA-4A89-87EB-49C32662AFE0}</a:tableStyleId>
              </a:tblPr>
              <a:tblGrid>
                <a:gridCol w="370943">
                  <a:extLst>
                    <a:ext uri="{9D8B030D-6E8A-4147-A177-3AD203B41FA5}">
                      <a16:colId xmlns:a16="http://schemas.microsoft.com/office/drawing/2014/main" val="1410441086"/>
                    </a:ext>
                  </a:extLst>
                </a:gridCol>
                <a:gridCol w="3256840">
                  <a:extLst>
                    <a:ext uri="{9D8B030D-6E8A-4147-A177-3AD203B41FA5}">
                      <a16:colId xmlns:a16="http://schemas.microsoft.com/office/drawing/2014/main" val="571272455"/>
                    </a:ext>
                  </a:extLst>
                </a:gridCol>
                <a:gridCol w="1480930">
                  <a:extLst>
                    <a:ext uri="{9D8B030D-6E8A-4147-A177-3AD203B41FA5}">
                      <a16:colId xmlns:a16="http://schemas.microsoft.com/office/drawing/2014/main" val="407914321"/>
                    </a:ext>
                  </a:extLst>
                </a:gridCol>
                <a:gridCol w="3150704">
                  <a:extLst>
                    <a:ext uri="{9D8B030D-6E8A-4147-A177-3AD203B41FA5}">
                      <a16:colId xmlns:a16="http://schemas.microsoft.com/office/drawing/2014/main" val="2154464559"/>
                    </a:ext>
                  </a:extLst>
                </a:gridCol>
                <a:gridCol w="1379627">
                  <a:extLst>
                    <a:ext uri="{9D8B030D-6E8A-4147-A177-3AD203B41FA5}">
                      <a16:colId xmlns:a16="http://schemas.microsoft.com/office/drawing/2014/main" val="816434851"/>
                    </a:ext>
                  </a:extLst>
                </a:gridCol>
                <a:gridCol w="2552955">
                  <a:extLst>
                    <a:ext uri="{9D8B030D-6E8A-4147-A177-3AD203B41FA5}">
                      <a16:colId xmlns:a16="http://schemas.microsoft.com/office/drawing/2014/main" val="1818675627"/>
                    </a:ext>
                  </a:extLst>
                </a:gridCol>
              </a:tblGrid>
              <a:tr h="333569">
                <a:tc>
                  <a:txBody>
                    <a:bodyPr/>
                    <a:lstStyle/>
                    <a:p>
                      <a:pPr algn="ctr"/>
                      <a:r>
                        <a:rPr lang="en-AU" sz="900">
                          <a:effectLst/>
                        </a:rPr>
                        <a:t>#</a:t>
                      </a:r>
                      <a:endParaRPr lang="en-AU" sz="900">
                        <a:solidFill>
                          <a:srgbClr val="222324"/>
                        </a:solidFill>
                        <a:effectLst/>
                        <a:latin typeface="Segoe UI Semilight" panose="020B0402040204020203" pitchFamily="34" charset="0"/>
                        <a:ea typeface="Batang" panose="020B0503020000020004"/>
                        <a:cs typeface="Arial Unicode MS"/>
                      </a:endParaRPr>
                    </a:p>
                  </a:txBody>
                  <a:tcPr marL="38583" marR="38583" marT="0" marB="0" anchor="ctr"/>
                </a:tc>
                <a:tc>
                  <a:txBody>
                    <a:bodyPr/>
                    <a:lstStyle/>
                    <a:p>
                      <a:r>
                        <a:rPr lang="en-AU" sz="1050">
                          <a:effectLst/>
                        </a:rPr>
                        <a:t>AEMO actions</a:t>
                      </a:r>
                      <a:endParaRPr lang="en-AU" sz="1050">
                        <a:solidFill>
                          <a:srgbClr val="222324"/>
                        </a:solidFill>
                        <a:effectLst/>
                        <a:latin typeface="Segoe UI Semilight" panose="020B0402040204020203" pitchFamily="34" charset="0"/>
                        <a:ea typeface="Batang" panose="020B0503020000020004"/>
                        <a:cs typeface="Arial Unicode MS"/>
                      </a:endParaRPr>
                    </a:p>
                  </a:txBody>
                  <a:tcPr marL="38583" marR="38583" marT="0" marB="0" anchor="ctr"/>
                </a:tc>
                <a:tc>
                  <a:txBody>
                    <a:bodyPr/>
                    <a:lstStyle/>
                    <a:p>
                      <a:r>
                        <a:rPr lang="en-AU" sz="1050">
                          <a:effectLst/>
                        </a:rPr>
                        <a:t>Industry Impacts and actions</a:t>
                      </a:r>
                      <a:endParaRPr lang="en-AU" sz="1050">
                        <a:solidFill>
                          <a:srgbClr val="222324"/>
                        </a:solidFill>
                        <a:effectLst/>
                        <a:latin typeface="Segoe UI Semilight" panose="020B0402040204020203" pitchFamily="34" charset="0"/>
                        <a:ea typeface="Batang" panose="020B0503020000020004"/>
                        <a:cs typeface="Arial Unicode MS"/>
                      </a:endParaRPr>
                    </a:p>
                  </a:txBody>
                  <a:tcPr marL="38583" marR="38583" marT="0" marB="0" anchor="ctr"/>
                </a:tc>
                <a:tc>
                  <a:txBody>
                    <a:bodyPr/>
                    <a:lstStyle/>
                    <a:p>
                      <a:r>
                        <a:rPr lang="en-AU" sz="900">
                          <a:effectLst/>
                        </a:rPr>
                        <a:t> Notes</a:t>
                      </a:r>
                      <a:endParaRPr lang="en-AU" sz="900">
                        <a:solidFill>
                          <a:srgbClr val="222324"/>
                        </a:solidFill>
                        <a:effectLst/>
                        <a:latin typeface="Segoe UI Semilight" panose="020B0402040204020203" pitchFamily="34" charset="0"/>
                        <a:ea typeface="Batang" panose="020B0503020000020004"/>
                        <a:cs typeface="Arial Unicode MS"/>
                      </a:endParaRPr>
                    </a:p>
                  </a:txBody>
                  <a:tcPr marL="38583" marR="38583" marT="0" marB="0" anchor="ctr"/>
                </a:tc>
                <a:tc>
                  <a:txBody>
                    <a:bodyPr/>
                    <a:lstStyle/>
                    <a:p>
                      <a:pPr algn="ctr">
                        <a:lnSpc>
                          <a:spcPts val="900"/>
                        </a:lnSpc>
                      </a:pPr>
                      <a:r>
                        <a:rPr lang="en-AU" sz="1050">
                          <a:effectLst/>
                        </a:rPr>
                        <a:t>Planned Start Time </a:t>
                      </a:r>
                      <a:br>
                        <a:rPr lang="en-AU" sz="1050">
                          <a:effectLst/>
                        </a:rPr>
                      </a:br>
                      <a:r>
                        <a:rPr lang="en-AU" sz="800">
                          <a:effectLst/>
                        </a:rPr>
                        <a:t>(Market Time, Approximate only)</a:t>
                      </a:r>
                      <a:endParaRPr lang="en-AU" sz="900" i="1">
                        <a:solidFill>
                          <a:srgbClr val="222324"/>
                        </a:solidFill>
                        <a:effectLst/>
                        <a:latin typeface="Segoe UI Semilight" panose="020B0402040204020203" pitchFamily="34" charset="0"/>
                        <a:ea typeface="Batang" panose="020B0503020000020004"/>
                        <a:cs typeface="Arial Unicode MS"/>
                      </a:endParaRPr>
                    </a:p>
                  </a:txBody>
                  <a:tcPr marL="38583" marR="38583" marT="36000" marB="36000" anchor="ctr"/>
                </a:tc>
                <a:tc>
                  <a:txBody>
                    <a:bodyPr/>
                    <a:lstStyle/>
                    <a:p>
                      <a:pPr algn="ctr"/>
                      <a:r>
                        <a:rPr lang="en-AU" sz="1050">
                          <a:effectLst/>
                        </a:rPr>
                        <a:t>Communication Channel</a:t>
                      </a:r>
                      <a:endParaRPr lang="en-AU" sz="1050">
                        <a:solidFill>
                          <a:srgbClr val="222324"/>
                        </a:solidFill>
                        <a:effectLst/>
                        <a:latin typeface="Segoe UI Semilight" panose="020B0402040204020203" pitchFamily="34" charset="0"/>
                        <a:ea typeface="Batang" panose="020B0503020000020004"/>
                        <a:cs typeface="Arial Unicode MS"/>
                      </a:endParaRPr>
                    </a:p>
                  </a:txBody>
                  <a:tcPr marL="38583" marR="38583" marT="0" marB="0" anchor="ctr"/>
                </a:tc>
                <a:extLst>
                  <a:ext uri="{0D108BD9-81ED-4DB2-BD59-A6C34878D82A}">
                    <a16:rowId xmlns:a16="http://schemas.microsoft.com/office/drawing/2014/main" val="585358203"/>
                  </a:ext>
                </a:extLst>
              </a:tr>
              <a:tr h="148253">
                <a:tc>
                  <a:txBody>
                    <a:bodyPr/>
                    <a:lstStyle/>
                    <a:p>
                      <a:pPr algn="ctr"/>
                      <a:r>
                        <a:rPr lang="en-AU" sz="900">
                          <a:effectLst/>
                        </a:rPr>
                        <a:t> </a:t>
                      </a:r>
                      <a:endParaRPr lang="en-AU" sz="900">
                        <a:solidFill>
                          <a:srgbClr val="222324"/>
                        </a:solidFill>
                        <a:effectLst/>
                        <a:latin typeface="Segoe UI Semilight" panose="020B0402040204020203" pitchFamily="34" charset="0"/>
                        <a:ea typeface="Batang" panose="020B0503020000020004"/>
                        <a:cs typeface="Arial Unicode MS"/>
                      </a:endParaRPr>
                    </a:p>
                  </a:txBody>
                  <a:tcPr marL="38583" marR="38583" marT="0" marB="0"/>
                </a:tc>
                <a:tc>
                  <a:txBody>
                    <a:bodyPr/>
                    <a:lstStyle/>
                    <a:p>
                      <a:endParaRPr lang="en-AU" sz="1000">
                        <a:effectLst/>
                        <a:latin typeface="+mn-lt"/>
                        <a:cs typeface="Times New Roman" panose="02020603050405020304" pitchFamily="18" charset="0"/>
                      </a:endParaRPr>
                    </a:p>
                  </a:txBody>
                  <a:tcPr marL="38583" marR="38583" marT="0" marB="0"/>
                </a:tc>
                <a:tc>
                  <a:txBody>
                    <a:bodyPr/>
                    <a:lstStyle/>
                    <a:p>
                      <a:r>
                        <a:rPr lang="en-AU" sz="1000">
                          <a:effectLst/>
                        </a:rPr>
                        <a:t>Specific Role</a:t>
                      </a:r>
                      <a:endParaRPr lang="en-AU" sz="1000">
                        <a:solidFill>
                          <a:srgbClr val="222324"/>
                        </a:solidFill>
                        <a:effectLst/>
                        <a:latin typeface="+mn-lt"/>
                        <a:ea typeface="Batang" panose="020B0503020000020004"/>
                        <a:cs typeface="Arial Unicode MS"/>
                      </a:endParaRPr>
                    </a:p>
                  </a:txBody>
                  <a:tcPr marL="38583" marR="38583" marT="0" marB="0"/>
                </a:tc>
                <a:tc>
                  <a:txBody>
                    <a:bodyPr/>
                    <a:lstStyle/>
                    <a:p>
                      <a:r>
                        <a:rPr lang="en-AU" sz="1000">
                          <a:effectLst/>
                        </a:rPr>
                        <a:t>All Roles</a:t>
                      </a:r>
                      <a:endParaRPr lang="en-AU" sz="1000">
                        <a:solidFill>
                          <a:srgbClr val="222324"/>
                        </a:solidFill>
                        <a:effectLst/>
                        <a:latin typeface="+mn-lt"/>
                        <a:ea typeface="Batang" panose="020B0503020000020004"/>
                        <a:cs typeface="Arial Unicode MS"/>
                      </a:endParaRPr>
                    </a:p>
                  </a:txBody>
                  <a:tcPr marL="38583" marR="38583" marT="0" marB="0"/>
                </a:tc>
                <a:tc>
                  <a:txBody>
                    <a:bodyPr/>
                    <a:lstStyle/>
                    <a:p>
                      <a:r>
                        <a:rPr lang="en-AU" sz="1000">
                          <a:effectLst/>
                        </a:rPr>
                        <a:t> </a:t>
                      </a:r>
                      <a:endParaRPr lang="en-AU" sz="1000">
                        <a:solidFill>
                          <a:srgbClr val="222324"/>
                        </a:solidFill>
                        <a:effectLst/>
                        <a:latin typeface="+mn-lt"/>
                        <a:ea typeface="Batang" panose="020B0503020000020004"/>
                        <a:cs typeface="Arial Unicode MS"/>
                      </a:endParaRPr>
                    </a:p>
                  </a:txBody>
                  <a:tcPr marL="38583" marR="38583" marT="0" marB="0"/>
                </a:tc>
                <a:tc>
                  <a:txBody>
                    <a:bodyPr/>
                    <a:lstStyle/>
                    <a:p>
                      <a:r>
                        <a:rPr lang="en-AU" sz="1000">
                          <a:effectLst/>
                        </a:rPr>
                        <a:t> </a:t>
                      </a:r>
                      <a:endParaRPr lang="en-AU" sz="1000">
                        <a:solidFill>
                          <a:srgbClr val="222324"/>
                        </a:solidFill>
                        <a:effectLst/>
                        <a:latin typeface="+mn-lt"/>
                        <a:ea typeface="Batang" panose="020B0503020000020004"/>
                        <a:cs typeface="Arial Unicode MS"/>
                      </a:endParaRPr>
                    </a:p>
                  </a:txBody>
                  <a:tcPr marL="38583" marR="38583" marT="0" marB="0"/>
                </a:tc>
                <a:extLst>
                  <a:ext uri="{0D108BD9-81ED-4DB2-BD59-A6C34878D82A}">
                    <a16:rowId xmlns:a16="http://schemas.microsoft.com/office/drawing/2014/main" val="436137382"/>
                  </a:ext>
                </a:extLst>
              </a:tr>
              <a:tr h="640966">
                <a:tc>
                  <a:txBody>
                    <a:bodyPr/>
                    <a:lstStyle/>
                    <a:p>
                      <a:pPr algn="l" rtl="0" fontAlgn="base"/>
                      <a:r>
                        <a:rPr lang="en-AU" sz="1100" b="0" i="0">
                          <a:solidFill>
                            <a:schemeClr val="bg1"/>
                          </a:solidFill>
                          <a:effectLst/>
                          <a:latin typeface="Calibri" panose="020F0502020204030204" pitchFamily="34" charset="0"/>
                        </a:rPr>
                        <a:t>1 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performs preparatory migration activities in readiness for the retail platform cutover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Participants to ensure MSATS B2M setting reflects schema preferences are set by Tuesday 15th June. </a:t>
                      </a:r>
                      <a:r>
                        <a:rPr lang="en-AU" sz="1100" b="0" i="0">
                          <a:solidFill>
                            <a:srgbClr val="222324"/>
                          </a:solidFill>
                          <a:effectLst/>
                          <a:latin typeface="WordVisiCarriageReturn_MSFontService"/>
                        </a:rPr>
                        <a:t> </a:t>
                      </a:r>
                      <a:br>
                        <a:rPr lang="en-AU" sz="1100" b="0" i="0">
                          <a:solidFill>
                            <a:srgbClr val="222324"/>
                          </a:solidFill>
                          <a:effectLst/>
                          <a:latin typeface="WordVisiCarriageReturn_MSFontService"/>
                        </a:rPr>
                      </a:br>
                      <a:r>
                        <a:rPr lang="en-AU" sz="1100" b="0" i="0">
                          <a:solidFill>
                            <a:srgbClr val="222324"/>
                          </a:solidFill>
                          <a:effectLst/>
                          <a:latin typeface="Calibri" panose="020F0502020204030204" pitchFamily="34" charset="0"/>
                        </a:rPr>
                        <a:t>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See section 3.6.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Tue 8/06/21  </a:t>
                      </a:r>
                      <a:endParaRPr lang="en-AU" b="0" i="0">
                        <a:solidFill>
                          <a:srgbClr val="222324"/>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Support Hub notice of planned outage provided.  </a:t>
                      </a:r>
                      <a:endParaRPr lang="en-AU" b="0" i="0">
                        <a:solidFill>
                          <a:srgbClr val="222324"/>
                        </a:solidFill>
                        <a:effectLst/>
                      </a:endParaRPr>
                    </a:p>
                  </a:txBody>
                  <a:tcPr/>
                </a:tc>
                <a:extLst>
                  <a:ext uri="{0D108BD9-81ED-4DB2-BD59-A6C34878D82A}">
                    <a16:rowId xmlns:a16="http://schemas.microsoft.com/office/drawing/2014/main" val="1794815544"/>
                  </a:ext>
                </a:extLst>
              </a:tr>
              <a:tr h="656245">
                <a:tc>
                  <a:txBody>
                    <a:bodyPr/>
                    <a:lstStyle/>
                    <a:p>
                      <a:pPr algn="l" rtl="0" fontAlgn="base"/>
                      <a:r>
                        <a:rPr lang="en-AU" sz="1100" b="0" i="0">
                          <a:solidFill>
                            <a:schemeClr val="bg1"/>
                          </a:solidFill>
                          <a:effectLst/>
                          <a:latin typeface="Calibri" panose="020F0502020204030204" pitchFamily="34" charset="0"/>
                        </a:rPr>
                        <a:t>2 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notifies participants that B2M transactions will not be processed from 19</a:t>
                      </a:r>
                      <a:r>
                        <a:rPr lang="en-AU" sz="850" b="0" i="0" baseline="30000">
                          <a:solidFill>
                            <a:srgbClr val="000000"/>
                          </a:solidFill>
                          <a:effectLst/>
                          <a:latin typeface="Calibri" panose="020F0502020204030204" pitchFamily="34" charset="0"/>
                        </a:rPr>
                        <a:t>th</a:t>
                      </a:r>
                      <a:r>
                        <a:rPr lang="en-AU" sz="1100" b="0" i="0">
                          <a:solidFill>
                            <a:srgbClr val="000000"/>
                          </a:solidFill>
                          <a:effectLst/>
                          <a:latin typeface="Calibri" panose="020F0502020204030204" pitchFamily="34" charset="0"/>
                        </a:rPr>
                        <a:t> June 2021 6am market time.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Participants to complete B2M transactions by 6am.  Note that AEMO will not be processing B2M transactions from 6am 19 June until go-live.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Friday 18/06/21  </a:t>
                      </a:r>
                      <a:endParaRPr lang="en-AU" b="0" i="0">
                        <a:solidFill>
                          <a:srgbClr val="222324"/>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5MS Mailbox </a:t>
                      </a:r>
                      <a:endParaRPr lang="en-AU" b="0" i="0">
                        <a:solidFill>
                          <a:srgbClr val="222324"/>
                        </a:solidFill>
                        <a:effectLst/>
                      </a:endParaRPr>
                    </a:p>
                  </a:txBody>
                  <a:tcPr/>
                </a:tc>
                <a:extLst>
                  <a:ext uri="{0D108BD9-81ED-4DB2-BD59-A6C34878D82A}">
                    <a16:rowId xmlns:a16="http://schemas.microsoft.com/office/drawing/2014/main" val="3303370698"/>
                  </a:ext>
                </a:extLst>
              </a:tr>
              <a:tr h="562797">
                <a:tc>
                  <a:txBody>
                    <a:bodyPr/>
                    <a:lstStyle/>
                    <a:p>
                      <a:pPr algn="l" rtl="0" fontAlgn="base"/>
                      <a:r>
                        <a:rPr lang="en-AU" sz="1100" b="0" i="0">
                          <a:solidFill>
                            <a:schemeClr val="bg1"/>
                          </a:solidFill>
                          <a:effectLst/>
                          <a:latin typeface="Calibri" panose="020F0502020204030204" pitchFamily="34" charset="0"/>
                        </a:rPr>
                        <a:t>3 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MDP Participants advised to stop sending meter data to VPXP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MDP ONLY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VICTUOS participants to stop sending meter data to VPXP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Sat 19/06/21 06:00</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5MS mailbox  </a:t>
                      </a:r>
                      <a:endParaRPr lang="en-AU" b="0" i="0">
                        <a:solidFill>
                          <a:srgbClr val="222324"/>
                        </a:solidFill>
                        <a:effectLst/>
                      </a:endParaRPr>
                    </a:p>
                  </a:txBody>
                  <a:tcPr/>
                </a:tc>
                <a:extLst>
                  <a:ext uri="{0D108BD9-81ED-4DB2-BD59-A6C34878D82A}">
                    <a16:rowId xmlns:a16="http://schemas.microsoft.com/office/drawing/2014/main" val="3734025637"/>
                  </a:ext>
                </a:extLst>
              </a:tr>
              <a:tr h="1021420">
                <a:tc>
                  <a:txBody>
                    <a:bodyPr/>
                    <a:lstStyle/>
                    <a:p>
                      <a:pPr algn="l" rtl="0" fontAlgn="base"/>
                      <a:r>
                        <a:rPr lang="en-AU" sz="1100" b="0" i="0">
                          <a:solidFill>
                            <a:schemeClr val="bg1"/>
                          </a:solidFill>
                          <a:effectLst/>
                          <a:latin typeface="Calibri" panose="020F0502020204030204" pitchFamily="34" charset="0"/>
                        </a:rPr>
                        <a:t>4 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stops B2M batch handlers and confirms processing halt to participants </a:t>
                      </a:r>
                      <a:endParaRPr lang="en-AU" b="0" i="0">
                        <a:solidFill>
                          <a:srgbClr val="222324"/>
                        </a:solidFill>
                        <a:effectLst/>
                      </a:endParaRPr>
                    </a:p>
                    <a:p>
                      <a:pPr algn="l" rtl="0" fontAlgn="base">
                        <a:buFont typeface="Arial" panose="020B0604020202020204" pitchFamily="34" charset="0"/>
                        <a:buChar char="•"/>
                      </a:pPr>
                      <a:r>
                        <a:rPr lang="en-AU" sz="1100" b="0" i="0">
                          <a:solidFill>
                            <a:srgbClr val="000000"/>
                          </a:solidFill>
                          <a:effectLst/>
                          <a:latin typeface="Calibri" panose="020F0502020204030204" pitchFamily="34" charset="0"/>
                        </a:rPr>
                        <a:t>AEMO stops participant inbox (6.00am) </a:t>
                      </a:r>
                      <a:endParaRPr lang="en-AU" sz="1100" b="0" i="0">
                        <a:solidFill>
                          <a:srgbClr val="222324"/>
                        </a:solidFill>
                        <a:effectLst/>
                        <a:latin typeface="Calibri" panose="020F0502020204030204" pitchFamily="34" charset="0"/>
                      </a:endParaRPr>
                    </a:p>
                    <a:p>
                      <a:pPr algn="l" rtl="0" fontAlgn="base"/>
                      <a:r>
                        <a:rPr lang="en-AU" sz="1100" b="0" i="0">
                          <a:solidFill>
                            <a:srgbClr val="000000"/>
                          </a:solidFill>
                          <a:effectLst/>
                          <a:latin typeface="Calibri" panose="020F0502020204030204" pitchFamily="34" charset="0"/>
                        </a:rPr>
                        <a:t>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 No processing of meter data and CRs from this point onwards. Files will recommence processing once restarted.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B2B still operating</a:t>
                      </a:r>
                      <a:r>
                        <a:rPr lang="en-AU" sz="1100" b="0" i="0">
                          <a:solidFill>
                            <a:srgbClr val="222324"/>
                          </a:solidFill>
                          <a:effectLst/>
                          <a:latin typeface="WordVisiCarriageReturn_MSFontService"/>
                        </a:rPr>
                        <a:t> </a:t>
                      </a:r>
                      <a:br>
                        <a:rPr lang="en-AU" sz="1100" b="0" i="0">
                          <a:solidFill>
                            <a:srgbClr val="222324"/>
                          </a:solidFill>
                          <a:effectLst/>
                          <a:latin typeface="WordVisiCarriageReturn_MSFontService"/>
                        </a:rPr>
                      </a:br>
                      <a:r>
                        <a:rPr lang="en-AU" sz="1100" b="0" i="0">
                          <a:solidFill>
                            <a:srgbClr val="222324"/>
                          </a:solidFill>
                          <a:effectLst/>
                          <a:latin typeface="Calibri" panose="020F0502020204030204" pitchFamily="34" charset="0"/>
                        </a:rPr>
                        <a:t>- Stop sending B2M transactions </a:t>
                      </a:r>
                      <a:r>
                        <a:rPr lang="en-AU" sz="1100" b="0" i="0">
                          <a:solidFill>
                            <a:srgbClr val="222324"/>
                          </a:solidFill>
                          <a:effectLst/>
                          <a:latin typeface="WordVisiCarriageReturn_MSFontService"/>
                        </a:rPr>
                        <a:t> </a:t>
                      </a:r>
                      <a:br>
                        <a:rPr lang="en-AU" sz="1100" b="0" i="0">
                          <a:solidFill>
                            <a:srgbClr val="222324"/>
                          </a:solidFill>
                          <a:effectLst/>
                          <a:latin typeface="WordVisiCarriageReturn_MSFontService"/>
                        </a:rPr>
                      </a:br>
                      <a:r>
                        <a:rPr lang="en-AU" sz="1100" b="0" i="0">
                          <a:solidFill>
                            <a:srgbClr val="222324"/>
                          </a:solidFill>
                          <a:effectLst/>
                          <a:latin typeface="Calibri" panose="020F0502020204030204" pitchFamily="34" charset="0"/>
                        </a:rPr>
                        <a:t>- Acknowledge messages and clean out Inbox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Sat 19/06/21 06:00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Support Hub Notice </a:t>
                      </a:r>
                      <a:r>
                        <a:rPr lang="en-AU" sz="1100" b="0" i="0">
                          <a:solidFill>
                            <a:srgbClr val="000000"/>
                          </a:solidFill>
                          <a:effectLst/>
                          <a:latin typeface="Calibri" panose="020F0502020204030204" pitchFamily="34" charset="0"/>
                        </a:rPr>
                        <a:t>(forwarded by 5MS mailbox)</a:t>
                      </a:r>
                      <a:r>
                        <a:rPr lang="en-AU" sz="1100" b="0" i="0">
                          <a:solidFill>
                            <a:srgbClr val="222324"/>
                          </a:solidFill>
                          <a:effectLst/>
                          <a:latin typeface="Calibri" panose="020F0502020204030204" pitchFamily="34" charset="0"/>
                        </a:rPr>
                        <a:t>  </a:t>
                      </a:r>
                      <a:endParaRPr lang="en-AU" b="0" i="0">
                        <a:solidFill>
                          <a:srgbClr val="222324"/>
                        </a:solidFill>
                        <a:effectLst/>
                      </a:endParaRPr>
                    </a:p>
                  </a:txBody>
                  <a:tcPr/>
                </a:tc>
                <a:extLst>
                  <a:ext uri="{0D108BD9-81ED-4DB2-BD59-A6C34878D82A}">
                    <a16:rowId xmlns:a16="http://schemas.microsoft.com/office/drawing/2014/main" val="1669221844"/>
                  </a:ext>
                </a:extLst>
              </a:tr>
              <a:tr h="480693">
                <a:tc>
                  <a:txBody>
                    <a:bodyPr/>
                    <a:lstStyle/>
                    <a:p>
                      <a:pPr algn="l" rtl="0" fontAlgn="base"/>
                      <a:r>
                        <a:rPr lang="en-AU" sz="1100" b="0" i="0">
                          <a:solidFill>
                            <a:schemeClr val="bg1"/>
                          </a:solidFill>
                          <a:effectLst/>
                          <a:latin typeface="Calibri" panose="020F0502020204030204" pitchFamily="34" charset="0"/>
                        </a:rPr>
                        <a:t>5 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stops access to the MSATS Browser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 All access to the MSATS Browser is stopped. No read access available, including NMI Discovery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Sat 19/06/21 06:00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Support Hub Notice </a:t>
                      </a:r>
                      <a:r>
                        <a:rPr lang="en-AU" sz="1100" b="0" i="0">
                          <a:solidFill>
                            <a:srgbClr val="000000"/>
                          </a:solidFill>
                          <a:effectLst/>
                          <a:latin typeface="Calibri" panose="020F0502020204030204" pitchFamily="34" charset="0"/>
                        </a:rPr>
                        <a:t>(forwarded by 5MS mailbox)</a:t>
                      </a:r>
                      <a:r>
                        <a:rPr lang="en-AU" sz="1100" b="0" i="0">
                          <a:solidFill>
                            <a:srgbClr val="222324"/>
                          </a:solidFill>
                          <a:effectLst/>
                          <a:latin typeface="Calibri" panose="020F0502020204030204" pitchFamily="34" charset="0"/>
                        </a:rPr>
                        <a:t>  </a:t>
                      </a:r>
                      <a:endParaRPr lang="en-AU" b="0" i="0">
                        <a:solidFill>
                          <a:srgbClr val="222324"/>
                        </a:solidFill>
                        <a:effectLst/>
                      </a:endParaRPr>
                    </a:p>
                  </a:txBody>
                  <a:tcPr/>
                </a:tc>
                <a:extLst>
                  <a:ext uri="{0D108BD9-81ED-4DB2-BD59-A6C34878D82A}">
                    <a16:rowId xmlns:a16="http://schemas.microsoft.com/office/drawing/2014/main" val="3865274204"/>
                  </a:ext>
                </a:extLst>
              </a:tr>
            </a:tbl>
          </a:graphicData>
        </a:graphic>
      </p:graphicFrame>
      <p:sp>
        <p:nvSpPr>
          <p:cNvPr id="2" name="TextBox 1">
            <a:extLst>
              <a:ext uri="{FF2B5EF4-FFF2-40B4-BE49-F238E27FC236}">
                <a16:creationId xmlns:a16="http://schemas.microsoft.com/office/drawing/2014/main" id="{AA11E309-6B60-437C-B3FC-8EA6E57C372F}"/>
              </a:ext>
            </a:extLst>
          </p:cNvPr>
          <p:cNvSpPr txBox="1"/>
          <p:nvPr/>
        </p:nvSpPr>
        <p:spPr>
          <a:xfrm>
            <a:off x="7714445" y="412124"/>
            <a:ext cx="4477555" cy="646331"/>
          </a:xfrm>
          <a:prstGeom prst="rect">
            <a:avLst/>
          </a:prstGeom>
          <a:noFill/>
          <a:ln>
            <a:solidFill>
              <a:srgbClr val="FF0000"/>
            </a:solidFill>
          </a:ln>
        </p:spPr>
        <p:txBody>
          <a:bodyPr wrap="square" rtlCol="0">
            <a:spAutoFit/>
          </a:bodyPr>
          <a:lstStyle/>
          <a:p>
            <a:r>
              <a:rPr lang="en-AU" sz="1200">
                <a:solidFill>
                  <a:schemeClr val="bg2"/>
                </a:solidFill>
              </a:rPr>
              <a:t>NB Timeframes and timings provided in the Cutover Schedule are based on best available estimates, but may vary during cutover execution </a:t>
            </a:r>
          </a:p>
        </p:txBody>
      </p:sp>
    </p:spTree>
    <p:extLst>
      <p:ext uri="{BB962C8B-B14F-4D97-AF65-F5344CB8AC3E}">
        <p14:creationId xmlns:p14="http://schemas.microsoft.com/office/powerpoint/2010/main" val="2364378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CDED8-3AED-4D83-A5CB-52352B045EFB}"/>
              </a:ext>
            </a:extLst>
          </p:cNvPr>
          <p:cNvSpPr>
            <a:spLocks noGrp="1"/>
          </p:cNvSpPr>
          <p:nvPr>
            <p:ph type="title"/>
          </p:nvPr>
        </p:nvSpPr>
        <p:spPr>
          <a:xfrm>
            <a:off x="165785" y="-540277"/>
            <a:ext cx="9001778" cy="1189039"/>
          </a:xfrm>
        </p:spPr>
        <p:txBody>
          <a:bodyPr>
            <a:normAutofit/>
          </a:bodyPr>
          <a:lstStyle/>
          <a:p>
            <a:r>
              <a:rPr lang="en-AU" sz="4000"/>
              <a:t>Industry Go-Live Schedule</a:t>
            </a:r>
            <a:endParaRPr lang="en-AU" sz="4000" i="1"/>
          </a:p>
        </p:txBody>
      </p:sp>
      <p:sp>
        <p:nvSpPr>
          <p:cNvPr id="3" name="Slide Number Placeholder 2">
            <a:extLst>
              <a:ext uri="{FF2B5EF4-FFF2-40B4-BE49-F238E27FC236}">
                <a16:creationId xmlns:a16="http://schemas.microsoft.com/office/drawing/2014/main" id="{11B21E26-9900-4845-84B0-6F054A0EF176}"/>
              </a:ext>
            </a:extLst>
          </p:cNvPr>
          <p:cNvSpPr>
            <a:spLocks noGrp="1"/>
          </p:cNvSpPr>
          <p:nvPr>
            <p:ph type="sldNum" sz="quarter" idx="12"/>
          </p:nvPr>
        </p:nvSpPr>
        <p:spPr/>
        <p:txBody>
          <a:bodyPr/>
          <a:lstStyle/>
          <a:p>
            <a:fld id="{4EC81F68-4976-451A-B2E9-79BCBD2F70CC}" type="slidenum">
              <a:rPr lang="en-AU" smtClean="0"/>
              <a:t>8</a:t>
            </a:fld>
            <a:endParaRPr lang="en-AU"/>
          </a:p>
        </p:txBody>
      </p:sp>
      <p:graphicFrame>
        <p:nvGraphicFramePr>
          <p:cNvPr id="4" name="Table 4">
            <a:extLst>
              <a:ext uri="{FF2B5EF4-FFF2-40B4-BE49-F238E27FC236}">
                <a16:creationId xmlns:a16="http://schemas.microsoft.com/office/drawing/2014/main" id="{EE917C9E-577B-4746-A0DE-73657E11D25B}"/>
              </a:ext>
            </a:extLst>
          </p:cNvPr>
          <p:cNvGraphicFramePr>
            <a:graphicFrameLocks noGrp="1"/>
          </p:cNvGraphicFramePr>
          <p:nvPr/>
        </p:nvGraphicFramePr>
        <p:xfrm>
          <a:off x="0" y="813661"/>
          <a:ext cx="12192000" cy="532563"/>
        </p:xfrm>
        <a:graphic>
          <a:graphicData uri="http://schemas.openxmlformats.org/drawingml/2006/table">
            <a:tbl>
              <a:tblPr firstRow="1" bandRow="1">
                <a:tableStyleId>{5C22544A-7EE6-4342-B048-85BDC9FD1C3A}</a:tableStyleId>
              </a:tblPr>
              <a:tblGrid>
                <a:gridCol w="12192000">
                  <a:extLst>
                    <a:ext uri="{9D8B030D-6E8A-4147-A177-3AD203B41FA5}">
                      <a16:colId xmlns:a16="http://schemas.microsoft.com/office/drawing/2014/main" val="1461810930"/>
                    </a:ext>
                  </a:extLst>
                </a:gridCol>
              </a:tblGrid>
              <a:tr h="532563">
                <a:tc>
                  <a:txBody>
                    <a:bodyPr/>
                    <a:lstStyle/>
                    <a:p>
                      <a:endParaRPr lang="en-AU"/>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643723890"/>
                  </a:ext>
                </a:extLst>
              </a:tr>
            </a:tbl>
          </a:graphicData>
        </a:graphic>
      </p:graphicFrame>
      <p:graphicFrame>
        <p:nvGraphicFramePr>
          <p:cNvPr id="6" name="Table 5">
            <a:extLst>
              <a:ext uri="{FF2B5EF4-FFF2-40B4-BE49-F238E27FC236}">
                <a16:creationId xmlns:a16="http://schemas.microsoft.com/office/drawing/2014/main" id="{F84920B9-46F8-4963-893C-15C930381DEE}"/>
              </a:ext>
            </a:extLst>
          </p:cNvPr>
          <p:cNvGraphicFramePr>
            <a:graphicFrameLocks noGrp="1"/>
          </p:cNvGraphicFramePr>
          <p:nvPr>
            <p:extLst>
              <p:ext uri="{D42A27DB-BD31-4B8C-83A1-F6EECF244321}">
                <p14:modId xmlns:p14="http://schemas.microsoft.com/office/powerpoint/2010/main" val="2792182064"/>
              </p:ext>
            </p:extLst>
          </p:nvPr>
        </p:nvGraphicFramePr>
        <p:xfrm>
          <a:off x="0" y="866075"/>
          <a:ext cx="12261574" cy="5234321"/>
        </p:xfrm>
        <a:graphic>
          <a:graphicData uri="http://schemas.openxmlformats.org/drawingml/2006/table">
            <a:tbl>
              <a:tblPr firstRow="1" firstCol="1" bandRow="1">
                <a:tableStyleId>{21E4AEA4-8DFA-4A89-87EB-49C32662AFE0}</a:tableStyleId>
              </a:tblPr>
              <a:tblGrid>
                <a:gridCol w="394477">
                  <a:extLst>
                    <a:ext uri="{9D8B030D-6E8A-4147-A177-3AD203B41FA5}">
                      <a16:colId xmlns:a16="http://schemas.microsoft.com/office/drawing/2014/main" val="3916373225"/>
                    </a:ext>
                  </a:extLst>
                </a:gridCol>
                <a:gridCol w="3601053">
                  <a:extLst>
                    <a:ext uri="{9D8B030D-6E8A-4147-A177-3AD203B41FA5}">
                      <a16:colId xmlns:a16="http://schemas.microsoft.com/office/drawing/2014/main" val="3810317622"/>
                    </a:ext>
                  </a:extLst>
                </a:gridCol>
                <a:gridCol w="1928192">
                  <a:extLst>
                    <a:ext uri="{9D8B030D-6E8A-4147-A177-3AD203B41FA5}">
                      <a16:colId xmlns:a16="http://schemas.microsoft.com/office/drawing/2014/main" val="883735806"/>
                    </a:ext>
                  </a:extLst>
                </a:gridCol>
                <a:gridCol w="3458817">
                  <a:extLst>
                    <a:ext uri="{9D8B030D-6E8A-4147-A177-3AD203B41FA5}">
                      <a16:colId xmlns:a16="http://schemas.microsoft.com/office/drawing/2014/main" val="1523092132"/>
                    </a:ext>
                  </a:extLst>
                </a:gridCol>
                <a:gridCol w="1696913">
                  <a:extLst>
                    <a:ext uri="{9D8B030D-6E8A-4147-A177-3AD203B41FA5}">
                      <a16:colId xmlns:a16="http://schemas.microsoft.com/office/drawing/2014/main" val="2097127129"/>
                    </a:ext>
                  </a:extLst>
                </a:gridCol>
                <a:gridCol w="1182122">
                  <a:extLst>
                    <a:ext uri="{9D8B030D-6E8A-4147-A177-3AD203B41FA5}">
                      <a16:colId xmlns:a16="http://schemas.microsoft.com/office/drawing/2014/main" val="77907612"/>
                    </a:ext>
                  </a:extLst>
                </a:gridCol>
              </a:tblGrid>
              <a:tr h="326496">
                <a:tc>
                  <a:txBody>
                    <a:bodyPr/>
                    <a:lstStyle/>
                    <a:p>
                      <a:pPr algn="ctr"/>
                      <a:r>
                        <a:rPr lang="en-AU" sz="1050">
                          <a:effectLst/>
                        </a:rPr>
                        <a:t>#</a:t>
                      </a:r>
                      <a:endParaRPr lang="en-AU" sz="1050">
                        <a:solidFill>
                          <a:srgbClr val="222324"/>
                        </a:solidFill>
                        <a:effectLst/>
                        <a:latin typeface="+mn-lt"/>
                        <a:ea typeface="Batang" panose="020B0503020000020004"/>
                        <a:cs typeface="Arial Unicode MS"/>
                      </a:endParaRPr>
                    </a:p>
                  </a:txBody>
                  <a:tcPr marL="36000" marR="36000" marT="0" marB="0" anchor="ctr"/>
                </a:tc>
                <a:tc>
                  <a:txBody>
                    <a:bodyPr/>
                    <a:lstStyle/>
                    <a:p>
                      <a:r>
                        <a:rPr lang="en-AU" sz="1050">
                          <a:effectLst/>
                        </a:rPr>
                        <a:t>AEMO actions</a:t>
                      </a:r>
                      <a:endParaRPr lang="en-AU" sz="1050">
                        <a:solidFill>
                          <a:srgbClr val="222324"/>
                        </a:solidFill>
                        <a:effectLst/>
                        <a:latin typeface="+mn-lt"/>
                        <a:ea typeface="Batang" panose="020B0503020000020004"/>
                        <a:cs typeface="Arial Unicode MS"/>
                      </a:endParaRPr>
                    </a:p>
                  </a:txBody>
                  <a:tcPr marL="36000" marR="36000" marT="0" marB="0" anchor="ctr"/>
                </a:tc>
                <a:tc>
                  <a:txBody>
                    <a:bodyPr/>
                    <a:lstStyle/>
                    <a:p>
                      <a:r>
                        <a:rPr lang="en-AU" sz="1050">
                          <a:effectLst/>
                        </a:rPr>
                        <a:t>Industry Impacts and actions</a:t>
                      </a:r>
                      <a:endParaRPr lang="en-AU" sz="1050">
                        <a:solidFill>
                          <a:srgbClr val="222324"/>
                        </a:solidFill>
                        <a:effectLst/>
                        <a:latin typeface="+mn-lt"/>
                        <a:ea typeface="Batang" panose="020B0503020000020004"/>
                        <a:cs typeface="Arial Unicode MS"/>
                      </a:endParaRPr>
                    </a:p>
                  </a:txBody>
                  <a:tcPr marL="36000" marR="36000" marT="0" marB="0" anchor="ctr"/>
                </a:tc>
                <a:tc>
                  <a:txBody>
                    <a:bodyPr/>
                    <a:lstStyle/>
                    <a:p>
                      <a:r>
                        <a:rPr lang="en-AU" sz="1050">
                          <a:effectLst/>
                        </a:rPr>
                        <a:t> Notes</a:t>
                      </a:r>
                      <a:endParaRPr lang="en-AU" sz="1050">
                        <a:solidFill>
                          <a:srgbClr val="222324"/>
                        </a:solidFill>
                        <a:effectLst/>
                        <a:latin typeface="+mn-lt"/>
                        <a:ea typeface="Batang" panose="020B0503020000020004"/>
                        <a:cs typeface="Arial Unicode MS"/>
                      </a:endParaRPr>
                    </a:p>
                  </a:txBody>
                  <a:tcPr marL="36000" marR="36000" marT="0" marB="0" anchor="ctr"/>
                </a:tc>
                <a:tc>
                  <a:txBody>
                    <a:bodyPr/>
                    <a:lstStyle/>
                    <a:p>
                      <a:pPr algn="ctr">
                        <a:lnSpc>
                          <a:spcPts val="800"/>
                        </a:lnSpc>
                      </a:pPr>
                      <a:r>
                        <a:rPr lang="en-AU" sz="1050">
                          <a:effectLst/>
                        </a:rPr>
                        <a:t>Planned Start Time </a:t>
                      </a:r>
                      <a:br>
                        <a:rPr lang="en-AU" sz="1050">
                          <a:effectLst/>
                        </a:rPr>
                      </a:br>
                      <a:r>
                        <a:rPr lang="en-AU" sz="800">
                          <a:effectLst/>
                        </a:rPr>
                        <a:t>(Market Time, Approximate only)</a:t>
                      </a:r>
                      <a:endParaRPr lang="en-AU" sz="1050" i="1">
                        <a:solidFill>
                          <a:srgbClr val="222324"/>
                        </a:solidFill>
                        <a:effectLst/>
                        <a:latin typeface="+mn-lt"/>
                        <a:ea typeface="Batang" panose="020B0503020000020004"/>
                        <a:cs typeface="Arial Unicode MS"/>
                      </a:endParaRPr>
                    </a:p>
                  </a:txBody>
                  <a:tcPr marL="36000" marR="36000" marT="36000" marB="36000" anchor="ctr"/>
                </a:tc>
                <a:tc>
                  <a:txBody>
                    <a:bodyPr/>
                    <a:lstStyle/>
                    <a:p>
                      <a:pPr algn="ctr"/>
                      <a:r>
                        <a:rPr lang="en-AU" sz="1050">
                          <a:effectLst/>
                        </a:rPr>
                        <a:t>Communication Channel</a:t>
                      </a:r>
                      <a:endParaRPr lang="en-AU" sz="1050">
                        <a:solidFill>
                          <a:srgbClr val="222324"/>
                        </a:solidFill>
                        <a:effectLst/>
                        <a:latin typeface="+mn-lt"/>
                        <a:ea typeface="Batang" panose="020B0503020000020004"/>
                        <a:cs typeface="Arial Unicode MS"/>
                      </a:endParaRPr>
                    </a:p>
                  </a:txBody>
                  <a:tcPr marL="36000" marR="36000" marT="0" marB="0" anchor="ctr"/>
                </a:tc>
                <a:extLst>
                  <a:ext uri="{0D108BD9-81ED-4DB2-BD59-A6C34878D82A}">
                    <a16:rowId xmlns:a16="http://schemas.microsoft.com/office/drawing/2014/main" val="1758336872"/>
                  </a:ext>
                </a:extLst>
              </a:tr>
              <a:tr h="116672">
                <a:tc>
                  <a:txBody>
                    <a:bodyPr/>
                    <a:lstStyle/>
                    <a:p>
                      <a:pPr algn="ctr"/>
                      <a:endParaRPr lang="en-AU" sz="1000">
                        <a:solidFill>
                          <a:srgbClr val="222324"/>
                        </a:solidFill>
                        <a:effectLst/>
                        <a:latin typeface="+mn-lt"/>
                        <a:ea typeface="Batang" panose="020B0503020000020004"/>
                        <a:cs typeface="Arial Unicode MS"/>
                      </a:endParaRPr>
                    </a:p>
                  </a:txBody>
                  <a:tcPr marL="36000" marR="36000" marT="36000" marB="36000" anchor="ctr"/>
                </a:tc>
                <a:tc>
                  <a:txBody>
                    <a:bodyPr/>
                    <a:lstStyle/>
                    <a:p>
                      <a:endParaRPr lang="en-AU" sz="1000">
                        <a:effectLst/>
                        <a:latin typeface="+mn-lt"/>
                        <a:cs typeface="Times New Roman" panose="02020603050405020304" pitchFamily="18" charset="0"/>
                      </a:endParaRPr>
                    </a:p>
                  </a:txBody>
                  <a:tcPr marL="36000" marR="36000" marT="36000" marB="36000" anchor="ctr"/>
                </a:tc>
                <a:tc>
                  <a:txBody>
                    <a:bodyPr/>
                    <a:lstStyle/>
                    <a:p>
                      <a:r>
                        <a:rPr lang="en-AU" sz="1000">
                          <a:effectLst/>
                        </a:rPr>
                        <a:t>Specific Role</a:t>
                      </a:r>
                      <a:endParaRPr lang="en-AU" sz="1000">
                        <a:solidFill>
                          <a:srgbClr val="222324"/>
                        </a:solidFill>
                        <a:effectLst/>
                        <a:latin typeface="+mn-lt"/>
                        <a:ea typeface="Batang" panose="020B0503020000020004"/>
                        <a:cs typeface="Arial Unicode MS"/>
                      </a:endParaRPr>
                    </a:p>
                  </a:txBody>
                  <a:tcPr marL="36000" marR="36000" marT="36000" marB="36000" anchor="ctr"/>
                </a:tc>
                <a:tc>
                  <a:txBody>
                    <a:bodyPr/>
                    <a:lstStyle/>
                    <a:p>
                      <a:r>
                        <a:rPr lang="en-AU" sz="1000">
                          <a:effectLst/>
                        </a:rPr>
                        <a:t>All Roles</a:t>
                      </a:r>
                      <a:endParaRPr lang="en-AU" sz="1000">
                        <a:solidFill>
                          <a:srgbClr val="222324"/>
                        </a:solidFill>
                        <a:effectLst/>
                        <a:latin typeface="+mn-lt"/>
                        <a:ea typeface="Batang" panose="020B0503020000020004"/>
                        <a:cs typeface="Arial Unicode MS"/>
                      </a:endParaRPr>
                    </a:p>
                  </a:txBody>
                  <a:tcPr marL="36000" marR="36000" marT="36000" marB="36000" anchor="ctr"/>
                </a:tc>
                <a:tc>
                  <a:txBody>
                    <a:bodyPr/>
                    <a:lstStyle/>
                    <a:p>
                      <a:endParaRPr lang="en-AU" sz="1000">
                        <a:solidFill>
                          <a:srgbClr val="222324"/>
                        </a:solidFill>
                        <a:effectLst/>
                        <a:latin typeface="+mn-lt"/>
                        <a:ea typeface="Batang" panose="020B0503020000020004"/>
                        <a:cs typeface="Arial Unicode MS"/>
                      </a:endParaRPr>
                    </a:p>
                  </a:txBody>
                  <a:tcPr marL="36000" marR="36000" marT="36000" marB="36000" anchor="ctr"/>
                </a:tc>
                <a:tc>
                  <a:txBody>
                    <a:bodyPr/>
                    <a:lstStyle/>
                    <a:p>
                      <a:endParaRPr lang="en-AU" sz="1000">
                        <a:solidFill>
                          <a:srgbClr val="222324"/>
                        </a:solidFill>
                        <a:effectLst/>
                        <a:latin typeface="+mn-lt"/>
                        <a:ea typeface="Batang" panose="020B0503020000020004"/>
                        <a:cs typeface="Arial Unicode MS"/>
                      </a:endParaRPr>
                    </a:p>
                  </a:txBody>
                  <a:tcPr marL="36000" marR="36000" marT="36000" marB="36000" anchor="ctr"/>
                </a:tc>
                <a:extLst>
                  <a:ext uri="{0D108BD9-81ED-4DB2-BD59-A6C34878D82A}">
                    <a16:rowId xmlns:a16="http://schemas.microsoft.com/office/drawing/2014/main" val="1541383543"/>
                  </a:ext>
                </a:extLst>
              </a:tr>
              <a:tr h="0">
                <a:tc>
                  <a:txBody>
                    <a:bodyPr/>
                    <a:lstStyle/>
                    <a:p>
                      <a:pPr algn="l" rtl="0" fontAlgn="base"/>
                      <a:r>
                        <a:rPr lang="en-AU" sz="1100" b="0" i="0">
                          <a:solidFill>
                            <a:schemeClr val="bg1"/>
                          </a:solidFill>
                          <a:effectLst/>
                          <a:latin typeface="Calibri" panose="020F0502020204030204" pitchFamily="34" charset="0"/>
                        </a:rPr>
                        <a:t>6 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stops the ability for participants to acknowledge B2M Response messages sent by NEMMCO in outbox  </a:t>
                      </a:r>
                      <a:endParaRPr lang="en-AU" b="0" i="0">
                        <a:solidFill>
                          <a:srgbClr val="222324"/>
                        </a:solidFill>
                        <a:effectLst/>
                      </a:endParaRPr>
                    </a:p>
                    <a:p>
                      <a:pPr algn="l" rtl="0" fontAlgn="base">
                        <a:buFont typeface="Arial" panose="020B0604020202020204" pitchFamily="34" charset="0"/>
                        <a:buChar char="•"/>
                      </a:pPr>
                      <a:r>
                        <a:rPr lang="en-AU" sz="1100" b="0" i="0">
                          <a:solidFill>
                            <a:srgbClr val="000000"/>
                          </a:solidFill>
                          <a:effectLst/>
                          <a:latin typeface="Calibri" panose="020F0502020204030204" pitchFamily="34" charset="0"/>
                        </a:rPr>
                        <a:t>AEMO moves any unacknowledged B2M Response messages still in the participant outbox to archive folder </a:t>
                      </a:r>
                      <a:endParaRPr lang="en-AU" sz="1100" b="0" i="0">
                        <a:solidFill>
                          <a:srgbClr val="222324"/>
                        </a:solidFill>
                        <a:effectLst/>
                        <a:latin typeface="Calibri" panose="020F0502020204030204" pitchFamily="34" charset="0"/>
                      </a:endParaRPr>
                    </a:p>
                  </a:txBody>
                  <a:tcPr/>
                </a:tc>
                <a:tc>
                  <a:txBody>
                    <a:bodyPr/>
                    <a:lstStyle/>
                    <a:p>
                      <a:pPr algn="l" rtl="0" fontAlgn="base"/>
                      <a:r>
                        <a:rPr lang="en-AU" sz="1100" b="0" i="0">
                          <a:solidFill>
                            <a:srgbClr val="222324"/>
                          </a:solidFill>
                          <a:effectLst/>
                          <a:latin typeface="Calibri" panose="020F0502020204030204" pitchFamily="34" charset="0"/>
                        </a:rPr>
                        <a:t> </a:t>
                      </a:r>
                    </a:p>
                  </a:txBody>
                  <a:tcPr/>
                </a:tc>
                <a:tc>
                  <a:txBody>
                    <a:bodyPr/>
                    <a:lstStyle/>
                    <a:p>
                      <a:pPr algn="l" rtl="0" fontAlgn="base"/>
                      <a:r>
                        <a:rPr lang="en-AU" sz="1100" b="0" i="0">
                          <a:solidFill>
                            <a:srgbClr val="222324"/>
                          </a:solidFill>
                          <a:effectLst/>
                          <a:latin typeface="Calibri" panose="020F0502020204030204" pitchFamily="34" charset="0"/>
                        </a:rPr>
                        <a:t>B2M Response messages delivered by NEMMCO to participant outbox can no longer be acknowledged.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Sat 19/6/21 07:00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 </a:t>
                      </a:r>
                    </a:p>
                  </a:txBody>
                  <a:tcPr/>
                </a:tc>
                <a:extLst>
                  <a:ext uri="{0D108BD9-81ED-4DB2-BD59-A6C34878D82A}">
                    <a16:rowId xmlns:a16="http://schemas.microsoft.com/office/drawing/2014/main" val="1891337017"/>
                  </a:ext>
                </a:extLst>
              </a:tr>
              <a:tr h="459294">
                <a:tc>
                  <a:txBody>
                    <a:bodyPr/>
                    <a:lstStyle/>
                    <a:p>
                      <a:pPr algn="l" rtl="0" fontAlgn="base"/>
                      <a:r>
                        <a:rPr lang="en-AU" sz="1100" b="0" i="0">
                          <a:solidFill>
                            <a:schemeClr val="bg1"/>
                          </a:solidFill>
                          <a:effectLst/>
                          <a:latin typeface="Calibri" panose="020F0502020204030204" pitchFamily="34" charset="0"/>
                        </a:rPr>
                        <a:t>7 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data migration commences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Sat 19/06/21 07:00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extLst>
                  <a:ext uri="{0D108BD9-81ED-4DB2-BD59-A6C34878D82A}">
                    <a16:rowId xmlns:a16="http://schemas.microsoft.com/office/drawing/2014/main" val="1185901621"/>
                  </a:ext>
                </a:extLst>
              </a:tr>
              <a:tr h="385315">
                <a:tc>
                  <a:txBody>
                    <a:bodyPr/>
                    <a:lstStyle/>
                    <a:p>
                      <a:pPr algn="l" rtl="0" fontAlgn="base"/>
                      <a:r>
                        <a:rPr lang="en-AU" sz="1100" b="0" i="0">
                          <a:solidFill>
                            <a:schemeClr val="bg1"/>
                          </a:solidFill>
                          <a:effectLst/>
                          <a:latin typeface="Calibri" panose="020F0502020204030204" pitchFamily="34" charset="0"/>
                        </a:rPr>
                        <a:t>8 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provides cutover progress notification during Data migration Process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 </a:t>
                      </a:r>
                    </a:p>
                  </a:txBody>
                  <a:tcPr/>
                </a:tc>
                <a:tc>
                  <a:txBody>
                    <a:bodyPr/>
                    <a:lstStyle/>
                    <a:p>
                      <a:pPr algn="l" rtl="0" fontAlgn="base"/>
                      <a:r>
                        <a:rPr lang="en-AU" sz="1100" b="0" i="0">
                          <a:solidFill>
                            <a:srgbClr val="222324"/>
                          </a:solidFill>
                          <a:effectLst/>
                          <a:latin typeface="Calibri" panose="020F0502020204030204" pitchFamily="34" charset="0"/>
                        </a:rPr>
                        <a:t> </a:t>
                      </a:r>
                    </a:p>
                  </a:txBody>
                  <a:tcPr/>
                </a:tc>
                <a:tc>
                  <a:txBody>
                    <a:bodyPr/>
                    <a:lstStyle/>
                    <a:p>
                      <a:pPr algn="l" rtl="0" fontAlgn="base"/>
                      <a:r>
                        <a:rPr lang="en-AU" sz="1100" b="0" i="0">
                          <a:solidFill>
                            <a:srgbClr val="222324"/>
                          </a:solidFill>
                          <a:effectLst/>
                          <a:latin typeface="Calibri" panose="020F0502020204030204" pitchFamily="34" charset="0"/>
                        </a:rPr>
                        <a:t>Sat 19/06/21 12:00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5MS Mailbox </a:t>
                      </a:r>
                      <a:endParaRPr lang="en-AU" b="0" i="0">
                        <a:solidFill>
                          <a:srgbClr val="222324"/>
                        </a:solidFill>
                        <a:effectLst/>
                      </a:endParaRPr>
                    </a:p>
                  </a:txBody>
                  <a:tcPr/>
                </a:tc>
                <a:extLst>
                  <a:ext uri="{0D108BD9-81ED-4DB2-BD59-A6C34878D82A}">
                    <a16:rowId xmlns:a16="http://schemas.microsoft.com/office/drawing/2014/main" val="3223693042"/>
                  </a:ext>
                </a:extLst>
              </a:tr>
              <a:tr h="749411">
                <a:tc>
                  <a:txBody>
                    <a:bodyPr/>
                    <a:lstStyle/>
                    <a:p>
                      <a:pPr algn="l" rtl="0" fontAlgn="base"/>
                      <a:r>
                        <a:rPr lang="en-AU" sz="1100" b="0" i="0">
                          <a:solidFill>
                            <a:schemeClr val="bg1"/>
                          </a:solidFill>
                          <a:effectLst/>
                          <a:latin typeface="Calibri" panose="020F0502020204030204" pitchFamily="34" charset="0"/>
                        </a:rPr>
                        <a:t>9 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provides cutover progress notification during Data migration Process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 </a:t>
                      </a:r>
                    </a:p>
                  </a:txBody>
                  <a:tcPr/>
                </a:tc>
                <a:tc>
                  <a:txBody>
                    <a:bodyPr/>
                    <a:lstStyle/>
                    <a:p>
                      <a:pPr algn="l" rtl="0" fontAlgn="base"/>
                      <a:r>
                        <a:rPr lang="en-AU" sz="1100" b="0" i="0">
                          <a:solidFill>
                            <a:srgbClr val="222324"/>
                          </a:solidFill>
                          <a:effectLst/>
                          <a:latin typeface="Calibri" panose="020F0502020204030204" pitchFamily="34" charset="0"/>
                        </a:rPr>
                        <a:t> </a:t>
                      </a:r>
                    </a:p>
                  </a:txBody>
                  <a:tcPr/>
                </a:tc>
                <a:tc>
                  <a:txBody>
                    <a:bodyPr/>
                    <a:lstStyle/>
                    <a:p>
                      <a:pPr algn="l" rtl="0" fontAlgn="base"/>
                      <a:r>
                        <a:rPr lang="en-AU" sz="1100" b="0" i="0">
                          <a:solidFill>
                            <a:srgbClr val="222324"/>
                          </a:solidFill>
                          <a:effectLst/>
                          <a:latin typeface="Calibri" panose="020F0502020204030204" pitchFamily="34" charset="0"/>
                        </a:rPr>
                        <a:t>Sat 19/06/21 18:00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5MS Mailbox </a:t>
                      </a:r>
                      <a:endParaRPr lang="en-AU" b="0" i="0">
                        <a:solidFill>
                          <a:srgbClr val="222324"/>
                        </a:solidFill>
                        <a:effectLst/>
                      </a:endParaRPr>
                    </a:p>
                  </a:txBody>
                  <a:tcPr/>
                </a:tc>
                <a:extLst>
                  <a:ext uri="{0D108BD9-81ED-4DB2-BD59-A6C34878D82A}">
                    <a16:rowId xmlns:a16="http://schemas.microsoft.com/office/drawing/2014/main" val="479993280"/>
                  </a:ext>
                </a:extLst>
              </a:tr>
              <a:tr h="623618">
                <a:tc>
                  <a:txBody>
                    <a:bodyPr/>
                    <a:lstStyle/>
                    <a:p>
                      <a:pPr algn="l" rtl="0" fontAlgn="base"/>
                      <a:r>
                        <a:rPr lang="en-AU" sz="1100" b="0" i="0">
                          <a:solidFill>
                            <a:schemeClr val="bg1"/>
                          </a:solidFill>
                          <a:effectLst/>
                          <a:latin typeface="Calibri" panose="020F0502020204030204" pitchFamily="34" charset="0"/>
                        </a:rPr>
                        <a:t>10 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notifies participants that B2B transactions will not be processed from 20 June 2021 7 am market time.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 Participants prepare to stop sending automated B2B transactions. Note that AEMO will not be processing B2B transactions from 7 am 20 June 2021 until go-live. In flight transactions will not be cancelled, but held and processed once the system is restarted.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Sun 20/06/21 07:00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Support Hub Notices </a:t>
                      </a:r>
                      <a:r>
                        <a:rPr lang="en-AU" sz="1100" b="0" i="0">
                          <a:solidFill>
                            <a:srgbClr val="000000"/>
                          </a:solidFill>
                          <a:effectLst/>
                          <a:latin typeface="Calibri" panose="020F0502020204030204" pitchFamily="34" charset="0"/>
                        </a:rPr>
                        <a:t>(forwarded by 5MS mailbox) </a:t>
                      </a:r>
                      <a:endParaRPr lang="en-AU" b="0" i="0">
                        <a:solidFill>
                          <a:srgbClr val="222324"/>
                        </a:solidFill>
                        <a:effectLst/>
                      </a:endParaRPr>
                    </a:p>
                  </a:txBody>
                  <a:tcPr/>
                </a:tc>
                <a:extLst>
                  <a:ext uri="{0D108BD9-81ED-4DB2-BD59-A6C34878D82A}">
                    <a16:rowId xmlns:a16="http://schemas.microsoft.com/office/drawing/2014/main" val="108101408"/>
                  </a:ext>
                </a:extLst>
              </a:tr>
              <a:tr h="178177">
                <a:tc>
                  <a:txBody>
                    <a:bodyPr/>
                    <a:lstStyle/>
                    <a:p>
                      <a:pPr algn="l" rtl="0" fontAlgn="base"/>
                      <a:r>
                        <a:rPr lang="en-AU" sz="1100" b="0" i="0">
                          <a:solidFill>
                            <a:schemeClr val="bg1"/>
                          </a:solidFill>
                          <a:effectLst/>
                          <a:latin typeface="Calibri" panose="020F0502020204030204" pitchFamily="34" charset="0"/>
                        </a:rPr>
                        <a:t>11 </a:t>
                      </a:r>
                      <a:endParaRPr lang="en-AU" b="0" i="0">
                        <a:solidFill>
                          <a:schemeClr val="bg1"/>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AEMO stops B2B batch handlers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 Stop sending automated B2B transactions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Participants to make arrangements for emergency B2B transactions during outage period </a:t>
                      </a:r>
                      <a:endParaRPr lang="en-AU" b="0" i="0">
                        <a:solidFill>
                          <a:srgbClr val="222324"/>
                        </a:solidFill>
                        <a:effectLst/>
                      </a:endParaRPr>
                    </a:p>
                    <a:p>
                      <a:pPr algn="l" rtl="0" fontAlgn="base"/>
                      <a:r>
                        <a:rPr lang="en-AU" sz="1100" b="0" i="0">
                          <a:solidFill>
                            <a:srgbClr val="222324"/>
                          </a:solidFill>
                          <a:effectLst/>
                          <a:latin typeface="Calibri" panose="020F0502020204030204" pitchFamily="34" charset="0"/>
                        </a:rPr>
                        <a:t>- Acknowledge messages and clean out Inbox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Sun 20/06/21 07:00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 </a:t>
                      </a:r>
                    </a:p>
                  </a:txBody>
                  <a:tcPr/>
                </a:tc>
                <a:extLst>
                  <a:ext uri="{0D108BD9-81ED-4DB2-BD59-A6C34878D82A}">
                    <a16:rowId xmlns:a16="http://schemas.microsoft.com/office/drawing/2014/main" val="2487879955"/>
                  </a:ext>
                </a:extLst>
              </a:tr>
              <a:tr h="178177">
                <a:tc>
                  <a:txBody>
                    <a:bodyPr/>
                    <a:lstStyle/>
                    <a:p>
                      <a:pPr algn="l" rtl="0" fontAlgn="base"/>
                      <a:r>
                        <a:rPr lang="en-AU" sz="1100" b="0" i="0">
                          <a:solidFill>
                            <a:schemeClr val="bg1"/>
                          </a:solidFill>
                          <a:effectLst/>
                          <a:latin typeface="Calibri" panose="020F0502020204030204" pitchFamily="34" charset="0"/>
                        </a:rPr>
                        <a:t>12</a:t>
                      </a:r>
                      <a:r>
                        <a:rPr lang="en-AU" sz="1100" b="0" i="0">
                          <a:solidFill>
                            <a:srgbClr val="222324"/>
                          </a:solidFill>
                          <a:effectLst/>
                          <a:latin typeface="Calibri" panose="020F0502020204030204" pitchFamily="34" charset="0"/>
                        </a:rPr>
                        <a:t>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AEMO commences deployment updates to market applications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 a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Sun 20/06/21 08:00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extLst>
                  <a:ext uri="{0D108BD9-81ED-4DB2-BD59-A6C34878D82A}">
                    <a16:rowId xmlns:a16="http://schemas.microsoft.com/office/drawing/2014/main" val="2046491602"/>
                  </a:ext>
                </a:extLst>
              </a:tr>
            </a:tbl>
          </a:graphicData>
        </a:graphic>
      </p:graphicFrame>
    </p:spTree>
    <p:extLst>
      <p:ext uri="{BB962C8B-B14F-4D97-AF65-F5344CB8AC3E}">
        <p14:creationId xmlns:p14="http://schemas.microsoft.com/office/powerpoint/2010/main" val="198543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CDED8-3AED-4D83-A5CB-52352B045EFB}"/>
              </a:ext>
            </a:extLst>
          </p:cNvPr>
          <p:cNvSpPr>
            <a:spLocks noGrp="1"/>
          </p:cNvSpPr>
          <p:nvPr>
            <p:ph type="title"/>
          </p:nvPr>
        </p:nvSpPr>
        <p:spPr>
          <a:xfrm>
            <a:off x="165785" y="-540277"/>
            <a:ext cx="9001778" cy="1189039"/>
          </a:xfrm>
        </p:spPr>
        <p:txBody>
          <a:bodyPr>
            <a:normAutofit/>
          </a:bodyPr>
          <a:lstStyle/>
          <a:p>
            <a:r>
              <a:rPr lang="en-AU" sz="4000"/>
              <a:t>Industry Go-Live Schedule</a:t>
            </a:r>
            <a:endParaRPr lang="en-AU" sz="4000" i="1"/>
          </a:p>
        </p:txBody>
      </p:sp>
      <p:sp>
        <p:nvSpPr>
          <p:cNvPr id="3" name="Slide Number Placeholder 2">
            <a:extLst>
              <a:ext uri="{FF2B5EF4-FFF2-40B4-BE49-F238E27FC236}">
                <a16:creationId xmlns:a16="http://schemas.microsoft.com/office/drawing/2014/main" id="{11B21E26-9900-4845-84B0-6F054A0EF176}"/>
              </a:ext>
            </a:extLst>
          </p:cNvPr>
          <p:cNvSpPr>
            <a:spLocks noGrp="1"/>
          </p:cNvSpPr>
          <p:nvPr>
            <p:ph type="sldNum" sz="quarter" idx="12"/>
          </p:nvPr>
        </p:nvSpPr>
        <p:spPr/>
        <p:txBody>
          <a:bodyPr/>
          <a:lstStyle/>
          <a:p>
            <a:fld id="{4EC81F68-4976-451A-B2E9-79BCBD2F70CC}" type="slidenum">
              <a:rPr lang="en-AU" smtClean="0"/>
              <a:t>9</a:t>
            </a:fld>
            <a:endParaRPr lang="en-AU"/>
          </a:p>
        </p:txBody>
      </p:sp>
      <p:graphicFrame>
        <p:nvGraphicFramePr>
          <p:cNvPr id="4" name="Table 4">
            <a:extLst>
              <a:ext uri="{FF2B5EF4-FFF2-40B4-BE49-F238E27FC236}">
                <a16:creationId xmlns:a16="http://schemas.microsoft.com/office/drawing/2014/main" id="{EE917C9E-577B-4746-A0DE-73657E11D25B}"/>
              </a:ext>
            </a:extLst>
          </p:cNvPr>
          <p:cNvGraphicFramePr>
            <a:graphicFrameLocks noGrp="1"/>
          </p:cNvGraphicFramePr>
          <p:nvPr/>
        </p:nvGraphicFramePr>
        <p:xfrm>
          <a:off x="0" y="813661"/>
          <a:ext cx="12192000" cy="532563"/>
        </p:xfrm>
        <a:graphic>
          <a:graphicData uri="http://schemas.openxmlformats.org/drawingml/2006/table">
            <a:tbl>
              <a:tblPr firstRow="1" bandRow="1">
                <a:tableStyleId>{5C22544A-7EE6-4342-B048-85BDC9FD1C3A}</a:tableStyleId>
              </a:tblPr>
              <a:tblGrid>
                <a:gridCol w="12192000">
                  <a:extLst>
                    <a:ext uri="{9D8B030D-6E8A-4147-A177-3AD203B41FA5}">
                      <a16:colId xmlns:a16="http://schemas.microsoft.com/office/drawing/2014/main" val="1461810930"/>
                    </a:ext>
                  </a:extLst>
                </a:gridCol>
              </a:tblGrid>
              <a:tr h="532563">
                <a:tc>
                  <a:txBody>
                    <a:bodyPr/>
                    <a:lstStyle/>
                    <a:p>
                      <a:endParaRPr lang="en-AU"/>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643723890"/>
                  </a:ext>
                </a:extLst>
              </a:tr>
            </a:tbl>
          </a:graphicData>
        </a:graphic>
      </p:graphicFrame>
      <p:graphicFrame>
        <p:nvGraphicFramePr>
          <p:cNvPr id="6" name="Table 5">
            <a:extLst>
              <a:ext uri="{FF2B5EF4-FFF2-40B4-BE49-F238E27FC236}">
                <a16:creationId xmlns:a16="http://schemas.microsoft.com/office/drawing/2014/main" id="{F84920B9-46F8-4963-893C-15C930381DEE}"/>
              </a:ext>
            </a:extLst>
          </p:cNvPr>
          <p:cNvGraphicFramePr>
            <a:graphicFrameLocks noGrp="1"/>
          </p:cNvGraphicFramePr>
          <p:nvPr>
            <p:extLst>
              <p:ext uri="{D42A27DB-BD31-4B8C-83A1-F6EECF244321}">
                <p14:modId xmlns:p14="http://schemas.microsoft.com/office/powerpoint/2010/main" val="1246100202"/>
              </p:ext>
            </p:extLst>
          </p:nvPr>
        </p:nvGraphicFramePr>
        <p:xfrm>
          <a:off x="0" y="1005223"/>
          <a:ext cx="12192001" cy="4979556"/>
        </p:xfrm>
        <a:graphic>
          <a:graphicData uri="http://schemas.openxmlformats.org/drawingml/2006/table">
            <a:tbl>
              <a:tblPr firstRow="1" firstCol="1" bandRow="1">
                <a:tableStyleId>{21E4AEA4-8DFA-4A89-87EB-49C32662AFE0}</a:tableStyleId>
              </a:tblPr>
              <a:tblGrid>
                <a:gridCol w="399091">
                  <a:extLst>
                    <a:ext uri="{9D8B030D-6E8A-4147-A177-3AD203B41FA5}">
                      <a16:colId xmlns:a16="http://schemas.microsoft.com/office/drawing/2014/main" val="3916373225"/>
                    </a:ext>
                  </a:extLst>
                </a:gridCol>
                <a:gridCol w="3531881">
                  <a:extLst>
                    <a:ext uri="{9D8B030D-6E8A-4147-A177-3AD203B41FA5}">
                      <a16:colId xmlns:a16="http://schemas.microsoft.com/office/drawing/2014/main" val="3810317622"/>
                    </a:ext>
                  </a:extLst>
                </a:gridCol>
                <a:gridCol w="2613998">
                  <a:extLst>
                    <a:ext uri="{9D8B030D-6E8A-4147-A177-3AD203B41FA5}">
                      <a16:colId xmlns:a16="http://schemas.microsoft.com/office/drawing/2014/main" val="883735806"/>
                    </a:ext>
                  </a:extLst>
                </a:gridCol>
                <a:gridCol w="2993126">
                  <a:extLst>
                    <a:ext uri="{9D8B030D-6E8A-4147-A177-3AD203B41FA5}">
                      <a16:colId xmlns:a16="http://schemas.microsoft.com/office/drawing/2014/main" val="1523092132"/>
                    </a:ext>
                  </a:extLst>
                </a:gridCol>
                <a:gridCol w="1670937">
                  <a:extLst>
                    <a:ext uri="{9D8B030D-6E8A-4147-A177-3AD203B41FA5}">
                      <a16:colId xmlns:a16="http://schemas.microsoft.com/office/drawing/2014/main" val="2097127129"/>
                    </a:ext>
                  </a:extLst>
                </a:gridCol>
                <a:gridCol w="982968">
                  <a:extLst>
                    <a:ext uri="{9D8B030D-6E8A-4147-A177-3AD203B41FA5}">
                      <a16:colId xmlns:a16="http://schemas.microsoft.com/office/drawing/2014/main" val="77907612"/>
                    </a:ext>
                  </a:extLst>
                </a:gridCol>
              </a:tblGrid>
              <a:tr h="326496">
                <a:tc>
                  <a:txBody>
                    <a:bodyPr/>
                    <a:lstStyle/>
                    <a:p>
                      <a:pPr algn="ctr"/>
                      <a:r>
                        <a:rPr lang="en-AU" sz="1050">
                          <a:effectLst/>
                        </a:rPr>
                        <a:t>#</a:t>
                      </a:r>
                      <a:endParaRPr lang="en-AU" sz="1050">
                        <a:solidFill>
                          <a:srgbClr val="222324"/>
                        </a:solidFill>
                        <a:effectLst/>
                        <a:latin typeface="+mn-lt"/>
                        <a:ea typeface="Batang" panose="020B0503020000020004"/>
                        <a:cs typeface="Arial Unicode MS"/>
                      </a:endParaRPr>
                    </a:p>
                  </a:txBody>
                  <a:tcPr marL="36000" marR="36000" marT="0" marB="0" anchor="ctr"/>
                </a:tc>
                <a:tc>
                  <a:txBody>
                    <a:bodyPr/>
                    <a:lstStyle/>
                    <a:p>
                      <a:r>
                        <a:rPr lang="en-AU" sz="1050">
                          <a:effectLst/>
                        </a:rPr>
                        <a:t>AEMO actions</a:t>
                      </a:r>
                      <a:endParaRPr lang="en-AU" sz="1050">
                        <a:solidFill>
                          <a:srgbClr val="222324"/>
                        </a:solidFill>
                        <a:effectLst/>
                        <a:latin typeface="+mn-lt"/>
                        <a:ea typeface="Batang" panose="020B0503020000020004"/>
                        <a:cs typeface="Arial Unicode MS"/>
                      </a:endParaRPr>
                    </a:p>
                  </a:txBody>
                  <a:tcPr marL="36000" marR="36000" marT="0" marB="0" anchor="ctr"/>
                </a:tc>
                <a:tc>
                  <a:txBody>
                    <a:bodyPr/>
                    <a:lstStyle/>
                    <a:p>
                      <a:r>
                        <a:rPr lang="en-AU" sz="1050">
                          <a:effectLst/>
                        </a:rPr>
                        <a:t>Industry Impacts and actions</a:t>
                      </a:r>
                      <a:endParaRPr lang="en-AU" sz="1050">
                        <a:solidFill>
                          <a:srgbClr val="222324"/>
                        </a:solidFill>
                        <a:effectLst/>
                        <a:latin typeface="+mn-lt"/>
                        <a:ea typeface="Batang" panose="020B0503020000020004"/>
                        <a:cs typeface="Arial Unicode MS"/>
                      </a:endParaRPr>
                    </a:p>
                  </a:txBody>
                  <a:tcPr marL="36000" marR="36000" marT="0" marB="0" anchor="ctr"/>
                </a:tc>
                <a:tc>
                  <a:txBody>
                    <a:bodyPr/>
                    <a:lstStyle/>
                    <a:p>
                      <a:r>
                        <a:rPr lang="en-AU" sz="1050">
                          <a:effectLst/>
                        </a:rPr>
                        <a:t> Notes</a:t>
                      </a:r>
                      <a:endParaRPr lang="en-AU" sz="1050">
                        <a:solidFill>
                          <a:srgbClr val="222324"/>
                        </a:solidFill>
                        <a:effectLst/>
                        <a:latin typeface="+mn-lt"/>
                        <a:ea typeface="Batang" panose="020B0503020000020004"/>
                        <a:cs typeface="Arial Unicode MS"/>
                      </a:endParaRPr>
                    </a:p>
                  </a:txBody>
                  <a:tcPr marL="36000" marR="36000" marT="0" marB="0" anchor="ctr"/>
                </a:tc>
                <a:tc>
                  <a:txBody>
                    <a:bodyPr/>
                    <a:lstStyle/>
                    <a:p>
                      <a:pPr algn="ctr">
                        <a:lnSpc>
                          <a:spcPts val="800"/>
                        </a:lnSpc>
                      </a:pPr>
                      <a:r>
                        <a:rPr lang="en-AU" sz="1050">
                          <a:effectLst/>
                        </a:rPr>
                        <a:t>Planned Start Time </a:t>
                      </a:r>
                      <a:br>
                        <a:rPr lang="en-AU" sz="1050">
                          <a:effectLst/>
                        </a:rPr>
                      </a:br>
                      <a:r>
                        <a:rPr lang="en-AU" sz="800">
                          <a:effectLst/>
                        </a:rPr>
                        <a:t>(Market Time, Approximate only)</a:t>
                      </a:r>
                      <a:endParaRPr lang="en-AU" sz="1050" i="1">
                        <a:solidFill>
                          <a:srgbClr val="222324"/>
                        </a:solidFill>
                        <a:effectLst/>
                        <a:latin typeface="+mn-lt"/>
                        <a:ea typeface="Batang" panose="020B0503020000020004"/>
                        <a:cs typeface="Arial Unicode MS"/>
                      </a:endParaRPr>
                    </a:p>
                  </a:txBody>
                  <a:tcPr marL="36000" marR="36000" marT="36000" marB="36000" anchor="ctr"/>
                </a:tc>
                <a:tc>
                  <a:txBody>
                    <a:bodyPr/>
                    <a:lstStyle/>
                    <a:p>
                      <a:pPr algn="ctr"/>
                      <a:r>
                        <a:rPr lang="en-AU" sz="1050">
                          <a:effectLst/>
                        </a:rPr>
                        <a:t>Communication Channel</a:t>
                      </a:r>
                      <a:endParaRPr lang="en-AU" sz="1050">
                        <a:solidFill>
                          <a:srgbClr val="222324"/>
                        </a:solidFill>
                        <a:effectLst/>
                        <a:latin typeface="+mn-lt"/>
                        <a:ea typeface="Batang" panose="020B0503020000020004"/>
                        <a:cs typeface="Arial Unicode MS"/>
                      </a:endParaRPr>
                    </a:p>
                  </a:txBody>
                  <a:tcPr marL="36000" marR="36000" marT="0" marB="0" anchor="ctr"/>
                </a:tc>
                <a:extLst>
                  <a:ext uri="{0D108BD9-81ED-4DB2-BD59-A6C34878D82A}">
                    <a16:rowId xmlns:a16="http://schemas.microsoft.com/office/drawing/2014/main" val="1758336872"/>
                  </a:ext>
                </a:extLst>
              </a:tr>
              <a:tr h="116672">
                <a:tc>
                  <a:txBody>
                    <a:bodyPr/>
                    <a:lstStyle/>
                    <a:p>
                      <a:pPr algn="ctr"/>
                      <a:endParaRPr lang="en-AU" sz="1000">
                        <a:solidFill>
                          <a:srgbClr val="222324"/>
                        </a:solidFill>
                        <a:effectLst/>
                        <a:latin typeface="+mn-lt"/>
                        <a:ea typeface="Batang" panose="020B0503020000020004"/>
                        <a:cs typeface="Arial Unicode MS"/>
                      </a:endParaRPr>
                    </a:p>
                  </a:txBody>
                  <a:tcPr marL="36000" marR="36000" marT="36000" marB="36000" anchor="ctr"/>
                </a:tc>
                <a:tc>
                  <a:txBody>
                    <a:bodyPr/>
                    <a:lstStyle/>
                    <a:p>
                      <a:endParaRPr lang="en-AU" sz="1000">
                        <a:effectLst/>
                        <a:latin typeface="+mn-lt"/>
                        <a:cs typeface="Times New Roman" panose="02020603050405020304" pitchFamily="18" charset="0"/>
                      </a:endParaRPr>
                    </a:p>
                  </a:txBody>
                  <a:tcPr marL="36000" marR="36000" marT="36000" marB="36000" anchor="ctr"/>
                </a:tc>
                <a:tc>
                  <a:txBody>
                    <a:bodyPr/>
                    <a:lstStyle/>
                    <a:p>
                      <a:r>
                        <a:rPr lang="en-AU" sz="1000">
                          <a:effectLst/>
                        </a:rPr>
                        <a:t>Specific Role</a:t>
                      </a:r>
                      <a:endParaRPr lang="en-AU" sz="1000">
                        <a:solidFill>
                          <a:srgbClr val="222324"/>
                        </a:solidFill>
                        <a:effectLst/>
                        <a:latin typeface="+mn-lt"/>
                        <a:ea typeface="Batang" panose="020B0503020000020004"/>
                        <a:cs typeface="Arial Unicode MS"/>
                      </a:endParaRPr>
                    </a:p>
                  </a:txBody>
                  <a:tcPr marL="36000" marR="36000" marT="36000" marB="36000" anchor="ctr"/>
                </a:tc>
                <a:tc>
                  <a:txBody>
                    <a:bodyPr/>
                    <a:lstStyle/>
                    <a:p>
                      <a:r>
                        <a:rPr lang="en-AU" sz="1000">
                          <a:effectLst/>
                        </a:rPr>
                        <a:t>All Roles</a:t>
                      </a:r>
                      <a:endParaRPr lang="en-AU" sz="1000">
                        <a:solidFill>
                          <a:srgbClr val="222324"/>
                        </a:solidFill>
                        <a:effectLst/>
                        <a:latin typeface="+mn-lt"/>
                        <a:ea typeface="Batang" panose="020B0503020000020004"/>
                        <a:cs typeface="Arial Unicode MS"/>
                      </a:endParaRPr>
                    </a:p>
                  </a:txBody>
                  <a:tcPr marL="36000" marR="36000" marT="36000" marB="36000" anchor="ctr"/>
                </a:tc>
                <a:tc>
                  <a:txBody>
                    <a:bodyPr/>
                    <a:lstStyle/>
                    <a:p>
                      <a:endParaRPr lang="en-AU" sz="1000">
                        <a:solidFill>
                          <a:srgbClr val="222324"/>
                        </a:solidFill>
                        <a:effectLst/>
                        <a:latin typeface="+mn-lt"/>
                        <a:ea typeface="Batang" panose="020B0503020000020004"/>
                        <a:cs typeface="Arial Unicode MS"/>
                      </a:endParaRPr>
                    </a:p>
                  </a:txBody>
                  <a:tcPr marL="36000" marR="36000" marT="36000" marB="36000" anchor="ctr"/>
                </a:tc>
                <a:tc>
                  <a:txBody>
                    <a:bodyPr/>
                    <a:lstStyle/>
                    <a:p>
                      <a:endParaRPr lang="en-AU" sz="1000">
                        <a:solidFill>
                          <a:srgbClr val="222324"/>
                        </a:solidFill>
                        <a:effectLst/>
                        <a:latin typeface="+mn-lt"/>
                        <a:ea typeface="Batang" panose="020B0503020000020004"/>
                        <a:cs typeface="Arial Unicode MS"/>
                      </a:endParaRPr>
                    </a:p>
                  </a:txBody>
                  <a:tcPr marL="36000" marR="36000" marT="36000" marB="36000" anchor="ctr"/>
                </a:tc>
                <a:extLst>
                  <a:ext uri="{0D108BD9-81ED-4DB2-BD59-A6C34878D82A}">
                    <a16:rowId xmlns:a16="http://schemas.microsoft.com/office/drawing/2014/main" val="1541383543"/>
                  </a:ext>
                </a:extLst>
              </a:tr>
              <a:tr h="0">
                <a:tc>
                  <a:txBody>
                    <a:bodyPr/>
                    <a:lstStyle/>
                    <a:p>
                      <a:pPr algn="l" rtl="0" fontAlgn="base"/>
                      <a:r>
                        <a:rPr lang="en-AU" sz="1100" b="0" i="0">
                          <a:solidFill>
                            <a:schemeClr val="bg1"/>
                          </a:solidFill>
                          <a:effectLst/>
                          <a:latin typeface="Calibri" panose="020F0502020204030204" pitchFamily="34" charset="0"/>
                        </a:rPr>
                        <a:t>13 </a:t>
                      </a:r>
                      <a:endParaRPr lang="en-AU" b="0" i="0">
                        <a:solidFill>
                          <a:schemeClr val="bg1"/>
                        </a:solidFill>
                        <a:effectLst/>
                      </a:endParaRPr>
                    </a:p>
                  </a:txBody>
                  <a:tcPr/>
                </a:tc>
                <a:tc>
                  <a:txBody>
                    <a:bodyPr/>
                    <a:lstStyle/>
                    <a:p>
                      <a:pPr algn="l" rtl="0" fontAlgn="base"/>
                      <a:r>
                        <a:rPr lang="en-AU" sz="1100" b="0" i="0">
                          <a:solidFill>
                            <a:srgbClr val="222324"/>
                          </a:solidFill>
                          <a:effectLst/>
                          <a:latin typeface="Calibri"/>
                        </a:rPr>
                        <a:t>AEMO re-establishes access to participant file share </a:t>
                      </a:r>
                      <a:endParaRPr lang="en-AU" b="0" i="0">
                        <a:solidFill>
                          <a:srgbClr val="222324"/>
                        </a:solidFill>
                        <a:effectLst/>
                        <a:latin typeface="Calibri"/>
                      </a:endParaRPr>
                    </a:p>
                    <a:p>
                      <a:pPr algn="l" rtl="0" fontAlgn="base"/>
                      <a:r>
                        <a:rPr lang="en-AU" sz="1100" b="0" i="0">
                          <a:solidFill>
                            <a:srgbClr val="222324"/>
                          </a:solidFill>
                          <a:effectLst/>
                          <a:latin typeface="Calibri"/>
                        </a:rPr>
                        <a:t>AEMO restarts B2M and B2B batch handlers and updates access for NEMMCO and PVM participants  </a:t>
                      </a:r>
                      <a:endParaRPr lang="en-AU" b="0" i="0">
                        <a:solidFill>
                          <a:srgbClr val="222324"/>
                        </a:solidFill>
                        <a:effectLst/>
                        <a:latin typeface="Calibri"/>
                      </a:endParaRPr>
                    </a:p>
                    <a:p>
                      <a:pPr algn="l" rtl="0" fontAlgn="base"/>
                      <a:r>
                        <a:rPr lang="en-AU" sz="1100" b="0" i="0">
                          <a:solidFill>
                            <a:srgbClr val="222324"/>
                          </a:solidFill>
                          <a:effectLst/>
                          <a:latin typeface="Calibri"/>
                        </a:rPr>
                        <a:t>B2B processing (except metering data delivery to NEMMCO) available </a:t>
                      </a:r>
                      <a:endParaRPr lang="en-AU" b="0" i="0">
                        <a:solidFill>
                          <a:srgbClr val="222324"/>
                        </a:solidFill>
                        <a:effectLst/>
                        <a:latin typeface="Calibri"/>
                      </a:endParaRPr>
                    </a:p>
                  </a:txBody>
                  <a:tcPr/>
                </a:tc>
                <a:tc>
                  <a:txBody>
                    <a:bodyPr/>
                    <a:lstStyle/>
                    <a:p>
                      <a:pPr algn="l" rtl="0" fontAlgn="base"/>
                      <a:endParaRPr lang="en-AU" sz="1100"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 Participant access to file share re-established.  </a:t>
                      </a:r>
                      <a:endParaRPr lang="en-AU" b="0" i="0">
                        <a:solidFill>
                          <a:srgbClr val="222324"/>
                        </a:solidFill>
                        <a:effectLst/>
                        <a:latin typeface="Calibri"/>
                      </a:endParaRPr>
                    </a:p>
                    <a:p>
                      <a:pPr algn="l" rtl="0" fontAlgn="base"/>
                      <a:r>
                        <a:rPr lang="en-AU" sz="1100" b="0" i="0">
                          <a:solidFill>
                            <a:srgbClr val="222324"/>
                          </a:solidFill>
                          <a:effectLst/>
                          <a:latin typeface="Calibri"/>
                        </a:rPr>
                        <a:t>B2B processes restarted. </a:t>
                      </a:r>
                      <a:endParaRPr lang="en-AU" b="0" i="0">
                        <a:solidFill>
                          <a:srgbClr val="222324"/>
                        </a:solidFill>
                        <a:effectLst/>
                        <a:latin typeface="Calibri"/>
                      </a:endParaRPr>
                    </a:p>
                    <a:p>
                      <a:pPr algn="l" rtl="0" fontAlgn="base"/>
                      <a:r>
                        <a:rPr lang="en-AU" sz="1100" b="0" i="0">
                          <a:solidFill>
                            <a:srgbClr val="222324"/>
                          </a:solidFill>
                          <a:effectLst/>
                          <a:latin typeface="Calibri"/>
                        </a:rPr>
                        <a:t>Participants continue to hold B2M transactions </a:t>
                      </a:r>
                      <a:endParaRPr lang="en-AU" b="0" i="0">
                        <a:solidFill>
                          <a:srgbClr val="222324"/>
                        </a:solidFill>
                        <a:effectLst/>
                        <a:latin typeface="Calibri"/>
                      </a:endParaRPr>
                    </a:p>
                    <a:p>
                      <a:pPr algn="l" rtl="0" fontAlgn="base"/>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Sun 20/6/21 14:00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5MS Mailbox </a:t>
                      </a:r>
                      <a:endParaRPr lang="en-AU" b="0" i="0">
                        <a:solidFill>
                          <a:srgbClr val="222324"/>
                        </a:solidFill>
                        <a:effectLst/>
                        <a:latin typeface="Calibri"/>
                      </a:endParaRPr>
                    </a:p>
                  </a:txBody>
                  <a:tcPr/>
                </a:tc>
                <a:extLst>
                  <a:ext uri="{0D108BD9-81ED-4DB2-BD59-A6C34878D82A}">
                    <a16:rowId xmlns:a16="http://schemas.microsoft.com/office/drawing/2014/main" val="1891337017"/>
                  </a:ext>
                </a:extLst>
              </a:tr>
              <a:tr h="459294">
                <a:tc>
                  <a:txBody>
                    <a:bodyPr/>
                    <a:lstStyle/>
                    <a:p>
                      <a:pPr algn="l" rtl="0" fontAlgn="base"/>
                      <a:r>
                        <a:rPr lang="en-AU" sz="1100" b="0" i="0">
                          <a:solidFill>
                            <a:schemeClr val="bg1"/>
                          </a:solidFill>
                          <a:effectLst/>
                          <a:latin typeface="Calibri" panose="020F0502020204030204" pitchFamily="34" charset="0"/>
                        </a:rPr>
                        <a:t>14 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provides cutover progress notification </a:t>
                      </a:r>
                      <a:endParaRPr lang="en-AU" b="0" i="0">
                        <a:solidFill>
                          <a:srgbClr val="222324"/>
                        </a:solidFill>
                        <a:effectLst/>
                      </a:endParaRPr>
                    </a:p>
                  </a:txBody>
                  <a:tcPr/>
                </a:tc>
                <a:tc>
                  <a:txBody>
                    <a:bodyPr/>
                    <a:lstStyle/>
                    <a:p>
                      <a:pPr algn="l" rtl="0" fontAlgn="base"/>
                      <a:endParaRPr lang="en-AU" sz="1100" b="0" i="0">
                        <a:solidFill>
                          <a:srgbClr val="222324"/>
                        </a:solidFill>
                        <a:effectLst/>
                        <a:latin typeface="Calibri"/>
                      </a:endParaRPr>
                    </a:p>
                  </a:txBody>
                  <a:tcPr/>
                </a:tc>
                <a:tc>
                  <a:txBody>
                    <a:bodyPr/>
                    <a:lstStyle/>
                    <a:p>
                      <a:pPr algn="l" rtl="0" fontAlgn="base"/>
                      <a:endParaRPr lang="en-AU" sz="1100"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Sun 20/6/21 14:30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5MS Mailbox </a:t>
                      </a:r>
                      <a:endParaRPr lang="en-AU" b="0" i="0">
                        <a:solidFill>
                          <a:srgbClr val="222324"/>
                        </a:solidFill>
                        <a:effectLst/>
                        <a:latin typeface="Calibri"/>
                      </a:endParaRPr>
                    </a:p>
                  </a:txBody>
                  <a:tcPr/>
                </a:tc>
                <a:extLst>
                  <a:ext uri="{0D108BD9-81ED-4DB2-BD59-A6C34878D82A}">
                    <a16:rowId xmlns:a16="http://schemas.microsoft.com/office/drawing/2014/main" val="1185901621"/>
                  </a:ext>
                </a:extLst>
              </a:tr>
              <a:tr h="385315">
                <a:tc>
                  <a:txBody>
                    <a:bodyPr/>
                    <a:lstStyle/>
                    <a:p>
                      <a:pPr algn="l" rtl="0" fontAlgn="base"/>
                      <a:r>
                        <a:rPr lang="en-AU" sz="1100" b="0" i="0">
                          <a:solidFill>
                            <a:schemeClr val="bg1"/>
                          </a:solidFill>
                          <a:effectLst/>
                          <a:latin typeface="Calibri" panose="020F0502020204030204" pitchFamily="34" charset="0"/>
                        </a:rPr>
                        <a:t>15 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panose="020F0502020204030204" pitchFamily="34" charset="0"/>
                        </a:rPr>
                        <a:t>AEMO provides cutover progress notification </a:t>
                      </a:r>
                      <a:endParaRPr lang="en-AU" b="0" i="0">
                        <a:solidFill>
                          <a:srgbClr val="222324"/>
                        </a:solidFill>
                        <a:effectLst/>
                      </a:endParaRPr>
                    </a:p>
                  </a:txBody>
                  <a:tcPr/>
                </a:tc>
                <a:tc>
                  <a:txBody>
                    <a:bodyPr/>
                    <a:lstStyle/>
                    <a:p>
                      <a:pPr algn="l" rtl="0" fontAlgn="base"/>
                      <a:endParaRPr lang="en-AU" sz="1100" b="0" i="0">
                        <a:solidFill>
                          <a:srgbClr val="222324"/>
                        </a:solidFill>
                        <a:effectLst/>
                        <a:latin typeface="Calibri"/>
                      </a:endParaRPr>
                    </a:p>
                  </a:txBody>
                  <a:tcPr/>
                </a:tc>
                <a:tc>
                  <a:txBody>
                    <a:bodyPr/>
                    <a:lstStyle/>
                    <a:p>
                      <a:pPr algn="l" rtl="0" fontAlgn="base"/>
                      <a:endParaRPr lang="en-AU" sz="1100"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Sun 20/6/21 18:30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5MS Mailbox </a:t>
                      </a:r>
                      <a:endParaRPr lang="en-AU" b="0" i="0">
                        <a:solidFill>
                          <a:srgbClr val="222324"/>
                        </a:solidFill>
                        <a:effectLst/>
                        <a:latin typeface="Calibri"/>
                      </a:endParaRPr>
                    </a:p>
                  </a:txBody>
                  <a:tcPr/>
                </a:tc>
                <a:extLst>
                  <a:ext uri="{0D108BD9-81ED-4DB2-BD59-A6C34878D82A}">
                    <a16:rowId xmlns:a16="http://schemas.microsoft.com/office/drawing/2014/main" val="3223693042"/>
                  </a:ext>
                </a:extLst>
              </a:tr>
              <a:tr h="749411">
                <a:tc>
                  <a:txBody>
                    <a:bodyPr/>
                    <a:lstStyle/>
                    <a:p>
                      <a:pPr algn="l" rtl="0" fontAlgn="base"/>
                      <a:r>
                        <a:rPr lang="en-AU" sz="1100" b="0" i="0">
                          <a:solidFill>
                            <a:schemeClr val="bg1"/>
                          </a:solidFill>
                          <a:effectLst/>
                          <a:latin typeface="Calibri" panose="020F0502020204030204" pitchFamily="34" charset="0"/>
                        </a:rPr>
                        <a:t>16 </a:t>
                      </a:r>
                      <a:endParaRPr lang="en-AU" b="0" i="0">
                        <a:solidFill>
                          <a:schemeClr val="bg1"/>
                        </a:solidFill>
                        <a:effectLst/>
                      </a:endParaRPr>
                    </a:p>
                  </a:txBody>
                  <a:tcPr/>
                </a:tc>
                <a:tc>
                  <a:txBody>
                    <a:bodyPr/>
                    <a:lstStyle/>
                    <a:p>
                      <a:pPr algn="l" rtl="0" fontAlgn="base"/>
                      <a:r>
                        <a:rPr lang="en-AU" sz="1100" b="0" i="0">
                          <a:solidFill>
                            <a:srgbClr val="000000"/>
                          </a:solidFill>
                          <a:effectLst/>
                          <a:latin typeface="Calibri"/>
                        </a:rPr>
                        <a:t>AEMO provides cutover progress notification </a:t>
                      </a:r>
                      <a:endParaRPr lang="en-AU" b="0" i="0">
                        <a:solidFill>
                          <a:srgbClr val="222324"/>
                        </a:solidFill>
                        <a:effectLst/>
                        <a:latin typeface="Calibri"/>
                      </a:endParaRPr>
                    </a:p>
                  </a:txBody>
                  <a:tcPr/>
                </a:tc>
                <a:tc>
                  <a:txBody>
                    <a:bodyPr/>
                    <a:lstStyle/>
                    <a:p>
                      <a:pPr algn="l" rtl="0" fontAlgn="base"/>
                      <a:endParaRPr lang="en-AU" sz="1100" b="0" i="0">
                        <a:solidFill>
                          <a:srgbClr val="222324"/>
                        </a:solidFill>
                        <a:effectLst/>
                        <a:latin typeface="Calibri"/>
                      </a:endParaRPr>
                    </a:p>
                  </a:txBody>
                  <a:tcPr/>
                </a:tc>
                <a:tc>
                  <a:txBody>
                    <a:bodyPr/>
                    <a:lstStyle/>
                    <a:p>
                      <a:pPr algn="l" rtl="0" fontAlgn="base"/>
                      <a:endParaRPr lang="en-AU" sz="1100"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panose="020F0502020204030204" pitchFamily="34" charset="0"/>
                        </a:rPr>
                        <a:t>Sun 20/6/21 22:00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5MS Mailbox </a:t>
                      </a:r>
                      <a:endParaRPr lang="en-AU" b="0" i="0">
                        <a:solidFill>
                          <a:srgbClr val="222324"/>
                        </a:solidFill>
                        <a:effectLst/>
                      </a:endParaRPr>
                    </a:p>
                  </a:txBody>
                  <a:tcPr/>
                </a:tc>
                <a:extLst>
                  <a:ext uri="{0D108BD9-81ED-4DB2-BD59-A6C34878D82A}">
                    <a16:rowId xmlns:a16="http://schemas.microsoft.com/office/drawing/2014/main" val="479993280"/>
                  </a:ext>
                </a:extLst>
              </a:tr>
              <a:tr h="623618">
                <a:tc>
                  <a:txBody>
                    <a:bodyPr/>
                    <a:lstStyle/>
                    <a:p>
                      <a:pPr algn="l" rtl="0" fontAlgn="base"/>
                      <a:r>
                        <a:rPr lang="en-AU" sz="1100" b="0" i="0">
                          <a:solidFill>
                            <a:schemeClr val="bg1"/>
                          </a:solidFill>
                          <a:effectLst/>
                          <a:latin typeface="Calibri" panose="020F0502020204030204" pitchFamily="34" charset="0"/>
                        </a:rPr>
                        <a:t>17 </a:t>
                      </a:r>
                      <a:endParaRPr lang="en-AU" b="0" i="0">
                        <a:solidFill>
                          <a:schemeClr val="bg1"/>
                        </a:solidFill>
                        <a:effectLst/>
                      </a:endParaRPr>
                    </a:p>
                  </a:txBody>
                  <a:tcPr/>
                </a:tc>
                <a:tc>
                  <a:txBody>
                    <a:bodyPr/>
                    <a:lstStyle/>
                    <a:p>
                      <a:pPr algn="l" rtl="0" fontAlgn="base"/>
                      <a:r>
                        <a:rPr lang="en-AU" sz="1100" b="0" i="0">
                          <a:solidFill>
                            <a:srgbClr val="222324"/>
                          </a:solidFill>
                          <a:effectLst/>
                          <a:latin typeface="Calibri"/>
                        </a:rPr>
                        <a:t>Advise selected participants PVM can start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Selected MDP to provide sample MDMT / MTRD files to confirm end to end ingestion processing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Continue Hold on Business 2 Market transactions(B2M)  until notified of go-live decision </a:t>
                      </a:r>
                      <a:endParaRPr lang="en-AU" b="0" i="0">
                        <a:solidFill>
                          <a:srgbClr val="222324"/>
                        </a:solidFill>
                        <a:effectLst/>
                        <a:latin typeface="Calibri"/>
                      </a:endParaRPr>
                    </a:p>
                    <a:p>
                      <a:pPr algn="l" rtl="0" fontAlgn="base"/>
                      <a:endParaRPr lang="en-AU" b="0" i="0">
                        <a:solidFill>
                          <a:srgbClr val="222324"/>
                        </a:solidFill>
                        <a:effectLst/>
                        <a:latin typeface="Calibri"/>
                      </a:endParaRPr>
                    </a:p>
                    <a:p>
                      <a:pPr algn="l" rtl="0" fontAlgn="base"/>
                      <a:r>
                        <a:rPr lang="en-AU" sz="1100" b="0" i="0">
                          <a:solidFill>
                            <a:srgbClr val="222324"/>
                          </a:solidFill>
                          <a:effectLst/>
                          <a:latin typeface="Calibri"/>
                        </a:rPr>
                        <a:t>-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panose="020F0502020204030204" pitchFamily="34" charset="0"/>
                        </a:rPr>
                        <a:t>Sun 20/06/21 22:00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Mail from 5MS cutover team to selected participants </a:t>
                      </a:r>
                      <a:endParaRPr lang="en-AU" b="0" i="0">
                        <a:solidFill>
                          <a:srgbClr val="222324"/>
                        </a:solidFill>
                        <a:effectLst/>
                      </a:endParaRPr>
                    </a:p>
                  </a:txBody>
                  <a:tcPr/>
                </a:tc>
                <a:extLst>
                  <a:ext uri="{0D108BD9-81ED-4DB2-BD59-A6C34878D82A}">
                    <a16:rowId xmlns:a16="http://schemas.microsoft.com/office/drawing/2014/main" val="108101408"/>
                  </a:ext>
                </a:extLst>
              </a:tr>
              <a:tr h="178177">
                <a:tc>
                  <a:txBody>
                    <a:bodyPr/>
                    <a:lstStyle/>
                    <a:p>
                      <a:pPr algn="l" rtl="0" fontAlgn="base"/>
                      <a:r>
                        <a:rPr lang="en-AU" sz="1100" b="0" i="0">
                          <a:solidFill>
                            <a:schemeClr val="bg1"/>
                          </a:solidFill>
                          <a:effectLst/>
                          <a:latin typeface="Calibri" panose="020F0502020204030204" pitchFamily="34" charset="0"/>
                        </a:rPr>
                        <a:t>18 </a:t>
                      </a:r>
                      <a:endParaRPr lang="en-AU" b="0" i="0">
                        <a:solidFill>
                          <a:schemeClr val="bg1"/>
                        </a:solidFill>
                        <a:effectLst/>
                      </a:endParaRPr>
                    </a:p>
                  </a:txBody>
                  <a:tcPr/>
                </a:tc>
                <a:tc>
                  <a:txBody>
                    <a:bodyPr/>
                    <a:lstStyle/>
                    <a:p>
                      <a:pPr algn="l" rtl="0" fontAlgn="base"/>
                      <a:r>
                        <a:rPr lang="en-AU" sz="1100" b="0" i="0">
                          <a:solidFill>
                            <a:srgbClr val="222324"/>
                          </a:solidFill>
                          <a:effectLst/>
                          <a:latin typeface="Calibri"/>
                        </a:rPr>
                        <a:t>AEMO performs PVM following deployment of Retail Platform </a:t>
                      </a:r>
                      <a:endParaRPr lang="en-AU" b="0" i="0">
                        <a:solidFill>
                          <a:srgbClr val="222324"/>
                        </a:solidFill>
                        <a:effectLst/>
                        <a:latin typeface="Calibri"/>
                      </a:endParaRPr>
                    </a:p>
                    <a:p>
                      <a:pPr algn="l" rtl="0" fontAlgn="base"/>
                      <a:endParaRPr lang="en-AU" b="0" i="0">
                        <a:solidFill>
                          <a:srgbClr val="222324"/>
                        </a:solidFill>
                        <a:effectLst/>
                        <a:latin typeface="Calibri"/>
                      </a:endParaRPr>
                    </a:p>
                    <a:p>
                      <a:pPr algn="l" rtl="0" fontAlgn="base"/>
                      <a:r>
                        <a:rPr lang="en-AU" sz="1100" b="0" i="0">
                          <a:solidFill>
                            <a:srgbClr val="222324"/>
                          </a:solidFill>
                          <a:effectLst/>
                          <a:latin typeface="Calibri"/>
                        </a:rPr>
                        <a:t>See section 3.8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Select MDP participants perform PVM with AEMO </a:t>
                      </a:r>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a:rPr>
                        <a:t>-  </a:t>
                      </a:r>
                      <a:endParaRPr lang="en-AU" b="0" i="0">
                        <a:solidFill>
                          <a:srgbClr val="222324"/>
                        </a:solidFill>
                        <a:effectLst/>
                        <a:latin typeface="Calibri"/>
                      </a:endParaRPr>
                    </a:p>
                    <a:p>
                      <a:pPr algn="l" rtl="0" fontAlgn="base"/>
                      <a:endParaRPr lang="en-AU" b="0" i="0">
                        <a:solidFill>
                          <a:srgbClr val="222324"/>
                        </a:solidFill>
                        <a:effectLst/>
                        <a:latin typeface="Calibri"/>
                      </a:endParaRPr>
                    </a:p>
                  </a:txBody>
                  <a:tcPr/>
                </a:tc>
                <a:tc>
                  <a:txBody>
                    <a:bodyPr/>
                    <a:lstStyle/>
                    <a:p>
                      <a:pPr algn="l" rtl="0" fontAlgn="base"/>
                      <a:r>
                        <a:rPr lang="en-AU" sz="1100" b="0" i="0">
                          <a:solidFill>
                            <a:srgbClr val="222324"/>
                          </a:solidFill>
                          <a:effectLst/>
                          <a:latin typeface="Calibri" panose="020F0502020204030204" pitchFamily="34" charset="0"/>
                        </a:rPr>
                        <a:t>Sun 20/06/21 22:00 </a:t>
                      </a:r>
                      <a:endParaRPr lang="en-AU" b="0" i="0">
                        <a:solidFill>
                          <a:srgbClr val="222324"/>
                        </a:solidFill>
                        <a:effectLst/>
                      </a:endParaRPr>
                    </a:p>
                  </a:txBody>
                  <a:tcPr/>
                </a:tc>
                <a:tc>
                  <a:txBody>
                    <a:bodyPr/>
                    <a:lstStyle/>
                    <a:p>
                      <a:pPr algn="l" rtl="0" fontAlgn="base"/>
                      <a:r>
                        <a:rPr lang="en-AU" sz="1100" b="0" i="0">
                          <a:solidFill>
                            <a:srgbClr val="222324"/>
                          </a:solidFill>
                          <a:effectLst/>
                          <a:latin typeface="Calibri" panose="020F0502020204030204" pitchFamily="34" charset="0"/>
                        </a:rPr>
                        <a:t>n/a </a:t>
                      </a:r>
                      <a:endParaRPr lang="en-AU" b="0" i="0">
                        <a:solidFill>
                          <a:srgbClr val="222324"/>
                        </a:solidFill>
                        <a:effectLst/>
                      </a:endParaRPr>
                    </a:p>
                  </a:txBody>
                  <a:tcPr/>
                </a:tc>
                <a:extLst>
                  <a:ext uri="{0D108BD9-81ED-4DB2-BD59-A6C34878D82A}">
                    <a16:rowId xmlns:a16="http://schemas.microsoft.com/office/drawing/2014/main" val="2046491602"/>
                  </a:ext>
                </a:extLst>
              </a:tr>
            </a:tbl>
          </a:graphicData>
        </a:graphic>
      </p:graphicFrame>
    </p:spTree>
    <p:extLst>
      <p:ext uri="{BB962C8B-B14F-4D97-AF65-F5344CB8AC3E}">
        <p14:creationId xmlns:p14="http://schemas.microsoft.com/office/powerpoint/2010/main" val="131912817"/>
      </p:ext>
    </p:extLst>
  </p:cSld>
  <p:clrMapOvr>
    <a:masterClrMapping/>
  </p:clrMapOvr>
</p:sld>
</file>

<file path=ppt/theme/theme1.xml><?xml version="1.0" encoding="utf-8"?>
<a:theme xmlns:a="http://schemas.openxmlformats.org/drawingml/2006/main" name="Office Theme">
  <a:themeElements>
    <a:clrScheme name="AEMO PPT 2018">
      <a:dk1>
        <a:srgbClr val="222324"/>
      </a:dk1>
      <a:lt1>
        <a:srgbClr val="FFFFFF"/>
      </a:lt1>
      <a:dk2>
        <a:srgbClr val="000000"/>
      </a:dk2>
      <a:lt2>
        <a:srgbClr val="E0E8EA"/>
      </a:lt2>
      <a:accent1>
        <a:srgbClr val="C41230"/>
      </a:accent1>
      <a:accent2>
        <a:srgbClr val="360F3C"/>
      </a:accent2>
      <a:accent3>
        <a:srgbClr val="F37421"/>
      </a:accent3>
      <a:accent4>
        <a:srgbClr val="FFC222"/>
      </a:accent4>
      <a:accent5>
        <a:srgbClr val="82859C"/>
      </a:accent5>
      <a:accent6>
        <a:srgbClr val="B3E0EE"/>
      </a:accent6>
      <a:hlink>
        <a:srgbClr val="C41230"/>
      </a:hlink>
      <a:folHlink>
        <a:srgbClr val="C41230"/>
      </a:folHlink>
    </a:clrScheme>
    <a:fontScheme name="Tw Cen MT">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2018 16-9 v2.potx" id="{8BBE3452-16E1-4B69-A3C1-3024FB565F0A}" vid="{E508FD7E-E6F3-4F29-8CD8-628E5AED39E6}"/>
    </a:ext>
  </a:extLst>
</a:theme>
</file>

<file path=ppt/theme/theme2.xml><?xml version="1.0" encoding="utf-8"?>
<a:theme xmlns:a="http://schemas.openxmlformats.org/drawingml/2006/main" name="AEMO09">
  <a:themeElements>
    <a:clrScheme name="AEMO09">
      <a:dk1>
        <a:srgbClr val="1E4164"/>
      </a:dk1>
      <a:lt1>
        <a:srgbClr val="FFFFFF"/>
      </a:lt1>
      <a:dk2>
        <a:srgbClr val="F37421"/>
      </a:dk2>
      <a:lt2>
        <a:srgbClr val="C41230"/>
      </a:lt2>
      <a:accent1>
        <a:srgbClr val="FFC222"/>
      </a:accent1>
      <a:accent2>
        <a:srgbClr val="948671"/>
      </a:accent2>
      <a:accent3>
        <a:srgbClr val="FFFFFF"/>
      </a:accent3>
      <a:accent4>
        <a:srgbClr val="1E4164"/>
      </a:accent4>
      <a:accent5>
        <a:srgbClr val="A9C399"/>
      </a:accent5>
      <a:accent6>
        <a:srgbClr val="CB7E80"/>
      </a:accent6>
      <a:hlink>
        <a:srgbClr val="F37421"/>
      </a:hlink>
      <a:folHlink>
        <a:srgbClr val="C4123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0E2964DDED0EC4A8D459028649F1056" ma:contentTypeVersion="15" ma:contentTypeDescription="Create a new document." ma:contentTypeScope="" ma:versionID="d47a32df3ba9ee044eec71e353ccdb92">
  <xsd:schema xmlns:xsd="http://www.w3.org/2001/XMLSchema" xmlns:xs="http://www.w3.org/2001/XMLSchema" xmlns:p="http://schemas.microsoft.com/office/2006/metadata/properties" xmlns:ns2="99eba8f5-7fec-4c00-afe1-f2f2944c28a7" xmlns:ns3="ff08f022-2cdc-49e5-914c-f7e666dadb4c" targetNamespace="http://schemas.microsoft.com/office/2006/metadata/properties" ma:root="true" ma:fieldsID="385747eb7925e3735996435d291e4324" ns2:_="" ns3:_="">
    <xsd:import namespace="99eba8f5-7fec-4c00-afe1-f2f2944c28a7"/>
    <xsd:import namespace="ff08f022-2cdc-49e5-914c-f7e666dadb4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Date" minOccurs="0"/>
                <xsd:element ref="ns2:Comment"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eba8f5-7fec-4c00-afe1-f2f2944c28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Date" ma:index="20" nillable="true" ma:displayName="Date" ma:format="DateOnly" ma:internalName="Date">
      <xsd:simpleType>
        <xsd:restriction base="dms:DateTime"/>
      </xsd:simpleType>
    </xsd:element>
    <xsd:element name="Comment" ma:index="21" nillable="true" ma:displayName="Comment" ma:description="Additional info about the doc" ma:format="Dropdown" ma:internalName="Comment">
      <xsd:simpleType>
        <xsd:restriction base="dms:Text">
          <xsd:maxLength value="255"/>
        </xsd:restriction>
      </xsd:simpleType>
    </xsd:element>
    <xsd:element name="MediaLengthInSeconds" ma:index="22"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f08f022-2cdc-49e5-914c-f7e666dadb4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ff08f022-2cdc-49e5-914c-f7e666dadb4c">
      <UserInfo>
        <DisplayName>Peter Carruthers</DisplayName>
        <AccountId>19</AccountId>
        <AccountType/>
      </UserInfo>
      <UserInfo>
        <DisplayName>George Dounas</DisplayName>
        <AccountId>29</AccountId>
        <AccountType/>
      </UserInfo>
      <UserInfo>
        <DisplayName>Monica Morona</DisplayName>
        <AccountId>50</AccountId>
        <AccountType/>
      </UserInfo>
    </SharedWithUsers>
    <Date xmlns="99eba8f5-7fec-4c00-afe1-f2f2944c28a7" xsi:nil="true"/>
    <Comment xmlns="99eba8f5-7fec-4c00-afe1-f2f2944c28a7" xsi:nil="true"/>
  </documentManagement>
</p:properties>
</file>

<file path=customXml/itemProps1.xml><?xml version="1.0" encoding="utf-8"?>
<ds:datastoreItem xmlns:ds="http://schemas.openxmlformats.org/officeDocument/2006/customXml" ds:itemID="{E50BEAAE-B0C7-41D3-8EB1-0310B00BD48C}">
  <ds:schemaRefs>
    <ds:schemaRef ds:uri="http://schemas.microsoft.com/sharepoint/v3/contenttype/forms"/>
  </ds:schemaRefs>
</ds:datastoreItem>
</file>

<file path=customXml/itemProps2.xml><?xml version="1.0" encoding="utf-8"?>
<ds:datastoreItem xmlns:ds="http://schemas.openxmlformats.org/officeDocument/2006/customXml" ds:itemID="{75C750CC-9CD3-4927-99FF-D6697F3C5AE2}">
  <ds:schemaRefs>
    <ds:schemaRef ds:uri="99eba8f5-7fec-4c00-afe1-f2f2944c28a7"/>
    <ds:schemaRef ds:uri="ff08f022-2cdc-49e5-914c-f7e666dadb4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38C7B03-B3CD-416A-BD5D-8F9B2E66E755}">
  <ds:schemaRefs>
    <ds:schemaRef ds:uri="99eba8f5-7fec-4c00-afe1-f2f2944c28a7"/>
    <ds:schemaRef ds:uri="ff08f022-2cdc-49e5-914c-f7e666dadb4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AEMO presentation 2018 16-9</Template>
  <TotalTime>0</TotalTime>
  <Words>3137</Words>
  <Application>Microsoft Office PowerPoint</Application>
  <PresentationFormat>Widescreen</PresentationFormat>
  <Paragraphs>568</Paragraphs>
  <Slides>28</Slides>
  <Notes>1</Notes>
  <HiddenSlides>0</HiddenSlides>
  <MMClips>0</MMClips>
  <ScaleCrop>false</ScaleCrop>
  <HeadingPairs>
    <vt:vector size="4" baseType="variant">
      <vt:variant>
        <vt:lpstr>Theme</vt:lpstr>
      </vt:variant>
      <vt:variant>
        <vt:i4>2</vt:i4>
      </vt:variant>
      <vt:variant>
        <vt:lpstr>Slide Titles</vt:lpstr>
      </vt:variant>
      <vt:variant>
        <vt:i4>28</vt:i4>
      </vt:variant>
    </vt:vector>
  </HeadingPairs>
  <TitlesOfParts>
    <vt:vector size="30" baseType="lpstr">
      <vt:lpstr>Office Theme</vt:lpstr>
      <vt:lpstr>AEMO09</vt:lpstr>
      <vt:lpstr>5MS &amp; GS Readiness Working Group Retail Cutover Run-Through</vt:lpstr>
      <vt:lpstr>AEMO Competition Law  Meeting Protocol</vt:lpstr>
      <vt:lpstr>Agenda</vt:lpstr>
      <vt:lpstr>Welcome</vt:lpstr>
      <vt:lpstr>Cutover Timings </vt:lpstr>
      <vt:lpstr>Cutover Phases  - B2M and B2B Service State</vt:lpstr>
      <vt:lpstr>Industry Go-Live Schedule</vt:lpstr>
      <vt:lpstr>Industry Go-Live Schedule</vt:lpstr>
      <vt:lpstr>Industry Go-Live Schedule</vt:lpstr>
      <vt:lpstr>Industry Go-Live Schedule</vt:lpstr>
      <vt:lpstr>Industry Go-Live Schedule</vt:lpstr>
      <vt:lpstr>Rollback and Fix on Fail</vt:lpstr>
      <vt:lpstr>Extension to cutover timings – Fix on Fail</vt:lpstr>
      <vt:lpstr>Rollback</vt:lpstr>
      <vt:lpstr>B2M Metering Delivery Restart</vt:lpstr>
      <vt:lpstr>B2M Data Delivery Restart</vt:lpstr>
      <vt:lpstr>MDM Restart principles</vt:lpstr>
      <vt:lpstr>aseXML Schema Changes</vt:lpstr>
      <vt:lpstr>aseXML Schema Changes</vt:lpstr>
      <vt:lpstr>aseXML Schema Changes</vt:lpstr>
      <vt:lpstr>aseXML Schema Changes</vt:lpstr>
      <vt:lpstr>r35 Report Requests </vt:lpstr>
      <vt:lpstr>r35 Report Requests </vt:lpstr>
      <vt:lpstr>Delivery Data to NEMMCO</vt:lpstr>
      <vt:lpstr>Delivery Data to NEMMCO</vt:lpstr>
      <vt:lpstr>Next steps and General Business</vt:lpstr>
      <vt:lpstr>Next steps and General Business</vt:lpstr>
      <vt:lpstr>Questions</vt:lpstr>
    </vt:vector>
  </TitlesOfParts>
  <Company>Australian Energy Market Operator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5MS Steering Committee Update</dc:title>
  <dc:creator>Michael Ryan</dc:creator>
  <cp:lastModifiedBy>Anne-Marie</cp:lastModifiedBy>
  <cp:revision>2</cp:revision>
  <cp:lastPrinted>2019-08-14T02:02:16Z</cp:lastPrinted>
  <dcterms:created xsi:type="dcterms:W3CDTF">2018-04-12T04:49:35Z</dcterms:created>
  <dcterms:modified xsi:type="dcterms:W3CDTF">2021-06-08T22:51:32Z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0x010100A0E2964DDED0EC4A8D459028649F1056</vt:lpwstr>
  </property>
  <property fmtid="{D5CDD505-2E9C-101B-9397-08002B2CF9AE}" pid="3" name="_dlc_DocIdItemGuid">
    <vt:lpwstr>161d5d76-da3a-42e6-ab6c-f31547b095a6</vt:lpwstr>
  </property>
  <property fmtid="{D5CDD505-2E9C-101B-9397-08002B2CF9AE}" pid="4" name="AuthorIds_UIVersion_8704">
    <vt:lpwstr>18</vt:lpwstr>
  </property>
  <property fmtid="{D5CDD505-2E9C-101B-9397-08002B2CF9AE}" pid="5" name="AuthorIds_UIVersion_23552">
    <vt:lpwstr>18</vt:lpwstr>
  </property>
  <property fmtid="{D5CDD505-2E9C-101B-9397-08002B2CF9AE}" pid="6" name="AuthorIds_UIVersion_17408">
    <vt:lpwstr>20</vt:lpwstr>
  </property>
  <property fmtid="{D5CDD505-2E9C-101B-9397-08002B2CF9AE}" pid="7" name="AuthorIds_UIVersion_4608">
    <vt:lpwstr>18</vt:lpwstr>
  </property>
</Properties>
</file>