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3" r:id="rId6"/>
  </p:sldMasterIdLst>
  <p:notesMasterIdLst>
    <p:notesMasterId r:id="rId68"/>
  </p:notesMasterIdLst>
  <p:sldIdLst>
    <p:sldId id="256" r:id="rId7"/>
    <p:sldId id="258" r:id="rId8"/>
    <p:sldId id="1386" r:id="rId9"/>
    <p:sldId id="1509" r:id="rId10"/>
    <p:sldId id="1511" r:id="rId11"/>
    <p:sldId id="1394" r:id="rId12"/>
    <p:sldId id="1411" r:id="rId13"/>
    <p:sldId id="1493" r:id="rId14"/>
    <p:sldId id="928" r:id="rId15"/>
    <p:sldId id="1091" r:id="rId16"/>
    <p:sldId id="1540" r:id="rId17"/>
    <p:sldId id="1547" r:id="rId18"/>
    <p:sldId id="1391" r:id="rId19"/>
    <p:sldId id="1513" r:id="rId20"/>
    <p:sldId id="1416" r:id="rId21"/>
    <p:sldId id="1516" r:id="rId22"/>
    <p:sldId id="1474" r:id="rId23"/>
    <p:sldId id="1541" r:id="rId24"/>
    <p:sldId id="1508" r:id="rId25"/>
    <p:sldId id="1388" r:id="rId26"/>
    <p:sldId id="1090" r:id="rId27"/>
    <p:sldId id="1538" r:id="rId28"/>
    <p:sldId id="1480" r:id="rId29"/>
    <p:sldId id="1481" r:id="rId30"/>
    <p:sldId id="1482" r:id="rId31"/>
    <p:sldId id="1539" r:id="rId32"/>
    <p:sldId id="1426" r:id="rId33"/>
    <p:sldId id="1500" r:id="rId34"/>
    <p:sldId id="813" r:id="rId35"/>
    <p:sldId id="1406" r:id="rId36"/>
    <p:sldId id="1422" r:id="rId37"/>
    <p:sldId id="1499" r:id="rId38"/>
    <p:sldId id="772" r:id="rId39"/>
    <p:sldId id="1424" r:id="rId40"/>
    <p:sldId id="920" r:id="rId41"/>
    <p:sldId id="1543" r:id="rId42"/>
    <p:sldId id="1192" r:id="rId43"/>
    <p:sldId id="1492" r:id="rId44"/>
    <p:sldId id="1545" r:id="rId45"/>
    <p:sldId id="1546" r:id="rId46"/>
    <p:sldId id="1496" r:id="rId47"/>
    <p:sldId id="1551" r:id="rId48"/>
    <p:sldId id="1555" r:id="rId49"/>
    <p:sldId id="1554" r:id="rId50"/>
    <p:sldId id="1553" r:id="rId51"/>
    <p:sldId id="1552" r:id="rId52"/>
    <p:sldId id="1478" r:id="rId53"/>
    <p:sldId id="1484" r:id="rId54"/>
    <p:sldId id="1485" r:id="rId55"/>
    <p:sldId id="1504" r:id="rId56"/>
    <p:sldId id="1550" r:id="rId57"/>
    <p:sldId id="1505" r:id="rId58"/>
    <p:sldId id="1399" r:id="rId59"/>
    <p:sldId id="1058" r:id="rId60"/>
    <p:sldId id="1410" r:id="rId61"/>
    <p:sldId id="1502" r:id="rId62"/>
    <p:sldId id="1400" r:id="rId63"/>
    <p:sldId id="1407" r:id="rId64"/>
    <p:sldId id="1494" r:id="rId65"/>
    <p:sldId id="1548" r:id="rId66"/>
    <p:sldId id="1549" r:id="rId67"/>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6"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Morona" initials="MM" lastIdx="4" clrIdx="6">
    <p:extLst>
      <p:ext uri="{19B8F6BF-5375-455C-9EA6-DF929625EA0E}">
        <p15:presenceInfo xmlns:p15="http://schemas.microsoft.com/office/powerpoint/2012/main" userId="S-1-5-21-256186967-1468483519-2110688028-65896" providerId="AD"/>
      </p:ext>
    </p:extLst>
  </p:cmAuthor>
  <p:cmAuthor id="1" name="Emily Brodie" initials="EB" lastIdx="34" clrIdx="0">
    <p:extLst>
      <p:ext uri="{19B8F6BF-5375-455C-9EA6-DF929625EA0E}">
        <p15:presenceInfo xmlns:p15="http://schemas.microsoft.com/office/powerpoint/2012/main" userId="S-1-5-21-256186967-1468483519-2110688028-50135"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9" name="Greg Minney" initials="GM [2]" lastIdx="25" clrIdx="8">
    <p:extLst>
      <p:ext uri="{19B8F6BF-5375-455C-9EA6-DF929625EA0E}">
        <p15:presenceInfo xmlns:p15="http://schemas.microsoft.com/office/powerpoint/2012/main" userId="S::Greg.Minney@aemo.com.au::e657595f-f519-43ef-a5ac-dcb6c666504e"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6" name="Austin Tan" initials="AT [2]" lastIdx="68" clrIdx="5">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9EA"/>
    <a:srgbClr val="CECCCE"/>
    <a:srgbClr val="E8E7E8"/>
    <a:srgbClr val="EACCCD"/>
    <a:srgbClr val="F2F2F2"/>
    <a:srgbClr val="000000"/>
    <a:srgbClr val="360F3C"/>
    <a:srgbClr val="00B050"/>
    <a:srgbClr val="A09FA0"/>
    <a:srgbClr val="EEE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72BD7-226B-4BDE-9937-A391E944D7F6}" v="11" dt="2020-10-12T00:49:30.567"/>
    <p1510:client id="{2D4B9E1E-83A4-4C78-9A88-3C3879A5F912}" v="1" dt="2020-10-12T03:11:44.872"/>
    <p1510:client id="{619B313B-130F-43A4-B5A2-A352370D2AFB}" v="2" dt="2020-10-21T22:35:54.247"/>
    <p1510:client id="{787EB60E-68CE-431F-8049-3783D4AB5D41}" v="9" dt="2020-10-12T22:50:11.799"/>
    <p1510:client id="{8040C0A4-B635-4D9C-AC92-958AFF0E5FD1}" v="13" dt="2020-10-12T03:17:28.909"/>
    <p1510:client id="{BBAB0680-CBCB-44E5-A0C5-3D2D125674AD}" v="13" dt="2020-10-12T03:20:01.289"/>
    <p1510:client id="{C7761569-E429-44B4-9873-E3D61B211DB5}" v="5" dt="2020-10-12T22:37:30.607"/>
    <p1510:client id="{D178AA33-0D3B-44E2-8B12-8E59DE558D31}" v="27" dt="2020-10-12T22:35:14.351"/>
    <p1510:client id="{E5216307-8EDB-467B-BEEA-C4D27DF900CB}" v="96" dt="2020-10-12T03:10:49.611"/>
    <p1510:client id="{E96D489E-596B-4908-AA76-002DF13D8B60}" v="26" dt="2020-10-20T21:14:21.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464" y="90"/>
      </p:cViewPr>
      <p:guideLst>
        <p:guide orient="horz" pos="1066"/>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my.sharepoint.com/personal/paul_lyttle_aemo_com_au/Documents/5MS%20&amp;%20GS/Readiness/Roll%20Out%20CR%20Assess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emocloud-my.sharepoint.com/personal/paul_lyttle_aemo_com_au/Documents/5MS%20&amp;%20GS/Readiness/Roll%20Out%20CR%20Assess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emocloud-my.sharepoint.com/personal/paul_lyttle_aemo_com_au/Documents/5MS%20&amp;%20GS/Readiness/Roll%20Out%20CR%20Assess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emocloud-my.sharepoint.com/personal/paul_lyttle_aemo_com_au/Documents/5MS%20&amp;%20GS/Readiness/Roll%20Out%20CR%20Assessmen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Pre 5MS</a:t>
            </a:r>
            <a:r>
              <a:rPr lang="en-AU" baseline="0"/>
              <a:t> Go Live - Meters To-Be Updated</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Summary!$B$4</c:f>
              <c:strCache>
                <c:ptCount val="1"/>
                <c:pt idx="0">
                  <c:v>1-3</c:v>
                </c:pt>
              </c:strCache>
            </c:strRef>
          </c:tx>
          <c:spPr>
            <a:solidFill>
              <a:schemeClr val="accent1"/>
            </a:solidFill>
            <a:ln>
              <a:noFill/>
            </a:ln>
            <a:effectLst/>
          </c:spPr>
          <c:invertIfNegative val="0"/>
          <c:cat>
            <c:strRef>
              <c:f>Summary!$C$3:$AM$3</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Summary!$C$4:$AM$4</c:f>
              <c:numCache>
                <c:formatCode>General</c:formatCode>
                <c:ptCount val="14"/>
                <c:pt idx="0">
                  <c:v>980</c:v>
                </c:pt>
                <c:pt idx="1">
                  <c:v>973</c:v>
                </c:pt>
                <c:pt idx="2">
                  <c:v>361</c:v>
                </c:pt>
                <c:pt idx="3">
                  <c:v>6925</c:v>
                </c:pt>
                <c:pt idx="4">
                  <c:v>435</c:v>
                </c:pt>
                <c:pt idx="5">
                  <c:v>480</c:v>
                </c:pt>
                <c:pt idx="6">
                  <c:v>665</c:v>
                </c:pt>
                <c:pt idx="7">
                  <c:v>665</c:v>
                </c:pt>
                <c:pt idx="8">
                  <c:v>465</c:v>
                </c:pt>
                <c:pt idx="9">
                  <c:v>365</c:v>
                </c:pt>
                <c:pt idx="10">
                  <c:v>1065</c:v>
                </c:pt>
                <c:pt idx="11">
                  <c:v>913</c:v>
                </c:pt>
                <c:pt idx="12">
                  <c:v>150</c:v>
                </c:pt>
                <c:pt idx="13" formatCode="0">
                  <c:v>0</c:v>
                </c:pt>
              </c:numCache>
              <c:extLst/>
            </c:numRef>
          </c:val>
          <c:extLst>
            <c:ext xmlns:c16="http://schemas.microsoft.com/office/drawing/2014/chart" uri="{C3380CC4-5D6E-409C-BE32-E72D297353CC}">
              <c16:uniqueId val="{00000000-B195-4B2F-9911-9F836222DA35}"/>
            </c:ext>
          </c:extLst>
        </c:ser>
        <c:ser>
          <c:idx val="1"/>
          <c:order val="1"/>
          <c:tx>
            <c:strRef>
              <c:f>Summary!$B$5</c:f>
              <c:strCache>
                <c:ptCount val="1"/>
                <c:pt idx="0">
                  <c:v>COMMS4/4A/VicAmi</c:v>
                </c:pt>
              </c:strCache>
            </c:strRef>
          </c:tx>
          <c:spPr>
            <a:solidFill>
              <a:schemeClr val="accent2"/>
            </a:solidFill>
            <a:ln>
              <a:noFill/>
            </a:ln>
            <a:effectLst/>
          </c:spPr>
          <c:invertIfNegative val="0"/>
          <c:cat>
            <c:strRef>
              <c:f>Summary!$C$3:$AM$3</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Summary!$C$5:$AM$5</c:f>
              <c:numCache>
                <c:formatCode>General</c:formatCode>
                <c:ptCount val="14"/>
                <c:pt idx="0">
                  <c:v>0</c:v>
                </c:pt>
                <c:pt idx="1">
                  <c:v>0</c:v>
                </c:pt>
                <c:pt idx="2">
                  <c:v>0</c:v>
                </c:pt>
                <c:pt idx="3">
                  <c:v>0</c:v>
                </c:pt>
                <c:pt idx="4">
                  <c:v>0</c:v>
                </c:pt>
                <c:pt idx="5">
                  <c:v>0</c:v>
                </c:pt>
                <c:pt idx="6">
                  <c:v>0</c:v>
                </c:pt>
                <c:pt idx="7">
                  <c:v>0</c:v>
                </c:pt>
                <c:pt idx="8">
                  <c:v>0</c:v>
                </c:pt>
                <c:pt idx="9">
                  <c:v>0</c:v>
                </c:pt>
                <c:pt idx="10">
                  <c:v>1100</c:v>
                </c:pt>
                <c:pt idx="11">
                  <c:v>1175</c:v>
                </c:pt>
                <c:pt idx="12">
                  <c:v>1275</c:v>
                </c:pt>
                <c:pt idx="13" formatCode="0">
                  <c:v>2675</c:v>
                </c:pt>
              </c:numCache>
              <c:extLst/>
            </c:numRef>
          </c:val>
          <c:extLst>
            <c:ext xmlns:c16="http://schemas.microsoft.com/office/drawing/2014/chart" uri="{C3380CC4-5D6E-409C-BE32-E72D297353CC}">
              <c16:uniqueId val="{00000001-B195-4B2F-9911-9F836222DA35}"/>
            </c:ext>
          </c:extLst>
        </c:ser>
        <c:ser>
          <c:idx val="2"/>
          <c:order val="2"/>
          <c:tx>
            <c:strRef>
              <c:f>Summary!$B$6</c:f>
              <c:strCache>
                <c:ptCount val="1"/>
                <c:pt idx="0">
                  <c:v>BASIC</c:v>
                </c:pt>
              </c:strCache>
            </c:strRef>
          </c:tx>
          <c:spPr>
            <a:solidFill>
              <a:schemeClr val="accent3"/>
            </a:solidFill>
            <a:ln>
              <a:noFill/>
            </a:ln>
            <a:effectLst/>
          </c:spPr>
          <c:invertIfNegative val="0"/>
          <c:cat>
            <c:strRef>
              <c:f>Summary!$C$3:$AM$3</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Summary!$C$6:$AM$6</c:f>
              <c:numCache>
                <c:formatCode>General</c:formatCode>
                <c:ptCount val="14"/>
                <c:pt idx="0">
                  <c:v>0</c:v>
                </c:pt>
                <c:pt idx="1">
                  <c:v>0</c:v>
                </c:pt>
                <c:pt idx="2">
                  <c:v>0</c:v>
                </c:pt>
                <c:pt idx="3">
                  <c:v>99984</c:v>
                </c:pt>
                <c:pt idx="4">
                  <c:v>199967</c:v>
                </c:pt>
                <c:pt idx="5">
                  <c:v>199967</c:v>
                </c:pt>
                <c:pt idx="6">
                  <c:v>199967</c:v>
                </c:pt>
                <c:pt idx="7">
                  <c:v>199967</c:v>
                </c:pt>
                <c:pt idx="8">
                  <c:v>199967</c:v>
                </c:pt>
                <c:pt idx="9">
                  <c:v>99984</c:v>
                </c:pt>
                <c:pt idx="10">
                  <c:v>0</c:v>
                </c:pt>
                <c:pt idx="11">
                  <c:v>0</c:v>
                </c:pt>
                <c:pt idx="12">
                  <c:v>0</c:v>
                </c:pt>
                <c:pt idx="13">
                  <c:v>0</c:v>
                </c:pt>
              </c:numCache>
              <c:extLst/>
            </c:numRef>
          </c:val>
          <c:extLst>
            <c:ext xmlns:c16="http://schemas.microsoft.com/office/drawing/2014/chart" uri="{C3380CC4-5D6E-409C-BE32-E72D297353CC}">
              <c16:uniqueId val="{00000002-B195-4B2F-9911-9F836222DA35}"/>
            </c:ext>
          </c:extLst>
        </c:ser>
        <c:ser>
          <c:idx val="3"/>
          <c:order val="3"/>
          <c:tx>
            <c:strRef>
              <c:f>Summary!$B$7</c:f>
              <c:strCache>
                <c:ptCount val="1"/>
                <c:pt idx="0">
                  <c:v>UMCP</c:v>
                </c:pt>
              </c:strCache>
            </c:strRef>
          </c:tx>
          <c:spPr>
            <a:solidFill>
              <a:schemeClr val="accent4"/>
            </a:solidFill>
            <a:ln>
              <a:noFill/>
            </a:ln>
            <a:effectLst/>
          </c:spPr>
          <c:invertIfNegative val="0"/>
          <c:cat>
            <c:strRef>
              <c:f>Summary!$C$3:$AM$3</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Summary!$C$7:$AM$7</c:f>
              <c:numCache>
                <c:formatCode>General</c:formatCode>
                <c:ptCount val="14"/>
                <c:pt idx="0">
                  <c:v>0</c:v>
                </c:pt>
                <c:pt idx="1">
                  <c:v>0</c:v>
                </c:pt>
                <c:pt idx="2">
                  <c:v>0</c:v>
                </c:pt>
                <c:pt idx="3">
                  <c:v>0</c:v>
                </c:pt>
                <c:pt idx="4">
                  <c:v>0</c:v>
                </c:pt>
                <c:pt idx="5">
                  <c:v>0</c:v>
                </c:pt>
                <c:pt idx="6">
                  <c:v>0</c:v>
                </c:pt>
                <c:pt idx="7">
                  <c:v>0</c:v>
                </c:pt>
                <c:pt idx="8">
                  <c:v>0</c:v>
                </c:pt>
                <c:pt idx="9">
                  <c:v>1635</c:v>
                </c:pt>
                <c:pt idx="10">
                  <c:v>1635</c:v>
                </c:pt>
                <c:pt idx="11">
                  <c:v>1635</c:v>
                </c:pt>
                <c:pt idx="12">
                  <c:v>0</c:v>
                </c:pt>
                <c:pt idx="13">
                  <c:v>0</c:v>
                </c:pt>
              </c:numCache>
              <c:extLst/>
            </c:numRef>
          </c:val>
          <c:extLst>
            <c:ext xmlns:c16="http://schemas.microsoft.com/office/drawing/2014/chart" uri="{C3380CC4-5D6E-409C-BE32-E72D297353CC}">
              <c16:uniqueId val="{00000003-B195-4B2F-9911-9F836222DA35}"/>
            </c:ext>
          </c:extLst>
        </c:ser>
        <c:dLbls>
          <c:showLegendKey val="0"/>
          <c:showVal val="0"/>
          <c:showCatName val="0"/>
          <c:showSerName val="0"/>
          <c:showPercent val="0"/>
          <c:showBubbleSize val="0"/>
        </c:dLbls>
        <c:gapWidth val="150"/>
        <c:axId val="709485776"/>
        <c:axId val="709486760"/>
      </c:barChart>
      <c:lineChart>
        <c:grouping val="standard"/>
        <c:varyColors val="0"/>
        <c:ser>
          <c:idx val="4"/>
          <c:order val="4"/>
          <c:tx>
            <c:strRef>
              <c:f>Summary!$B$8</c:f>
              <c:strCache>
                <c:ptCount val="1"/>
                <c:pt idx="0">
                  <c:v>Total</c:v>
                </c:pt>
              </c:strCache>
            </c:strRef>
          </c:tx>
          <c:spPr>
            <a:ln w="28575" cap="rnd">
              <a:solidFill>
                <a:schemeClr val="accent5"/>
              </a:solidFill>
              <a:round/>
            </a:ln>
            <a:effectLst/>
          </c:spPr>
          <c:marker>
            <c:symbol val="none"/>
          </c:marker>
          <c:cat>
            <c:strLit>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extLst>
                <c:ext xmlns:c15="http://schemas.microsoft.com/office/drawing/2012/chart" uri="{02D57815-91ED-43cb-92C2-25804820EDAC}">
                  <c15:autoCat val="1"/>
                </c:ext>
              </c:extLst>
            </c:strLit>
          </c:cat>
          <c:val>
            <c:numRef>
              <c:f>Summary!$C$8:$AM$8</c:f>
              <c:numCache>
                <c:formatCode>General</c:formatCode>
                <c:ptCount val="14"/>
                <c:pt idx="0">
                  <c:v>980</c:v>
                </c:pt>
                <c:pt idx="1">
                  <c:v>973</c:v>
                </c:pt>
                <c:pt idx="2">
                  <c:v>361</c:v>
                </c:pt>
                <c:pt idx="3">
                  <c:v>106909</c:v>
                </c:pt>
                <c:pt idx="4">
                  <c:v>200402</c:v>
                </c:pt>
                <c:pt idx="5">
                  <c:v>200447</c:v>
                </c:pt>
                <c:pt idx="6">
                  <c:v>200632</c:v>
                </c:pt>
                <c:pt idx="7">
                  <c:v>200632</c:v>
                </c:pt>
                <c:pt idx="8">
                  <c:v>200432</c:v>
                </c:pt>
                <c:pt idx="9">
                  <c:v>101984</c:v>
                </c:pt>
                <c:pt idx="10">
                  <c:v>3800</c:v>
                </c:pt>
                <c:pt idx="11">
                  <c:v>3723</c:v>
                </c:pt>
                <c:pt idx="12">
                  <c:v>1425</c:v>
                </c:pt>
                <c:pt idx="13">
                  <c:v>2675</c:v>
                </c:pt>
              </c:numCache>
              <c:extLst/>
            </c:numRef>
          </c:val>
          <c:smooth val="0"/>
          <c:extLst>
            <c:ext xmlns:c16="http://schemas.microsoft.com/office/drawing/2014/chart" uri="{C3380CC4-5D6E-409C-BE32-E72D297353CC}">
              <c16:uniqueId val="{00000004-B195-4B2F-9911-9F836222DA35}"/>
            </c:ext>
          </c:extLst>
        </c:ser>
        <c:dLbls>
          <c:showLegendKey val="0"/>
          <c:showVal val="0"/>
          <c:showCatName val="0"/>
          <c:showSerName val="0"/>
          <c:showPercent val="0"/>
          <c:showBubbleSize val="0"/>
        </c:dLbls>
        <c:marker val="1"/>
        <c:smooth val="0"/>
        <c:axId val="709485776"/>
        <c:axId val="709486760"/>
      </c:lineChart>
      <c:catAx>
        <c:axId val="70948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6760"/>
        <c:crosses val="autoZero"/>
        <c:auto val="1"/>
        <c:lblAlgn val="ctr"/>
        <c:lblOffset val="100"/>
        <c:noMultiLvlLbl val="0"/>
      </c:catAx>
      <c:valAx>
        <c:axId val="709486760"/>
        <c:scaling>
          <c:orientation val="minMax"/>
          <c:max val="35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Pre 1 Dec 2022 </a:t>
            </a:r>
            <a:r>
              <a:rPr lang="en-AU" baseline="0"/>
              <a:t>- Meters To-Be Updated</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Summary!$B$4</c:f>
              <c:strCache>
                <c:ptCount val="1"/>
                <c:pt idx="0">
                  <c:v>1-3</c:v>
                </c:pt>
              </c:strCache>
            </c:strRef>
          </c:tx>
          <c:spPr>
            <a:solidFill>
              <a:schemeClr val="accent1"/>
            </a:solidFill>
            <a:ln>
              <a:noFill/>
            </a:ln>
            <a:effectLst/>
          </c:spPr>
          <c:invertIfNegative val="0"/>
          <c:cat>
            <c:strRef>
              <c:f>Summary!$C$3:$AM$3</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Summary!$C$4:$AM$4</c:f>
              <c:numCache>
                <c:formatCode>General</c:formatCode>
                <c:ptCount val="15"/>
                <c:pt idx="0" formatCode="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extLst/>
            </c:numRef>
          </c:val>
          <c:extLst>
            <c:ext xmlns:c16="http://schemas.microsoft.com/office/drawing/2014/chart" uri="{C3380CC4-5D6E-409C-BE32-E72D297353CC}">
              <c16:uniqueId val="{00000000-5F2C-4EF0-94AF-A811956DF220}"/>
            </c:ext>
          </c:extLst>
        </c:ser>
        <c:ser>
          <c:idx val="1"/>
          <c:order val="1"/>
          <c:tx>
            <c:strRef>
              <c:f>Summary!$B$5</c:f>
              <c:strCache>
                <c:ptCount val="1"/>
                <c:pt idx="0">
                  <c:v>COMMS4/4A/VicAmi</c:v>
                </c:pt>
              </c:strCache>
            </c:strRef>
          </c:tx>
          <c:spPr>
            <a:solidFill>
              <a:schemeClr val="accent2"/>
            </a:solidFill>
            <a:ln>
              <a:noFill/>
            </a:ln>
            <a:effectLst/>
          </c:spPr>
          <c:invertIfNegative val="0"/>
          <c:cat>
            <c:strRef>
              <c:f>Summary!$C$3:$AM$3</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Summary!$C$5:$AM$5</c:f>
              <c:numCache>
                <c:formatCode>General</c:formatCode>
                <c:ptCount val="15"/>
                <c:pt idx="0" formatCode="0">
                  <c:v>2675</c:v>
                </c:pt>
                <c:pt idx="1">
                  <c:v>12075</c:v>
                </c:pt>
                <c:pt idx="2">
                  <c:v>16075</c:v>
                </c:pt>
                <c:pt idx="3">
                  <c:v>119075</c:v>
                </c:pt>
                <c:pt idx="4">
                  <c:v>134036</c:v>
                </c:pt>
                <c:pt idx="5">
                  <c:v>147686</c:v>
                </c:pt>
                <c:pt idx="6">
                  <c:v>159108</c:v>
                </c:pt>
                <c:pt idx="7">
                  <c:v>212108</c:v>
                </c:pt>
                <c:pt idx="8">
                  <c:v>222108</c:v>
                </c:pt>
                <c:pt idx="9">
                  <c:v>289708</c:v>
                </c:pt>
                <c:pt idx="10">
                  <c:v>279708</c:v>
                </c:pt>
                <c:pt idx="11">
                  <c:v>210708</c:v>
                </c:pt>
                <c:pt idx="12">
                  <c:v>184408</c:v>
                </c:pt>
                <c:pt idx="13">
                  <c:v>158797</c:v>
                </c:pt>
                <c:pt idx="14">
                  <c:v>0</c:v>
                </c:pt>
              </c:numCache>
              <c:extLst/>
            </c:numRef>
          </c:val>
          <c:extLst>
            <c:ext xmlns:c16="http://schemas.microsoft.com/office/drawing/2014/chart" uri="{C3380CC4-5D6E-409C-BE32-E72D297353CC}">
              <c16:uniqueId val="{00000001-5F2C-4EF0-94AF-A811956DF220}"/>
            </c:ext>
          </c:extLst>
        </c:ser>
        <c:ser>
          <c:idx val="2"/>
          <c:order val="2"/>
          <c:tx>
            <c:strRef>
              <c:f>Summary!$B$6</c:f>
              <c:strCache>
                <c:ptCount val="1"/>
                <c:pt idx="0">
                  <c:v>BASIC</c:v>
                </c:pt>
              </c:strCache>
            </c:strRef>
          </c:tx>
          <c:spPr>
            <a:solidFill>
              <a:schemeClr val="accent3"/>
            </a:solidFill>
            <a:ln>
              <a:noFill/>
            </a:ln>
            <a:effectLst/>
          </c:spPr>
          <c:invertIfNegative val="0"/>
          <c:cat>
            <c:strRef>
              <c:f>Summary!$C$3:$AM$3</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Summary!$C$6:$AM$6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extLst/>
            </c:numRef>
          </c:val>
          <c:extLst>
            <c:ext xmlns:c16="http://schemas.microsoft.com/office/drawing/2014/chart" uri="{C3380CC4-5D6E-409C-BE32-E72D297353CC}">
              <c16:uniqueId val="{00000002-5F2C-4EF0-94AF-A811956DF220}"/>
            </c:ext>
          </c:extLst>
        </c:ser>
        <c:ser>
          <c:idx val="3"/>
          <c:order val="3"/>
          <c:tx>
            <c:strRef>
              <c:f>Summary!$B$7</c:f>
              <c:strCache>
                <c:ptCount val="1"/>
                <c:pt idx="0">
                  <c:v>UMCP</c:v>
                </c:pt>
              </c:strCache>
            </c:strRef>
          </c:tx>
          <c:spPr>
            <a:solidFill>
              <a:schemeClr val="accent4"/>
            </a:solidFill>
            <a:ln>
              <a:noFill/>
            </a:ln>
            <a:effectLst/>
          </c:spPr>
          <c:invertIfNegative val="0"/>
          <c:cat>
            <c:strRef>
              <c:f>Summary!$C$3:$AM$3</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Summary!$C$7:$AM$7</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extLst/>
            </c:numRef>
          </c:val>
          <c:extLst>
            <c:ext xmlns:c16="http://schemas.microsoft.com/office/drawing/2014/chart" uri="{C3380CC4-5D6E-409C-BE32-E72D297353CC}">
              <c16:uniqueId val="{00000003-5F2C-4EF0-94AF-A811956DF220}"/>
            </c:ext>
          </c:extLst>
        </c:ser>
        <c:dLbls>
          <c:showLegendKey val="0"/>
          <c:showVal val="0"/>
          <c:showCatName val="0"/>
          <c:showSerName val="0"/>
          <c:showPercent val="0"/>
          <c:showBubbleSize val="0"/>
        </c:dLbls>
        <c:gapWidth val="150"/>
        <c:axId val="709485776"/>
        <c:axId val="709486760"/>
      </c:barChart>
      <c:lineChart>
        <c:grouping val="standard"/>
        <c:varyColors val="0"/>
        <c:ser>
          <c:idx val="4"/>
          <c:order val="4"/>
          <c:tx>
            <c:strRef>
              <c:f>Summary!$B$8</c:f>
              <c:strCache>
                <c:ptCount val="1"/>
                <c:pt idx="0">
                  <c:v>Total</c:v>
                </c:pt>
              </c:strCache>
            </c:strRef>
          </c:tx>
          <c:spPr>
            <a:ln w="28575" cap="rnd">
              <a:solidFill>
                <a:schemeClr val="accent5"/>
              </a:solidFill>
              <a:round/>
            </a:ln>
            <a:effectLst/>
          </c:spPr>
          <c:marker>
            <c:symbol val="none"/>
          </c:marker>
          <c:cat>
            <c:strLit>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extLst>
                <c:ext xmlns:c15="http://schemas.microsoft.com/office/drawing/2012/chart" uri="{02D57815-91ED-43cb-92C2-25804820EDAC}">
                  <c15:autoCat val="1"/>
                </c:ext>
              </c:extLst>
            </c:strLit>
          </c:cat>
          <c:val>
            <c:numRef>
              <c:f>Summary!$C$8:$AM$8</c:f>
              <c:numCache>
                <c:formatCode>General</c:formatCode>
                <c:ptCount val="15"/>
                <c:pt idx="0">
                  <c:v>2675</c:v>
                </c:pt>
                <c:pt idx="1">
                  <c:v>12075</c:v>
                </c:pt>
                <c:pt idx="2">
                  <c:v>16075</c:v>
                </c:pt>
                <c:pt idx="3">
                  <c:v>119075</c:v>
                </c:pt>
                <c:pt idx="4">
                  <c:v>134036</c:v>
                </c:pt>
                <c:pt idx="5">
                  <c:v>147686</c:v>
                </c:pt>
                <c:pt idx="6">
                  <c:v>159108</c:v>
                </c:pt>
                <c:pt idx="7">
                  <c:v>212108</c:v>
                </c:pt>
                <c:pt idx="8">
                  <c:v>222108</c:v>
                </c:pt>
                <c:pt idx="9">
                  <c:v>289708</c:v>
                </c:pt>
                <c:pt idx="10">
                  <c:v>279708</c:v>
                </c:pt>
                <c:pt idx="11">
                  <c:v>210708</c:v>
                </c:pt>
                <c:pt idx="12">
                  <c:v>184408</c:v>
                </c:pt>
                <c:pt idx="13">
                  <c:v>158797</c:v>
                </c:pt>
                <c:pt idx="14">
                  <c:v>0</c:v>
                </c:pt>
              </c:numCache>
              <c:extLst/>
            </c:numRef>
          </c:val>
          <c:smooth val="0"/>
          <c:extLst>
            <c:ext xmlns:c16="http://schemas.microsoft.com/office/drawing/2014/chart" uri="{C3380CC4-5D6E-409C-BE32-E72D297353CC}">
              <c16:uniqueId val="{00000004-5F2C-4EF0-94AF-A811956DF220}"/>
            </c:ext>
          </c:extLst>
        </c:ser>
        <c:dLbls>
          <c:showLegendKey val="0"/>
          <c:showVal val="0"/>
          <c:showCatName val="0"/>
          <c:showSerName val="0"/>
          <c:showPercent val="0"/>
          <c:showBubbleSize val="0"/>
        </c:dLbls>
        <c:marker val="1"/>
        <c:smooth val="0"/>
        <c:axId val="709485776"/>
        <c:axId val="709486760"/>
      </c:lineChart>
      <c:catAx>
        <c:axId val="70948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6760"/>
        <c:crosses val="autoZero"/>
        <c:auto val="1"/>
        <c:lblAlgn val="ctr"/>
        <c:lblOffset val="100"/>
        <c:noMultiLvlLbl val="0"/>
      </c:catAx>
      <c:valAx>
        <c:axId val="709486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Pre 5MS</a:t>
            </a:r>
            <a:r>
              <a:rPr lang="en-AU" baseline="0"/>
              <a:t> Go Live - CATS CR Numbers</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Summary!$B$29</c:f>
              <c:strCache>
                <c:ptCount val="1"/>
                <c:pt idx="0">
                  <c:v>1-3</c:v>
                </c:pt>
              </c:strCache>
            </c:strRef>
          </c:tx>
          <c:spPr>
            <a:solidFill>
              <a:schemeClr val="accent1"/>
            </a:solidFill>
            <a:ln>
              <a:noFill/>
            </a:ln>
            <a:effectLst/>
          </c:spPr>
          <c:invertIfNegative val="0"/>
          <c:cat>
            <c:strRef>
              <c:f>Summary!$C$28:$AM$28</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Summary!$C$29:$AM$29</c:f>
              <c:numCache>
                <c:formatCode>0</c:formatCode>
                <c:ptCount val="14"/>
                <c:pt idx="0">
                  <c:v>3087</c:v>
                </c:pt>
                <c:pt idx="1">
                  <c:v>3064.95</c:v>
                </c:pt>
                <c:pt idx="2">
                  <c:v>1137.1499999999999</c:v>
                </c:pt>
                <c:pt idx="3">
                  <c:v>21813.75</c:v>
                </c:pt>
                <c:pt idx="4">
                  <c:v>1370.25</c:v>
                </c:pt>
                <c:pt idx="5">
                  <c:v>1512</c:v>
                </c:pt>
                <c:pt idx="6">
                  <c:v>2094.75</c:v>
                </c:pt>
                <c:pt idx="7">
                  <c:v>2094.75</c:v>
                </c:pt>
                <c:pt idx="8">
                  <c:v>1464.75</c:v>
                </c:pt>
                <c:pt idx="9">
                  <c:v>1149.75</c:v>
                </c:pt>
                <c:pt idx="10">
                  <c:v>3354.75</c:v>
                </c:pt>
                <c:pt idx="11">
                  <c:v>2875.95</c:v>
                </c:pt>
                <c:pt idx="12">
                  <c:v>472.5</c:v>
                </c:pt>
                <c:pt idx="13">
                  <c:v>0</c:v>
                </c:pt>
              </c:numCache>
              <c:extLst/>
            </c:numRef>
          </c:val>
          <c:extLst>
            <c:ext xmlns:c16="http://schemas.microsoft.com/office/drawing/2014/chart" uri="{C3380CC4-5D6E-409C-BE32-E72D297353CC}">
              <c16:uniqueId val="{00000000-ED22-4519-921A-71EF138CCBD9}"/>
            </c:ext>
          </c:extLst>
        </c:ser>
        <c:ser>
          <c:idx val="1"/>
          <c:order val="1"/>
          <c:tx>
            <c:strRef>
              <c:f>Summary!$B$30</c:f>
              <c:strCache>
                <c:ptCount val="1"/>
                <c:pt idx="0">
                  <c:v>COMMS4/4A/VicAmi</c:v>
                </c:pt>
              </c:strCache>
            </c:strRef>
          </c:tx>
          <c:spPr>
            <a:solidFill>
              <a:schemeClr val="accent2"/>
            </a:solidFill>
            <a:ln>
              <a:noFill/>
            </a:ln>
            <a:effectLst/>
          </c:spPr>
          <c:invertIfNegative val="0"/>
          <c:cat>
            <c:strRef>
              <c:f>Summary!$C$28:$AM$28</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Summary!$C$30:$AM$30</c:f>
              <c:numCache>
                <c:formatCode>0</c:formatCode>
                <c:ptCount val="14"/>
                <c:pt idx="0">
                  <c:v>0</c:v>
                </c:pt>
                <c:pt idx="1">
                  <c:v>0</c:v>
                </c:pt>
                <c:pt idx="2">
                  <c:v>0</c:v>
                </c:pt>
                <c:pt idx="3">
                  <c:v>0</c:v>
                </c:pt>
                <c:pt idx="4">
                  <c:v>0</c:v>
                </c:pt>
                <c:pt idx="5">
                  <c:v>0</c:v>
                </c:pt>
                <c:pt idx="6">
                  <c:v>0</c:v>
                </c:pt>
                <c:pt idx="7">
                  <c:v>0</c:v>
                </c:pt>
                <c:pt idx="8">
                  <c:v>0</c:v>
                </c:pt>
                <c:pt idx="9">
                  <c:v>0</c:v>
                </c:pt>
                <c:pt idx="10">
                  <c:v>3310.9999999999995</c:v>
                </c:pt>
                <c:pt idx="11">
                  <c:v>3536.7499999999995</c:v>
                </c:pt>
                <c:pt idx="12">
                  <c:v>3837.7499999999995</c:v>
                </c:pt>
                <c:pt idx="13">
                  <c:v>8051.7499999999991</c:v>
                </c:pt>
              </c:numCache>
              <c:extLst/>
            </c:numRef>
          </c:val>
          <c:extLst>
            <c:ext xmlns:c16="http://schemas.microsoft.com/office/drawing/2014/chart" uri="{C3380CC4-5D6E-409C-BE32-E72D297353CC}">
              <c16:uniqueId val="{00000001-ED22-4519-921A-71EF138CCBD9}"/>
            </c:ext>
          </c:extLst>
        </c:ser>
        <c:ser>
          <c:idx val="2"/>
          <c:order val="2"/>
          <c:tx>
            <c:strRef>
              <c:f>Summary!$B$31</c:f>
              <c:strCache>
                <c:ptCount val="1"/>
                <c:pt idx="0">
                  <c:v>BASIC (No Act DS)</c:v>
                </c:pt>
              </c:strCache>
            </c:strRef>
          </c:tx>
          <c:spPr>
            <a:solidFill>
              <a:schemeClr val="accent3"/>
            </a:solidFill>
            <a:ln>
              <a:noFill/>
            </a:ln>
            <a:effectLst/>
          </c:spPr>
          <c:invertIfNegative val="0"/>
          <c:cat>
            <c:strRef>
              <c:f>Summary!$C$28:$AM$28</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Summary!$C$31:$AM$31</c:f>
              <c:numCache>
                <c:formatCode>0</c:formatCode>
                <c:ptCount val="14"/>
                <c:pt idx="0">
                  <c:v>0</c:v>
                </c:pt>
                <c:pt idx="1">
                  <c:v>0</c:v>
                </c:pt>
                <c:pt idx="2">
                  <c:v>0</c:v>
                </c:pt>
                <c:pt idx="3">
                  <c:v>99984</c:v>
                </c:pt>
                <c:pt idx="4">
                  <c:v>199967</c:v>
                </c:pt>
                <c:pt idx="5">
                  <c:v>199967</c:v>
                </c:pt>
                <c:pt idx="6">
                  <c:v>199967</c:v>
                </c:pt>
                <c:pt idx="7">
                  <c:v>199967</c:v>
                </c:pt>
                <c:pt idx="8">
                  <c:v>199967</c:v>
                </c:pt>
                <c:pt idx="9">
                  <c:v>99984</c:v>
                </c:pt>
                <c:pt idx="10">
                  <c:v>0</c:v>
                </c:pt>
                <c:pt idx="11">
                  <c:v>0</c:v>
                </c:pt>
                <c:pt idx="12">
                  <c:v>0</c:v>
                </c:pt>
                <c:pt idx="13">
                  <c:v>0</c:v>
                </c:pt>
              </c:numCache>
              <c:extLst/>
            </c:numRef>
          </c:val>
          <c:extLst>
            <c:ext xmlns:c16="http://schemas.microsoft.com/office/drawing/2014/chart" uri="{C3380CC4-5D6E-409C-BE32-E72D297353CC}">
              <c16:uniqueId val="{00000002-ED22-4519-921A-71EF138CCBD9}"/>
            </c:ext>
          </c:extLst>
        </c:ser>
        <c:ser>
          <c:idx val="3"/>
          <c:order val="3"/>
          <c:tx>
            <c:strRef>
              <c:f>Summary!$B$32</c:f>
              <c:strCache>
                <c:ptCount val="1"/>
                <c:pt idx="0">
                  <c:v>UMCP</c:v>
                </c:pt>
              </c:strCache>
            </c:strRef>
          </c:tx>
          <c:spPr>
            <a:solidFill>
              <a:schemeClr val="accent4"/>
            </a:solidFill>
            <a:ln>
              <a:noFill/>
            </a:ln>
            <a:effectLst/>
          </c:spPr>
          <c:invertIfNegative val="0"/>
          <c:cat>
            <c:strRef>
              <c:f>Summary!$C$28:$AM$28</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Summary!$C$32:$AM$32</c:f>
              <c:numCache>
                <c:formatCode>0</c:formatCode>
                <c:ptCount val="14"/>
                <c:pt idx="0">
                  <c:v>0</c:v>
                </c:pt>
                <c:pt idx="1">
                  <c:v>0</c:v>
                </c:pt>
                <c:pt idx="2">
                  <c:v>0</c:v>
                </c:pt>
                <c:pt idx="3">
                  <c:v>0</c:v>
                </c:pt>
                <c:pt idx="4">
                  <c:v>0</c:v>
                </c:pt>
                <c:pt idx="5">
                  <c:v>0</c:v>
                </c:pt>
                <c:pt idx="6">
                  <c:v>0</c:v>
                </c:pt>
                <c:pt idx="7">
                  <c:v>0</c:v>
                </c:pt>
                <c:pt idx="8">
                  <c:v>0</c:v>
                </c:pt>
                <c:pt idx="9">
                  <c:v>4905</c:v>
                </c:pt>
                <c:pt idx="10">
                  <c:v>4905</c:v>
                </c:pt>
                <c:pt idx="11">
                  <c:v>4905</c:v>
                </c:pt>
                <c:pt idx="12">
                  <c:v>0</c:v>
                </c:pt>
                <c:pt idx="13">
                  <c:v>0</c:v>
                </c:pt>
              </c:numCache>
              <c:extLst/>
            </c:numRef>
          </c:val>
          <c:extLst>
            <c:ext xmlns:c16="http://schemas.microsoft.com/office/drawing/2014/chart" uri="{C3380CC4-5D6E-409C-BE32-E72D297353CC}">
              <c16:uniqueId val="{00000003-ED22-4519-921A-71EF138CCBD9}"/>
            </c:ext>
          </c:extLst>
        </c:ser>
        <c:dLbls>
          <c:showLegendKey val="0"/>
          <c:showVal val="0"/>
          <c:showCatName val="0"/>
          <c:showSerName val="0"/>
          <c:showPercent val="0"/>
          <c:showBubbleSize val="0"/>
        </c:dLbls>
        <c:gapWidth val="150"/>
        <c:axId val="709485776"/>
        <c:axId val="709486760"/>
      </c:barChart>
      <c:lineChart>
        <c:grouping val="standard"/>
        <c:varyColors val="0"/>
        <c:ser>
          <c:idx val="4"/>
          <c:order val="4"/>
          <c:tx>
            <c:strRef>
              <c:f>Summary!$B$33</c:f>
              <c:strCache>
                <c:ptCount val="1"/>
                <c:pt idx="0">
                  <c:v>Total</c:v>
                </c:pt>
              </c:strCache>
            </c:strRef>
          </c:tx>
          <c:spPr>
            <a:ln w="28575" cap="rnd">
              <a:solidFill>
                <a:schemeClr val="accent5"/>
              </a:solidFill>
              <a:round/>
            </a:ln>
            <a:effectLst/>
          </c:spPr>
          <c:marker>
            <c:symbol val="none"/>
          </c:marker>
          <c:cat>
            <c:strRef>
              <c:f>Summary!$C$28:$AM$28</c:f>
              <c:strCache>
                <c:ptCount val="14"/>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strCache>
              <c:extLst/>
            </c:strRef>
          </c:cat>
          <c:val>
            <c:numRef>
              <c:f>Summary!$C$33:$AM$33</c:f>
              <c:numCache>
                <c:formatCode>0</c:formatCode>
                <c:ptCount val="14"/>
                <c:pt idx="0">
                  <c:v>3087</c:v>
                </c:pt>
                <c:pt idx="1">
                  <c:v>3064.95</c:v>
                </c:pt>
                <c:pt idx="2">
                  <c:v>1137.1499999999999</c:v>
                </c:pt>
                <c:pt idx="3">
                  <c:v>121797.75</c:v>
                </c:pt>
                <c:pt idx="4">
                  <c:v>201337.25</c:v>
                </c:pt>
                <c:pt idx="5">
                  <c:v>201479</c:v>
                </c:pt>
                <c:pt idx="6">
                  <c:v>202061.75</c:v>
                </c:pt>
                <c:pt idx="7">
                  <c:v>202061.75</c:v>
                </c:pt>
                <c:pt idx="8">
                  <c:v>201431.75</c:v>
                </c:pt>
                <c:pt idx="9">
                  <c:v>106038.75</c:v>
                </c:pt>
                <c:pt idx="10">
                  <c:v>11570.75</c:v>
                </c:pt>
                <c:pt idx="11">
                  <c:v>11317.699999999999</c:v>
                </c:pt>
                <c:pt idx="12">
                  <c:v>4310.25</c:v>
                </c:pt>
                <c:pt idx="13">
                  <c:v>8051.7499999999991</c:v>
                </c:pt>
              </c:numCache>
              <c:extLst/>
            </c:numRef>
          </c:val>
          <c:smooth val="0"/>
          <c:extLst>
            <c:ext xmlns:c16="http://schemas.microsoft.com/office/drawing/2014/chart" uri="{C3380CC4-5D6E-409C-BE32-E72D297353CC}">
              <c16:uniqueId val="{00000004-ED22-4519-921A-71EF138CCBD9}"/>
            </c:ext>
          </c:extLst>
        </c:ser>
        <c:dLbls>
          <c:showLegendKey val="0"/>
          <c:showVal val="0"/>
          <c:showCatName val="0"/>
          <c:showSerName val="0"/>
          <c:showPercent val="0"/>
          <c:showBubbleSize val="0"/>
        </c:dLbls>
        <c:marker val="1"/>
        <c:smooth val="0"/>
        <c:axId val="709485776"/>
        <c:axId val="709486760"/>
      </c:lineChart>
      <c:catAx>
        <c:axId val="70948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6760"/>
        <c:crosses val="autoZero"/>
        <c:auto val="1"/>
        <c:lblAlgn val="ctr"/>
        <c:lblOffset val="100"/>
        <c:noMultiLvlLbl val="0"/>
      </c:catAx>
      <c:valAx>
        <c:axId val="709486760"/>
        <c:scaling>
          <c:orientation val="minMax"/>
          <c:max val="1000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5776"/>
        <c:crosses val="autoZero"/>
        <c:crossBetween val="between"/>
        <c:majorUnit val="100000"/>
        <c:minorUnit val="1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Post 5MS Go Live to</a:t>
            </a:r>
            <a:r>
              <a:rPr lang="en-AU" baseline="0"/>
              <a:t> 1 Dec 2022 - CATS CR Numbers</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Summary!$B$29</c:f>
              <c:strCache>
                <c:ptCount val="1"/>
                <c:pt idx="0">
                  <c:v>1-3</c:v>
                </c:pt>
              </c:strCache>
            </c:strRef>
          </c:tx>
          <c:spPr>
            <a:solidFill>
              <a:schemeClr val="accent1"/>
            </a:solidFill>
            <a:ln>
              <a:noFill/>
            </a:ln>
            <a:effectLst/>
          </c:spPr>
          <c:invertIfNegative val="0"/>
          <c:cat>
            <c:strRef>
              <c:f>Summary!$C$28:$AM$28</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Summary!$C$29:$AM$29</c:f>
              <c:numCache>
                <c:formatCode>0</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extLst/>
            </c:numRef>
          </c:val>
          <c:extLst>
            <c:ext xmlns:c16="http://schemas.microsoft.com/office/drawing/2014/chart" uri="{C3380CC4-5D6E-409C-BE32-E72D297353CC}">
              <c16:uniqueId val="{00000000-BF60-4E0D-B041-244CB035F31F}"/>
            </c:ext>
          </c:extLst>
        </c:ser>
        <c:ser>
          <c:idx val="1"/>
          <c:order val="1"/>
          <c:tx>
            <c:strRef>
              <c:f>Summary!$B$30</c:f>
              <c:strCache>
                <c:ptCount val="1"/>
                <c:pt idx="0">
                  <c:v>COMMS4/4A/VicAmi</c:v>
                </c:pt>
              </c:strCache>
            </c:strRef>
          </c:tx>
          <c:spPr>
            <a:solidFill>
              <a:schemeClr val="accent2"/>
            </a:solidFill>
            <a:ln>
              <a:noFill/>
            </a:ln>
            <a:effectLst/>
          </c:spPr>
          <c:invertIfNegative val="0"/>
          <c:cat>
            <c:strRef>
              <c:f>Summary!$C$28:$AM$28</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Summary!$C$30:$AM$30</c:f>
              <c:numCache>
                <c:formatCode>0</c:formatCode>
                <c:ptCount val="15"/>
                <c:pt idx="0">
                  <c:v>8051.7499999999991</c:v>
                </c:pt>
                <c:pt idx="1">
                  <c:v>36345.75</c:v>
                </c:pt>
                <c:pt idx="2">
                  <c:v>48385.75</c:v>
                </c:pt>
                <c:pt idx="3">
                  <c:v>358415.75</c:v>
                </c:pt>
                <c:pt idx="4">
                  <c:v>403448.36</c:v>
                </c:pt>
                <c:pt idx="5">
                  <c:v>444534.86</c:v>
                </c:pt>
                <c:pt idx="6">
                  <c:v>478915.07999999996</c:v>
                </c:pt>
                <c:pt idx="7">
                  <c:v>638445.07999999996</c:v>
                </c:pt>
                <c:pt idx="8">
                  <c:v>668545.07999999996</c:v>
                </c:pt>
                <c:pt idx="9">
                  <c:v>872021.08</c:v>
                </c:pt>
                <c:pt idx="10">
                  <c:v>841921.08</c:v>
                </c:pt>
                <c:pt idx="11">
                  <c:v>634231.07999999996</c:v>
                </c:pt>
                <c:pt idx="12">
                  <c:v>555068.07999999996</c:v>
                </c:pt>
                <c:pt idx="13">
                  <c:v>477978.97</c:v>
                </c:pt>
                <c:pt idx="14">
                  <c:v>0</c:v>
                </c:pt>
              </c:numCache>
              <c:extLst/>
            </c:numRef>
          </c:val>
          <c:extLst>
            <c:ext xmlns:c16="http://schemas.microsoft.com/office/drawing/2014/chart" uri="{C3380CC4-5D6E-409C-BE32-E72D297353CC}">
              <c16:uniqueId val="{00000001-BF60-4E0D-B041-244CB035F31F}"/>
            </c:ext>
          </c:extLst>
        </c:ser>
        <c:ser>
          <c:idx val="2"/>
          <c:order val="2"/>
          <c:tx>
            <c:strRef>
              <c:f>Summary!$B$31</c:f>
              <c:strCache>
                <c:ptCount val="1"/>
                <c:pt idx="0">
                  <c:v>BASIC (No Act DS)</c:v>
                </c:pt>
              </c:strCache>
            </c:strRef>
          </c:tx>
          <c:spPr>
            <a:solidFill>
              <a:schemeClr val="accent3"/>
            </a:solidFill>
            <a:ln>
              <a:noFill/>
            </a:ln>
            <a:effectLst/>
          </c:spPr>
          <c:invertIfNegative val="0"/>
          <c:cat>
            <c:strRef>
              <c:f>Summary!$C$28:$AM$28</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Summary!$C$31:$AM$31</c:f>
              <c:numCache>
                <c:formatCode>0</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extLst/>
            </c:numRef>
          </c:val>
          <c:extLst>
            <c:ext xmlns:c16="http://schemas.microsoft.com/office/drawing/2014/chart" uri="{C3380CC4-5D6E-409C-BE32-E72D297353CC}">
              <c16:uniqueId val="{00000002-BF60-4E0D-B041-244CB035F31F}"/>
            </c:ext>
          </c:extLst>
        </c:ser>
        <c:ser>
          <c:idx val="3"/>
          <c:order val="3"/>
          <c:tx>
            <c:strRef>
              <c:f>Summary!$B$32</c:f>
              <c:strCache>
                <c:ptCount val="1"/>
                <c:pt idx="0">
                  <c:v>UMCP</c:v>
                </c:pt>
              </c:strCache>
            </c:strRef>
          </c:tx>
          <c:spPr>
            <a:solidFill>
              <a:schemeClr val="accent4"/>
            </a:solidFill>
            <a:ln>
              <a:noFill/>
            </a:ln>
            <a:effectLst/>
          </c:spPr>
          <c:invertIfNegative val="0"/>
          <c:cat>
            <c:strRef>
              <c:f>Summary!$C$28:$AM$28</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Summary!$C$32:$AM$32</c:f>
              <c:numCache>
                <c:formatCode>0</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extLst/>
            </c:numRef>
          </c:val>
          <c:extLst>
            <c:ext xmlns:c16="http://schemas.microsoft.com/office/drawing/2014/chart" uri="{C3380CC4-5D6E-409C-BE32-E72D297353CC}">
              <c16:uniqueId val="{00000003-BF60-4E0D-B041-244CB035F31F}"/>
            </c:ext>
          </c:extLst>
        </c:ser>
        <c:dLbls>
          <c:showLegendKey val="0"/>
          <c:showVal val="0"/>
          <c:showCatName val="0"/>
          <c:showSerName val="0"/>
          <c:showPercent val="0"/>
          <c:showBubbleSize val="0"/>
        </c:dLbls>
        <c:gapWidth val="150"/>
        <c:axId val="709485776"/>
        <c:axId val="709486760"/>
      </c:barChart>
      <c:lineChart>
        <c:grouping val="standard"/>
        <c:varyColors val="0"/>
        <c:ser>
          <c:idx val="4"/>
          <c:order val="4"/>
          <c:tx>
            <c:strRef>
              <c:f>Summary!$B$33</c:f>
              <c:strCache>
                <c:ptCount val="1"/>
                <c:pt idx="0">
                  <c:v>Total</c:v>
                </c:pt>
              </c:strCache>
            </c:strRef>
          </c:tx>
          <c:spPr>
            <a:ln w="28575" cap="rnd">
              <a:solidFill>
                <a:schemeClr val="accent5"/>
              </a:solidFill>
              <a:round/>
            </a:ln>
            <a:effectLst/>
          </c:spPr>
          <c:marker>
            <c:symbol val="none"/>
          </c:marker>
          <c:cat>
            <c:strRef>
              <c:f>Summary!$C$28:$AM$28</c:f>
              <c:strCache>
                <c:ptCount val="15"/>
                <c:pt idx="0">
                  <c:v>Oct</c:v>
                </c:pt>
                <c:pt idx="1">
                  <c:v>Nov</c:v>
                </c:pt>
                <c:pt idx="2">
                  <c:v>Dec</c:v>
                </c:pt>
                <c:pt idx="3">
                  <c:v>Jan</c:v>
                </c:pt>
                <c:pt idx="4">
                  <c:v>Feb</c:v>
                </c:pt>
                <c:pt idx="5">
                  <c:v>Mar</c:v>
                </c:pt>
                <c:pt idx="6">
                  <c:v>Apr</c:v>
                </c:pt>
                <c:pt idx="7">
                  <c:v>May</c:v>
                </c:pt>
                <c:pt idx="8">
                  <c:v>Jun</c:v>
                </c:pt>
                <c:pt idx="9">
                  <c:v>Jul</c:v>
                </c:pt>
                <c:pt idx="10">
                  <c:v>Aug</c:v>
                </c:pt>
                <c:pt idx="11">
                  <c:v>Sep</c:v>
                </c:pt>
                <c:pt idx="12">
                  <c:v>Oct</c:v>
                </c:pt>
                <c:pt idx="13">
                  <c:v>Nov</c:v>
                </c:pt>
                <c:pt idx="14">
                  <c:v>Dec</c:v>
                </c:pt>
              </c:strCache>
              <c:extLst/>
            </c:strRef>
          </c:cat>
          <c:val>
            <c:numRef>
              <c:f>Summary!$C$33:$AM$33</c:f>
              <c:numCache>
                <c:formatCode>0</c:formatCode>
                <c:ptCount val="15"/>
                <c:pt idx="0">
                  <c:v>8051.7499999999991</c:v>
                </c:pt>
                <c:pt idx="1">
                  <c:v>36345.75</c:v>
                </c:pt>
                <c:pt idx="2">
                  <c:v>48385.75</c:v>
                </c:pt>
                <c:pt idx="3">
                  <c:v>358415.75</c:v>
                </c:pt>
                <c:pt idx="4">
                  <c:v>403448.36</c:v>
                </c:pt>
                <c:pt idx="5">
                  <c:v>444534.86</c:v>
                </c:pt>
                <c:pt idx="6">
                  <c:v>478915.07999999996</c:v>
                </c:pt>
                <c:pt idx="7">
                  <c:v>638445.07999999996</c:v>
                </c:pt>
                <c:pt idx="8">
                  <c:v>668545.07999999996</c:v>
                </c:pt>
                <c:pt idx="9">
                  <c:v>872021.08</c:v>
                </c:pt>
                <c:pt idx="10">
                  <c:v>841921.08</c:v>
                </c:pt>
                <c:pt idx="11">
                  <c:v>634231.07999999996</c:v>
                </c:pt>
                <c:pt idx="12">
                  <c:v>555068.07999999996</c:v>
                </c:pt>
                <c:pt idx="13">
                  <c:v>477978.97</c:v>
                </c:pt>
                <c:pt idx="14">
                  <c:v>0</c:v>
                </c:pt>
              </c:numCache>
              <c:extLst/>
            </c:numRef>
          </c:val>
          <c:smooth val="0"/>
          <c:extLst>
            <c:ext xmlns:c16="http://schemas.microsoft.com/office/drawing/2014/chart" uri="{C3380CC4-5D6E-409C-BE32-E72D297353CC}">
              <c16:uniqueId val="{00000004-BF60-4E0D-B041-244CB035F31F}"/>
            </c:ext>
          </c:extLst>
        </c:ser>
        <c:dLbls>
          <c:showLegendKey val="0"/>
          <c:showVal val="0"/>
          <c:showCatName val="0"/>
          <c:showSerName val="0"/>
          <c:showPercent val="0"/>
          <c:showBubbleSize val="0"/>
        </c:dLbls>
        <c:marker val="1"/>
        <c:smooth val="0"/>
        <c:axId val="709485776"/>
        <c:axId val="709486760"/>
      </c:lineChart>
      <c:catAx>
        <c:axId val="70948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6760"/>
        <c:crosses val="autoZero"/>
        <c:auto val="1"/>
        <c:lblAlgn val="ctr"/>
        <c:lblOffset val="100"/>
        <c:noMultiLvlLbl val="0"/>
      </c:catAx>
      <c:valAx>
        <c:axId val="709486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48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 Id="rId4"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16/11/2020</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4</a:t>
            </a:fld>
            <a:endParaRPr lang="en-AU"/>
          </a:p>
        </p:txBody>
      </p:sp>
    </p:spTree>
    <p:extLst>
      <p:ext uri="{BB962C8B-B14F-4D97-AF65-F5344CB8AC3E}">
        <p14:creationId xmlns:p14="http://schemas.microsoft.com/office/powerpoint/2010/main" val="6611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32</a:t>
            </a:fld>
            <a:endParaRPr lang="en-AU"/>
          </a:p>
        </p:txBody>
      </p:sp>
    </p:spTree>
    <p:extLst>
      <p:ext uri="{BB962C8B-B14F-4D97-AF65-F5344CB8AC3E}">
        <p14:creationId xmlns:p14="http://schemas.microsoft.com/office/powerpoint/2010/main" val="243258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33</a:t>
            </a:fld>
            <a:endParaRPr lang="en-AU"/>
          </a:p>
        </p:txBody>
      </p:sp>
    </p:spTree>
    <p:extLst>
      <p:ext uri="{BB962C8B-B14F-4D97-AF65-F5344CB8AC3E}">
        <p14:creationId xmlns:p14="http://schemas.microsoft.com/office/powerpoint/2010/main" val="19320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sz="2800"/>
              <a:t>Market readiness strategy update</a:t>
            </a:r>
            <a:endParaRPr lang="en-AU" sz="2737"/>
          </a:p>
          <a:p>
            <a:pPr marL="457200" indent="-457200">
              <a:spcAft>
                <a:spcPts val="1200"/>
              </a:spcAft>
              <a:buFont typeface="Arial" panose="020B0604020202020204" pitchFamily="34" charset="0"/>
              <a:buChar char="•"/>
            </a:pPr>
            <a:r>
              <a:rPr lang="en-AU" sz="2737"/>
              <a:t>Propose to:</a:t>
            </a:r>
          </a:p>
          <a:p>
            <a:pPr marL="800100" lvl="1" indent="-342900">
              <a:spcAft>
                <a:spcPts val="1200"/>
              </a:spcAft>
              <a:buFont typeface="Arial" panose="020B0604020202020204" pitchFamily="34" charset="0"/>
              <a:buChar char="•"/>
            </a:pPr>
            <a:r>
              <a:rPr lang="en-AU" sz="2395"/>
              <a:t>distribute draft strategy to RWG members out-of-session</a:t>
            </a:r>
          </a:p>
          <a:p>
            <a:pPr marL="800100" lvl="1" indent="-342900">
              <a:spcAft>
                <a:spcPts val="1200"/>
              </a:spcAft>
              <a:buFont typeface="Arial" panose="020B0604020202020204" pitchFamily="34" charset="0"/>
              <a:buChar char="•"/>
            </a:pPr>
            <a:r>
              <a:rPr lang="en-AU" sz="2395"/>
              <a:t>Provide to PCF members for their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Merging Industry Test and Market Trial Strategy</a:t>
            </a:r>
            <a:endParaRPr lang="en-AU" sz="1200" b="1"/>
          </a:p>
          <a:p>
            <a:endParaRPr lang="en-AU"/>
          </a:p>
          <a:p>
            <a:pPr marL="171450" indent="-171450">
              <a:lnSpc>
                <a:spcPct val="160000"/>
              </a:lnSpc>
              <a:spcAft>
                <a:spcPts val="1200"/>
              </a:spcAft>
              <a:buFont typeface="Arial" panose="020B0604020202020204" pitchFamily="34" charset="0"/>
              <a:buChar char="•"/>
            </a:pPr>
            <a:r>
              <a:rPr lang="en-AU"/>
              <a:t>AEMO is considering feasibility of Merging Industry Test and Market Trial Strategy deliverables into a single deliverable:</a:t>
            </a:r>
          </a:p>
          <a:p>
            <a:pPr marL="628650" lvl="1" indent="-171450">
              <a:lnSpc>
                <a:spcPct val="160000"/>
              </a:lnSpc>
              <a:spcAft>
                <a:spcPts val="1200"/>
              </a:spcAft>
              <a:buFont typeface="Arial" panose="020B0604020202020204" pitchFamily="34" charset="0"/>
              <a:buChar char="•"/>
            </a:pPr>
            <a:r>
              <a:rPr lang="en-AU"/>
              <a:t>Supports overall view of all testing phases at strategy level</a:t>
            </a:r>
          </a:p>
          <a:p>
            <a:pPr marL="628650" lvl="1" indent="-171450">
              <a:lnSpc>
                <a:spcPct val="160000"/>
              </a:lnSpc>
              <a:spcAft>
                <a:spcPts val="1200"/>
              </a:spcAft>
              <a:buFont typeface="Arial" panose="020B0604020202020204" pitchFamily="34" charset="0"/>
              <a:buChar char="•"/>
            </a:pPr>
            <a:r>
              <a:rPr lang="en-AU"/>
              <a:t>Integration of approaches with transition and go-live Strategy</a:t>
            </a:r>
          </a:p>
          <a:p>
            <a:pPr marL="628650" lvl="1" indent="-171450">
              <a:lnSpc>
                <a:spcPct val="160000"/>
              </a:lnSpc>
              <a:spcAft>
                <a:spcPts val="1200"/>
              </a:spcAft>
              <a:buFont typeface="Arial" panose="020B0604020202020204" pitchFamily="34" charset="0"/>
              <a:buChar char="•"/>
            </a:pPr>
            <a:r>
              <a:rPr lang="en-AU"/>
              <a:t>Align deliverable dates – maintain or improve final release dates for testing strategy</a:t>
            </a:r>
          </a:p>
          <a:p>
            <a:pPr marL="171450" indent="-171450">
              <a:lnSpc>
                <a:spcPct val="160000"/>
              </a:lnSpc>
              <a:spcAft>
                <a:spcPts val="1200"/>
              </a:spcAft>
              <a:buFont typeface="Arial" panose="020B0604020202020204" pitchFamily="34" charset="0"/>
              <a:buChar char="•"/>
            </a:pPr>
            <a:r>
              <a:rPr lang="en-AU"/>
              <a:t>Test plan development for each phase will confirm scope, approach and scenarios </a:t>
            </a:r>
          </a:p>
          <a:p>
            <a:pPr marL="628650" lvl="1" indent="-171450">
              <a:lnSpc>
                <a:spcPct val="160000"/>
              </a:lnSpc>
              <a:spcAft>
                <a:spcPts val="1200"/>
              </a:spcAft>
              <a:buFont typeface="Arial" panose="020B0604020202020204" pitchFamily="34" charset="0"/>
              <a:buChar char="•"/>
            </a:pPr>
            <a:r>
              <a:rPr lang="en-AU"/>
              <a:t>Performed in collaboration with Testing WG</a:t>
            </a:r>
          </a:p>
          <a:p>
            <a:pPr marL="0" lvl="0" indent="0">
              <a:lnSpc>
                <a:spcPct val="160000"/>
              </a:lnSpc>
              <a:spcAft>
                <a:spcPts val="1200"/>
              </a:spcAft>
              <a:buFont typeface="Arial" panose="020B0604020202020204" pitchFamily="34" charset="0"/>
              <a:buNone/>
            </a:pPr>
            <a:endParaRPr lang="en-AU"/>
          </a:p>
          <a:p>
            <a:pPr>
              <a:spcAft>
                <a:spcPts val="1200"/>
              </a:spcAft>
            </a:pPr>
            <a:r>
              <a:rPr lang="en-AU"/>
              <a:t>Interim Readiness Reporting </a:t>
            </a:r>
          </a:p>
          <a:p>
            <a:pPr lvl="1">
              <a:spcAft>
                <a:spcPts val="1200"/>
              </a:spcAft>
            </a:pPr>
            <a:r>
              <a:rPr lang="en-AU"/>
              <a:t>42 responses received as at 1 August 2019</a:t>
            </a:r>
          </a:p>
          <a:p>
            <a:pPr lvl="1">
              <a:spcAft>
                <a:spcPts val="1200"/>
              </a:spcAft>
            </a:pPr>
            <a:r>
              <a:rPr lang="en-AU"/>
              <a:t>RWG briefing (Webex) arranged for 6 August 2019 to review interim results</a:t>
            </a:r>
          </a:p>
          <a:p>
            <a:pPr>
              <a:spcAft>
                <a:spcPts val="1200"/>
              </a:spcAft>
            </a:pPr>
            <a:r>
              <a:rPr lang="en-AU"/>
              <a:t>Transition Approach</a:t>
            </a:r>
          </a:p>
          <a:p>
            <a:pPr lvl="1">
              <a:spcAft>
                <a:spcPts val="1200"/>
              </a:spcAft>
            </a:pPr>
            <a:r>
              <a:rPr lang="en-AU"/>
              <a:t>Framework, Objectives and Strawperson approach presented</a:t>
            </a:r>
          </a:p>
          <a:p>
            <a:pPr lvl="2">
              <a:spcAft>
                <a:spcPts val="1200"/>
              </a:spcAft>
            </a:pPr>
            <a:r>
              <a:rPr lang="en-AU"/>
              <a:t>Process to engage directly in development of overall approach</a:t>
            </a:r>
          </a:p>
          <a:p>
            <a:pPr lvl="1">
              <a:spcAft>
                <a:spcPts val="1200"/>
              </a:spcAft>
            </a:pPr>
            <a:r>
              <a:rPr lang="en-AU"/>
              <a:t>Transition Focus group to be established to progress</a:t>
            </a:r>
          </a:p>
          <a:p>
            <a:pPr lvl="1">
              <a:spcAft>
                <a:spcPts val="1200"/>
              </a:spcAft>
            </a:pPr>
            <a:r>
              <a:rPr lang="en-AU"/>
              <a:t>Planned focus group date 30 August (Melbourne)</a:t>
            </a:r>
          </a:p>
          <a:p>
            <a:pPr>
              <a:spcAft>
                <a:spcPts val="1200"/>
              </a:spcAft>
            </a:pPr>
            <a:r>
              <a:rPr lang="en-AU"/>
              <a:t>Testing Principles</a:t>
            </a:r>
          </a:p>
          <a:p>
            <a:pPr lvl="1">
              <a:spcAft>
                <a:spcPts val="1200"/>
              </a:spcAft>
            </a:pPr>
            <a:r>
              <a:rPr lang="en-AU"/>
              <a:t>Summary of approach provided</a:t>
            </a:r>
          </a:p>
          <a:p>
            <a:pPr lvl="1">
              <a:spcAft>
                <a:spcPts val="1200"/>
              </a:spcAft>
            </a:pPr>
            <a:r>
              <a:rPr lang="en-AU"/>
              <a:t>Will provide PCF members overview this meeting</a:t>
            </a:r>
          </a:p>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35</a:t>
            </a:fld>
            <a:endParaRPr lang="en-AU"/>
          </a:p>
        </p:txBody>
      </p:sp>
    </p:spTree>
    <p:extLst>
      <p:ext uri="{BB962C8B-B14F-4D97-AF65-F5344CB8AC3E}">
        <p14:creationId xmlns:p14="http://schemas.microsoft.com/office/powerpoint/2010/main" val="2449001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51</a:t>
            </a:fld>
            <a:endParaRPr lang="en-AU"/>
          </a:p>
        </p:txBody>
      </p:sp>
    </p:spTree>
    <p:extLst>
      <p:ext uri="{BB962C8B-B14F-4D97-AF65-F5344CB8AC3E}">
        <p14:creationId xmlns:p14="http://schemas.microsoft.com/office/powerpoint/2010/main" val="33990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54</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7</a:t>
            </a:fld>
            <a:endParaRPr lang="en-AU"/>
          </a:p>
        </p:txBody>
      </p:sp>
    </p:spTree>
    <p:extLst>
      <p:ext uri="{BB962C8B-B14F-4D97-AF65-F5344CB8AC3E}">
        <p14:creationId xmlns:p14="http://schemas.microsoft.com/office/powerpoint/2010/main" val="116181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11</a:t>
            </a:fld>
            <a:endParaRPr lang="en-AU"/>
          </a:p>
        </p:txBody>
      </p:sp>
    </p:spTree>
    <p:extLst>
      <p:ext uri="{BB962C8B-B14F-4D97-AF65-F5344CB8AC3E}">
        <p14:creationId xmlns:p14="http://schemas.microsoft.com/office/powerpoint/2010/main" val="79625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14</a:t>
            </a:fld>
            <a:endParaRPr lang="en-AU"/>
          </a:p>
        </p:txBody>
      </p:sp>
    </p:spTree>
    <p:extLst>
      <p:ext uri="{BB962C8B-B14F-4D97-AF65-F5344CB8AC3E}">
        <p14:creationId xmlns:p14="http://schemas.microsoft.com/office/powerpoint/2010/main" val="86492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20</a:t>
            </a:fld>
            <a:endParaRPr lang="en-AU"/>
          </a:p>
        </p:txBody>
      </p:sp>
    </p:spTree>
    <p:extLst>
      <p:ext uri="{BB962C8B-B14F-4D97-AF65-F5344CB8AC3E}">
        <p14:creationId xmlns:p14="http://schemas.microsoft.com/office/powerpoint/2010/main" val="125836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21</a:t>
            </a:fld>
            <a:endParaRPr lang="en-AU"/>
          </a:p>
        </p:txBody>
      </p:sp>
    </p:spTree>
    <p:extLst>
      <p:ext uri="{BB962C8B-B14F-4D97-AF65-F5344CB8AC3E}">
        <p14:creationId xmlns:p14="http://schemas.microsoft.com/office/powerpoint/2010/main" val="17537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23</a:t>
            </a:fld>
            <a:endParaRPr lang="en-AU"/>
          </a:p>
        </p:txBody>
      </p:sp>
    </p:spTree>
    <p:extLst>
      <p:ext uri="{BB962C8B-B14F-4D97-AF65-F5344CB8AC3E}">
        <p14:creationId xmlns:p14="http://schemas.microsoft.com/office/powerpoint/2010/main" val="167183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25</a:t>
            </a:fld>
            <a:endParaRPr lang="en-AU"/>
          </a:p>
        </p:txBody>
      </p:sp>
    </p:spTree>
    <p:extLst>
      <p:ext uri="{BB962C8B-B14F-4D97-AF65-F5344CB8AC3E}">
        <p14:creationId xmlns:p14="http://schemas.microsoft.com/office/powerpoint/2010/main" val="327445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28</a:t>
            </a:fld>
            <a:endParaRPr lang="en-AU"/>
          </a:p>
        </p:txBody>
      </p:sp>
    </p:spTree>
    <p:extLst>
      <p:ext uri="{BB962C8B-B14F-4D97-AF65-F5344CB8AC3E}">
        <p14:creationId xmlns:p14="http://schemas.microsoft.com/office/powerpoint/2010/main" val="2179250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A20FA28C-321B-4E3F-931F-4DCE61838FD0}" type="datetime1">
              <a:rPr lang="en-AU" smtClean="0"/>
              <a:t>16/11/2020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r>
              <a:rPr lang="en-AU"/>
              <a:t>r39 schema impact</a:t>
            </a:r>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A13FF71B-7DB2-433B-B69E-8DAFC4926E12}" type="datetime1">
              <a:rPr lang="en-AU" smtClean="0"/>
              <a:t>16/11/2020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07A766C0-D9FD-4F3D-8A6D-4F9744CD53FD}"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ECECDA70-6DE9-4750-95B9-F7B70422EFA3}" type="datetime1">
              <a:rPr lang="en-AU" smtClean="0"/>
              <a:t>16/11/2020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r39 schema impact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F21F938-44C3-4FDE-8A61-9AD0DD62AE0C}" type="datetime1">
              <a:rPr lang="en-AU" smtClean="0"/>
              <a:t>16/11/2020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r39 schema impact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C5253090-D2AA-4365-A6FA-2E6968A4FE03}" type="datetime1">
              <a:rPr lang="en-AU" smtClean="0"/>
              <a:t>16/11/2020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r>
              <a:rPr lang="en-AU"/>
              <a:t>r39 schema impact</a:t>
            </a:r>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3AC1D997-3115-4A25-B1AA-16B0021EDE91}"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469C1FF7-972A-4806-90E5-7F2F36B935DF}" type="datetime1">
              <a:rPr lang="en-AU" smtClean="0"/>
              <a:t>16/11/2020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r39 schema impact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5B2289B0-2741-4B06-867B-D84855F0D413}" type="datetime1">
              <a:rPr lang="en-AU" smtClean="0"/>
              <a:t>16/11/2020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r39 schema impact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B4018B73-4E56-4182-BB06-626B944CDF8B}" type="datetime1">
              <a:rPr lang="en-AU" smtClean="0"/>
              <a:t>16/11/2020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650907F5-2AB9-4C98-8A70-EF2B7FD8B8C3}" type="datetime1">
              <a:rPr lang="en-AU" smtClean="0"/>
              <a:t>16/11/2020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r39 schema impact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2483E4C-48AA-42FF-8EDA-C2849A446702}" type="datetime1">
              <a:rPr lang="en-AU" smtClean="0"/>
              <a:t>16/11/2020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22C7577-BC55-4CA3-A9DF-49E6B5A95CF1}" type="datetime1">
              <a:rPr lang="en-AU" smtClean="0"/>
              <a:t>16/11/2020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r39 schema impact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6FD62012-E0A4-4F8D-9939-DC34C38DAB84}" type="datetime1">
              <a:rPr lang="en-AU" smtClean="0"/>
              <a:t>16/11/2020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r39 schema impact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1E61EFCD-4DC2-44EF-A596-B0B7EBCB318B}"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11AC98CC-7BF1-45B9-A572-4AD5397ADBA6}" type="datetime1">
              <a:rPr lang="en-AU" smtClean="0"/>
              <a:t>16/11/2020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5A8CDA60-2129-4D89-807E-E4BF92AB299E}" type="datetime1">
              <a:rPr lang="en-AU" smtClean="0"/>
              <a:t>16/11/2020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r39 schema impact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FEF20286-B65B-40F5-ACFB-8777AEA57217}" type="datetime1">
              <a:rPr lang="en-AU" smtClean="0"/>
              <a:t>16/11/2020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r39 schema impact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09B716AF-613C-4265-8F60-5334903FEF2A}" type="datetime1">
              <a:rPr lang="en-AU" smtClean="0"/>
              <a:t>16/11/2020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r39 schema impact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C2DB12C-FA73-410F-895A-A3547523F019}" type="datetime1">
              <a:rPr lang="en-AU" smtClean="0"/>
              <a:t>16/11/2020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r39 schema impact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41052489-566A-454D-A787-1EF1A3127462}" type="datetime1">
              <a:rPr lang="en-AU" smtClean="0"/>
              <a:t>16/11/2020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r>
              <a:rPr lang="en-AU"/>
              <a:t>r39 schema impact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44118206-F635-43BB-AD89-CDCAF24924A0}" type="datetime1">
              <a:rPr lang="en-AU" smtClean="0"/>
              <a:t>16/11/2020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r>
              <a:rPr lang="en-AU"/>
              <a:t>r39 schema impact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WDR@aemo.com.au" TargetMode="External"/><Relationship Id="rId2" Type="http://schemas.openxmlformats.org/officeDocument/2006/relationships/hyperlink" Target="https://www.aemo.com.au/consultations/industry-forums-and-working-groups/list-of-industry-forums-and-working-groups/5ms-program-consultative-forum-pcf"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emo.com.au/en/contact-us" TargetMode="Externa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14.xml"/><Relationship Id="rId7" Type="http://schemas.openxmlformats.org/officeDocument/2006/relationships/package" Target="../embeddings/Microsoft_Excel_Worksheet1.xlsx"/><Relationship Id="rId12"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37.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a:cs typeface="Arial"/>
              </a:rPr>
              <a:t>5MS &amp; GS Readiness Working Group #15 (incl. Systems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a:latin typeface="+mj-lt"/>
                <a:cs typeface="Arial"/>
              </a:rPr>
              <a:t>Tuesday13</a:t>
            </a:r>
            <a:r>
              <a:rPr lang="en-AU" sz="2450" baseline="30000">
                <a:latin typeface="+mj-lt"/>
                <a:cs typeface="Arial"/>
              </a:rPr>
              <a:t>th</a:t>
            </a:r>
            <a:r>
              <a:rPr lang="en-AU" sz="2450">
                <a:latin typeface="+mj-lt"/>
                <a:cs typeface="Arial"/>
              </a:rPr>
              <a:t> October 2020</a:t>
            </a:r>
          </a:p>
          <a:p>
            <a:endParaRPr lang="en-AU">
              <a:latin typeface="+mj-lt"/>
              <a:cs typeface="Arial" panose="020B0604020202020204" pitchFamily="34" charset="0"/>
            </a:endParaRPr>
          </a:p>
          <a:p>
            <a:r>
              <a:rPr lang="en-AU" sz="2450" b="1">
                <a:latin typeface="+mj-lt"/>
                <a:cs typeface="Arial"/>
              </a:rPr>
              <a:t>WebEx only: </a:t>
            </a:r>
            <a:r>
              <a:rPr lang="en-AU" sz="25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fontScale="90000"/>
          </a:bodyPr>
          <a:lstStyle/>
          <a:p>
            <a:r>
              <a:rPr lang="en-US" sz="5401">
                <a:latin typeface="Tw Cen MT"/>
              </a:rPr>
              <a:t>5MS Program Timeline</a:t>
            </a:r>
            <a:br>
              <a:rPr lang="en-US">
                <a:latin typeface="Tw Cen MT"/>
              </a:rPr>
            </a:br>
            <a:r>
              <a:rPr lang="en-US" sz="4079">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1565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18-09-2020</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1207430" y="1461190"/>
            <a:ext cx="8276952" cy="6047701"/>
          </a:xfrm>
          <a:prstGeom prst="rect">
            <a:avLst/>
          </a:prstGeom>
        </p:spPr>
      </p:pic>
    </p:spTree>
    <p:extLst>
      <p:ext uri="{BB962C8B-B14F-4D97-AF65-F5344CB8AC3E}">
        <p14:creationId xmlns:p14="http://schemas.microsoft.com/office/powerpoint/2010/main" val="2143566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43EB-430C-4438-A24E-AE62E4A3CBDC}"/>
              </a:ext>
            </a:extLst>
          </p:cNvPr>
          <p:cNvSpPr>
            <a:spLocks noGrp="1"/>
          </p:cNvSpPr>
          <p:nvPr>
            <p:ph type="title"/>
          </p:nvPr>
        </p:nvSpPr>
        <p:spPr>
          <a:xfrm>
            <a:off x="500841" y="150495"/>
            <a:ext cx="9554809" cy="1310695"/>
          </a:xfrm>
        </p:spPr>
        <p:txBody>
          <a:bodyPr/>
          <a:lstStyle/>
          <a:p>
            <a:r>
              <a:rPr lang="en-US"/>
              <a:t>AEMO Systems Deployment Cutover Risk - Update</a:t>
            </a:r>
          </a:p>
        </p:txBody>
      </p:sp>
      <p:sp>
        <p:nvSpPr>
          <p:cNvPr id="6" name="Slide Number Placeholder 5">
            <a:extLst>
              <a:ext uri="{FF2B5EF4-FFF2-40B4-BE49-F238E27FC236}">
                <a16:creationId xmlns:a16="http://schemas.microsoft.com/office/drawing/2014/main" id="{9EFFA257-B32B-40E0-9025-3C737CF11424}"/>
              </a:ext>
            </a:extLst>
          </p:cNvPr>
          <p:cNvSpPr>
            <a:spLocks noGrp="1"/>
          </p:cNvSpPr>
          <p:nvPr>
            <p:ph type="sldNum" sz="quarter" idx="12"/>
          </p:nvPr>
        </p:nvSpPr>
        <p:spPr/>
        <p:txBody>
          <a:bodyPr/>
          <a:lstStyle/>
          <a:p>
            <a:fld id="{4EC81F68-4976-451A-B2E9-79BCBD2F70CC}" type="slidenum">
              <a:rPr lang="en-AU" smtClean="0"/>
              <a:t>11</a:t>
            </a:fld>
            <a:endParaRPr lang="en-AU"/>
          </a:p>
        </p:txBody>
      </p:sp>
      <p:graphicFrame>
        <p:nvGraphicFramePr>
          <p:cNvPr id="9" name="Table 8">
            <a:extLst>
              <a:ext uri="{FF2B5EF4-FFF2-40B4-BE49-F238E27FC236}">
                <a16:creationId xmlns:a16="http://schemas.microsoft.com/office/drawing/2014/main" id="{D907DE64-DAA8-47FD-A9DA-DDF8BDAE3ACB}"/>
              </a:ext>
            </a:extLst>
          </p:cNvPr>
          <p:cNvGraphicFramePr>
            <a:graphicFrameLocks/>
          </p:cNvGraphicFramePr>
          <p:nvPr>
            <p:extLst>
              <p:ext uri="{D42A27DB-BD31-4B8C-83A1-F6EECF244321}">
                <p14:modId xmlns:p14="http://schemas.microsoft.com/office/powerpoint/2010/main" val="4143674120"/>
              </p:ext>
            </p:extLst>
          </p:nvPr>
        </p:nvGraphicFramePr>
        <p:xfrm>
          <a:off x="491397" y="1647465"/>
          <a:ext cx="9778759" cy="2754205"/>
        </p:xfrm>
        <a:graphic>
          <a:graphicData uri="http://schemas.openxmlformats.org/drawingml/2006/table">
            <a:tbl>
              <a:tblPr firstRow="1" bandRow="1">
                <a:tableStyleId>{21E4AEA4-8DFA-4A89-87EB-49C32662AFE0}</a:tableStyleId>
              </a:tblPr>
              <a:tblGrid>
                <a:gridCol w="5659146">
                  <a:extLst>
                    <a:ext uri="{9D8B030D-6E8A-4147-A177-3AD203B41FA5}">
                      <a16:colId xmlns:a16="http://schemas.microsoft.com/office/drawing/2014/main" val="2840511822"/>
                    </a:ext>
                  </a:extLst>
                </a:gridCol>
                <a:gridCol w="1252344">
                  <a:extLst>
                    <a:ext uri="{9D8B030D-6E8A-4147-A177-3AD203B41FA5}">
                      <a16:colId xmlns:a16="http://schemas.microsoft.com/office/drawing/2014/main" val="1672599314"/>
                    </a:ext>
                  </a:extLst>
                </a:gridCol>
                <a:gridCol w="1556270">
                  <a:extLst>
                    <a:ext uri="{9D8B030D-6E8A-4147-A177-3AD203B41FA5}">
                      <a16:colId xmlns:a16="http://schemas.microsoft.com/office/drawing/2014/main" val="4010841599"/>
                    </a:ext>
                  </a:extLst>
                </a:gridCol>
                <a:gridCol w="1310999">
                  <a:extLst>
                    <a:ext uri="{9D8B030D-6E8A-4147-A177-3AD203B41FA5}">
                      <a16:colId xmlns:a16="http://schemas.microsoft.com/office/drawing/2014/main" val="965889859"/>
                    </a:ext>
                  </a:extLst>
                </a:gridCol>
              </a:tblGrid>
              <a:tr h="332093">
                <a:tc>
                  <a:txBody>
                    <a:bodyPr/>
                    <a:lstStyle/>
                    <a:p>
                      <a:r>
                        <a:rPr lang="en-US" sz="1400"/>
                        <a:t>Risk Description</a:t>
                      </a:r>
                    </a:p>
                  </a:txBody>
                  <a:tcPr marL="100796" marR="100796" marT="50398" marB="50398" anchor="ctr"/>
                </a:tc>
                <a:tc gridSpan="3">
                  <a:txBody>
                    <a:bodyPr/>
                    <a:lstStyle/>
                    <a:p>
                      <a:r>
                        <a:rPr lang="en-US" sz="1400"/>
                        <a:t>Risk Assessment</a:t>
                      </a:r>
                    </a:p>
                  </a:txBody>
                  <a:tcPr marL="100796" marR="100796" marT="50398" marB="5039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987571"/>
                  </a:ext>
                </a:extLst>
              </a:tr>
              <a:tr h="750390">
                <a:tc rowSpan="4">
                  <a:txBody>
                    <a:bodyPr/>
                    <a:lstStyle/>
                    <a:p>
                      <a:pPr marL="0" marR="0" lvl="0" indent="0" algn="l">
                        <a:lnSpc>
                          <a:spcPct val="100000"/>
                        </a:lnSpc>
                        <a:spcBef>
                          <a:spcPts val="750"/>
                        </a:spcBef>
                        <a:spcAft>
                          <a:spcPts val="600"/>
                        </a:spcAft>
                        <a:buNone/>
                      </a:pPr>
                      <a:r>
                        <a:rPr lang="en-US" sz="1400" u="none" strike="noStrike" noProof="0"/>
                        <a:t>The current Cutover approach has the 3 AEMO systems deployments in close succession.  </a:t>
                      </a:r>
                    </a:p>
                    <a:p>
                      <a:pPr marL="0" marR="0" lvl="0" indent="0" algn="l">
                        <a:lnSpc>
                          <a:spcPct val="100000"/>
                        </a:lnSpc>
                        <a:spcBef>
                          <a:spcPts val="750"/>
                        </a:spcBef>
                        <a:spcAft>
                          <a:spcPts val="600"/>
                        </a:spcAft>
                        <a:buNone/>
                      </a:pPr>
                      <a:r>
                        <a:rPr lang="en-US" sz="1400" u="none" strike="noStrike" noProof="0"/>
                        <a:t>Retail Metering the largest, most technically complex and riskiest cutover going first on 9 March, then followed by both the Dispatch and Settlements systems deployments together 3 weeks later, on 1 April.</a:t>
                      </a:r>
                    </a:p>
                    <a:p>
                      <a:pPr marL="0" marR="0" lvl="0" indent="0" algn="l">
                        <a:lnSpc>
                          <a:spcPct val="90000"/>
                        </a:lnSpc>
                        <a:spcBef>
                          <a:spcPts val="750"/>
                        </a:spcBef>
                        <a:spcAft>
                          <a:spcPts val="0"/>
                        </a:spcAft>
                        <a:buNone/>
                      </a:pPr>
                      <a:r>
                        <a:rPr lang="en-AU" sz="1400" kern="1200">
                          <a:solidFill>
                            <a:schemeClr val="dk1"/>
                          </a:solidFill>
                          <a:latin typeface="+mn-lt"/>
                          <a:ea typeface="+mn-ea"/>
                          <a:cs typeface="+mn-cs"/>
                        </a:rPr>
                        <a:t>A go-live criteria for Settlements is a stable metering platform. The current timetable only allows one week for the Retail solution to be stabilised prior to commencing cutover activity for Settlements which is high-risk.  </a:t>
                      </a:r>
                      <a:endParaRPr lang="en-US" sz="1400"/>
                    </a:p>
                  </a:txBody>
                  <a:tcPr marL="100796" marR="100796" marT="50398" marB="50398"/>
                </a:tc>
                <a:tc>
                  <a:txBody>
                    <a:bodyPr/>
                    <a:lstStyle/>
                    <a:p>
                      <a:r>
                        <a:rPr lang="en-US" sz="1400"/>
                        <a:t>Inherent Likelihood</a:t>
                      </a:r>
                    </a:p>
                  </a:txBody>
                  <a:tcPr marL="100796" marR="100796" marT="50398" marB="50398" anchor="ctr"/>
                </a:tc>
                <a:tc>
                  <a:txBody>
                    <a:bodyPr/>
                    <a:lstStyle/>
                    <a:p>
                      <a:r>
                        <a:rPr lang="en-US" sz="1400"/>
                        <a:t>Inherent Consequence</a:t>
                      </a:r>
                    </a:p>
                  </a:txBody>
                  <a:tcPr marL="100796" marR="100796" marT="50398" marB="50398" anchor="ctr"/>
                </a:tc>
                <a:tc>
                  <a:txBody>
                    <a:bodyPr/>
                    <a:lstStyle/>
                    <a:p>
                      <a:r>
                        <a:rPr lang="en-US" sz="1400"/>
                        <a:t>Inherent Risk Rating </a:t>
                      </a:r>
                    </a:p>
                  </a:txBody>
                  <a:tcPr marL="100796" marR="100796" marT="50398" marB="50398" anchor="ctr"/>
                </a:tc>
                <a:extLst>
                  <a:ext uri="{0D108BD9-81ED-4DB2-BD59-A6C34878D82A}">
                    <a16:rowId xmlns:a16="http://schemas.microsoft.com/office/drawing/2014/main" val="2518248788"/>
                  </a:ext>
                </a:extLst>
              </a:tr>
              <a:tr h="432121">
                <a:tc vMerge="1">
                  <a:txBody>
                    <a:bodyPr/>
                    <a:lstStyle/>
                    <a:p>
                      <a:endParaRPr lang="en-US"/>
                    </a:p>
                  </a:txBody>
                  <a:tcPr/>
                </a:tc>
                <a:tc>
                  <a:txBody>
                    <a:bodyPr/>
                    <a:lstStyle/>
                    <a:p>
                      <a:r>
                        <a:rPr lang="en-US" sz="1400"/>
                        <a:t>Possible</a:t>
                      </a:r>
                    </a:p>
                  </a:txBody>
                  <a:tcPr marL="100796" marR="100796" marT="50398" marB="50398" anchor="ctr"/>
                </a:tc>
                <a:tc>
                  <a:txBody>
                    <a:bodyPr/>
                    <a:lstStyle/>
                    <a:p>
                      <a:r>
                        <a:rPr lang="en-US" sz="1400"/>
                        <a:t>Major</a:t>
                      </a:r>
                    </a:p>
                  </a:txBody>
                  <a:tcPr marL="100796" marR="100796" marT="50398" marB="50398" anchor="ctr"/>
                </a:tc>
                <a:tc>
                  <a:txBody>
                    <a:bodyPr/>
                    <a:lstStyle/>
                    <a:p>
                      <a:r>
                        <a:rPr lang="en-US" sz="1400"/>
                        <a:t>Significant</a:t>
                      </a:r>
                    </a:p>
                  </a:txBody>
                  <a:tcPr marL="100796" marR="100796" marT="50398" marB="50398" anchor="ctr"/>
                </a:tc>
                <a:extLst>
                  <a:ext uri="{0D108BD9-81ED-4DB2-BD59-A6C34878D82A}">
                    <a16:rowId xmlns:a16="http://schemas.microsoft.com/office/drawing/2014/main" val="2361318308"/>
                  </a:ext>
                </a:extLst>
              </a:tr>
              <a:tr h="791895">
                <a:tc vMerge="1">
                  <a:txBody>
                    <a:bodyPr/>
                    <a:lstStyle/>
                    <a:p>
                      <a:endParaRPr lang="en-US"/>
                    </a:p>
                  </a:txBody>
                  <a:tcPr/>
                </a:tc>
                <a:tc>
                  <a:txBody>
                    <a:bodyPr/>
                    <a:lstStyle/>
                    <a:p>
                      <a:r>
                        <a:rPr lang="en-US" sz="1400"/>
                        <a:t>Residual Likelihood</a:t>
                      </a:r>
                    </a:p>
                  </a:txBody>
                  <a:tcPr marL="100796" marR="100796" marT="50398" marB="50398" anchor="ctr"/>
                </a:tc>
                <a:tc>
                  <a:txBody>
                    <a:bodyPr/>
                    <a:lstStyle/>
                    <a:p>
                      <a:r>
                        <a:rPr lang="en-US" sz="1400"/>
                        <a:t>Residual Consequence</a:t>
                      </a:r>
                    </a:p>
                  </a:txBody>
                  <a:tcPr marL="100796" marR="100796" marT="50398" marB="50398" anchor="ctr"/>
                </a:tc>
                <a:tc>
                  <a:txBody>
                    <a:bodyPr/>
                    <a:lstStyle/>
                    <a:p>
                      <a:r>
                        <a:rPr lang="en-US" sz="1400"/>
                        <a:t>Residual Risk Rating</a:t>
                      </a:r>
                    </a:p>
                  </a:txBody>
                  <a:tcPr marL="100796" marR="100796" marT="50398" marB="50398" anchor="ctr"/>
                </a:tc>
                <a:extLst>
                  <a:ext uri="{0D108BD9-81ED-4DB2-BD59-A6C34878D82A}">
                    <a16:rowId xmlns:a16="http://schemas.microsoft.com/office/drawing/2014/main" val="443805791"/>
                  </a:ext>
                </a:extLst>
              </a:tr>
              <a:tr h="447706">
                <a:tc vMerge="1">
                  <a:txBody>
                    <a:bodyPr/>
                    <a:lstStyle/>
                    <a:p>
                      <a:endParaRPr lang="en-US"/>
                    </a:p>
                  </a:txBody>
                  <a:tcPr/>
                </a:tc>
                <a:tc>
                  <a:txBody>
                    <a:bodyPr/>
                    <a:lstStyle/>
                    <a:p>
                      <a:pPr lvl="0">
                        <a:buNone/>
                      </a:pPr>
                      <a:r>
                        <a:rPr lang="en-US" sz="1400"/>
                        <a:t>Unlikely</a:t>
                      </a:r>
                    </a:p>
                  </a:txBody>
                  <a:tcPr marL="100796" marR="100796" marT="50398" marB="50398" anchor="ctr"/>
                </a:tc>
                <a:tc>
                  <a:txBody>
                    <a:bodyPr/>
                    <a:lstStyle/>
                    <a:p>
                      <a:pPr lvl="0">
                        <a:buNone/>
                      </a:pPr>
                      <a:r>
                        <a:rPr lang="en-US" sz="1400"/>
                        <a:t>Moderate</a:t>
                      </a:r>
                    </a:p>
                  </a:txBody>
                  <a:tcPr marL="100796" marR="100796" marT="50398" marB="50398" anchor="ctr"/>
                </a:tc>
                <a:tc>
                  <a:txBody>
                    <a:bodyPr/>
                    <a:lstStyle/>
                    <a:p>
                      <a:pPr lvl="0">
                        <a:buNone/>
                      </a:pPr>
                      <a:r>
                        <a:rPr lang="en-US" sz="1400"/>
                        <a:t>Medium</a:t>
                      </a:r>
                    </a:p>
                  </a:txBody>
                  <a:tcPr marL="100796" marR="100796" marT="50398" marB="50398" anchor="ctr"/>
                </a:tc>
                <a:extLst>
                  <a:ext uri="{0D108BD9-81ED-4DB2-BD59-A6C34878D82A}">
                    <a16:rowId xmlns:a16="http://schemas.microsoft.com/office/drawing/2014/main" val="2127776186"/>
                  </a:ext>
                </a:extLst>
              </a:tr>
            </a:tbl>
          </a:graphicData>
        </a:graphic>
      </p:graphicFrame>
      <p:sp>
        <p:nvSpPr>
          <p:cNvPr id="10" name="TextBox 9">
            <a:extLst>
              <a:ext uri="{FF2B5EF4-FFF2-40B4-BE49-F238E27FC236}">
                <a16:creationId xmlns:a16="http://schemas.microsoft.com/office/drawing/2014/main" id="{8F0BAFC3-137B-46E1-86AC-F878B5154C52}"/>
              </a:ext>
            </a:extLst>
          </p:cNvPr>
          <p:cNvSpPr txBox="1"/>
          <p:nvPr/>
        </p:nvSpPr>
        <p:spPr>
          <a:xfrm>
            <a:off x="403412" y="4584333"/>
            <a:ext cx="9866743" cy="2277547"/>
          </a:xfrm>
          <a:prstGeom prst="rect">
            <a:avLst/>
          </a:prstGeom>
          <a:noFill/>
        </p:spPr>
        <p:txBody>
          <a:bodyPr wrap="square" rtlCol="0">
            <a:spAutoFit/>
          </a:bodyPr>
          <a:lstStyle/>
          <a:p>
            <a:pPr marL="179388" indent="-179388">
              <a:spcBef>
                <a:spcPts val="300"/>
              </a:spcBef>
              <a:spcAft>
                <a:spcPts val="600"/>
              </a:spcAft>
              <a:buFont typeface="Arial" panose="020B0604020202020204" pitchFamily="34" charset="0"/>
              <a:buChar char="•"/>
            </a:pPr>
            <a:r>
              <a:rPr lang="en-AU" sz="1400">
                <a:cs typeface="Segoe UI Semilight"/>
              </a:rPr>
              <a:t>AEMO has presented the proposal to change the deployment date for the Settlements solution to 19 April 2021 to the PCF and RWG.</a:t>
            </a:r>
          </a:p>
          <a:p>
            <a:pPr marL="179388" indent="-179388">
              <a:spcBef>
                <a:spcPts val="300"/>
              </a:spcBef>
              <a:spcAft>
                <a:spcPts val="600"/>
              </a:spcAft>
              <a:buFont typeface="Arial" panose="020B0604020202020204" pitchFamily="34" charset="0"/>
              <a:buChar char="•"/>
            </a:pPr>
            <a:r>
              <a:rPr lang="en-AU" sz="1400">
                <a:cs typeface="Segoe UI Semilight"/>
              </a:rPr>
              <a:t>To date there has been no feedback received.</a:t>
            </a:r>
          </a:p>
          <a:p>
            <a:pPr marL="179388" indent="-179388">
              <a:spcBef>
                <a:spcPts val="300"/>
              </a:spcBef>
              <a:spcAft>
                <a:spcPts val="600"/>
              </a:spcAft>
              <a:buFont typeface="Arial" panose="020B0604020202020204" pitchFamily="34" charset="0"/>
              <a:buChar char="•"/>
            </a:pPr>
            <a:r>
              <a:rPr lang="en-AU" sz="1400">
                <a:cs typeface="Segoe UI Semilight"/>
              </a:rPr>
              <a:t>AEMO has organised a Market Systems User Group (MSUG) for 14 October to review upcoming changes to the data model, including both 5MS and non-5MS changes (such as MT-PASA).</a:t>
            </a:r>
          </a:p>
          <a:p>
            <a:pPr marL="179388" indent="-179388">
              <a:spcBef>
                <a:spcPts val="300"/>
              </a:spcBef>
              <a:spcAft>
                <a:spcPts val="600"/>
              </a:spcAft>
              <a:buFont typeface="Arial" panose="020B0604020202020204" pitchFamily="34" charset="0"/>
              <a:buChar char="•"/>
            </a:pPr>
            <a:r>
              <a:rPr lang="en-AU" sz="1400">
                <a:cs typeface="Segoe UI Semilight"/>
              </a:rPr>
              <a:t>AEMO requests participant feedback on the proposed date change after the MSUG has taken place by </a:t>
            </a:r>
            <a:r>
              <a:rPr lang="en-AU" sz="1400" b="1">
                <a:cs typeface="Segoe UI Semilight"/>
              </a:rPr>
              <a:t>23 October 2020 </a:t>
            </a:r>
            <a:r>
              <a:rPr lang="en-AU" sz="1400">
                <a:cs typeface="Segoe UI Semilight"/>
              </a:rPr>
              <a:t>to allow for discussion at the November PCF.</a:t>
            </a:r>
          </a:p>
          <a:p>
            <a:pPr marL="179388" indent="-179388">
              <a:spcBef>
                <a:spcPts val="300"/>
              </a:spcBef>
              <a:spcAft>
                <a:spcPts val="600"/>
              </a:spcAft>
              <a:buFont typeface="Arial" panose="020B0604020202020204" pitchFamily="34" charset="0"/>
              <a:buChar char="•"/>
            </a:pPr>
            <a:r>
              <a:rPr lang="en-AU" sz="1400">
                <a:cs typeface="Segoe UI Semilight"/>
              </a:rPr>
              <a:t>AEMO does not see a reason not to make this change, but will not confirm this until the MSUG session has concluded.</a:t>
            </a:r>
          </a:p>
        </p:txBody>
      </p:sp>
    </p:spTree>
    <p:extLst>
      <p:ext uri="{BB962C8B-B14F-4D97-AF65-F5344CB8AC3E}">
        <p14:creationId xmlns:p14="http://schemas.microsoft.com/office/powerpoint/2010/main" val="262592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FA3F9-11C6-4405-8BE8-686AAB06DA9E}"/>
              </a:ext>
            </a:extLst>
          </p:cNvPr>
          <p:cNvSpPr>
            <a:spLocks noGrp="1"/>
          </p:cNvSpPr>
          <p:nvPr>
            <p:ph type="title"/>
          </p:nvPr>
        </p:nvSpPr>
        <p:spPr>
          <a:xfrm>
            <a:off x="206547" y="150494"/>
            <a:ext cx="10255424" cy="1310695"/>
          </a:xfrm>
        </p:spPr>
        <p:txBody>
          <a:bodyPr/>
          <a:lstStyle/>
          <a:p>
            <a:r>
              <a:rPr lang="en-AU"/>
              <a:t>Integrated WDR &amp; Customer Switching Timeline</a:t>
            </a:r>
          </a:p>
        </p:txBody>
      </p:sp>
      <p:sp>
        <p:nvSpPr>
          <p:cNvPr id="3" name="Content Placeholder 2">
            <a:extLst>
              <a:ext uri="{FF2B5EF4-FFF2-40B4-BE49-F238E27FC236}">
                <a16:creationId xmlns:a16="http://schemas.microsoft.com/office/drawing/2014/main" id="{5FAEC3EC-7265-4671-94D0-01A5C0EE7BE6}"/>
              </a:ext>
            </a:extLst>
          </p:cNvPr>
          <p:cNvSpPr>
            <a:spLocks noGrp="1"/>
          </p:cNvSpPr>
          <p:nvPr>
            <p:ph idx="1"/>
          </p:nvPr>
        </p:nvSpPr>
        <p:spPr/>
        <p:txBody>
          <a:bodyPr>
            <a:normAutofit lnSpcReduction="10000"/>
          </a:bodyPr>
          <a:lstStyle/>
          <a:p>
            <a:r>
              <a:rPr lang="en-AU"/>
              <a:t>The integrated timeline for Wholesale Demand Response (WDR) and Customer Switching was presented at the PCF on 01-Oct</a:t>
            </a:r>
          </a:p>
          <a:p>
            <a:r>
              <a:rPr lang="en-AU"/>
              <a:t>Key dates:</a:t>
            </a:r>
          </a:p>
          <a:p>
            <a:pPr lvl="1"/>
            <a:r>
              <a:rPr lang="en-AU"/>
              <a:t>5MS: 01-Oct-21 (rule commencement) </a:t>
            </a:r>
          </a:p>
          <a:p>
            <a:pPr lvl="1"/>
            <a:r>
              <a:rPr lang="en-AU"/>
              <a:t>CS: 01-Oct-21 (go-live) </a:t>
            </a:r>
          </a:p>
          <a:p>
            <a:pPr lvl="1"/>
            <a:r>
              <a:rPr lang="en-AU"/>
              <a:t>WDR: 24-Jun-21 (open for registration)  </a:t>
            </a:r>
          </a:p>
          <a:p>
            <a:pPr lvl="1"/>
            <a:r>
              <a:rPr lang="en-AU"/>
              <a:t>WDR: 24-Oct-21 (go-live)</a:t>
            </a:r>
          </a:p>
          <a:p>
            <a:r>
              <a:rPr lang="en-AU"/>
              <a:t>System impacts were also presented</a:t>
            </a:r>
          </a:p>
          <a:p>
            <a:r>
              <a:rPr lang="en-AU"/>
              <a:t>PCF pack is available on </a:t>
            </a:r>
            <a:r>
              <a:rPr lang="en-AU">
                <a:hlinkClick r:id="rId2"/>
              </a:rPr>
              <a:t>PCF webpage</a:t>
            </a:r>
            <a:endParaRPr lang="en-AU"/>
          </a:p>
          <a:p>
            <a:r>
              <a:rPr lang="en-AU"/>
              <a:t>WDR and CS teams requested feedback from PCF by 09-Oct-20</a:t>
            </a:r>
          </a:p>
          <a:p>
            <a:r>
              <a:rPr lang="en-AU"/>
              <a:t>WDR has established a Consultative Group. To join, or for any WDR related queries/feedback: </a:t>
            </a:r>
            <a:r>
              <a:rPr lang="en-AU">
                <a:hlinkClick r:id="rId3"/>
              </a:rPr>
              <a:t>WDR@aemo.com.au</a:t>
            </a:r>
            <a:endParaRPr lang="en-AU"/>
          </a:p>
          <a:p>
            <a:r>
              <a:rPr lang="en-AU"/>
              <a:t>For queries/feedback related to Customer Switching: ERCF@aemo.com.au </a:t>
            </a:r>
          </a:p>
        </p:txBody>
      </p:sp>
      <p:sp>
        <p:nvSpPr>
          <p:cNvPr id="4" name="Slide Number Placeholder 3">
            <a:extLst>
              <a:ext uri="{FF2B5EF4-FFF2-40B4-BE49-F238E27FC236}">
                <a16:creationId xmlns:a16="http://schemas.microsoft.com/office/drawing/2014/main" id="{EC3A7E7A-22DC-428A-84D1-35AC68C63F37}"/>
              </a:ext>
            </a:extLst>
          </p:cNvPr>
          <p:cNvSpPr>
            <a:spLocks noGrp="1"/>
          </p:cNvSpPr>
          <p:nvPr>
            <p:ph type="sldNum" sz="quarter" idx="12"/>
          </p:nvPr>
        </p:nvSpPr>
        <p:spPr/>
        <p:txBody>
          <a:bodyPr/>
          <a:lstStyle/>
          <a:p>
            <a:fld id="{4EC81F68-4976-451A-B2E9-79BCBD2F70CC}" type="slidenum">
              <a:rPr lang="en-AU" smtClean="0"/>
              <a:t>12</a:t>
            </a:fld>
            <a:endParaRPr lang="en-AU"/>
          </a:p>
        </p:txBody>
      </p:sp>
    </p:spTree>
    <p:extLst>
      <p:ext uri="{BB962C8B-B14F-4D97-AF65-F5344CB8AC3E}">
        <p14:creationId xmlns:p14="http://schemas.microsoft.com/office/powerpoint/2010/main" val="150253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Procedure update </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Simon Tu</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13</a:t>
            </a:fld>
            <a:endParaRPr lang="en-AU"/>
          </a:p>
        </p:txBody>
      </p:sp>
    </p:spTree>
    <p:extLst>
      <p:ext uri="{BB962C8B-B14F-4D97-AF65-F5344CB8AC3E}">
        <p14:creationId xmlns:p14="http://schemas.microsoft.com/office/powerpoint/2010/main" val="251062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62912" y="206173"/>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14</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3825784322"/>
              </p:ext>
            </p:extLst>
          </p:nvPr>
        </p:nvGraphicFramePr>
        <p:xfrm>
          <a:off x="85341" y="1866824"/>
          <a:ext cx="10541898" cy="4503976"/>
        </p:xfrm>
        <a:graphic>
          <a:graphicData uri="http://schemas.openxmlformats.org/drawingml/2006/table">
            <a:tbl>
              <a:tblPr firstRow="1" bandRow="1">
                <a:tableStyleId>{5C22544A-7EE6-4342-B048-85BDC9FD1C3A}</a:tableStyleId>
              </a:tblPr>
              <a:tblGrid>
                <a:gridCol w="2918706">
                  <a:extLst>
                    <a:ext uri="{9D8B030D-6E8A-4147-A177-3AD203B41FA5}">
                      <a16:colId xmlns:a16="http://schemas.microsoft.com/office/drawing/2014/main" val="325043150"/>
                    </a:ext>
                  </a:extLst>
                </a:gridCol>
                <a:gridCol w="5090799">
                  <a:extLst>
                    <a:ext uri="{9D8B030D-6E8A-4147-A177-3AD203B41FA5}">
                      <a16:colId xmlns:a16="http://schemas.microsoft.com/office/drawing/2014/main" val="2074518550"/>
                    </a:ext>
                  </a:extLst>
                </a:gridCol>
                <a:gridCol w="2532393">
                  <a:extLst>
                    <a:ext uri="{9D8B030D-6E8A-4147-A177-3AD203B41FA5}">
                      <a16:colId xmlns:a16="http://schemas.microsoft.com/office/drawing/2014/main" val="1402844314"/>
                    </a:ext>
                  </a:extLst>
                </a:gridCol>
              </a:tblGrid>
              <a:tr h="251794">
                <a:tc>
                  <a:txBody>
                    <a:bodyPr/>
                    <a:lstStyle/>
                    <a:p>
                      <a:pPr algn="ctr" fontAlgn="ctr"/>
                      <a:r>
                        <a:rPr lang="en-AU" sz="13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Status</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Final Determination Date</a:t>
                      </a:r>
                    </a:p>
                  </a:txBody>
                  <a:tcPr marL="5431" marR="5431" marT="5431" marB="0" anchor="ctr">
                    <a:solidFill>
                      <a:schemeClr val="accent2"/>
                    </a:solidFill>
                  </a:tcPr>
                </a:tc>
                <a:extLst>
                  <a:ext uri="{0D108BD9-81ED-4DB2-BD59-A6C34878D82A}">
                    <a16:rowId xmlns:a16="http://schemas.microsoft.com/office/drawing/2014/main" val="11208616"/>
                  </a:ext>
                </a:extLst>
              </a:tr>
              <a:tr h="510244">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Proposed procedural change to MDFF quality flag (N flag)</a:t>
                      </a:r>
                      <a:r>
                        <a:rPr lang="en-AU" sz="1800" b="1" i="0" u="none" strike="noStrike">
                          <a:solidFill>
                            <a:srgbClr val="FF0000"/>
                          </a:solidFill>
                          <a:effectLst/>
                          <a:latin typeface="Calibri Light"/>
                          <a:cs typeface="Calibri Light"/>
                        </a:rPr>
                        <a:t>*</a:t>
                      </a:r>
                      <a:endParaRPr lang="en-AU" sz="1300" b="1" i="0" u="none" strike="noStrike">
                        <a:solidFill>
                          <a:srgbClr val="FF0000"/>
                        </a:solidFill>
                        <a:effectLst/>
                        <a:latin typeface="Calibri Light"/>
                        <a:cs typeface="Calibri Light"/>
                      </a:endParaRPr>
                    </a:p>
                  </a:txBody>
                  <a:tcPr marL="5431" marR="5431" marT="5431" marB="0" anchor="ctr">
                    <a:solidFill>
                      <a:schemeClr val="bg1">
                        <a:lumMod val="95000"/>
                      </a:schemeClr>
                    </a:solidFill>
                  </a:tcPr>
                </a:tc>
                <a:tc>
                  <a:txBody>
                    <a:bodyPr/>
                    <a:lstStyle/>
                    <a:p>
                      <a:pPr marL="179705" lvl="0" algn="l" fontAlgn="ctr">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Consultation commenced 6 August, anticipated to be concluded early December. </a:t>
                      </a:r>
                      <a:endParaRPr lang="en-AU" sz="1300" b="0" i="0" u="none" strike="noStrike" kern="1200">
                        <a:solidFill>
                          <a:srgbClr val="000000"/>
                        </a:solidFill>
                        <a:effectLst/>
                        <a:latin typeface="Calibri Light" panose="020F0302020204030204" pitchFamily="34" charset="0"/>
                        <a:ea typeface="+mn-ea"/>
                        <a:cs typeface="Calibri Light" panose="020F0302020204030204" pitchFamily="34" charset="0"/>
                      </a:endParaRPr>
                    </a:p>
                  </a:txBody>
                  <a:tcPr marL="5431" marR="5431" marT="5431" marB="0" anchor="ctr">
                    <a:solidFill>
                      <a:schemeClr val="bg1">
                        <a:lumMod val="95000"/>
                      </a:schemeClr>
                    </a:solidFill>
                  </a:tcPr>
                </a:tc>
                <a:tc>
                  <a:txBody>
                    <a:bodyPr/>
                    <a:lstStyle/>
                    <a:p>
                      <a:pPr marL="180000" lvl="0" algn="l" fontAlgn="ctr">
                        <a:lnSpc>
                          <a:spcPct val="100000"/>
                        </a:lnSpc>
                        <a:spcBef>
                          <a:spcPts val="600"/>
                        </a:spcBef>
                        <a:spcAft>
                          <a:spcPts val="1200"/>
                        </a:spcAft>
                      </a:pPr>
                      <a:r>
                        <a:rPr lang="en-AU" sz="1300" b="0" i="0" u="none" strike="noStrike" kern="1200">
                          <a:solidFill>
                            <a:srgbClr val="000000"/>
                          </a:solidFill>
                          <a:effectLst/>
                          <a:latin typeface="Calibri Light" panose="020F0302020204030204" pitchFamily="34" charset="0"/>
                          <a:ea typeface="+mn-ea"/>
                          <a:cs typeface="Calibri Light" panose="020F0302020204030204" pitchFamily="34" charset="0"/>
                        </a:rPr>
                        <a:t>December 2020</a:t>
                      </a: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446480">
                <a:tc>
                  <a:txBody>
                    <a:bodyPr/>
                    <a:lstStyle/>
                    <a:p>
                      <a:pPr marL="84138"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New NCONUML NMI Class codes available in list for SORD.​</a:t>
                      </a:r>
                    </a:p>
                  </a:txBody>
                  <a:tcPr anchor="ctr">
                    <a:solidFill>
                      <a:schemeClr val="tx1">
                        <a:lumMod val="10000"/>
                        <a:lumOff val="90000"/>
                      </a:schemeClr>
                    </a:solidFill>
                  </a:tcPr>
                </a:tc>
                <a:tc>
                  <a:txBody>
                    <a:bodyPr/>
                    <a:lstStyle/>
                    <a:p>
                      <a:pPr marL="84138"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To become part of broader requirements for the changes to the SORDs (v3.5 of the procedures) currently scheduled for an effective date of 10 Nov 2021.​</a:t>
                      </a:r>
                    </a:p>
                  </a:txBody>
                  <a:tcPr anchor="ctr">
                    <a:solidFill>
                      <a:schemeClr val="tx1">
                        <a:lumMod val="10000"/>
                        <a:lumOff val="90000"/>
                      </a:schemeClr>
                    </a:solidFill>
                  </a:tcPr>
                </a:tc>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22 July 2020</a:t>
                      </a:r>
                    </a:p>
                  </a:txBody>
                  <a:tcPr anchor="ctr">
                    <a:solidFill>
                      <a:schemeClr val="tx1">
                        <a:lumMod val="10000"/>
                        <a:lumOff val="90000"/>
                      </a:schemeClr>
                    </a:solidFill>
                  </a:tcPr>
                </a:tc>
                <a:extLst>
                  <a:ext uri="{0D108BD9-81ED-4DB2-BD59-A6C34878D82A}">
                    <a16:rowId xmlns:a16="http://schemas.microsoft.com/office/drawing/2014/main" val="1777064907"/>
                  </a:ext>
                </a:extLst>
              </a:tr>
              <a:tr h="446480">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Proposal for RWD</a:t>
                      </a:r>
                    </a:p>
                  </a:txBody>
                  <a:tcPr marL="5431" marR="5431" marT="5431" marB="0" anchor="ctr">
                    <a:solidFill>
                      <a:srgbClr val="F2F2F2"/>
                    </a:solidFill>
                  </a:tcPr>
                </a:tc>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Part of MSATS Standing Data Review. Final Determination has been published. </a:t>
                      </a:r>
                    </a:p>
                  </a:txBody>
                  <a:tcPr marL="5431" marR="5431" marT="5431" marB="0" anchor="ctr">
                    <a:solidFill>
                      <a:srgbClr val="F2F2F2"/>
                    </a:solidFill>
                  </a:tcPr>
                </a:tc>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Published – 7 September  2020</a:t>
                      </a:r>
                      <a:endParaRPr lang="en-AU" sz="1300" b="0" i="0" u="none" strike="noStrike">
                        <a:solidFill>
                          <a:srgbClr val="000000"/>
                        </a:solidFill>
                        <a:effectLst/>
                        <a:latin typeface="Calibri Light" panose="020F0302020204030204" pitchFamily="34" charset="0"/>
                        <a:cs typeface="Calibri Light" panose="020F0302020204030204" pitchFamily="34" charset="0"/>
                      </a:endParaRPr>
                    </a:p>
                  </a:txBody>
                  <a:tcPr marL="5431" marR="5431" marT="5431" marB="0" anchor="ctr">
                    <a:solidFill>
                      <a:srgbClr val="F2F2F2"/>
                    </a:solidFill>
                  </a:tcPr>
                </a:tc>
                <a:extLst>
                  <a:ext uri="{0D108BD9-81ED-4DB2-BD59-A6C34878D82A}">
                    <a16:rowId xmlns:a16="http://schemas.microsoft.com/office/drawing/2014/main" val="1601633147"/>
                  </a:ext>
                </a:extLst>
              </a:tr>
              <a:tr h="263558">
                <a:tc>
                  <a:txBody>
                    <a:bodyPr/>
                    <a:lstStyle/>
                    <a:p>
                      <a:pPr marL="179705" lvl="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end user details from inventory table</a:t>
                      </a:r>
                    </a:p>
                  </a:txBody>
                  <a:tcPr marL="5431" marR="5431" marT="5431" marB="0" anchor="ctr">
                    <a:solidFill>
                      <a:srgbClr val="E8E9EA"/>
                    </a:solidFill>
                  </a:tcPr>
                </a:tc>
                <a:tc>
                  <a:txBody>
                    <a:bodyPr/>
                    <a:lstStyle/>
                    <a:p>
                      <a:pPr marL="179705" marR="0" lvl="0" indent="0" algn="l"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Consultation commenced 6 August, anticipated to be concluded early December. </a:t>
                      </a:r>
                      <a:endParaRPr lang="en-AU" sz="1300" b="0" i="0" u="none" strike="noStrike">
                        <a:solidFill>
                          <a:srgbClr val="000000"/>
                        </a:solidFill>
                        <a:effectLst/>
                        <a:latin typeface="Calibri Light" panose="020F0302020204030204" pitchFamily="34" charset="0"/>
                        <a:cs typeface="Calibri Light" panose="020F0302020204030204" pitchFamily="34" charset="0"/>
                      </a:endParaRPr>
                    </a:p>
                  </a:txBody>
                  <a:tcPr marL="5431" marR="5431" marT="5431" marB="0" anchor="ctr">
                    <a:solidFill>
                      <a:srgbClr val="E8E9EA"/>
                    </a:solidFill>
                  </a:tcPr>
                </a:tc>
                <a:tc>
                  <a:txBody>
                    <a:bodyPr/>
                    <a:lstStyle/>
                    <a:p>
                      <a:pPr marL="18000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panose="020F0302020204030204" pitchFamily="34" charset="0"/>
                          <a:ea typeface="+mn-ea"/>
                          <a:cs typeface="Calibri Light" panose="020F0302020204030204" pitchFamily="34" charset="0"/>
                        </a:rPr>
                        <a:t>December 2020</a:t>
                      </a:r>
                    </a:p>
                  </a:txBody>
                  <a:tcPr marL="5431" marR="5431" marT="5431" marB="0" anchor="ctr">
                    <a:solidFill>
                      <a:srgbClr val="E8E9EA"/>
                    </a:solidFill>
                  </a:tcPr>
                </a:tc>
                <a:extLst>
                  <a:ext uri="{0D108BD9-81ED-4DB2-BD59-A6C34878D82A}">
                    <a16:rowId xmlns:a16="http://schemas.microsoft.com/office/drawing/2014/main" val="1948449902"/>
                  </a:ext>
                </a:extLst>
              </a:tr>
              <a:tr h="0">
                <a:tc>
                  <a:txBody>
                    <a:bodyPr/>
                    <a:lstStyle/>
                    <a:p>
                      <a:pPr marL="179705" lvl="0" algn="l" fontAlgn="ctr">
                        <a:lnSpc>
                          <a:spcPct val="100000"/>
                        </a:lnSpc>
                        <a:spcBef>
                          <a:spcPts val="600"/>
                        </a:spcBef>
                        <a:spcAft>
                          <a:spcPts val="1200"/>
                        </a:spcAft>
                      </a:pPr>
                      <a:r>
                        <a:rPr lang="en-AU" sz="1300" b="0" i="0" u="none" strike="noStrike">
                          <a:solidFill>
                            <a:srgbClr val="000000"/>
                          </a:solidFill>
                          <a:effectLst/>
                          <a:latin typeface="Calibri Light"/>
                          <a:cs typeface="Calibri Light"/>
                        </a:rPr>
                        <a:t>TNI 2 for cross-boundary meters</a:t>
                      </a:r>
                      <a:r>
                        <a:rPr lang="en-AU" sz="1800" b="1" i="0" u="none" strike="noStrike">
                          <a:solidFill>
                            <a:srgbClr val="FF0000"/>
                          </a:solidFill>
                          <a:effectLst/>
                          <a:latin typeface="Calibri Light"/>
                          <a:cs typeface="Calibri Light"/>
                        </a:rPr>
                        <a:t>*</a:t>
                      </a:r>
                      <a:endParaRPr lang="en-AU" sz="1800" b="0" i="0" u="none" strike="noStrike">
                        <a:solidFill>
                          <a:srgbClr val="000000"/>
                        </a:solidFill>
                        <a:effectLst/>
                        <a:latin typeface="Calibri Light"/>
                        <a:cs typeface="Calibri Light"/>
                      </a:endParaRPr>
                    </a:p>
                  </a:txBody>
                  <a:tcPr marL="5431" marR="5431" marT="5431" marB="0" anchor="ctr">
                    <a:solidFill>
                      <a:srgbClr val="F2F2F2"/>
                    </a:solidFill>
                  </a:tcPr>
                </a:tc>
                <a:tc>
                  <a:txBody>
                    <a:bodyPr/>
                    <a:lstStyle/>
                    <a:p>
                      <a:pPr marL="179705" marR="0" lvl="0" indent="0" algn="l">
                        <a:lnSpc>
                          <a:spcPct val="100000"/>
                        </a:lnSpc>
                        <a:spcBef>
                          <a:spcPts val="600"/>
                        </a:spcBef>
                        <a:spcAft>
                          <a:spcPts val="1200"/>
                        </a:spcAft>
                        <a:buNone/>
                      </a:pPr>
                      <a:r>
                        <a:rPr lang="en-AU" sz="1300" b="0" i="0" u="none" strike="noStrike" noProof="0">
                          <a:solidFill>
                            <a:srgbClr val="000000"/>
                          </a:solidFill>
                          <a:effectLst/>
                          <a:latin typeface="Calibri Light"/>
                        </a:rPr>
                        <a:t>Part of MSATS Standing Data Review. Final Determination has been published.</a:t>
                      </a:r>
                    </a:p>
                  </a:txBody>
                  <a:tcPr marL="5431" marR="5431" marT="5431" marB="0" anchor="ctr">
                    <a:solidFill>
                      <a:srgbClr val="F2F2F2"/>
                    </a:solidFill>
                  </a:tcPr>
                </a:tc>
                <a:tc>
                  <a:txBody>
                    <a:bodyPr/>
                    <a:lstStyle/>
                    <a:p>
                      <a:pPr marL="179705" marR="0" lvl="0" indent="0" algn="l">
                        <a:lnSpc>
                          <a:spcPct val="100000"/>
                        </a:lnSpc>
                        <a:spcBef>
                          <a:spcPts val="600"/>
                        </a:spcBef>
                        <a:spcAft>
                          <a:spcPts val="1200"/>
                        </a:spcAft>
                        <a:buNone/>
                      </a:pPr>
                      <a:r>
                        <a:rPr lang="en-AU" sz="1300" b="0" i="0" u="none" strike="noStrike" noProof="0">
                          <a:solidFill>
                            <a:srgbClr val="000000"/>
                          </a:solidFill>
                          <a:effectLst/>
                          <a:latin typeface="Calibri Light"/>
                        </a:rPr>
                        <a:t>Published - 7</a:t>
                      </a:r>
                      <a:r>
                        <a:rPr lang="en-AU" sz="1300" b="0" i="0" u="none" strike="noStrike" baseline="30000" noProof="0">
                          <a:solidFill>
                            <a:srgbClr val="000000"/>
                          </a:solidFill>
                          <a:effectLst/>
                          <a:latin typeface="Calibri Light"/>
                        </a:rPr>
                        <a:t> </a:t>
                      </a:r>
                      <a:r>
                        <a:rPr lang="en-AU" sz="1300" b="0" i="0" u="none" strike="noStrike" noProof="0">
                          <a:solidFill>
                            <a:srgbClr val="000000"/>
                          </a:solidFill>
                          <a:effectLst/>
                          <a:latin typeface="Calibri Light"/>
                        </a:rPr>
                        <a:t>September 2020</a:t>
                      </a:r>
                      <a:endParaRPr lang="en-US"/>
                    </a:p>
                  </a:txBody>
                  <a:tcPr marL="5431" marR="5431" marT="5431" marB="0" anchor="ctr">
                    <a:solidFill>
                      <a:srgbClr val="F2F2F2"/>
                    </a:solidFill>
                  </a:tcPr>
                </a:tc>
                <a:extLst>
                  <a:ext uri="{0D108BD9-81ED-4DB2-BD59-A6C34878D82A}">
                    <a16:rowId xmlns:a16="http://schemas.microsoft.com/office/drawing/2014/main" val="279536436"/>
                  </a:ext>
                </a:extLst>
              </a:tr>
              <a:tr h="232696">
                <a:tc>
                  <a:txBody>
                    <a:bodyPr/>
                    <a:lstStyle/>
                    <a:p>
                      <a:pPr marL="179705" lvl="0" algn="l" fontAlgn="ctr">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register ID = suffix requirement</a:t>
                      </a:r>
                    </a:p>
                  </a:txBody>
                  <a:tcPr marL="5431" marR="5431" marT="5431" marB="0" anchor="ctr">
                    <a:solidFill>
                      <a:schemeClr val="tx1">
                        <a:lumMod val="10000"/>
                        <a:lumOff val="90000"/>
                      </a:schemeClr>
                    </a:solidFill>
                  </a:tcPr>
                </a:tc>
                <a:tc>
                  <a:txBody>
                    <a:bodyPr/>
                    <a:lstStyle/>
                    <a:p>
                      <a:pPr marL="179705"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a:solidFill>
                            <a:srgbClr val="000000"/>
                          </a:solidFill>
                          <a:effectLst/>
                          <a:latin typeface="Calibri Light"/>
                          <a:cs typeface="Calibri Light"/>
                        </a:rPr>
                        <a:t>Consultation commenced 6 August, anticipated to be concluded early December. </a:t>
                      </a:r>
                    </a:p>
                  </a:txBody>
                  <a:tcPr marL="5431" marR="5431" marT="5431" marB="0" anchor="ctr">
                    <a:solidFill>
                      <a:schemeClr val="tx1">
                        <a:lumMod val="10000"/>
                        <a:lumOff val="90000"/>
                      </a:schemeClr>
                    </a:solidFill>
                  </a:tcPr>
                </a:tc>
                <a:tc>
                  <a:txBody>
                    <a:bodyPr/>
                    <a:lstStyle/>
                    <a:p>
                      <a:pPr marL="179705" marR="0" lvl="0" indent="0" algn="l">
                        <a:lnSpc>
                          <a:spcPct val="100000"/>
                        </a:lnSpc>
                        <a:spcBef>
                          <a:spcPts val="600"/>
                        </a:spcBef>
                        <a:spcAft>
                          <a:spcPts val="1200"/>
                        </a:spcAft>
                        <a:buNone/>
                      </a:pPr>
                      <a:r>
                        <a:rPr lang="en-AU" sz="1300" b="0" i="0" u="none" strike="noStrike" noProof="0">
                          <a:solidFill>
                            <a:srgbClr val="000000"/>
                          </a:solidFill>
                          <a:effectLst/>
                          <a:latin typeface="Calibri Light"/>
                        </a:rPr>
                        <a:t>7</a:t>
                      </a:r>
                      <a:r>
                        <a:rPr lang="en-AU" sz="1300" b="0" i="0" u="none" strike="noStrike" baseline="30000" noProof="0">
                          <a:solidFill>
                            <a:srgbClr val="000000"/>
                          </a:solidFill>
                          <a:effectLst/>
                          <a:latin typeface="Calibri Light"/>
                        </a:rPr>
                        <a:t> </a:t>
                      </a:r>
                      <a:r>
                        <a:rPr lang="en-AU" sz="1300" b="0" i="0" u="none" strike="noStrike" noProof="0">
                          <a:solidFill>
                            <a:srgbClr val="000000"/>
                          </a:solidFill>
                          <a:effectLst/>
                          <a:latin typeface="Calibri Light"/>
                        </a:rPr>
                        <a:t>December 2020</a:t>
                      </a:r>
                      <a:endParaRPr lang="en-US"/>
                    </a:p>
                  </a:txBody>
                  <a:tcPr marL="5431" marR="5431" marT="5431" marB="0" anchor="ctr">
                    <a:solidFill>
                      <a:schemeClr val="tx1">
                        <a:lumMod val="10000"/>
                        <a:lumOff val="90000"/>
                      </a:schemeClr>
                    </a:solidFill>
                  </a:tcPr>
                </a:tc>
                <a:extLst>
                  <a:ext uri="{0D108BD9-81ED-4DB2-BD59-A6C34878D82A}">
                    <a16:rowId xmlns:a16="http://schemas.microsoft.com/office/drawing/2014/main" val="2682314301"/>
                  </a:ext>
                </a:extLst>
              </a:tr>
              <a:tr h="408614">
                <a:tc>
                  <a:txBody>
                    <a:bodyPr/>
                    <a:lstStyle/>
                    <a:p>
                      <a:pPr marL="179705" lvl="0" algn="l" fontAlgn="ctr">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5MS Procedures washup </a:t>
                      </a:r>
                    </a:p>
                  </a:txBody>
                  <a:tcPr marL="5431" marR="5431" marT="5431" marB="0" anchor="ctr">
                    <a:solidFill>
                      <a:srgbClr val="F2F2F2"/>
                    </a:solidFill>
                  </a:tcPr>
                </a:tc>
                <a:tc>
                  <a:txBody>
                    <a:bodyPr/>
                    <a:lstStyle/>
                    <a:p>
                      <a:pPr marL="179705"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Consolidation to open for comment 1 May 2021.</a:t>
                      </a:r>
                    </a:p>
                  </a:txBody>
                  <a:tcPr marL="5431" marR="5431" marT="5431" marB="0" anchor="ctr">
                    <a:solidFill>
                      <a:srgbClr val="F2F2F2"/>
                    </a:solidFill>
                  </a:tcPr>
                </a:tc>
                <a:tc>
                  <a:txBody>
                    <a:bodyPr/>
                    <a:lstStyle/>
                    <a:p>
                      <a:pPr marL="179705" marR="0" lvl="0" indent="0" algn="l" rtl="0" eaLnBrk="1" fontAlgn="ctr" latinLnBrk="0" hangingPunct="1">
                        <a:lnSpc>
                          <a:spcPct val="100000"/>
                        </a:lnSpc>
                        <a:spcBef>
                          <a:spcPts val="600"/>
                        </a:spcBef>
                        <a:spcAft>
                          <a:spcPts val="1200"/>
                        </a:spcAft>
                        <a:buFontTx/>
                        <a:buNone/>
                      </a:pPr>
                      <a:r>
                        <a:rPr lang="en-AU" sz="1300" kern="1200">
                          <a:solidFill>
                            <a:schemeClr val="dk1"/>
                          </a:solidFill>
                          <a:effectLst/>
                          <a:latin typeface="Calibri Light"/>
                          <a:ea typeface="+mn-ea"/>
                          <a:cs typeface="+mn-cs"/>
                        </a:rPr>
                        <a:t>1</a:t>
                      </a:r>
                      <a:r>
                        <a:rPr lang="en-AU" sz="1300" kern="1200" baseline="30000">
                          <a:solidFill>
                            <a:schemeClr val="dk1"/>
                          </a:solidFill>
                          <a:effectLst/>
                          <a:latin typeface="Calibri Light"/>
                          <a:ea typeface="+mn-ea"/>
                          <a:cs typeface="+mn-cs"/>
                        </a:rPr>
                        <a:t> </a:t>
                      </a:r>
                      <a:r>
                        <a:rPr lang="en-AU" sz="1300" kern="1200">
                          <a:solidFill>
                            <a:schemeClr val="dk1"/>
                          </a:solidFill>
                          <a:effectLst/>
                          <a:latin typeface="Calibri Light"/>
                          <a:ea typeface="+mn-ea"/>
                          <a:cs typeface="+mn-cs"/>
                        </a:rPr>
                        <a:t>July 2021</a:t>
                      </a:r>
                      <a:endParaRPr lang="en-AU" sz="1300" b="0" i="0" u="none" strike="noStrike">
                        <a:solidFill>
                          <a:srgbClr val="000000"/>
                        </a:solidFill>
                        <a:effectLst/>
                        <a:latin typeface="Calibri Light"/>
                        <a:cs typeface="Calibri Light"/>
                      </a:endParaRPr>
                    </a:p>
                  </a:txBody>
                  <a:tcPr marL="5431" marR="5431" marT="5431" marB="0" anchor="ctr">
                    <a:solidFill>
                      <a:srgbClr val="F2F2F2"/>
                    </a:solidFill>
                  </a:tcPr>
                </a:tc>
                <a:extLst>
                  <a:ext uri="{0D108BD9-81ED-4DB2-BD59-A6C34878D82A}">
                    <a16:rowId xmlns:a16="http://schemas.microsoft.com/office/drawing/2014/main" val="646321274"/>
                  </a:ext>
                </a:extLst>
              </a:tr>
              <a:tr h="408614">
                <a:tc>
                  <a:txBody>
                    <a:bodyPr/>
                    <a:lstStyle/>
                    <a:p>
                      <a:pPr marL="179705" lvl="0" algn="l" fontAlgn="ctr">
                        <a:lnSpc>
                          <a:spcPct val="100000"/>
                        </a:lnSpc>
                        <a:spcBef>
                          <a:spcPts val="600"/>
                        </a:spcBef>
                        <a:spcAft>
                          <a:spcPts val="1200"/>
                        </a:spcAft>
                      </a:pPr>
                      <a:r>
                        <a:rPr lang="en-AU" sz="1300" b="1" i="0" u="none" strike="noStrike" kern="1200">
                          <a:solidFill>
                            <a:srgbClr val="00B050"/>
                          </a:solidFill>
                          <a:effectLst/>
                          <a:latin typeface="Calibri Light"/>
                          <a:ea typeface="+mn-ea"/>
                          <a:cs typeface="Calibri Light"/>
                        </a:rPr>
                        <a:t>Proposed change to MSATS: MDM Procedures and Understanding Load Profiles Published from MSATS document to clarify existing requirements for the 5 minute load profile and RM reports.</a:t>
                      </a:r>
                    </a:p>
                  </a:txBody>
                  <a:tcPr marL="5431" marR="5431" marT="5431" marB="0" anchor="ctr">
                    <a:solidFill>
                      <a:srgbClr val="F2F2F2"/>
                    </a:solidFill>
                  </a:tcPr>
                </a:tc>
                <a:tc>
                  <a:txBody>
                    <a:bodyPr/>
                    <a:lstStyle/>
                    <a:p>
                      <a:pPr marL="179705" marR="0" lvl="0" indent="0" algn="l" defTabSz="801929" rtl="0" eaLnBrk="1" fontAlgn="ctr" latinLnBrk="0" hangingPunct="1">
                        <a:lnSpc>
                          <a:spcPct val="100000"/>
                        </a:lnSpc>
                        <a:spcBef>
                          <a:spcPts val="600"/>
                        </a:spcBef>
                        <a:spcAft>
                          <a:spcPts val="1200"/>
                        </a:spcAft>
                        <a:buClrTx/>
                        <a:buSzTx/>
                        <a:buFontTx/>
                        <a:buNone/>
                        <a:tabLst/>
                        <a:defRPr/>
                      </a:pPr>
                      <a:r>
                        <a:rPr lang="en-AU" sz="1300" b="1" i="0" u="none" strike="noStrike" kern="1200">
                          <a:solidFill>
                            <a:srgbClr val="00B050"/>
                          </a:solidFill>
                          <a:effectLst/>
                          <a:latin typeface="Calibri Light"/>
                          <a:ea typeface="+mn-ea"/>
                          <a:cs typeface="Calibri Light"/>
                        </a:rPr>
                        <a:t>Consultation commenced 12 October, anticipated to be concluded mid March 2021. Included in package of the Retail Procedures (Wholesale Demand Response) consultation. </a:t>
                      </a:r>
                    </a:p>
                  </a:txBody>
                  <a:tcPr marL="5431" marR="5431" marT="5431" marB="0" anchor="ctr">
                    <a:solidFill>
                      <a:srgbClr val="F2F2F2"/>
                    </a:solidFill>
                  </a:tcPr>
                </a:tc>
                <a:tc>
                  <a:txBody>
                    <a:bodyPr/>
                    <a:lstStyle/>
                    <a:p>
                      <a:pPr marL="179705" marR="0" lvl="0" indent="0" algn="l" rtl="0" eaLnBrk="1" fontAlgn="ctr" latinLnBrk="0" hangingPunct="1">
                        <a:lnSpc>
                          <a:spcPct val="100000"/>
                        </a:lnSpc>
                        <a:spcBef>
                          <a:spcPts val="600"/>
                        </a:spcBef>
                        <a:spcAft>
                          <a:spcPts val="1200"/>
                        </a:spcAft>
                        <a:buFontTx/>
                        <a:buNone/>
                      </a:pPr>
                      <a:r>
                        <a:rPr lang="en-AU" sz="1300" b="1" i="0" u="none" strike="noStrike">
                          <a:solidFill>
                            <a:srgbClr val="00B050"/>
                          </a:solidFill>
                          <a:effectLst/>
                          <a:latin typeface="Calibri Light"/>
                          <a:cs typeface="Calibri Light"/>
                        </a:rPr>
                        <a:t>March 2021</a:t>
                      </a:r>
                    </a:p>
                  </a:txBody>
                  <a:tcPr marL="5431" marR="5431" marT="5431" marB="0" anchor="ctr">
                    <a:solidFill>
                      <a:srgbClr val="F2F2F2"/>
                    </a:solidFill>
                  </a:tcPr>
                </a:tc>
                <a:extLst>
                  <a:ext uri="{0D108BD9-81ED-4DB2-BD59-A6C34878D82A}">
                    <a16:rowId xmlns:a16="http://schemas.microsoft.com/office/drawing/2014/main" val="1638736885"/>
                  </a:ext>
                </a:extLst>
              </a:tr>
            </a:tbl>
          </a:graphicData>
        </a:graphic>
      </p:graphicFrame>
      <p:sp>
        <p:nvSpPr>
          <p:cNvPr id="3" name="TextBox 2">
            <a:extLst>
              <a:ext uri="{FF2B5EF4-FFF2-40B4-BE49-F238E27FC236}">
                <a16:creationId xmlns:a16="http://schemas.microsoft.com/office/drawing/2014/main" id="{84609115-CDAF-48E1-B5CE-A27F6677DB68}"/>
              </a:ext>
            </a:extLst>
          </p:cNvPr>
          <p:cNvSpPr txBox="1"/>
          <p:nvPr/>
        </p:nvSpPr>
        <p:spPr>
          <a:xfrm>
            <a:off x="8496206" y="7208319"/>
            <a:ext cx="2131033" cy="363818"/>
          </a:xfrm>
          <a:prstGeom prst="rect">
            <a:avLst/>
          </a:prstGeom>
          <a:noFill/>
        </p:spPr>
        <p:txBody>
          <a:bodyPr wrap="none" rtlCol="0">
            <a:spAutoFit/>
          </a:bodyPr>
          <a:lstStyle/>
          <a:p>
            <a:r>
              <a:rPr lang="en-AU" sz="1764" b="1" i="1">
                <a:solidFill>
                  <a:srgbClr val="FF0000"/>
                </a:solidFill>
                <a:latin typeface="Calibri Light" panose="020F0302020204030204" pitchFamily="34" charset="0"/>
                <a:cs typeface="Calibri Light" panose="020F0302020204030204" pitchFamily="34" charset="0"/>
              </a:rPr>
              <a:t>*</a:t>
            </a:r>
            <a:r>
              <a:rPr lang="en-AU" sz="1323" i="1">
                <a:solidFill>
                  <a:srgbClr val="000000"/>
                </a:solidFill>
                <a:latin typeface="Calibri Light" panose="020F0302020204030204" pitchFamily="34" charset="0"/>
                <a:cs typeface="Calibri Light" panose="020F0302020204030204" pitchFamily="34" charset="0"/>
              </a:rPr>
              <a:t>raised by the 5MS Program</a:t>
            </a:r>
          </a:p>
        </p:txBody>
      </p:sp>
    </p:spTree>
    <p:extLst>
      <p:ext uri="{BB962C8B-B14F-4D97-AF65-F5344CB8AC3E}">
        <p14:creationId xmlns:p14="http://schemas.microsoft.com/office/powerpoint/2010/main" val="247390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a:t>
            </a:r>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983811355"/>
              </p:ext>
            </p:extLst>
          </p:nvPr>
        </p:nvGraphicFramePr>
        <p:xfrm>
          <a:off x="60139" y="1499585"/>
          <a:ext cx="10571533" cy="5354373"/>
        </p:xfrm>
        <a:graphic>
          <a:graphicData uri="http://schemas.openxmlformats.org/drawingml/2006/table">
            <a:tbl>
              <a:tblPr firstRow="1" bandRow="1">
                <a:tableStyleId>{5C22544A-7EE6-4342-B048-85BDC9FD1C3A}</a:tableStyleId>
              </a:tblPr>
              <a:tblGrid>
                <a:gridCol w="2116531">
                  <a:extLst>
                    <a:ext uri="{9D8B030D-6E8A-4147-A177-3AD203B41FA5}">
                      <a16:colId xmlns:a16="http://schemas.microsoft.com/office/drawing/2014/main" val="325043150"/>
                    </a:ext>
                  </a:extLst>
                </a:gridCol>
                <a:gridCol w="3033470">
                  <a:extLst>
                    <a:ext uri="{9D8B030D-6E8A-4147-A177-3AD203B41FA5}">
                      <a16:colId xmlns:a16="http://schemas.microsoft.com/office/drawing/2014/main" val="2074518550"/>
                    </a:ext>
                  </a:extLst>
                </a:gridCol>
                <a:gridCol w="2692940">
                  <a:extLst>
                    <a:ext uri="{9D8B030D-6E8A-4147-A177-3AD203B41FA5}">
                      <a16:colId xmlns:a16="http://schemas.microsoft.com/office/drawing/2014/main" val="3011608603"/>
                    </a:ext>
                  </a:extLst>
                </a:gridCol>
                <a:gridCol w="2728592">
                  <a:extLst>
                    <a:ext uri="{9D8B030D-6E8A-4147-A177-3AD203B41FA5}">
                      <a16:colId xmlns:a16="http://schemas.microsoft.com/office/drawing/2014/main" val="3245068848"/>
                    </a:ext>
                  </a:extLst>
                </a:gridCol>
              </a:tblGrid>
              <a:tr h="303794">
                <a:tc>
                  <a:txBody>
                    <a:bodyPr/>
                    <a:lstStyle/>
                    <a:p>
                      <a:pPr algn="ctr" fontAlgn="ctr"/>
                      <a:r>
                        <a:rPr lang="en-AU" sz="12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200" b="1" i="0" u="none" strike="noStrike">
                          <a:solidFill>
                            <a:schemeClr val="bg1"/>
                          </a:solidFill>
                          <a:effectLst/>
                          <a:latin typeface="Calibri"/>
                        </a:rPr>
                        <a:t>AEMO Retail Systems Impact </a:t>
                      </a:r>
                      <a:endParaRPr lang="en-AU" sz="1200" b="1" i="0" u="none" strike="noStrike">
                        <a:solidFill>
                          <a:schemeClr val="bg1"/>
                        </a:solidFill>
                        <a:effectLst/>
                        <a:latin typeface="Calibri" panose="020F0502020204030204" pitchFamily="34" charset="0"/>
                      </a:endParaRPr>
                    </a:p>
                  </a:txBody>
                  <a:tcPr marL="5431" marR="5431" marT="5431" marB="0" anchor="ctr">
                    <a:solidFill>
                      <a:schemeClr val="accent2"/>
                    </a:solidFill>
                  </a:tcPr>
                </a:tc>
                <a:tc>
                  <a:txBody>
                    <a:bodyPr/>
                    <a:lstStyle/>
                    <a:p>
                      <a:pPr algn="ctr" fontAlgn="ctr"/>
                      <a:r>
                        <a:rPr lang="en-AU" sz="1200" b="1" i="0" u="none" strike="noStrike">
                          <a:solidFill>
                            <a:schemeClr val="bg1"/>
                          </a:solidFill>
                          <a:effectLst/>
                          <a:latin typeface="Calibri"/>
                        </a:rPr>
                        <a:t>Available in Staging</a:t>
                      </a:r>
                    </a:p>
                  </a:txBody>
                  <a:tcPr marL="5431" marR="5431" marT="5431" marB="0" anchor="ctr">
                    <a:solidFill>
                      <a:schemeClr val="accent2"/>
                    </a:solidFill>
                  </a:tcPr>
                </a:tc>
                <a:tc>
                  <a:txBody>
                    <a:bodyPr/>
                    <a:lstStyle/>
                    <a:p>
                      <a:pPr algn="ctr" fontAlgn="ctr"/>
                      <a:r>
                        <a:rPr lang="en-AU" sz="1200" b="1" i="0" u="none" strike="noStrike">
                          <a:solidFill>
                            <a:schemeClr val="bg1"/>
                          </a:solidFill>
                          <a:effectLst/>
                          <a:latin typeface="Calibri"/>
                        </a:rPr>
                        <a:t>Readiness Considerations</a:t>
                      </a:r>
                    </a:p>
                  </a:txBody>
                  <a:tcPr marL="5431" marR="5431" marT="5431" marB="0" anchor="ctr">
                    <a:solidFill>
                      <a:schemeClr val="accent2"/>
                    </a:solidFill>
                  </a:tcPr>
                </a:tc>
                <a:extLst>
                  <a:ext uri="{0D108BD9-81ED-4DB2-BD59-A6C34878D82A}">
                    <a16:rowId xmlns:a16="http://schemas.microsoft.com/office/drawing/2014/main" val="11208616"/>
                  </a:ext>
                </a:extLst>
              </a:tr>
              <a:tr h="772683">
                <a:tc>
                  <a:txBody>
                    <a:bodyPr/>
                    <a:lstStyle/>
                    <a:p>
                      <a:pPr marL="0" lvl="0" indent="0" algn="l" fontAlgn="ctr">
                        <a:lnSpc>
                          <a:spcPct val="100000"/>
                        </a:lnSpc>
                        <a:spcBef>
                          <a:spcPts val="600"/>
                        </a:spcBef>
                        <a:spcAft>
                          <a:spcPts val="1200"/>
                        </a:spcAft>
                      </a:pPr>
                      <a:r>
                        <a:rPr lang="en-AU" sz="1200" b="0" i="0" u="none" strike="noStrike">
                          <a:solidFill>
                            <a:srgbClr val="000000"/>
                          </a:solidFill>
                          <a:effectLst/>
                          <a:latin typeface="Calibri Light"/>
                          <a:cs typeface="Calibri Light"/>
                        </a:rPr>
                        <a:t>MDFF file size and transaction limit in file</a:t>
                      </a:r>
                      <a:r>
                        <a:rPr lang="en-AU" sz="1800" b="1" i="0" u="none" strike="noStrike">
                          <a:solidFill>
                            <a:srgbClr val="FF0000"/>
                          </a:solidFill>
                          <a:effectLst/>
                          <a:latin typeface="Calibri Light"/>
                          <a:cs typeface="Calibri Light"/>
                        </a:rPr>
                        <a:t>*</a:t>
                      </a:r>
                      <a:endParaRPr lang="en-AU" sz="1800" b="0" i="0" u="none" strike="noStrike">
                        <a:solidFill>
                          <a:srgbClr val="000000"/>
                        </a:solidFill>
                        <a:effectLst/>
                        <a:latin typeface="Calibri Light"/>
                        <a:cs typeface="Calibri Light"/>
                      </a:endParaRPr>
                    </a:p>
                  </a:txBody>
                  <a:tcPr marL="72000" marR="72000" marT="36000" marB="36000" anchor="ctr">
                    <a:solidFill>
                      <a:schemeClr val="bg1">
                        <a:lumMod val="95000"/>
                      </a:schemeClr>
                    </a:solidFill>
                  </a:tcPr>
                </a:tc>
                <a:tc>
                  <a:txBody>
                    <a:bodyPr/>
                    <a:lstStyle/>
                    <a:p>
                      <a:pPr marL="179070" lvl="0" indent="-179070" algn="l" fontAlgn="ctr">
                        <a:lnSpc>
                          <a:spcPct val="100000"/>
                        </a:lnSpc>
                        <a:spcBef>
                          <a:spcPts val="0"/>
                        </a:spcBef>
                        <a:spcAft>
                          <a:spcPts val="0"/>
                        </a:spcAft>
                        <a:buFont typeface="Arial" panose="020B0604020202020204" pitchFamily="34" charset="0"/>
                        <a:buChar char="•"/>
                      </a:pPr>
                      <a:r>
                        <a:rPr lang="en-AU" sz="1200" b="0" i="0" u="none" strike="noStrike">
                          <a:solidFill>
                            <a:srgbClr val="000000"/>
                          </a:solidFill>
                          <a:effectLst/>
                          <a:latin typeface="Calibri Light"/>
                          <a:cs typeface="Calibri Light"/>
                        </a:rPr>
                        <a:t>10MB file size supported for </a:t>
                      </a:r>
                      <a:r>
                        <a:rPr lang="en-AU" sz="1200" b="0" i="0" u="none" strike="noStrike" kern="1200">
                          <a:solidFill>
                            <a:srgbClr val="000000"/>
                          </a:solidFill>
                          <a:effectLst/>
                          <a:latin typeface="Calibri Light"/>
                          <a:ea typeface="+mn-ea"/>
                          <a:cs typeface="Calibri Light"/>
                        </a:rPr>
                        <a:t>B2M </a:t>
                      </a:r>
                      <a:r>
                        <a:rPr lang="en-AU" sz="1200" b="0" i="0" u="none" strike="noStrike">
                          <a:solidFill>
                            <a:srgbClr val="000000"/>
                          </a:solidFill>
                          <a:effectLst/>
                          <a:latin typeface="Calibri Light"/>
                          <a:cs typeface="Calibri Light"/>
                        </a:rPr>
                        <a:t>MTRD for Mkt Settlements.</a:t>
                      </a:r>
                    </a:p>
                    <a:p>
                      <a:pPr marL="179070" lvl="0" indent="-179070" algn="l" fontAlgn="ctr">
                        <a:lnSpc>
                          <a:spcPct val="100000"/>
                        </a:lnSpc>
                        <a:spcBef>
                          <a:spcPts val="0"/>
                        </a:spcBef>
                        <a:spcAft>
                          <a:spcPts val="0"/>
                        </a:spcAft>
                        <a:buFont typeface="Arial" panose="020B0604020202020204" pitchFamily="34" charset="0"/>
                        <a:buChar char="•"/>
                      </a:pPr>
                      <a:r>
                        <a:rPr lang="en-AU" sz="1200" b="0" i="0" u="none" strike="noStrike">
                          <a:solidFill>
                            <a:srgbClr val="000000"/>
                          </a:solidFill>
                          <a:effectLst/>
                          <a:latin typeface="Calibri Light"/>
                          <a:cs typeface="Calibri Light"/>
                        </a:rPr>
                        <a:t>10MB file size supported for </a:t>
                      </a:r>
                      <a:r>
                        <a:rPr lang="en-AU" sz="1200" b="0" i="0" u="none" strike="noStrike" kern="1200">
                          <a:solidFill>
                            <a:srgbClr val="000000"/>
                          </a:solidFill>
                          <a:effectLst/>
                          <a:latin typeface="Calibri Light"/>
                          <a:ea typeface="+mn-ea"/>
                          <a:cs typeface="Calibri Light"/>
                        </a:rPr>
                        <a:t>B2B </a:t>
                      </a:r>
                      <a:r>
                        <a:rPr lang="en-AU" sz="1200" b="0" i="0" u="none" strike="noStrike">
                          <a:solidFill>
                            <a:srgbClr val="000000"/>
                          </a:solidFill>
                          <a:effectLst/>
                          <a:latin typeface="Calibri Light"/>
                          <a:cs typeface="Calibri Light"/>
                        </a:rPr>
                        <a:t>MTRD for B2B Mkt Activities.</a:t>
                      </a:r>
                    </a:p>
                  </a:txBody>
                  <a:tcPr marL="72000" marR="36000" marT="36000" marB="36000" anchor="ctr">
                    <a:solidFill>
                      <a:schemeClr val="bg1">
                        <a:lumMod val="95000"/>
                      </a:schemeClr>
                    </a:solidFill>
                  </a:tcPr>
                </a:tc>
                <a:tc>
                  <a:txBody>
                    <a:bodyPr/>
                    <a:lstStyle/>
                    <a:p>
                      <a:pPr marL="0" lvl="0" indent="0" algn="l" fontAlgn="ctr">
                        <a:lnSpc>
                          <a:spcPct val="100000"/>
                        </a:lnSpc>
                        <a:spcBef>
                          <a:spcPts val="0"/>
                        </a:spcBef>
                        <a:spcAft>
                          <a:spcPts val="0"/>
                        </a:spcAft>
                        <a:buFont typeface="Arial" panose="020B0604020202020204" pitchFamily="34" charset="0"/>
                        <a:buNone/>
                      </a:pPr>
                      <a:r>
                        <a:rPr lang="en-AU" sz="1200" b="1" kern="1200">
                          <a:solidFill>
                            <a:schemeClr val="dk1"/>
                          </a:solidFill>
                          <a:effectLst/>
                          <a:latin typeface="Calibri Light"/>
                          <a:ea typeface="+mn-ea"/>
                          <a:cs typeface="Calibri Light"/>
                        </a:rPr>
                        <a:t>R30 - 31-Aug-20 </a:t>
                      </a:r>
                      <a:r>
                        <a:rPr lang="en-AU" sz="1200" b="0" kern="1200">
                          <a:solidFill>
                            <a:schemeClr val="dk1"/>
                          </a:solidFill>
                          <a:effectLst/>
                          <a:latin typeface="Calibri Light"/>
                          <a:ea typeface="+mn-ea"/>
                          <a:cs typeface="Calibri Light"/>
                        </a:rPr>
                        <a:t>- Staging environment supports</a:t>
                      </a:r>
                      <a:r>
                        <a:rPr lang="en-AU" sz="1200" kern="1200">
                          <a:solidFill>
                            <a:schemeClr val="dk1"/>
                          </a:solidFill>
                          <a:effectLst/>
                          <a:latin typeface="Calibri Light"/>
                          <a:ea typeface="+mn-ea"/>
                          <a:cs typeface="Calibri Light"/>
                        </a:rPr>
                        <a:t> B2B Transaction (SORD, CUST, MTRD etc) exchange between Participants. </a:t>
                      </a:r>
                      <a:endParaRPr lang="en-AU" sz="1200" b="0" i="0" u="none" strike="noStrike">
                        <a:solidFill>
                          <a:srgbClr val="000000"/>
                        </a:solidFill>
                        <a:effectLst/>
                        <a:latin typeface="Calibri Light" panose="020F0302020204030204" pitchFamily="34" charset="0"/>
                        <a:cs typeface="Calibri Light" panose="020F0302020204030204" pitchFamily="34" charset="0"/>
                      </a:endParaRPr>
                    </a:p>
                  </a:txBody>
                  <a:tcPr marL="72000" marR="36000" marT="36000" marB="36000" anchor="ctr">
                    <a:solidFill>
                      <a:schemeClr val="bg1">
                        <a:lumMod val="95000"/>
                      </a:schemeClr>
                    </a:solidFill>
                  </a:tcPr>
                </a:tc>
                <a:tc>
                  <a:txBody>
                    <a:bodyPr/>
                    <a:lstStyle/>
                    <a:p>
                      <a:pPr marL="0" lvl="0" indent="0" algn="l" fontAlgn="ctr">
                        <a:lnSpc>
                          <a:spcPct val="100000"/>
                        </a:lnSpc>
                        <a:spcBef>
                          <a:spcPts val="0"/>
                        </a:spcBef>
                        <a:spcAft>
                          <a:spcPts val="0"/>
                        </a:spcAft>
                        <a:buFont typeface="Arial" panose="020B0604020202020204" pitchFamily="34" charset="0"/>
                        <a:buNone/>
                        <a:tabLst/>
                      </a:pPr>
                      <a:r>
                        <a:rPr lang="en-AU" sz="1200" b="0" i="0" u="none" strike="noStrike">
                          <a:solidFill>
                            <a:srgbClr val="000000"/>
                          </a:solidFill>
                          <a:effectLst/>
                          <a:latin typeface="Calibri Light"/>
                          <a:cs typeface="Calibri Light"/>
                        </a:rPr>
                        <a:t>Participant Mkt Systems must be capable of accepting 10MB B2B MTRD files unless a bilateral agreement is in place, </a:t>
                      </a:r>
                      <a:endParaRPr lang="en-AU" sz="1200" b="0" i="0" u="none" strike="noStrike">
                        <a:solidFill>
                          <a:srgbClr val="000000"/>
                        </a:solidFill>
                        <a:effectLst/>
                        <a:highlight>
                          <a:srgbClr val="FFFF00"/>
                        </a:highlight>
                        <a:latin typeface="Calibri Light"/>
                        <a:cs typeface="Calibri Light"/>
                      </a:endParaRPr>
                    </a:p>
                  </a:txBody>
                  <a:tcPr marL="5431" marR="5431" marT="5431" marB="0" anchor="ctr">
                    <a:solidFill>
                      <a:schemeClr val="bg1">
                        <a:lumMod val="95000"/>
                      </a:schemeClr>
                    </a:solidFill>
                  </a:tcPr>
                </a:tc>
                <a:extLst>
                  <a:ext uri="{0D108BD9-81ED-4DB2-BD59-A6C34878D82A}">
                    <a16:rowId xmlns:a16="http://schemas.microsoft.com/office/drawing/2014/main" val="2209857434"/>
                  </a:ext>
                </a:extLst>
              </a:tr>
              <a:tr h="616043">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i="0" u="none" strike="noStrike" kern="1200">
                          <a:solidFill>
                            <a:srgbClr val="000000"/>
                          </a:solidFill>
                          <a:effectLst/>
                          <a:latin typeface="Calibri Light"/>
                          <a:ea typeface="+mn-ea"/>
                          <a:cs typeface="Calibri Light"/>
                        </a:rPr>
                        <a:t>New NCONUML NMI Class codes available in list for SORD.</a:t>
                      </a:r>
                    </a:p>
                  </a:txBody>
                  <a:tcPr marL="36000" marR="36000" marT="36000" marB="36000" anchor="ctr">
                    <a:solidFill>
                      <a:schemeClr val="tx1">
                        <a:lumMod val="10000"/>
                        <a:lumOff val="90000"/>
                      </a:schemeClr>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System impacts are yet to be identified.</a:t>
                      </a:r>
                    </a:p>
                  </a:txBody>
                  <a:tcPr marL="72000" marR="36000" marT="36000" marB="36000" anchor="ctr">
                    <a:solidFill>
                      <a:schemeClr val="tx1">
                        <a:lumMod val="10000"/>
                        <a:lumOff val="90000"/>
                      </a:schemeClr>
                    </a:solidFill>
                  </a:tcPr>
                </a:tc>
                <a:tc>
                  <a:txBody>
                    <a:bodyPr/>
                    <a:lstStyle/>
                    <a:p>
                      <a:pPr marL="0" marR="0" lvl="0" indent="0" algn="l" defTabSz="801929" rtl="0" eaLnBrk="1" fontAlgn="ctr" latinLnBrk="0" hangingPunct="1">
                        <a:lnSpc>
                          <a:spcPct val="100000"/>
                        </a:lnSpc>
                        <a:spcBef>
                          <a:spcPts val="0"/>
                        </a:spcBef>
                        <a:spcAft>
                          <a:spcPts val="0"/>
                        </a:spcAft>
                        <a:buClrTx/>
                        <a:buSzTx/>
                        <a:buFont typeface="Arial" panose="020B0604020202020204" pitchFamily="34" charset="0"/>
                        <a:buNone/>
                        <a:tabLst/>
                        <a:defRPr/>
                      </a:pPr>
                      <a:r>
                        <a:rPr lang="en-AU" sz="1200" b="1" kern="1200">
                          <a:solidFill>
                            <a:schemeClr val="dk1"/>
                          </a:solidFill>
                          <a:effectLst/>
                          <a:latin typeface="Calibri Light"/>
                          <a:ea typeface="+mn-ea"/>
                          <a:cs typeface="Calibri Light"/>
                        </a:rPr>
                        <a:t>TBD: </a:t>
                      </a:r>
                      <a:r>
                        <a:rPr lang="en-AU" sz="1200" b="0" kern="1200">
                          <a:solidFill>
                            <a:schemeClr val="dk1"/>
                          </a:solidFill>
                          <a:effectLst/>
                          <a:latin typeface="Calibri Light"/>
                          <a:ea typeface="+mn-ea"/>
                          <a:cs typeface="Calibri Light"/>
                        </a:rPr>
                        <a:t>Dependant on evaluation of system impacts and finalisations of v3.5 of the B2B Procedures: Service Order Process.</a:t>
                      </a:r>
                    </a:p>
                  </a:txBody>
                  <a:tcPr marL="72000" marR="36000" marT="36000" marB="36000" anchor="ctr">
                    <a:solidFill>
                      <a:schemeClr val="tx1">
                        <a:lumMod val="10000"/>
                        <a:lumOff val="90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kern="1200">
                          <a:solidFill>
                            <a:schemeClr val="dk1"/>
                          </a:solidFill>
                          <a:effectLst/>
                          <a:latin typeface="Calibri Light"/>
                          <a:ea typeface="+mn-ea"/>
                          <a:cs typeface="Calibri Light"/>
                        </a:rPr>
                        <a:t>TBD</a:t>
                      </a:r>
                    </a:p>
                  </a:txBody>
                  <a:tcPr marL="5431" marR="5431" marT="5431" marB="0" anchor="ctr">
                    <a:solidFill>
                      <a:schemeClr val="tx1">
                        <a:lumMod val="10000"/>
                        <a:lumOff val="90000"/>
                      </a:schemeClr>
                    </a:solidFill>
                  </a:tcPr>
                </a:tc>
                <a:extLst>
                  <a:ext uri="{0D108BD9-81ED-4DB2-BD59-A6C34878D82A}">
                    <a16:rowId xmlns:a16="http://schemas.microsoft.com/office/drawing/2014/main" val="1239561825"/>
                  </a:ext>
                </a:extLst>
              </a:tr>
              <a:tr h="774455">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Proposed procedural change to MDFF quality flag (N flag)</a:t>
                      </a:r>
                      <a:r>
                        <a:rPr lang="en-AU" sz="1800" b="1" i="0" u="none" strike="noStrike" kern="1200">
                          <a:solidFill>
                            <a:srgbClr val="FF0000"/>
                          </a:solidFill>
                          <a:effectLst/>
                          <a:latin typeface="Calibri Light"/>
                          <a:ea typeface="+mn-ea"/>
                          <a:cs typeface="Calibri Light"/>
                        </a:rPr>
                        <a:t>*</a:t>
                      </a:r>
                    </a:p>
                  </a:txBody>
                  <a:tcPr marL="36000" marR="36000" marT="36000" marB="36000" anchor="ctr">
                    <a:solidFill>
                      <a:schemeClr val="bg1">
                        <a:lumMod val="95000"/>
                      </a:schemeClr>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Rejection of B2M MTRD MDFF meter reads where quality flag is ‘N’.</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Results in B2M MTRD Transactions with the status of ‘Partial’ or ‘Rejected’.</a:t>
                      </a:r>
                    </a:p>
                  </a:txBody>
                  <a:tcPr marL="72000" marR="36000" marT="36000" marB="36000" anchor="ctr">
                    <a:solidFill>
                      <a:schemeClr val="bg1">
                        <a:lumMod val="95000"/>
                      </a:schemeClr>
                    </a:solidFill>
                  </a:tcPr>
                </a:tc>
                <a:tc>
                  <a:txBody>
                    <a:bodyPr/>
                    <a:lstStyle/>
                    <a:p>
                      <a:pPr marL="0" lvl="0" indent="0" algn="l" defTabSz="801929" rtl="0" eaLnBrk="1" fontAlgn="ctr" latinLnBrk="0" hangingPunct="1">
                        <a:lnSpc>
                          <a:spcPct val="100000"/>
                        </a:lnSpc>
                        <a:spcBef>
                          <a:spcPts val="0"/>
                        </a:spcBef>
                        <a:spcAft>
                          <a:spcPts val="0"/>
                        </a:spcAft>
                        <a:buFont typeface="Arial" panose="020B0604020202020204" pitchFamily="34" charset="0"/>
                        <a:buNone/>
                      </a:pPr>
                      <a:r>
                        <a:rPr lang="en-AU" sz="1200" b="1" kern="1200">
                          <a:solidFill>
                            <a:schemeClr val="dk1"/>
                          </a:solidFill>
                          <a:effectLst/>
                          <a:latin typeface="Calibri Light"/>
                          <a:ea typeface="+mn-ea"/>
                          <a:cs typeface="Calibri Light"/>
                        </a:rPr>
                        <a:t>R1 - 1-Dec-19 </a:t>
                      </a:r>
                      <a:r>
                        <a:rPr lang="en-AU" sz="1200" b="0" kern="1200">
                          <a:solidFill>
                            <a:schemeClr val="dk1"/>
                          </a:solidFill>
                          <a:effectLst/>
                          <a:latin typeface="Calibri Light"/>
                          <a:ea typeface="+mn-ea"/>
                          <a:cs typeface="Calibri Light"/>
                        </a:rPr>
                        <a:t>- Support for new B2M MTRD validations</a:t>
                      </a:r>
                      <a:r>
                        <a:rPr lang="en-AU" sz="1200" b="1" kern="1200">
                          <a:solidFill>
                            <a:schemeClr val="dk1"/>
                          </a:solidFill>
                          <a:effectLst/>
                          <a:latin typeface="Calibri Light"/>
                          <a:ea typeface="+mn-ea"/>
                          <a:cs typeface="Calibri Light"/>
                        </a:rPr>
                        <a:t>.</a:t>
                      </a:r>
                    </a:p>
                  </a:txBody>
                  <a:tcPr marL="72000" marR="36000" marT="36000" marB="36000" anchor="ctr">
                    <a:solidFill>
                      <a:schemeClr val="bg1">
                        <a:lumMod val="95000"/>
                      </a:schemeClr>
                    </a:solidFill>
                  </a:tcPr>
                </a:tc>
                <a:tc>
                  <a:txBody>
                    <a:bodyPr/>
                    <a:lstStyle/>
                    <a:p>
                      <a:pPr marL="0" lvl="0" indent="0" algn="l" fontAlgn="ctr">
                        <a:lnSpc>
                          <a:spcPct val="100000"/>
                        </a:lnSpc>
                        <a:spcBef>
                          <a:spcPts val="600"/>
                        </a:spcBef>
                        <a:spcAft>
                          <a:spcPts val="1200"/>
                        </a:spcAft>
                      </a:pPr>
                      <a:r>
                        <a:rPr lang="en-AU" sz="1200" b="0" i="0" u="none" strike="noStrike">
                          <a:solidFill>
                            <a:srgbClr val="000000"/>
                          </a:solidFill>
                          <a:effectLst/>
                          <a:latin typeface="Calibri Light"/>
                          <a:cs typeface="Calibri Light"/>
                        </a:rPr>
                        <a:t>Participant Mkt Systems must not send ‘N’ for B2B or B2M MTRDs. </a:t>
                      </a:r>
                      <a:endParaRPr lang="en-AU" sz="1200" b="0" i="0" u="none" strike="noStrike">
                        <a:solidFill>
                          <a:srgbClr val="000000"/>
                        </a:solidFill>
                        <a:effectLst/>
                        <a:highlight>
                          <a:srgbClr val="FFFF00"/>
                        </a:highlight>
                        <a:latin typeface="Calibri Light"/>
                        <a:cs typeface="Calibri Light"/>
                      </a:endParaRP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960979">
                <a:tc>
                  <a:txBody>
                    <a:bodyPr/>
                    <a:lstStyle/>
                    <a:p>
                      <a:pPr marL="0" marR="0" lvl="0" indent="0" algn="l" rtl="0" eaLnBrk="1" fontAlgn="ctr" latinLnBrk="0" hangingPunct="1">
                        <a:lnSpc>
                          <a:spcPct val="100000"/>
                        </a:lnSpc>
                        <a:spcBef>
                          <a:spcPts val="600"/>
                        </a:spcBef>
                        <a:spcAft>
                          <a:spcPts val="1200"/>
                        </a:spcAft>
                        <a:buFont typeface="Arial" panose="020B0604020202020204" pitchFamily="34" charset="0"/>
                        <a:buNone/>
                      </a:pPr>
                      <a:r>
                        <a:rPr lang="en-AU" sz="1200" b="0" i="0" u="none" strike="noStrike" kern="1200">
                          <a:solidFill>
                            <a:srgbClr val="000000"/>
                          </a:solidFill>
                          <a:effectLst/>
                          <a:latin typeface="Calibri Light"/>
                          <a:ea typeface="+mn-ea"/>
                          <a:cs typeface="Calibri Light"/>
                        </a:rPr>
                        <a:t>Proposal for RWD</a:t>
                      </a:r>
                      <a:endParaRPr lang="en-AU" sz="1200" b="0" i="0" u="none" strike="noStrike" kern="1200">
                        <a:solidFill>
                          <a:srgbClr val="FF0000"/>
                        </a:solidFill>
                        <a:effectLst/>
                        <a:latin typeface="Calibri Light"/>
                        <a:ea typeface="+mn-ea"/>
                        <a:cs typeface="Calibri Light"/>
                      </a:endParaRPr>
                    </a:p>
                  </a:txBody>
                  <a:tcPr marL="36000" marR="36000" marT="36000" marB="36000" anchor="ctr">
                    <a:solidFill>
                      <a:srgbClr val="E8E9EA"/>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noProof="0">
                          <a:solidFill>
                            <a:srgbClr val="000000"/>
                          </a:solidFill>
                          <a:effectLst/>
                          <a:latin typeface="Calibri Light"/>
                          <a:ea typeface="+mn-ea"/>
                          <a:cs typeface="Calibri Light"/>
                        </a:rPr>
                        <a:t>No impact to 5MS Retail systems.</a:t>
                      </a:r>
                    </a:p>
                  </a:txBody>
                  <a:tcPr marL="72000" marR="36000" marT="36000" marB="36000" anchor="ctr">
                    <a:solidFill>
                      <a:srgbClr val="E8E9EA"/>
                    </a:solidFill>
                  </a:tcPr>
                </a:tc>
                <a:tc>
                  <a:txBody>
                    <a:bodyPr/>
                    <a:lstStyle/>
                    <a:p>
                      <a:pPr marL="0" lvl="0" indent="0" algn="l" defTabSz="801929" rtl="0" eaLnBrk="1" fontAlgn="ctr" latinLnBrk="0" hangingPunct="1">
                        <a:lnSpc>
                          <a:spcPct val="100000"/>
                        </a:lnSpc>
                        <a:spcBef>
                          <a:spcPts val="0"/>
                        </a:spcBef>
                        <a:spcAft>
                          <a:spcPts val="0"/>
                        </a:spcAft>
                        <a:buFont typeface="Arial" panose="020B0604020202020204" pitchFamily="34" charset="0"/>
                        <a:buNone/>
                      </a:pPr>
                      <a:r>
                        <a:rPr lang="en-AU" sz="1200" b="0" kern="1200" noProof="0">
                          <a:solidFill>
                            <a:schemeClr val="dk1"/>
                          </a:solidFill>
                          <a:effectLst/>
                          <a:latin typeface="Calibri Light"/>
                          <a:ea typeface="+mn-ea"/>
                          <a:cs typeface="Calibri Light"/>
                        </a:rPr>
                        <a:t>N/A</a:t>
                      </a:r>
                      <a:endParaRPr lang="en-AU" sz="1200" b="0" kern="1200">
                        <a:solidFill>
                          <a:schemeClr val="dk1"/>
                        </a:solidFill>
                        <a:effectLst/>
                        <a:latin typeface="Calibri Light"/>
                        <a:ea typeface="+mn-ea"/>
                        <a:cs typeface="Calibri Light"/>
                      </a:endParaRPr>
                    </a:p>
                  </a:txBody>
                  <a:tcPr marL="72000" marR="36000" marT="36000" marB="36000" anchor="ctr">
                    <a:solidFill>
                      <a:srgbClr val="E8E9EA"/>
                    </a:solidFill>
                  </a:tcPr>
                </a:tc>
                <a:tc>
                  <a:txBody>
                    <a:bodyPr/>
                    <a:lstStyle/>
                    <a:p>
                      <a:pPr marL="0" lvl="0" indent="0" algn="l" fontAlgn="ctr">
                        <a:lnSpc>
                          <a:spcPct val="100000"/>
                        </a:lnSpc>
                        <a:spcBef>
                          <a:spcPts val="0"/>
                        </a:spcBef>
                        <a:spcAft>
                          <a:spcPts val="0"/>
                        </a:spcAft>
                        <a:buFont typeface="Arial" panose="020B0604020202020204" pitchFamily="34" charset="0"/>
                        <a:buNone/>
                      </a:pPr>
                      <a:r>
                        <a:rPr lang="en-AU" sz="1200" b="0" i="0" u="none" strike="noStrike" err="1">
                          <a:solidFill>
                            <a:srgbClr val="000000"/>
                          </a:solidFill>
                          <a:effectLst/>
                          <a:latin typeface="Calibri Light"/>
                          <a:cs typeface="Calibri Light"/>
                        </a:rPr>
                        <a:t>ReadTypeCode</a:t>
                      </a:r>
                      <a:r>
                        <a:rPr lang="en-AU" sz="1200" b="0" i="0" u="none" strike="noStrike">
                          <a:solidFill>
                            <a:srgbClr val="000000"/>
                          </a:solidFill>
                          <a:effectLst/>
                          <a:latin typeface="Calibri Light"/>
                          <a:cs typeface="Calibri Light"/>
                        </a:rPr>
                        <a:t> amended from ‘Optional’ to ‘Required’. Fourth character added to identify whether a meter is capable of reading at five-minute granularity.</a:t>
                      </a:r>
                    </a:p>
                  </a:txBody>
                  <a:tcPr marL="5431" marR="5431" marT="5431" marB="0" anchor="ctr">
                    <a:solidFill>
                      <a:srgbClr val="E8E9EA"/>
                    </a:solidFill>
                  </a:tcPr>
                </a:tc>
                <a:extLst>
                  <a:ext uri="{0D108BD9-81ED-4DB2-BD59-A6C34878D82A}">
                    <a16:rowId xmlns:a16="http://schemas.microsoft.com/office/drawing/2014/main" val="1601633147"/>
                  </a:ext>
                </a:extLst>
              </a:tr>
              <a:tr h="422429">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Removal of end user details from inventory table</a:t>
                      </a:r>
                    </a:p>
                  </a:txBody>
                  <a:tcPr marL="36000" marR="36000" marT="36000" marB="36000" anchor="ctr">
                    <a:solidFill>
                      <a:schemeClr val="bg1">
                        <a:lumMod val="95000"/>
                      </a:schemeClr>
                    </a:solidFill>
                  </a:tcPr>
                </a:tc>
                <a:tc>
                  <a:txBody>
                    <a:bodyPr/>
                    <a:lstStyle/>
                    <a:p>
                      <a:pPr marL="179070" marR="0" lvl="0" indent="-179070" algn="l" defTabSz="6858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No impact to 5MS Retail systems.</a:t>
                      </a:r>
                    </a:p>
                  </a:txBody>
                  <a:tcPr marL="72000" marR="36000" marT="36000" marB="36000" anchor="ctr">
                    <a:solidFill>
                      <a:schemeClr val="bg1">
                        <a:lumMod val="95000"/>
                      </a:schemeClr>
                    </a:solidFill>
                  </a:tcPr>
                </a:tc>
                <a:tc>
                  <a:txBody>
                    <a:bodyPr/>
                    <a:lstStyle/>
                    <a:p>
                      <a:pPr marL="0" marR="0" lvl="0" indent="0" algn="l" defTabSz="801929" rtl="0" eaLnBrk="1" fontAlgn="ctr" latinLnBrk="0" hangingPunct="1">
                        <a:lnSpc>
                          <a:spcPct val="100000"/>
                        </a:lnSpc>
                        <a:spcBef>
                          <a:spcPts val="0"/>
                        </a:spcBef>
                        <a:spcAft>
                          <a:spcPts val="0"/>
                        </a:spcAft>
                        <a:buClrTx/>
                        <a:buSzTx/>
                        <a:buFont typeface="Arial" panose="020B0604020202020204" pitchFamily="34" charset="0"/>
                        <a:buNone/>
                        <a:tabLst/>
                        <a:defRPr/>
                      </a:pPr>
                      <a:r>
                        <a:rPr lang="en-AU" sz="1200" b="0" kern="1200">
                          <a:solidFill>
                            <a:schemeClr val="dk1"/>
                          </a:solidFill>
                          <a:effectLst/>
                          <a:latin typeface="Calibri Light"/>
                          <a:ea typeface="+mn-ea"/>
                          <a:cs typeface="Calibri Light"/>
                        </a:rPr>
                        <a:t>N/A</a:t>
                      </a:r>
                    </a:p>
                  </a:txBody>
                  <a:tcPr marL="72000" marR="36000" marT="36000" marB="3600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200" b="0" i="0" u="none" strike="noStrike" kern="1200">
                          <a:solidFill>
                            <a:srgbClr val="000000"/>
                          </a:solidFill>
                          <a:effectLst/>
                          <a:latin typeface="Calibri Light"/>
                          <a:ea typeface="+mn-ea"/>
                          <a:cs typeface="Calibri Light"/>
                        </a:rPr>
                        <a:t>N/A</a:t>
                      </a:r>
                    </a:p>
                  </a:txBody>
                  <a:tcPr marL="5431" marR="5431" marT="5431" marB="0" anchor="ctr">
                    <a:solidFill>
                      <a:schemeClr val="bg1">
                        <a:lumMod val="95000"/>
                      </a:schemeClr>
                    </a:solidFill>
                  </a:tcPr>
                </a:tc>
                <a:extLst>
                  <a:ext uri="{0D108BD9-81ED-4DB2-BD59-A6C34878D82A}">
                    <a16:rowId xmlns:a16="http://schemas.microsoft.com/office/drawing/2014/main" val="1948449902"/>
                  </a:ext>
                </a:extLst>
              </a:tr>
              <a:tr h="640383">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TNI 2 for cross-boundary meters</a:t>
                      </a:r>
                      <a:r>
                        <a:rPr lang="en-AU" sz="1800" b="1" i="0" u="none" strike="noStrike" kern="1200">
                          <a:solidFill>
                            <a:srgbClr val="FF0000"/>
                          </a:solidFill>
                          <a:effectLst/>
                          <a:latin typeface="Calibri Light"/>
                          <a:ea typeface="+mn-ea"/>
                          <a:cs typeface="Calibri Light"/>
                        </a:rPr>
                        <a:t>*#</a:t>
                      </a:r>
                    </a:p>
                  </a:txBody>
                  <a:tcPr marL="36000" marR="36000" marT="36000" marB="36000" anchor="ctr">
                    <a:solidFill>
                      <a:srgbClr val="E8E9EA"/>
                    </a:solidFill>
                  </a:tcPr>
                </a:tc>
                <a:tc>
                  <a:txBody>
                    <a:bodyPr/>
                    <a:lstStyle/>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CATS CR support for TNI2 field.</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a:solidFill>
                            <a:srgbClr val="000000"/>
                          </a:solidFill>
                          <a:effectLst/>
                          <a:latin typeface="Calibri Light"/>
                          <a:ea typeface="+mn-ea"/>
                          <a:cs typeface="Calibri Light"/>
                        </a:rPr>
                        <a:t>MSATS Browser to support display TNI2 for NMI Discovery Transactions.</a:t>
                      </a:r>
                    </a:p>
                    <a:p>
                      <a:pPr marL="179070" marR="0" lvl="0" indent="-179070" algn="l" defTabSz="801929"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err="1">
                          <a:solidFill>
                            <a:srgbClr val="000000"/>
                          </a:solidFill>
                          <a:effectLst/>
                          <a:latin typeface="Calibri Light"/>
                          <a:ea typeface="+mn-ea"/>
                          <a:cs typeface="Calibri Light"/>
                        </a:rPr>
                        <a:t>aseXML</a:t>
                      </a:r>
                      <a:r>
                        <a:rPr lang="en-AU" sz="1200" b="0" i="0" u="none" strike="noStrike" kern="1200">
                          <a:solidFill>
                            <a:srgbClr val="000000"/>
                          </a:solidFill>
                          <a:effectLst/>
                          <a:latin typeface="Calibri Light"/>
                          <a:ea typeface="+mn-ea"/>
                          <a:cs typeface="Calibri Light"/>
                        </a:rPr>
                        <a:t> schema support extension to support TNI2 inclusion (r39).</a:t>
                      </a:r>
                    </a:p>
                  </a:txBody>
                  <a:tcPr marL="72000" marR="36000" marT="36000" marB="36000" anchor="ctr">
                    <a:solidFill>
                      <a:srgbClr val="E8E9EA"/>
                    </a:solidFill>
                  </a:tcPr>
                </a:tc>
                <a:tc>
                  <a:txBody>
                    <a:bodyPr/>
                    <a:lstStyle/>
                    <a:p>
                      <a:pPr marL="0" marR="0" lvl="0" indent="0" algn="l" defTabSz="801929" rtl="0" eaLnBrk="1" fontAlgn="ctr" latinLnBrk="0" hangingPunct="1">
                        <a:lnSpc>
                          <a:spcPct val="100000"/>
                        </a:lnSpc>
                        <a:spcBef>
                          <a:spcPts val="0"/>
                        </a:spcBef>
                        <a:spcAft>
                          <a:spcPts val="0"/>
                        </a:spcAft>
                        <a:buClrTx/>
                        <a:buSzTx/>
                        <a:buFont typeface="Arial" panose="020B0604020202020204" pitchFamily="34" charset="0"/>
                        <a:buNone/>
                        <a:tabLst/>
                        <a:defRPr/>
                      </a:pPr>
                      <a:r>
                        <a:rPr lang="en-AU" sz="1200" b="1" kern="1200">
                          <a:solidFill>
                            <a:schemeClr val="dk1"/>
                          </a:solidFill>
                          <a:effectLst/>
                          <a:latin typeface="Calibri Light"/>
                          <a:ea typeface="+mn-ea"/>
                          <a:cs typeface="Calibri Light"/>
                        </a:rPr>
                        <a:t>R18 and R19 - 31-Aug-20</a:t>
                      </a:r>
                      <a:r>
                        <a:rPr lang="en-AU" sz="1200" b="0" kern="1200">
                          <a:solidFill>
                            <a:schemeClr val="dk1"/>
                          </a:solidFill>
                          <a:effectLst/>
                          <a:latin typeface="Calibri Light"/>
                          <a:ea typeface="+mn-ea"/>
                          <a:cs typeface="Calibri Light"/>
                        </a:rPr>
                        <a:t> </a:t>
                      </a:r>
                      <a:r>
                        <a:rPr lang="en-AU" sz="1200" b="1" kern="1200">
                          <a:solidFill>
                            <a:schemeClr val="dk1"/>
                          </a:solidFill>
                          <a:effectLst/>
                          <a:latin typeface="Calibri Light"/>
                          <a:ea typeface="+mn-ea"/>
                          <a:cs typeface="Calibri Light"/>
                        </a:rPr>
                        <a:t>- </a:t>
                      </a:r>
                      <a:r>
                        <a:rPr lang="en-AU" sz="1200" b="0" kern="1200">
                          <a:solidFill>
                            <a:schemeClr val="dk1"/>
                          </a:solidFill>
                          <a:effectLst/>
                          <a:latin typeface="Calibri Light"/>
                          <a:ea typeface="+mn-ea"/>
                          <a:cs typeface="Calibri Light"/>
                        </a:rPr>
                        <a:t>Support for TNI2 for CATS CRs.</a:t>
                      </a:r>
                    </a:p>
                  </a:txBody>
                  <a:tcPr marL="72000" marR="36000" marT="36000" marB="36000" anchor="ctr">
                    <a:solidFill>
                      <a:srgbClr val="E8E9EA"/>
                    </a:solidFill>
                  </a:tcPr>
                </a:tc>
                <a:tc>
                  <a:txBody>
                    <a:bodyPr/>
                    <a:lstStyle/>
                    <a:p>
                      <a:pPr marL="0" marR="0" lvl="0" indent="0" algn="l">
                        <a:lnSpc>
                          <a:spcPct val="100000"/>
                        </a:lnSpc>
                        <a:spcBef>
                          <a:spcPts val="600"/>
                        </a:spcBef>
                        <a:spcAft>
                          <a:spcPts val="1200"/>
                        </a:spcAft>
                        <a:buNone/>
                      </a:pPr>
                      <a:r>
                        <a:rPr lang="en-AU" sz="1200" b="0" i="0" u="none" strike="noStrike" kern="1200" noProof="0">
                          <a:effectLst/>
                          <a:latin typeface="Calibri Light"/>
                        </a:rPr>
                        <a:t>TNI Code assigned, by AEMO, however Participants to undertake the generation of associated CR2xxx transactions, </a:t>
                      </a:r>
                      <a:r>
                        <a:rPr lang="en-AU" sz="1200" kern="1200">
                          <a:solidFill>
                            <a:schemeClr val="dk1"/>
                          </a:solidFill>
                          <a:effectLst/>
                          <a:latin typeface="Calibri Light"/>
                          <a:ea typeface="+mn-ea"/>
                          <a:cs typeface="Calibri Light"/>
                        </a:rPr>
                        <a:t>to register a cross boundary meter using TNI 2. Migration to </a:t>
                      </a:r>
                      <a:r>
                        <a:rPr lang="en-AU" sz="1200" b="0" i="0" u="none" strike="noStrike" kern="1200">
                          <a:solidFill>
                            <a:srgbClr val="000000"/>
                          </a:solidFill>
                          <a:effectLst/>
                          <a:latin typeface="Calibri Light"/>
                          <a:ea typeface="+mn-ea"/>
                          <a:cs typeface="Calibri Light"/>
                        </a:rPr>
                        <a:t>r39 </a:t>
                      </a:r>
                      <a:r>
                        <a:rPr lang="en-AU" sz="1200" b="0" i="0" u="none" strike="noStrike" kern="1200" err="1">
                          <a:solidFill>
                            <a:srgbClr val="000000"/>
                          </a:solidFill>
                          <a:effectLst/>
                          <a:latin typeface="Calibri Light"/>
                          <a:ea typeface="+mn-ea"/>
                          <a:cs typeface="Calibri Light"/>
                        </a:rPr>
                        <a:t>aseXML</a:t>
                      </a:r>
                      <a:r>
                        <a:rPr lang="en-AU" sz="1200" b="0" i="0" u="none" strike="noStrike" kern="1200">
                          <a:solidFill>
                            <a:srgbClr val="000000"/>
                          </a:solidFill>
                          <a:effectLst/>
                          <a:latin typeface="Calibri Light"/>
                          <a:ea typeface="+mn-ea"/>
                          <a:cs typeface="Calibri Light"/>
                        </a:rPr>
                        <a:t> necessitated.</a:t>
                      </a:r>
                      <a:endParaRPr lang="en-AU" sz="1200" kern="1200">
                        <a:solidFill>
                          <a:schemeClr val="dk1"/>
                        </a:solidFill>
                        <a:effectLst/>
                        <a:latin typeface="Calibri Light"/>
                        <a:ea typeface="+mn-ea"/>
                        <a:cs typeface="Calibri Light"/>
                      </a:endParaRPr>
                    </a:p>
                  </a:txBody>
                  <a:tcPr marL="5431" marR="5431" marT="5431" marB="0" anchor="ctr">
                    <a:solidFill>
                      <a:srgbClr val="E8E9EA"/>
                    </a:solidFill>
                  </a:tcPr>
                </a:tc>
                <a:extLst>
                  <a:ext uri="{0D108BD9-81ED-4DB2-BD59-A6C34878D82A}">
                    <a16:rowId xmlns:a16="http://schemas.microsoft.com/office/drawing/2014/main" val="279536436"/>
                  </a:ext>
                </a:extLst>
              </a:tr>
              <a:tr h="420960">
                <a:tc>
                  <a:txBody>
                    <a:bodyPr/>
                    <a:lstStyle/>
                    <a:p>
                      <a:pPr marL="0" lvl="0" indent="0" algn="l" defTabSz="801929" rtl="0" eaLnBrk="1" fontAlgn="ctr" latinLnBrk="0" hangingPunct="1">
                        <a:lnSpc>
                          <a:spcPct val="100000"/>
                        </a:lnSpc>
                        <a:spcBef>
                          <a:spcPts val="600"/>
                        </a:spcBef>
                        <a:spcAft>
                          <a:spcPts val="1200"/>
                        </a:spcAft>
                      </a:pPr>
                      <a:r>
                        <a:rPr lang="en-AU" sz="1200" b="0" i="0" u="none" strike="noStrike" kern="1200">
                          <a:solidFill>
                            <a:srgbClr val="000000"/>
                          </a:solidFill>
                          <a:effectLst/>
                          <a:latin typeface="Calibri Light"/>
                          <a:ea typeface="+mn-ea"/>
                          <a:cs typeface="Calibri Light"/>
                        </a:rPr>
                        <a:t>Removal of register ID = suffix requirement</a:t>
                      </a:r>
                    </a:p>
                  </a:txBody>
                  <a:tcPr marL="36000" marR="36000" marT="36000" marB="36000" anchor="ctr">
                    <a:solidFill>
                      <a:srgbClr val="F2F2F2"/>
                    </a:solidFill>
                  </a:tcPr>
                </a:tc>
                <a:tc>
                  <a:txBody>
                    <a:bodyPr/>
                    <a:lstStyle/>
                    <a:p>
                      <a:pPr marL="179070" marR="0" lvl="0" indent="-179070" algn="l" defTabSz="801929" rtl="0" eaLnBrk="1" fontAlgn="ctr" latinLnBrk="0" hangingPunct="1">
                        <a:lnSpc>
                          <a:spcPct val="100000"/>
                        </a:lnSpc>
                        <a:spcBef>
                          <a:spcPts val="600"/>
                        </a:spcBef>
                        <a:spcAft>
                          <a:spcPts val="1200"/>
                        </a:spcAft>
                        <a:buClrTx/>
                        <a:buSzTx/>
                        <a:buFont typeface="Arial" panose="020B0604020202020204" pitchFamily="34" charset="0"/>
                        <a:buChar char="•"/>
                        <a:tabLst/>
                        <a:defRPr/>
                      </a:pPr>
                      <a:r>
                        <a:rPr lang="en-AU" sz="1200" b="0" i="0" u="none" strike="noStrike" kern="1200" noProof="0">
                          <a:solidFill>
                            <a:srgbClr val="000000"/>
                          </a:solidFill>
                          <a:effectLst/>
                          <a:latin typeface="Calibri Light"/>
                          <a:ea typeface="+mn-ea"/>
                          <a:cs typeface="Calibri Light"/>
                        </a:rPr>
                        <a:t>No impact to 5MS Retail systems.</a:t>
                      </a:r>
                    </a:p>
                  </a:txBody>
                  <a:tcPr marL="72000" marR="36000" marT="36000" marB="3600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200" b="0" i="0" u="none" strike="noStrike" kern="1200" noProof="0">
                          <a:solidFill>
                            <a:srgbClr val="000000"/>
                          </a:solidFill>
                          <a:effectLst/>
                          <a:latin typeface="Calibri Light"/>
                          <a:ea typeface="+mn-ea"/>
                          <a:cs typeface="Calibri Light"/>
                        </a:rPr>
                        <a:t>N/A</a:t>
                      </a:r>
                    </a:p>
                  </a:txBody>
                  <a:tcPr marL="72000" marR="36000" marT="36000" marB="36000" anchor="ctr">
                    <a:solidFill>
                      <a:srgbClr val="F2F2F2"/>
                    </a:solidFill>
                  </a:tcPr>
                </a:tc>
                <a:tc>
                  <a:txBody>
                    <a:bodyPr/>
                    <a:lstStyle/>
                    <a:p>
                      <a:pPr marL="0" marR="0" lvl="0" indent="0" algn="l" defTabSz="801929" rtl="0" eaLnBrk="1" fontAlgn="ctr" latinLnBrk="0" hangingPunct="1">
                        <a:lnSpc>
                          <a:spcPct val="100000"/>
                        </a:lnSpc>
                        <a:spcBef>
                          <a:spcPts val="600"/>
                        </a:spcBef>
                        <a:spcAft>
                          <a:spcPts val="1200"/>
                        </a:spcAft>
                        <a:buFontTx/>
                        <a:buNone/>
                      </a:pPr>
                      <a:r>
                        <a:rPr lang="en-AU" sz="1200" b="0" i="0" u="none" strike="noStrike" kern="1200">
                          <a:solidFill>
                            <a:srgbClr val="000000"/>
                          </a:solidFill>
                          <a:effectLst/>
                          <a:latin typeface="Calibri Light"/>
                          <a:ea typeface="+mn-ea"/>
                          <a:cs typeface="Calibri Light"/>
                        </a:rPr>
                        <a:t>Material participant readiness activity impact if existing requirement retained.</a:t>
                      </a:r>
                    </a:p>
                  </a:txBody>
                  <a:tcPr marL="5431" marR="5431" marT="5431" marB="0" anchor="ctr">
                    <a:solidFill>
                      <a:srgbClr val="F2F2F2"/>
                    </a:solidFill>
                  </a:tcPr>
                </a:tc>
                <a:extLst>
                  <a:ext uri="{0D108BD9-81ED-4DB2-BD59-A6C34878D82A}">
                    <a16:rowId xmlns:a16="http://schemas.microsoft.com/office/drawing/2014/main" val="2682314301"/>
                  </a:ext>
                </a:extLst>
              </a:tr>
            </a:tbl>
          </a:graphicData>
        </a:graphic>
      </p:graphicFrame>
      <p:sp>
        <p:nvSpPr>
          <p:cNvPr id="9" name="TextBox 8">
            <a:extLst>
              <a:ext uri="{FF2B5EF4-FFF2-40B4-BE49-F238E27FC236}">
                <a16:creationId xmlns:a16="http://schemas.microsoft.com/office/drawing/2014/main" id="{C988BFDF-9270-4F54-82A4-E38840215318}"/>
              </a:ext>
            </a:extLst>
          </p:cNvPr>
          <p:cNvSpPr txBox="1"/>
          <p:nvPr/>
        </p:nvSpPr>
        <p:spPr>
          <a:xfrm>
            <a:off x="8137011" y="6946484"/>
            <a:ext cx="2181110" cy="584775"/>
          </a:xfrm>
          <a:prstGeom prst="rect">
            <a:avLst/>
          </a:prstGeom>
          <a:noFill/>
        </p:spPr>
        <p:txBody>
          <a:bodyPr wrap="none" rtlCol="0">
            <a:spAutoFit/>
          </a:bodyPr>
          <a:lstStyle/>
          <a:p>
            <a:r>
              <a:rPr lang="en-AU" sz="1600" b="1">
                <a:solidFill>
                  <a:srgbClr val="FF0000"/>
                </a:solidFill>
                <a:latin typeface="Calibri Light" panose="020F0302020204030204" pitchFamily="34" charset="0"/>
                <a:cs typeface="Calibri Light" panose="020F0302020204030204" pitchFamily="34" charset="0"/>
              </a:rPr>
              <a:t>*</a:t>
            </a:r>
            <a:r>
              <a:rPr lang="en-AU" sz="1600">
                <a:solidFill>
                  <a:srgbClr val="FF0000"/>
                </a:solidFill>
                <a:latin typeface="Calibri Light" panose="020F0302020204030204" pitchFamily="34" charset="0"/>
                <a:cs typeface="Calibri Light" panose="020F0302020204030204" pitchFamily="34" charset="0"/>
              </a:rPr>
              <a:t> </a:t>
            </a:r>
            <a:r>
              <a:rPr lang="en-AU" sz="1323" i="1">
                <a:solidFill>
                  <a:srgbClr val="000000"/>
                </a:solidFill>
                <a:latin typeface="Calibri Light" panose="020F0302020204030204" pitchFamily="34" charset="0"/>
                <a:cs typeface="Calibri Light" panose="020F0302020204030204" pitchFamily="34" charset="0"/>
              </a:rPr>
              <a:t>raised by the 5MS Program</a:t>
            </a:r>
          </a:p>
          <a:p>
            <a:r>
              <a:rPr lang="en-AU" sz="1600" b="1">
                <a:solidFill>
                  <a:srgbClr val="FF0000"/>
                </a:solidFill>
                <a:latin typeface="Calibri Light" panose="020F0302020204030204" pitchFamily="34" charset="0"/>
                <a:cs typeface="Calibri Light" panose="020F0302020204030204" pitchFamily="34" charset="0"/>
              </a:rPr>
              <a:t>#</a:t>
            </a:r>
            <a:r>
              <a:rPr lang="en-AU" sz="1600">
                <a:solidFill>
                  <a:srgbClr val="000000"/>
                </a:solidFill>
                <a:latin typeface="Calibri Light" panose="020F0302020204030204" pitchFamily="34" charset="0"/>
                <a:cs typeface="Calibri Light" panose="020F0302020204030204" pitchFamily="34" charset="0"/>
              </a:rPr>
              <a:t> </a:t>
            </a:r>
            <a:r>
              <a:rPr lang="en-AU" sz="1323" i="1">
                <a:solidFill>
                  <a:srgbClr val="000000"/>
                </a:solidFill>
                <a:latin typeface="Calibri Light" panose="020F0302020204030204" pitchFamily="34" charset="0"/>
                <a:cs typeface="Calibri Light" panose="020F0302020204030204" pitchFamily="34" charset="0"/>
              </a:rPr>
              <a:t>r39 schema impact</a:t>
            </a:r>
          </a:p>
        </p:txBody>
      </p:sp>
      <p:sp>
        <p:nvSpPr>
          <p:cNvPr id="5" name="Slide Number Placeholder 4">
            <a:extLst>
              <a:ext uri="{FF2B5EF4-FFF2-40B4-BE49-F238E27FC236}">
                <a16:creationId xmlns:a16="http://schemas.microsoft.com/office/drawing/2014/main" id="{0BE3AD66-C00D-42C0-84FD-0B5345930C84}"/>
              </a:ext>
            </a:extLst>
          </p:cNvPr>
          <p:cNvSpPr>
            <a:spLocks noGrp="1"/>
          </p:cNvSpPr>
          <p:nvPr>
            <p:ph type="sldNum" sz="quarter" idx="12"/>
          </p:nvPr>
        </p:nvSpPr>
        <p:spPr/>
        <p:txBody>
          <a:bodyPr/>
          <a:lstStyle/>
          <a:p>
            <a:fld id="{4EC81F68-4976-451A-B2E9-79BCBD2F70CC}" type="slidenum">
              <a:rPr lang="en-AU" smtClean="0"/>
              <a:t>15</a:t>
            </a:fld>
            <a:endParaRPr lang="en-US"/>
          </a:p>
        </p:txBody>
      </p:sp>
    </p:spTree>
    <p:extLst>
      <p:ext uri="{BB962C8B-B14F-4D97-AF65-F5344CB8AC3E}">
        <p14:creationId xmlns:p14="http://schemas.microsoft.com/office/powerpoint/2010/main" val="347516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Testing Update </a:t>
            </a:r>
            <a:br>
              <a:rPr lang="en-AU" sz="5250"/>
            </a:b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16</a:t>
            </a:fld>
            <a:endParaRPr lang="en-AU"/>
          </a:p>
        </p:txBody>
      </p:sp>
    </p:spTree>
    <p:extLst>
      <p:ext uri="{BB962C8B-B14F-4D97-AF65-F5344CB8AC3E}">
        <p14:creationId xmlns:p14="http://schemas.microsoft.com/office/powerpoint/2010/main" val="163802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7" y="150494"/>
            <a:ext cx="10255246" cy="1310695"/>
          </a:xfrm>
        </p:spPr>
        <p:txBody>
          <a:bodyPr>
            <a:normAutofit/>
          </a:bodyPr>
          <a:lstStyle/>
          <a:p>
            <a:r>
              <a:rPr lang="en-AU" sz="3600"/>
              <a:t>5MS Staging Environment Defects Identified</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17</a:t>
            </a:fld>
            <a:endParaRPr lang="en-AU"/>
          </a:p>
        </p:txBody>
      </p:sp>
      <p:graphicFrame>
        <p:nvGraphicFramePr>
          <p:cNvPr id="8" name="Table 7">
            <a:extLst>
              <a:ext uri="{FF2B5EF4-FFF2-40B4-BE49-F238E27FC236}">
                <a16:creationId xmlns:a16="http://schemas.microsoft.com/office/drawing/2014/main" id="{CA7C29F5-7D35-46CB-9EA5-2233387BDE38}"/>
              </a:ext>
            </a:extLst>
          </p:cNvPr>
          <p:cNvGraphicFramePr>
            <a:graphicFrameLocks noGrp="1"/>
          </p:cNvGraphicFramePr>
          <p:nvPr>
            <p:extLst>
              <p:ext uri="{D42A27DB-BD31-4B8C-83A1-F6EECF244321}">
                <p14:modId xmlns:p14="http://schemas.microsoft.com/office/powerpoint/2010/main" val="3702968566"/>
              </p:ext>
            </p:extLst>
          </p:nvPr>
        </p:nvGraphicFramePr>
        <p:xfrm>
          <a:off x="72090" y="1754067"/>
          <a:ext cx="10457948" cy="4754909"/>
        </p:xfrm>
        <a:graphic>
          <a:graphicData uri="http://schemas.openxmlformats.org/drawingml/2006/table">
            <a:tbl>
              <a:tblPr/>
              <a:tblGrid>
                <a:gridCol w="973739">
                  <a:extLst>
                    <a:ext uri="{9D8B030D-6E8A-4147-A177-3AD203B41FA5}">
                      <a16:colId xmlns:a16="http://schemas.microsoft.com/office/drawing/2014/main" val="1956640414"/>
                    </a:ext>
                  </a:extLst>
                </a:gridCol>
                <a:gridCol w="5470474">
                  <a:extLst>
                    <a:ext uri="{9D8B030D-6E8A-4147-A177-3AD203B41FA5}">
                      <a16:colId xmlns:a16="http://schemas.microsoft.com/office/drawing/2014/main" val="2492669626"/>
                    </a:ext>
                  </a:extLst>
                </a:gridCol>
                <a:gridCol w="1104651">
                  <a:extLst>
                    <a:ext uri="{9D8B030D-6E8A-4147-A177-3AD203B41FA5}">
                      <a16:colId xmlns:a16="http://schemas.microsoft.com/office/drawing/2014/main" val="3260413462"/>
                    </a:ext>
                  </a:extLst>
                </a:gridCol>
                <a:gridCol w="2909084">
                  <a:extLst>
                    <a:ext uri="{9D8B030D-6E8A-4147-A177-3AD203B41FA5}">
                      <a16:colId xmlns:a16="http://schemas.microsoft.com/office/drawing/2014/main" val="2292997030"/>
                    </a:ext>
                  </a:extLst>
                </a:gridCol>
              </a:tblGrid>
              <a:tr h="313469">
                <a:tc>
                  <a:txBody>
                    <a:bodyPr/>
                    <a:lstStyle/>
                    <a:p>
                      <a:pPr algn="l" fontAlgn="base"/>
                      <a:r>
                        <a:rPr lang="en-AU" sz="1400" b="1" i="0" u="none" strike="noStrike">
                          <a:solidFill>
                            <a:srgbClr val="FFFFFF"/>
                          </a:solidFill>
                          <a:effectLst/>
                          <a:latin typeface="Segoe UI Semilight" panose="020B0402040204020203" pitchFamily="34" charset="0"/>
                        </a:rPr>
                        <a:t>Issue ID</a:t>
                      </a:r>
                      <a:r>
                        <a:rPr lang="en-AU" sz="1400" b="1" i="0">
                          <a:solidFill>
                            <a:srgbClr val="FFFFFF"/>
                          </a:solidFill>
                          <a:effectLst/>
                          <a:latin typeface="Segoe UI Semilight" panose="020B0402040204020203" pitchFamily="34" charset="0"/>
                        </a:rPr>
                        <a:t>​</a:t>
                      </a:r>
                      <a:endParaRPr lang="en-AU" sz="24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tc>
                  <a:txBody>
                    <a:bodyPr/>
                    <a:lstStyle/>
                    <a:p>
                      <a:pPr algn="l" fontAlgn="base"/>
                      <a:r>
                        <a:rPr lang="en-AU" sz="1400" b="1" i="0" u="none" strike="noStrike">
                          <a:solidFill>
                            <a:srgbClr val="FFFFFF"/>
                          </a:solidFill>
                          <a:effectLst/>
                          <a:latin typeface="Segoe UI Semilight" panose="020B0402040204020203" pitchFamily="34" charset="0"/>
                        </a:rPr>
                        <a:t>Description</a:t>
                      </a:r>
                      <a:r>
                        <a:rPr lang="en-AU" sz="1400" b="1" i="0">
                          <a:solidFill>
                            <a:srgbClr val="FFFFFF"/>
                          </a:solidFill>
                          <a:effectLst/>
                          <a:latin typeface="Segoe UI Semilight" panose="020B0402040204020203" pitchFamily="34" charset="0"/>
                        </a:rPr>
                        <a:t>​</a:t>
                      </a:r>
                      <a:endParaRPr lang="en-AU" sz="24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tc>
                  <a:txBody>
                    <a:bodyPr/>
                    <a:lstStyle/>
                    <a:p>
                      <a:pPr algn="l" fontAlgn="base"/>
                      <a:r>
                        <a:rPr lang="en-AU" sz="1400" b="1" i="0" u="none" strike="noStrike">
                          <a:solidFill>
                            <a:srgbClr val="FFFFFF"/>
                          </a:solidFill>
                          <a:effectLst/>
                          <a:latin typeface="Segoe UI Semilight" panose="020B0402040204020203" pitchFamily="34" charset="0"/>
                        </a:rPr>
                        <a:t>Status</a:t>
                      </a:r>
                      <a:r>
                        <a:rPr lang="en-AU" sz="1400" b="1" i="0">
                          <a:solidFill>
                            <a:srgbClr val="FFFFFF"/>
                          </a:solidFill>
                          <a:effectLst/>
                          <a:latin typeface="Segoe UI Semilight" panose="020B0402040204020203" pitchFamily="34" charset="0"/>
                        </a:rPr>
                        <a:t>​</a:t>
                      </a:r>
                      <a:endParaRPr lang="en-AU" sz="24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tc>
                  <a:txBody>
                    <a:bodyPr/>
                    <a:lstStyle/>
                    <a:p>
                      <a:pPr algn="l" fontAlgn="base"/>
                      <a:r>
                        <a:rPr lang="en-AU" sz="1400" b="1" i="0" u="none" strike="noStrike">
                          <a:solidFill>
                            <a:srgbClr val="FFFFFF"/>
                          </a:solidFill>
                          <a:effectLst/>
                          <a:latin typeface="Segoe UI Semilight" panose="020B0402040204020203" pitchFamily="34" charset="0"/>
                        </a:rPr>
                        <a:t>Action</a:t>
                      </a:r>
                      <a:r>
                        <a:rPr lang="en-AU" sz="1400" b="1" i="0">
                          <a:solidFill>
                            <a:srgbClr val="FFFFFF"/>
                          </a:solidFill>
                          <a:effectLst/>
                          <a:latin typeface="Segoe UI Semilight" panose="020B0402040204020203" pitchFamily="34" charset="0"/>
                        </a:rPr>
                        <a:t>​</a:t>
                      </a:r>
                      <a:endParaRPr lang="en-AU" sz="2400" b="1" i="0">
                        <a:solidFill>
                          <a:srgbClr val="FFFFFF"/>
                        </a:solidFill>
                        <a:effectLst/>
                      </a:endParaRPr>
                    </a:p>
                  </a:txBody>
                  <a:tcPr marL="78399" marR="78399" marT="39200" marB="39200" anchor="b">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42177" cap="flat" cmpd="sng" algn="ctr">
                      <a:solidFill>
                        <a:srgbClr val="FFFFFF"/>
                      </a:solidFill>
                      <a:prstDash val="solid"/>
                      <a:round/>
                      <a:headEnd type="none" w="med" len="med"/>
                      <a:tailEnd type="none" w="med" len="med"/>
                    </a:lnB>
                    <a:solidFill>
                      <a:srgbClr val="360F3C"/>
                    </a:solidFill>
                  </a:tcPr>
                </a:tc>
                <a:extLst>
                  <a:ext uri="{0D108BD9-81ED-4DB2-BD59-A6C34878D82A}">
                    <a16:rowId xmlns:a16="http://schemas.microsoft.com/office/drawing/2014/main" val="2852497015"/>
                  </a:ext>
                </a:extLst>
              </a:tr>
              <a:tr h="484255">
                <a:tc>
                  <a:txBody>
                    <a:bodyPr/>
                    <a:lstStyle/>
                    <a:p>
                      <a:pPr algn="l" fontAlgn="auto"/>
                      <a:r>
                        <a:rPr lang="en-AU" sz="1400" b="0" i="0" u="none" strike="noStrike">
                          <a:solidFill>
                            <a:srgbClr val="222324"/>
                          </a:solidFill>
                          <a:effectLst/>
                          <a:latin typeface="Segoe UI Semilight" panose="020B0402040204020203" pitchFamily="34" charset="0"/>
                        </a:rPr>
                        <a:t>​NCR1</a:t>
                      </a: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1400" b="0" i="0" u="none" strike="noStrike">
                          <a:solidFill>
                            <a:srgbClr val="222324"/>
                          </a:solidFill>
                          <a:effectLst/>
                          <a:latin typeface="Segoe UI Semilight" panose="020B0402040204020203" pitchFamily="34" charset="0"/>
                        </a:rPr>
                        <a:t>Missing files from 28 Aug FOR tradingprice or averageprice30 </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1400" b="0" i="0" u="none" strike="noStrike">
                          <a:solidFill>
                            <a:srgbClr val="222324"/>
                          </a:solidFill>
                          <a:effectLst/>
                          <a:latin typeface="Segoe UI Semilight" panose="020B0402040204020203" pitchFamily="34" charset="0"/>
                        </a:rPr>
                        <a:t>Closed</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1400" b="0" i="0" u="none" strike="noStrike">
                          <a:solidFill>
                            <a:srgbClr val="222324"/>
                          </a:solidFill>
                          <a:effectLst/>
                          <a:latin typeface="Segoe UI Semilight" panose="020B0402040204020203" pitchFamily="34" charset="0"/>
                        </a:rPr>
                        <a:t>Fixed and regeneration of missing files inprogress</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42177"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3695387400"/>
                  </a:ext>
                </a:extLst>
              </a:tr>
              <a:tr h="674497">
                <a:tc>
                  <a:txBody>
                    <a:bodyPr/>
                    <a:lstStyle/>
                    <a:p>
                      <a:pPr algn="l" fontAlgn="base"/>
                      <a:r>
                        <a:rPr lang="en-AU" sz="1400" b="0" i="0" u="none" strike="noStrike">
                          <a:solidFill>
                            <a:srgbClr val="222324"/>
                          </a:solidFill>
                          <a:effectLst/>
                          <a:latin typeface="Segoe UI Semilight" panose="020B0402040204020203" pitchFamily="34" charset="0"/>
                        </a:rPr>
                        <a:t>1992</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1400" b="0" i="0" u="none" strike="noStrike">
                          <a:solidFill>
                            <a:srgbClr val="222324"/>
                          </a:solidFill>
                          <a:effectLst/>
                          <a:latin typeface="Segoe UI Semilight" panose="020B0402040204020203" pitchFamily="34" charset="0"/>
                        </a:rPr>
                        <a:t>Screen display issue only - An extra TNI2 field is getting displayed under Address Information section in NMI Master, Point in Time NMI Master Summary and NMI Discovery Type 1 and Type 2 search page.</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1400" b="0" i="0" u="none" strike="noStrike">
                          <a:solidFill>
                            <a:srgbClr val="222324"/>
                          </a:solidFill>
                          <a:effectLst/>
                          <a:latin typeface="Segoe UI Semilight" panose="020B0402040204020203" pitchFamily="34" charset="0"/>
                        </a:rPr>
                        <a:t>InProgress</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fontAlgn="base"/>
                      <a:r>
                        <a:rPr lang="en-AU" sz="1400" b="0" i="0" u="none" strike="noStrike">
                          <a:solidFill>
                            <a:srgbClr val="222324"/>
                          </a:solidFill>
                          <a:effectLst/>
                          <a:latin typeface="Segoe UI Semilight" panose="020B0402040204020203" pitchFamily="34" charset="0"/>
                        </a:rPr>
                        <a:t>It is a display issue only no functionality affected</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436698206"/>
                  </a:ext>
                </a:extLst>
              </a:tr>
              <a:tr h="484255">
                <a:tc>
                  <a:txBody>
                    <a:bodyPr/>
                    <a:lstStyle/>
                    <a:p>
                      <a:pPr algn="l" fontAlgn="base"/>
                      <a:r>
                        <a:rPr lang="en-AU" sz="1400" b="0" i="0" u="none" strike="noStrike">
                          <a:solidFill>
                            <a:srgbClr val="222324"/>
                          </a:solidFill>
                          <a:effectLst/>
                          <a:latin typeface="Segoe UI Semilight" panose="020B0402040204020203" pitchFamily="34" charset="0"/>
                        </a:rPr>
                        <a:t>2193</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1400" b="0" i="0" u="none" strike="noStrike">
                          <a:solidFill>
                            <a:srgbClr val="222324"/>
                          </a:solidFill>
                          <a:effectLst/>
                          <a:latin typeface="Segoe UI Semilight" panose="020B0402040204020203" pitchFamily="34" charset="0"/>
                        </a:rPr>
                        <a:t>Market Portal does not contain MSATS screens</a:t>
                      </a:r>
                      <a:r>
                        <a:rPr lang="en-AU" sz="1400" b="0" i="0">
                          <a:solidFill>
                            <a:srgbClr val="222324"/>
                          </a:solidFill>
                          <a:effectLst/>
                          <a:latin typeface="Segoe UI Semilight" panose="020B0402040204020203" pitchFamily="34" charset="0"/>
                        </a:rPr>
                        <a:t>​</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1400" b="0" i="0" u="none" strike="noStrike">
                          <a:solidFill>
                            <a:srgbClr val="222324"/>
                          </a:solidFill>
                          <a:effectLst/>
                          <a:latin typeface="Segoe UI Semilight" panose="020B0402040204020203" pitchFamily="34" charset="0"/>
                        </a:rPr>
                        <a:t>Closed</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fontAlgn="base"/>
                      <a:r>
                        <a:rPr lang="en-AU" sz="1400" b="0" i="0" u="none" strike="noStrike">
                          <a:solidFill>
                            <a:srgbClr val="222324"/>
                          </a:solidFill>
                          <a:effectLst/>
                          <a:latin typeface="Segoe UI Semilight" panose="020B0402040204020203" pitchFamily="34" charset="0"/>
                        </a:rPr>
                        <a:t>Now available from within the market portal</a:t>
                      </a:r>
                      <a:endParaRPr lang="en-AU" sz="2400" b="0" i="0">
                        <a:solidFill>
                          <a:srgbClr val="222324"/>
                        </a:solidFill>
                        <a:effectLst/>
                      </a:endParaRPr>
                    </a:p>
                  </a:txBody>
                  <a:tcPr marL="78399" marR="78399" marT="39200" marB="39200"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321411085"/>
                  </a:ext>
                </a:extLst>
              </a:tr>
              <a:tr h="665661">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2185​</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Unable to login to MSATS with newly created and updated user id and password​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In Progress​</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Once created/updated in MSATS users can reset password by logging onto the market portal​</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729894564"/>
                  </a:ext>
                </a:extLst>
              </a:tr>
              <a:tr h="484255">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2349​</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auto"/>
                      <a:r>
                        <a:rPr lang="en-AU" sz="1400" b="0" i="0" u="none" strike="noStrike" kern="1200">
                          <a:solidFill>
                            <a:srgbClr val="222324"/>
                          </a:solidFill>
                          <a:effectLst/>
                          <a:latin typeface="Segoe UI Semilight" panose="020B0402040204020203" pitchFamily="34" charset="0"/>
                          <a:ea typeface="+mn-ea"/>
                          <a:cs typeface="+mn-cs"/>
                        </a:rPr>
                        <a:t>​</a:t>
                      </a:r>
                    </a:p>
                    <a:p>
                      <a:pPr algn="l" rtl="0" fontAlgn="base"/>
                      <a:r>
                        <a:rPr lang="en-AU" sz="1400" b="0" i="0" u="none" strike="noStrike" kern="1200">
                          <a:solidFill>
                            <a:srgbClr val="222324"/>
                          </a:solidFill>
                          <a:effectLst/>
                          <a:latin typeface="Segoe UI Semilight" panose="020B0402040204020203" pitchFamily="34" charset="0"/>
                          <a:ea typeface="+mn-ea"/>
                          <a:cs typeface="+mn-cs"/>
                        </a:rPr>
                        <a:t>Incorrect rejection of CATS requests via FTP because of file name validation. ​</a:t>
                      </a:r>
                    </a:p>
                  </a:txBody>
                  <a:tcP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Closed​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Now working as expected​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3560577286"/>
                  </a:ext>
                </a:extLst>
              </a:tr>
              <a:tr h="665661">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NCR2 </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A performance issue affecting the generation and publication of reports for wholesale has been identified and is currently being remediated to allow dispatch  and bidding reports to run faster </a:t>
                      </a:r>
                    </a:p>
                  </a:txBody>
                  <a:tcP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Closed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Current reviewing logs to identify possible issues.</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CECCCE"/>
                    </a:solidFill>
                  </a:tcPr>
                </a:tc>
                <a:extLst>
                  <a:ext uri="{0D108BD9-81ED-4DB2-BD59-A6C34878D82A}">
                    <a16:rowId xmlns:a16="http://schemas.microsoft.com/office/drawing/2014/main" val="2569199974"/>
                  </a:ext>
                </a:extLst>
              </a:tr>
              <a:tr h="484255">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2643</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Performance issue related to loading large volumes of CATS transactions</a:t>
                      </a:r>
                    </a:p>
                  </a:txBody>
                  <a:tcP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In progress</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tc>
                  <a:txBody>
                    <a:bodyPr/>
                    <a:lstStyle/>
                    <a:p>
                      <a:pPr algn="l" rtl="0" fontAlgn="base"/>
                      <a:r>
                        <a:rPr lang="en-AU" sz="1400" b="0" i="0" u="none" strike="noStrike" kern="1200">
                          <a:solidFill>
                            <a:srgbClr val="222324"/>
                          </a:solidFill>
                          <a:effectLst/>
                          <a:latin typeface="Segoe UI Semilight" panose="020B0402040204020203" pitchFamily="34" charset="0"/>
                          <a:ea typeface="+mn-ea"/>
                          <a:cs typeface="+mn-cs"/>
                        </a:rPr>
                        <a:t>Submit lower numbers of CR’s until fixed</a:t>
                      </a:r>
                    </a:p>
                  </a:txBody>
                  <a:tcPr anchor="ctr">
                    <a:lnL w="14059" cap="flat" cmpd="sng" algn="ctr">
                      <a:solidFill>
                        <a:srgbClr val="FFFFFF"/>
                      </a:solidFill>
                      <a:prstDash val="solid"/>
                      <a:round/>
                      <a:headEnd type="none" w="med" len="med"/>
                      <a:tailEnd type="none" w="med" len="med"/>
                    </a:lnL>
                    <a:lnR w="14059" cap="flat" cmpd="sng" algn="ctr">
                      <a:solidFill>
                        <a:srgbClr val="FFFFFF"/>
                      </a:solidFill>
                      <a:prstDash val="solid"/>
                      <a:round/>
                      <a:headEnd type="none" w="med" len="med"/>
                      <a:tailEnd type="none" w="med" len="med"/>
                    </a:lnR>
                    <a:lnT w="14059" cap="flat" cmpd="sng" algn="ctr">
                      <a:solidFill>
                        <a:srgbClr val="FFFFFF"/>
                      </a:solidFill>
                      <a:prstDash val="solid"/>
                      <a:round/>
                      <a:headEnd type="none" w="med" len="med"/>
                      <a:tailEnd type="none" w="med" len="med"/>
                    </a:lnT>
                    <a:lnB w="14059"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642654150"/>
                  </a:ext>
                </a:extLst>
              </a:tr>
            </a:tbl>
          </a:graphicData>
        </a:graphic>
      </p:graphicFrame>
    </p:spTree>
    <p:extLst>
      <p:ext uri="{BB962C8B-B14F-4D97-AF65-F5344CB8AC3E}">
        <p14:creationId xmlns:p14="http://schemas.microsoft.com/office/powerpoint/2010/main" val="754766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3561-4B5A-4129-9C8A-9FBE6B29F225}"/>
              </a:ext>
            </a:extLst>
          </p:cNvPr>
          <p:cNvSpPr>
            <a:spLocks noGrp="1"/>
          </p:cNvSpPr>
          <p:nvPr>
            <p:ph type="title"/>
          </p:nvPr>
        </p:nvSpPr>
        <p:spPr>
          <a:xfrm>
            <a:off x="205207" y="150797"/>
            <a:ext cx="7895736" cy="1309550"/>
          </a:xfrm>
        </p:spPr>
        <p:txBody>
          <a:bodyPr anchor="b">
            <a:normAutofit/>
          </a:bodyPr>
          <a:lstStyle/>
          <a:p>
            <a:r>
              <a:rPr lang="en-AU"/>
              <a:t>Industry Test: Dispatch &amp; Bidding 29 November 2020	</a:t>
            </a:r>
          </a:p>
        </p:txBody>
      </p:sp>
      <p:sp>
        <p:nvSpPr>
          <p:cNvPr id="3" name="Content Placeholder 2">
            <a:extLst>
              <a:ext uri="{FF2B5EF4-FFF2-40B4-BE49-F238E27FC236}">
                <a16:creationId xmlns:a16="http://schemas.microsoft.com/office/drawing/2014/main" id="{56ACE281-E5CA-4C04-A965-412573E0084E}"/>
              </a:ext>
            </a:extLst>
          </p:cNvPr>
          <p:cNvSpPr>
            <a:spLocks noGrp="1"/>
          </p:cNvSpPr>
          <p:nvPr>
            <p:ph sz="half" idx="1"/>
          </p:nvPr>
        </p:nvSpPr>
        <p:spPr>
          <a:xfrm>
            <a:off x="205207" y="2763131"/>
            <a:ext cx="8233101" cy="4796544"/>
          </a:xfrm>
        </p:spPr>
        <p:txBody>
          <a:bodyPr>
            <a:normAutofit/>
          </a:bodyPr>
          <a:lstStyle/>
          <a:p>
            <a:pPr>
              <a:lnSpc>
                <a:spcPct val="100000"/>
              </a:lnSpc>
              <a:spcBef>
                <a:spcPts val="1200"/>
              </a:spcBef>
              <a:spcAft>
                <a:spcPts val="1200"/>
              </a:spcAft>
            </a:pPr>
            <a:r>
              <a:rPr lang="en-AU" sz="1800"/>
              <a:t>Participants can receive support through </a:t>
            </a:r>
            <a:r>
              <a:rPr lang="en-AU" sz="1800">
                <a:hlinkClick r:id="rId2"/>
              </a:rPr>
              <a:t>AEMO Support Hub</a:t>
            </a:r>
            <a:endParaRPr lang="en-AU" sz="1800"/>
          </a:p>
          <a:p>
            <a:pPr>
              <a:lnSpc>
                <a:spcPct val="100000"/>
              </a:lnSpc>
              <a:spcBef>
                <a:spcPts val="1200"/>
              </a:spcBef>
              <a:spcAft>
                <a:spcPts val="1200"/>
              </a:spcAft>
            </a:pPr>
            <a:r>
              <a:rPr lang="en-AU" sz="1800"/>
              <a:t>5MS Team will be available for </a:t>
            </a:r>
            <a:r>
              <a:rPr lang="en-AU" sz="1800" b="1"/>
              <a:t>Q&amp;A session at 09:30 AEST </a:t>
            </a:r>
            <a:r>
              <a:rPr lang="en-AU" sz="1800"/>
              <a:t>for the week commencing 30-Nov-20</a:t>
            </a:r>
          </a:p>
          <a:p>
            <a:pPr>
              <a:lnSpc>
                <a:spcPct val="100000"/>
              </a:lnSpc>
              <a:spcBef>
                <a:spcPts val="1200"/>
              </a:spcBef>
              <a:spcAft>
                <a:spcPts val="1200"/>
              </a:spcAft>
            </a:pPr>
            <a:r>
              <a:rPr lang="en-AU" sz="1800"/>
              <a:t>If required, similar arrangements can be put in place for a period in January</a:t>
            </a:r>
          </a:p>
          <a:p>
            <a:pPr>
              <a:lnSpc>
                <a:spcPct val="100000"/>
              </a:lnSpc>
              <a:spcBef>
                <a:spcPts val="1200"/>
              </a:spcBef>
              <a:spcAft>
                <a:spcPts val="1200"/>
              </a:spcAft>
            </a:pPr>
            <a:r>
              <a:rPr lang="en-AU" sz="1800"/>
              <a:t>Note: Registration for APIs can be done in advance of the Industry Test period. To register, contact </a:t>
            </a:r>
            <a:r>
              <a:rPr lang="en-AU" sz="1800">
                <a:hlinkClick r:id="rId2"/>
              </a:rPr>
              <a:t>AEMO Support Hub</a:t>
            </a:r>
            <a:endParaRPr lang="en-AU" sz="1800"/>
          </a:p>
          <a:p>
            <a:pPr>
              <a:lnSpc>
                <a:spcPct val="100000"/>
              </a:lnSpc>
              <a:spcBef>
                <a:spcPts val="1200"/>
              </a:spcBef>
              <a:spcAft>
                <a:spcPts val="1200"/>
              </a:spcAft>
            </a:pPr>
            <a:r>
              <a:rPr lang="en-AU" sz="1800"/>
              <a:t>Further discussion will take place at </a:t>
            </a:r>
            <a:r>
              <a:rPr lang="en-AU" sz="1800" b="1"/>
              <a:t>ITWG on 21-Oct-20</a:t>
            </a:r>
            <a:r>
              <a:rPr lang="en-AU" sz="1800"/>
              <a:t>.</a:t>
            </a:r>
            <a:endParaRPr lang="en-AU" sz="1700"/>
          </a:p>
        </p:txBody>
      </p:sp>
      <p:pic>
        <p:nvPicPr>
          <p:cNvPr id="6" name="Graphic 5" descr="Handshake">
            <a:extLst>
              <a:ext uri="{FF2B5EF4-FFF2-40B4-BE49-F238E27FC236}">
                <a16:creationId xmlns:a16="http://schemas.microsoft.com/office/drawing/2014/main" id="{7C09FE39-FCB3-45D4-963F-7B6D92142C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0252" y="2595147"/>
            <a:ext cx="2199109" cy="2199109"/>
          </a:xfrm>
          <a:prstGeom prst="rect">
            <a:avLst/>
          </a:prstGeom>
        </p:spPr>
      </p:pic>
      <p:sp>
        <p:nvSpPr>
          <p:cNvPr id="18" name="Slide Number Placeholder 4">
            <a:extLst>
              <a:ext uri="{FF2B5EF4-FFF2-40B4-BE49-F238E27FC236}">
                <a16:creationId xmlns:a16="http://schemas.microsoft.com/office/drawing/2014/main" id="{A2C3F00E-1145-42EB-8228-7F15DF53B434}"/>
              </a:ext>
            </a:extLst>
          </p:cNvPr>
          <p:cNvSpPr>
            <a:spLocks noGrp="1"/>
          </p:cNvSpPr>
          <p:nvPr>
            <p:ph type="sldNum" sz="quarter" idx="12"/>
          </p:nvPr>
        </p:nvSpPr>
        <p:spPr>
          <a:xfrm>
            <a:off x="9956751" y="7006699"/>
            <a:ext cx="505220" cy="402483"/>
          </a:xfrm>
        </p:spPr>
        <p:txBody>
          <a:bodyPr/>
          <a:lstStyle/>
          <a:p>
            <a:pPr>
              <a:spcAft>
                <a:spcPts val="600"/>
              </a:spcAft>
            </a:pPr>
            <a:fld id="{4EC81F68-4976-451A-B2E9-79BCBD2F70CC}" type="slidenum">
              <a:rPr lang="en-AU" smtClean="0"/>
              <a:pPr>
                <a:spcAft>
                  <a:spcPts val="600"/>
                </a:spcAft>
              </a:pPr>
              <a:t>18</a:t>
            </a:fld>
            <a:endParaRPr lang="en-AU"/>
          </a:p>
        </p:txBody>
      </p:sp>
      <p:sp>
        <p:nvSpPr>
          <p:cNvPr id="7" name="Rectangle 6">
            <a:extLst>
              <a:ext uri="{FF2B5EF4-FFF2-40B4-BE49-F238E27FC236}">
                <a16:creationId xmlns:a16="http://schemas.microsoft.com/office/drawing/2014/main" id="{CB3CA255-FD2A-4A7C-BFB8-1FFE85BC01B2}"/>
              </a:ext>
            </a:extLst>
          </p:cNvPr>
          <p:cNvSpPr/>
          <p:nvPr/>
        </p:nvSpPr>
        <p:spPr>
          <a:xfrm>
            <a:off x="205207" y="2125141"/>
            <a:ext cx="10486606" cy="369332"/>
          </a:xfrm>
          <a:prstGeom prst="rect">
            <a:avLst/>
          </a:prstGeom>
        </p:spPr>
        <p:txBody>
          <a:bodyPr wrap="square">
            <a:spAutoFit/>
          </a:bodyPr>
          <a:lstStyle/>
          <a:p>
            <a:pPr marL="200482" indent="-200482" defTabSz="801929">
              <a:spcBef>
                <a:spcPts val="1200"/>
              </a:spcBef>
              <a:spcAft>
                <a:spcPts val="1200"/>
              </a:spcAft>
              <a:buFont typeface="Arial" panose="020B0604020202020204" pitchFamily="34" charset="0"/>
              <a:buChar char="•"/>
            </a:pPr>
            <a:r>
              <a:rPr lang="en-AU"/>
              <a:t>The Industry Test period for the Dispatch and Bidding solution will commence on </a:t>
            </a:r>
            <a:r>
              <a:rPr lang="en-AU" b="1"/>
              <a:t>29-Nov-20</a:t>
            </a:r>
          </a:p>
        </p:txBody>
      </p:sp>
    </p:spTree>
    <p:extLst>
      <p:ext uri="{BB962C8B-B14F-4D97-AF65-F5344CB8AC3E}">
        <p14:creationId xmlns:p14="http://schemas.microsoft.com/office/powerpoint/2010/main" val="3564678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Dispatch / Bidding Update</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Ian Devaney</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19</a:t>
            </a:fld>
            <a:endParaRPr lang="en-AU"/>
          </a:p>
        </p:txBody>
      </p:sp>
    </p:spTree>
    <p:extLst>
      <p:ext uri="{BB962C8B-B14F-4D97-AF65-F5344CB8AC3E}">
        <p14:creationId xmlns:p14="http://schemas.microsoft.com/office/powerpoint/2010/main" val="197810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600"/>
              <a:t>Bidding / Dispatch</a:t>
            </a:r>
            <a:br>
              <a:rPr lang="en-AU"/>
            </a:br>
            <a:r>
              <a:rPr lang="en-AU" sz="2646"/>
              <a:t>Staging, Pre-production &amp; Production timelines</a:t>
            </a:r>
            <a:endParaRPr lang="en-AU" sz="3968"/>
          </a:p>
        </p:txBody>
      </p:sp>
      <p:sp>
        <p:nvSpPr>
          <p:cNvPr id="65" name="Arrow: Right 64">
            <a:extLst>
              <a:ext uri="{FF2B5EF4-FFF2-40B4-BE49-F238E27FC236}">
                <a16:creationId xmlns:a16="http://schemas.microsoft.com/office/drawing/2014/main" id="{45C786C7-2598-4536-B4A5-68707D9E03F9}"/>
              </a:ext>
            </a:extLst>
          </p:cNvPr>
          <p:cNvSpPr/>
          <p:nvPr/>
        </p:nvSpPr>
        <p:spPr>
          <a:xfrm>
            <a:off x="1996130" y="3342724"/>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0" name="Arrow: Right 69">
            <a:extLst>
              <a:ext uri="{FF2B5EF4-FFF2-40B4-BE49-F238E27FC236}">
                <a16:creationId xmlns:a16="http://schemas.microsoft.com/office/drawing/2014/main" id="{EFBE4EC3-01E4-47EB-91D3-C885746F959B}"/>
              </a:ext>
            </a:extLst>
          </p:cNvPr>
          <p:cNvSpPr/>
          <p:nvPr/>
        </p:nvSpPr>
        <p:spPr>
          <a:xfrm>
            <a:off x="1996130" y="2570991"/>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1944473"/>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330507" y="2697708"/>
            <a:ext cx="1665624"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581479" y="3442103"/>
            <a:ext cx="1414651" cy="307777"/>
          </a:xfrm>
          <a:prstGeom prst="rect">
            <a:avLst/>
          </a:prstGeom>
          <a:noFill/>
        </p:spPr>
        <p:txBody>
          <a:bodyPr wrap="square" rtlCol="0">
            <a:spAutoFit/>
          </a:bodyPr>
          <a:lstStyle/>
          <a:p>
            <a:pPr algn="ctr"/>
            <a:r>
              <a:rPr lang="en-AU" sz="1400" b="1"/>
              <a:t>PRODUCTION</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2398180581"/>
              </p:ext>
            </p:extLst>
          </p:nvPr>
        </p:nvGraphicFramePr>
        <p:xfrm>
          <a:off x="2006209" y="2714143"/>
          <a:ext cx="5073383" cy="259274"/>
        </p:xfrm>
        <a:graphic>
          <a:graphicData uri="http://schemas.openxmlformats.org/drawingml/2006/table">
            <a:tbl>
              <a:tblPr firstRow="1" bandRow="1">
                <a:tableStyleId>{5C22544A-7EE6-4342-B048-85BDC9FD1C3A}</a:tableStyleId>
              </a:tblPr>
              <a:tblGrid>
                <a:gridCol w="1873806">
                  <a:extLst>
                    <a:ext uri="{9D8B030D-6E8A-4147-A177-3AD203B41FA5}">
                      <a16:colId xmlns:a16="http://schemas.microsoft.com/office/drawing/2014/main" val="97459750"/>
                    </a:ext>
                  </a:extLst>
                </a:gridCol>
                <a:gridCol w="3199577">
                  <a:extLst>
                    <a:ext uri="{9D8B030D-6E8A-4147-A177-3AD203B41FA5}">
                      <a16:colId xmlns:a16="http://schemas.microsoft.com/office/drawing/2014/main" val="3520758818"/>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extLst>
              <p:ext uri="{D42A27DB-BD31-4B8C-83A1-F6EECF244321}">
                <p14:modId xmlns:p14="http://schemas.microsoft.com/office/powerpoint/2010/main" val="2631902074"/>
              </p:ext>
            </p:extLst>
          </p:nvPr>
        </p:nvGraphicFramePr>
        <p:xfrm>
          <a:off x="2006350" y="3475985"/>
          <a:ext cx="6098002" cy="268436"/>
        </p:xfrm>
        <a:graphic>
          <a:graphicData uri="http://schemas.openxmlformats.org/drawingml/2006/table">
            <a:tbl>
              <a:tblPr firstRow="1" bandRow="1">
                <a:tableStyleId>{5C22544A-7EE6-4342-B048-85BDC9FD1C3A}</a:tableStyleId>
              </a:tblPr>
              <a:tblGrid>
                <a:gridCol w="3380016">
                  <a:extLst>
                    <a:ext uri="{9D8B030D-6E8A-4147-A177-3AD203B41FA5}">
                      <a16:colId xmlns:a16="http://schemas.microsoft.com/office/drawing/2014/main" val="97459750"/>
                    </a:ext>
                  </a:extLst>
                </a:gridCol>
                <a:gridCol w="2717986">
                  <a:extLst>
                    <a:ext uri="{9D8B030D-6E8A-4147-A177-3AD203B41FA5}">
                      <a16:colId xmlns:a16="http://schemas.microsoft.com/office/drawing/2014/main" val="1036072466"/>
                    </a:ext>
                  </a:extLst>
                </a:gridCol>
              </a:tblGrid>
              <a:tr h="263749">
                <a:tc>
                  <a:txBody>
                    <a:bodyPr/>
                    <a:lstStyle/>
                    <a:p>
                      <a:endParaRPr lang="en-AU" sz="110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0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1952825"/>
            <a:ext cx="6108222" cy="25870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200" b="1"/>
              <a:t>01 Oct 2021</a:t>
            </a:r>
          </a:p>
        </p:txBody>
      </p:sp>
      <p:sp>
        <p:nvSpPr>
          <p:cNvPr id="84" name="TextBox 83">
            <a:extLst>
              <a:ext uri="{FF2B5EF4-FFF2-40B4-BE49-F238E27FC236}">
                <a16:creationId xmlns:a16="http://schemas.microsoft.com/office/drawing/2014/main" id="{7B2400D9-DE7D-45CE-9B09-D4490F95642F}"/>
              </a:ext>
            </a:extLst>
          </p:cNvPr>
          <p:cNvSpPr txBox="1"/>
          <p:nvPr/>
        </p:nvSpPr>
        <p:spPr>
          <a:xfrm>
            <a:off x="6054704" y="2695300"/>
            <a:ext cx="1045205" cy="276999"/>
          </a:xfrm>
          <a:prstGeom prst="rect">
            <a:avLst/>
          </a:prstGeom>
          <a:noFill/>
        </p:spPr>
        <p:txBody>
          <a:bodyPr wrap="square" rtlCol="0">
            <a:spAutoFit/>
          </a:bodyPr>
          <a:lstStyle/>
          <a:p>
            <a:r>
              <a:rPr lang="en-AU" sz="1200" b="1">
                <a:solidFill>
                  <a:schemeClr val="bg1"/>
                </a:solidFill>
              </a:rPr>
              <a:t>05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518147" y="2694310"/>
            <a:ext cx="1414651" cy="276999"/>
          </a:xfrm>
          <a:prstGeom prst="rect">
            <a:avLst/>
          </a:prstGeom>
          <a:noFill/>
        </p:spPr>
        <p:txBody>
          <a:bodyPr wrap="square" rtlCol="0">
            <a:spAutoFit/>
          </a:bodyPr>
          <a:lstStyle/>
          <a:p>
            <a:pPr algn="r"/>
            <a:r>
              <a:rPr lang="en-AU" sz="1200" b="1">
                <a:solidFill>
                  <a:schemeClr val="bg1"/>
                </a:solidFill>
              </a:rPr>
              <a:t>29 Nov 2020</a:t>
            </a:r>
          </a:p>
        </p:txBody>
      </p:sp>
      <p:sp>
        <p:nvSpPr>
          <p:cNvPr id="88" name="TextBox 87">
            <a:extLst>
              <a:ext uri="{FF2B5EF4-FFF2-40B4-BE49-F238E27FC236}">
                <a16:creationId xmlns:a16="http://schemas.microsoft.com/office/drawing/2014/main" id="{AB7A6F59-9927-4DE7-93CB-C89D32DEF997}"/>
              </a:ext>
            </a:extLst>
          </p:cNvPr>
          <p:cNvSpPr txBox="1"/>
          <p:nvPr/>
        </p:nvSpPr>
        <p:spPr>
          <a:xfrm>
            <a:off x="4390815" y="3468202"/>
            <a:ext cx="976024" cy="261610"/>
          </a:xfrm>
          <a:prstGeom prst="rect">
            <a:avLst/>
          </a:prstGeom>
          <a:noFill/>
        </p:spPr>
        <p:txBody>
          <a:bodyPr wrap="square" rtlCol="0">
            <a:spAutoFit/>
          </a:bodyPr>
          <a:lstStyle/>
          <a:p>
            <a:pPr algn="r"/>
            <a:r>
              <a:rPr lang="en-AU" sz="1100" b="1">
                <a:solidFill>
                  <a:schemeClr val="bg1"/>
                </a:solidFill>
              </a:rPr>
              <a:t>01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6910346" y="3466236"/>
            <a:ext cx="1183631" cy="276999"/>
          </a:xfrm>
          <a:prstGeom prst="rect">
            <a:avLst/>
          </a:prstGeom>
          <a:noFill/>
        </p:spPr>
        <p:txBody>
          <a:bodyPr wrap="square" rtlCol="0">
            <a:spAutoFit/>
          </a:bodyPr>
          <a:lstStyle/>
          <a:p>
            <a:pPr algn="r"/>
            <a:r>
              <a:rPr lang="en-AU" sz="1200" b="1">
                <a:solidFill>
                  <a:schemeClr val="bg1"/>
                </a:solidFill>
              </a:rPr>
              <a:t>01 Oct 2021</a:t>
            </a:r>
          </a:p>
        </p:txBody>
      </p:sp>
      <p:graphicFrame>
        <p:nvGraphicFramePr>
          <p:cNvPr id="17" name="Table 74">
            <a:extLst>
              <a:ext uri="{FF2B5EF4-FFF2-40B4-BE49-F238E27FC236}">
                <a16:creationId xmlns:a16="http://schemas.microsoft.com/office/drawing/2014/main" id="{0DD17A4B-9032-4320-BA74-7C00D6EECE1A}"/>
              </a:ext>
            </a:extLst>
          </p:cNvPr>
          <p:cNvGraphicFramePr>
            <a:graphicFrameLocks noGrp="1"/>
          </p:cNvGraphicFramePr>
          <p:nvPr>
            <p:extLst>
              <p:ext uri="{D42A27DB-BD31-4B8C-83A1-F6EECF244321}">
                <p14:modId xmlns:p14="http://schemas.microsoft.com/office/powerpoint/2010/main" val="3456990920"/>
              </p:ext>
            </p:extLst>
          </p:nvPr>
        </p:nvGraphicFramePr>
        <p:xfrm>
          <a:off x="2116798" y="4824576"/>
          <a:ext cx="6558757" cy="2595817"/>
        </p:xfrm>
        <a:graphic>
          <a:graphicData uri="http://schemas.openxmlformats.org/drawingml/2006/table">
            <a:tbl>
              <a:tblPr firstRow="1" bandRow="1">
                <a:tableStyleId>{21E4AEA4-8DFA-4A89-87EB-49C32662AFE0}</a:tableStyleId>
              </a:tblPr>
              <a:tblGrid>
                <a:gridCol w="1924619">
                  <a:extLst>
                    <a:ext uri="{9D8B030D-6E8A-4147-A177-3AD203B41FA5}">
                      <a16:colId xmlns:a16="http://schemas.microsoft.com/office/drawing/2014/main" val="2943470909"/>
                    </a:ext>
                  </a:extLst>
                </a:gridCol>
                <a:gridCol w="2666511">
                  <a:extLst>
                    <a:ext uri="{9D8B030D-6E8A-4147-A177-3AD203B41FA5}">
                      <a16:colId xmlns:a16="http://schemas.microsoft.com/office/drawing/2014/main" val="1389889875"/>
                    </a:ext>
                  </a:extLst>
                </a:gridCol>
                <a:gridCol w="1967627">
                  <a:extLst>
                    <a:ext uri="{9D8B030D-6E8A-4147-A177-3AD203B41FA5}">
                      <a16:colId xmlns:a16="http://schemas.microsoft.com/office/drawing/2014/main" val="3982084691"/>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BIDDING TRANSITION</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76943683"/>
                  </a:ext>
                </a:extLst>
              </a:tr>
              <a:tr h="580951">
                <a:tc>
                  <a:txBody>
                    <a:bodyPr/>
                    <a:lstStyle/>
                    <a:p>
                      <a:pPr algn="l"/>
                      <a:r>
                        <a:rPr lang="en-AU" sz="1100" b="1" kern="1200">
                          <a:solidFill>
                            <a:schemeClr val="dk1"/>
                          </a:solidFill>
                          <a:effectLst/>
                          <a:latin typeface="+mn-lt"/>
                          <a:ea typeface="+mn-ea"/>
                          <a:cs typeface="+mn-cs"/>
                        </a:rPr>
                        <a:t>30-minute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(txt)</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 (Legacy)</a:t>
                      </a:r>
                      <a:endParaRPr lang="en-AU" sz="1100"/>
                    </a:p>
                  </a:txBody>
                  <a:tcPr marL="39683" marR="39683" marT="50398" marB="50398">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1" kern="1200">
                          <a:solidFill>
                            <a:schemeClr val="tx1"/>
                          </a:solidFill>
                          <a:latin typeface="+mn-lt"/>
                          <a:ea typeface="+mn-ea"/>
                          <a:cs typeface="+mn-cs"/>
                        </a:rPr>
                        <a:t>30-minute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(txt)</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(Legacy)</a:t>
                      </a:r>
                    </a:p>
                    <a:p>
                      <a:pPr marL="0" algn="l" defTabSz="685800" rtl="0" eaLnBrk="1" latinLnBrk="0" hangingPunct="1">
                        <a:spcBef>
                          <a:spcPts val="200"/>
                        </a:spcBef>
                      </a:pPr>
                      <a:endParaRPr lang="en-AU" sz="1100" b="0" kern="1200">
                        <a:solidFill>
                          <a:schemeClr val="tx1"/>
                        </a:solidFill>
                        <a:latin typeface="+mn-lt"/>
                        <a:ea typeface="+mn-ea"/>
                        <a:cs typeface="+mn-cs"/>
                      </a:endParaRPr>
                    </a:p>
                    <a:p>
                      <a:pPr marL="0" algn="l" defTabSz="685800" rtl="0" eaLnBrk="1" latinLnBrk="0" hangingPunct="1">
                        <a:spcBef>
                          <a:spcPts val="200"/>
                        </a:spcBef>
                      </a:pPr>
                      <a:r>
                        <a:rPr lang="en-AU" sz="1100" b="1" kern="1200">
                          <a:solidFill>
                            <a:schemeClr val="tx1"/>
                          </a:solidFill>
                          <a:latin typeface="+mn-lt"/>
                          <a:ea typeface="+mn-ea"/>
                          <a:cs typeface="+mn-cs"/>
                        </a:rPr>
                        <a:t>5-minute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(JSON)</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(5MS)</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API</a:t>
                      </a:r>
                    </a:p>
                    <a:p>
                      <a:pPr marL="0" algn="l" rtl="0" eaLnBrk="1" latinLnBrk="0" hangingPunct="1">
                        <a:spcBef>
                          <a:spcPts val="200"/>
                        </a:spcBef>
                      </a:pPr>
                      <a:endParaRPr lang="en-AU" sz="1100" b="0" kern="1200">
                        <a:solidFill>
                          <a:schemeClr val="tx1"/>
                        </a:solidFill>
                        <a:latin typeface="+mn-lt"/>
                        <a:ea typeface="+mn-ea"/>
                        <a:cs typeface="+mn-cs"/>
                      </a:endParaRPr>
                    </a:p>
                    <a:p>
                      <a:pPr marL="0" algn="l" rtl="0" eaLnBrk="1" latinLnBrk="0" hangingPunct="1">
                        <a:spcBef>
                          <a:spcPts val="200"/>
                        </a:spcBef>
                      </a:pPr>
                      <a:r>
                        <a:rPr lang="en-AU" sz="1100" b="0" i="1" kern="1200">
                          <a:solidFill>
                            <a:schemeClr val="tx1"/>
                          </a:solidFill>
                          <a:latin typeface="+mn-lt"/>
                          <a:ea typeface="+mn-ea"/>
                          <a:cs typeface="+mn-cs"/>
                        </a:rPr>
                        <a:t>*</a:t>
                      </a:r>
                      <a:r>
                        <a:rPr lang="en-AU" sz="1100" b="0" i="1" u="none" strike="noStrike" kern="1200" noProof="0"/>
                        <a:t>Each 5-minute bid within each half hour must be identical, giving the same effect as the submission of a 30-minute bid.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b="1" kern="1200">
                          <a:solidFill>
                            <a:schemeClr val="dk1"/>
                          </a:solidFill>
                          <a:effectLst/>
                          <a:latin typeface="+mn-lt"/>
                          <a:ea typeface="+mn-ea"/>
                          <a:cs typeface="+mn-cs"/>
                        </a:rPr>
                        <a:t>5-minute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(JSON)</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API</a:t>
                      </a:r>
                    </a:p>
                    <a:p>
                      <a:pPr algn="l"/>
                      <a:endParaRPr lang="en-AU" sz="1100" kern="1200">
                        <a:solidFill>
                          <a:schemeClr val="dk1"/>
                        </a:solidFill>
                        <a:effectLst/>
                        <a:latin typeface="+mn-lt"/>
                        <a:ea typeface="+mn-ea"/>
                        <a:cs typeface="+mn-cs"/>
                      </a:endParaRPr>
                    </a:p>
                    <a:p>
                      <a:pPr algn="l"/>
                      <a:r>
                        <a:rPr lang="en-AU" sz="1100" i="1" kern="1200">
                          <a:solidFill>
                            <a:schemeClr val="dk1"/>
                          </a:solidFill>
                          <a:effectLst/>
                          <a:latin typeface="+mn-lt"/>
                          <a:ea typeface="+mn-ea"/>
                          <a:cs typeface="+mn-cs"/>
                        </a:rPr>
                        <a:t>*30-minute bid emulation restriction lifted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 name="TextBox 2">
            <a:extLst>
              <a:ext uri="{FF2B5EF4-FFF2-40B4-BE49-F238E27FC236}">
                <a16:creationId xmlns:a16="http://schemas.microsoft.com/office/drawing/2014/main" id="{A2BD0E21-84EE-4361-9EB8-69979E8B1D23}"/>
              </a:ext>
            </a:extLst>
          </p:cNvPr>
          <p:cNvSpPr txBox="1"/>
          <p:nvPr/>
        </p:nvSpPr>
        <p:spPr>
          <a:xfrm>
            <a:off x="2050592" y="4523775"/>
            <a:ext cx="7503795" cy="307777"/>
          </a:xfrm>
          <a:prstGeom prst="rect">
            <a:avLst/>
          </a:prstGeom>
          <a:noFill/>
          <a:ln>
            <a:noFill/>
          </a:ln>
        </p:spPr>
        <p:txBody>
          <a:bodyPr wrap="square" rtlCol="0" anchor="ctr">
            <a:spAutoFit/>
          </a:bodyPr>
          <a:lstStyle/>
          <a:p>
            <a:r>
              <a:rPr lang="en-AU" sz="1400" b="1"/>
              <a:t>LEGEND</a:t>
            </a:r>
          </a:p>
        </p:txBody>
      </p:sp>
      <p:sp>
        <p:nvSpPr>
          <p:cNvPr id="4" name="Speech Bubble: Rectangle 3">
            <a:extLst>
              <a:ext uri="{FF2B5EF4-FFF2-40B4-BE49-F238E27FC236}">
                <a16:creationId xmlns:a16="http://schemas.microsoft.com/office/drawing/2014/main" id="{703E7ABB-90DE-43A3-836B-8932B3CFA4C6}"/>
              </a:ext>
            </a:extLst>
          </p:cNvPr>
          <p:cNvSpPr/>
          <p:nvPr/>
        </p:nvSpPr>
        <p:spPr>
          <a:xfrm>
            <a:off x="8508296" y="1397426"/>
            <a:ext cx="2092181" cy="933589"/>
          </a:xfrm>
          <a:prstGeom prst="wedgeRectCallout">
            <a:avLst>
              <a:gd name="adj1" fmla="val -73292"/>
              <a:gd name="adj2" fmla="val 9054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400"/>
              <a:t>For business continuity reasons, 30-mins offers and bids will be accepted until 01 Oct 21</a:t>
            </a:r>
          </a:p>
        </p:txBody>
      </p:sp>
      <p:sp>
        <p:nvSpPr>
          <p:cNvPr id="6" name="Slide Number Placeholder 5">
            <a:extLst>
              <a:ext uri="{FF2B5EF4-FFF2-40B4-BE49-F238E27FC236}">
                <a16:creationId xmlns:a16="http://schemas.microsoft.com/office/drawing/2014/main" id="{74B1A7C9-308E-41B7-8BC4-3E970FFD753E}"/>
              </a:ext>
            </a:extLst>
          </p:cNvPr>
          <p:cNvSpPr>
            <a:spLocks noGrp="1"/>
          </p:cNvSpPr>
          <p:nvPr>
            <p:ph type="sldNum" sz="quarter" idx="12"/>
          </p:nvPr>
        </p:nvSpPr>
        <p:spPr/>
        <p:txBody>
          <a:bodyPr/>
          <a:lstStyle/>
          <a:p>
            <a:fld id="{4EC81F68-4976-451A-B2E9-79BCBD2F70CC}" type="slidenum">
              <a:rPr lang="en-AU" smtClean="0"/>
              <a:t>20</a:t>
            </a:fld>
            <a:endParaRPr lang="en-US"/>
          </a:p>
        </p:txBody>
      </p:sp>
    </p:spTree>
    <p:extLst>
      <p:ext uri="{BB962C8B-B14F-4D97-AF65-F5344CB8AC3E}">
        <p14:creationId xmlns:p14="http://schemas.microsoft.com/office/powerpoint/2010/main" val="1472375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F2C0-924D-4A6E-8416-AB9530629098}"/>
              </a:ext>
            </a:extLst>
          </p:cNvPr>
          <p:cNvSpPr>
            <a:spLocks noGrp="1"/>
          </p:cNvSpPr>
          <p:nvPr>
            <p:ph type="title"/>
          </p:nvPr>
        </p:nvSpPr>
        <p:spPr/>
        <p:txBody>
          <a:bodyPr/>
          <a:lstStyle/>
          <a:p>
            <a:r>
              <a:rPr lang="en-AU"/>
              <a:t>Systems Workstream – Dispatch &amp; Operations</a:t>
            </a:r>
          </a:p>
        </p:txBody>
      </p:sp>
      <p:sp>
        <p:nvSpPr>
          <p:cNvPr id="4" name="Slide Number Placeholder 3">
            <a:extLst>
              <a:ext uri="{FF2B5EF4-FFF2-40B4-BE49-F238E27FC236}">
                <a16:creationId xmlns:a16="http://schemas.microsoft.com/office/drawing/2014/main" id="{57AAC6FE-57BC-4D36-A291-9AE6A92E5F2B}"/>
              </a:ext>
            </a:extLst>
          </p:cNvPr>
          <p:cNvSpPr>
            <a:spLocks noGrp="1"/>
          </p:cNvSpPr>
          <p:nvPr>
            <p:ph type="sldNum" sz="quarter" idx="12"/>
          </p:nvPr>
        </p:nvSpPr>
        <p:spPr/>
        <p:txBody>
          <a:bodyPr/>
          <a:lstStyle/>
          <a:p>
            <a:fld id="{4EC81F68-4976-451A-B2E9-79BCBD2F70CC}" type="slidenum">
              <a:rPr lang="en-AU" smtClean="0"/>
              <a:t>21</a:t>
            </a:fld>
            <a:endParaRPr lang="en-AU"/>
          </a:p>
        </p:txBody>
      </p:sp>
      <p:graphicFrame>
        <p:nvGraphicFramePr>
          <p:cNvPr id="5" name="Table 4">
            <a:extLst>
              <a:ext uri="{FF2B5EF4-FFF2-40B4-BE49-F238E27FC236}">
                <a16:creationId xmlns:a16="http://schemas.microsoft.com/office/drawing/2014/main" id="{F0068E10-BF21-407F-A31F-56F1E3C95837}"/>
              </a:ext>
            </a:extLst>
          </p:cNvPr>
          <p:cNvGraphicFramePr>
            <a:graphicFrameLocks noGrp="1"/>
          </p:cNvGraphicFramePr>
          <p:nvPr>
            <p:extLst>
              <p:ext uri="{D42A27DB-BD31-4B8C-83A1-F6EECF244321}">
                <p14:modId xmlns:p14="http://schemas.microsoft.com/office/powerpoint/2010/main" val="2050423016"/>
              </p:ext>
            </p:extLst>
          </p:nvPr>
        </p:nvGraphicFramePr>
        <p:xfrm>
          <a:off x="306123" y="1960934"/>
          <a:ext cx="10079538" cy="4825132"/>
        </p:xfrm>
        <a:graphic>
          <a:graphicData uri="http://schemas.openxmlformats.org/drawingml/2006/table">
            <a:tbl>
              <a:tblPr/>
              <a:tblGrid>
                <a:gridCol w="2370956">
                  <a:extLst>
                    <a:ext uri="{9D8B030D-6E8A-4147-A177-3AD203B41FA5}">
                      <a16:colId xmlns:a16="http://schemas.microsoft.com/office/drawing/2014/main" val="2753517068"/>
                    </a:ext>
                  </a:extLst>
                </a:gridCol>
                <a:gridCol w="947190">
                  <a:extLst>
                    <a:ext uri="{9D8B030D-6E8A-4147-A177-3AD203B41FA5}">
                      <a16:colId xmlns:a16="http://schemas.microsoft.com/office/drawing/2014/main" val="1816529705"/>
                    </a:ext>
                  </a:extLst>
                </a:gridCol>
                <a:gridCol w="777411">
                  <a:extLst>
                    <a:ext uri="{9D8B030D-6E8A-4147-A177-3AD203B41FA5}">
                      <a16:colId xmlns:a16="http://schemas.microsoft.com/office/drawing/2014/main" val="4152914529"/>
                    </a:ext>
                  </a:extLst>
                </a:gridCol>
                <a:gridCol w="750604">
                  <a:extLst>
                    <a:ext uri="{9D8B030D-6E8A-4147-A177-3AD203B41FA5}">
                      <a16:colId xmlns:a16="http://schemas.microsoft.com/office/drawing/2014/main" val="3634353533"/>
                    </a:ext>
                  </a:extLst>
                </a:gridCol>
                <a:gridCol w="643375">
                  <a:extLst>
                    <a:ext uri="{9D8B030D-6E8A-4147-A177-3AD203B41FA5}">
                      <a16:colId xmlns:a16="http://schemas.microsoft.com/office/drawing/2014/main" val="1557756831"/>
                    </a:ext>
                  </a:extLst>
                </a:gridCol>
                <a:gridCol w="643375">
                  <a:extLst>
                    <a:ext uri="{9D8B030D-6E8A-4147-A177-3AD203B41FA5}">
                      <a16:colId xmlns:a16="http://schemas.microsoft.com/office/drawing/2014/main" val="682923064"/>
                    </a:ext>
                  </a:extLst>
                </a:gridCol>
                <a:gridCol w="643375">
                  <a:extLst>
                    <a:ext uri="{9D8B030D-6E8A-4147-A177-3AD203B41FA5}">
                      <a16:colId xmlns:a16="http://schemas.microsoft.com/office/drawing/2014/main" val="2911342083"/>
                    </a:ext>
                  </a:extLst>
                </a:gridCol>
                <a:gridCol w="810176">
                  <a:extLst>
                    <a:ext uri="{9D8B030D-6E8A-4147-A177-3AD203B41FA5}">
                      <a16:colId xmlns:a16="http://schemas.microsoft.com/office/drawing/2014/main" val="4206179401"/>
                    </a:ext>
                  </a:extLst>
                </a:gridCol>
                <a:gridCol w="813153">
                  <a:extLst>
                    <a:ext uri="{9D8B030D-6E8A-4147-A177-3AD203B41FA5}">
                      <a16:colId xmlns:a16="http://schemas.microsoft.com/office/drawing/2014/main" val="1859269275"/>
                    </a:ext>
                  </a:extLst>
                </a:gridCol>
                <a:gridCol w="786346">
                  <a:extLst>
                    <a:ext uri="{9D8B030D-6E8A-4147-A177-3AD203B41FA5}">
                      <a16:colId xmlns:a16="http://schemas.microsoft.com/office/drawing/2014/main" val="1908183758"/>
                    </a:ext>
                  </a:extLst>
                </a:gridCol>
                <a:gridCol w="893577">
                  <a:extLst>
                    <a:ext uri="{9D8B030D-6E8A-4147-A177-3AD203B41FA5}">
                      <a16:colId xmlns:a16="http://schemas.microsoft.com/office/drawing/2014/main" val="1220152084"/>
                    </a:ext>
                  </a:extLst>
                </a:gridCol>
              </a:tblGrid>
              <a:tr h="188283">
                <a:tc rowSpan="2">
                  <a:txBody>
                    <a:bodyPr/>
                    <a:lstStyle/>
                    <a:p>
                      <a:pPr algn="ctr" fontAlgn="t"/>
                      <a:r>
                        <a:rPr lang="en-AU" sz="1000" b="1" i="0" u="none" strike="noStrike">
                          <a:solidFill>
                            <a:srgbClr val="000000"/>
                          </a:solidFill>
                          <a:effectLst/>
                          <a:latin typeface="Calibri" panose="020F0502020204030204" pitchFamily="34" charset="0"/>
                        </a:rPr>
                        <a:t>5 MINUTE SETTLEMENT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277844008"/>
                  </a:ext>
                </a:extLst>
              </a:tr>
              <a:tr h="376564">
                <a:tc vMerge="1">
                  <a:txBody>
                    <a:bodyPr/>
                    <a:lstStyle/>
                    <a:p>
                      <a:endParaRPr lang="en-AU"/>
                    </a:p>
                  </a:txBody>
                  <a:tcPr/>
                </a:tc>
                <a:tc>
                  <a:txBody>
                    <a:bodyPr/>
                    <a:lstStyle/>
                    <a:p>
                      <a:pPr algn="ctr" fontAlgn="t"/>
                      <a:r>
                        <a:rPr lang="en-AU" sz="1000" b="1" i="0" u="none" strike="noStrike">
                          <a:solidFill>
                            <a:srgbClr val="000000"/>
                          </a:solidFill>
                          <a:effectLst/>
                          <a:latin typeface="Calibri" panose="020F0502020204030204" pitchFamily="34" charset="0"/>
                        </a:rPr>
                        <a:t>Internal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SWG</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External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Draft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Final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User</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85303"/>
                  </a:ext>
                </a:extLst>
              </a:tr>
              <a:tr h="197696">
                <a:tc gridSpan="11">
                  <a:txBody>
                    <a:bodyPr/>
                    <a:lstStyle/>
                    <a:p>
                      <a:pPr algn="l" fontAlgn="t"/>
                      <a:r>
                        <a:rPr lang="en-AU" sz="1000" b="1" i="0" u="none" strike="noStrike">
                          <a:solidFill>
                            <a:srgbClr val="000000"/>
                          </a:solidFill>
                          <a:effectLst/>
                          <a:latin typeface="Calibri" panose="020F0502020204030204" pitchFamily="34" charset="0"/>
                        </a:rPr>
                        <a:t>DISPATCH and OPERATIONS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8131294"/>
                  </a:ext>
                </a:extLst>
              </a:tr>
              <a:tr h="263595">
                <a:tc gridSpan="11">
                  <a:txBody>
                    <a:bodyPr/>
                    <a:lstStyle/>
                    <a:p>
                      <a:pPr algn="ctr" fontAlgn="ctr"/>
                      <a:r>
                        <a:rPr lang="en-AU" sz="1000" b="1" i="0" u="none" strike="noStrike">
                          <a:solidFill>
                            <a:srgbClr val="000000"/>
                          </a:solidFill>
                          <a:effectLst/>
                          <a:latin typeface="Calibri" panose="020F0502020204030204" pitchFamily="34" charset="0"/>
                        </a:rPr>
                        <a:t>PACKAGE 1 - Bidding FTP and API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97708058"/>
                  </a:ext>
                </a:extLst>
              </a:tr>
              <a:tr h="188283">
                <a:tc>
                  <a:txBody>
                    <a:bodyPr/>
                    <a:lstStyle/>
                    <a:p>
                      <a:pPr algn="l" fontAlgn="t"/>
                      <a:r>
                        <a:rPr lang="en-AU" sz="1000" b="0" i="0" u="none" strike="noStrike">
                          <a:solidFill>
                            <a:srgbClr val="000000"/>
                          </a:solidFill>
                          <a:effectLst/>
                          <a:latin typeface="Calibri" panose="020F0502020204030204" pitchFamily="34" charset="0"/>
                        </a:rPr>
                        <a:t>Transition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51313466"/>
                  </a:ext>
                </a:extLst>
              </a:tr>
              <a:tr h="188283">
                <a:tc>
                  <a:txBody>
                    <a:bodyPr/>
                    <a:lstStyle/>
                    <a:p>
                      <a:pPr algn="l" fontAlgn="t"/>
                      <a:r>
                        <a:rPr lang="en-AU" sz="1000" b="0" i="0" u="none" strike="noStrike">
                          <a:solidFill>
                            <a:srgbClr val="000000"/>
                          </a:solidFill>
                          <a:effectLst/>
                          <a:latin typeface="Calibri" panose="020F0502020204030204" pitchFamily="34" charset="0"/>
                        </a:rPr>
                        <a:t>Bidding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36858277"/>
                  </a:ext>
                </a:extLst>
              </a:tr>
              <a:tr h="188283">
                <a:tc>
                  <a:txBody>
                    <a:bodyPr/>
                    <a:lstStyle/>
                    <a:p>
                      <a:pPr algn="l" fontAlgn="t"/>
                      <a:r>
                        <a:rPr lang="en-AU" sz="1000" b="0" i="0" u="none" strike="noStrike">
                          <a:solidFill>
                            <a:srgbClr val="000000"/>
                          </a:solidFill>
                          <a:effectLst/>
                          <a:latin typeface="Calibri" panose="020F0502020204030204" pitchFamily="34" charset="0"/>
                        </a:rPr>
                        <a:t>Bidding Format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049749"/>
                  </a:ext>
                </a:extLst>
              </a:tr>
              <a:tr h="291837">
                <a:tc gridSpan="11">
                  <a:txBody>
                    <a:bodyPr/>
                    <a:lstStyle/>
                    <a:p>
                      <a:pPr algn="ctr" fontAlgn="ctr"/>
                      <a:r>
                        <a:rPr lang="en-AU" sz="1000" b="1" i="0" u="none" strike="noStrike">
                          <a:solidFill>
                            <a:srgbClr val="000000"/>
                          </a:solidFill>
                          <a:effectLst/>
                          <a:latin typeface="Calibri" panose="020F0502020204030204" pitchFamily="34" charset="0"/>
                        </a:rPr>
                        <a:t>PACKAGE 2 - Bidding Web UI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98634379"/>
                  </a:ext>
                </a:extLst>
              </a:tr>
              <a:tr h="188283">
                <a:tc>
                  <a:txBody>
                    <a:bodyPr/>
                    <a:lstStyle/>
                    <a:p>
                      <a:pPr algn="l" fontAlgn="t"/>
                      <a:r>
                        <a:rPr lang="en-AU" sz="1000" b="0" i="0" u="none" strike="noStrike">
                          <a:solidFill>
                            <a:srgbClr val="000000"/>
                          </a:solidFill>
                          <a:effectLst/>
                          <a:latin typeface="Calibri" panose="020F0502020204030204" pitchFamily="34" charset="0"/>
                        </a:rPr>
                        <a:t>Bidding Web UI and APIs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Jan-19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panose="020F0502020204030204" pitchFamily="34" charset="0"/>
                        </a:rPr>
                        <a:t>16-Dec-19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305700"/>
                  </a:ext>
                </a:extLst>
              </a:tr>
              <a:tr h="254181">
                <a:tc gridSpan="11">
                  <a:txBody>
                    <a:bodyPr/>
                    <a:lstStyle/>
                    <a:p>
                      <a:pPr algn="ctr" fontAlgn="ctr"/>
                      <a:r>
                        <a:rPr lang="en-AU" sz="1000" b="1" i="0" u="none" strike="noStrike">
                          <a:solidFill>
                            <a:srgbClr val="000000"/>
                          </a:solidFill>
                          <a:effectLst/>
                          <a:latin typeface="Calibri" panose="020F0502020204030204" pitchFamily="34" charset="0"/>
                        </a:rPr>
                        <a:t>PACKAGE 3 - Dispatch, Pre-dispatch and PASA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167399325"/>
                  </a:ext>
                </a:extLst>
              </a:tr>
              <a:tr h="188283">
                <a:tc>
                  <a:txBody>
                    <a:bodyPr/>
                    <a:lstStyle/>
                    <a:p>
                      <a:pPr algn="l" fontAlgn="t"/>
                      <a:r>
                        <a:rPr lang="en-AU" sz="1000" b="0" i="0" u="none" strike="noStrike">
                          <a:solidFill>
                            <a:srgbClr val="000000"/>
                          </a:solidFill>
                          <a:effectLst/>
                          <a:latin typeface="Calibri" panose="020F0502020204030204" pitchFamily="34" charset="0"/>
                        </a:rPr>
                        <a:t>Dispatch</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8446229"/>
                  </a:ext>
                </a:extLst>
              </a:tr>
              <a:tr h="188283">
                <a:tc>
                  <a:txBody>
                    <a:bodyPr/>
                    <a:lstStyle/>
                    <a:p>
                      <a:pPr algn="l" fontAlgn="t"/>
                      <a:r>
                        <a:rPr lang="en-AU" sz="1000" b="0" i="0" u="none" strike="noStrike">
                          <a:solidFill>
                            <a:srgbClr val="000000"/>
                          </a:solidFill>
                          <a:effectLst/>
                          <a:latin typeface="Calibri" panose="020F0502020204030204" pitchFamily="34" charset="0"/>
                        </a:rPr>
                        <a:t>Predispatch P30/7DAY</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26994082"/>
                  </a:ext>
                </a:extLst>
              </a:tr>
              <a:tr h="188283">
                <a:tc>
                  <a:txBody>
                    <a:bodyPr/>
                    <a:lstStyle/>
                    <a:p>
                      <a:pPr algn="l" fontAlgn="t"/>
                      <a:r>
                        <a:rPr lang="en-AU" sz="1000" b="0" i="0" u="none" strike="noStrike">
                          <a:solidFill>
                            <a:srgbClr val="000000"/>
                          </a:solidFill>
                          <a:effectLst/>
                          <a:latin typeface="Calibri" panose="020F0502020204030204" pitchFamily="34" charset="0"/>
                        </a:rPr>
                        <a:t>Predispatch P5</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panose="020F0502020204030204" pitchFamily="34" charset="0"/>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panose="020F0502020204030204" pitchFamily="34" charset="0"/>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6122287"/>
                  </a:ext>
                </a:extLst>
              </a:tr>
              <a:tr h="188283">
                <a:tc>
                  <a:txBody>
                    <a:bodyPr/>
                    <a:lstStyle/>
                    <a:p>
                      <a:pPr algn="l" fontAlgn="t"/>
                      <a:r>
                        <a:rPr lang="en-AU" sz="1000" b="0" i="0" u="none" strike="noStrike">
                          <a:solidFill>
                            <a:srgbClr val="000000"/>
                          </a:solidFill>
                          <a:effectLst/>
                          <a:latin typeface="Calibri" panose="020F0502020204030204" pitchFamily="34" charset="0"/>
                        </a:rPr>
                        <a:t>ST and PD PASA</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143273"/>
                  </a:ext>
                </a:extLst>
              </a:tr>
              <a:tr h="263595">
                <a:tc gridSpan="11">
                  <a:txBody>
                    <a:bodyPr/>
                    <a:lstStyle/>
                    <a:p>
                      <a:pPr algn="ctr" fontAlgn="ctr"/>
                      <a:r>
                        <a:rPr lang="en-AU" sz="1000" b="1" i="0" u="none" strike="noStrike">
                          <a:solidFill>
                            <a:srgbClr val="000000"/>
                          </a:solidFill>
                          <a:effectLst/>
                          <a:latin typeface="Calibri" panose="020F0502020204030204" pitchFamily="34" charset="0"/>
                        </a:rPr>
                        <a:t>PACKAGE 4 - Pricing and Miscellaneous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84848260"/>
                  </a:ext>
                </a:extLst>
              </a:tr>
              <a:tr h="188283">
                <a:tc>
                  <a:txBody>
                    <a:bodyPr/>
                    <a:lstStyle/>
                    <a:p>
                      <a:pPr algn="l" fontAlgn="t"/>
                      <a:r>
                        <a:rPr lang="en-AU" sz="1000" b="0" i="0" u="none" strike="noStrike">
                          <a:solidFill>
                            <a:srgbClr val="000000"/>
                          </a:solidFill>
                          <a:effectLst/>
                          <a:latin typeface="Calibri" panose="020F0502020204030204" pitchFamily="34" charset="0"/>
                        </a:rPr>
                        <a:t>Trading Price / Price Revision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3148491"/>
                  </a:ext>
                </a:extLst>
              </a:tr>
              <a:tr h="188283">
                <a:tc>
                  <a:txBody>
                    <a:bodyPr/>
                    <a:lstStyle/>
                    <a:p>
                      <a:pPr algn="l" fontAlgn="t"/>
                      <a:r>
                        <a:rPr lang="en-AU" sz="1000" b="0" i="0" u="none" strike="noStrike">
                          <a:solidFill>
                            <a:srgbClr val="000000"/>
                          </a:solidFill>
                          <a:effectLst/>
                          <a:latin typeface="Calibri" panose="020F0502020204030204" pitchFamily="34" charset="0"/>
                        </a:rPr>
                        <a:t>Administered Pricing and CPT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829155"/>
                  </a:ext>
                </a:extLst>
              </a:tr>
              <a:tr h="188283">
                <a:tc>
                  <a:txBody>
                    <a:bodyPr/>
                    <a:lstStyle/>
                    <a:p>
                      <a:pPr algn="l" fontAlgn="t"/>
                      <a:r>
                        <a:rPr lang="en-AU" sz="1000" b="0" i="0" u="none" strike="noStrike">
                          <a:solidFill>
                            <a:srgbClr val="000000"/>
                          </a:solidFill>
                          <a:effectLst/>
                          <a:latin typeface="Calibri" panose="020F0502020204030204" pitchFamily="34" charset="0"/>
                        </a:rPr>
                        <a:t>Suspension Pricing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12766932"/>
                  </a:ext>
                </a:extLst>
              </a:tr>
              <a:tr h="188283">
                <a:tc>
                  <a:txBody>
                    <a:bodyPr/>
                    <a:lstStyle/>
                    <a:p>
                      <a:pPr algn="l" fontAlgn="t"/>
                      <a:r>
                        <a:rPr lang="en-AU" sz="1000" b="0" i="0" u="none" strike="noStrike">
                          <a:solidFill>
                            <a:srgbClr val="000000"/>
                          </a:solidFill>
                          <a:effectLst/>
                          <a:latin typeface="Calibri" panose="020F0502020204030204" pitchFamily="34" charset="0"/>
                        </a:rPr>
                        <a:t>Negative Residue Management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Jun-19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0216860"/>
                  </a:ext>
                </a:extLst>
              </a:tr>
              <a:tr h="188283">
                <a:tc>
                  <a:txBody>
                    <a:bodyPr/>
                    <a:lstStyle/>
                    <a:p>
                      <a:pPr algn="l" fontAlgn="t"/>
                      <a:r>
                        <a:rPr lang="en-AU" sz="1000" b="0" i="0" u="none" strike="noStrike">
                          <a:solidFill>
                            <a:srgbClr val="000000"/>
                          </a:solidFill>
                          <a:effectLst/>
                          <a:latin typeface="Calibri" panose="020F0502020204030204" pitchFamily="34" charset="0"/>
                        </a:rPr>
                        <a:t>RERT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FF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212952"/>
                  </a:ext>
                </a:extLst>
              </a:tr>
              <a:tr h="344006">
                <a:tc gridSpan="11">
                  <a:txBody>
                    <a:bodyPr/>
                    <a:lstStyle/>
                    <a:p>
                      <a:pPr algn="ctr" fontAlgn="ctr"/>
                      <a:r>
                        <a:rPr lang="en-AU" sz="1000" b="1" i="0" u="none" strike="noStrike">
                          <a:solidFill>
                            <a:srgbClr val="000000"/>
                          </a:solidFill>
                          <a:effectLst/>
                          <a:latin typeface="Calibri" panose="020F0502020204030204" pitchFamily="34" charset="0"/>
                        </a:rPr>
                        <a:t>PACKAGE 5 - Full Data Model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780466857"/>
                  </a:ext>
                </a:extLst>
              </a:tr>
              <a:tr h="197696">
                <a:tc>
                  <a:txBody>
                    <a:bodyPr/>
                    <a:lstStyle/>
                    <a:p>
                      <a:pPr algn="l" fontAlgn="t"/>
                      <a:r>
                        <a:rPr lang="en-AU" sz="10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marL="0" algn="ctr" defTabSz="685800" rtl="0" eaLnBrk="1" fontAlgn="t" latinLnBrk="0" hangingPunct="1"/>
                      <a:r>
                        <a:rPr lang="en-AU" sz="1000" b="0" i="0" u="none" strike="noStrike" kern="1200">
                          <a:solidFill>
                            <a:srgbClr val="000000"/>
                          </a:solidFill>
                          <a:effectLst/>
                          <a:latin typeface="Calibri" panose="020F0502020204030204" pitchFamily="34" charset="0"/>
                          <a:ea typeface="+mn-ea"/>
                          <a:cs typeface="+mn-cs"/>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497347"/>
                  </a:ext>
                </a:extLst>
              </a:tr>
            </a:tbl>
          </a:graphicData>
        </a:graphic>
      </p:graphicFrame>
      <p:sp>
        <p:nvSpPr>
          <p:cNvPr id="9" name="Title 1">
            <a:extLst>
              <a:ext uri="{FF2B5EF4-FFF2-40B4-BE49-F238E27FC236}">
                <a16:creationId xmlns:a16="http://schemas.microsoft.com/office/drawing/2014/main" id="{0E1896DC-0EA7-4894-92D0-65DDA36AA097}"/>
              </a:ext>
            </a:extLst>
          </p:cNvPr>
          <p:cNvSpPr txBox="1">
            <a:spLocks/>
          </p:cNvSpPr>
          <p:nvPr/>
        </p:nvSpPr>
        <p:spPr>
          <a:xfrm>
            <a:off x="8517788" y="6146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18-09-2020</a:t>
            </a:r>
          </a:p>
        </p:txBody>
      </p:sp>
    </p:spTree>
    <p:extLst>
      <p:ext uri="{BB962C8B-B14F-4D97-AF65-F5344CB8AC3E}">
        <p14:creationId xmlns:p14="http://schemas.microsoft.com/office/powerpoint/2010/main" val="1176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FE4792-0E81-4C5F-970C-35E6448A6830}"/>
              </a:ext>
            </a:extLst>
          </p:cNvPr>
          <p:cNvSpPr>
            <a:spLocks noGrp="1"/>
          </p:cNvSpPr>
          <p:nvPr>
            <p:ph type="title"/>
          </p:nvPr>
        </p:nvSpPr>
        <p:spPr/>
        <p:txBody>
          <a:bodyPr/>
          <a:lstStyle/>
          <a:p>
            <a:r>
              <a:rPr lang="en-AU"/>
              <a:t>Bidding &amp; Dispatch Go-Live Plan	</a:t>
            </a:r>
          </a:p>
        </p:txBody>
      </p:sp>
      <p:sp>
        <p:nvSpPr>
          <p:cNvPr id="6" name="Text Placeholder 5">
            <a:extLst>
              <a:ext uri="{FF2B5EF4-FFF2-40B4-BE49-F238E27FC236}">
                <a16:creationId xmlns:a16="http://schemas.microsoft.com/office/drawing/2014/main" id="{A1BF70B7-1917-4F43-A8DB-EE424F93B06F}"/>
              </a:ext>
            </a:extLst>
          </p:cNvPr>
          <p:cNvSpPr>
            <a:spLocks noGrp="1"/>
          </p:cNvSpPr>
          <p:nvPr>
            <p:ph type="body" idx="1"/>
          </p:nvPr>
        </p:nvSpPr>
        <p:spPr/>
        <p:txBody>
          <a:bodyPr vert="horz" lIns="91440" tIns="45720" rIns="91440" bIns="45720" rtlCol="0" anchor="t">
            <a:normAutofit/>
          </a:bodyPr>
          <a:lstStyle/>
          <a:p>
            <a:r>
              <a:rPr lang="en-AU" sz="2100"/>
              <a:t>Greg Minney</a:t>
            </a:r>
            <a:endParaRPr lang="en-AU"/>
          </a:p>
        </p:txBody>
      </p:sp>
      <p:sp>
        <p:nvSpPr>
          <p:cNvPr id="4" name="Slide Number Placeholder 3">
            <a:extLst>
              <a:ext uri="{FF2B5EF4-FFF2-40B4-BE49-F238E27FC236}">
                <a16:creationId xmlns:a16="http://schemas.microsoft.com/office/drawing/2014/main" id="{16D7427E-E972-4FF2-87E0-E42DF322227D}"/>
              </a:ext>
            </a:extLst>
          </p:cNvPr>
          <p:cNvSpPr>
            <a:spLocks noGrp="1"/>
          </p:cNvSpPr>
          <p:nvPr>
            <p:ph type="sldNum" sz="quarter" idx="12"/>
          </p:nvPr>
        </p:nvSpPr>
        <p:spPr/>
        <p:txBody>
          <a:bodyPr/>
          <a:lstStyle/>
          <a:p>
            <a:fld id="{4EC81F68-4976-451A-B2E9-79BCBD2F70CC}" type="slidenum">
              <a:rPr lang="en-AU" smtClean="0"/>
              <a:t>22</a:t>
            </a:fld>
            <a:endParaRPr lang="en-AU"/>
          </a:p>
        </p:txBody>
      </p:sp>
    </p:spTree>
    <p:extLst>
      <p:ext uri="{BB962C8B-B14F-4D97-AF65-F5344CB8AC3E}">
        <p14:creationId xmlns:p14="http://schemas.microsoft.com/office/powerpoint/2010/main" val="416423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206547" y="132564"/>
            <a:ext cx="7894138" cy="1310695"/>
          </a:xfrm>
        </p:spPr>
        <p:txBody>
          <a:bodyPr anchor="b">
            <a:normAutofit/>
          </a:bodyPr>
          <a:lstStyle/>
          <a:p>
            <a:r>
              <a:rPr lang="en-AU" sz="3600"/>
              <a:t>Background</a:t>
            </a:r>
            <a:endParaRPr lang="en-AU"/>
          </a:p>
        </p:txBody>
      </p:sp>
      <p:sp>
        <p:nvSpPr>
          <p:cNvPr id="3" name="Content Placeholder 2">
            <a:extLst>
              <a:ext uri="{FF2B5EF4-FFF2-40B4-BE49-F238E27FC236}">
                <a16:creationId xmlns:a16="http://schemas.microsoft.com/office/drawing/2014/main" id="{BBD5D93E-BC1A-4BFC-977B-579B8C579E5D}"/>
              </a:ext>
            </a:extLst>
          </p:cNvPr>
          <p:cNvSpPr>
            <a:spLocks noGrp="1"/>
          </p:cNvSpPr>
          <p:nvPr>
            <p:ph sz="half" idx="1"/>
          </p:nvPr>
        </p:nvSpPr>
        <p:spPr>
          <a:xfrm>
            <a:off x="206547" y="2210155"/>
            <a:ext cx="6978202" cy="4796544"/>
          </a:xfrm>
        </p:spPr>
        <p:txBody>
          <a:bodyPr vert="horz" lIns="91440" tIns="45720" rIns="91440" bIns="45720" rtlCol="0" anchor="t">
            <a:normAutofit/>
          </a:bodyPr>
          <a:lstStyle/>
          <a:p>
            <a:pPr marL="200025" indent="-200025">
              <a:lnSpc>
                <a:spcPct val="100000"/>
              </a:lnSpc>
              <a:spcBef>
                <a:spcPts val="1800"/>
              </a:spcBef>
              <a:spcAft>
                <a:spcPts val="1800"/>
              </a:spcAft>
            </a:pPr>
            <a:r>
              <a:rPr lang="en-AU" sz="1800"/>
              <a:t>The AEMO Bidding platform is scheduled to go-live on</a:t>
            </a:r>
            <a:br>
              <a:rPr lang="en-AU" sz="1800" b="1"/>
            </a:br>
            <a:r>
              <a:rPr lang="en-AU" sz="1800" b="1"/>
              <a:t>1 April 2021</a:t>
            </a:r>
            <a:endParaRPr lang="en-US" sz="1800" b="1"/>
          </a:p>
          <a:p>
            <a:pPr marL="200025" indent="-200025">
              <a:lnSpc>
                <a:spcPct val="100000"/>
              </a:lnSpc>
              <a:spcBef>
                <a:spcPts val="1800"/>
              </a:spcBef>
              <a:spcAft>
                <a:spcPts val="1800"/>
              </a:spcAft>
            </a:pPr>
            <a:r>
              <a:rPr lang="en-AU" sz="1800"/>
              <a:t>AEMO will develop a </a:t>
            </a:r>
            <a:r>
              <a:rPr lang="en-AU" sz="1800" b="1"/>
              <a:t>Bidding platform go-live plan </a:t>
            </a:r>
            <a:r>
              <a:rPr lang="en-AU" sz="1800"/>
              <a:t>in consultation with the RWG </a:t>
            </a:r>
            <a:endParaRPr lang="en-AU" sz="1800">
              <a:highlight>
                <a:srgbClr val="FFFF00"/>
              </a:highlight>
              <a:cs typeface="Segoe UI Semilight"/>
            </a:endParaRPr>
          </a:p>
          <a:p>
            <a:pPr marL="200025" indent="-200025">
              <a:lnSpc>
                <a:spcPct val="100000"/>
              </a:lnSpc>
              <a:spcBef>
                <a:spcPts val="1800"/>
              </a:spcBef>
              <a:spcAft>
                <a:spcPts val="1800"/>
              </a:spcAft>
            </a:pPr>
            <a:r>
              <a:rPr lang="en-AU" sz="1800"/>
              <a:t>This session will outline the </a:t>
            </a:r>
            <a:r>
              <a:rPr lang="en-AU" sz="1800" b="1"/>
              <a:t>high-level structure </a:t>
            </a:r>
            <a:r>
              <a:rPr lang="en-AU" sz="1800"/>
              <a:t>of the plan.</a:t>
            </a:r>
            <a:endParaRPr lang="en-AU" sz="1800">
              <a:cs typeface="Segoe UI Semilight"/>
            </a:endParaRPr>
          </a:p>
        </p:txBody>
      </p:sp>
      <p:pic>
        <p:nvPicPr>
          <p:cNvPr id="6" name="Graphic 5" descr="Map compass">
            <a:extLst>
              <a:ext uri="{FF2B5EF4-FFF2-40B4-BE49-F238E27FC236}">
                <a16:creationId xmlns:a16="http://schemas.microsoft.com/office/drawing/2014/main" id="{D6477A93-4C01-4EA1-8FD0-B1A15D354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9341" y="2141226"/>
            <a:ext cx="3182630" cy="3182630"/>
          </a:xfrm>
          <a:prstGeom prst="rect">
            <a:avLst/>
          </a:prstGeom>
        </p:spPr>
      </p:pic>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23</a:t>
            </a:fld>
            <a:endParaRPr lang="en-AU"/>
          </a:p>
        </p:txBody>
      </p:sp>
    </p:spTree>
    <p:extLst>
      <p:ext uri="{BB962C8B-B14F-4D97-AF65-F5344CB8AC3E}">
        <p14:creationId xmlns:p14="http://schemas.microsoft.com/office/powerpoint/2010/main" val="2053697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206547" y="114634"/>
            <a:ext cx="7894138" cy="1310695"/>
          </a:xfrm>
        </p:spPr>
        <p:txBody>
          <a:bodyPr anchor="b">
            <a:normAutofit/>
          </a:bodyPr>
          <a:lstStyle/>
          <a:p>
            <a:r>
              <a:rPr lang="en-AU" sz="3600"/>
              <a:t>Proposed scope - draft </a:t>
            </a:r>
            <a:endParaRPr lang="en-AU" sz="3600">
              <a:highlight>
                <a:srgbClr val="FFFF00"/>
              </a:highlight>
            </a:endParaRPr>
          </a:p>
        </p:txBody>
      </p:sp>
      <p:sp>
        <p:nvSpPr>
          <p:cNvPr id="3" name="Content Placeholder 2">
            <a:extLst>
              <a:ext uri="{FF2B5EF4-FFF2-40B4-BE49-F238E27FC236}">
                <a16:creationId xmlns:a16="http://schemas.microsoft.com/office/drawing/2014/main" id="{D5750AAC-166B-4865-995C-CD8EA67997FD}"/>
              </a:ext>
            </a:extLst>
          </p:cNvPr>
          <p:cNvSpPr>
            <a:spLocks noGrp="1"/>
          </p:cNvSpPr>
          <p:nvPr>
            <p:ph sz="half" idx="1"/>
          </p:nvPr>
        </p:nvSpPr>
        <p:spPr>
          <a:xfrm>
            <a:off x="229842" y="1664293"/>
            <a:ext cx="6852276" cy="5282908"/>
          </a:xfrm>
        </p:spPr>
        <p:txBody>
          <a:bodyPr vert="horz" lIns="91440" tIns="45720" rIns="91440" bIns="45720" rtlCol="0" anchor="t">
            <a:normAutofit fontScale="92500" lnSpcReduction="10000"/>
          </a:bodyPr>
          <a:lstStyle/>
          <a:p>
            <a:pPr marL="0" indent="0">
              <a:lnSpc>
                <a:spcPct val="120000"/>
              </a:lnSpc>
              <a:spcBef>
                <a:spcPts val="600"/>
              </a:spcBef>
              <a:spcAft>
                <a:spcPts val="600"/>
              </a:spcAft>
              <a:buNone/>
            </a:pPr>
            <a:r>
              <a:rPr lang="en-AU" sz="2200" b="1"/>
              <a:t>In scope</a:t>
            </a:r>
          </a:p>
          <a:p>
            <a:pPr marL="200025" indent="-200025">
              <a:lnSpc>
                <a:spcPct val="120000"/>
              </a:lnSpc>
              <a:spcBef>
                <a:spcPts val="600"/>
              </a:spcBef>
              <a:spcAft>
                <a:spcPts val="600"/>
              </a:spcAft>
            </a:pPr>
            <a:r>
              <a:rPr lang="en-AU" sz="2100"/>
              <a:t>High cutover approach</a:t>
            </a:r>
            <a:endParaRPr lang="en-AU" sz="2100">
              <a:cs typeface="Segoe UI Semilight"/>
            </a:endParaRPr>
          </a:p>
          <a:p>
            <a:pPr marL="200025" indent="-200025">
              <a:lnSpc>
                <a:spcPct val="120000"/>
              </a:lnSpc>
              <a:spcBef>
                <a:spcPts val="600"/>
              </a:spcBef>
              <a:spcAft>
                <a:spcPts val="600"/>
              </a:spcAft>
            </a:pPr>
            <a:r>
              <a:rPr lang="en-AU" sz="2100"/>
              <a:t>Industry responsibilities and expectations, </a:t>
            </a:r>
          </a:p>
          <a:p>
            <a:pPr marL="200025" indent="-200025">
              <a:lnSpc>
                <a:spcPct val="120000"/>
              </a:lnSpc>
              <a:spcBef>
                <a:spcPts val="600"/>
              </a:spcBef>
              <a:spcAft>
                <a:spcPts val="600"/>
              </a:spcAft>
            </a:pPr>
            <a:r>
              <a:rPr lang="en-AU" sz="2100"/>
              <a:t>AEMO Platform Go/no-go decision timeframes</a:t>
            </a:r>
          </a:p>
          <a:p>
            <a:pPr marL="200025" indent="-200025">
              <a:lnSpc>
                <a:spcPct val="120000"/>
              </a:lnSpc>
              <a:spcBef>
                <a:spcPts val="600"/>
              </a:spcBef>
              <a:spcAft>
                <a:spcPts val="600"/>
              </a:spcAft>
            </a:pPr>
            <a:r>
              <a:rPr lang="en-AU" sz="2100"/>
              <a:t>Communication and notification plan</a:t>
            </a:r>
            <a:endParaRPr lang="en-AU" sz="2100">
              <a:cs typeface="Segoe UI Semilight"/>
            </a:endParaRPr>
          </a:p>
          <a:p>
            <a:pPr marL="200025" indent="-200025">
              <a:lnSpc>
                <a:spcPct val="120000"/>
              </a:lnSpc>
              <a:spcBef>
                <a:spcPts val="600"/>
              </a:spcBef>
              <a:spcAft>
                <a:spcPts val="600"/>
              </a:spcAft>
            </a:pPr>
            <a:r>
              <a:rPr lang="en-AU" sz="2100"/>
              <a:t>Contingency process and notification</a:t>
            </a:r>
            <a:endParaRPr lang="en-AU" sz="2100">
              <a:cs typeface="Segoe UI Semilight"/>
            </a:endParaRPr>
          </a:p>
          <a:p>
            <a:pPr marL="601345" lvl="1" indent="-200025">
              <a:lnSpc>
                <a:spcPct val="120000"/>
              </a:lnSpc>
              <a:spcBef>
                <a:spcPts val="600"/>
              </a:spcBef>
              <a:spcAft>
                <a:spcPts val="600"/>
              </a:spcAft>
            </a:pPr>
            <a:r>
              <a:rPr lang="en-AU" sz="2100"/>
              <a:t>Introduction of new service</a:t>
            </a:r>
            <a:endParaRPr lang="en-AU" sz="2100">
              <a:highlight>
                <a:srgbClr val="FFFF00"/>
              </a:highlight>
              <a:cs typeface="Segoe UI Semilight"/>
            </a:endParaRPr>
          </a:p>
          <a:p>
            <a:pPr marL="200025" indent="-200025">
              <a:lnSpc>
                <a:spcPct val="120000"/>
              </a:lnSpc>
              <a:spcBef>
                <a:spcPts val="600"/>
              </a:spcBef>
              <a:spcAft>
                <a:spcPts val="600"/>
              </a:spcAft>
            </a:pPr>
            <a:r>
              <a:rPr lang="en-AU" sz="1900"/>
              <a:t>Participant Data Model release considerations</a:t>
            </a:r>
            <a:endParaRPr lang="en-AU" sz="1900" b="1"/>
          </a:p>
          <a:p>
            <a:pPr marL="0" indent="0">
              <a:lnSpc>
                <a:spcPct val="120000"/>
              </a:lnSpc>
              <a:spcBef>
                <a:spcPts val="600"/>
              </a:spcBef>
              <a:spcAft>
                <a:spcPts val="600"/>
              </a:spcAft>
              <a:buNone/>
            </a:pPr>
            <a:r>
              <a:rPr lang="en-AU" sz="2200" b="1"/>
              <a:t>Out of scope</a:t>
            </a:r>
            <a:endParaRPr lang="en-AU" sz="2200" b="1">
              <a:cs typeface="Segoe UI Semilight"/>
            </a:endParaRPr>
          </a:p>
          <a:p>
            <a:pPr marL="200025" indent="-200025">
              <a:lnSpc>
                <a:spcPct val="120000"/>
              </a:lnSpc>
              <a:spcBef>
                <a:spcPts val="600"/>
              </a:spcBef>
              <a:spcAft>
                <a:spcPts val="600"/>
              </a:spcAft>
            </a:pPr>
            <a:r>
              <a:rPr lang="en-AU" sz="1900"/>
              <a:t>Participant deployment approaches for 5MS bidding capability</a:t>
            </a:r>
            <a:endParaRPr lang="en-AU" sz="1900">
              <a:highlight>
                <a:srgbClr val="FFFF00"/>
              </a:highlight>
              <a:cs typeface="Segoe UI Semilight"/>
            </a:endParaRPr>
          </a:p>
          <a:p>
            <a:pPr marL="200025" indent="-200025">
              <a:lnSpc>
                <a:spcPct val="120000"/>
              </a:lnSpc>
              <a:spcBef>
                <a:spcPts val="600"/>
              </a:spcBef>
              <a:spcAft>
                <a:spcPts val="600"/>
              </a:spcAft>
            </a:pPr>
            <a:r>
              <a:rPr lang="en-AU" sz="1900"/>
              <a:t>Participant roll-back plans</a:t>
            </a:r>
            <a:endParaRPr lang="en-AU" sz="1900">
              <a:highlight>
                <a:srgbClr val="FFFF00"/>
              </a:highlight>
              <a:cs typeface="Segoe UI Semilight"/>
            </a:endParaRPr>
          </a:p>
        </p:txBody>
      </p:sp>
      <p:pic>
        <p:nvPicPr>
          <p:cNvPr id="7" name="Graphic 6" descr="Document">
            <a:extLst>
              <a:ext uri="{FF2B5EF4-FFF2-40B4-BE49-F238E27FC236}">
                <a16:creationId xmlns:a16="http://schemas.microsoft.com/office/drawing/2014/main" id="{23A9AEFA-842B-4FE7-99F0-1A30D5FFEF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0729" y="2310588"/>
            <a:ext cx="3281242" cy="3281242"/>
          </a:xfrm>
          <a:prstGeom prst="rect">
            <a:avLst/>
          </a:prstGeom>
        </p:spPr>
      </p:pic>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a:xfrm>
            <a:off x="9956751" y="7006699"/>
            <a:ext cx="505220" cy="402483"/>
          </a:xfrm>
        </p:spPr>
        <p:txBody>
          <a:bodyPr anchor="ctr">
            <a:normAutofit/>
          </a:bodyPr>
          <a:lstStyle/>
          <a:p>
            <a:pPr defTabSz="727510">
              <a:spcAft>
                <a:spcPts val="600"/>
              </a:spcAft>
            </a:pPr>
            <a:fld id="{4EC81F68-4976-451A-B2E9-79BCBD2F70CC}" type="slidenum">
              <a:rPr lang="en-AU"/>
              <a:pPr defTabSz="727510">
                <a:spcAft>
                  <a:spcPts val="600"/>
                </a:spcAft>
              </a:pPr>
              <a:t>24</a:t>
            </a:fld>
            <a:endParaRPr lang="en-AU"/>
          </a:p>
        </p:txBody>
      </p:sp>
    </p:spTree>
    <p:extLst>
      <p:ext uri="{BB962C8B-B14F-4D97-AF65-F5344CB8AC3E}">
        <p14:creationId xmlns:p14="http://schemas.microsoft.com/office/powerpoint/2010/main" val="3649860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79326" y="351735"/>
            <a:ext cx="10255424" cy="1042731"/>
          </a:xfrm>
        </p:spPr>
        <p:txBody>
          <a:bodyPr>
            <a:noAutofit/>
          </a:bodyPr>
          <a:lstStyle/>
          <a:p>
            <a:r>
              <a:rPr lang="en-AU" sz="3600"/>
              <a:t>Bidding platform go-live plan principles</a:t>
            </a:r>
            <a:endParaRPr lang="en-AU" sz="3600">
              <a:highlight>
                <a:srgbClr val="FFFF00"/>
              </a:highlight>
            </a:endParaRPr>
          </a:p>
        </p:txBody>
      </p:sp>
      <p:sp>
        <p:nvSpPr>
          <p:cNvPr id="3" name="Content Placeholder 2">
            <a:extLst>
              <a:ext uri="{FF2B5EF4-FFF2-40B4-BE49-F238E27FC236}">
                <a16:creationId xmlns:a16="http://schemas.microsoft.com/office/drawing/2014/main" id="{E83F2067-FBE3-4C77-B058-AFEAEF8A5B75}"/>
              </a:ext>
            </a:extLst>
          </p:cNvPr>
          <p:cNvSpPr>
            <a:spLocks noGrp="1"/>
          </p:cNvSpPr>
          <p:nvPr>
            <p:ph idx="1"/>
          </p:nvPr>
        </p:nvSpPr>
        <p:spPr>
          <a:xfrm>
            <a:off x="206546" y="1811172"/>
            <a:ext cx="10255425" cy="5396768"/>
          </a:xfrm>
        </p:spPr>
        <p:txBody>
          <a:bodyPr vert="horz" lIns="72000" tIns="45720" rIns="91440" bIns="45720" rtlCol="0" anchor="t">
            <a:normAutofit/>
          </a:bodyPr>
          <a:lstStyle/>
          <a:p>
            <a:pPr marL="0" indent="0">
              <a:spcAft>
                <a:spcPts val="1200"/>
              </a:spcAft>
              <a:buNone/>
            </a:pPr>
            <a:r>
              <a:rPr lang="en-AU" sz="1800" b="1"/>
              <a:t>The following principles are specific to the Bidding platform go-live plan:</a:t>
            </a:r>
          </a:p>
          <a:p>
            <a:pPr marL="400685" indent="-400685">
              <a:lnSpc>
                <a:spcPct val="120000"/>
              </a:lnSpc>
              <a:spcBef>
                <a:spcPts val="1200"/>
              </a:spcBef>
              <a:spcAft>
                <a:spcPts val="800"/>
              </a:spcAft>
              <a:buFont typeface="Arial" panose="020B0604020202020204" pitchFamily="34" charset="0"/>
              <a:buAutoNum type="arabicPeriod"/>
            </a:pPr>
            <a:r>
              <a:rPr lang="en-AU" sz="1800"/>
              <a:t>Impact on participant operations will be </a:t>
            </a:r>
            <a:r>
              <a:rPr lang="en-AU" sz="1800" b="1"/>
              <a:t>minimised</a:t>
            </a:r>
            <a:r>
              <a:rPr lang="en-AU" sz="1800"/>
              <a:t> to the extent possible </a:t>
            </a:r>
            <a:endParaRPr lang="en-AU" sz="1800">
              <a:cs typeface="Segoe UI Semilight"/>
            </a:endParaRPr>
          </a:p>
          <a:p>
            <a:pPr marL="400685" indent="-400685">
              <a:lnSpc>
                <a:spcPct val="120000"/>
              </a:lnSpc>
              <a:spcBef>
                <a:spcPts val="1200"/>
              </a:spcBef>
              <a:spcAft>
                <a:spcPts val="800"/>
              </a:spcAft>
              <a:buAutoNum type="arabicPeriod"/>
            </a:pPr>
            <a:r>
              <a:rPr lang="en-AU" sz="1800">
                <a:cs typeface="Segoe UI Semilight"/>
              </a:rPr>
              <a:t>AEMO to perform the cutover, making capability </a:t>
            </a:r>
            <a:r>
              <a:rPr lang="en-AU" sz="1800" b="1">
                <a:cs typeface="Segoe UI Semilight"/>
              </a:rPr>
              <a:t>available prior </a:t>
            </a:r>
            <a:r>
              <a:rPr lang="en-AU" sz="1800">
                <a:cs typeface="Segoe UI Semilight"/>
              </a:rPr>
              <a:t>to Industry </a:t>
            </a:r>
            <a:br>
              <a:rPr lang="en-AU" sz="1800">
                <a:cs typeface="Segoe UI Semilight"/>
              </a:rPr>
            </a:br>
            <a:r>
              <a:rPr lang="en-AU" sz="1800">
                <a:cs typeface="Segoe UI Semilight"/>
              </a:rPr>
              <a:t>participant deployments</a:t>
            </a:r>
            <a:endParaRPr lang="en-AU" sz="1800"/>
          </a:p>
          <a:p>
            <a:pPr marL="400685" indent="-400685">
              <a:lnSpc>
                <a:spcPct val="120000"/>
              </a:lnSpc>
              <a:spcBef>
                <a:spcPts val="1200"/>
              </a:spcBef>
              <a:spcAft>
                <a:spcPts val="800"/>
              </a:spcAft>
              <a:buAutoNum type="arabicPeriod"/>
            </a:pPr>
            <a:r>
              <a:rPr lang="en-AU" sz="1800"/>
              <a:t>AEMO will independently </a:t>
            </a:r>
            <a:r>
              <a:rPr lang="en-AU" sz="1800" b="1"/>
              <a:t>assess and inform </a:t>
            </a:r>
            <a:r>
              <a:rPr lang="en-AU" sz="1800"/>
              <a:t>the industry on the go-live decision for AEMO’s Bidding platform and communicate status during the cutover process</a:t>
            </a:r>
          </a:p>
          <a:p>
            <a:pPr marL="400685" indent="-400685">
              <a:lnSpc>
                <a:spcPct val="120000"/>
              </a:lnSpc>
              <a:spcBef>
                <a:spcPts val="1200"/>
              </a:spcBef>
              <a:spcAft>
                <a:spcPts val="800"/>
              </a:spcAft>
              <a:buFont typeface="+mj-lt"/>
              <a:buAutoNum type="arabicPeriod"/>
            </a:pPr>
            <a:r>
              <a:rPr lang="en-AU" sz="1800"/>
              <a:t>Participants will </a:t>
            </a:r>
            <a:r>
              <a:rPr lang="en-AU" sz="1800" b="1"/>
              <a:t>comply</a:t>
            </a:r>
            <a:r>
              <a:rPr lang="en-AU" sz="1800"/>
              <a:t> with the cutover plan to facilitate the cutover</a:t>
            </a:r>
          </a:p>
          <a:p>
            <a:pPr marL="400685" indent="-400685">
              <a:lnSpc>
                <a:spcPct val="120000"/>
              </a:lnSpc>
              <a:spcBef>
                <a:spcPts val="1200"/>
              </a:spcBef>
              <a:spcAft>
                <a:spcPts val="800"/>
              </a:spcAft>
              <a:buAutoNum type="arabicPeriod"/>
            </a:pPr>
            <a:r>
              <a:rPr lang="en-AU" sz="1800"/>
              <a:t>Participants will </a:t>
            </a:r>
            <a:r>
              <a:rPr lang="en-AU" sz="1800" b="1"/>
              <a:t>develop their individual plans </a:t>
            </a:r>
            <a:r>
              <a:rPr lang="en-AU" sz="1800"/>
              <a:t>that have regard to the key activities and dates set out in the Bidding platform go-live plan and Bidding Transition plan</a:t>
            </a:r>
            <a:endParaRPr lang="en-AU" sz="1800">
              <a:cs typeface="Segoe UI Semilight"/>
            </a:endParaRPr>
          </a:p>
          <a:p>
            <a:pPr marL="400685" indent="-400685">
              <a:lnSpc>
                <a:spcPct val="120000"/>
              </a:lnSpc>
              <a:spcBef>
                <a:spcPts val="1200"/>
              </a:spcBef>
              <a:spcAft>
                <a:spcPts val="800"/>
              </a:spcAft>
              <a:buFont typeface="+mj-lt"/>
              <a:buAutoNum type="arabicPeriod"/>
            </a:pPr>
            <a:r>
              <a:rPr lang="en-AU" sz="1800"/>
              <a:t>Must continue to fulfil all </a:t>
            </a:r>
            <a:r>
              <a:rPr lang="en-AU" sz="1800" b="1"/>
              <a:t>regulatory and compliance obligations </a:t>
            </a:r>
            <a:r>
              <a:rPr lang="en-AU" sz="1800"/>
              <a:t>during the  system cutover</a:t>
            </a:r>
            <a:endParaRPr lang="en-AU" sz="1800">
              <a:cs typeface="Segoe UI Semilight"/>
            </a:endParaRPr>
          </a:p>
          <a:p>
            <a:pPr marL="0" indent="0">
              <a:lnSpc>
                <a:spcPct val="120000"/>
              </a:lnSpc>
              <a:spcBef>
                <a:spcPts val="1200"/>
              </a:spcBef>
              <a:spcAft>
                <a:spcPts val="600"/>
              </a:spcAft>
              <a:buNone/>
            </a:pPr>
            <a:endParaRPr lang="en-AU" sz="2200">
              <a:cs typeface="Segoe UI Semilight"/>
            </a:endParaRPr>
          </a:p>
          <a:p>
            <a:pPr marL="0" indent="0">
              <a:buNone/>
            </a:pPr>
            <a:endParaRPr lang="en-AU"/>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25</a:t>
            </a:fld>
            <a:endParaRPr lang="en-AU"/>
          </a:p>
        </p:txBody>
      </p:sp>
      <p:pic>
        <p:nvPicPr>
          <p:cNvPr id="6" name="Graphic 5" descr="Checklist">
            <a:extLst>
              <a:ext uri="{FF2B5EF4-FFF2-40B4-BE49-F238E27FC236}">
                <a16:creationId xmlns:a16="http://schemas.microsoft.com/office/drawing/2014/main" id="{51FDBA5A-A6E0-4F65-B5DC-BA23FC1540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982" y="1514848"/>
            <a:ext cx="2264989" cy="2264989"/>
          </a:xfrm>
          <a:prstGeom prst="rect">
            <a:avLst/>
          </a:prstGeom>
        </p:spPr>
      </p:pic>
    </p:spTree>
    <p:extLst>
      <p:ext uri="{BB962C8B-B14F-4D97-AF65-F5344CB8AC3E}">
        <p14:creationId xmlns:p14="http://schemas.microsoft.com/office/powerpoint/2010/main" val="3196288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12F9-8503-4969-83ED-2D1807B03402}"/>
              </a:ext>
            </a:extLst>
          </p:cNvPr>
          <p:cNvSpPr>
            <a:spLocks noGrp="1"/>
          </p:cNvSpPr>
          <p:nvPr>
            <p:ph type="title"/>
          </p:nvPr>
        </p:nvSpPr>
        <p:spPr/>
        <p:txBody>
          <a:bodyPr/>
          <a:lstStyle/>
          <a:p>
            <a:r>
              <a:rPr lang="en-AU"/>
              <a:t>Next Steps</a:t>
            </a:r>
          </a:p>
        </p:txBody>
      </p:sp>
      <p:sp>
        <p:nvSpPr>
          <p:cNvPr id="3" name="Content Placeholder 2">
            <a:extLst>
              <a:ext uri="{FF2B5EF4-FFF2-40B4-BE49-F238E27FC236}">
                <a16:creationId xmlns:a16="http://schemas.microsoft.com/office/drawing/2014/main" id="{8B6D759E-1878-4B09-937B-D5AFDF67A837}"/>
              </a:ext>
            </a:extLst>
          </p:cNvPr>
          <p:cNvSpPr>
            <a:spLocks noGrp="1"/>
          </p:cNvSpPr>
          <p:nvPr>
            <p:ph idx="1"/>
          </p:nvPr>
        </p:nvSpPr>
        <p:spPr/>
        <p:txBody>
          <a:bodyPr/>
          <a:lstStyle/>
          <a:p>
            <a:r>
              <a:rPr lang="en-AU"/>
              <a:t>Development of draft approach for RWG Consultation </a:t>
            </a:r>
          </a:p>
        </p:txBody>
      </p:sp>
      <p:sp>
        <p:nvSpPr>
          <p:cNvPr id="4" name="Slide Number Placeholder 3">
            <a:extLst>
              <a:ext uri="{FF2B5EF4-FFF2-40B4-BE49-F238E27FC236}">
                <a16:creationId xmlns:a16="http://schemas.microsoft.com/office/drawing/2014/main" id="{D4675826-505B-43BB-8EDC-E49B303F60A5}"/>
              </a:ext>
            </a:extLst>
          </p:cNvPr>
          <p:cNvSpPr>
            <a:spLocks noGrp="1"/>
          </p:cNvSpPr>
          <p:nvPr>
            <p:ph type="sldNum" sz="quarter" idx="12"/>
          </p:nvPr>
        </p:nvSpPr>
        <p:spPr/>
        <p:txBody>
          <a:bodyPr/>
          <a:lstStyle/>
          <a:p>
            <a:fld id="{4EC81F68-4976-451A-B2E9-79BCBD2F70CC}" type="slidenum">
              <a:rPr lang="en-AU" smtClean="0"/>
              <a:t>26</a:t>
            </a:fld>
            <a:endParaRPr lang="en-AU"/>
          </a:p>
        </p:txBody>
      </p:sp>
    </p:spTree>
    <p:extLst>
      <p:ext uri="{BB962C8B-B14F-4D97-AF65-F5344CB8AC3E}">
        <p14:creationId xmlns:p14="http://schemas.microsoft.com/office/powerpoint/2010/main" val="1954889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Settlements Update </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Mark Hillaby</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27</a:t>
            </a:fld>
            <a:endParaRPr lang="en-AU"/>
          </a:p>
        </p:txBody>
      </p:sp>
    </p:spTree>
    <p:extLst>
      <p:ext uri="{BB962C8B-B14F-4D97-AF65-F5344CB8AC3E}">
        <p14:creationId xmlns:p14="http://schemas.microsoft.com/office/powerpoint/2010/main" val="4129510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8827E392-85C8-4251-BC11-1DC4C539579B}"/>
              </a:ext>
            </a:extLst>
          </p:cNvPr>
          <p:cNvSpPr/>
          <p:nvPr/>
        </p:nvSpPr>
        <p:spPr>
          <a:xfrm>
            <a:off x="1951564" y="3500533"/>
            <a:ext cx="8003175"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30" name="Arrow: Right 29">
            <a:extLst>
              <a:ext uri="{FF2B5EF4-FFF2-40B4-BE49-F238E27FC236}">
                <a16:creationId xmlns:a16="http://schemas.microsoft.com/office/drawing/2014/main" id="{8B9C7A30-136A-4633-AF75-1B59BF5C1A78}"/>
              </a:ext>
            </a:extLst>
          </p:cNvPr>
          <p:cNvSpPr/>
          <p:nvPr/>
        </p:nvSpPr>
        <p:spPr>
          <a:xfrm>
            <a:off x="1899900" y="4627299"/>
            <a:ext cx="8097371"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352794" y="150495"/>
            <a:ext cx="8151224" cy="1310695"/>
          </a:xfrm>
        </p:spPr>
        <p:txBody>
          <a:bodyPr>
            <a:normAutofit/>
          </a:bodyPr>
          <a:lstStyle/>
          <a:p>
            <a:r>
              <a:rPr lang="en-AU" sz="3600"/>
              <a:t>Settlements</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58408"/>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288525" y="3609908"/>
            <a:ext cx="1581864" cy="307777"/>
          </a:xfrm>
          <a:prstGeom prst="rect">
            <a:avLst/>
          </a:prstGeom>
          <a:noFill/>
        </p:spPr>
        <p:txBody>
          <a:bodyPr wrap="square" rtlCol="0">
            <a:spAutoFit/>
          </a:bodyPr>
          <a:lstStyle/>
          <a:p>
            <a:pPr algn="ctr"/>
            <a:r>
              <a:rPr lang="en-AU" sz="1400" b="1"/>
              <a:t>Pre-production</a:t>
            </a:r>
            <a:endParaRPr lang="en-AU" sz="1600" b="1"/>
          </a:p>
        </p:txBody>
      </p:sp>
      <p:sp>
        <p:nvSpPr>
          <p:cNvPr id="73" name="TextBox 72">
            <a:extLst>
              <a:ext uri="{FF2B5EF4-FFF2-40B4-BE49-F238E27FC236}">
                <a16:creationId xmlns:a16="http://schemas.microsoft.com/office/drawing/2014/main" id="{782E3A97-D138-45BB-9D3E-8F14B841FC28}"/>
              </a:ext>
            </a:extLst>
          </p:cNvPr>
          <p:cNvSpPr txBox="1"/>
          <p:nvPr/>
        </p:nvSpPr>
        <p:spPr>
          <a:xfrm>
            <a:off x="346320" y="4764293"/>
            <a:ext cx="1414651" cy="307777"/>
          </a:xfrm>
          <a:prstGeom prst="rect">
            <a:avLst/>
          </a:prstGeom>
          <a:noFill/>
        </p:spPr>
        <p:txBody>
          <a:bodyPr wrap="square" rtlCol="0">
            <a:spAutoFit/>
          </a:bodyPr>
          <a:lstStyle/>
          <a:p>
            <a:pPr algn="ctr"/>
            <a:r>
              <a:rPr lang="en-AU" sz="1400" b="1"/>
              <a:t>Production</a:t>
            </a:r>
            <a:endParaRPr lang="en-AU" sz="1600" b="1"/>
          </a:p>
        </p:txBody>
      </p:sp>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extLst>
              <p:ext uri="{D42A27DB-BD31-4B8C-83A1-F6EECF244321}">
                <p14:modId xmlns:p14="http://schemas.microsoft.com/office/powerpoint/2010/main" val="2467537143"/>
              </p:ext>
            </p:extLst>
          </p:nvPr>
        </p:nvGraphicFramePr>
        <p:xfrm>
          <a:off x="1921216" y="4764467"/>
          <a:ext cx="6037632" cy="263749"/>
        </p:xfrm>
        <a:graphic>
          <a:graphicData uri="http://schemas.openxmlformats.org/drawingml/2006/table">
            <a:tbl>
              <a:tblPr firstRow="1" bandRow="1">
                <a:tableStyleId>{5C22544A-7EE6-4342-B048-85BDC9FD1C3A}</a:tableStyleId>
              </a:tblPr>
              <a:tblGrid>
                <a:gridCol w="2172318">
                  <a:extLst>
                    <a:ext uri="{9D8B030D-6E8A-4147-A177-3AD203B41FA5}">
                      <a16:colId xmlns:a16="http://schemas.microsoft.com/office/drawing/2014/main" val="97459750"/>
                    </a:ext>
                  </a:extLst>
                </a:gridCol>
                <a:gridCol w="2158410">
                  <a:extLst>
                    <a:ext uri="{9D8B030D-6E8A-4147-A177-3AD203B41FA5}">
                      <a16:colId xmlns:a16="http://schemas.microsoft.com/office/drawing/2014/main" val="1036072466"/>
                    </a:ext>
                  </a:extLst>
                </a:gridCol>
                <a:gridCol w="1706904">
                  <a:extLst>
                    <a:ext uri="{9D8B030D-6E8A-4147-A177-3AD203B41FA5}">
                      <a16:colId xmlns:a16="http://schemas.microsoft.com/office/drawing/2014/main" val="1673324170"/>
                    </a:ext>
                  </a:extLst>
                </a:gridCol>
              </a:tblGrid>
              <a:tr h="263749">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85498" y="2379741"/>
            <a:ext cx="4510995" cy="2880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102" b="1"/>
              <a:t>1 Oct 2021</a:t>
            </a:r>
          </a:p>
        </p:txBody>
      </p:sp>
      <p:sp>
        <p:nvSpPr>
          <p:cNvPr id="88" name="TextBox 87">
            <a:extLst>
              <a:ext uri="{FF2B5EF4-FFF2-40B4-BE49-F238E27FC236}">
                <a16:creationId xmlns:a16="http://schemas.microsoft.com/office/drawing/2014/main" id="{AB7A6F59-9927-4DE7-93CB-C89D32DEF997}"/>
              </a:ext>
            </a:extLst>
          </p:cNvPr>
          <p:cNvSpPr txBox="1"/>
          <p:nvPr/>
        </p:nvSpPr>
        <p:spPr>
          <a:xfrm>
            <a:off x="3165884" y="4755853"/>
            <a:ext cx="893431" cy="261931"/>
          </a:xfrm>
          <a:prstGeom prst="rect">
            <a:avLst/>
          </a:prstGeom>
          <a:noFill/>
        </p:spPr>
        <p:txBody>
          <a:bodyPr wrap="square" rtlCol="0">
            <a:spAutoFit/>
          </a:bodyPr>
          <a:lstStyle/>
          <a:p>
            <a:pPr algn="r"/>
            <a:r>
              <a:rPr lang="en-AU" sz="1102" b="1">
                <a:solidFill>
                  <a:schemeClr val="bg1"/>
                </a:solidFill>
              </a:rPr>
              <a:t>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343650" y="4755261"/>
            <a:ext cx="893431" cy="261931"/>
          </a:xfrm>
          <a:prstGeom prst="rect">
            <a:avLst/>
          </a:prstGeom>
          <a:noFill/>
        </p:spPr>
        <p:txBody>
          <a:bodyPr wrap="square" rtlCol="0">
            <a:spAutoFit/>
          </a:bodyPr>
          <a:lstStyle/>
          <a:p>
            <a:pPr algn="r"/>
            <a:r>
              <a:rPr lang="en-AU" sz="1102" b="1">
                <a:solidFill>
                  <a:schemeClr val="bg1"/>
                </a:solidFill>
              </a:rPr>
              <a:t>1 Oct 2021</a:t>
            </a:r>
          </a:p>
        </p:txBody>
      </p:sp>
      <p:graphicFrame>
        <p:nvGraphicFramePr>
          <p:cNvPr id="29" name="Table 74">
            <a:extLst>
              <a:ext uri="{FF2B5EF4-FFF2-40B4-BE49-F238E27FC236}">
                <a16:creationId xmlns:a16="http://schemas.microsoft.com/office/drawing/2014/main" id="{32DB978F-E9A3-44E2-81F0-BC33A775B96B}"/>
              </a:ext>
            </a:extLst>
          </p:cNvPr>
          <p:cNvGraphicFramePr>
            <a:graphicFrameLocks noGrp="1"/>
          </p:cNvGraphicFramePr>
          <p:nvPr>
            <p:extLst>
              <p:ext uri="{D42A27DB-BD31-4B8C-83A1-F6EECF244321}">
                <p14:modId xmlns:p14="http://schemas.microsoft.com/office/powerpoint/2010/main" val="2291551537"/>
              </p:ext>
            </p:extLst>
          </p:nvPr>
        </p:nvGraphicFramePr>
        <p:xfrm>
          <a:off x="840188" y="6149556"/>
          <a:ext cx="9535014" cy="859515"/>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New Settlement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Settlements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kern="1200">
                          <a:solidFill>
                            <a:schemeClr val="tx1"/>
                          </a:solidFill>
                          <a:latin typeface="+mn-lt"/>
                          <a:ea typeface="+mn-ea"/>
                          <a:cs typeface="+mn-cs"/>
                        </a:rPr>
                        <a:t>30-minutes settlement to 1 October 2021</a:t>
                      </a:r>
                      <a:endParaRPr lang="en-AU" sz="1100" b="0" i="1" kern="1200">
                        <a:solidFill>
                          <a:schemeClr val="tx1"/>
                        </a:solidFill>
                        <a:latin typeface="+mn-lt"/>
                        <a:ea typeface="+mn-ea"/>
                        <a:cs typeface="+mn-cs"/>
                      </a:endParaRP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Five-minute settlement and </a:t>
                      </a:r>
                    </a:p>
                    <a:p>
                      <a:pPr algn="l"/>
                      <a:r>
                        <a:rPr lang="en-AU" sz="1100" kern="1200">
                          <a:solidFill>
                            <a:schemeClr val="dk1"/>
                          </a:solidFill>
                          <a:effectLst/>
                          <a:latin typeface="+mn-lt"/>
                          <a:ea typeface="+mn-ea"/>
                          <a:cs typeface="+mn-cs"/>
                        </a:rPr>
                        <a:t>Global Settlement soft-start - UFE Reporting</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All Retailers become liable for UFE</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4" name="TextBox 33">
            <a:extLst>
              <a:ext uri="{FF2B5EF4-FFF2-40B4-BE49-F238E27FC236}">
                <a16:creationId xmlns:a16="http://schemas.microsoft.com/office/drawing/2014/main" id="{E769018A-693D-4DF2-9C22-F057E442620D}"/>
              </a:ext>
            </a:extLst>
          </p:cNvPr>
          <p:cNvSpPr txBox="1"/>
          <p:nvPr/>
        </p:nvSpPr>
        <p:spPr>
          <a:xfrm>
            <a:off x="6843279" y="4763741"/>
            <a:ext cx="1046084" cy="261931"/>
          </a:xfrm>
          <a:prstGeom prst="rect">
            <a:avLst/>
          </a:prstGeom>
          <a:noFill/>
        </p:spPr>
        <p:txBody>
          <a:bodyPr wrap="square" rtlCol="0">
            <a:spAutoFit/>
          </a:bodyPr>
          <a:lstStyle/>
          <a:p>
            <a:pPr algn="r"/>
            <a:r>
              <a:rPr lang="en-AU" sz="1102" b="1">
                <a:solidFill>
                  <a:schemeClr val="bg1"/>
                </a:solidFill>
              </a:rPr>
              <a:t>1 May 2022</a:t>
            </a:r>
          </a:p>
        </p:txBody>
      </p:sp>
      <p:sp>
        <p:nvSpPr>
          <p:cNvPr id="4" name="Speech Bubble: Rectangle with Corners Rounded 3">
            <a:extLst>
              <a:ext uri="{FF2B5EF4-FFF2-40B4-BE49-F238E27FC236}">
                <a16:creationId xmlns:a16="http://schemas.microsoft.com/office/drawing/2014/main" id="{71E256A2-08C7-4D20-96B6-791DF49E2140}"/>
              </a:ext>
            </a:extLst>
          </p:cNvPr>
          <p:cNvSpPr/>
          <p:nvPr/>
        </p:nvSpPr>
        <p:spPr>
          <a:xfrm>
            <a:off x="5441350" y="2872204"/>
            <a:ext cx="1591462" cy="54927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solidFill>
                  <a:schemeClr val="bg1"/>
                </a:solidFill>
              </a:rPr>
              <a:t>Incl. UFE Reporting from 05/07/21</a:t>
            </a:r>
          </a:p>
        </p:txBody>
      </p:sp>
      <p:sp>
        <p:nvSpPr>
          <p:cNvPr id="37" name="Speech Bubble: Rectangle with Corners Rounded 36">
            <a:extLst>
              <a:ext uri="{FF2B5EF4-FFF2-40B4-BE49-F238E27FC236}">
                <a16:creationId xmlns:a16="http://schemas.microsoft.com/office/drawing/2014/main" id="{A28920D6-01F4-41B0-BE80-83759EE2C95C}"/>
              </a:ext>
            </a:extLst>
          </p:cNvPr>
          <p:cNvSpPr/>
          <p:nvPr/>
        </p:nvSpPr>
        <p:spPr>
          <a:xfrm>
            <a:off x="5978873" y="1546661"/>
            <a:ext cx="1591463" cy="54927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Supports 30MS, 5MS and GS modes </a:t>
            </a:r>
          </a:p>
        </p:txBody>
      </p:sp>
      <p:sp>
        <p:nvSpPr>
          <p:cNvPr id="31" name="TextBox 30">
            <a:extLst>
              <a:ext uri="{FF2B5EF4-FFF2-40B4-BE49-F238E27FC236}">
                <a16:creationId xmlns:a16="http://schemas.microsoft.com/office/drawing/2014/main" id="{819BB59F-696C-462B-8BEF-A136B3D762E9}"/>
              </a:ext>
            </a:extLst>
          </p:cNvPr>
          <p:cNvSpPr txBox="1"/>
          <p:nvPr/>
        </p:nvSpPr>
        <p:spPr>
          <a:xfrm>
            <a:off x="837248" y="5854945"/>
            <a:ext cx="7503795" cy="307777"/>
          </a:xfrm>
          <a:prstGeom prst="rect">
            <a:avLst/>
          </a:prstGeom>
          <a:noFill/>
          <a:ln>
            <a:noFill/>
          </a:ln>
        </p:spPr>
        <p:txBody>
          <a:bodyPr wrap="square" rtlCol="0" anchor="ctr">
            <a:spAutoFit/>
          </a:bodyPr>
          <a:lstStyle/>
          <a:p>
            <a:r>
              <a:rPr lang="en-AU" sz="1400" b="1"/>
              <a:t>Legend</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620860257"/>
              </p:ext>
            </p:extLst>
          </p:nvPr>
        </p:nvGraphicFramePr>
        <p:xfrm>
          <a:off x="1960046" y="3643926"/>
          <a:ext cx="5748556" cy="259274"/>
        </p:xfrm>
        <a:graphic>
          <a:graphicData uri="http://schemas.openxmlformats.org/drawingml/2006/table">
            <a:tbl>
              <a:tblPr firstRow="1" bandRow="1">
                <a:tableStyleId>{5C22544A-7EE6-4342-B048-85BDC9FD1C3A}</a:tableStyleId>
              </a:tblPr>
              <a:tblGrid>
                <a:gridCol w="1609068">
                  <a:extLst>
                    <a:ext uri="{9D8B030D-6E8A-4147-A177-3AD203B41FA5}">
                      <a16:colId xmlns:a16="http://schemas.microsoft.com/office/drawing/2014/main" val="97459750"/>
                    </a:ext>
                  </a:extLst>
                </a:gridCol>
                <a:gridCol w="2204362">
                  <a:extLst>
                    <a:ext uri="{9D8B030D-6E8A-4147-A177-3AD203B41FA5}">
                      <a16:colId xmlns:a16="http://schemas.microsoft.com/office/drawing/2014/main" val="3520758818"/>
                    </a:ext>
                  </a:extLst>
                </a:gridCol>
                <a:gridCol w="1935126">
                  <a:extLst>
                    <a:ext uri="{9D8B030D-6E8A-4147-A177-3AD203B41FA5}">
                      <a16:colId xmlns:a16="http://schemas.microsoft.com/office/drawing/2014/main" val="3554931790"/>
                    </a:ext>
                  </a:extLst>
                </a:gridCol>
              </a:tblGrid>
              <a:tr h="254586">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26" name="TextBox 25">
            <a:extLst>
              <a:ext uri="{FF2B5EF4-FFF2-40B4-BE49-F238E27FC236}">
                <a16:creationId xmlns:a16="http://schemas.microsoft.com/office/drawing/2014/main" id="{FF57C1C8-D382-4C00-8C26-C3EDE3EFF241}"/>
              </a:ext>
            </a:extLst>
          </p:cNvPr>
          <p:cNvSpPr txBox="1"/>
          <p:nvPr/>
        </p:nvSpPr>
        <p:spPr>
          <a:xfrm>
            <a:off x="2664531" y="3642315"/>
            <a:ext cx="1064402" cy="261931"/>
          </a:xfrm>
          <a:prstGeom prst="rect">
            <a:avLst/>
          </a:prstGeom>
          <a:noFill/>
        </p:spPr>
        <p:txBody>
          <a:bodyPr wrap="square" rtlCol="0">
            <a:spAutoFit/>
          </a:bodyPr>
          <a:lstStyle/>
          <a:p>
            <a:r>
              <a:rPr lang="en-AU" sz="1102" b="1">
                <a:solidFill>
                  <a:schemeClr val="bg1"/>
                </a:solidFill>
              </a:rPr>
              <a:t>17 Feb 2021</a:t>
            </a:r>
          </a:p>
        </p:txBody>
      </p:sp>
      <p:sp>
        <p:nvSpPr>
          <p:cNvPr id="23" name="TextBox 22">
            <a:extLst>
              <a:ext uri="{FF2B5EF4-FFF2-40B4-BE49-F238E27FC236}">
                <a16:creationId xmlns:a16="http://schemas.microsoft.com/office/drawing/2014/main" id="{4748FF2E-A513-4538-A0E1-49F3F06C75B6}"/>
              </a:ext>
            </a:extLst>
          </p:cNvPr>
          <p:cNvSpPr txBox="1"/>
          <p:nvPr/>
        </p:nvSpPr>
        <p:spPr>
          <a:xfrm>
            <a:off x="6899082" y="3658652"/>
            <a:ext cx="1045205" cy="261931"/>
          </a:xfrm>
          <a:prstGeom prst="rect">
            <a:avLst/>
          </a:prstGeom>
          <a:noFill/>
        </p:spPr>
        <p:txBody>
          <a:bodyPr wrap="square" rtlCol="0">
            <a:spAutoFit/>
          </a:bodyPr>
          <a:lstStyle/>
          <a:p>
            <a:r>
              <a:rPr lang="en-AU" sz="1102" b="1">
                <a:solidFill>
                  <a:schemeClr val="bg1"/>
                </a:solidFill>
              </a:rPr>
              <a:t>1 Feb 2022</a:t>
            </a:r>
          </a:p>
        </p:txBody>
      </p:sp>
      <p:sp>
        <p:nvSpPr>
          <p:cNvPr id="28" name="TextBox 27">
            <a:extLst>
              <a:ext uri="{FF2B5EF4-FFF2-40B4-BE49-F238E27FC236}">
                <a16:creationId xmlns:a16="http://schemas.microsoft.com/office/drawing/2014/main" id="{8599AAAF-EED6-4514-BAEF-20EACC596B12}"/>
              </a:ext>
            </a:extLst>
          </p:cNvPr>
          <p:cNvSpPr txBox="1"/>
          <p:nvPr/>
        </p:nvSpPr>
        <p:spPr>
          <a:xfrm>
            <a:off x="4668011" y="3640446"/>
            <a:ext cx="1117234" cy="261931"/>
          </a:xfrm>
          <a:prstGeom prst="rect">
            <a:avLst/>
          </a:prstGeom>
          <a:noFill/>
        </p:spPr>
        <p:txBody>
          <a:bodyPr wrap="square" rtlCol="0">
            <a:spAutoFit/>
          </a:bodyPr>
          <a:lstStyle/>
          <a:p>
            <a:r>
              <a:rPr lang="en-AU" sz="1102" b="1">
                <a:solidFill>
                  <a:schemeClr val="bg1"/>
                </a:solidFill>
              </a:rPr>
              <a:t>5 Jul 2021</a:t>
            </a:r>
          </a:p>
        </p:txBody>
      </p:sp>
      <p:sp>
        <p:nvSpPr>
          <p:cNvPr id="5" name="Slide Number Placeholder 4">
            <a:extLst>
              <a:ext uri="{FF2B5EF4-FFF2-40B4-BE49-F238E27FC236}">
                <a16:creationId xmlns:a16="http://schemas.microsoft.com/office/drawing/2014/main" id="{D39EA849-B95C-434C-A87B-3090FCC8E2F4}"/>
              </a:ext>
            </a:extLst>
          </p:cNvPr>
          <p:cNvSpPr>
            <a:spLocks noGrp="1"/>
          </p:cNvSpPr>
          <p:nvPr>
            <p:ph type="sldNum" sz="quarter" idx="12"/>
          </p:nvPr>
        </p:nvSpPr>
        <p:spPr/>
        <p:txBody>
          <a:bodyPr/>
          <a:lstStyle/>
          <a:p>
            <a:fld id="{4EC81F68-4976-451A-B2E9-79BCBD2F70CC}" type="slidenum">
              <a:rPr lang="en-AU" smtClean="0"/>
              <a:t>28</a:t>
            </a:fld>
            <a:endParaRPr lang="en-US"/>
          </a:p>
        </p:txBody>
      </p:sp>
    </p:spTree>
    <p:extLst>
      <p:ext uri="{BB962C8B-B14F-4D97-AF65-F5344CB8AC3E}">
        <p14:creationId xmlns:p14="http://schemas.microsoft.com/office/powerpoint/2010/main" val="3435529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0F2CCDF-214B-40D1-8F44-65A9029FC08F}"/>
              </a:ext>
            </a:extLst>
          </p:cNvPr>
          <p:cNvGraphicFramePr>
            <a:graphicFrameLocks noGrp="1"/>
          </p:cNvGraphicFramePr>
          <p:nvPr>
            <p:extLst>
              <p:ext uri="{D42A27DB-BD31-4B8C-83A1-F6EECF244321}">
                <p14:modId xmlns:p14="http://schemas.microsoft.com/office/powerpoint/2010/main" val="2278439898"/>
              </p:ext>
            </p:extLst>
          </p:nvPr>
        </p:nvGraphicFramePr>
        <p:xfrm>
          <a:off x="511740" y="2482251"/>
          <a:ext cx="9668329" cy="2644131"/>
        </p:xfrm>
        <a:graphic>
          <a:graphicData uri="http://schemas.openxmlformats.org/drawingml/2006/table">
            <a:tbl>
              <a:tblPr/>
              <a:tblGrid>
                <a:gridCol w="2472565">
                  <a:extLst>
                    <a:ext uri="{9D8B030D-6E8A-4147-A177-3AD203B41FA5}">
                      <a16:colId xmlns:a16="http://schemas.microsoft.com/office/drawing/2014/main" val="4291392808"/>
                    </a:ext>
                  </a:extLst>
                </a:gridCol>
                <a:gridCol w="788809">
                  <a:extLst>
                    <a:ext uri="{9D8B030D-6E8A-4147-A177-3AD203B41FA5}">
                      <a16:colId xmlns:a16="http://schemas.microsoft.com/office/drawing/2014/main" val="3584581587"/>
                    </a:ext>
                  </a:extLst>
                </a:gridCol>
                <a:gridCol w="783984">
                  <a:extLst>
                    <a:ext uri="{9D8B030D-6E8A-4147-A177-3AD203B41FA5}">
                      <a16:colId xmlns:a16="http://schemas.microsoft.com/office/drawing/2014/main" val="1594233993"/>
                    </a:ext>
                  </a:extLst>
                </a:gridCol>
                <a:gridCol w="675432">
                  <a:extLst>
                    <a:ext uri="{9D8B030D-6E8A-4147-A177-3AD203B41FA5}">
                      <a16:colId xmlns:a16="http://schemas.microsoft.com/office/drawing/2014/main" val="1747754464"/>
                    </a:ext>
                  </a:extLst>
                </a:gridCol>
                <a:gridCol w="675432">
                  <a:extLst>
                    <a:ext uri="{9D8B030D-6E8A-4147-A177-3AD203B41FA5}">
                      <a16:colId xmlns:a16="http://schemas.microsoft.com/office/drawing/2014/main" val="3924925880"/>
                    </a:ext>
                  </a:extLst>
                </a:gridCol>
                <a:gridCol w="675432">
                  <a:extLst>
                    <a:ext uri="{9D8B030D-6E8A-4147-A177-3AD203B41FA5}">
                      <a16:colId xmlns:a16="http://schemas.microsoft.com/office/drawing/2014/main" val="3701647871"/>
                    </a:ext>
                  </a:extLst>
                </a:gridCol>
                <a:gridCol w="675432">
                  <a:extLst>
                    <a:ext uri="{9D8B030D-6E8A-4147-A177-3AD203B41FA5}">
                      <a16:colId xmlns:a16="http://schemas.microsoft.com/office/drawing/2014/main" val="226786205"/>
                    </a:ext>
                  </a:extLst>
                </a:gridCol>
                <a:gridCol w="844290">
                  <a:extLst>
                    <a:ext uri="{9D8B030D-6E8A-4147-A177-3AD203B41FA5}">
                      <a16:colId xmlns:a16="http://schemas.microsoft.com/office/drawing/2014/main" val="1606922463"/>
                    </a:ext>
                  </a:extLst>
                </a:gridCol>
                <a:gridCol w="680257">
                  <a:extLst>
                    <a:ext uri="{9D8B030D-6E8A-4147-A177-3AD203B41FA5}">
                      <a16:colId xmlns:a16="http://schemas.microsoft.com/office/drawing/2014/main" val="914048133"/>
                    </a:ext>
                  </a:extLst>
                </a:gridCol>
                <a:gridCol w="651309">
                  <a:extLst>
                    <a:ext uri="{9D8B030D-6E8A-4147-A177-3AD203B41FA5}">
                      <a16:colId xmlns:a16="http://schemas.microsoft.com/office/drawing/2014/main" val="1111786375"/>
                    </a:ext>
                  </a:extLst>
                </a:gridCol>
                <a:gridCol w="745387">
                  <a:extLst>
                    <a:ext uri="{9D8B030D-6E8A-4147-A177-3AD203B41FA5}">
                      <a16:colId xmlns:a16="http://schemas.microsoft.com/office/drawing/2014/main" val="2682347545"/>
                    </a:ext>
                  </a:extLst>
                </a:gridCol>
              </a:tblGrid>
              <a:tr h="162266">
                <a:tc rowSpan="2">
                  <a:txBody>
                    <a:bodyPr/>
                    <a:lstStyle/>
                    <a:p>
                      <a:pPr algn="ctr" fontAlgn="t"/>
                      <a:r>
                        <a:rPr lang="en-AU" sz="1000" b="1" i="0" u="none" strike="noStrike">
                          <a:solidFill>
                            <a:srgbClr val="000000"/>
                          </a:solidFill>
                          <a:effectLst/>
                          <a:latin typeface="Calibri" panose="020F0502020204030204" pitchFamily="34" charset="0"/>
                        </a:rPr>
                        <a:t>5 MINUTE SETTLEMENT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8466908"/>
                  </a:ext>
                </a:extLst>
              </a:tr>
              <a:tr h="324531">
                <a:tc vMerge="1">
                  <a:txBody>
                    <a:bodyPr/>
                    <a:lstStyle/>
                    <a:p>
                      <a:endParaRPr lang="en-AU"/>
                    </a:p>
                  </a:txBody>
                  <a:tcPr/>
                </a:tc>
                <a:tc>
                  <a:txBody>
                    <a:bodyPr/>
                    <a:lstStyle/>
                    <a:p>
                      <a:pPr algn="ctr" fontAlgn="t"/>
                      <a:r>
                        <a:rPr lang="en-AU" sz="1000" b="1" i="0" u="none" strike="noStrike">
                          <a:solidFill>
                            <a:srgbClr val="000000"/>
                          </a:solidFill>
                          <a:effectLst/>
                          <a:latin typeface="Calibri" panose="020F0502020204030204" pitchFamily="34" charset="0"/>
                        </a:rPr>
                        <a:t>Internal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SWG</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External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Draft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Final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User</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569088"/>
                  </a:ext>
                </a:extLst>
              </a:tr>
              <a:tr h="162266">
                <a:tc gridSpan="11">
                  <a:txBody>
                    <a:bodyPr/>
                    <a:lstStyle/>
                    <a:p>
                      <a:pPr algn="l" fontAlgn="t"/>
                      <a:r>
                        <a:rPr lang="en-AU" sz="1000" b="1"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22681475"/>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1 - Reallocations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77320266"/>
                  </a:ext>
                </a:extLst>
              </a:tr>
              <a:tr h="162266">
                <a:tc>
                  <a:txBody>
                    <a:bodyPr/>
                    <a:lstStyle/>
                    <a:p>
                      <a:pPr algn="l" fontAlgn="t"/>
                      <a:r>
                        <a:rPr lang="en-AU" sz="1000" b="0" i="0" u="none" strike="noStrike">
                          <a:solidFill>
                            <a:srgbClr val="000000"/>
                          </a:solidFill>
                          <a:effectLst/>
                          <a:latin typeface="Calibri" panose="020F0502020204030204" pitchFamily="34" charset="0"/>
                        </a:rPr>
                        <a:t>Reallocations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1-Apr-20</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3231868756"/>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2 - Settlements and Billing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53119814"/>
                  </a:ext>
                </a:extLst>
              </a:tr>
              <a:tr h="162266">
                <a:tc>
                  <a:txBody>
                    <a:bodyPr/>
                    <a:lstStyle/>
                    <a:p>
                      <a:pPr algn="l" fontAlgn="t"/>
                      <a:r>
                        <a:rPr lang="en-AU" sz="1000" b="0"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09710912"/>
                  </a:ext>
                </a:extLst>
              </a:tr>
              <a:tr h="162266">
                <a:tc>
                  <a:txBody>
                    <a:bodyPr/>
                    <a:lstStyle/>
                    <a:p>
                      <a:pPr algn="l" fontAlgn="t"/>
                      <a:r>
                        <a:rPr lang="en-AU" sz="1000" b="0" i="0" u="none" strike="noStrike">
                          <a:solidFill>
                            <a:srgbClr val="000000"/>
                          </a:solidFill>
                          <a:effectLst/>
                          <a:latin typeface="Calibri" panose="020F0502020204030204" pitchFamily="34" charset="0"/>
                        </a:rPr>
                        <a:t>Billing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71902"/>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3 - Prudentials and Estimation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81666462"/>
                  </a:ext>
                </a:extLst>
              </a:tr>
              <a:tr h="162266">
                <a:tc>
                  <a:txBody>
                    <a:bodyPr/>
                    <a:lstStyle/>
                    <a:p>
                      <a:pPr algn="l" fontAlgn="t"/>
                      <a:r>
                        <a:rPr lang="en-AU" sz="1000" b="0" i="0" u="none" strike="noStrike">
                          <a:solidFill>
                            <a:srgbClr val="000000"/>
                          </a:solidFill>
                          <a:effectLst/>
                          <a:latin typeface="Calibri" panose="020F0502020204030204" pitchFamily="34" charset="0"/>
                        </a:rPr>
                        <a:t>Prudentials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36846936"/>
                  </a:ext>
                </a:extLst>
              </a:tr>
              <a:tr h="162266">
                <a:tc>
                  <a:txBody>
                    <a:bodyPr/>
                    <a:lstStyle/>
                    <a:p>
                      <a:pPr algn="l" fontAlgn="t"/>
                      <a:r>
                        <a:rPr lang="en-AU" sz="1000" b="0" i="0" u="none" strike="noStrike">
                          <a:solidFill>
                            <a:srgbClr val="000000"/>
                          </a:solidFill>
                          <a:effectLst/>
                          <a:latin typeface="Calibri" panose="020F0502020204030204" pitchFamily="34" charset="0"/>
                        </a:rPr>
                        <a:t>Estimation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Feb-21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9334802"/>
                  </a:ext>
                </a:extLst>
              </a:tr>
              <a:tr h="302387">
                <a:tc>
                  <a:txBody>
                    <a:bodyPr/>
                    <a:lstStyle/>
                    <a:p>
                      <a:pPr algn="l" fontAlgn="t"/>
                      <a:r>
                        <a:rPr lang="en-AU" sz="10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Refer DISPATCH</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012928838"/>
                  </a:ext>
                </a:extLst>
              </a:tr>
              <a:tr h="169027">
                <a:tc gridSpan="11">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00651172"/>
                  </a:ext>
                </a:extLst>
              </a:tr>
            </a:tbl>
          </a:graphicData>
        </a:graphic>
      </p:graphicFrame>
      <p:sp>
        <p:nvSpPr>
          <p:cNvPr id="2" name="Title 1">
            <a:extLst>
              <a:ext uri="{FF2B5EF4-FFF2-40B4-BE49-F238E27FC236}">
                <a16:creationId xmlns:a16="http://schemas.microsoft.com/office/drawing/2014/main" id="{5BE30B1E-F326-468D-8CC1-81EC92C875AB}"/>
              </a:ext>
            </a:extLst>
          </p:cNvPr>
          <p:cNvSpPr>
            <a:spLocks noGrp="1"/>
          </p:cNvSpPr>
          <p:nvPr>
            <p:ph type="title"/>
          </p:nvPr>
        </p:nvSpPr>
        <p:spPr>
          <a:xfrm>
            <a:off x="500842" y="150495"/>
            <a:ext cx="8016945" cy="1310695"/>
          </a:xfrm>
        </p:spPr>
        <p:txBody>
          <a:bodyPr/>
          <a:lstStyle/>
          <a:p>
            <a:r>
              <a:rPr lang="en-AU"/>
              <a:t>Systems Workstream - Settlements</a:t>
            </a:r>
          </a:p>
        </p:txBody>
      </p:sp>
      <p:sp>
        <p:nvSpPr>
          <p:cNvPr id="4" name="Slide Number Placeholder 3">
            <a:extLst>
              <a:ext uri="{FF2B5EF4-FFF2-40B4-BE49-F238E27FC236}">
                <a16:creationId xmlns:a16="http://schemas.microsoft.com/office/drawing/2014/main" id="{BD8F36EC-21FC-44B5-8FEC-5E646904ABC5}"/>
              </a:ext>
            </a:extLst>
          </p:cNvPr>
          <p:cNvSpPr>
            <a:spLocks noGrp="1"/>
          </p:cNvSpPr>
          <p:nvPr>
            <p:ph type="sldNum" sz="quarter" idx="12"/>
          </p:nvPr>
        </p:nvSpPr>
        <p:spPr/>
        <p:txBody>
          <a:bodyPr/>
          <a:lstStyle/>
          <a:p>
            <a:fld id="{4EC81F68-4976-451A-B2E9-79BCBD2F70CC}" type="slidenum">
              <a:rPr lang="en-AU" smtClean="0"/>
              <a:t>29</a:t>
            </a:fld>
            <a:endParaRPr lang="en-AU"/>
          </a:p>
        </p:txBody>
      </p:sp>
      <p:sp>
        <p:nvSpPr>
          <p:cNvPr id="9" name="Title 1">
            <a:extLst>
              <a:ext uri="{FF2B5EF4-FFF2-40B4-BE49-F238E27FC236}">
                <a16:creationId xmlns:a16="http://schemas.microsoft.com/office/drawing/2014/main" id="{745BA1EC-7A40-4F76-91C1-E316D24B766F}"/>
              </a:ext>
            </a:extLst>
          </p:cNvPr>
          <p:cNvSpPr txBox="1">
            <a:spLocks/>
          </p:cNvSpPr>
          <p:nvPr/>
        </p:nvSpPr>
        <p:spPr>
          <a:xfrm>
            <a:off x="8517788" y="61474"/>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18-09-2020</a:t>
            </a:r>
          </a:p>
        </p:txBody>
      </p:sp>
    </p:spTree>
    <p:extLst>
      <p:ext uri="{BB962C8B-B14F-4D97-AF65-F5344CB8AC3E}">
        <p14:creationId xmlns:p14="http://schemas.microsoft.com/office/powerpoint/2010/main" val="1339354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lstStyle/>
          <a:p>
            <a:r>
              <a:rPr lang="en-AU"/>
              <a:t>Settlements Workstream Update</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00000"/>
              </a:lnSpc>
              <a:spcBef>
                <a:spcPts val="1200"/>
              </a:spcBef>
              <a:spcAft>
                <a:spcPts val="1200"/>
              </a:spcAft>
            </a:pPr>
            <a:r>
              <a:rPr lang="en-AU" sz="2000"/>
              <a:t>SIT &amp; UAT testing is underway with internal teams</a:t>
            </a:r>
            <a:endParaRPr lang="en-AU" sz="2000">
              <a:cs typeface="Segoe UI Semilight"/>
            </a:endParaRPr>
          </a:p>
          <a:p>
            <a:pPr marL="200025" indent="-200025">
              <a:lnSpc>
                <a:spcPct val="100000"/>
              </a:lnSpc>
              <a:spcBef>
                <a:spcPts val="1200"/>
              </a:spcBef>
              <a:spcAft>
                <a:spcPts val="1200"/>
              </a:spcAft>
            </a:pPr>
            <a:r>
              <a:rPr lang="en-AU" sz="2000"/>
              <a:t>Certification activities are continuing</a:t>
            </a:r>
            <a:endParaRPr lang="en-AU" sz="2000">
              <a:cs typeface="Segoe UI Semilight"/>
            </a:endParaRPr>
          </a:p>
          <a:p>
            <a:pPr marL="200025" indent="-200025">
              <a:lnSpc>
                <a:spcPct val="100000"/>
              </a:lnSpc>
              <a:spcBef>
                <a:spcPts val="1200"/>
              </a:spcBef>
              <a:spcAft>
                <a:spcPts val="1200"/>
              </a:spcAft>
            </a:pPr>
            <a:r>
              <a:rPr lang="en-AU" sz="2000">
                <a:cs typeface="Segoe UI Semilight"/>
              </a:rPr>
              <a:t>Dress rehearsal for cutover activities are being exercised over the coming months</a:t>
            </a:r>
          </a:p>
          <a:p>
            <a:pPr marL="200025" indent="-200025">
              <a:lnSpc>
                <a:spcPct val="100000"/>
              </a:lnSpc>
              <a:spcBef>
                <a:spcPts val="1200"/>
              </a:spcBef>
              <a:spcAft>
                <a:spcPts val="1200"/>
              </a:spcAft>
            </a:pPr>
            <a:endParaRPr lang="en-AU" sz="2000">
              <a:cs typeface="Segoe UI Semilight"/>
            </a:endParaRPr>
          </a:p>
          <a:p>
            <a:pPr marL="0" indent="0">
              <a:lnSpc>
                <a:spcPct val="100000"/>
              </a:lnSpc>
              <a:spcBef>
                <a:spcPts val="1200"/>
              </a:spcBef>
              <a:spcAft>
                <a:spcPts val="1200"/>
              </a:spcAft>
              <a:buNone/>
            </a:pPr>
            <a:endParaRPr lang="en-AU" sz="2000">
              <a:cs typeface="Segoe UI Semiligh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30</a:t>
            </a:fld>
            <a:endParaRPr lang="en-AU"/>
          </a:p>
        </p:txBody>
      </p:sp>
    </p:spTree>
    <p:extLst>
      <p:ext uri="{BB962C8B-B14F-4D97-AF65-F5344CB8AC3E}">
        <p14:creationId xmlns:p14="http://schemas.microsoft.com/office/powerpoint/2010/main" val="2318314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E2BD-4BB4-49C4-A89A-E75103D9C9EA}"/>
              </a:ext>
            </a:extLst>
          </p:cNvPr>
          <p:cNvSpPr>
            <a:spLocks noGrp="1"/>
          </p:cNvSpPr>
          <p:nvPr>
            <p:ph type="title"/>
          </p:nvPr>
        </p:nvSpPr>
        <p:spPr/>
        <p:txBody>
          <a:bodyPr/>
          <a:lstStyle/>
          <a:p>
            <a:r>
              <a:rPr lang="en-AU"/>
              <a:t>Retail/Metering Update</a:t>
            </a:r>
          </a:p>
        </p:txBody>
      </p:sp>
      <p:sp>
        <p:nvSpPr>
          <p:cNvPr id="3" name="Text Placeholder 2">
            <a:extLst>
              <a:ext uri="{FF2B5EF4-FFF2-40B4-BE49-F238E27FC236}">
                <a16:creationId xmlns:a16="http://schemas.microsoft.com/office/drawing/2014/main" id="{467808FF-90BA-4077-9673-BBDC21CBF705}"/>
              </a:ext>
            </a:extLst>
          </p:cNvPr>
          <p:cNvSpPr>
            <a:spLocks noGrp="1"/>
          </p:cNvSpPr>
          <p:nvPr>
            <p:ph type="body" idx="1"/>
          </p:nvPr>
        </p:nvSpPr>
        <p:spPr/>
        <p:txBody>
          <a:bodyPr/>
          <a:lstStyle/>
          <a:p>
            <a:r>
              <a:rPr lang="en-AU"/>
              <a:t>Jim Agelopoulos </a:t>
            </a:r>
          </a:p>
        </p:txBody>
      </p:sp>
      <p:sp>
        <p:nvSpPr>
          <p:cNvPr id="4" name="Slide Number Placeholder 3">
            <a:extLst>
              <a:ext uri="{FF2B5EF4-FFF2-40B4-BE49-F238E27FC236}">
                <a16:creationId xmlns:a16="http://schemas.microsoft.com/office/drawing/2014/main" id="{94E8BDFC-699F-4A12-9EA3-EBE05E79744C}"/>
              </a:ext>
            </a:extLst>
          </p:cNvPr>
          <p:cNvSpPr>
            <a:spLocks noGrp="1"/>
          </p:cNvSpPr>
          <p:nvPr>
            <p:ph type="sldNum" sz="quarter" idx="12"/>
          </p:nvPr>
        </p:nvSpPr>
        <p:spPr/>
        <p:txBody>
          <a:bodyPr/>
          <a:lstStyle/>
          <a:p>
            <a:fld id="{4EC81F68-4976-451A-B2E9-79BCBD2F70CC}" type="slidenum">
              <a:rPr lang="en-AU" smtClean="0"/>
              <a:pPr/>
              <a:t>31</a:t>
            </a:fld>
            <a:endParaRPr lang="en-AU"/>
          </a:p>
        </p:txBody>
      </p:sp>
    </p:spTree>
    <p:extLst>
      <p:ext uri="{BB962C8B-B14F-4D97-AF65-F5344CB8AC3E}">
        <p14:creationId xmlns:p14="http://schemas.microsoft.com/office/powerpoint/2010/main" val="412829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2DC2C630-4D8F-4261-BE1A-400175068E48}"/>
              </a:ext>
            </a:extLst>
          </p:cNvPr>
          <p:cNvSpPr/>
          <p:nvPr/>
        </p:nvSpPr>
        <p:spPr>
          <a:xfrm>
            <a:off x="1950389" y="3292532"/>
            <a:ext cx="8003175" cy="5220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6" name="Arrow: Right 25">
            <a:extLst>
              <a:ext uri="{FF2B5EF4-FFF2-40B4-BE49-F238E27FC236}">
                <a16:creationId xmlns:a16="http://schemas.microsoft.com/office/drawing/2014/main" id="{EAF62B7E-85EA-4B7C-ADA2-BFDD087B575B}"/>
              </a:ext>
            </a:extLst>
          </p:cNvPr>
          <p:cNvSpPr/>
          <p:nvPr/>
        </p:nvSpPr>
        <p:spPr>
          <a:xfrm>
            <a:off x="1942965" y="4452350"/>
            <a:ext cx="8003175" cy="529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490209" y="139862"/>
            <a:ext cx="8003176" cy="1310695"/>
          </a:xfrm>
        </p:spPr>
        <p:txBody>
          <a:bodyPr>
            <a:normAutofit/>
          </a:bodyPr>
          <a:lstStyle/>
          <a:p>
            <a:r>
              <a:rPr lang="en-AU" sz="3600"/>
              <a:t>Retail Metering</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05243"/>
            <a:ext cx="1155942" cy="307777"/>
          </a:xfrm>
          <a:prstGeom prst="rect">
            <a:avLst/>
          </a:prstGeom>
          <a:noFill/>
        </p:spPr>
        <p:txBody>
          <a:bodyPr wrap="square" rtlCol="0">
            <a:spAutoFit/>
          </a:bodyPr>
          <a:lstStyle/>
          <a:p>
            <a:pPr algn="ctr"/>
            <a:r>
              <a:rPr lang="en-AU" sz="1400" b="1"/>
              <a:t>Staging</a:t>
            </a:r>
            <a:endParaRPr lang="en-AU" sz="1323" b="1"/>
          </a:p>
        </p:txBody>
      </p:sp>
      <p:sp>
        <p:nvSpPr>
          <p:cNvPr id="72" name="TextBox 71">
            <a:extLst>
              <a:ext uri="{FF2B5EF4-FFF2-40B4-BE49-F238E27FC236}">
                <a16:creationId xmlns:a16="http://schemas.microsoft.com/office/drawing/2014/main" id="{43FF08DC-4770-4AED-B24B-069945836172}"/>
              </a:ext>
            </a:extLst>
          </p:cNvPr>
          <p:cNvSpPr txBox="1"/>
          <p:nvPr/>
        </p:nvSpPr>
        <p:spPr>
          <a:xfrm>
            <a:off x="428160" y="3409428"/>
            <a:ext cx="1414651"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498598" y="4531082"/>
            <a:ext cx="1414651" cy="307777"/>
          </a:xfrm>
          <a:prstGeom prst="rect">
            <a:avLst/>
          </a:prstGeom>
          <a:noFill/>
        </p:spPr>
        <p:txBody>
          <a:bodyPr wrap="square" rtlCol="0">
            <a:spAutoFit/>
          </a:bodyPr>
          <a:lstStyle/>
          <a:p>
            <a:pPr algn="ctr"/>
            <a:r>
              <a:rPr lang="en-AU" sz="1400" b="1"/>
              <a:t>Production</a:t>
            </a:r>
            <a:endParaRPr lang="en-AU" sz="1213" b="1"/>
          </a:p>
        </p:txBody>
      </p:sp>
      <p:graphicFrame>
        <p:nvGraphicFramePr>
          <p:cNvPr id="74" name="Table 74">
            <a:extLst>
              <a:ext uri="{FF2B5EF4-FFF2-40B4-BE49-F238E27FC236}">
                <a16:creationId xmlns:a16="http://schemas.microsoft.com/office/drawing/2014/main" id="{954B29DC-2A93-41DD-BA46-9FA604D43E7F}"/>
              </a:ext>
            </a:extLst>
          </p:cNvPr>
          <p:cNvGraphicFramePr>
            <a:graphicFrameLocks noGrp="1"/>
          </p:cNvGraphicFramePr>
          <p:nvPr>
            <p:extLst>
              <p:ext uri="{D42A27DB-BD31-4B8C-83A1-F6EECF244321}">
                <p14:modId xmlns:p14="http://schemas.microsoft.com/office/powerpoint/2010/main" val="2392457538"/>
              </p:ext>
            </p:extLst>
          </p:nvPr>
        </p:nvGraphicFramePr>
        <p:xfrm>
          <a:off x="707495" y="6008679"/>
          <a:ext cx="9535014" cy="90925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meter reads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i="0" kern="1200">
                          <a:solidFill>
                            <a:schemeClr val="tx1"/>
                          </a:solidFill>
                          <a:latin typeface="+mn-lt"/>
                          <a:ea typeface="+mn-ea"/>
                          <a:cs typeface="+mn-cs"/>
                        </a:rPr>
                        <a:t>30-min settlement</a:t>
                      </a:r>
                    </a:p>
                    <a:p>
                      <a:pPr marL="0" algn="l" defTabSz="685800" rtl="0" eaLnBrk="1" latinLnBrk="0" hangingPunct="1">
                        <a:spcBef>
                          <a:spcPts val="200"/>
                        </a:spcBef>
                      </a:pPr>
                      <a:r>
                        <a:rPr lang="en-AU" sz="1100" b="0" i="0" kern="1200">
                          <a:solidFill>
                            <a:schemeClr val="tx1"/>
                          </a:solidFill>
                          <a:latin typeface="+mn-lt"/>
                          <a:ea typeface="+mn-ea"/>
                          <a:cs typeface="+mn-cs"/>
                        </a:rPr>
                        <a:t>5-min reads supported </a:t>
                      </a:r>
                    </a:p>
                    <a:p>
                      <a:pPr marL="0" algn="l" defTabSz="685800" rtl="0" eaLnBrk="1" latinLnBrk="0" hangingPunct="1">
                        <a:spcBef>
                          <a:spcPts val="200"/>
                        </a:spcBef>
                      </a:pPr>
                      <a:r>
                        <a:rPr lang="en-AU" sz="1100" b="0" i="0" kern="1200">
                          <a:solidFill>
                            <a:schemeClr val="tx1"/>
                          </a:solidFill>
                          <a:latin typeface="+mn-lt"/>
                          <a:ea typeface="+mn-ea"/>
                          <a:cs typeface="+mn-cs"/>
                        </a:rPr>
                        <a:t>Standing data updates for GS </a:t>
                      </a: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UFE calculation and 5-min settlement</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LR updated to GLOPOOL</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extLst>
              <p:ext uri="{D42A27DB-BD31-4B8C-83A1-F6EECF244321}">
                <p14:modId xmlns:p14="http://schemas.microsoft.com/office/powerpoint/2010/main" val="3234006530"/>
              </p:ext>
            </p:extLst>
          </p:nvPr>
        </p:nvGraphicFramePr>
        <p:xfrm>
          <a:off x="1960181" y="3429811"/>
          <a:ext cx="5895420" cy="259274"/>
        </p:xfrm>
        <a:graphic>
          <a:graphicData uri="http://schemas.openxmlformats.org/drawingml/2006/table">
            <a:tbl>
              <a:tblPr firstRow="1" bandRow="1">
                <a:tableStyleId>{5C22544A-7EE6-4342-B048-85BDC9FD1C3A}</a:tableStyleId>
              </a:tblPr>
              <a:tblGrid>
                <a:gridCol w="2167341">
                  <a:extLst>
                    <a:ext uri="{9D8B030D-6E8A-4147-A177-3AD203B41FA5}">
                      <a16:colId xmlns:a16="http://schemas.microsoft.com/office/drawing/2014/main" val="97459750"/>
                    </a:ext>
                  </a:extLst>
                </a:gridCol>
                <a:gridCol w="2377586">
                  <a:extLst>
                    <a:ext uri="{9D8B030D-6E8A-4147-A177-3AD203B41FA5}">
                      <a16:colId xmlns:a16="http://schemas.microsoft.com/office/drawing/2014/main" val="3520758818"/>
                    </a:ext>
                  </a:extLst>
                </a:gridCol>
                <a:gridCol w="1350493">
                  <a:extLst>
                    <a:ext uri="{9D8B030D-6E8A-4147-A177-3AD203B41FA5}">
                      <a16:colId xmlns:a16="http://schemas.microsoft.com/office/drawing/2014/main" val="3533560872"/>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2315943"/>
            <a:ext cx="4954826" cy="259714"/>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endParaRPr lang="en-AU" sz="1102" b="1"/>
          </a:p>
        </p:txBody>
      </p:sp>
      <p:sp>
        <p:nvSpPr>
          <p:cNvPr id="84" name="TextBox 83">
            <a:extLst>
              <a:ext uri="{FF2B5EF4-FFF2-40B4-BE49-F238E27FC236}">
                <a16:creationId xmlns:a16="http://schemas.microsoft.com/office/drawing/2014/main" id="{7B2400D9-DE7D-45CE-9B09-D4490F95642F}"/>
              </a:ext>
            </a:extLst>
          </p:cNvPr>
          <p:cNvSpPr txBox="1"/>
          <p:nvPr/>
        </p:nvSpPr>
        <p:spPr>
          <a:xfrm>
            <a:off x="5736229" y="3428482"/>
            <a:ext cx="1045205" cy="261931"/>
          </a:xfrm>
          <a:prstGeom prst="rect">
            <a:avLst/>
          </a:prstGeom>
          <a:noFill/>
        </p:spPr>
        <p:txBody>
          <a:bodyPr wrap="square" rtlCol="0">
            <a:spAutoFit/>
          </a:bodyPr>
          <a:lstStyle/>
          <a:p>
            <a:r>
              <a:rPr lang="en-AU" sz="1102" b="1">
                <a:solidFill>
                  <a:schemeClr val="bg1"/>
                </a:solidFill>
              </a:rPr>
              <a:t>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870613" y="3428521"/>
            <a:ext cx="997235" cy="261931"/>
          </a:xfrm>
          <a:prstGeom prst="rect">
            <a:avLst/>
          </a:prstGeom>
          <a:noFill/>
        </p:spPr>
        <p:txBody>
          <a:bodyPr wrap="square" rtlCol="0">
            <a:spAutoFit/>
          </a:bodyPr>
          <a:lstStyle/>
          <a:p>
            <a:r>
              <a:rPr lang="en-AU" sz="1102" b="1">
                <a:solidFill>
                  <a:schemeClr val="bg1"/>
                </a:solidFill>
              </a:rPr>
              <a:t>1 Feb 2021</a:t>
            </a:r>
          </a:p>
        </p:txBody>
      </p:sp>
      <p:sp>
        <p:nvSpPr>
          <p:cNvPr id="29" name="TextBox 28">
            <a:extLst>
              <a:ext uri="{FF2B5EF4-FFF2-40B4-BE49-F238E27FC236}">
                <a16:creationId xmlns:a16="http://schemas.microsoft.com/office/drawing/2014/main" id="{CC527DE0-2ED0-4969-910F-893B93E35C00}"/>
              </a:ext>
            </a:extLst>
          </p:cNvPr>
          <p:cNvSpPr txBox="1"/>
          <p:nvPr/>
        </p:nvSpPr>
        <p:spPr>
          <a:xfrm>
            <a:off x="7062216" y="3434385"/>
            <a:ext cx="1045205" cy="261931"/>
          </a:xfrm>
          <a:prstGeom prst="rect">
            <a:avLst/>
          </a:prstGeom>
          <a:noFill/>
        </p:spPr>
        <p:txBody>
          <a:bodyPr wrap="square" rtlCol="0">
            <a:spAutoFit/>
          </a:bodyPr>
          <a:lstStyle/>
          <a:p>
            <a:r>
              <a:rPr lang="en-AU" sz="1102" b="1">
                <a:solidFill>
                  <a:schemeClr val="bg1"/>
                </a:solidFill>
              </a:rPr>
              <a:t>1 Feb 2022</a:t>
            </a:r>
          </a:p>
        </p:txBody>
      </p:sp>
      <p:graphicFrame>
        <p:nvGraphicFramePr>
          <p:cNvPr id="33" name="Table 76">
            <a:extLst>
              <a:ext uri="{FF2B5EF4-FFF2-40B4-BE49-F238E27FC236}">
                <a16:creationId xmlns:a16="http://schemas.microsoft.com/office/drawing/2014/main" id="{7705C0B1-E3E5-4666-A474-75C32FFAD2F3}"/>
              </a:ext>
            </a:extLst>
          </p:cNvPr>
          <p:cNvGraphicFramePr>
            <a:graphicFrameLocks noGrp="1"/>
          </p:cNvGraphicFramePr>
          <p:nvPr>
            <p:extLst>
              <p:ext uri="{D42A27DB-BD31-4B8C-83A1-F6EECF244321}">
                <p14:modId xmlns:p14="http://schemas.microsoft.com/office/powerpoint/2010/main" val="2405058077"/>
              </p:ext>
            </p:extLst>
          </p:nvPr>
        </p:nvGraphicFramePr>
        <p:xfrm>
          <a:off x="1981446" y="2325279"/>
          <a:ext cx="1339164" cy="259274"/>
        </p:xfrm>
        <a:graphic>
          <a:graphicData uri="http://schemas.openxmlformats.org/drawingml/2006/table">
            <a:tbl>
              <a:tblPr firstRow="1" bandRow="1">
                <a:tableStyleId>{5C22544A-7EE6-4342-B048-85BDC9FD1C3A}</a:tableStyleId>
              </a:tblPr>
              <a:tblGrid>
                <a:gridCol w="1339164">
                  <a:extLst>
                    <a:ext uri="{9D8B030D-6E8A-4147-A177-3AD203B41FA5}">
                      <a16:colId xmlns:a16="http://schemas.microsoft.com/office/drawing/2014/main" val="97459750"/>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34" name="TextBox 33">
            <a:extLst>
              <a:ext uri="{FF2B5EF4-FFF2-40B4-BE49-F238E27FC236}">
                <a16:creationId xmlns:a16="http://schemas.microsoft.com/office/drawing/2014/main" id="{3B08BD9C-221D-4186-B720-89F110F07C3A}"/>
              </a:ext>
            </a:extLst>
          </p:cNvPr>
          <p:cNvSpPr txBox="1"/>
          <p:nvPr/>
        </p:nvSpPr>
        <p:spPr>
          <a:xfrm>
            <a:off x="2336413" y="2305406"/>
            <a:ext cx="1155942" cy="261931"/>
          </a:xfrm>
          <a:prstGeom prst="rect">
            <a:avLst/>
          </a:prstGeom>
          <a:noFill/>
        </p:spPr>
        <p:txBody>
          <a:bodyPr wrap="square" rtlCol="0">
            <a:spAutoFit/>
          </a:bodyPr>
          <a:lstStyle/>
          <a:p>
            <a:r>
              <a:rPr lang="en-AU" sz="1102" b="1">
                <a:solidFill>
                  <a:schemeClr val="bg1"/>
                </a:solidFill>
              </a:rPr>
              <a:t>31 Oct 2020</a:t>
            </a:r>
          </a:p>
        </p:txBody>
      </p:sp>
      <p:sp>
        <p:nvSpPr>
          <p:cNvPr id="12" name="Rectangle 11">
            <a:extLst>
              <a:ext uri="{FF2B5EF4-FFF2-40B4-BE49-F238E27FC236}">
                <a16:creationId xmlns:a16="http://schemas.microsoft.com/office/drawing/2014/main" id="{6DA0A700-F803-431F-B301-F32B9DE4F28E}"/>
              </a:ext>
            </a:extLst>
          </p:cNvPr>
          <p:cNvSpPr/>
          <p:nvPr/>
        </p:nvSpPr>
        <p:spPr>
          <a:xfrm>
            <a:off x="6121660" y="2317182"/>
            <a:ext cx="657552" cy="261931"/>
          </a:xfrm>
          <a:prstGeom prst="rect">
            <a:avLst/>
          </a:prstGeom>
        </p:spPr>
        <p:txBody>
          <a:bodyPr wrap="none">
            <a:spAutoFit/>
          </a:bodyPr>
          <a:lstStyle/>
          <a:p>
            <a:r>
              <a:rPr lang="en-AU" sz="1102" b="1">
                <a:solidFill>
                  <a:schemeClr val="bg1"/>
                </a:solidFill>
              </a:rPr>
              <a:t>1 Oct 21</a:t>
            </a:r>
          </a:p>
        </p:txBody>
      </p:sp>
      <p:graphicFrame>
        <p:nvGraphicFramePr>
          <p:cNvPr id="28" name="Table 76">
            <a:extLst>
              <a:ext uri="{FF2B5EF4-FFF2-40B4-BE49-F238E27FC236}">
                <a16:creationId xmlns:a16="http://schemas.microsoft.com/office/drawing/2014/main" id="{2B5096CA-E722-4A18-973E-7B721D0C47DC}"/>
              </a:ext>
            </a:extLst>
          </p:cNvPr>
          <p:cNvGraphicFramePr>
            <a:graphicFrameLocks noGrp="1"/>
          </p:cNvGraphicFramePr>
          <p:nvPr>
            <p:extLst>
              <p:ext uri="{D42A27DB-BD31-4B8C-83A1-F6EECF244321}">
                <p14:modId xmlns:p14="http://schemas.microsoft.com/office/powerpoint/2010/main" val="1254911763"/>
              </p:ext>
            </p:extLst>
          </p:nvPr>
        </p:nvGraphicFramePr>
        <p:xfrm>
          <a:off x="1960366" y="4597579"/>
          <a:ext cx="6494621" cy="260816"/>
        </p:xfrm>
        <a:graphic>
          <a:graphicData uri="http://schemas.openxmlformats.org/drawingml/2006/table">
            <a:tbl>
              <a:tblPr firstRow="1" bandRow="1">
                <a:tableStyleId>{5C22544A-7EE6-4342-B048-85BDC9FD1C3A}</a:tableStyleId>
              </a:tblPr>
              <a:tblGrid>
                <a:gridCol w="2250121">
                  <a:extLst>
                    <a:ext uri="{9D8B030D-6E8A-4147-A177-3AD203B41FA5}">
                      <a16:colId xmlns:a16="http://schemas.microsoft.com/office/drawing/2014/main" val="97459750"/>
                    </a:ext>
                  </a:extLst>
                </a:gridCol>
                <a:gridCol w="2615610">
                  <a:extLst>
                    <a:ext uri="{9D8B030D-6E8A-4147-A177-3AD203B41FA5}">
                      <a16:colId xmlns:a16="http://schemas.microsoft.com/office/drawing/2014/main" val="1541971239"/>
                    </a:ext>
                  </a:extLst>
                </a:gridCol>
                <a:gridCol w="1628890">
                  <a:extLst>
                    <a:ext uri="{9D8B030D-6E8A-4147-A177-3AD203B41FA5}">
                      <a16:colId xmlns:a16="http://schemas.microsoft.com/office/drawing/2014/main" val="1036072466"/>
                    </a:ext>
                  </a:extLst>
                </a:gridCol>
              </a:tblGrid>
              <a:tr h="219541">
                <a:tc>
                  <a:txBody>
                    <a:bodyPr/>
                    <a:lstStyle/>
                    <a:p>
                      <a:endParaRPr lang="en-AU" sz="105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32" name="TextBox 31">
            <a:extLst>
              <a:ext uri="{FF2B5EF4-FFF2-40B4-BE49-F238E27FC236}">
                <a16:creationId xmlns:a16="http://schemas.microsoft.com/office/drawing/2014/main" id="{F4CD08A2-0D75-4BC2-8B25-DD2996B4040C}"/>
              </a:ext>
            </a:extLst>
          </p:cNvPr>
          <p:cNvSpPr txBox="1"/>
          <p:nvPr/>
        </p:nvSpPr>
        <p:spPr>
          <a:xfrm>
            <a:off x="7345214" y="4630302"/>
            <a:ext cx="1116000" cy="180000"/>
          </a:xfrm>
          <a:prstGeom prst="rect">
            <a:avLst/>
          </a:prstGeom>
          <a:noFill/>
        </p:spPr>
        <p:txBody>
          <a:bodyPr wrap="square" rtlCol="0">
            <a:spAutoFit/>
          </a:bodyPr>
          <a:lstStyle/>
          <a:p>
            <a:pPr algn="r"/>
            <a:r>
              <a:rPr lang="en-AU" sz="1102" b="1">
                <a:solidFill>
                  <a:schemeClr val="bg1"/>
                </a:solidFill>
              </a:rPr>
              <a:t>1 May 2022</a:t>
            </a:r>
          </a:p>
        </p:txBody>
      </p:sp>
      <p:sp>
        <p:nvSpPr>
          <p:cNvPr id="35" name="TextBox 34">
            <a:extLst>
              <a:ext uri="{FF2B5EF4-FFF2-40B4-BE49-F238E27FC236}">
                <a16:creationId xmlns:a16="http://schemas.microsoft.com/office/drawing/2014/main" id="{661C2220-3D42-4C35-98B9-556B4AE24ABE}"/>
              </a:ext>
            </a:extLst>
          </p:cNvPr>
          <p:cNvSpPr txBox="1"/>
          <p:nvPr/>
        </p:nvSpPr>
        <p:spPr>
          <a:xfrm>
            <a:off x="3092434" y="4590801"/>
            <a:ext cx="1046083" cy="268037"/>
          </a:xfrm>
          <a:prstGeom prst="rect">
            <a:avLst/>
          </a:prstGeom>
          <a:noFill/>
        </p:spPr>
        <p:txBody>
          <a:bodyPr wrap="square" rtlCol="0">
            <a:spAutoFit/>
          </a:bodyPr>
          <a:lstStyle/>
          <a:p>
            <a:pPr algn="r"/>
            <a:r>
              <a:rPr lang="en-AU" sz="1102" b="1">
                <a:solidFill>
                  <a:schemeClr val="bg1"/>
                </a:solidFill>
              </a:rPr>
              <a:t>9 Mar 2021</a:t>
            </a:r>
          </a:p>
        </p:txBody>
      </p:sp>
      <p:sp>
        <p:nvSpPr>
          <p:cNvPr id="39" name="TextBox 38">
            <a:extLst>
              <a:ext uri="{FF2B5EF4-FFF2-40B4-BE49-F238E27FC236}">
                <a16:creationId xmlns:a16="http://schemas.microsoft.com/office/drawing/2014/main" id="{AEC705FE-64DC-4D30-AE6C-902525B32D9C}"/>
              </a:ext>
            </a:extLst>
          </p:cNvPr>
          <p:cNvSpPr txBox="1"/>
          <p:nvPr/>
        </p:nvSpPr>
        <p:spPr>
          <a:xfrm>
            <a:off x="707495" y="5677984"/>
            <a:ext cx="7503795" cy="307777"/>
          </a:xfrm>
          <a:prstGeom prst="rect">
            <a:avLst/>
          </a:prstGeom>
          <a:noFill/>
          <a:ln>
            <a:noFill/>
          </a:ln>
        </p:spPr>
        <p:txBody>
          <a:bodyPr wrap="square" rtlCol="0" anchor="ctr">
            <a:spAutoFit/>
          </a:bodyPr>
          <a:lstStyle/>
          <a:p>
            <a:r>
              <a:rPr lang="en-AU" sz="1400" b="1"/>
              <a:t>Legend</a:t>
            </a:r>
          </a:p>
        </p:txBody>
      </p:sp>
      <p:sp>
        <p:nvSpPr>
          <p:cNvPr id="3" name="Rectangle 2">
            <a:extLst>
              <a:ext uri="{FF2B5EF4-FFF2-40B4-BE49-F238E27FC236}">
                <a16:creationId xmlns:a16="http://schemas.microsoft.com/office/drawing/2014/main" id="{FD91BB1E-438B-4585-8C8C-376B21AF7009}"/>
              </a:ext>
            </a:extLst>
          </p:cNvPr>
          <p:cNvSpPr/>
          <p:nvPr/>
        </p:nvSpPr>
        <p:spPr>
          <a:xfrm>
            <a:off x="6950957" y="2325868"/>
            <a:ext cx="2480037" cy="250378"/>
          </a:xfrm>
          <a:prstGeom prst="rect">
            <a:avLst/>
          </a:prstGeom>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00067F5-C1B7-4B02-843B-97D116ED983D}"/>
              </a:ext>
            </a:extLst>
          </p:cNvPr>
          <p:cNvSpPr txBox="1"/>
          <p:nvPr/>
        </p:nvSpPr>
        <p:spPr>
          <a:xfrm>
            <a:off x="6837902" y="2298985"/>
            <a:ext cx="2480038" cy="261610"/>
          </a:xfrm>
          <a:prstGeom prst="rect">
            <a:avLst/>
          </a:prstGeom>
          <a:noFill/>
        </p:spPr>
        <p:txBody>
          <a:bodyPr wrap="square" rtlCol="0" anchor="ctr">
            <a:spAutoFit/>
          </a:bodyPr>
          <a:lstStyle/>
          <a:p>
            <a:pPr algn="ctr"/>
            <a:r>
              <a:rPr lang="en-AU" sz="1100" b="1">
                <a:solidFill>
                  <a:schemeClr val="bg1"/>
                </a:solidFill>
              </a:rPr>
              <a:t>GS from 1</a:t>
            </a:r>
            <a:r>
              <a:rPr lang="en-AU" sz="1100" b="1" baseline="30000">
                <a:solidFill>
                  <a:schemeClr val="bg1"/>
                </a:solidFill>
              </a:rPr>
              <a:t>st</a:t>
            </a:r>
            <a:r>
              <a:rPr lang="en-AU" sz="1100" b="1">
                <a:solidFill>
                  <a:schemeClr val="bg1"/>
                </a:solidFill>
              </a:rPr>
              <a:t> quarter 2021 - TBC</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935629" y="4585831"/>
            <a:ext cx="893431" cy="261931"/>
          </a:xfrm>
          <a:prstGeom prst="rect">
            <a:avLst/>
          </a:prstGeom>
          <a:noFill/>
        </p:spPr>
        <p:txBody>
          <a:bodyPr wrap="square" rtlCol="0">
            <a:spAutoFit/>
          </a:bodyPr>
          <a:lstStyle/>
          <a:p>
            <a:pPr algn="r"/>
            <a:r>
              <a:rPr lang="en-AU" sz="1102" b="1">
                <a:solidFill>
                  <a:schemeClr val="bg1"/>
                </a:solidFill>
              </a:rPr>
              <a:t>1 Oct 2021</a:t>
            </a:r>
          </a:p>
        </p:txBody>
      </p:sp>
      <p:sp>
        <p:nvSpPr>
          <p:cNvPr id="7" name="Speech Bubble: Rectangle with Corners Rounded 6">
            <a:extLst>
              <a:ext uri="{FF2B5EF4-FFF2-40B4-BE49-F238E27FC236}">
                <a16:creationId xmlns:a16="http://schemas.microsoft.com/office/drawing/2014/main" id="{57E1E9B8-348E-4025-8A11-61C6C7BE89D0}"/>
              </a:ext>
            </a:extLst>
          </p:cNvPr>
          <p:cNvSpPr/>
          <p:nvPr/>
        </p:nvSpPr>
        <p:spPr>
          <a:xfrm>
            <a:off x="7676707" y="1595786"/>
            <a:ext cx="1552353" cy="435858"/>
          </a:xfrm>
          <a:prstGeom prst="wedgeRoundRectCallout">
            <a:avLst>
              <a:gd name="adj1" fmla="val -9159"/>
              <a:gd name="adj2" fmla="val 84231"/>
              <a:gd name="adj3" fmla="val 1666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a:t>Date to be confirmed.</a:t>
            </a:r>
          </a:p>
        </p:txBody>
      </p:sp>
      <p:sp>
        <p:nvSpPr>
          <p:cNvPr id="6" name="Slide Number Placeholder 5">
            <a:extLst>
              <a:ext uri="{FF2B5EF4-FFF2-40B4-BE49-F238E27FC236}">
                <a16:creationId xmlns:a16="http://schemas.microsoft.com/office/drawing/2014/main" id="{F31FFC1C-98C0-4E87-86F3-BA0A9E05AF36}"/>
              </a:ext>
            </a:extLst>
          </p:cNvPr>
          <p:cNvSpPr>
            <a:spLocks noGrp="1"/>
          </p:cNvSpPr>
          <p:nvPr>
            <p:ph type="sldNum" sz="quarter" idx="12"/>
          </p:nvPr>
        </p:nvSpPr>
        <p:spPr/>
        <p:txBody>
          <a:bodyPr/>
          <a:lstStyle/>
          <a:p>
            <a:fld id="{4EC81F68-4976-451A-B2E9-79BCBD2F70CC}" type="slidenum">
              <a:rPr lang="en-AU" smtClean="0"/>
              <a:t>32</a:t>
            </a:fld>
            <a:endParaRPr lang="en-US"/>
          </a:p>
        </p:txBody>
      </p:sp>
    </p:spTree>
    <p:extLst>
      <p:ext uri="{BB962C8B-B14F-4D97-AF65-F5344CB8AC3E}">
        <p14:creationId xmlns:p14="http://schemas.microsoft.com/office/powerpoint/2010/main" val="2586501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B7F-E1D8-4A30-9117-3078F792FB68}"/>
              </a:ext>
            </a:extLst>
          </p:cNvPr>
          <p:cNvSpPr>
            <a:spLocks noGrp="1"/>
          </p:cNvSpPr>
          <p:nvPr>
            <p:ph type="title"/>
          </p:nvPr>
        </p:nvSpPr>
        <p:spPr/>
        <p:txBody>
          <a:bodyPr/>
          <a:lstStyle/>
          <a:p>
            <a:r>
              <a:rPr lang="en-AU"/>
              <a:t>Systems Workstream - Metering</a:t>
            </a:r>
          </a:p>
        </p:txBody>
      </p:sp>
      <p:sp>
        <p:nvSpPr>
          <p:cNvPr id="4" name="Slide Number Placeholder 3">
            <a:extLst>
              <a:ext uri="{FF2B5EF4-FFF2-40B4-BE49-F238E27FC236}">
                <a16:creationId xmlns:a16="http://schemas.microsoft.com/office/drawing/2014/main" id="{0D1306E8-64A7-449D-8466-6A2EC9A2C285}"/>
              </a:ext>
            </a:extLst>
          </p:cNvPr>
          <p:cNvSpPr>
            <a:spLocks noGrp="1"/>
          </p:cNvSpPr>
          <p:nvPr>
            <p:ph type="sldNum" sz="quarter" idx="12"/>
          </p:nvPr>
        </p:nvSpPr>
        <p:spPr/>
        <p:txBody>
          <a:bodyPr/>
          <a:lstStyle/>
          <a:p>
            <a:fld id="{4EC81F68-4976-451A-B2E9-79BCBD2F70CC}" type="slidenum">
              <a:rPr lang="en-AU" smtClean="0"/>
              <a:t>33</a:t>
            </a:fld>
            <a:endParaRPr lang="en-AU"/>
          </a:p>
        </p:txBody>
      </p:sp>
      <p:sp>
        <p:nvSpPr>
          <p:cNvPr id="26" name="Title 1">
            <a:extLst>
              <a:ext uri="{FF2B5EF4-FFF2-40B4-BE49-F238E27FC236}">
                <a16:creationId xmlns:a16="http://schemas.microsoft.com/office/drawing/2014/main" id="{2EB323A6-5640-4AF9-BF89-067AA8FF0BBB}"/>
              </a:ext>
            </a:extLst>
          </p:cNvPr>
          <p:cNvSpPr txBox="1">
            <a:spLocks/>
          </p:cNvSpPr>
          <p:nvPr/>
        </p:nvSpPr>
        <p:spPr>
          <a:xfrm>
            <a:off x="8517788" y="4314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05-10-2020</a:t>
            </a:r>
          </a:p>
        </p:txBody>
      </p:sp>
      <p:pic>
        <p:nvPicPr>
          <p:cNvPr id="7" name="Picture 6">
            <a:extLst>
              <a:ext uri="{FF2B5EF4-FFF2-40B4-BE49-F238E27FC236}">
                <a16:creationId xmlns:a16="http://schemas.microsoft.com/office/drawing/2014/main" id="{82F37692-35D5-4C8C-A0D1-F8F2D9D5BF8A}"/>
              </a:ext>
            </a:extLst>
          </p:cNvPr>
          <p:cNvPicPr>
            <a:picLocks noChangeAspect="1"/>
          </p:cNvPicPr>
          <p:nvPr/>
        </p:nvPicPr>
        <p:blipFill>
          <a:blip r:embed="rId3"/>
          <a:stretch>
            <a:fillRect/>
          </a:stretch>
        </p:blipFill>
        <p:spPr>
          <a:xfrm>
            <a:off x="441087" y="1929700"/>
            <a:ext cx="9809637" cy="4101824"/>
          </a:xfrm>
          <a:prstGeom prst="rect">
            <a:avLst/>
          </a:prstGeom>
        </p:spPr>
      </p:pic>
    </p:spTree>
    <p:extLst>
      <p:ext uri="{BB962C8B-B14F-4D97-AF65-F5344CB8AC3E}">
        <p14:creationId xmlns:p14="http://schemas.microsoft.com/office/powerpoint/2010/main" val="4251890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45A9-3A6A-4AEE-85D5-BC6DF32ED3B4}"/>
              </a:ext>
            </a:extLst>
          </p:cNvPr>
          <p:cNvSpPr>
            <a:spLocks noGrp="1"/>
          </p:cNvSpPr>
          <p:nvPr>
            <p:ph type="title"/>
          </p:nvPr>
        </p:nvSpPr>
        <p:spPr/>
        <p:txBody>
          <a:bodyPr/>
          <a:lstStyle/>
          <a:p>
            <a:br>
              <a:rPr lang="en-AU" sz="5250"/>
            </a:br>
            <a:r>
              <a:rPr lang="en-AU" sz="5250">
                <a:ea typeface="+mj-lt"/>
                <a:cs typeface="+mj-lt"/>
              </a:rPr>
              <a:t>RM20 PPS Report Simplification</a:t>
            </a:r>
            <a:endParaRPr lang="en-AU" sz="3200"/>
          </a:p>
        </p:txBody>
      </p:sp>
      <p:sp>
        <p:nvSpPr>
          <p:cNvPr id="3" name="Text Placeholder 2">
            <a:extLst>
              <a:ext uri="{FF2B5EF4-FFF2-40B4-BE49-F238E27FC236}">
                <a16:creationId xmlns:a16="http://schemas.microsoft.com/office/drawing/2014/main" id="{8D6324A3-E9B7-4CCC-8429-A269A528D1C8}"/>
              </a:ext>
            </a:extLst>
          </p:cNvPr>
          <p:cNvSpPr>
            <a:spLocks noGrp="1"/>
          </p:cNvSpPr>
          <p:nvPr>
            <p:ph type="body" idx="1"/>
          </p:nvPr>
        </p:nvSpPr>
        <p:spPr/>
        <p:txBody>
          <a:bodyPr vert="horz" lIns="91440" tIns="45720" rIns="91440" bIns="45720" rtlCol="0" anchor="t">
            <a:normAutofit/>
          </a:bodyPr>
          <a:lstStyle/>
          <a:p>
            <a:r>
              <a:rPr lang="en-AU" sz="2100"/>
              <a:t>Paul Lyttle</a:t>
            </a:r>
            <a:endParaRPr lang="en-AU"/>
          </a:p>
        </p:txBody>
      </p:sp>
      <p:sp>
        <p:nvSpPr>
          <p:cNvPr id="4" name="Slide Number Placeholder 3">
            <a:extLst>
              <a:ext uri="{FF2B5EF4-FFF2-40B4-BE49-F238E27FC236}">
                <a16:creationId xmlns:a16="http://schemas.microsoft.com/office/drawing/2014/main" id="{9257F3E9-D56B-498D-886A-EF6B09B3DAD4}"/>
              </a:ext>
            </a:extLst>
          </p:cNvPr>
          <p:cNvSpPr>
            <a:spLocks noGrp="1"/>
          </p:cNvSpPr>
          <p:nvPr>
            <p:ph type="sldNum" sz="quarter" idx="12"/>
          </p:nvPr>
        </p:nvSpPr>
        <p:spPr/>
        <p:txBody>
          <a:bodyPr/>
          <a:lstStyle/>
          <a:p>
            <a:fld id="{4EC81F68-4976-451A-B2E9-79BCBD2F70CC}" type="slidenum">
              <a:rPr lang="en-AU" smtClean="0"/>
              <a:pPr/>
              <a:t>34</a:t>
            </a:fld>
            <a:endParaRPr lang="en-AU"/>
          </a:p>
        </p:txBody>
      </p:sp>
    </p:spTree>
    <p:extLst>
      <p:ext uri="{BB962C8B-B14F-4D97-AF65-F5344CB8AC3E}">
        <p14:creationId xmlns:p14="http://schemas.microsoft.com/office/powerpoint/2010/main" val="1783060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1021-0577-4BD5-8E9D-5CDED524EF51}"/>
              </a:ext>
            </a:extLst>
          </p:cNvPr>
          <p:cNvSpPr>
            <a:spLocks noGrp="1"/>
          </p:cNvSpPr>
          <p:nvPr>
            <p:ph type="title"/>
          </p:nvPr>
        </p:nvSpPr>
        <p:spPr>
          <a:xfrm>
            <a:off x="500842" y="150495"/>
            <a:ext cx="9884847" cy="1310695"/>
          </a:xfrm>
        </p:spPr>
        <p:txBody>
          <a:bodyPr/>
          <a:lstStyle/>
          <a:p>
            <a:r>
              <a:rPr lang="en-AU"/>
              <a:t>RM20 PPS Report Simplification</a:t>
            </a:r>
          </a:p>
        </p:txBody>
      </p:sp>
      <p:sp>
        <p:nvSpPr>
          <p:cNvPr id="3" name="Content Placeholder 2">
            <a:extLst>
              <a:ext uri="{FF2B5EF4-FFF2-40B4-BE49-F238E27FC236}">
                <a16:creationId xmlns:a16="http://schemas.microsoft.com/office/drawing/2014/main" id="{9490960A-0CA8-4F60-A823-CEFC310C41E6}"/>
              </a:ext>
            </a:extLst>
          </p:cNvPr>
          <p:cNvSpPr>
            <a:spLocks noGrp="1"/>
          </p:cNvSpPr>
          <p:nvPr>
            <p:ph idx="1"/>
          </p:nvPr>
        </p:nvSpPr>
        <p:spPr>
          <a:xfrm>
            <a:off x="500842" y="1455786"/>
            <a:ext cx="9668168" cy="5414420"/>
          </a:xfrm>
        </p:spPr>
        <p:txBody>
          <a:bodyPr>
            <a:normAutofit/>
          </a:bodyPr>
          <a:lstStyle/>
          <a:p>
            <a:pPr marL="0" lvl="1" indent="0">
              <a:lnSpc>
                <a:spcPct val="120000"/>
              </a:lnSpc>
              <a:spcBef>
                <a:spcPts val="0"/>
              </a:spcBef>
              <a:buNone/>
            </a:pPr>
            <a:endParaRPr lang="en-AU" sz="2205"/>
          </a:p>
          <a:p>
            <a:pPr marL="377979" lvl="1" indent="-377979">
              <a:lnSpc>
                <a:spcPct val="120000"/>
              </a:lnSpc>
              <a:spcBef>
                <a:spcPts val="0"/>
              </a:spcBef>
            </a:pPr>
            <a:endParaRPr lang="en-AU" sz="2756"/>
          </a:p>
          <a:p>
            <a:pPr marL="0" lvl="1" indent="0">
              <a:lnSpc>
                <a:spcPct val="120000"/>
              </a:lnSpc>
              <a:spcBef>
                <a:spcPts val="0"/>
              </a:spcBef>
              <a:buNone/>
            </a:pPr>
            <a:endParaRPr lang="en-AU" sz="2756"/>
          </a:p>
          <a:p>
            <a:pPr marL="400964" lvl="2">
              <a:lnSpc>
                <a:spcPct val="120000"/>
              </a:lnSpc>
              <a:spcBef>
                <a:spcPts val="0"/>
              </a:spcBef>
            </a:pPr>
            <a:endParaRPr lang="en-AU" sz="2295"/>
          </a:p>
          <a:p>
            <a:pPr marL="400965" lvl="1">
              <a:lnSpc>
                <a:spcPct val="120000"/>
              </a:lnSpc>
              <a:spcBef>
                <a:spcPts val="0"/>
              </a:spcBef>
            </a:pPr>
            <a:endParaRPr lang="en-AU" sz="1413"/>
          </a:p>
        </p:txBody>
      </p:sp>
      <p:sp>
        <p:nvSpPr>
          <p:cNvPr id="4" name="Slide Number Placeholder 3">
            <a:extLst>
              <a:ext uri="{FF2B5EF4-FFF2-40B4-BE49-F238E27FC236}">
                <a16:creationId xmlns:a16="http://schemas.microsoft.com/office/drawing/2014/main" id="{D4BDDA56-82EB-490F-947E-91C4EA9ED42A}"/>
              </a:ext>
            </a:extLst>
          </p:cNvPr>
          <p:cNvSpPr>
            <a:spLocks noGrp="1"/>
          </p:cNvSpPr>
          <p:nvPr>
            <p:ph type="sldNum" sz="quarter" idx="12"/>
          </p:nvPr>
        </p:nvSpPr>
        <p:spPr/>
        <p:txBody>
          <a:bodyPr/>
          <a:lstStyle/>
          <a:p>
            <a:fld id="{4EC81F68-4976-451A-B2E9-79BCBD2F70CC}" type="slidenum">
              <a:rPr lang="en-AU" smtClean="0"/>
              <a:t>35</a:t>
            </a:fld>
            <a:endParaRPr lang="en-AU"/>
          </a:p>
        </p:txBody>
      </p:sp>
      <p:sp>
        <p:nvSpPr>
          <p:cNvPr id="6" name="Content Placeholder 2">
            <a:extLst>
              <a:ext uri="{FF2B5EF4-FFF2-40B4-BE49-F238E27FC236}">
                <a16:creationId xmlns:a16="http://schemas.microsoft.com/office/drawing/2014/main" id="{D9DD2270-DAC6-4AC3-A010-0DF7C476694E}"/>
              </a:ext>
            </a:extLst>
          </p:cNvPr>
          <p:cNvSpPr txBox="1">
            <a:spLocks/>
          </p:cNvSpPr>
          <p:nvPr/>
        </p:nvSpPr>
        <p:spPr>
          <a:xfrm>
            <a:off x="500842" y="1660336"/>
            <a:ext cx="9668168" cy="5524856"/>
          </a:xfrm>
          <a:prstGeom prst="rect">
            <a:avLst/>
          </a:prstGeom>
        </p:spPr>
        <p:txBody>
          <a:bodyPr vert="horz" lIns="100796" tIns="50398" rIns="100796" bIns="50398" rtlCol="0" anchor="t">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spcAft>
                <a:spcPts val="600"/>
              </a:spcAft>
            </a:pPr>
            <a:r>
              <a:rPr lang="en-AU" sz="1800" b="1"/>
              <a:t>The RM20 PPS report displays the profile values for each Profile Name, these include:</a:t>
            </a:r>
          </a:p>
          <a:p>
            <a:pPr marL="358775" lvl="1" indent="-90488">
              <a:lnSpc>
                <a:spcPct val="100000"/>
              </a:lnSpc>
              <a:spcBef>
                <a:spcPts val="600"/>
              </a:spcBef>
              <a:spcAft>
                <a:spcPts val="600"/>
              </a:spcAft>
            </a:pPr>
            <a:r>
              <a:rPr lang="en-AU"/>
              <a:t>	Controlled Load Profiles, and</a:t>
            </a:r>
          </a:p>
          <a:p>
            <a:pPr marL="358775" lvl="1" indent="-90488">
              <a:lnSpc>
                <a:spcPct val="100000"/>
              </a:lnSpc>
              <a:spcBef>
                <a:spcPts val="600"/>
              </a:spcBef>
              <a:spcAft>
                <a:spcPts val="600"/>
              </a:spcAft>
            </a:pPr>
            <a:r>
              <a:rPr lang="en-AU"/>
              <a:t>	Net System Load Profiles (NSLP)</a:t>
            </a:r>
            <a:endParaRPr lang="en-AU">
              <a:cs typeface="Segoe UI Semilight"/>
            </a:endParaRPr>
          </a:p>
          <a:p>
            <a:pPr marL="358775" lvl="1" indent="-90488">
              <a:lnSpc>
                <a:spcPct val="100000"/>
              </a:lnSpc>
              <a:spcBef>
                <a:spcPts val="600"/>
              </a:spcBef>
              <a:spcAft>
                <a:spcPts val="600"/>
              </a:spcAft>
            </a:pPr>
            <a:r>
              <a:rPr lang="en-AU"/>
              <a:t>	5 Minute Load Profile (5MLP) </a:t>
            </a:r>
            <a:r>
              <a:rPr lang="en-AU">
                <a:solidFill>
                  <a:srgbClr val="C00000"/>
                </a:solidFill>
              </a:rPr>
              <a:t>(new to 5MS)</a:t>
            </a:r>
            <a:endParaRPr lang="en-AU" b="1">
              <a:solidFill>
                <a:srgbClr val="C00000"/>
              </a:solidFill>
            </a:endParaRPr>
          </a:p>
          <a:p>
            <a:pPr>
              <a:lnSpc>
                <a:spcPct val="100000"/>
              </a:lnSpc>
              <a:spcBef>
                <a:spcPts val="1200"/>
              </a:spcBef>
              <a:spcAft>
                <a:spcPts val="1200"/>
              </a:spcAft>
            </a:pPr>
            <a:r>
              <a:rPr lang="en-AU" sz="1800" b="1"/>
              <a:t>Unlike NSLP and 5MLP, calculation of Controlled Load Profile is a single profile for each </a:t>
            </a:r>
            <a:r>
              <a:rPr lang="en-AU" sz="1800" b="1" err="1"/>
              <a:t>ProfileName</a:t>
            </a:r>
            <a:endParaRPr lang="en-AU" sz="1800" b="1"/>
          </a:p>
          <a:p>
            <a:pPr lvl="1">
              <a:lnSpc>
                <a:spcPct val="100000"/>
              </a:lnSpc>
              <a:spcBef>
                <a:spcPts val="1200"/>
              </a:spcBef>
              <a:spcAft>
                <a:spcPts val="1200"/>
              </a:spcAft>
            </a:pPr>
            <a:r>
              <a:rPr lang="en-AU"/>
              <a:t>	To simplify the PPS report output AEMO will only be providing a single set of Controlled 	Load Profile values</a:t>
            </a:r>
          </a:p>
          <a:p>
            <a:pPr lvl="1">
              <a:lnSpc>
                <a:spcPct val="100000"/>
              </a:lnSpc>
              <a:spcBef>
                <a:spcPts val="1200"/>
              </a:spcBef>
              <a:spcAft>
                <a:spcPts val="1200"/>
              </a:spcAft>
            </a:pPr>
            <a:r>
              <a:rPr lang="en-AU"/>
              <a:t>	This simplification will flow onto the RM25 </a:t>
            </a:r>
            <a:r>
              <a:rPr lang="en-AU" err="1"/>
              <a:t>SettlementProfileShapeData</a:t>
            </a:r>
            <a:r>
              <a:rPr lang="en-AU"/>
              <a:t> report</a:t>
            </a:r>
          </a:p>
          <a:p>
            <a:pPr>
              <a:lnSpc>
                <a:spcPct val="100000"/>
              </a:lnSpc>
              <a:spcBef>
                <a:spcPts val="1200"/>
              </a:spcBef>
              <a:spcAft>
                <a:spcPts val="1200"/>
              </a:spcAft>
            </a:pPr>
            <a:r>
              <a:rPr lang="en-AU" sz="1800" b="1"/>
              <a:t>Feedback from participants was requested at the previous RMG meeting.</a:t>
            </a:r>
          </a:p>
          <a:p>
            <a:pPr lvl="1">
              <a:lnSpc>
                <a:spcPct val="100000"/>
              </a:lnSpc>
              <a:spcBef>
                <a:spcPts val="1200"/>
              </a:spcBef>
              <a:spcAft>
                <a:spcPts val="1200"/>
              </a:spcAft>
            </a:pPr>
            <a:r>
              <a:rPr lang="en-AU" b="1"/>
              <a:t> </a:t>
            </a:r>
            <a:r>
              <a:rPr lang="en-AU"/>
              <a:t>	AEMO received 5 responses </a:t>
            </a:r>
          </a:p>
          <a:p>
            <a:pPr lvl="2">
              <a:lnSpc>
                <a:spcPct val="100000"/>
              </a:lnSpc>
              <a:spcBef>
                <a:spcPts val="1200"/>
              </a:spcBef>
              <a:spcAft>
                <a:spcPts val="1200"/>
              </a:spcAft>
            </a:pPr>
            <a:r>
              <a:rPr lang="en-AU" sz="1800"/>
              <a:t>3 participants indicating there was no impact</a:t>
            </a:r>
          </a:p>
          <a:p>
            <a:pPr lvl="2">
              <a:lnSpc>
                <a:spcPct val="100000"/>
              </a:lnSpc>
              <a:spcBef>
                <a:spcPts val="1200"/>
              </a:spcBef>
              <a:spcAft>
                <a:spcPts val="1200"/>
              </a:spcAft>
            </a:pPr>
            <a:r>
              <a:rPr lang="en-AU" sz="1800"/>
              <a:t>2 participants requested further information that has been provided</a:t>
            </a:r>
          </a:p>
          <a:p>
            <a:pPr lvl="2">
              <a:lnSpc>
                <a:spcPct val="100000"/>
              </a:lnSpc>
              <a:spcBef>
                <a:spcPts val="1200"/>
              </a:spcBef>
              <a:spcAft>
                <a:spcPts val="1200"/>
              </a:spcAft>
            </a:pPr>
            <a:r>
              <a:rPr lang="en-AU" sz="1800"/>
              <a:t>With no outstanding question or objections AEMO will implement this change with the MDM release.</a:t>
            </a:r>
          </a:p>
          <a:p>
            <a:pPr>
              <a:lnSpc>
                <a:spcPct val="100000"/>
              </a:lnSpc>
              <a:spcBef>
                <a:spcPts val="1200"/>
              </a:spcBef>
              <a:spcAft>
                <a:spcPts val="1200"/>
              </a:spcAft>
            </a:pPr>
            <a:endParaRPr lang="en-AU" sz="1800"/>
          </a:p>
          <a:p>
            <a:pPr marL="0" indent="0">
              <a:buNone/>
            </a:pPr>
            <a:endParaRPr lang="en-AU" sz="1984"/>
          </a:p>
        </p:txBody>
      </p:sp>
    </p:spTree>
    <p:extLst>
      <p:ext uri="{BB962C8B-B14F-4D97-AF65-F5344CB8AC3E}">
        <p14:creationId xmlns:p14="http://schemas.microsoft.com/office/powerpoint/2010/main" val="143785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45A9-3A6A-4AEE-85D5-BC6DF32ED3B4}"/>
              </a:ext>
            </a:extLst>
          </p:cNvPr>
          <p:cNvSpPr>
            <a:spLocks noGrp="1"/>
          </p:cNvSpPr>
          <p:nvPr>
            <p:ph type="title"/>
          </p:nvPr>
        </p:nvSpPr>
        <p:spPr/>
        <p:txBody>
          <a:bodyPr/>
          <a:lstStyle/>
          <a:p>
            <a:br>
              <a:rPr lang="en-AU" sz="5250"/>
            </a:br>
            <a:r>
              <a:rPr lang="en-AU" sz="5250">
                <a:ea typeface="+mj-lt"/>
                <a:cs typeface="+mj-lt"/>
              </a:rPr>
              <a:t>Transition Focus Group Update</a:t>
            </a:r>
            <a:endParaRPr lang="en-AU" sz="3200"/>
          </a:p>
        </p:txBody>
      </p:sp>
      <p:sp>
        <p:nvSpPr>
          <p:cNvPr id="3" name="Text Placeholder 2">
            <a:extLst>
              <a:ext uri="{FF2B5EF4-FFF2-40B4-BE49-F238E27FC236}">
                <a16:creationId xmlns:a16="http://schemas.microsoft.com/office/drawing/2014/main" id="{8D6324A3-E9B7-4CCC-8429-A269A528D1C8}"/>
              </a:ext>
            </a:extLst>
          </p:cNvPr>
          <p:cNvSpPr>
            <a:spLocks noGrp="1"/>
          </p:cNvSpPr>
          <p:nvPr>
            <p:ph type="body" idx="1"/>
          </p:nvPr>
        </p:nvSpPr>
        <p:spPr/>
        <p:txBody>
          <a:bodyPr vert="horz" lIns="91440" tIns="45720" rIns="91440" bIns="45720" rtlCol="0" anchor="t">
            <a:normAutofit/>
          </a:bodyPr>
          <a:lstStyle/>
          <a:p>
            <a:r>
              <a:rPr lang="en-AU" sz="2100"/>
              <a:t>Blaine Miner / Paul Lyttle</a:t>
            </a:r>
            <a:endParaRPr lang="en-AU"/>
          </a:p>
        </p:txBody>
      </p:sp>
      <p:sp>
        <p:nvSpPr>
          <p:cNvPr id="4" name="Slide Number Placeholder 3">
            <a:extLst>
              <a:ext uri="{FF2B5EF4-FFF2-40B4-BE49-F238E27FC236}">
                <a16:creationId xmlns:a16="http://schemas.microsoft.com/office/drawing/2014/main" id="{9257F3E9-D56B-498D-886A-EF6B09B3DAD4}"/>
              </a:ext>
            </a:extLst>
          </p:cNvPr>
          <p:cNvSpPr>
            <a:spLocks noGrp="1"/>
          </p:cNvSpPr>
          <p:nvPr>
            <p:ph type="sldNum" sz="quarter" idx="12"/>
          </p:nvPr>
        </p:nvSpPr>
        <p:spPr/>
        <p:txBody>
          <a:bodyPr/>
          <a:lstStyle/>
          <a:p>
            <a:fld id="{4EC81F68-4976-451A-B2E9-79BCBD2F70CC}" type="slidenum">
              <a:rPr lang="en-AU" smtClean="0"/>
              <a:pPr/>
              <a:t>36</a:t>
            </a:fld>
            <a:endParaRPr lang="en-AU"/>
          </a:p>
        </p:txBody>
      </p:sp>
    </p:spTree>
    <p:extLst>
      <p:ext uri="{BB962C8B-B14F-4D97-AF65-F5344CB8AC3E}">
        <p14:creationId xmlns:p14="http://schemas.microsoft.com/office/powerpoint/2010/main" val="3648911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6" y="0"/>
            <a:ext cx="7894138" cy="1310695"/>
          </a:xfrm>
        </p:spPr>
        <p:txBody>
          <a:bodyPr>
            <a:normAutofit/>
          </a:bodyPr>
          <a:lstStyle/>
          <a:p>
            <a:r>
              <a:rPr lang="en-AU" sz="3600"/>
              <a:t>Agenda Items</a:t>
            </a: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vert="horz" lIns="91440" tIns="45720" rIns="91440" bIns="45720" rtlCol="0" anchor="t">
            <a:normAutofit/>
          </a:bodyPr>
          <a:lstStyle/>
          <a:p>
            <a:pPr marL="200025" indent="-200025">
              <a:lnSpc>
                <a:spcPct val="100000"/>
              </a:lnSpc>
            </a:pPr>
            <a:endParaRPr lang="en-AU" sz="2400"/>
          </a:p>
          <a:p>
            <a:pPr marL="200025" indent="-200025">
              <a:lnSpc>
                <a:spcPct val="100000"/>
              </a:lnSpc>
            </a:pPr>
            <a:r>
              <a:rPr lang="en-AU" sz="2400"/>
              <a:t>Review and consider the consolidated metering rollout plans for Tranche 1 and Tranche 2 metering</a:t>
            </a:r>
            <a:endParaRPr lang="en-US" sz="2450">
              <a:cs typeface="Segoe UI Semilight"/>
            </a:endParaRPr>
          </a:p>
          <a:p>
            <a:pPr marL="200025" indent="-200025">
              <a:lnSpc>
                <a:spcPct val="100000"/>
              </a:lnSpc>
            </a:pPr>
            <a:endParaRPr lang="en-AU" sz="2400"/>
          </a:p>
          <a:p>
            <a:pPr marL="200025" indent="-200025">
              <a:lnSpc>
                <a:spcPct val="100000"/>
              </a:lnSpc>
            </a:pPr>
            <a:r>
              <a:rPr lang="en-AU" sz="2400"/>
              <a:t>Present and discuss initial Industry level CATS transaction volumes associated with the MTP</a:t>
            </a:r>
            <a:endParaRPr lang="en-AU" sz="2400">
              <a:cs typeface="Segoe UI Semilight"/>
            </a:endParaRPr>
          </a:p>
          <a:p>
            <a:pPr marL="200025" indent="-200025">
              <a:lnSpc>
                <a:spcPct val="100000"/>
              </a:lnSpc>
            </a:pPr>
            <a:endParaRPr lang="en-AU" sz="2400"/>
          </a:p>
          <a:p>
            <a:pPr marL="200025" indent="-200025">
              <a:lnSpc>
                <a:spcPct val="100000"/>
              </a:lnSpc>
            </a:pPr>
            <a:r>
              <a:rPr lang="en-AU" sz="2400"/>
              <a:t>Share and discuss current AEMO thinking regarding Cross Boundary categories, conditions and requirements</a:t>
            </a:r>
            <a:endParaRPr lang="en-AU" sz="2400">
              <a:cs typeface="Segoe UI Semilight"/>
            </a:endParaRPr>
          </a:p>
          <a:p>
            <a:pPr marL="200025" indent="-200025">
              <a:lnSpc>
                <a:spcPct val="100000"/>
              </a:lnSpc>
            </a:pPr>
            <a:endParaRPr lang="en-AU" sz="2400">
              <a:cs typeface="Segoe UI Semilight"/>
            </a:endParaRP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37</a:t>
            </a:fld>
            <a:endParaRPr lang="en-AU"/>
          </a:p>
        </p:txBody>
      </p:sp>
    </p:spTree>
    <p:extLst>
      <p:ext uri="{BB962C8B-B14F-4D97-AF65-F5344CB8AC3E}">
        <p14:creationId xmlns:p14="http://schemas.microsoft.com/office/powerpoint/2010/main" val="2754330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9860308" cy="1310695"/>
          </a:xfrm>
        </p:spPr>
        <p:txBody>
          <a:bodyPr/>
          <a:lstStyle/>
          <a:p>
            <a:r>
              <a:rPr lang="en-AU" sz="3850">
                <a:ea typeface="+mj-lt"/>
                <a:cs typeface="+mj-lt"/>
              </a:rPr>
              <a:t>Consolidated metering rollout plans - </a:t>
            </a:r>
            <a:br>
              <a:rPr lang="en-AU" sz="3850">
                <a:ea typeface="+mj-lt"/>
                <a:cs typeface="+mj-lt"/>
              </a:rPr>
            </a:br>
            <a:r>
              <a:rPr lang="en-AU" sz="3850"/>
              <a:t>Pre-5MS Commencement</a:t>
            </a:r>
            <a:endParaRPr lang="en-US"/>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vert="horz" lIns="91440" tIns="45720" rIns="91440" bIns="45720" rtlCol="0" anchor="t">
            <a:normAutofit/>
          </a:bodyPr>
          <a:lstStyle/>
          <a:p>
            <a:pPr marL="200025" indent="-200025">
              <a:lnSpc>
                <a:spcPct val="100000"/>
              </a:lnSpc>
            </a:pPr>
            <a:r>
              <a:rPr lang="en-AU" sz="1600">
                <a:solidFill>
                  <a:srgbClr val="C00000"/>
                </a:solidFill>
                <a:cs typeface="Segoe UI Semilight"/>
              </a:rPr>
              <a:t>Volumes driven by the requirement to have all Basic Meter datastreams activated by 1 July 2021</a:t>
            </a:r>
            <a:endParaRPr lang="en-AU" sz="1600">
              <a:solidFill>
                <a:srgbClr val="C00000"/>
              </a:solidFill>
            </a:endParaRPr>
          </a:p>
          <a:p>
            <a:pPr marL="601345" lvl="1" indent="-200025">
              <a:lnSpc>
                <a:spcPct val="100000"/>
              </a:lnSpc>
              <a:spcBef>
                <a:spcPts val="438"/>
              </a:spcBef>
            </a:pPr>
            <a:r>
              <a:rPr lang="en-AU" sz="1250">
                <a:solidFill>
                  <a:srgbClr val="C00000"/>
                </a:solidFill>
              </a:rPr>
              <a:t>Assumes a 'flat' activation approach</a:t>
            </a:r>
            <a:endParaRPr lang="en-AU" sz="1250">
              <a:cs typeface="Segoe UI Semilight"/>
            </a:endParaRP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38</a:t>
            </a:fld>
            <a:endParaRPr lang="en-AU"/>
          </a:p>
        </p:txBody>
      </p:sp>
      <p:graphicFrame>
        <p:nvGraphicFramePr>
          <p:cNvPr id="5" name="Chart 4">
            <a:extLst>
              <a:ext uri="{FF2B5EF4-FFF2-40B4-BE49-F238E27FC236}">
                <a16:creationId xmlns:a16="http://schemas.microsoft.com/office/drawing/2014/main" id="{28E7BB2C-D338-48A6-8BC1-5D537F1092EA}"/>
              </a:ext>
            </a:extLst>
          </p:cNvPr>
          <p:cNvGraphicFramePr>
            <a:graphicFrameLocks/>
          </p:cNvGraphicFramePr>
          <p:nvPr/>
        </p:nvGraphicFramePr>
        <p:xfrm>
          <a:off x="911728" y="2653324"/>
          <a:ext cx="8985738" cy="3446555"/>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92B0F9AF-292A-4C21-9756-27D93E7D6B7B}"/>
              </a:ext>
            </a:extLst>
          </p:cNvPr>
          <p:cNvCxnSpPr/>
          <p:nvPr/>
        </p:nvCxnSpPr>
        <p:spPr>
          <a:xfrm>
            <a:off x="7690594" y="3062641"/>
            <a:ext cx="0" cy="303723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75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9652699" cy="1310695"/>
          </a:xfrm>
        </p:spPr>
        <p:txBody>
          <a:bodyPr/>
          <a:lstStyle/>
          <a:p>
            <a:r>
              <a:rPr lang="en-AU" sz="3850">
                <a:ea typeface="+mj-lt"/>
                <a:cs typeface="+mj-lt"/>
              </a:rPr>
              <a:t>Consolidated metering rollout plans - </a:t>
            </a:r>
            <a:br>
              <a:rPr lang="en-AU" sz="3850">
                <a:ea typeface="+mj-lt"/>
                <a:cs typeface="+mj-lt"/>
              </a:rPr>
            </a:br>
            <a:r>
              <a:rPr lang="en-AU" sz="3850">
                <a:ea typeface="+mj-lt"/>
                <a:cs typeface="+mj-lt"/>
              </a:rPr>
              <a:t>Post-5MS Commencement</a:t>
            </a:r>
            <a:endParaRPr lang="en-US"/>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vert="horz" lIns="91440" tIns="45720" rIns="91440" bIns="45720" rtlCol="0" anchor="t">
            <a:normAutofit/>
          </a:bodyPr>
          <a:lstStyle/>
          <a:p>
            <a:pPr marL="200025" indent="-200025">
              <a:lnSpc>
                <a:spcPct val="100000"/>
              </a:lnSpc>
            </a:pPr>
            <a:r>
              <a:rPr lang="en-AU" sz="1600">
                <a:solidFill>
                  <a:srgbClr val="C00000"/>
                </a:solidFill>
                <a:ea typeface="+mn-lt"/>
                <a:cs typeface="+mn-lt"/>
              </a:rPr>
              <a:t>Volumes driven by the requirement to have all applicable T4, T4a and VICAMI meters delivering 5min data by 1 Dec 2022</a:t>
            </a:r>
          </a:p>
          <a:p>
            <a:pPr marL="200025" indent="-200025">
              <a:lnSpc>
                <a:spcPct val="100000"/>
              </a:lnSpc>
            </a:pPr>
            <a:r>
              <a:rPr lang="en-AU" sz="1600">
                <a:solidFill>
                  <a:srgbClr val="C00000"/>
                </a:solidFill>
              </a:rPr>
              <a:t>Peak months between Jul and Aug 2022 peaking at 290,000 meters updated per month</a:t>
            </a:r>
            <a:endParaRPr lang="en-AU" sz="1600">
              <a:solidFill>
                <a:srgbClr val="C00000"/>
              </a:solidFill>
              <a:cs typeface="Segoe UI Semilight"/>
            </a:endParaRPr>
          </a:p>
          <a:p>
            <a:pPr marL="0" lvl="0" indent="0">
              <a:lnSpc>
                <a:spcPct val="100000"/>
              </a:lnSpc>
              <a:buNone/>
            </a:pPr>
            <a:endParaRPr lang="en-AU" sz="1600"/>
          </a:p>
          <a:p>
            <a:pPr marL="0" lvl="0" indent="0">
              <a:lnSpc>
                <a:spcPct val="100000"/>
              </a:lnSpc>
              <a:buNone/>
            </a:pPr>
            <a:endParaRPr lang="en-AU" sz="1800" b="1"/>
          </a:p>
          <a:p>
            <a:pPr marL="0" lvl="0" indent="0">
              <a:lnSpc>
                <a:spcPct val="100000"/>
              </a:lnSpc>
              <a:buNone/>
            </a:pPr>
            <a:r>
              <a:rPr lang="en-AU" sz="1800"/>
              <a:t>	</a:t>
            </a:r>
            <a:endParaRPr lang="en-AU" sz="1800">
              <a:cs typeface="Segoe UI Semilight"/>
            </a:endParaRP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39</a:t>
            </a:fld>
            <a:endParaRPr lang="en-AU"/>
          </a:p>
        </p:txBody>
      </p:sp>
      <p:graphicFrame>
        <p:nvGraphicFramePr>
          <p:cNvPr id="5" name="Chart 4">
            <a:extLst>
              <a:ext uri="{FF2B5EF4-FFF2-40B4-BE49-F238E27FC236}">
                <a16:creationId xmlns:a16="http://schemas.microsoft.com/office/drawing/2014/main" id="{E9A7E77E-7C8D-448C-908B-3752CEFA1D81}"/>
              </a:ext>
            </a:extLst>
          </p:cNvPr>
          <p:cNvGraphicFramePr>
            <a:graphicFrameLocks/>
          </p:cNvGraphicFramePr>
          <p:nvPr/>
        </p:nvGraphicFramePr>
        <p:xfrm>
          <a:off x="969865" y="3434318"/>
          <a:ext cx="8728785" cy="317479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34FF1028-BEC1-4DB7-ABDD-02ADA9BC14C2}"/>
              </a:ext>
            </a:extLst>
          </p:cNvPr>
          <p:cNvCxnSpPr/>
          <p:nvPr/>
        </p:nvCxnSpPr>
        <p:spPr>
          <a:xfrm>
            <a:off x="9282227" y="3779837"/>
            <a:ext cx="0" cy="303723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762"/>
            <a:ext cx="10255424" cy="1310695"/>
          </a:xfrm>
        </p:spPr>
        <p:txBody>
          <a:bodyPr>
            <a:normAutofit/>
          </a:bodyPr>
          <a:lstStyle/>
          <a:p>
            <a:pPr>
              <a:lnSpc>
                <a:spcPct val="100000"/>
              </a:lnSpc>
              <a:spcBef>
                <a:spcPts val="600"/>
              </a:spcBef>
              <a:spcAft>
                <a:spcPts val="600"/>
              </a:spcAft>
            </a:pPr>
            <a:r>
              <a:rPr lang="en-AU"/>
              <a:t>Agenda (1/2) </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graphicFrame>
        <p:nvGraphicFramePr>
          <p:cNvPr id="5" name="Content Placeholder 4">
            <a:extLst>
              <a:ext uri="{FF2B5EF4-FFF2-40B4-BE49-F238E27FC236}">
                <a16:creationId xmlns:a16="http://schemas.microsoft.com/office/drawing/2014/main" id="{45CB10FD-08ED-4A7F-823B-7249593C5ED0}"/>
              </a:ext>
            </a:extLst>
          </p:cNvPr>
          <p:cNvGraphicFramePr>
            <a:graphicFrameLocks noGrp="1"/>
          </p:cNvGraphicFramePr>
          <p:nvPr>
            <p:ph idx="1"/>
            <p:extLst>
              <p:ext uri="{D42A27DB-BD31-4B8C-83A1-F6EECF244321}">
                <p14:modId xmlns:p14="http://schemas.microsoft.com/office/powerpoint/2010/main" val="3969244956"/>
              </p:ext>
            </p:extLst>
          </p:nvPr>
        </p:nvGraphicFramePr>
        <p:xfrm>
          <a:off x="0" y="1479120"/>
          <a:ext cx="10691812" cy="6080562"/>
        </p:xfrm>
        <a:graphic>
          <a:graphicData uri="http://schemas.openxmlformats.org/drawingml/2006/table">
            <a:tbl>
              <a:tblPr firstRow="1" firstCol="1" bandRow="1">
                <a:tableStyleId>{22838BEF-8BB2-4498-84A7-C5851F593DF1}</a:tableStyleId>
              </a:tblPr>
              <a:tblGrid>
                <a:gridCol w="267180">
                  <a:extLst>
                    <a:ext uri="{9D8B030D-6E8A-4147-A177-3AD203B41FA5}">
                      <a16:colId xmlns:a16="http://schemas.microsoft.com/office/drawing/2014/main" val="2731405603"/>
                    </a:ext>
                  </a:extLst>
                </a:gridCol>
                <a:gridCol w="1597330">
                  <a:extLst>
                    <a:ext uri="{9D8B030D-6E8A-4147-A177-3AD203B41FA5}">
                      <a16:colId xmlns:a16="http://schemas.microsoft.com/office/drawing/2014/main" val="2742214927"/>
                    </a:ext>
                  </a:extLst>
                </a:gridCol>
                <a:gridCol w="6643227">
                  <a:extLst>
                    <a:ext uri="{9D8B030D-6E8A-4147-A177-3AD203B41FA5}">
                      <a16:colId xmlns:a16="http://schemas.microsoft.com/office/drawing/2014/main" val="2530892986"/>
                    </a:ext>
                  </a:extLst>
                </a:gridCol>
                <a:gridCol w="2184075">
                  <a:extLst>
                    <a:ext uri="{9D8B030D-6E8A-4147-A177-3AD203B41FA5}">
                      <a16:colId xmlns:a16="http://schemas.microsoft.com/office/drawing/2014/main" val="799105775"/>
                    </a:ext>
                  </a:extLst>
                </a:gridCol>
              </a:tblGrid>
              <a:tr h="278917">
                <a:tc>
                  <a:txBody>
                    <a:bodyPr/>
                    <a:lstStyle/>
                    <a:p>
                      <a:pPr algn="ctr">
                        <a:spcBef>
                          <a:spcPts val="100"/>
                        </a:spcBef>
                        <a:spcAft>
                          <a:spcPts val="100"/>
                        </a:spcAft>
                        <a:tabLst>
                          <a:tab pos="252095" algn="l"/>
                          <a:tab pos="504190" algn="l"/>
                          <a:tab pos="756285" algn="l"/>
                        </a:tabLst>
                      </a:pPr>
                      <a:r>
                        <a:rPr lang="en-AU" sz="1200" b="0" cap="all">
                          <a:solidFill>
                            <a:schemeClr val="bg1"/>
                          </a:solidFill>
                          <a:effectLst/>
                          <a:latin typeface="+mn-lt"/>
                          <a:ea typeface="Times New Roman" panose="02020603050405020304" pitchFamily="18" charset="0"/>
                          <a:cs typeface="Arial"/>
                        </a:rPr>
                        <a:t>#`</a:t>
                      </a:r>
                      <a:endParaRPr lang="en-AU" sz="1200" b="0">
                        <a:solidFill>
                          <a:schemeClr val="bg1"/>
                        </a:solidFill>
                        <a:effectLst/>
                        <a:latin typeface="+mn-lt"/>
                        <a:ea typeface="Times New Roman" panose="02020603050405020304" pitchFamily="18" charset="0"/>
                        <a:cs typeface="Arial"/>
                      </a:endParaRP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200" cap="all">
                          <a:solidFill>
                            <a:schemeClr val="bg1"/>
                          </a:solidFill>
                          <a:effectLst/>
                        </a:rPr>
                        <a:t>Time</a:t>
                      </a:r>
                      <a:endParaRPr lang="en-AU" sz="1200" b="1">
                        <a:solidFill>
                          <a:schemeClr val="bg1"/>
                        </a:solidFill>
                        <a:effectLst/>
                        <a:latin typeface="+mn-lt"/>
                        <a:ea typeface="Times New Roman" panose="02020603050405020304" pitchFamily="18" charset="0"/>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200" cap="all">
                          <a:solidFill>
                            <a:schemeClr val="bg1"/>
                          </a:solidFill>
                          <a:effectLst/>
                        </a:rPr>
                        <a:t>AGENDA ITEM</a:t>
                      </a:r>
                      <a:endParaRPr lang="en-AU" sz="1200" b="1">
                        <a:solidFill>
                          <a:schemeClr val="bg1"/>
                        </a:solidFill>
                        <a:effectLst/>
                        <a:latin typeface="+mn-lt"/>
                        <a:ea typeface="Times New Roman" panose="02020603050405020304" pitchFamily="18" charset="0"/>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spcBef>
                          <a:spcPts val="100"/>
                        </a:spcBef>
                        <a:spcAft>
                          <a:spcPts val="100"/>
                        </a:spcAft>
                        <a:tabLst>
                          <a:tab pos="252095" algn="l"/>
                          <a:tab pos="504190" algn="l"/>
                          <a:tab pos="756285" algn="l"/>
                        </a:tabLst>
                      </a:pPr>
                      <a:r>
                        <a:rPr lang="en-AU" sz="1200" cap="all">
                          <a:solidFill>
                            <a:schemeClr val="bg1"/>
                          </a:solidFill>
                          <a:effectLst/>
                        </a:rPr>
                        <a:t>Responsible</a:t>
                      </a:r>
                      <a:endParaRPr lang="en-AU" sz="1200" b="1">
                        <a:solidFill>
                          <a:schemeClr val="bg1"/>
                        </a:solidFill>
                        <a:effectLst/>
                        <a:latin typeface="+mn-lt"/>
                        <a:ea typeface="Times New Roman" panose="02020603050405020304" pitchFamily="18" charset="0"/>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27111066"/>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rPr>
                        <a:t>1</a:t>
                      </a:r>
                      <a:endParaRPr lang="en-AU" sz="1200" b="0">
                        <a:solidFill>
                          <a:schemeClr val="tx1"/>
                        </a:solidFill>
                        <a:effectLst/>
                        <a:latin typeface="+mn-lt"/>
                        <a:ea typeface="Times New Roman" panose="02020603050405020304" pitchFamily="18" charset="0"/>
                        <a:cs typeface="Arial"/>
                      </a:endParaRP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504190" algn="l"/>
                          <a:tab pos="756285" algn="l"/>
                        </a:tabLst>
                      </a:pPr>
                      <a:r>
                        <a:rPr lang="en-AU" sz="1200">
                          <a:effectLst/>
                        </a:rPr>
                        <a:t>10:00 – 10:05</a:t>
                      </a:r>
                      <a:endParaRPr lang="en-AU" sz="1200" b="1">
                        <a:solidFill>
                          <a:schemeClr val="bg1"/>
                        </a:solidFill>
                        <a:effectLst/>
                        <a:latin typeface="+mn-lt"/>
                        <a:ea typeface="Times New Roman" panose="02020603050405020304" pitchFamily="18" charset="0"/>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spcBef>
                          <a:spcPts val="100"/>
                        </a:spcBef>
                        <a:spcAft>
                          <a:spcPts val="100"/>
                        </a:spcAft>
                        <a:tabLst>
                          <a:tab pos="504190" algn="l"/>
                          <a:tab pos="756285" algn="l"/>
                        </a:tabLst>
                      </a:pPr>
                      <a:r>
                        <a:rPr lang="en-AU" sz="1200">
                          <a:effectLst/>
                        </a:rPr>
                        <a:t>Welcome, introduction and apologies</a:t>
                      </a:r>
                      <a:endParaRPr lang="en-AU" sz="1200" b="1">
                        <a:solidFill>
                          <a:srgbClr val="2E74B5"/>
                        </a:solidFill>
                        <a:effectLst/>
                        <a:latin typeface="+mn-lt"/>
                        <a:ea typeface="Times New Roman" panose="02020603050405020304" pitchFamily="18" charset="0"/>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a:effectLst/>
                        </a:rPr>
                        <a:t>Greg Minney</a:t>
                      </a:r>
                      <a:endParaRPr lang="en-AU" sz="1200" b="1">
                        <a:solidFill>
                          <a:srgbClr val="2E74B5"/>
                        </a:solidFill>
                        <a:effectLst/>
                        <a:latin typeface="+mn-lt"/>
                        <a:ea typeface="Times New Roman" panose="02020603050405020304" pitchFamily="18" charset="0"/>
                        <a:cs typeface="Arial"/>
                      </a:endParaRPr>
                    </a:p>
                  </a:txBody>
                  <a:tcPr marL="72000" marR="108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8203928"/>
                  </a:ext>
                </a:extLst>
              </a:tr>
              <a:tr h="258035">
                <a:tc>
                  <a:txBody>
                    <a:bodyPr/>
                    <a:lstStyle/>
                    <a:p>
                      <a:pPr algn="ctr">
                        <a:spcBef>
                          <a:spcPts val="100"/>
                        </a:spcBef>
                        <a:spcAft>
                          <a:spcPts val="100"/>
                        </a:spcAft>
                        <a:tabLst>
                          <a:tab pos="504190" algn="l"/>
                          <a:tab pos="756285" algn="l"/>
                        </a:tabLst>
                      </a:pPr>
                      <a:r>
                        <a:rPr lang="en-AU" sz="1200" b="0">
                          <a:solidFill>
                            <a:schemeClr val="tx1"/>
                          </a:solidFill>
                          <a:effectLst/>
                        </a:rPr>
                        <a:t>2</a:t>
                      </a:r>
                      <a:endParaRPr lang="en-AU" sz="1200" b="0">
                        <a:solidFill>
                          <a:schemeClr val="tx1"/>
                        </a:solidFill>
                        <a:effectLst/>
                        <a:latin typeface="+mn-lt"/>
                        <a:ea typeface="Times New Roman" panose="02020603050405020304" pitchFamily="18" charset="0"/>
                        <a:cs typeface="Arial"/>
                      </a:endParaRP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200" kern="1200">
                          <a:solidFill>
                            <a:schemeClr val="dk1"/>
                          </a:solidFill>
                          <a:effectLst/>
                          <a:latin typeface="+mn-lt"/>
                          <a:ea typeface="+mn-ea"/>
                          <a:cs typeface="+mn-cs"/>
                        </a:rPr>
                        <a:t>10:05 – 10:10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200" kern="1200">
                          <a:effectLst/>
                        </a:rPr>
                        <a:t>Agenda</a:t>
                      </a:r>
                      <a:endParaRPr lang="en-AU" sz="1200" kern="1200">
                        <a:solidFill>
                          <a:schemeClr val="dk1"/>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baseline="0">
                          <a:effectLst/>
                        </a:rPr>
                        <a:t>Greg Minney</a:t>
                      </a:r>
                      <a:endParaRPr lang="en-AU" sz="1200" kern="1200" baseline="0">
                        <a:solidFill>
                          <a:schemeClr val="dk1"/>
                        </a:solidFill>
                        <a:effectLst/>
                        <a:latin typeface="+mn-lt"/>
                        <a:ea typeface="+mn-ea"/>
                        <a:cs typeface="Arial"/>
                      </a:endParaRPr>
                    </a:p>
                  </a:txBody>
                  <a:tcPr marL="72000" marR="108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4457166"/>
                  </a:ext>
                </a:extLst>
              </a:tr>
              <a:tr h="285778">
                <a:tc>
                  <a:txBody>
                    <a:bodyPr/>
                    <a:lstStyle/>
                    <a:p>
                      <a:pPr algn="ctr">
                        <a:spcBef>
                          <a:spcPts val="100"/>
                        </a:spcBef>
                        <a:spcAft>
                          <a:spcPts val="100"/>
                        </a:spcAft>
                        <a:tabLst>
                          <a:tab pos="504190" algn="l"/>
                          <a:tab pos="756285" algn="l"/>
                        </a:tabLst>
                      </a:pPr>
                      <a:r>
                        <a:rPr lang="en-AU" sz="1200" b="0">
                          <a:solidFill>
                            <a:schemeClr val="tx1"/>
                          </a:solidFill>
                          <a:effectLst/>
                        </a:rPr>
                        <a:t>3</a:t>
                      </a:r>
                      <a:endParaRPr lang="en-AU" sz="1200" b="0">
                        <a:solidFill>
                          <a:schemeClr val="tx1"/>
                        </a:solidFill>
                        <a:effectLst/>
                        <a:latin typeface="+mn-lt"/>
                        <a:ea typeface="Times New Roman" panose="02020603050405020304" pitchFamily="18" charset="0"/>
                        <a:cs typeface="Arial"/>
                      </a:endParaRP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200" kern="1200">
                          <a:solidFill>
                            <a:schemeClr val="dk1"/>
                          </a:solidFill>
                          <a:effectLst/>
                          <a:latin typeface="+mn-lt"/>
                          <a:ea typeface="+mn-ea"/>
                          <a:cs typeface="+mn-cs"/>
                        </a:rPr>
                        <a:t>10:10-10:20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200" strike="noStrike" kern="1200">
                          <a:effectLst/>
                        </a:rPr>
                        <a:t>Minutes/Actions </a:t>
                      </a:r>
                      <a:endParaRPr lang="en-AU" sz="1200" strike="noStrike" kern="1200">
                        <a:solidFill>
                          <a:schemeClr val="dk1"/>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200" kern="1200" baseline="0">
                          <a:effectLst/>
                        </a:rPr>
                        <a:t>Anne-Marie McCague</a:t>
                      </a:r>
                      <a:endParaRPr lang="en-AU" sz="1200" kern="1200" baseline="0">
                        <a:solidFill>
                          <a:schemeClr val="dk1"/>
                        </a:solidFill>
                        <a:effectLst/>
                        <a:latin typeface="+mn-lt"/>
                        <a:ea typeface="+mn-ea"/>
                        <a:cs typeface="Arial"/>
                      </a:endParaRPr>
                    </a:p>
                  </a:txBody>
                  <a:tcPr marL="72000" marR="108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57624">
                <a:tc gridSpan="4">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200" b="1" kern="1200">
                          <a:solidFill>
                            <a:schemeClr val="tx1"/>
                          </a:solidFill>
                          <a:effectLst/>
                          <a:latin typeface="+mn-lt"/>
                          <a:ea typeface="Times New Roman" panose="02020603050405020304" pitchFamily="18" charset="0"/>
                          <a:cs typeface="Arial"/>
                        </a:rPr>
                        <a:t>General Update</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tc>
                <a:tc hMerge="1">
                  <a:txBody>
                    <a:bodyPr/>
                    <a:lstStyle/>
                    <a:p>
                      <a:endParaRPr lang="en-AU"/>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lang="en-AU"/>
                    </a:p>
                  </a:txBody>
                  <a:tcPr/>
                </a:tc>
                <a:extLst>
                  <a:ext uri="{0D108BD9-81ED-4DB2-BD59-A6C34878D82A}">
                    <a16:rowId xmlns:a16="http://schemas.microsoft.com/office/drawing/2014/main" val="4032131487"/>
                  </a:ext>
                </a:extLst>
              </a:tr>
              <a:tr h="293928">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4</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200" kern="1200">
                          <a:solidFill>
                            <a:schemeClr val="dk1"/>
                          </a:solidFill>
                          <a:effectLst/>
                          <a:latin typeface="+mn-lt"/>
                          <a:ea typeface="+mn-ea"/>
                          <a:cs typeface="+mn-cs"/>
                        </a:rPr>
                        <a:t>10:20 – 10:30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200" strike="noStrike" kern="1200">
                          <a:effectLst/>
                        </a:rPr>
                        <a:t>5MS Program Update</a:t>
                      </a:r>
                      <a:endParaRPr lang="en-AU" sz="1200" strike="noStrike" kern="1200">
                        <a:solidFill>
                          <a:srgbClr val="FF0000"/>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effectLst/>
                          <a:latin typeface="+mn-lt"/>
                          <a:ea typeface="+mn-ea"/>
                          <a:cs typeface="+mn-cs"/>
                        </a:rPr>
                        <a:t>Greg Minney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357970"/>
                  </a:ext>
                </a:extLst>
              </a:tr>
              <a:tr h="285778">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5</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200" kern="1200">
                          <a:solidFill>
                            <a:schemeClr val="dk1"/>
                          </a:solidFill>
                          <a:effectLst/>
                          <a:latin typeface="+mn-lt"/>
                          <a:ea typeface="+mn-ea"/>
                          <a:cs typeface="+mn-cs"/>
                        </a:rPr>
                        <a:t>10:30 – 10:35</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200" strike="noStrike" kern="1200">
                          <a:effectLst/>
                        </a:rPr>
                        <a:t>Procedure update</a:t>
                      </a:r>
                      <a:endParaRPr lang="en-AU" sz="1200" strike="noStrike" kern="1200">
                        <a:solidFill>
                          <a:srgbClr val="FF0000"/>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effectLst/>
                          <a:latin typeface="+mn-lt"/>
                          <a:ea typeface="+mn-ea"/>
                          <a:cs typeface="+mn-cs"/>
                        </a:rPr>
                        <a:t>Simon Tu</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1428090"/>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6</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801929" rtl="0" eaLnBrk="1" latinLnBrk="0" hangingPunct="1">
                        <a:spcBef>
                          <a:spcPts val="100"/>
                        </a:spcBef>
                        <a:spcAft>
                          <a:spcPts val="100"/>
                        </a:spcAft>
                        <a:tabLst>
                          <a:tab pos="504190" algn="l"/>
                          <a:tab pos="756285" algn="l"/>
                        </a:tabLst>
                      </a:pPr>
                      <a:r>
                        <a:rPr lang="en-AU" sz="1200" kern="1200">
                          <a:solidFill>
                            <a:schemeClr val="dk1"/>
                          </a:solidFill>
                          <a:effectLst/>
                          <a:latin typeface="+mn-lt"/>
                          <a:ea typeface="+mn-ea"/>
                          <a:cs typeface="+mn-cs"/>
                        </a:rPr>
                        <a:t>10:35 – 10:45</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rtl="0" eaLnBrk="1" latinLnBrk="0" hangingPunct="1"/>
                      <a:r>
                        <a:rPr lang="en-AU" sz="1200" strike="noStrike" kern="1200">
                          <a:effectLst/>
                        </a:rPr>
                        <a:t>Testing Update</a:t>
                      </a:r>
                      <a:endParaRPr lang="en-AU" sz="1200" strike="noStrike" kern="1200">
                        <a:solidFill>
                          <a:srgbClr val="FF0000"/>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effectLst/>
                          <a:latin typeface="+mn-lt"/>
                          <a:ea typeface="+mn-ea"/>
                          <a:cs typeface="+mn-cs"/>
                        </a:rPr>
                        <a:t>Tui Grant</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0509413"/>
                  </a:ext>
                </a:extLst>
              </a:tr>
              <a:tr h="257624">
                <a:tc gridSpan="4">
                  <a:txBody>
                    <a:bodyPr/>
                    <a:lstStyle/>
                    <a:p>
                      <a:pPr algn="ctr">
                        <a:spcBef>
                          <a:spcPts val="100"/>
                        </a:spcBef>
                        <a:spcAft>
                          <a:spcPts val="100"/>
                        </a:spcAft>
                        <a:tabLst>
                          <a:tab pos="504190" algn="l"/>
                          <a:tab pos="756285" algn="l"/>
                        </a:tabLst>
                      </a:pPr>
                      <a:r>
                        <a:rPr lang="en-AU" sz="1200" b="1">
                          <a:solidFill>
                            <a:schemeClr val="tx1"/>
                          </a:solidFill>
                          <a:effectLst/>
                          <a:latin typeface="+mn-lt"/>
                          <a:ea typeface="Times New Roman" panose="02020603050405020304" pitchFamily="18" charset="0"/>
                          <a:cs typeface="Arial"/>
                        </a:rPr>
                        <a:t>Dispatch / Bidding Readiness</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algn="ctr" defTabSz="914400" rtl="0" eaLnBrk="1" latinLnBrk="0" hangingPunct="1">
                        <a:spcBef>
                          <a:spcPts val="100"/>
                        </a:spcBef>
                        <a:spcAft>
                          <a:spcPts val="100"/>
                        </a:spcAft>
                        <a:tabLst>
                          <a:tab pos="504190" algn="l"/>
                          <a:tab pos="756285" algn="l"/>
                        </a:tabLst>
                      </a:pPr>
                      <a:endParaRPr lang="en-AU" sz="1100" strike="noStrike"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algn="l" defTabSz="801929" rtl="0" eaLnBrk="1" latinLnBrk="0" hangingPunct="1"/>
                      <a:endParaRPr lang="en-AU" sz="1100" strike="noStrike" kern="1200">
                        <a:solidFill>
                          <a:schemeClr val="dk1"/>
                        </a:solidFill>
                        <a:effectLst/>
                        <a:latin typeface="+mn-lt"/>
                        <a:ea typeface="+mn-ea"/>
                        <a:cs typeface="Arial"/>
                      </a:endParaRPr>
                    </a:p>
                  </a:txBody>
                  <a:tcPr marL="68580" marR="6858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algn="l" defTabSz="801929" rtl="0" eaLnBrk="1" latinLnBrk="0" hangingPunct="1"/>
                      <a:endParaRPr lang="en-AU" sz="1100" strike="noStrike"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7175088"/>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7</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rtl="0" eaLnBrk="1" latinLnBrk="0" hangingPunct="1">
                        <a:spcBef>
                          <a:spcPts val="100"/>
                        </a:spcBef>
                        <a:spcAft>
                          <a:spcPts val="100"/>
                        </a:spcAft>
                      </a:pPr>
                      <a:r>
                        <a:rPr lang="en-AU" sz="1200" strike="noStrike" kern="1200">
                          <a:solidFill>
                            <a:schemeClr val="dk1"/>
                          </a:solidFill>
                          <a:effectLst/>
                          <a:latin typeface="+mn-lt"/>
                          <a:ea typeface="+mn-ea"/>
                          <a:cs typeface="Arial"/>
                        </a:rPr>
                        <a:t>10:45 – 10:50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200"/>
                        <a:t>Dispatch / Bidding Update</a:t>
                      </a:r>
                      <a:endParaRPr lang="en-AU" sz="1200" strike="noStrike" kern="1200">
                        <a:solidFill>
                          <a:schemeClr val="dk1"/>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effectLst/>
                          <a:latin typeface="+mn-lt"/>
                          <a:ea typeface="+mn-ea"/>
                          <a:cs typeface="+mn-cs"/>
                        </a:rPr>
                        <a:t>Ian Devaney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8817251"/>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8</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rtl="0" eaLnBrk="1" latinLnBrk="0" hangingPunct="1">
                        <a:spcBef>
                          <a:spcPts val="100"/>
                        </a:spcBef>
                        <a:spcAft>
                          <a:spcPts val="100"/>
                        </a:spcAft>
                      </a:pPr>
                      <a:r>
                        <a:rPr lang="en-AU" sz="1200" strike="noStrike" kern="1200">
                          <a:solidFill>
                            <a:schemeClr val="dk1"/>
                          </a:solidFill>
                          <a:effectLst/>
                          <a:latin typeface="+mn-lt"/>
                          <a:ea typeface="+mn-ea"/>
                          <a:cs typeface="Arial"/>
                        </a:rPr>
                        <a:t>10:50 – 11:00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200" strike="noStrike" kern="1200">
                          <a:solidFill>
                            <a:schemeClr val="dk1"/>
                          </a:solidFill>
                          <a:effectLst/>
                          <a:latin typeface="+mn-lt"/>
                          <a:ea typeface="+mn-ea"/>
                          <a:cs typeface="Arial"/>
                        </a:rPr>
                        <a:t>Dispatch and Bidding Go-Live Plan</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effectLst/>
                          <a:latin typeface="+mn-lt"/>
                          <a:ea typeface="+mn-ea"/>
                          <a:cs typeface="+mn-cs"/>
                        </a:rPr>
                        <a:t>Greg Minney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01347041"/>
                  </a:ext>
                </a:extLst>
              </a:tr>
              <a:tr h="278917">
                <a:tc gridSpan="4">
                  <a:txBody>
                    <a:bodyPr/>
                    <a:lstStyle/>
                    <a:p>
                      <a:pPr marL="0" algn="ctr" defTabSz="914400" rtl="0" eaLnBrk="1" latinLnBrk="0" hangingPunct="1">
                        <a:spcBef>
                          <a:spcPts val="100"/>
                        </a:spcBef>
                        <a:spcAft>
                          <a:spcPts val="100"/>
                        </a:spcAft>
                        <a:tabLst>
                          <a:tab pos="504190" algn="l"/>
                          <a:tab pos="756285" algn="l"/>
                        </a:tabLst>
                      </a:pPr>
                      <a:r>
                        <a:rPr lang="en-AU" sz="1200" strike="noStrike" kern="1200">
                          <a:solidFill>
                            <a:schemeClr val="tx1"/>
                          </a:solidFill>
                          <a:effectLst/>
                          <a:latin typeface="+mn-lt"/>
                          <a:ea typeface="+mn-ea"/>
                          <a:cs typeface="Arial"/>
                        </a:rPr>
                        <a:t>Settlements Readiness</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algn="ctr">
                        <a:spcBef>
                          <a:spcPts val="100"/>
                        </a:spcBef>
                        <a:spcAft>
                          <a:spcPts val="100"/>
                        </a:spcAft>
                        <a:tabLst>
                          <a:tab pos="504190" algn="l"/>
                          <a:tab pos="756285" algn="l"/>
                        </a:tabLst>
                      </a:pPr>
                      <a:endParaRPr lang="en-AU" sz="1100" b="1">
                        <a:solidFill>
                          <a:schemeClr val="bg1"/>
                        </a:solidFill>
                        <a:effectLst/>
                        <a:latin typeface="+mn-lt"/>
                        <a:ea typeface="Times New Roman" panose="02020603050405020304" pitchFamily="18"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a:lnSpc>
                          <a:spcPct val="100000"/>
                        </a:lnSpc>
                        <a:spcBef>
                          <a:spcPts val="100"/>
                        </a:spcBef>
                        <a:spcAft>
                          <a:spcPts val="100"/>
                        </a:spcAft>
                        <a:buFontTx/>
                        <a:buNone/>
                      </a:pPr>
                      <a:endParaRPr lang="en-AU" sz="1100" strike="noStrike" kern="1200">
                        <a:solidFill>
                          <a:schemeClr val="dk1"/>
                        </a:solidFill>
                        <a:effectLst/>
                        <a:latin typeface="+mn-lt"/>
                        <a:ea typeface="+mn-ea"/>
                        <a:cs typeface="Arial"/>
                      </a:endParaRPr>
                    </a:p>
                  </a:txBody>
                  <a:tcPr marL="68580" marR="6858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endParaRPr lang="en-AU" sz="1100"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1106789"/>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9</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914400" rtl="0" eaLnBrk="1" latinLnBrk="0" hangingPunct="1">
                        <a:spcBef>
                          <a:spcPts val="100"/>
                        </a:spcBef>
                        <a:spcAft>
                          <a:spcPts val="100"/>
                        </a:spcAft>
                        <a:tabLst>
                          <a:tab pos="504190" algn="l"/>
                          <a:tab pos="756285" algn="l"/>
                        </a:tabLst>
                      </a:pPr>
                      <a:r>
                        <a:rPr lang="en-AU" sz="1200" strike="noStrike" kern="1200">
                          <a:solidFill>
                            <a:schemeClr val="dk1"/>
                          </a:solidFill>
                          <a:effectLst/>
                          <a:latin typeface="+mn-lt"/>
                          <a:ea typeface="+mn-ea"/>
                          <a:cs typeface="Arial"/>
                        </a:rPr>
                        <a:t>11:00 – 11:05</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200" strike="noStrike" kern="1200">
                          <a:solidFill>
                            <a:schemeClr val="dk1"/>
                          </a:solidFill>
                          <a:effectLst/>
                          <a:latin typeface="+mn-lt"/>
                          <a:ea typeface="+mn-ea"/>
                          <a:cs typeface="Arial"/>
                        </a:rPr>
                        <a:t>Settlements Update </a:t>
                      </a:r>
                      <a:endParaRPr lang="en-AU" sz="1200" strike="noStrike" kern="1200">
                        <a:solidFill>
                          <a:srgbClr val="FF0000"/>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 typeface="Arial" panose="020B0604020202020204" pitchFamily="34" charset="0"/>
                        <a:buNone/>
                      </a:pPr>
                      <a:r>
                        <a:rPr lang="en-AU" sz="1200" kern="1200">
                          <a:solidFill>
                            <a:schemeClr val="dk1"/>
                          </a:solidFill>
                          <a:effectLst/>
                          <a:latin typeface="+mn-lt"/>
                          <a:ea typeface="+mn-ea"/>
                          <a:cs typeface="+mn-cs"/>
                        </a:rPr>
                        <a:t>Mark Hillaby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7507340"/>
                  </a:ext>
                </a:extLst>
              </a:tr>
              <a:tr h="278917">
                <a:tc gridSpan="4">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200" strike="noStrike" kern="1200">
                          <a:solidFill>
                            <a:schemeClr val="tx1"/>
                          </a:solidFill>
                          <a:effectLst/>
                          <a:latin typeface="+mn-lt"/>
                          <a:ea typeface="+mn-ea"/>
                          <a:cs typeface="Arial"/>
                        </a:rPr>
                        <a:t>Retail / Metering Readiness</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kumimoji="0" lang="en-AU" sz="1100" b="1" i="0" u="none" strike="noStrike" kern="1200" cap="none" spc="0" normalizeH="0" baseline="0" noProof="0">
                        <a:ln>
                          <a:noFill/>
                        </a:ln>
                        <a:solidFill>
                          <a:srgbClr val="FFFFFF"/>
                        </a:solidFill>
                        <a:effectLst/>
                        <a:uLnTx/>
                        <a:uFillTx/>
                        <a:latin typeface="Segoe UI Semilight"/>
                        <a:ea typeface="Times New Roman" panose="02020603050405020304" pitchFamily="18" charset="0"/>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100" strike="noStrike" kern="1200">
                        <a:solidFill>
                          <a:schemeClr val="dk1"/>
                        </a:solidFill>
                        <a:effectLst/>
                        <a:latin typeface="+mn-lt"/>
                        <a:ea typeface="+mn-ea"/>
                        <a:cs typeface="Arial"/>
                      </a:endParaRPr>
                    </a:p>
                  </a:txBody>
                  <a:tcPr marL="68580" marR="6858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endParaRPr lang="en-AU" sz="1100" kern="1200">
                        <a:solidFill>
                          <a:schemeClr val="dk1"/>
                        </a:solidFill>
                        <a:effectLst/>
                        <a:latin typeface="+mn-lt"/>
                        <a:ea typeface="+mn-ea"/>
                        <a:cs typeface="Arial"/>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18804"/>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10</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kern="1200" noProof="0">
                          <a:solidFill>
                            <a:schemeClr val="dk1"/>
                          </a:solidFill>
                          <a:effectLst/>
                          <a:latin typeface="+mn-lt"/>
                          <a:ea typeface="+mn-ea"/>
                          <a:cs typeface="+mn-cs"/>
                        </a:rPr>
                        <a:t>11:05 – 11:10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strike="noStrike" kern="1200">
                          <a:solidFill>
                            <a:schemeClr val="dk1"/>
                          </a:solidFill>
                          <a:effectLst/>
                          <a:latin typeface="+mn-lt"/>
                          <a:ea typeface="+mn-ea"/>
                          <a:cs typeface="Arial"/>
                        </a:rPr>
                        <a:t>Retail / Metering Update</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200" kern="1200">
                          <a:solidFill>
                            <a:schemeClr val="dk1"/>
                          </a:solidFill>
                          <a:effectLst/>
                          <a:latin typeface="+mn-lt"/>
                          <a:ea typeface="+mn-ea"/>
                          <a:cs typeface="Arial"/>
                        </a:rPr>
                        <a:t>Jim Agelopoulos</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8064567"/>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11</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kern="1200" noProof="0">
                          <a:solidFill>
                            <a:schemeClr val="dk1"/>
                          </a:solidFill>
                          <a:effectLst/>
                          <a:latin typeface="+mn-lt"/>
                          <a:ea typeface="+mn-ea"/>
                          <a:cs typeface="+mn-cs"/>
                        </a:rPr>
                        <a:t>11:10 – 11:15</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200">
                          <a:ea typeface="+mj-lt"/>
                          <a:cs typeface="+mj-lt"/>
                        </a:rPr>
                        <a:t>RM20 PPS Report Simplification</a:t>
                      </a:r>
                      <a:endParaRPr lang="en-AU" sz="1200" strike="noStrike" kern="1200">
                        <a:solidFill>
                          <a:srgbClr val="FF0000"/>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100"/>
                        </a:spcBef>
                        <a:spcAft>
                          <a:spcPts val="100"/>
                        </a:spcAft>
                        <a:buFont typeface="Arial" panose="020B0604020202020204" pitchFamily="34" charset="0"/>
                        <a:buNone/>
                      </a:pPr>
                      <a:r>
                        <a:rPr lang="en-AU" sz="1200" kern="1200">
                          <a:solidFill>
                            <a:schemeClr val="dk1"/>
                          </a:solidFill>
                          <a:effectLst/>
                          <a:latin typeface="+mn-lt"/>
                          <a:ea typeface="+mn-ea"/>
                          <a:cs typeface="Arial"/>
                        </a:rPr>
                        <a:t>Paul Lyttle</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68447196"/>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12</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kern="1200" noProof="0">
                          <a:solidFill>
                            <a:schemeClr val="dk1"/>
                          </a:solidFill>
                          <a:effectLst/>
                          <a:latin typeface="+mn-lt"/>
                          <a:ea typeface="+mn-ea"/>
                          <a:cs typeface="+mn-cs"/>
                        </a:rPr>
                        <a:t>11:15 – 11:25</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200" strike="noStrike" kern="1200">
                          <a:solidFill>
                            <a:schemeClr val="tx1"/>
                          </a:solidFill>
                          <a:effectLst/>
                          <a:latin typeface="+mn-lt"/>
                          <a:ea typeface="+mn-ea"/>
                          <a:cs typeface="Arial"/>
                        </a:rPr>
                        <a:t>Transition Focus Group Update</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100"/>
                        </a:spcBef>
                        <a:spcAft>
                          <a:spcPts val="100"/>
                        </a:spcAft>
                        <a:buFont typeface="Arial" panose="020B0604020202020204" pitchFamily="34" charset="0"/>
                        <a:buNone/>
                      </a:pPr>
                      <a:r>
                        <a:rPr lang="en-AU" sz="1200" kern="1200">
                          <a:solidFill>
                            <a:schemeClr val="dk1"/>
                          </a:solidFill>
                          <a:effectLst/>
                          <a:latin typeface="+mn-lt"/>
                          <a:ea typeface="+mn-ea"/>
                          <a:cs typeface="Arial"/>
                        </a:rPr>
                        <a:t>Blaine Miner</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1282573"/>
                  </a:ext>
                </a:extLst>
              </a:tr>
              <a:tr h="278917">
                <a:tc>
                  <a:txBody>
                    <a:bodyPr/>
                    <a:lstStyle/>
                    <a:p>
                      <a:pPr algn="ctr">
                        <a:spcBef>
                          <a:spcPts val="100"/>
                        </a:spcBef>
                        <a:spcAft>
                          <a:spcPts val="100"/>
                        </a:spcAft>
                        <a:tabLst>
                          <a:tab pos="504190" algn="l"/>
                          <a:tab pos="756285" algn="l"/>
                        </a:tabLst>
                      </a:pPr>
                      <a:r>
                        <a:rPr lang="en-AU" sz="1200" b="0">
                          <a:solidFill>
                            <a:schemeClr val="tx1"/>
                          </a:solidFill>
                          <a:effectLst/>
                          <a:latin typeface="+mn-lt"/>
                          <a:ea typeface="Times New Roman" panose="02020603050405020304" pitchFamily="18" charset="0"/>
                          <a:cs typeface="Arial"/>
                        </a:rPr>
                        <a:t>13</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kern="1200" noProof="0">
                          <a:solidFill>
                            <a:schemeClr val="dk1"/>
                          </a:solidFill>
                          <a:effectLst/>
                          <a:latin typeface="+mn-lt"/>
                          <a:ea typeface="+mn-ea"/>
                          <a:cs typeface="+mn-cs"/>
                        </a:rPr>
                        <a:t>11:25 – 11:30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100"/>
                        </a:spcBef>
                        <a:spcAft>
                          <a:spcPts val="100"/>
                        </a:spcAft>
                        <a:buFontTx/>
                        <a:buNone/>
                      </a:pPr>
                      <a:r>
                        <a:rPr lang="en-AU" sz="1200" strike="noStrike" kern="1200">
                          <a:solidFill>
                            <a:schemeClr val="tx1"/>
                          </a:solidFill>
                          <a:effectLst/>
                          <a:latin typeface="+mn-lt"/>
                          <a:ea typeface="+mn-ea"/>
                          <a:cs typeface="Arial"/>
                        </a:rPr>
                        <a:t>Retail Go-Live Plan</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100"/>
                        </a:spcBef>
                        <a:spcAft>
                          <a:spcPts val="100"/>
                        </a:spcAft>
                        <a:buFont typeface="Arial" panose="020B0604020202020204" pitchFamily="34" charset="0"/>
                        <a:buNone/>
                      </a:pPr>
                      <a:r>
                        <a:rPr lang="en-AU" sz="1200" kern="1200">
                          <a:solidFill>
                            <a:schemeClr val="dk1"/>
                          </a:solidFill>
                          <a:effectLst/>
                          <a:latin typeface="+mn-lt"/>
                          <a:ea typeface="+mn-ea"/>
                          <a:cs typeface="Arial"/>
                        </a:rPr>
                        <a:t>Greg Minney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9701086"/>
                  </a:ext>
                </a:extLst>
              </a:tr>
              <a:tr h="258040">
                <a:tc gridSpan="4">
                  <a:txBody>
                    <a:bodyPr/>
                    <a:lstStyle/>
                    <a:p>
                      <a:pPr marL="0" marR="0" lvl="0" indent="0" algn="ctr" defTabSz="801929" rtl="0" eaLnBrk="1" fontAlgn="auto" latinLnBrk="0" hangingPunct="1">
                        <a:lnSpc>
                          <a:spcPct val="100000"/>
                        </a:lnSpc>
                        <a:spcBef>
                          <a:spcPts val="100"/>
                        </a:spcBef>
                        <a:spcAft>
                          <a:spcPts val="100"/>
                        </a:spcAft>
                        <a:buClrTx/>
                        <a:buSzTx/>
                        <a:buFontTx/>
                        <a:buNone/>
                        <a:tabLst/>
                        <a:defRPr/>
                      </a:pPr>
                      <a:r>
                        <a:rPr lang="en-AU" sz="1200" b="1" kern="1200">
                          <a:solidFill>
                            <a:schemeClr val="dk1"/>
                          </a:solidFill>
                          <a:effectLst/>
                          <a:latin typeface="+mn-lt"/>
                          <a:ea typeface="+mn-ea"/>
                          <a:cs typeface="Arial"/>
                        </a:rPr>
                        <a:t>Meeting Closing Items</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endParaRPr lang="en-AU" sz="1200" strike="noStrike" kern="1200" noProof="0">
                        <a:solidFill>
                          <a:schemeClr val="dk1"/>
                        </a:solidFill>
                        <a:effectLst/>
                        <a:latin typeface="+mn-lt"/>
                        <a:ea typeface="+mn-ea"/>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ctr" defTabSz="801929" rtl="0" eaLnBrk="1" fontAlgn="auto" latinLnBrk="0" hangingPunct="1">
                        <a:lnSpc>
                          <a:spcPct val="100000"/>
                        </a:lnSpc>
                        <a:spcBef>
                          <a:spcPts val="100"/>
                        </a:spcBef>
                        <a:spcAft>
                          <a:spcPts val="100"/>
                        </a:spcAft>
                        <a:buClrTx/>
                        <a:buSzTx/>
                        <a:buFontTx/>
                        <a:buNone/>
                        <a:tabLst/>
                        <a:defRPr/>
                      </a:pPr>
                      <a:endParaRPr lang="en-AU" sz="1200" b="1" kern="1200">
                        <a:solidFill>
                          <a:schemeClr val="dk1"/>
                        </a:solidFill>
                        <a:effectLst/>
                        <a:latin typeface="+mn-lt"/>
                        <a:ea typeface="+mn-ea"/>
                        <a:cs typeface="Arial"/>
                      </a:endParaRPr>
                    </a:p>
                  </a:txBody>
                  <a:tcPr marL="0" marR="68580" marT="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endParaRPr lang="en-AU" sz="1200" kern="1200">
                        <a:solidFill>
                          <a:schemeClr val="dk1"/>
                        </a:solidFill>
                        <a:effectLst/>
                        <a:latin typeface="+mn-lt"/>
                        <a:ea typeface="+mn-ea"/>
                        <a:cs typeface="Arial"/>
                      </a:endParaRPr>
                    </a:p>
                  </a:txBody>
                  <a:tcPr marL="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1315760"/>
                  </a:ext>
                </a:extLst>
              </a:tr>
              <a:tr h="278917">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b="0" kern="1200">
                          <a:solidFill>
                            <a:schemeClr val="dk1"/>
                          </a:solidFill>
                          <a:effectLst/>
                          <a:latin typeface="+mn-lt"/>
                          <a:ea typeface="+mn-ea"/>
                          <a:cs typeface="Arial"/>
                        </a:rPr>
                        <a:t>14</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200" strike="noStrike" kern="1200" noProof="0">
                          <a:solidFill>
                            <a:schemeClr val="dk1"/>
                          </a:solidFill>
                          <a:effectLst/>
                          <a:latin typeface="+mn-lt"/>
                          <a:ea typeface="+mn-ea"/>
                          <a:cs typeface="Arial"/>
                        </a:rPr>
                        <a:t>11:30 – 11:35</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100"/>
                        </a:spcBef>
                        <a:spcAft>
                          <a:spcPts val="100"/>
                        </a:spcAft>
                        <a:buFontTx/>
                        <a:buNone/>
                      </a:pPr>
                      <a:r>
                        <a:rPr lang="en-AU" sz="1200"/>
                        <a:t>Forward Plan and Other Business</a:t>
                      </a:r>
                      <a:endParaRPr lang="en-AU" sz="1200" kern="1200">
                        <a:solidFill>
                          <a:schemeClr val="dk1"/>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200" kern="1200">
                          <a:solidFill>
                            <a:schemeClr val="dk1"/>
                          </a:solidFill>
                          <a:effectLst/>
                          <a:latin typeface="+mn-lt"/>
                          <a:ea typeface="+mn-ea"/>
                          <a:cs typeface="Arial"/>
                        </a:rPr>
                        <a:t>Greg Minney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4203247"/>
                  </a:ext>
                </a:extLst>
              </a:tr>
              <a:tr h="278917">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b="0" kern="1200">
                          <a:solidFill>
                            <a:schemeClr val="dk1"/>
                          </a:solidFill>
                          <a:effectLst/>
                          <a:latin typeface="+mn-lt"/>
                          <a:ea typeface="+mn-ea"/>
                          <a:cs typeface="Arial"/>
                        </a:rPr>
                        <a:t>15</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200" strike="noStrike" kern="1200" noProof="0">
                          <a:solidFill>
                            <a:schemeClr val="dk1"/>
                          </a:solidFill>
                          <a:effectLst/>
                          <a:latin typeface="+mn-lt"/>
                          <a:ea typeface="+mn-ea"/>
                          <a:cs typeface="Arial"/>
                        </a:rPr>
                        <a:t>11:35 – 11:40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kern="1200">
                          <a:solidFill>
                            <a:schemeClr val="dk1"/>
                          </a:solidFill>
                          <a:effectLst/>
                          <a:latin typeface="+mn-lt"/>
                          <a:ea typeface="+mn-ea"/>
                          <a:cs typeface="Arial"/>
                        </a:rPr>
                        <a:t>Upcoming meetings/ focus groups</a:t>
                      </a:r>
                      <a:endParaRPr lang="en-AU" sz="1200" kern="1200">
                        <a:solidFill>
                          <a:srgbClr val="FF0000"/>
                        </a:solidFill>
                        <a:effectLst/>
                        <a:latin typeface="+mn-lt"/>
                        <a:ea typeface="+mn-ea"/>
                        <a:cs typeface="Arial"/>
                      </a:endParaRP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200" kern="1200">
                          <a:solidFill>
                            <a:schemeClr val="dk1"/>
                          </a:solidFill>
                          <a:effectLst/>
                          <a:latin typeface="+mn-lt"/>
                          <a:ea typeface="+mn-ea"/>
                          <a:cs typeface="Arial"/>
                        </a:rPr>
                        <a:t>Anne-Marie McCague</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10481896"/>
                  </a:ext>
                </a:extLst>
              </a:tr>
              <a:tr h="278917">
                <a:tc>
                  <a:txBody>
                    <a:bodyPr/>
                    <a:lstStyle/>
                    <a:p>
                      <a:pPr marL="0" marR="0" lvl="0" indent="0" algn="ctr"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b="0" kern="1200">
                          <a:solidFill>
                            <a:schemeClr val="dk1"/>
                          </a:solidFill>
                          <a:effectLst/>
                          <a:latin typeface="+mn-lt"/>
                          <a:ea typeface="+mn-ea"/>
                          <a:cs typeface="Arial"/>
                        </a:rPr>
                        <a:t>16</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00"/>
                        </a:spcBef>
                        <a:spcAft>
                          <a:spcPts val="100"/>
                        </a:spcAft>
                        <a:buClrTx/>
                        <a:buSzTx/>
                        <a:buFontTx/>
                        <a:buNone/>
                        <a:tabLst>
                          <a:tab pos="504190" algn="l"/>
                          <a:tab pos="756285" algn="l"/>
                        </a:tabLst>
                        <a:defRPr/>
                      </a:pPr>
                      <a:r>
                        <a:rPr lang="en-AU" sz="1200" strike="noStrike" kern="1200">
                          <a:solidFill>
                            <a:schemeClr val="dk1"/>
                          </a:solidFill>
                          <a:effectLst/>
                          <a:latin typeface="+mn-lt"/>
                          <a:ea typeface="+mn-ea"/>
                          <a:cs typeface="Arial"/>
                        </a:rPr>
                        <a:t>11:40</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Tx/>
                        <a:buNone/>
                        <a:tabLst>
                          <a:tab pos="504190" algn="l"/>
                          <a:tab pos="756285" algn="l"/>
                        </a:tabLst>
                        <a:defRPr/>
                      </a:pPr>
                      <a:r>
                        <a:rPr lang="en-AU" sz="1200" kern="1200">
                          <a:solidFill>
                            <a:schemeClr val="dk1"/>
                          </a:solidFill>
                          <a:effectLst/>
                          <a:latin typeface="+mn-lt"/>
                          <a:ea typeface="+mn-ea"/>
                          <a:cs typeface="Arial"/>
                        </a:rPr>
                        <a:t>Meeting Close</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801929" rtl="0" eaLnBrk="1" fontAlgn="auto" latinLnBrk="0" hangingPunct="1">
                        <a:lnSpc>
                          <a:spcPct val="100000"/>
                        </a:lnSpc>
                        <a:spcBef>
                          <a:spcPts val="100"/>
                        </a:spcBef>
                        <a:spcAft>
                          <a:spcPts val="100"/>
                        </a:spcAft>
                        <a:buClrTx/>
                        <a:buSzTx/>
                        <a:buFont typeface="Arial" panose="020B0604020202020204" pitchFamily="34" charset="0"/>
                        <a:buNone/>
                        <a:tabLst>
                          <a:tab pos="504190" algn="l"/>
                          <a:tab pos="756285" algn="l"/>
                        </a:tabLst>
                        <a:defRPr/>
                      </a:pPr>
                      <a:r>
                        <a:rPr lang="en-AU" sz="1200" kern="1200">
                          <a:solidFill>
                            <a:schemeClr val="dk1"/>
                          </a:solidFill>
                          <a:effectLst/>
                          <a:latin typeface="+mn-lt"/>
                          <a:ea typeface="+mn-ea"/>
                          <a:cs typeface="Arial"/>
                        </a:rPr>
                        <a:t>Greg Minney</a:t>
                      </a:r>
                    </a:p>
                  </a:txBody>
                  <a:tcPr marL="72000" marR="72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2396016"/>
                  </a:ext>
                </a:extLst>
              </a:tr>
            </a:tbl>
          </a:graphicData>
        </a:graphic>
      </p:graphicFrame>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a:xfrm>
            <a:off x="10186592" y="7157192"/>
            <a:ext cx="505220" cy="402483"/>
          </a:xfrm>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416678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8662494" cy="1310695"/>
          </a:xfrm>
        </p:spPr>
        <p:txBody>
          <a:bodyPr>
            <a:normAutofit fontScale="90000"/>
          </a:bodyPr>
          <a:lstStyle/>
          <a:p>
            <a:br>
              <a:rPr lang="fr-FR" sz="3850"/>
            </a:br>
            <a:r>
              <a:rPr lang="fr-FR" sz="3850"/>
              <a:t>CATS Transaction Volume </a:t>
            </a:r>
            <a:r>
              <a:rPr lang="en-AU" sz="3850"/>
              <a:t>Estimates - </a:t>
            </a:r>
            <a:br>
              <a:rPr lang="en-AU" sz="3850"/>
            </a:br>
            <a:r>
              <a:rPr lang="fr-FR" sz="3850">
                <a:ea typeface="+mj-lt"/>
                <a:cs typeface="+mj-lt"/>
              </a:rPr>
              <a:t>Pre-5MS </a:t>
            </a:r>
            <a:r>
              <a:rPr lang="en-AU" sz="3850">
                <a:ea typeface="+mj-lt"/>
                <a:cs typeface="+mj-lt"/>
              </a:rPr>
              <a:t>Commencement</a:t>
            </a:r>
            <a:endParaRPr lang="en-AU" sz="3850"/>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29842" y="1648315"/>
            <a:ext cx="10255425" cy="5358384"/>
          </a:xfrm>
        </p:spPr>
        <p:txBody>
          <a:bodyPr vert="horz" lIns="91440" tIns="45720" rIns="91440" bIns="45720" rtlCol="0" anchor="t">
            <a:normAutofit/>
          </a:bodyPr>
          <a:lstStyle/>
          <a:p>
            <a:pPr marL="200025" indent="-200025">
              <a:lnSpc>
                <a:spcPct val="100000"/>
              </a:lnSpc>
            </a:pPr>
            <a:r>
              <a:rPr lang="en-AU" sz="1950"/>
              <a:t>Single CATS CR expected for most of the changes</a:t>
            </a:r>
            <a:endParaRPr lang="en-US" sz="1950"/>
          </a:p>
          <a:p>
            <a:pPr marL="200025" indent="-200025">
              <a:lnSpc>
                <a:spcPct val="100000"/>
              </a:lnSpc>
            </a:pPr>
            <a:r>
              <a:rPr lang="en-AU" sz="1950"/>
              <a:t>Numbers of CR </a:t>
            </a:r>
            <a:r>
              <a:rPr lang="en-AU" sz="1950">
                <a:solidFill>
                  <a:srgbClr val="FF0000"/>
                </a:solidFill>
              </a:rPr>
              <a:t>Transactions </a:t>
            </a:r>
            <a:r>
              <a:rPr lang="en-AU" sz="1950"/>
              <a:t>to peak at 200,000+ month</a:t>
            </a:r>
            <a:endParaRPr lang="en-AU" sz="1950">
              <a:cs typeface="Segoe UI Semilight"/>
            </a:endParaRPr>
          </a:p>
          <a:p>
            <a:pPr marL="601345" lvl="1" indent="-200025">
              <a:lnSpc>
                <a:spcPct val="100000"/>
              </a:lnSpc>
            </a:pPr>
            <a:r>
              <a:rPr lang="en-AU" sz="1600"/>
              <a:t>Majority of changes related to Tier 1 Basic Meter Datastream activation</a:t>
            </a:r>
            <a:endParaRPr lang="en-AU" sz="1600">
              <a:cs typeface="Segoe UI Semilight"/>
            </a:endParaRPr>
          </a:p>
          <a:p>
            <a:pPr marL="200025" indent="-200025">
              <a:lnSpc>
                <a:spcPct val="100000"/>
              </a:lnSpc>
            </a:pPr>
            <a:r>
              <a:rPr lang="en-AU" sz="1950"/>
              <a:t>Numbers of CR </a:t>
            </a:r>
            <a:r>
              <a:rPr lang="en-AU" sz="1950">
                <a:solidFill>
                  <a:srgbClr val="FF0000"/>
                </a:solidFill>
              </a:rPr>
              <a:t>Notifications </a:t>
            </a:r>
            <a:r>
              <a:rPr lang="en-AU" sz="1950"/>
              <a:t>(“REQ”, “PEND”, “COM”) estimated to peak at 600,000+ month</a:t>
            </a:r>
            <a:endParaRPr lang="en-AU" sz="1950">
              <a:cs typeface="Segoe UI Semilight"/>
            </a:endParaRPr>
          </a:p>
          <a:p>
            <a:pPr marL="0" indent="0">
              <a:lnSpc>
                <a:spcPct val="100000"/>
              </a:lnSpc>
              <a:buNone/>
            </a:pPr>
            <a:endParaRPr lang="en-AU" sz="1800"/>
          </a:p>
          <a:p>
            <a:pPr marL="0" lvl="0" indent="0">
              <a:lnSpc>
                <a:spcPct val="100000"/>
              </a:lnSpc>
              <a:buNone/>
            </a:pPr>
            <a:endParaRPr lang="en-AU" sz="2400"/>
          </a:p>
          <a:p>
            <a:pPr marL="0" lvl="0" indent="0">
              <a:lnSpc>
                <a:spcPct val="100000"/>
              </a:lnSpc>
              <a:buNone/>
            </a:pPr>
            <a:endParaRPr lang="en-AU" sz="2400"/>
          </a:p>
          <a:p>
            <a:pPr marL="0" lvl="0" indent="0">
              <a:lnSpc>
                <a:spcPct val="100000"/>
              </a:lnSpc>
              <a:buNone/>
            </a:pPr>
            <a:endParaRPr lang="en-AU" sz="2400"/>
          </a:p>
          <a:p>
            <a:pPr marL="0" lvl="0" indent="0">
              <a:lnSpc>
                <a:spcPct val="100000"/>
              </a:lnSpc>
              <a:buNone/>
            </a:pPr>
            <a:endParaRPr lang="en-AU" sz="2400"/>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40</a:t>
            </a:fld>
            <a:endParaRPr lang="en-AU"/>
          </a:p>
        </p:txBody>
      </p:sp>
      <p:graphicFrame>
        <p:nvGraphicFramePr>
          <p:cNvPr id="5" name="Chart 4">
            <a:extLst>
              <a:ext uri="{FF2B5EF4-FFF2-40B4-BE49-F238E27FC236}">
                <a16:creationId xmlns:a16="http://schemas.microsoft.com/office/drawing/2014/main" id="{EC6253DA-E93C-4169-A9DB-A91C718C4C1B}"/>
              </a:ext>
            </a:extLst>
          </p:cNvPr>
          <p:cNvGraphicFramePr>
            <a:graphicFrameLocks/>
          </p:cNvGraphicFramePr>
          <p:nvPr/>
        </p:nvGraphicFramePr>
        <p:xfrm>
          <a:off x="1155589" y="3192851"/>
          <a:ext cx="8104188" cy="40150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1924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8662494" cy="1310695"/>
          </a:xfrm>
        </p:spPr>
        <p:txBody>
          <a:bodyPr>
            <a:normAutofit fontScale="90000"/>
          </a:bodyPr>
          <a:lstStyle/>
          <a:p>
            <a:br>
              <a:rPr lang="fr-FR" sz="3850"/>
            </a:br>
            <a:r>
              <a:rPr lang="fr-FR" sz="3850"/>
              <a:t>CATS Transaction Volume </a:t>
            </a:r>
            <a:r>
              <a:rPr lang="en-AU" sz="3850"/>
              <a:t>Estimates - </a:t>
            </a:r>
            <a:br>
              <a:rPr lang="en-AU" sz="3850"/>
            </a:br>
            <a:r>
              <a:rPr lang="en-AU" sz="3850">
                <a:ea typeface="+mj-lt"/>
                <a:cs typeface="+mj-lt"/>
              </a:rPr>
              <a:t>Post 5MS Go Live to 1 Dec 2022</a:t>
            </a:r>
            <a:endParaRPr lang="en-AU" sz="3850"/>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29842" y="1648315"/>
            <a:ext cx="10255425" cy="5358384"/>
          </a:xfrm>
        </p:spPr>
        <p:txBody>
          <a:bodyPr vert="horz" lIns="91440" tIns="45720" rIns="91440" bIns="45720" rtlCol="0" anchor="t">
            <a:normAutofit/>
          </a:bodyPr>
          <a:lstStyle/>
          <a:p>
            <a:pPr marL="200025" indent="-200025">
              <a:lnSpc>
                <a:spcPct val="100000"/>
              </a:lnSpc>
            </a:pPr>
            <a:r>
              <a:rPr lang="en-AU" sz="1800"/>
              <a:t>Three CATS CRs expected for most changes: Inactivate Net datastreams, activate Register level datastreams and update Meter Read Type code (RWDA)</a:t>
            </a:r>
            <a:endParaRPr lang="en-US" sz="1800">
              <a:cs typeface="Segoe UI Semilight"/>
            </a:endParaRPr>
          </a:p>
          <a:p>
            <a:pPr marL="200025" indent="-200025">
              <a:lnSpc>
                <a:spcPct val="100000"/>
              </a:lnSpc>
            </a:pPr>
            <a:r>
              <a:rPr lang="en-AU" sz="1800"/>
              <a:t>Numbers of CR </a:t>
            </a:r>
            <a:r>
              <a:rPr lang="en-AU" sz="1800">
                <a:solidFill>
                  <a:srgbClr val="FF0000"/>
                </a:solidFill>
              </a:rPr>
              <a:t>Transactions </a:t>
            </a:r>
            <a:r>
              <a:rPr lang="en-AU" sz="1800"/>
              <a:t>to peak at 870,000+ month</a:t>
            </a:r>
            <a:endParaRPr lang="en-AU" sz="1800">
              <a:cs typeface="Segoe UI Semilight"/>
            </a:endParaRPr>
          </a:p>
          <a:p>
            <a:pPr marL="200025" indent="-200025">
              <a:lnSpc>
                <a:spcPct val="100000"/>
              </a:lnSpc>
            </a:pPr>
            <a:r>
              <a:rPr lang="en-AU" sz="1800"/>
              <a:t>Numbers of CR </a:t>
            </a:r>
            <a:r>
              <a:rPr lang="en-AU" sz="1800">
                <a:solidFill>
                  <a:srgbClr val="FF0000"/>
                </a:solidFill>
              </a:rPr>
              <a:t>Notifications </a:t>
            </a:r>
            <a:r>
              <a:rPr lang="en-AU" sz="1800"/>
              <a:t>(“REQ”, “PEND”, “COM”) estimated to peak at 2,610,000+ month</a:t>
            </a:r>
            <a:endParaRPr lang="en-AU" sz="1800">
              <a:cs typeface="Segoe UI Semilight"/>
            </a:endParaRPr>
          </a:p>
          <a:p>
            <a:pPr marL="601345" lvl="1" indent="-200025">
              <a:lnSpc>
                <a:spcPct val="100000"/>
              </a:lnSpc>
            </a:pPr>
            <a:r>
              <a:rPr lang="en-AU" sz="1400"/>
              <a:t>Does not consider multiple Participants receiving Notifications</a:t>
            </a:r>
            <a:endParaRPr lang="en-AU" sz="1400">
              <a:cs typeface="Segoe UI Semilight"/>
            </a:endParaRPr>
          </a:p>
          <a:p>
            <a:pPr marL="0" indent="0">
              <a:lnSpc>
                <a:spcPct val="100000"/>
              </a:lnSpc>
              <a:buNone/>
            </a:pPr>
            <a:endParaRPr lang="en-AU" sz="1800"/>
          </a:p>
          <a:p>
            <a:pPr marL="0" lvl="0" indent="0">
              <a:lnSpc>
                <a:spcPct val="100000"/>
              </a:lnSpc>
              <a:buNone/>
            </a:pPr>
            <a:endParaRPr lang="en-AU" sz="2400"/>
          </a:p>
          <a:p>
            <a:pPr marL="0" lvl="0" indent="0">
              <a:lnSpc>
                <a:spcPct val="100000"/>
              </a:lnSpc>
              <a:buNone/>
            </a:pPr>
            <a:endParaRPr lang="en-AU" sz="2400"/>
          </a:p>
          <a:p>
            <a:pPr marL="0" lvl="0" indent="0">
              <a:lnSpc>
                <a:spcPct val="100000"/>
              </a:lnSpc>
              <a:buNone/>
            </a:pPr>
            <a:endParaRPr lang="en-AU" sz="2400"/>
          </a:p>
          <a:p>
            <a:pPr marL="0" lvl="0" indent="0">
              <a:lnSpc>
                <a:spcPct val="100000"/>
              </a:lnSpc>
              <a:buNone/>
            </a:pPr>
            <a:endParaRPr lang="en-AU" sz="2400"/>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41</a:t>
            </a:fld>
            <a:endParaRPr lang="en-AU"/>
          </a:p>
        </p:txBody>
      </p:sp>
      <p:graphicFrame>
        <p:nvGraphicFramePr>
          <p:cNvPr id="6" name="Chart 5">
            <a:extLst>
              <a:ext uri="{FF2B5EF4-FFF2-40B4-BE49-F238E27FC236}">
                <a16:creationId xmlns:a16="http://schemas.microsoft.com/office/drawing/2014/main" id="{F5F24A86-D89F-49FF-BC66-7DA96DDAD5A4}"/>
              </a:ext>
            </a:extLst>
          </p:cNvPr>
          <p:cNvGraphicFramePr>
            <a:graphicFrameLocks/>
          </p:cNvGraphicFramePr>
          <p:nvPr>
            <p:extLst>
              <p:ext uri="{D42A27DB-BD31-4B8C-83A1-F6EECF244321}">
                <p14:modId xmlns:p14="http://schemas.microsoft.com/office/powerpoint/2010/main" val="3574758718"/>
              </p:ext>
            </p:extLst>
          </p:nvPr>
        </p:nvGraphicFramePr>
        <p:xfrm>
          <a:off x="1155589" y="3345382"/>
          <a:ext cx="8161953" cy="40241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5535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p:txBody>
          <a:bodyPr>
            <a:normAutofit/>
          </a:bodyPr>
          <a:lstStyle/>
          <a:p>
            <a:r>
              <a:rPr lang="fr-FR" sz="3600"/>
              <a:t>Cross </a:t>
            </a:r>
            <a:r>
              <a:rPr lang="en-AU" sz="3600"/>
              <a:t>Boundary</a:t>
            </a:r>
            <a:r>
              <a:rPr lang="fr-FR" sz="3600"/>
              <a:t> </a:t>
            </a:r>
            <a:r>
              <a:rPr lang="en-AU" sz="3600"/>
              <a:t>Categories</a:t>
            </a: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vert="horz" lIns="91440" tIns="45720" rIns="91440" bIns="45720" rtlCol="0" anchor="t">
            <a:normAutofit/>
          </a:bodyPr>
          <a:lstStyle/>
          <a:p>
            <a:pPr marL="0" indent="0">
              <a:lnSpc>
                <a:spcPct val="100000"/>
              </a:lnSpc>
              <a:spcBef>
                <a:spcPts val="600"/>
              </a:spcBef>
              <a:spcAft>
                <a:spcPts val="600"/>
              </a:spcAft>
              <a:buNone/>
            </a:pPr>
            <a:r>
              <a:rPr lang="en-AU" sz="1800" b="1"/>
              <a:t>Cross Boundary Supply Categories</a:t>
            </a:r>
          </a:p>
          <a:p>
            <a:pPr marL="200025" lvl="0" indent="-200025">
              <a:lnSpc>
                <a:spcPct val="100000"/>
              </a:lnSpc>
              <a:spcBef>
                <a:spcPts val="600"/>
              </a:spcBef>
              <a:spcAft>
                <a:spcPts val="600"/>
              </a:spcAft>
            </a:pPr>
            <a:r>
              <a:rPr lang="en-AU" sz="1800"/>
              <a:t>Metered at the Boundary</a:t>
            </a:r>
            <a:endParaRPr lang="en-AU" sz="1800">
              <a:cs typeface="Segoe UI Semilight"/>
            </a:endParaRPr>
          </a:p>
          <a:p>
            <a:pPr marL="200025" lvl="0" indent="-200025">
              <a:lnSpc>
                <a:spcPct val="100000"/>
              </a:lnSpc>
              <a:spcBef>
                <a:spcPts val="600"/>
              </a:spcBef>
              <a:spcAft>
                <a:spcPts val="1200"/>
              </a:spcAft>
            </a:pPr>
            <a:r>
              <a:rPr lang="en-AU" sz="1800"/>
              <a:t>Not Metered at the Boundary</a:t>
            </a:r>
            <a:endParaRPr lang="en-AU" sz="1800">
              <a:cs typeface="Segoe UI Semilight"/>
            </a:endParaRPr>
          </a:p>
          <a:p>
            <a:pPr marL="601345" lvl="1" indent="-200025">
              <a:lnSpc>
                <a:spcPct val="100000"/>
              </a:lnSpc>
              <a:spcBef>
                <a:spcPts val="600"/>
              </a:spcBef>
              <a:spcAft>
                <a:spcPts val="1200"/>
              </a:spcAft>
            </a:pPr>
            <a:r>
              <a:rPr lang="en-AU" sz="1800" b="1"/>
              <a:t>Unmetered</a:t>
            </a:r>
            <a:r>
              <a:rPr lang="en-AU" sz="1800"/>
              <a:t> – emergency connection between supply and receiving distribution networks that is used infrequently</a:t>
            </a:r>
            <a:endParaRPr lang="en-AU" sz="1800">
              <a:cs typeface="Segoe UI Semilight"/>
            </a:endParaRPr>
          </a:p>
          <a:p>
            <a:pPr marL="601345" lvl="1" indent="-200025">
              <a:lnSpc>
                <a:spcPct val="100000"/>
              </a:lnSpc>
              <a:spcBef>
                <a:spcPts val="600"/>
              </a:spcBef>
              <a:spcAft>
                <a:spcPts val="600"/>
              </a:spcAft>
            </a:pPr>
            <a:r>
              <a:rPr lang="en-AU" sz="1800" b="1"/>
              <a:t>Metered at End User connection point</a:t>
            </a:r>
            <a:r>
              <a:rPr lang="en-AU" sz="1800"/>
              <a:t> – generally a single connection point in the receiving distribution network connected to a service or a circuit from the supply distribution network</a:t>
            </a:r>
            <a:endParaRPr lang="en-AU" sz="1800">
              <a:cs typeface="Segoe UI Semilight"/>
            </a:endParaRPr>
          </a:p>
          <a:p>
            <a:pPr marL="0" indent="0">
              <a:lnSpc>
                <a:spcPct val="100000"/>
              </a:lnSpc>
              <a:buNone/>
            </a:pPr>
            <a:endParaRPr lang="en-AU" sz="2400"/>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42</a:t>
            </a:fld>
            <a:endParaRPr lang="en-AU"/>
          </a:p>
        </p:txBody>
      </p:sp>
    </p:spTree>
    <p:extLst>
      <p:ext uri="{BB962C8B-B14F-4D97-AF65-F5344CB8AC3E}">
        <p14:creationId xmlns:p14="http://schemas.microsoft.com/office/powerpoint/2010/main" val="1131776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p:txBody>
          <a:bodyPr>
            <a:normAutofit/>
          </a:bodyPr>
          <a:lstStyle/>
          <a:p>
            <a:r>
              <a:rPr lang="fr-FR" sz="3600"/>
              <a:t>Cross </a:t>
            </a:r>
            <a:r>
              <a:rPr lang="en-AU" sz="3600"/>
              <a:t>Boundary</a:t>
            </a:r>
            <a:r>
              <a:rPr lang="fr-FR" sz="3600"/>
              <a:t> conditions and </a:t>
            </a:r>
            <a:r>
              <a:rPr lang="en-AU" sz="3600"/>
              <a:t>Requirements</a:t>
            </a: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a:normAutofit/>
          </a:bodyPr>
          <a:lstStyle/>
          <a:p>
            <a:pPr marL="0" indent="0">
              <a:lnSpc>
                <a:spcPct val="100000"/>
              </a:lnSpc>
              <a:spcAft>
                <a:spcPts val="600"/>
              </a:spcAft>
              <a:buNone/>
            </a:pPr>
            <a:r>
              <a:rPr lang="en-AU" sz="1800" b="1"/>
              <a:t>Metered at the Boundary</a:t>
            </a:r>
          </a:p>
          <a:p>
            <a:pPr marL="0" indent="0">
              <a:lnSpc>
                <a:spcPct val="100000"/>
              </a:lnSpc>
              <a:spcAft>
                <a:spcPts val="600"/>
              </a:spcAft>
              <a:buNone/>
            </a:pPr>
            <a:r>
              <a:rPr lang="en-AU" sz="1800"/>
              <a:t> DNSPs, in consultation with AEMO, will create Cross Boundary NMI</a:t>
            </a:r>
          </a:p>
          <a:p>
            <a:pPr lvl="0">
              <a:lnSpc>
                <a:spcPct val="100000"/>
              </a:lnSpc>
              <a:spcAft>
                <a:spcPts val="600"/>
              </a:spcAft>
            </a:pPr>
            <a:r>
              <a:rPr lang="en-AU" sz="1800"/>
              <a:t>LNSP = Supply DB Participant ID</a:t>
            </a:r>
          </a:p>
          <a:p>
            <a:pPr lvl="0">
              <a:lnSpc>
                <a:spcPct val="100000"/>
              </a:lnSpc>
              <a:spcAft>
                <a:spcPts val="600"/>
              </a:spcAft>
            </a:pPr>
            <a:r>
              <a:rPr lang="en-AU" sz="1800"/>
              <a:t>TNI = Supply DB TNI</a:t>
            </a:r>
          </a:p>
          <a:p>
            <a:pPr lvl="0">
              <a:lnSpc>
                <a:spcPct val="100000"/>
              </a:lnSpc>
              <a:spcAft>
                <a:spcPts val="600"/>
              </a:spcAft>
            </a:pPr>
            <a:r>
              <a:rPr lang="en-AU" sz="1800"/>
              <a:t>NSP2 = Receiving DB Participant ID – populated by AEMO</a:t>
            </a:r>
          </a:p>
          <a:p>
            <a:pPr lvl="0">
              <a:lnSpc>
                <a:spcPct val="100000"/>
              </a:lnSpc>
              <a:spcAft>
                <a:spcPts val="600"/>
              </a:spcAft>
            </a:pPr>
            <a:r>
              <a:rPr lang="en-AU" sz="1800"/>
              <a:t>TNI2 populated by AEMO</a:t>
            </a:r>
          </a:p>
          <a:p>
            <a:pPr marL="0" indent="0">
              <a:spcBef>
                <a:spcPts val="0"/>
              </a:spcBef>
              <a:buNone/>
            </a:pPr>
            <a:r>
              <a:rPr lang="en-AU" sz="1800"/>
              <a:t> </a:t>
            </a:r>
          </a:p>
          <a:p>
            <a:pPr marL="0" indent="0">
              <a:buNone/>
            </a:pPr>
            <a:r>
              <a:rPr lang="en-AU" sz="1800" b="1"/>
              <a:t>Not metered at the Boundary</a:t>
            </a:r>
          </a:p>
          <a:p>
            <a:pPr lvl="0">
              <a:lnSpc>
                <a:spcPct val="100000"/>
              </a:lnSpc>
              <a:spcAft>
                <a:spcPts val="600"/>
              </a:spcAft>
            </a:pPr>
            <a:r>
              <a:rPr lang="en-AU" sz="1800"/>
              <a:t>Approval must be obtained from AEMO</a:t>
            </a:r>
          </a:p>
          <a:p>
            <a:pPr lvl="0">
              <a:lnSpc>
                <a:spcPct val="100000"/>
              </a:lnSpc>
              <a:spcAft>
                <a:spcPts val="600"/>
              </a:spcAft>
            </a:pPr>
            <a:r>
              <a:rPr lang="en-AU" sz="1800"/>
              <a:t>AEMO, in consultation with DNSPs, will determine the metering or energy volume assessment arrangements for the Cross Boundary Supply</a:t>
            </a:r>
          </a:p>
          <a:p>
            <a:pPr marL="0" indent="0">
              <a:lnSpc>
                <a:spcPct val="100000"/>
              </a:lnSpc>
              <a:buNone/>
            </a:pPr>
            <a:endParaRPr lang="en-AU" sz="2400"/>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43</a:t>
            </a:fld>
            <a:endParaRPr lang="en-AU"/>
          </a:p>
        </p:txBody>
      </p:sp>
    </p:spTree>
    <p:extLst>
      <p:ext uri="{BB962C8B-B14F-4D97-AF65-F5344CB8AC3E}">
        <p14:creationId xmlns:p14="http://schemas.microsoft.com/office/powerpoint/2010/main" val="345936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p:txBody>
          <a:bodyPr>
            <a:normAutofit/>
          </a:bodyPr>
          <a:lstStyle/>
          <a:p>
            <a:r>
              <a:rPr lang="fr-FR" sz="3600"/>
              <a:t>Cross </a:t>
            </a:r>
            <a:r>
              <a:rPr lang="en-AU" sz="3600"/>
              <a:t>Boundary</a:t>
            </a:r>
            <a:r>
              <a:rPr lang="fr-FR" sz="3600"/>
              <a:t> conditions and </a:t>
            </a:r>
            <a:r>
              <a:rPr lang="en-AU" sz="3600"/>
              <a:t>Requirements</a:t>
            </a: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a:normAutofit/>
          </a:bodyPr>
          <a:lstStyle/>
          <a:p>
            <a:pPr marL="0" indent="0">
              <a:lnSpc>
                <a:spcPct val="100000"/>
              </a:lnSpc>
              <a:spcBef>
                <a:spcPts val="1200"/>
              </a:spcBef>
              <a:spcAft>
                <a:spcPts val="1200"/>
              </a:spcAft>
              <a:buNone/>
            </a:pPr>
            <a:r>
              <a:rPr lang="en-AU" sz="1800" b="1"/>
              <a:t>Unmetered at the Boundary (Emergency)</a:t>
            </a:r>
          </a:p>
          <a:p>
            <a:pPr lvl="0">
              <a:lnSpc>
                <a:spcPct val="100000"/>
              </a:lnSpc>
              <a:spcBef>
                <a:spcPts val="1200"/>
              </a:spcBef>
              <a:spcAft>
                <a:spcPts val="1800"/>
              </a:spcAft>
            </a:pPr>
            <a:r>
              <a:rPr lang="en-AU" sz="1800"/>
              <a:t>LNSP, in consultation with AEMO and receiving DB, must provide methodology for assessing energy volume flowing at the Unmetered Cross Boundary Supply</a:t>
            </a:r>
          </a:p>
          <a:p>
            <a:pPr lvl="0"/>
            <a:r>
              <a:rPr lang="en-AU" sz="1800"/>
              <a:t>LNSP must develop processes and procedures that include:</a:t>
            </a:r>
          </a:p>
          <a:p>
            <a:pPr lvl="1">
              <a:lnSpc>
                <a:spcPct val="100000"/>
              </a:lnSpc>
              <a:spcBef>
                <a:spcPts val="1200"/>
              </a:spcBef>
            </a:pPr>
            <a:r>
              <a:rPr lang="en-AU" sz="1800"/>
              <a:t>Energy volume assessment methodology,</a:t>
            </a:r>
          </a:p>
          <a:p>
            <a:pPr lvl="1">
              <a:lnSpc>
                <a:spcPct val="100000"/>
              </a:lnSpc>
              <a:spcBef>
                <a:spcPts val="1200"/>
              </a:spcBef>
            </a:pPr>
            <a:r>
              <a:rPr lang="en-AU" sz="1800"/>
              <a:t>Identification of time period the Unmetered Cross Boundary Supply was in use,</a:t>
            </a:r>
          </a:p>
          <a:p>
            <a:pPr lvl="1">
              <a:lnSpc>
                <a:spcPct val="100000"/>
              </a:lnSpc>
              <a:spcBef>
                <a:spcPts val="1200"/>
              </a:spcBef>
            </a:pPr>
            <a:r>
              <a:rPr lang="en-AU" sz="1800"/>
              <a:t>NMI and datastream activation process, and</a:t>
            </a:r>
          </a:p>
          <a:p>
            <a:pPr lvl="1">
              <a:lnSpc>
                <a:spcPct val="100000"/>
              </a:lnSpc>
              <a:spcBef>
                <a:spcPts val="1200"/>
              </a:spcBef>
            </a:pPr>
            <a:r>
              <a:rPr lang="en-AU" sz="1800"/>
              <a:t>Provision to AEMO of details of the form in which information related to each use of an Unmetered Cross Boundary Supply</a:t>
            </a:r>
          </a:p>
          <a:p>
            <a:pPr marL="0" indent="0">
              <a:lnSpc>
                <a:spcPct val="100000"/>
              </a:lnSpc>
              <a:spcBef>
                <a:spcPts val="1200"/>
              </a:spcBef>
              <a:buNone/>
            </a:pPr>
            <a:endParaRPr lang="en-AU" sz="1800"/>
          </a:p>
          <a:p>
            <a:pPr marL="0" indent="0">
              <a:lnSpc>
                <a:spcPct val="100000"/>
              </a:lnSpc>
              <a:buNone/>
            </a:pPr>
            <a:endParaRPr lang="en-AU" sz="2400"/>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44</a:t>
            </a:fld>
            <a:endParaRPr lang="en-AU"/>
          </a:p>
        </p:txBody>
      </p:sp>
    </p:spTree>
    <p:extLst>
      <p:ext uri="{BB962C8B-B14F-4D97-AF65-F5344CB8AC3E}">
        <p14:creationId xmlns:p14="http://schemas.microsoft.com/office/powerpoint/2010/main" val="1309447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p:txBody>
          <a:bodyPr>
            <a:normAutofit/>
          </a:bodyPr>
          <a:lstStyle/>
          <a:p>
            <a:r>
              <a:rPr lang="fr-FR" sz="3600"/>
              <a:t>Cross </a:t>
            </a:r>
            <a:r>
              <a:rPr lang="en-AU" sz="3600"/>
              <a:t>Boundary</a:t>
            </a:r>
            <a:r>
              <a:rPr lang="fr-FR" sz="3600"/>
              <a:t> conditions and </a:t>
            </a:r>
            <a:r>
              <a:rPr lang="en-AU" sz="3600"/>
              <a:t>Requirements</a:t>
            </a: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a:normAutofit/>
          </a:bodyPr>
          <a:lstStyle/>
          <a:p>
            <a:pPr marL="0" indent="0">
              <a:lnSpc>
                <a:spcPct val="100000"/>
              </a:lnSpc>
              <a:spcBef>
                <a:spcPts val="1200"/>
              </a:spcBef>
              <a:spcAft>
                <a:spcPts val="1200"/>
              </a:spcAft>
              <a:buNone/>
            </a:pPr>
            <a:r>
              <a:rPr lang="en-AU" sz="1800" b="1"/>
              <a:t>Unmetered at the Boundary (Emergency) - continued</a:t>
            </a:r>
          </a:p>
          <a:p>
            <a:pPr lvl="0">
              <a:lnSpc>
                <a:spcPct val="100000"/>
              </a:lnSpc>
              <a:spcBef>
                <a:spcPts val="1200"/>
              </a:spcBef>
              <a:spcAft>
                <a:spcPts val="1200"/>
              </a:spcAft>
            </a:pPr>
            <a:r>
              <a:rPr lang="en-AU" sz="1800"/>
              <a:t>DNSPs, in consultation with AEMO, will create Cross Boundary NMI</a:t>
            </a:r>
          </a:p>
          <a:p>
            <a:pPr lvl="0">
              <a:lnSpc>
                <a:spcPct val="100000"/>
              </a:lnSpc>
              <a:spcBef>
                <a:spcPts val="1200"/>
              </a:spcBef>
              <a:spcAft>
                <a:spcPts val="1200"/>
              </a:spcAft>
            </a:pPr>
            <a:r>
              <a:rPr lang="en-AU" sz="1800"/>
              <a:t>LNSP = Supply DB Participant ID</a:t>
            </a:r>
          </a:p>
          <a:p>
            <a:pPr lvl="0">
              <a:lnSpc>
                <a:spcPct val="100000"/>
              </a:lnSpc>
              <a:spcBef>
                <a:spcPts val="1200"/>
              </a:spcBef>
              <a:spcAft>
                <a:spcPts val="1200"/>
              </a:spcAft>
            </a:pPr>
            <a:r>
              <a:rPr lang="en-AU" sz="1800"/>
              <a:t>TNI = Supply DB TNI</a:t>
            </a:r>
          </a:p>
          <a:p>
            <a:pPr lvl="0">
              <a:lnSpc>
                <a:spcPct val="100000"/>
              </a:lnSpc>
              <a:spcBef>
                <a:spcPts val="1200"/>
              </a:spcBef>
              <a:spcAft>
                <a:spcPts val="1200"/>
              </a:spcAft>
            </a:pPr>
            <a:r>
              <a:rPr lang="en-AU" sz="1800"/>
              <a:t>NSP2 = Receiving DB Participant ID – populated by AEMO</a:t>
            </a:r>
          </a:p>
          <a:p>
            <a:pPr lvl="0">
              <a:lnSpc>
                <a:spcPct val="100000"/>
              </a:lnSpc>
              <a:spcBef>
                <a:spcPts val="1200"/>
              </a:spcBef>
              <a:spcAft>
                <a:spcPts val="1200"/>
              </a:spcAft>
            </a:pPr>
            <a:r>
              <a:rPr lang="en-AU" sz="1800"/>
              <a:t>TNI2 populated by AEMO</a:t>
            </a:r>
          </a:p>
          <a:p>
            <a:pPr lvl="0">
              <a:lnSpc>
                <a:spcPct val="100000"/>
              </a:lnSpc>
              <a:spcBef>
                <a:spcPts val="1200"/>
              </a:spcBef>
              <a:spcAft>
                <a:spcPts val="1200"/>
              </a:spcAft>
            </a:pPr>
            <a:r>
              <a:rPr lang="en-AU" sz="1800"/>
              <a:t>LNSP must ensure that NMI and datastreams are active only for the period when the Unmetered Cross Boundary Supply is in use, otherwise the NMI and datastreams must not be active</a:t>
            </a:r>
          </a:p>
          <a:p>
            <a:pPr marL="0" indent="0">
              <a:lnSpc>
                <a:spcPct val="100000"/>
              </a:lnSpc>
              <a:buNone/>
            </a:pPr>
            <a:endParaRPr lang="en-AU" sz="2400"/>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45</a:t>
            </a:fld>
            <a:endParaRPr lang="en-AU"/>
          </a:p>
        </p:txBody>
      </p:sp>
    </p:spTree>
    <p:extLst>
      <p:ext uri="{BB962C8B-B14F-4D97-AF65-F5344CB8AC3E}">
        <p14:creationId xmlns:p14="http://schemas.microsoft.com/office/powerpoint/2010/main" val="3226874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p:txBody>
          <a:bodyPr>
            <a:normAutofit/>
          </a:bodyPr>
          <a:lstStyle/>
          <a:p>
            <a:r>
              <a:rPr lang="fr-FR" sz="3600"/>
              <a:t>Cross </a:t>
            </a:r>
            <a:r>
              <a:rPr lang="en-AU" sz="3600"/>
              <a:t>Boundary</a:t>
            </a:r>
            <a:r>
              <a:rPr lang="fr-FR" sz="3600"/>
              <a:t> conditions and </a:t>
            </a:r>
            <a:r>
              <a:rPr lang="en-AU" sz="3600"/>
              <a:t>Requirements</a:t>
            </a:r>
          </a:p>
        </p:txBody>
      </p:sp>
      <p:sp>
        <p:nvSpPr>
          <p:cNvPr id="3" name="Content Placeholder 2">
            <a:extLst>
              <a:ext uri="{FF2B5EF4-FFF2-40B4-BE49-F238E27FC236}">
                <a16:creationId xmlns:a16="http://schemas.microsoft.com/office/drawing/2014/main" id="{A4DA0B88-77DD-4B57-9A69-21BD75E6DEDE}"/>
              </a:ext>
            </a:extLst>
          </p:cNvPr>
          <p:cNvSpPr>
            <a:spLocks noGrp="1"/>
          </p:cNvSpPr>
          <p:nvPr>
            <p:ph idx="1"/>
          </p:nvPr>
        </p:nvSpPr>
        <p:spPr>
          <a:xfrm>
            <a:off x="206546" y="1746504"/>
            <a:ext cx="10255425" cy="5358384"/>
          </a:xfrm>
        </p:spPr>
        <p:txBody>
          <a:bodyPr>
            <a:normAutofit/>
          </a:bodyPr>
          <a:lstStyle/>
          <a:p>
            <a:pPr marL="0" indent="0">
              <a:lnSpc>
                <a:spcPct val="100000"/>
              </a:lnSpc>
              <a:spcBef>
                <a:spcPts val="1200"/>
              </a:spcBef>
              <a:spcAft>
                <a:spcPts val="600"/>
              </a:spcAft>
              <a:buNone/>
            </a:pPr>
            <a:r>
              <a:rPr lang="en-AU" sz="1800" b="1"/>
              <a:t>Metered at End User connection point</a:t>
            </a:r>
          </a:p>
          <a:p>
            <a:pPr lvl="0">
              <a:lnSpc>
                <a:spcPct val="100000"/>
              </a:lnSpc>
              <a:spcBef>
                <a:spcPts val="1200"/>
              </a:spcBef>
              <a:spcAft>
                <a:spcPts val="600"/>
              </a:spcAft>
            </a:pPr>
            <a:r>
              <a:rPr lang="en-AU" sz="1800"/>
              <a:t>DNSPs must provide AEMO with End User NMIs</a:t>
            </a:r>
          </a:p>
          <a:p>
            <a:pPr lvl="0">
              <a:lnSpc>
                <a:spcPct val="100000"/>
              </a:lnSpc>
              <a:spcBef>
                <a:spcPts val="1200"/>
              </a:spcBef>
              <a:spcAft>
                <a:spcPts val="600"/>
              </a:spcAft>
            </a:pPr>
            <a:r>
              <a:rPr lang="en-AU" sz="1800"/>
              <a:t>End User connection point must have remotely read interval meter (can be 5, 15 or 30-minute)</a:t>
            </a:r>
          </a:p>
          <a:p>
            <a:pPr lvl="0">
              <a:lnSpc>
                <a:spcPct val="100000"/>
              </a:lnSpc>
              <a:spcBef>
                <a:spcPts val="1200"/>
              </a:spcBef>
              <a:spcAft>
                <a:spcPts val="600"/>
              </a:spcAft>
            </a:pPr>
            <a:r>
              <a:rPr lang="en-AU" sz="1800"/>
              <a:t>DNSPs, in consultation with AEMO, will create/maintain </a:t>
            </a:r>
            <a:r>
              <a:rPr lang="en-AU" sz="1800" i="1"/>
              <a:t>“Cross Boundary NMI”</a:t>
            </a:r>
          </a:p>
          <a:p>
            <a:pPr lvl="0">
              <a:lnSpc>
                <a:spcPct val="100000"/>
              </a:lnSpc>
              <a:spcBef>
                <a:spcPts val="1200"/>
              </a:spcBef>
              <a:spcAft>
                <a:spcPts val="600"/>
              </a:spcAft>
            </a:pPr>
            <a:r>
              <a:rPr lang="en-AU" sz="1800"/>
              <a:t>LNSP = Receiving DB Participant ID</a:t>
            </a:r>
          </a:p>
          <a:p>
            <a:pPr lvl="0">
              <a:lnSpc>
                <a:spcPct val="100000"/>
              </a:lnSpc>
              <a:spcBef>
                <a:spcPts val="1200"/>
              </a:spcBef>
              <a:spcAft>
                <a:spcPts val="600"/>
              </a:spcAft>
            </a:pPr>
            <a:r>
              <a:rPr lang="en-AU" sz="1800"/>
              <a:t>TNI = Supply DB TNI</a:t>
            </a:r>
          </a:p>
          <a:p>
            <a:pPr lvl="0">
              <a:lnSpc>
                <a:spcPct val="100000"/>
              </a:lnSpc>
              <a:spcBef>
                <a:spcPts val="1200"/>
              </a:spcBef>
              <a:spcAft>
                <a:spcPts val="600"/>
              </a:spcAft>
            </a:pPr>
            <a:r>
              <a:rPr lang="en-AU" sz="1800"/>
              <a:t>NSP2 = Supply DB Participant ID – populated by LNSP (new CR6xxx)</a:t>
            </a:r>
          </a:p>
          <a:p>
            <a:pPr marL="0" indent="0">
              <a:lnSpc>
                <a:spcPct val="100000"/>
              </a:lnSpc>
              <a:spcBef>
                <a:spcPts val="1200"/>
              </a:spcBef>
              <a:spcAft>
                <a:spcPts val="600"/>
              </a:spcAft>
              <a:buNone/>
            </a:pPr>
            <a:r>
              <a:rPr lang="en-AU" sz="1800"/>
              <a:t>Targeting the end of October 2020 to provide the draft ‘Cross Boundary Supply Guideline’</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46</a:t>
            </a:fld>
            <a:endParaRPr lang="en-AU"/>
          </a:p>
        </p:txBody>
      </p:sp>
    </p:spTree>
    <p:extLst>
      <p:ext uri="{BB962C8B-B14F-4D97-AF65-F5344CB8AC3E}">
        <p14:creationId xmlns:p14="http://schemas.microsoft.com/office/powerpoint/2010/main" val="905884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B6F5-2BC4-4D11-A646-EB150EE82436}"/>
              </a:ext>
            </a:extLst>
          </p:cNvPr>
          <p:cNvSpPr>
            <a:spLocks noGrp="1"/>
          </p:cNvSpPr>
          <p:nvPr>
            <p:ph type="title"/>
          </p:nvPr>
        </p:nvSpPr>
        <p:spPr/>
        <p:txBody>
          <a:bodyPr/>
          <a:lstStyle/>
          <a:p>
            <a:r>
              <a:rPr lang="en-AU"/>
              <a:t>Retail platform go-live plan</a:t>
            </a:r>
          </a:p>
        </p:txBody>
      </p:sp>
      <p:sp>
        <p:nvSpPr>
          <p:cNvPr id="3" name="Text Placeholder 2">
            <a:extLst>
              <a:ext uri="{FF2B5EF4-FFF2-40B4-BE49-F238E27FC236}">
                <a16:creationId xmlns:a16="http://schemas.microsoft.com/office/drawing/2014/main" id="{99ED6EDA-5D4F-44D6-82D7-865A37AD2332}"/>
              </a:ext>
            </a:extLst>
          </p:cNvPr>
          <p:cNvSpPr>
            <a:spLocks noGrp="1"/>
          </p:cNvSpPr>
          <p:nvPr>
            <p:ph type="body" idx="1"/>
          </p:nvPr>
        </p:nvSpPr>
        <p:spPr/>
        <p:txBody>
          <a:bodyPr/>
          <a:lstStyle/>
          <a:p>
            <a:r>
              <a:rPr lang="en-AU"/>
              <a:t>Austin Tan &amp; Greg Minney</a:t>
            </a:r>
          </a:p>
        </p:txBody>
      </p:sp>
      <p:sp>
        <p:nvSpPr>
          <p:cNvPr id="4" name="Slide Number Placeholder 3">
            <a:extLst>
              <a:ext uri="{FF2B5EF4-FFF2-40B4-BE49-F238E27FC236}">
                <a16:creationId xmlns:a16="http://schemas.microsoft.com/office/drawing/2014/main" id="{FDA79883-EA75-4858-8772-5466C8D9D438}"/>
              </a:ext>
            </a:extLst>
          </p:cNvPr>
          <p:cNvSpPr>
            <a:spLocks noGrp="1"/>
          </p:cNvSpPr>
          <p:nvPr>
            <p:ph type="sldNum" sz="quarter" idx="12"/>
          </p:nvPr>
        </p:nvSpPr>
        <p:spPr/>
        <p:txBody>
          <a:bodyPr/>
          <a:lstStyle/>
          <a:p>
            <a:fld id="{4EC81F68-4976-451A-B2E9-79BCBD2F70CC}" type="slidenum">
              <a:rPr lang="en-AU" smtClean="0"/>
              <a:pPr/>
              <a:t>47</a:t>
            </a:fld>
            <a:endParaRPr lang="en-AU"/>
          </a:p>
        </p:txBody>
      </p:sp>
    </p:spTree>
    <p:extLst>
      <p:ext uri="{BB962C8B-B14F-4D97-AF65-F5344CB8AC3E}">
        <p14:creationId xmlns:p14="http://schemas.microsoft.com/office/powerpoint/2010/main" val="1312677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206546" y="150494"/>
            <a:ext cx="9274337" cy="1310695"/>
          </a:xfrm>
        </p:spPr>
        <p:txBody>
          <a:bodyPr>
            <a:normAutofit/>
          </a:bodyPr>
          <a:lstStyle/>
          <a:p>
            <a:r>
              <a:rPr lang="en-AU" sz="3600"/>
              <a:t>Consultation approach for Retail platform go-live plan </a:t>
            </a:r>
            <a:endParaRPr lang="en-AU" sz="3600">
              <a:highlight>
                <a:srgbClr val="FFFF00"/>
              </a:highlight>
            </a:endParaRPr>
          </a:p>
        </p:txBody>
      </p:sp>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p:txBody>
          <a:bodyPr/>
          <a:lstStyle/>
          <a:p>
            <a:pPr defTabSz="727510"/>
            <a:fld id="{4EC81F68-4976-451A-B2E9-79BCBD2F70CC}" type="slidenum">
              <a:rPr lang="en-AU">
                <a:solidFill>
                  <a:srgbClr val="222324">
                    <a:tint val="75000"/>
                  </a:srgbClr>
                </a:solidFill>
                <a:latin typeface="Segoe UI Semilight"/>
              </a:rPr>
              <a:pPr defTabSz="727510"/>
              <a:t>48</a:t>
            </a:fld>
            <a:endParaRPr lang="en-AU">
              <a:solidFill>
                <a:srgbClr val="222324">
                  <a:tint val="75000"/>
                </a:srgbClr>
              </a:solidFill>
              <a:latin typeface="Segoe UI Semilight"/>
            </a:endParaRPr>
          </a:p>
        </p:txBody>
      </p:sp>
      <p:grpSp>
        <p:nvGrpSpPr>
          <p:cNvPr id="3" name="Group 2">
            <a:extLst>
              <a:ext uri="{FF2B5EF4-FFF2-40B4-BE49-F238E27FC236}">
                <a16:creationId xmlns:a16="http://schemas.microsoft.com/office/drawing/2014/main" id="{0826D46A-9ABA-4BBF-9009-9C4CA5541D77}"/>
              </a:ext>
            </a:extLst>
          </p:cNvPr>
          <p:cNvGrpSpPr/>
          <p:nvPr/>
        </p:nvGrpSpPr>
        <p:grpSpPr>
          <a:xfrm>
            <a:off x="1457154" y="1672501"/>
            <a:ext cx="7127874" cy="860916"/>
            <a:chOff x="1457154" y="1672500"/>
            <a:chExt cx="7127874" cy="1084459"/>
          </a:xfrm>
        </p:grpSpPr>
        <p:sp>
          <p:nvSpPr>
            <p:cNvPr id="5" name="Freeform: Shape 4">
              <a:extLst>
                <a:ext uri="{FF2B5EF4-FFF2-40B4-BE49-F238E27FC236}">
                  <a16:creationId xmlns:a16="http://schemas.microsoft.com/office/drawing/2014/main" id="{C3BB5ABE-0C03-42CC-83D0-499C483036B9}"/>
                </a:ext>
              </a:extLst>
            </p:cNvPr>
            <p:cNvSpPr/>
            <p:nvPr/>
          </p:nvSpPr>
          <p:spPr>
            <a:xfrm>
              <a:off x="1457154" y="16725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Early engagement</a:t>
              </a:r>
            </a:p>
          </p:txBody>
        </p:sp>
        <p:sp>
          <p:nvSpPr>
            <p:cNvPr id="7" name="Freeform: Shape 6">
              <a:extLst>
                <a:ext uri="{FF2B5EF4-FFF2-40B4-BE49-F238E27FC236}">
                  <a16:creationId xmlns:a16="http://schemas.microsoft.com/office/drawing/2014/main" id="{5EBCCC81-8E64-465B-8744-D3D86CD442A1}"/>
                </a:ext>
              </a:extLst>
            </p:cNvPr>
            <p:cNvSpPr/>
            <p:nvPr/>
          </p:nvSpPr>
          <p:spPr>
            <a:xfrm>
              <a:off x="2255739" y="16725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a:solidFill>
              <a:schemeClr val="bg2">
                <a:lumMod val="90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8" rIns="43818" bIns="43820" numCol="1" spcCol="1270" anchor="ctr" anchorCtr="0">
              <a:noAutofit/>
            </a:bodyPr>
            <a:lstStyle/>
            <a:p>
              <a:pPr marL="114300" lvl="1" indent="-114300" algn="l" defTabSz="533400">
                <a:lnSpc>
                  <a:spcPct val="90000"/>
                </a:lnSpc>
                <a:spcBef>
                  <a:spcPct val="0"/>
                </a:spcBef>
                <a:spcAft>
                  <a:spcPct val="15000"/>
                </a:spcAft>
                <a:buNone/>
              </a:pPr>
              <a:r>
                <a:rPr lang="en-AU" sz="1200" kern="1200"/>
                <a:t>AEMO seeks early feedback from RWG:</a:t>
              </a:r>
            </a:p>
            <a:p>
              <a:pPr marL="114300" lvl="1" indent="-114300" defTabSz="533400">
                <a:lnSpc>
                  <a:spcPct val="90000"/>
                </a:lnSpc>
                <a:spcBef>
                  <a:spcPct val="0"/>
                </a:spcBef>
                <a:spcAft>
                  <a:spcPct val="15000"/>
                </a:spcAft>
                <a:buChar char="•"/>
              </a:pPr>
              <a:r>
                <a:rPr lang="en-AU" sz="1200" b="1"/>
                <a:t>31</a:t>
              </a:r>
              <a:r>
                <a:rPr lang="en-AU" sz="1200" b="1" kern="1200"/>
                <a:t> Aug 20</a:t>
              </a:r>
              <a:r>
                <a:rPr lang="en-AU" sz="1200" kern="1200"/>
                <a:t> 	RWG provides feedback on</a:t>
              </a:r>
              <a:r>
                <a:rPr lang="en-AU" sz="1200"/>
                <a:t> </a:t>
              </a:r>
              <a:r>
                <a:rPr lang="en-AU" sz="1200" kern="1200"/>
                <a:t> </a:t>
              </a:r>
              <a:r>
                <a:rPr lang="en-AU" sz="1200"/>
                <a:t>scope and approach to Retail</a:t>
              </a:r>
              <a:r>
                <a:rPr lang="en-AU" sz="1200" kern="1200"/>
                <a:t> go-live plan</a:t>
              </a:r>
              <a:endParaRPr lang="en-AU" sz="1200" kern="1200">
                <a:cs typeface="Segoe UI Semilight"/>
              </a:endParaRPr>
            </a:p>
          </p:txBody>
        </p:sp>
      </p:grpSp>
      <p:grpSp>
        <p:nvGrpSpPr>
          <p:cNvPr id="6" name="Group 5">
            <a:extLst>
              <a:ext uri="{FF2B5EF4-FFF2-40B4-BE49-F238E27FC236}">
                <a16:creationId xmlns:a16="http://schemas.microsoft.com/office/drawing/2014/main" id="{4425F41A-1A90-4A9C-879D-63706CAD50CD}"/>
              </a:ext>
            </a:extLst>
          </p:cNvPr>
          <p:cNvGrpSpPr/>
          <p:nvPr/>
        </p:nvGrpSpPr>
        <p:grpSpPr>
          <a:xfrm>
            <a:off x="1457154" y="2353603"/>
            <a:ext cx="7127874" cy="860916"/>
            <a:chOff x="1457154" y="2615981"/>
            <a:chExt cx="7127874" cy="1084459"/>
          </a:xfrm>
        </p:grpSpPr>
        <p:sp>
          <p:nvSpPr>
            <p:cNvPr id="8" name="Freeform: Shape 7">
              <a:extLst>
                <a:ext uri="{FF2B5EF4-FFF2-40B4-BE49-F238E27FC236}">
                  <a16:creationId xmlns:a16="http://schemas.microsoft.com/office/drawing/2014/main" id="{C62AC4F5-1F80-4B9F-B60B-EF0A2F4A80FB}"/>
                </a:ext>
              </a:extLst>
            </p:cNvPr>
            <p:cNvSpPr/>
            <p:nvPr/>
          </p:nvSpPr>
          <p:spPr>
            <a:xfrm>
              <a:off x="1457154" y="2615981"/>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First draft</a:t>
              </a:r>
            </a:p>
          </p:txBody>
        </p:sp>
        <p:sp>
          <p:nvSpPr>
            <p:cNvPr id="9" name="Freeform: Shape 8">
              <a:extLst>
                <a:ext uri="{FF2B5EF4-FFF2-40B4-BE49-F238E27FC236}">
                  <a16:creationId xmlns:a16="http://schemas.microsoft.com/office/drawing/2014/main" id="{758581DA-9673-4234-AF7E-C4F90DCBEF76}"/>
                </a:ext>
              </a:extLst>
            </p:cNvPr>
            <p:cNvSpPr/>
            <p:nvPr/>
          </p:nvSpPr>
          <p:spPr>
            <a:xfrm>
              <a:off x="2255739" y="2615983"/>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8" rIns="43818" bIns="43820" numCol="1" spcCol="1270" anchor="ctr" anchorCtr="0">
              <a:noAutofit/>
            </a:bodyPr>
            <a:lstStyle/>
            <a:p>
              <a:pPr marL="114300" lvl="1" indent="-114300" defTabSz="533400">
                <a:lnSpc>
                  <a:spcPct val="90000"/>
                </a:lnSpc>
                <a:spcBef>
                  <a:spcPct val="0"/>
                </a:spcBef>
                <a:spcAft>
                  <a:spcPct val="15000"/>
                </a:spcAft>
                <a:buChar char="•"/>
              </a:pPr>
              <a:r>
                <a:rPr lang="en-AU" sz="1200" b="1"/>
                <a:t>9</a:t>
              </a:r>
              <a:r>
                <a:rPr lang="en-AU" sz="1200" b="1" kern="1200"/>
                <a:t> Oct 20</a:t>
              </a:r>
              <a:r>
                <a:rPr lang="en-AU" sz="1200" kern="1200"/>
                <a:t> 	AEMO publishes first draft of plan</a:t>
              </a:r>
              <a:r>
                <a:rPr lang="en-AU" sz="1200"/>
                <a:t> for review</a:t>
              </a:r>
              <a:endParaRPr lang="en-AU" sz="1200" kern="1200"/>
            </a:p>
          </p:txBody>
        </p:sp>
      </p:grpSp>
      <p:grpSp>
        <p:nvGrpSpPr>
          <p:cNvPr id="19" name="Group 18">
            <a:extLst>
              <a:ext uri="{FF2B5EF4-FFF2-40B4-BE49-F238E27FC236}">
                <a16:creationId xmlns:a16="http://schemas.microsoft.com/office/drawing/2014/main" id="{88B2B2B0-9C92-4516-B613-372C9D4EF464}"/>
              </a:ext>
            </a:extLst>
          </p:cNvPr>
          <p:cNvGrpSpPr/>
          <p:nvPr/>
        </p:nvGrpSpPr>
        <p:grpSpPr>
          <a:xfrm>
            <a:off x="1457154" y="3034705"/>
            <a:ext cx="7127874" cy="860916"/>
            <a:chOff x="1457154" y="3559461"/>
            <a:chExt cx="7127874" cy="1084459"/>
          </a:xfrm>
        </p:grpSpPr>
        <p:sp>
          <p:nvSpPr>
            <p:cNvPr id="10" name="Freeform: Shape 9">
              <a:extLst>
                <a:ext uri="{FF2B5EF4-FFF2-40B4-BE49-F238E27FC236}">
                  <a16:creationId xmlns:a16="http://schemas.microsoft.com/office/drawing/2014/main" id="{7739DD69-38AA-46AA-A2EA-DFEC09EED59F}"/>
                </a:ext>
              </a:extLst>
            </p:cNvPr>
            <p:cNvSpPr/>
            <p:nvPr/>
          </p:nvSpPr>
          <p:spPr>
            <a:xfrm>
              <a:off x="1457154" y="3559461"/>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Cutover Focus Group </a:t>
              </a:r>
            </a:p>
          </p:txBody>
        </p:sp>
        <p:sp>
          <p:nvSpPr>
            <p:cNvPr id="11" name="Freeform: Shape 10">
              <a:extLst>
                <a:ext uri="{FF2B5EF4-FFF2-40B4-BE49-F238E27FC236}">
                  <a16:creationId xmlns:a16="http://schemas.microsoft.com/office/drawing/2014/main" id="{6E7C570E-4924-4BAA-8D54-169F4619AE0B}"/>
                </a:ext>
              </a:extLst>
            </p:cNvPr>
            <p:cNvSpPr/>
            <p:nvPr/>
          </p:nvSpPr>
          <p:spPr>
            <a:xfrm>
              <a:off x="2255739" y="3559463"/>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8" rIns="43818" bIns="43820" numCol="1" spcCol="1270" anchor="ctr" anchorCtr="0">
              <a:noAutofit/>
            </a:bodyPr>
            <a:lstStyle/>
            <a:p>
              <a:pPr marL="114300" lvl="1" indent="-114300" algn="l" defTabSz="533400">
                <a:lnSpc>
                  <a:spcPct val="90000"/>
                </a:lnSpc>
                <a:spcBef>
                  <a:spcPct val="0"/>
                </a:spcBef>
                <a:spcAft>
                  <a:spcPct val="15000"/>
                </a:spcAft>
                <a:buChar char="•"/>
              </a:pPr>
              <a:r>
                <a:rPr lang="en-AU" sz="1200" b="1" kern="1200"/>
                <a:t>16 October</a:t>
              </a:r>
              <a:r>
                <a:rPr lang="en-AU" sz="1200" kern="1200"/>
                <a:t> 	First Cutover Focus Group to discuss plan</a:t>
              </a:r>
            </a:p>
          </p:txBody>
        </p:sp>
      </p:grpSp>
      <p:grpSp>
        <p:nvGrpSpPr>
          <p:cNvPr id="20" name="Group 19">
            <a:extLst>
              <a:ext uri="{FF2B5EF4-FFF2-40B4-BE49-F238E27FC236}">
                <a16:creationId xmlns:a16="http://schemas.microsoft.com/office/drawing/2014/main" id="{9A6F5CC7-65A3-47E1-8BFE-2169D711ED29}"/>
              </a:ext>
            </a:extLst>
          </p:cNvPr>
          <p:cNvGrpSpPr/>
          <p:nvPr/>
        </p:nvGrpSpPr>
        <p:grpSpPr>
          <a:xfrm>
            <a:off x="1457154" y="3715807"/>
            <a:ext cx="7127874" cy="860916"/>
            <a:chOff x="1457154" y="4502943"/>
            <a:chExt cx="7127874" cy="1084459"/>
          </a:xfrm>
        </p:grpSpPr>
        <p:sp>
          <p:nvSpPr>
            <p:cNvPr id="12" name="Freeform: Shape 11">
              <a:extLst>
                <a:ext uri="{FF2B5EF4-FFF2-40B4-BE49-F238E27FC236}">
                  <a16:creationId xmlns:a16="http://schemas.microsoft.com/office/drawing/2014/main" id="{B30C3A9A-DA5A-40EB-BF53-51534CB2AA8B}"/>
                </a:ext>
              </a:extLst>
            </p:cNvPr>
            <p:cNvSpPr/>
            <p:nvPr/>
          </p:nvSpPr>
          <p:spPr>
            <a:xfrm>
              <a:off x="1457154" y="4502943"/>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a:t>Feedback deadline</a:t>
              </a:r>
              <a:endParaRPr lang="en-AU" sz="1000" kern="1200"/>
            </a:p>
          </p:txBody>
        </p:sp>
        <p:sp>
          <p:nvSpPr>
            <p:cNvPr id="13" name="Freeform: Shape 12">
              <a:extLst>
                <a:ext uri="{FF2B5EF4-FFF2-40B4-BE49-F238E27FC236}">
                  <a16:creationId xmlns:a16="http://schemas.microsoft.com/office/drawing/2014/main" id="{352CDDAD-34BC-497F-9B11-A4B03FC92DC7}"/>
                </a:ext>
              </a:extLst>
            </p:cNvPr>
            <p:cNvSpPr/>
            <p:nvPr/>
          </p:nvSpPr>
          <p:spPr>
            <a:xfrm>
              <a:off x="2255739" y="4502944"/>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algn="l" defTabSz="533400">
                <a:lnSpc>
                  <a:spcPct val="90000"/>
                </a:lnSpc>
                <a:spcBef>
                  <a:spcPct val="0"/>
                </a:spcBef>
                <a:spcAft>
                  <a:spcPct val="15000"/>
                </a:spcAft>
                <a:buChar char="•"/>
              </a:pPr>
              <a:r>
                <a:rPr lang="en-AU" sz="1200" b="1" kern="1200"/>
                <a:t>23 Oct 20</a:t>
              </a:r>
              <a:r>
                <a:rPr lang="en-AU" sz="1200" kern="1200"/>
                <a:t> 	</a:t>
              </a:r>
              <a:r>
                <a:rPr lang="en-AU" sz="1200"/>
                <a:t>Deadline for industry to provide feedback on first draft plan</a:t>
              </a:r>
              <a:endParaRPr lang="en-AU" sz="1200" kern="1200"/>
            </a:p>
          </p:txBody>
        </p:sp>
      </p:grpSp>
      <p:grpSp>
        <p:nvGrpSpPr>
          <p:cNvPr id="21" name="Group 20">
            <a:extLst>
              <a:ext uri="{FF2B5EF4-FFF2-40B4-BE49-F238E27FC236}">
                <a16:creationId xmlns:a16="http://schemas.microsoft.com/office/drawing/2014/main" id="{BD0430EA-549B-409F-9615-9F8595E304F3}"/>
              </a:ext>
            </a:extLst>
          </p:cNvPr>
          <p:cNvGrpSpPr/>
          <p:nvPr/>
        </p:nvGrpSpPr>
        <p:grpSpPr>
          <a:xfrm>
            <a:off x="1457154" y="4396909"/>
            <a:ext cx="7127874" cy="860916"/>
            <a:chOff x="1457154" y="5446422"/>
            <a:chExt cx="7127874" cy="1084459"/>
          </a:xfrm>
        </p:grpSpPr>
        <p:sp>
          <p:nvSpPr>
            <p:cNvPr id="14" name="Freeform: Shape 13">
              <a:extLst>
                <a:ext uri="{FF2B5EF4-FFF2-40B4-BE49-F238E27FC236}">
                  <a16:creationId xmlns:a16="http://schemas.microsoft.com/office/drawing/2014/main" id="{0EBCC5F5-9511-44EF-BD7C-ABFD12063385}"/>
                </a:ext>
              </a:extLst>
            </p:cNvPr>
            <p:cNvSpPr/>
            <p:nvPr/>
          </p:nvSpPr>
          <p:spPr>
            <a:xfrm>
              <a:off x="1457154" y="5446422"/>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Second draft</a:t>
              </a:r>
            </a:p>
          </p:txBody>
        </p:sp>
        <p:sp>
          <p:nvSpPr>
            <p:cNvPr id="15" name="Freeform: Shape 14">
              <a:extLst>
                <a:ext uri="{FF2B5EF4-FFF2-40B4-BE49-F238E27FC236}">
                  <a16:creationId xmlns:a16="http://schemas.microsoft.com/office/drawing/2014/main" id="{C0CEB6DE-DAE3-46F9-A3E5-3F1EE48159E7}"/>
                </a:ext>
              </a:extLst>
            </p:cNvPr>
            <p:cNvSpPr/>
            <p:nvPr/>
          </p:nvSpPr>
          <p:spPr>
            <a:xfrm>
              <a:off x="2255739" y="5446423"/>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defTabSz="533400">
                <a:lnSpc>
                  <a:spcPct val="90000"/>
                </a:lnSpc>
                <a:spcBef>
                  <a:spcPct val="0"/>
                </a:spcBef>
                <a:spcAft>
                  <a:spcPct val="15000"/>
                </a:spcAft>
                <a:buChar char="•"/>
              </a:pPr>
              <a:r>
                <a:rPr lang="en-AU" sz="1200" b="1"/>
                <a:t>6</a:t>
              </a:r>
              <a:r>
                <a:rPr lang="en-AU" sz="1200" b="1" kern="1200"/>
                <a:t> Nov 20</a:t>
              </a:r>
              <a:r>
                <a:rPr lang="en-AU" sz="1200" kern="1200"/>
                <a:t> 	</a:t>
              </a:r>
              <a:r>
                <a:rPr lang="en-AU" sz="1200"/>
                <a:t>AEMO publishes second draft of plan</a:t>
              </a:r>
            </a:p>
          </p:txBody>
        </p:sp>
      </p:grpSp>
      <p:grpSp>
        <p:nvGrpSpPr>
          <p:cNvPr id="22" name="Group 21">
            <a:extLst>
              <a:ext uri="{FF2B5EF4-FFF2-40B4-BE49-F238E27FC236}">
                <a16:creationId xmlns:a16="http://schemas.microsoft.com/office/drawing/2014/main" id="{E7ECF625-7B22-4A93-A595-93E71F90236C}"/>
              </a:ext>
            </a:extLst>
          </p:cNvPr>
          <p:cNvGrpSpPr/>
          <p:nvPr/>
        </p:nvGrpSpPr>
        <p:grpSpPr>
          <a:xfrm>
            <a:off x="1457154" y="5078011"/>
            <a:ext cx="7127874" cy="860916"/>
            <a:chOff x="1457154" y="6389900"/>
            <a:chExt cx="7127874" cy="1084459"/>
          </a:xfrm>
        </p:grpSpPr>
        <p:sp>
          <p:nvSpPr>
            <p:cNvPr id="16" name="Freeform: Shape 15">
              <a:extLst>
                <a:ext uri="{FF2B5EF4-FFF2-40B4-BE49-F238E27FC236}">
                  <a16:creationId xmlns:a16="http://schemas.microsoft.com/office/drawing/2014/main" id="{B51F220F-11E4-4A55-87FE-F321D29ECF53}"/>
                </a:ext>
              </a:extLst>
            </p:cNvPr>
            <p:cNvSpPr/>
            <p:nvPr/>
          </p:nvSpPr>
          <p:spPr>
            <a:xfrm>
              <a:off x="1457154" y="63899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Feedback deadline</a:t>
              </a:r>
            </a:p>
          </p:txBody>
        </p:sp>
        <p:sp>
          <p:nvSpPr>
            <p:cNvPr id="17" name="Freeform: Shape 16">
              <a:extLst>
                <a:ext uri="{FF2B5EF4-FFF2-40B4-BE49-F238E27FC236}">
                  <a16:creationId xmlns:a16="http://schemas.microsoft.com/office/drawing/2014/main" id="{F41C9894-2BE9-485F-9079-8DCDDD080A20}"/>
                </a:ext>
              </a:extLst>
            </p:cNvPr>
            <p:cNvSpPr/>
            <p:nvPr/>
          </p:nvSpPr>
          <p:spPr>
            <a:xfrm>
              <a:off x="2255739" y="63899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defTabSz="533400">
                <a:lnSpc>
                  <a:spcPct val="90000"/>
                </a:lnSpc>
                <a:spcBef>
                  <a:spcPct val="0"/>
                </a:spcBef>
                <a:spcAft>
                  <a:spcPct val="15000"/>
                </a:spcAft>
                <a:buChar char="•"/>
              </a:pPr>
              <a:r>
                <a:rPr lang="en-AU" sz="1200" b="1"/>
                <a:t>20</a:t>
              </a:r>
              <a:r>
                <a:rPr lang="en-AU" sz="1200" b="1" kern="1200"/>
                <a:t> Nov 20</a:t>
              </a:r>
              <a:r>
                <a:rPr lang="en-AU" sz="1200" kern="1200"/>
                <a:t> 	</a:t>
              </a:r>
              <a:r>
                <a:rPr lang="en-AU" sz="1200"/>
                <a:t>Deadline for industry to provide feedback on second draft plan</a:t>
              </a:r>
              <a:endParaRPr lang="en-AU" sz="1200" kern="1200"/>
            </a:p>
          </p:txBody>
        </p:sp>
      </p:grpSp>
      <p:grpSp>
        <p:nvGrpSpPr>
          <p:cNvPr id="23" name="Group 22">
            <a:extLst>
              <a:ext uri="{FF2B5EF4-FFF2-40B4-BE49-F238E27FC236}">
                <a16:creationId xmlns:a16="http://schemas.microsoft.com/office/drawing/2014/main" id="{50916D61-DE74-4CC9-A0E4-18BAA8B8BCAB}"/>
              </a:ext>
            </a:extLst>
          </p:cNvPr>
          <p:cNvGrpSpPr/>
          <p:nvPr/>
        </p:nvGrpSpPr>
        <p:grpSpPr>
          <a:xfrm>
            <a:off x="1457154" y="5759113"/>
            <a:ext cx="7127874" cy="860916"/>
            <a:chOff x="1457154" y="6389900"/>
            <a:chExt cx="7127874" cy="1084459"/>
          </a:xfrm>
        </p:grpSpPr>
        <p:sp>
          <p:nvSpPr>
            <p:cNvPr id="24" name="Freeform: Shape 23">
              <a:extLst>
                <a:ext uri="{FF2B5EF4-FFF2-40B4-BE49-F238E27FC236}">
                  <a16:creationId xmlns:a16="http://schemas.microsoft.com/office/drawing/2014/main" id="{DB64A872-9C66-4B1F-AC8F-CB6DCEE414F2}"/>
                </a:ext>
              </a:extLst>
            </p:cNvPr>
            <p:cNvSpPr/>
            <p:nvPr/>
          </p:nvSpPr>
          <p:spPr>
            <a:xfrm>
              <a:off x="1457154" y="63899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Final plan</a:t>
              </a:r>
            </a:p>
          </p:txBody>
        </p:sp>
        <p:sp>
          <p:nvSpPr>
            <p:cNvPr id="25" name="Freeform: Shape 24">
              <a:extLst>
                <a:ext uri="{FF2B5EF4-FFF2-40B4-BE49-F238E27FC236}">
                  <a16:creationId xmlns:a16="http://schemas.microsoft.com/office/drawing/2014/main" id="{56804FF4-90CD-489E-9724-FF8D35ECD395}"/>
                </a:ext>
              </a:extLst>
            </p:cNvPr>
            <p:cNvSpPr/>
            <p:nvPr/>
          </p:nvSpPr>
          <p:spPr>
            <a:xfrm>
              <a:off x="2255739" y="63899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algn="l" defTabSz="533400">
                <a:lnSpc>
                  <a:spcPct val="90000"/>
                </a:lnSpc>
                <a:spcBef>
                  <a:spcPct val="0"/>
                </a:spcBef>
                <a:spcAft>
                  <a:spcPct val="15000"/>
                </a:spcAft>
                <a:buChar char="•"/>
              </a:pPr>
              <a:r>
                <a:rPr lang="en-AU" sz="1200" b="1"/>
                <a:t>4</a:t>
              </a:r>
              <a:r>
                <a:rPr lang="en-AU" sz="1200" b="1" kern="1200"/>
                <a:t> Dec 20</a:t>
              </a:r>
              <a:r>
                <a:rPr lang="en-AU" sz="1200" kern="1200"/>
                <a:t> 	AEMO publishes final paper after considering suggestions and Dress Rehearsal updates</a:t>
              </a:r>
            </a:p>
          </p:txBody>
        </p:sp>
      </p:grpSp>
      <p:grpSp>
        <p:nvGrpSpPr>
          <p:cNvPr id="26" name="Group 25">
            <a:extLst>
              <a:ext uri="{FF2B5EF4-FFF2-40B4-BE49-F238E27FC236}">
                <a16:creationId xmlns:a16="http://schemas.microsoft.com/office/drawing/2014/main" id="{C67D3527-665A-4AB7-B1C6-629CE84BBAEB}"/>
              </a:ext>
            </a:extLst>
          </p:cNvPr>
          <p:cNvGrpSpPr/>
          <p:nvPr/>
        </p:nvGrpSpPr>
        <p:grpSpPr>
          <a:xfrm>
            <a:off x="1457154" y="6440216"/>
            <a:ext cx="7127874" cy="860916"/>
            <a:chOff x="1457154" y="6389900"/>
            <a:chExt cx="7127874" cy="1084459"/>
          </a:xfrm>
        </p:grpSpPr>
        <p:sp>
          <p:nvSpPr>
            <p:cNvPr id="27" name="Freeform: Shape 26">
              <a:extLst>
                <a:ext uri="{FF2B5EF4-FFF2-40B4-BE49-F238E27FC236}">
                  <a16:creationId xmlns:a16="http://schemas.microsoft.com/office/drawing/2014/main" id="{F7ED5A48-0CFC-4B35-B479-69F3117D5DE0}"/>
                </a:ext>
              </a:extLst>
            </p:cNvPr>
            <p:cNvSpPr/>
            <p:nvPr/>
          </p:nvSpPr>
          <p:spPr>
            <a:xfrm>
              <a:off x="1457154" y="6389900"/>
              <a:ext cx="798586" cy="1084459"/>
            </a:xfrm>
            <a:custGeom>
              <a:avLst/>
              <a:gdLst>
                <a:gd name="connsiteX0" fmla="*/ 0 w 1140836"/>
                <a:gd name="connsiteY0" fmla="*/ 0 h 798585"/>
                <a:gd name="connsiteX1" fmla="*/ 741544 w 1140836"/>
                <a:gd name="connsiteY1" fmla="*/ 0 h 798585"/>
                <a:gd name="connsiteX2" fmla="*/ 1140836 w 1140836"/>
                <a:gd name="connsiteY2" fmla="*/ 399293 h 798585"/>
                <a:gd name="connsiteX3" fmla="*/ 741544 w 1140836"/>
                <a:gd name="connsiteY3" fmla="*/ 798585 h 798585"/>
                <a:gd name="connsiteX4" fmla="*/ 0 w 1140836"/>
                <a:gd name="connsiteY4" fmla="*/ 798585 h 798585"/>
                <a:gd name="connsiteX5" fmla="*/ 399293 w 1140836"/>
                <a:gd name="connsiteY5" fmla="*/ 399293 h 798585"/>
                <a:gd name="connsiteX6" fmla="*/ 0 w 1140836"/>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836" h="798585">
                  <a:moveTo>
                    <a:pt x="1140835" y="0"/>
                  </a:moveTo>
                  <a:lnTo>
                    <a:pt x="1140835" y="519081"/>
                  </a:lnTo>
                  <a:lnTo>
                    <a:pt x="570417" y="798585"/>
                  </a:lnTo>
                  <a:lnTo>
                    <a:pt x="1" y="519081"/>
                  </a:lnTo>
                  <a:lnTo>
                    <a:pt x="1" y="0"/>
                  </a:lnTo>
                  <a:lnTo>
                    <a:pt x="570417" y="279505"/>
                  </a:lnTo>
                  <a:lnTo>
                    <a:pt x="1140835"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1" tIns="405644" rIns="6350" bIns="405642" numCol="1" spcCol="1270" anchor="ctr" anchorCtr="0">
              <a:noAutofit/>
            </a:bodyPr>
            <a:lstStyle/>
            <a:p>
              <a:pPr marL="0" lvl="0" indent="0" algn="ctr" defTabSz="444500">
                <a:lnSpc>
                  <a:spcPct val="90000"/>
                </a:lnSpc>
                <a:spcBef>
                  <a:spcPct val="0"/>
                </a:spcBef>
                <a:spcAft>
                  <a:spcPct val="35000"/>
                </a:spcAft>
                <a:buNone/>
              </a:pPr>
              <a:r>
                <a:rPr lang="en-AU" sz="1000" kern="1200"/>
                <a:t>Revisions</a:t>
              </a:r>
            </a:p>
          </p:txBody>
        </p:sp>
        <p:sp>
          <p:nvSpPr>
            <p:cNvPr id="28" name="Freeform: Shape 27">
              <a:extLst>
                <a:ext uri="{FF2B5EF4-FFF2-40B4-BE49-F238E27FC236}">
                  <a16:creationId xmlns:a16="http://schemas.microsoft.com/office/drawing/2014/main" id="{39D0487A-C969-4095-A6EC-341BA8F52133}"/>
                </a:ext>
              </a:extLst>
            </p:cNvPr>
            <p:cNvSpPr/>
            <p:nvPr/>
          </p:nvSpPr>
          <p:spPr>
            <a:xfrm>
              <a:off x="2255739" y="6389901"/>
              <a:ext cx="6329289" cy="704897"/>
            </a:xfrm>
            <a:custGeom>
              <a:avLst/>
              <a:gdLst>
                <a:gd name="connsiteX0" fmla="*/ 123593 w 741543"/>
                <a:gd name="connsiteY0" fmla="*/ 0 h 6329289"/>
                <a:gd name="connsiteX1" fmla="*/ 617950 w 741543"/>
                <a:gd name="connsiteY1" fmla="*/ 0 h 6329289"/>
                <a:gd name="connsiteX2" fmla="*/ 741543 w 741543"/>
                <a:gd name="connsiteY2" fmla="*/ 123593 h 6329289"/>
                <a:gd name="connsiteX3" fmla="*/ 741543 w 741543"/>
                <a:gd name="connsiteY3" fmla="*/ 6329289 h 6329289"/>
                <a:gd name="connsiteX4" fmla="*/ 741543 w 741543"/>
                <a:gd name="connsiteY4" fmla="*/ 6329289 h 6329289"/>
                <a:gd name="connsiteX5" fmla="*/ 0 w 741543"/>
                <a:gd name="connsiteY5" fmla="*/ 6329289 h 6329289"/>
                <a:gd name="connsiteX6" fmla="*/ 0 w 741543"/>
                <a:gd name="connsiteY6" fmla="*/ 6329289 h 6329289"/>
                <a:gd name="connsiteX7" fmla="*/ 0 w 741543"/>
                <a:gd name="connsiteY7" fmla="*/ 123593 h 6329289"/>
                <a:gd name="connsiteX8" fmla="*/ 123593 w 741543"/>
                <a:gd name="connsiteY8" fmla="*/ 0 h 63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43" h="6329289">
                  <a:moveTo>
                    <a:pt x="741543" y="1054906"/>
                  </a:moveTo>
                  <a:lnTo>
                    <a:pt x="741543" y="5274383"/>
                  </a:lnTo>
                  <a:cubicBezTo>
                    <a:pt x="741543" y="5856993"/>
                    <a:pt x="735060" y="6329285"/>
                    <a:pt x="727063" y="6329285"/>
                  </a:cubicBezTo>
                  <a:lnTo>
                    <a:pt x="0" y="6329285"/>
                  </a:lnTo>
                  <a:lnTo>
                    <a:pt x="0" y="6329285"/>
                  </a:lnTo>
                  <a:lnTo>
                    <a:pt x="0" y="4"/>
                  </a:lnTo>
                  <a:lnTo>
                    <a:pt x="0" y="4"/>
                  </a:lnTo>
                  <a:lnTo>
                    <a:pt x="727063" y="4"/>
                  </a:lnTo>
                  <a:cubicBezTo>
                    <a:pt x="735060" y="4"/>
                    <a:pt x="741543" y="472296"/>
                    <a:pt x="741543" y="105490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43819" rIns="43818" bIns="43819" numCol="1" spcCol="1270" anchor="ctr" anchorCtr="0">
              <a:noAutofit/>
            </a:bodyPr>
            <a:lstStyle/>
            <a:p>
              <a:pPr marL="114300" lvl="1" indent="-114300" algn="l" defTabSz="533400">
                <a:lnSpc>
                  <a:spcPct val="90000"/>
                </a:lnSpc>
                <a:spcBef>
                  <a:spcPct val="0"/>
                </a:spcBef>
                <a:spcAft>
                  <a:spcPct val="15000"/>
                </a:spcAft>
                <a:buChar char="•"/>
              </a:pPr>
              <a:r>
                <a:rPr lang="en-AU" sz="1200" b="1"/>
                <a:t>TBC</a:t>
              </a:r>
              <a:r>
                <a:rPr lang="en-AU" sz="1200" b="1" kern="1200"/>
                <a:t>	</a:t>
              </a:r>
              <a:r>
                <a:rPr lang="en-AU" sz="1200" kern="1200"/>
                <a:t>	AEMO revises plan based on any updates</a:t>
              </a:r>
            </a:p>
          </p:txBody>
        </p:sp>
      </p:grpSp>
      <p:sp>
        <p:nvSpPr>
          <p:cNvPr id="29" name="Arrow: Up-Down 28">
            <a:extLst>
              <a:ext uri="{FF2B5EF4-FFF2-40B4-BE49-F238E27FC236}">
                <a16:creationId xmlns:a16="http://schemas.microsoft.com/office/drawing/2014/main" id="{FFE53A68-A39D-4843-A78C-66F36CC0D300}"/>
              </a:ext>
            </a:extLst>
          </p:cNvPr>
          <p:cNvSpPr/>
          <p:nvPr/>
        </p:nvSpPr>
        <p:spPr>
          <a:xfrm>
            <a:off x="1260204" y="6216599"/>
            <a:ext cx="154745" cy="49427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07366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p:txBody>
          <a:bodyPr>
            <a:normAutofit/>
          </a:bodyPr>
          <a:lstStyle/>
          <a:p>
            <a:r>
              <a:rPr lang="en-AU" sz="3600"/>
              <a:t>Next steps</a:t>
            </a:r>
          </a:p>
        </p:txBody>
      </p:sp>
      <p:sp>
        <p:nvSpPr>
          <p:cNvPr id="3" name="Content Placeholder 2">
            <a:extLst>
              <a:ext uri="{FF2B5EF4-FFF2-40B4-BE49-F238E27FC236}">
                <a16:creationId xmlns:a16="http://schemas.microsoft.com/office/drawing/2014/main" id="{D5750AAC-166B-4865-995C-CD8EA67997FD}"/>
              </a:ext>
            </a:extLst>
          </p:cNvPr>
          <p:cNvSpPr>
            <a:spLocks noGrp="1"/>
          </p:cNvSpPr>
          <p:nvPr>
            <p:ph idx="1"/>
          </p:nvPr>
        </p:nvSpPr>
        <p:spPr>
          <a:xfrm>
            <a:off x="471638" y="1614848"/>
            <a:ext cx="9803665" cy="4796544"/>
          </a:xfrm>
        </p:spPr>
        <p:txBody>
          <a:bodyPr vert="horz" lIns="91440" tIns="45720" rIns="91440" bIns="45720" rtlCol="0" anchor="t">
            <a:normAutofit fontScale="25000" lnSpcReduction="20000"/>
          </a:bodyPr>
          <a:lstStyle/>
          <a:p>
            <a:pPr marL="200025" indent="-200025">
              <a:lnSpc>
                <a:spcPct val="120000"/>
              </a:lnSpc>
              <a:spcBef>
                <a:spcPts val="600"/>
              </a:spcBef>
              <a:spcAft>
                <a:spcPts val="600"/>
              </a:spcAft>
            </a:pPr>
            <a:r>
              <a:rPr lang="en-AU" sz="7200"/>
              <a:t>AEMO to publish first draft of plan on 9 October 2020</a:t>
            </a:r>
            <a:endParaRPr lang="en-AU" sz="7200">
              <a:cs typeface="Segoe UI Semilight"/>
            </a:endParaRPr>
          </a:p>
          <a:p>
            <a:pPr marL="200025" indent="-200025">
              <a:lnSpc>
                <a:spcPct val="120000"/>
              </a:lnSpc>
              <a:spcBef>
                <a:spcPts val="600"/>
              </a:spcBef>
              <a:spcAft>
                <a:spcPts val="600"/>
              </a:spcAft>
            </a:pPr>
            <a:r>
              <a:rPr lang="en-AU" sz="7200"/>
              <a:t>AEMO to establish cutover group in 16 October to discuss draft plan</a:t>
            </a:r>
            <a:endParaRPr lang="en-AU" sz="7200">
              <a:highlight>
                <a:srgbClr val="FFFF00"/>
              </a:highlight>
              <a:cs typeface="Segoe UI Semilight"/>
            </a:endParaRPr>
          </a:p>
          <a:p>
            <a:pPr marL="601345" lvl="1" indent="-200025">
              <a:lnSpc>
                <a:spcPct val="120000"/>
              </a:lnSpc>
              <a:spcBef>
                <a:spcPts val="600"/>
              </a:spcBef>
              <a:spcAft>
                <a:spcPts val="600"/>
              </a:spcAft>
            </a:pPr>
            <a:r>
              <a:rPr lang="en-AU" sz="7200">
                <a:cs typeface="Segoe UI Semilight"/>
              </a:rPr>
              <a:t>RWG members to nominate members for initial review group</a:t>
            </a:r>
          </a:p>
          <a:p>
            <a:pPr marL="601345" lvl="1" indent="-200025">
              <a:lnSpc>
                <a:spcPct val="120000"/>
              </a:lnSpc>
              <a:spcBef>
                <a:spcPts val="600"/>
              </a:spcBef>
              <a:spcAft>
                <a:spcPts val="600"/>
              </a:spcAft>
            </a:pPr>
            <a:r>
              <a:rPr lang="en-AU" sz="7200">
                <a:cs typeface="Segoe UI Semilight"/>
              </a:rPr>
              <a:t>Cross section of impacted participant roles (MDP, DNSP, FRMP)</a:t>
            </a:r>
          </a:p>
          <a:p>
            <a:pPr marL="601345" lvl="1" indent="-200025">
              <a:lnSpc>
                <a:spcPct val="120000"/>
              </a:lnSpc>
              <a:spcBef>
                <a:spcPts val="600"/>
              </a:spcBef>
              <a:spcAft>
                <a:spcPts val="600"/>
              </a:spcAft>
            </a:pPr>
            <a:r>
              <a:rPr lang="en-AU" sz="7200">
                <a:cs typeface="Segoe UI Semilight"/>
              </a:rPr>
              <a:t>Focus of discussion:</a:t>
            </a:r>
          </a:p>
          <a:p>
            <a:pPr marL="1002030" lvl="2" indent="-200025">
              <a:lnSpc>
                <a:spcPct val="120000"/>
              </a:lnSpc>
              <a:spcBef>
                <a:spcPts val="600"/>
              </a:spcBef>
              <a:spcAft>
                <a:spcPts val="600"/>
              </a:spcAft>
            </a:pPr>
            <a:r>
              <a:rPr lang="en-AU" sz="7200">
                <a:cs typeface="Segoe UI Semilight"/>
              </a:rPr>
              <a:t>Processing management for participants during cutover</a:t>
            </a:r>
          </a:p>
          <a:p>
            <a:pPr marL="1002030" lvl="2" indent="-200025">
              <a:lnSpc>
                <a:spcPct val="120000"/>
              </a:lnSpc>
              <a:spcBef>
                <a:spcPts val="600"/>
              </a:spcBef>
              <a:spcAft>
                <a:spcPts val="600"/>
              </a:spcAft>
            </a:pPr>
            <a:r>
              <a:rPr lang="en-AU" sz="7200">
                <a:cs typeface="Segoe UI Semilight"/>
              </a:rPr>
              <a:t>Communications approach</a:t>
            </a:r>
          </a:p>
          <a:p>
            <a:pPr marL="1002030" lvl="2" indent="-200025">
              <a:lnSpc>
                <a:spcPct val="120000"/>
              </a:lnSpc>
              <a:spcBef>
                <a:spcPts val="600"/>
              </a:spcBef>
              <a:spcAft>
                <a:spcPts val="600"/>
              </a:spcAft>
            </a:pPr>
            <a:r>
              <a:rPr lang="en-AU" sz="7200">
                <a:cs typeface="Segoe UI Semilight"/>
              </a:rPr>
              <a:t>Refinement of timings</a:t>
            </a:r>
          </a:p>
          <a:p>
            <a:pPr marL="200025" indent="-200025">
              <a:lnSpc>
                <a:spcPct val="120000"/>
              </a:lnSpc>
              <a:spcBef>
                <a:spcPts val="600"/>
              </a:spcBef>
              <a:spcAft>
                <a:spcPts val="600"/>
              </a:spcAft>
            </a:pPr>
            <a:r>
              <a:rPr lang="en-AU" sz="7200">
                <a:cs typeface="Segoe UI Semilight"/>
              </a:rPr>
              <a:t>Feedback to be provided:</a:t>
            </a:r>
          </a:p>
          <a:p>
            <a:pPr marL="601345" lvl="1" indent="-200025">
              <a:lnSpc>
                <a:spcPct val="120000"/>
              </a:lnSpc>
              <a:spcBef>
                <a:spcPts val="600"/>
              </a:spcBef>
              <a:spcAft>
                <a:spcPts val="600"/>
              </a:spcAft>
            </a:pPr>
            <a:r>
              <a:rPr lang="en-AU" sz="7200">
                <a:cs typeface="Segoe UI Semilight"/>
              </a:rPr>
              <a:t>Participation in PVM</a:t>
            </a:r>
          </a:p>
          <a:p>
            <a:pPr marL="601345" lvl="1" indent="-200025">
              <a:lnSpc>
                <a:spcPct val="120000"/>
              </a:lnSpc>
              <a:spcBef>
                <a:spcPts val="600"/>
              </a:spcBef>
              <a:spcAft>
                <a:spcPts val="600"/>
              </a:spcAft>
            </a:pPr>
            <a:r>
              <a:rPr lang="en-AU" sz="7200">
                <a:cs typeface="Segoe UI Semilight"/>
              </a:rPr>
              <a:t>Proposed approach to initial communication post go live</a:t>
            </a:r>
          </a:p>
          <a:p>
            <a:pPr marL="601345" lvl="1" indent="-200025">
              <a:lnSpc>
                <a:spcPct val="120000"/>
              </a:lnSpc>
              <a:spcBef>
                <a:spcPts val="600"/>
              </a:spcBef>
              <a:spcAft>
                <a:spcPts val="600"/>
              </a:spcAft>
            </a:pPr>
            <a:endParaRPr lang="en-AU" sz="7200">
              <a:cs typeface="Segoe UI Semilight"/>
            </a:endParaRPr>
          </a:p>
          <a:p>
            <a:pPr marL="200025" indent="-200025"/>
            <a:endParaRPr lang="en-AU">
              <a:cs typeface="Segoe UI Semilight"/>
            </a:endParaRPr>
          </a:p>
        </p:txBody>
      </p:sp>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p:txBody>
          <a:bodyPr/>
          <a:lstStyle/>
          <a:p>
            <a:fld id="{4EC81F68-4976-451A-B2E9-79BCBD2F70CC}" type="slidenum">
              <a:rPr lang="en-AU" smtClean="0"/>
              <a:t>49</a:t>
            </a:fld>
            <a:endParaRPr lang="en-AU"/>
          </a:p>
        </p:txBody>
      </p:sp>
    </p:spTree>
    <p:extLst>
      <p:ext uri="{BB962C8B-B14F-4D97-AF65-F5344CB8AC3E}">
        <p14:creationId xmlns:p14="http://schemas.microsoft.com/office/powerpoint/2010/main" val="171317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852A-D59C-46BA-9168-82C8896E8E05}"/>
              </a:ext>
            </a:extLst>
          </p:cNvPr>
          <p:cNvSpPr>
            <a:spLocks noGrp="1"/>
          </p:cNvSpPr>
          <p:nvPr>
            <p:ph type="title"/>
          </p:nvPr>
        </p:nvSpPr>
        <p:spPr/>
        <p:txBody>
          <a:bodyPr/>
          <a:lstStyle/>
          <a:p>
            <a:r>
              <a:rPr lang="en-AU"/>
              <a:t>List of Appendices</a:t>
            </a:r>
          </a:p>
        </p:txBody>
      </p:sp>
      <p:sp>
        <p:nvSpPr>
          <p:cNvPr id="3" name="Content Placeholder 2">
            <a:extLst>
              <a:ext uri="{FF2B5EF4-FFF2-40B4-BE49-F238E27FC236}">
                <a16:creationId xmlns:a16="http://schemas.microsoft.com/office/drawing/2014/main" id="{AD90DF5B-4A85-4EC5-8AAC-D24BCA611274}"/>
              </a:ext>
            </a:extLst>
          </p:cNvPr>
          <p:cNvSpPr>
            <a:spLocks noGrp="1"/>
          </p:cNvSpPr>
          <p:nvPr>
            <p:ph idx="1"/>
          </p:nvPr>
        </p:nvSpPr>
        <p:spPr/>
        <p:txBody>
          <a:bodyPr/>
          <a:lstStyle/>
          <a:p>
            <a:pPr marL="0" indent="0">
              <a:lnSpc>
                <a:spcPct val="100000"/>
              </a:lnSpc>
              <a:buNone/>
            </a:pPr>
            <a:r>
              <a:rPr lang="en-AU"/>
              <a:t>A1: L2 Readiness Milestones</a:t>
            </a:r>
          </a:p>
          <a:p>
            <a:endParaRPr lang="en-AU"/>
          </a:p>
        </p:txBody>
      </p:sp>
      <p:sp>
        <p:nvSpPr>
          <p:cNvPr id="4" name="Slide Number Placeholder 3">
            <a:extLst>
              <a:ext uri="{FF2B5EF4-FFF2-40B4-BE49-F238E27FC236}">
                <a16:creationId xmlns:a16="http://schemas.microsoft.com/office/drawing/2014/main" id="{B0EBFC26-93A5-41C4-ADE1-DEF56AEAF2E7}"/>
              </a:ext>
            </a:extLst>
          </p:cNvPr>
          <p:cNvSpPr>
            <a:spLocks noGrp="1"/>
          </p:cNvSpPr>
          <p:nvPr>
            <p:ph type="sldNum" sz="quarter" idx="12"/>
          </p:nvPr>
        </p:nvSpPr>
        <p:spPr/>
        <p:txBody>
          <a:bodyPr/>
          <a:lstStyle/>
          <a:p>
            <a:fld id="{4EC81F68-4976-451A-B2E9-79BCBD2F70CC}" type="slidenum">
              <a:rPr lang="en-AU" smtClean="0"/>
              <a:t>5</a:t>
            </a:fld>
            <a:endParaRPr lang="en-AU"/>
          </a:p>
        </p:txBody>
      </p:sp>
    </p:spTree>
    <p:extLst>
      <p:ext uri="{BB962C8B-B14F-4D97-AF65-F5344CB8AC3E}">
        <p14:creationId xmlns:p14="http://schemas.microsoft.com/office/powerpoint/2010/main" val="2691565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Forward Plan and Other Business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50</a:t>
            </a:fld>
            <a:endParaRPr lang="en-AU"/>
          </a:p>
        </p:txBody>
      </p:sp>
    </p:spTree>
    <p:extLst>
      <p:ext uri="{BB962C8B-B14F-4D97-AF65-F5344CB8AC3E}">
        <p14:creationId xmlns:p14="http://schemas.microsoft.com/office/powerpoint/2010/main" val="3609966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2154-FFE5-4C2C-8605-B9D99DAF77C4}"/>
              </a:ext>
            </a:extLst>
          </p:cNvPr>
          <p:cNvSpPr>
            <a:spLocks noGrp="1"/>
          </p:cNvSpPr>
          <p:nvPr>
            <p:ph type="title"/>
          </p:nvPr>
        </p:nvSpPr>
        <p:spPr/>
        <p:txBody>
          <a:bodyPr>
            <a:normAutofit/>
          </a:bodyPr>
          <a:lstStyle/>
          <a:p>
            <a:r>
              <a:rPr lang="en-US" sz="3600"/>
              <a:t>Essential Metering Capability</a:t>
            </a:r>
          </a:p>
        </p:txBody>
      </p:sp>
      <p:sp>
        <p:nvSpPr>
          <p:cNvPr id="3" name="Content Placeholder 2">
            <a:extLst>
              <a:ext uri="{FF2B5EF4-FFF2-40B4-BE49-F238E27FC236}">
                <a16:creationId xmlns:a16="http://schemas.microsoft.com/office/drawing/2014/main" id="{19FC7D39-84EF-46C0-8149-A4FD69208876}"/>
              </a:ext>
            </a:extLst>
          </p:cNvPr>
          <p:cNvSpPr>
            <a:spLocks noGrp="1"/>
          </p:cNvSpPr>
          <p:nvPr>
            <p:ph idx="1"/>
          </p:nvPr>
        </p:nvSpPr>
        <p:spPr>
          <a:xfrm>
            <a:off x="442762" y="1644665"/>
            <a:ext cx="9812663" cy="5574282"/>
          </a:xfrm>
        </p:spPr>
        <p:txBody>
          <a:bodyPr vert="horz" lIns="91440" tIns="45720" rIns="91440" bIns="45720" rtlCol="0" anchor="t">
            <a:normAutofit fontScale="92500" lnSpcReduction="10000"/>
          </a:bodyPr>
          <a:lstStyle/>
          <a:p>
            <a:pPr marL="0" indent="0">
              <a:lnSpc>
                <a:spcPct val="110000"/>
              </a:lnSpc>
              <a:spcBef>
                <a:spcPts val="600"/>
              </a:spcBef>
              <a:spcAft>
                <a:spcPts val="600"/>
              </a:spcAft>
              <a:buNone/>
            </a:pPr>
            <a:r>
              <a:rPr lang="en-US" sz="1900" dirty="0">
                <a:cs typeface="Segoe UI Semilight"/>
              </a:rPr>
              <a:t>Participants have raised questions regarding the consistency of terminology and definition for essential metering capability </a:t>
            </a:r>
          </a:p>
          <a:p>
            <a:pPr marL="200025" indent="-200025">
              <a:lnSpc>
                <a:spcPct val="110000"/>
              </a:lnSpc>
              <a:spcBef>
                <a:spcPts val="600"/>
              </a:spcBef>
              <a:spcAft>
                <a:spcPts val="600"/>
              </a:spcAft>
            </a:pPr>
            <a:r>
              <a:rPr lang="en-US" sz="1900" b="1" dirty="0">
                <a:cs typeface="Segoe UI Semilight"/>
              </a:rPr>
              <a:t>Essential capability for market start</a:t>
            </a:r>
            <a:r>
              <a:rPr lang="en-US" sz="1900" dirty="0">
                <a:cs typeface="Segoe UI Semilight"/>
              </a:rPr>
              <a:t> – includes essential meters – defined as T1-3 and </a:t>
            </a:r>
            <a:r>
              <a:rPr lang="en-US" sz="1900">
                <a:cs typeface="Segoe UI Semilight"/>
              </a:rPr>
              <a:t>4 transmission </a:t>
            </a:r>
            <a:r>
              <a:rPr lang="en-US" sz="1900" dirty="0">
                <a:cs typeface="Segoe UI Semilight"/>
              </a:rPr>
              <a:t>connected – those meters being </a:t>
            </a:r>
            <a:r>
              <a:rPr lang="en-US" sz="1900" b="1" dirty="0">
                <a:cs typeface="Segoe UI Semilight"/>
              </a:rPr>
              <a:t>necessary for the accurate calculation of the NSLP</a:t>
            </a:r>
            <a:endParaRPr lang="en-US" sz="1900" b="1" dirty="0"/>
          </a:p>
          <a:p>
            <a:pPr marL="200025" indent="-200025">
              <a:lnSpc>
                <a:spcPct val="110000"/>
              </a:lnSpc>
              <a:spcBef>
                <a:spcPts val="600"/>
              </a:spcBef>
              <a:spcAft>
                <a:spcPts val="600"/>
              </a:spcAft>
            </a:pPr>
            <a:r>
              <a:rPr lang="en-US" sz="1900" dirty="0">
                <a:cs typeface="Segoe UI Semilight"/>
              </a:rPr>
              <a:t>Clarification required in relation to Contingency plan which in addition highlights Cross Boundary meters as essential meters</a:t>
            </a:r>
          </a:p>
          <a:p>
            <a:pPr marL="200025" indent="-200025">
              <a:lnSpc>
                <a:spcPct val="110000"/>
              </a:lnSpc>
              <a:spcBef>
                <a:spcPts val="600"/>
              </a:spcBef>
              <a:spcAft>
                <a:spcPts val="600"/>
              </a:spcAft>
            </a:pPr>
            <a:r>
              <a:rPr lang="en-US" sz="1900" dirty="0">
                <a:cs typeface="Segoe UI Semilight"/>
              </a:rPr>
              <a:t>Clarification: Contingency plan will be updated to reflect the definition used in the case of essential meters for market start</a:t>
            </a:r>
          </a:p>
          <a:p>
            <a:pPr marL="200025" indent="-200025">
              <a:lnSpc>
                <a:spcPct val="110000"/>
              </a:lnSpc>
              <a:spcBef>
                <a:spcPts val="600"/>
              </a:spcBef>
              <a:spcAft>
                <a:spcPts val="600"/>
              </a:spcAft>
            </a:pPr>
            <a:r>
              <a:rPr lang="en-US" sz="1900" dirty="0">
                <a:cs typeface="Segoe UI Semilight"/>
              </a:rPr>
              <a:t>Rationale: </a:t>
            </a:r>
          </a:p>
          <a:p>
            <a:pPr marL="600990" lvl="1" indent="-200025">
              <a:lnSpc>
                <a:spcPct val="110000"/>
              </a:lnSpc>
              <a:spcBef>
                <a:spcPts val="600"/>
              </a:spcBef>
              <a:spcAft>
                <a:spcPts val="600"/>
              </a:spcAft>
            </a:pPr>
            <a:r>
              <a:rPr lang="en-US" sz="1700" dirty="0">
                <a:cs typeface="Segoe UI Semilight"/>
              </a:rPr>
              <a:t>Cross boundaries are not essential for market start since it is possible to calculate the NSLP without them, although it may be inaccurate. They are therefore not </a:t>
            </a:r>
            <a:r>
              <a:rPr lang="en-US" sz="1700" b="1" dirty="0">
                <a:cs typeface="Segoe UI Semilight"/>
              </a:rPr>
              <a:t>essential.</a:t>
            </a:r>
            <a:r>
              <a:rPr lang="en-US" sz="1700" dirty="0">
                <a:cs typeface="Segoe UI Semilight"/>
              </a:rPr>
              <a:t> However, they are required. </a:t>
            </a:r>
          </a:p>
          <a:p>
            <a:pPr marL="600990" lvl="1" indent="-200025">
              <a:lnSpc>
                <a:spcPct val="110000"/>
              </a:lnSpc>
              <a:spcBef>
                <a:spcPts val="600"/>
              </a:spcBef>
              <a:spcAft>
                <a:spcPts val="600"/>
              </a:spcAft>
            </a:pPr>
            <a:r>
              <a:rPr lang="en-US" sz="1700" dirty="0">
                <a:cs typeface="Segoe UI Semilight"/>
              </a:rPr>
              <a:t>Where a cross boundary meter is yet to be implemented (as required for the calculation of UFE ) the accuracy of the UFE calculation will be impacted (an existing inaccuracy) Tracking of essential metering capability for rule commencement will continue based on current definition</a:t>
            </a:r>
          </a:p>
          <a:p>
            <a:pPr marL="200025" indent="-200025">
              <a:lnSpc>
                <a:spcPct val="110000"/>
              </a:lnSpc>
              <a:spcBef>
                <a:spcPts val="600"/>
              </a:spcBef>
              <a:spcAft>
                <a:spcPts val="600"/>
              </a:spcAft>
            </a:pPr>
            <a:r>
              <a:rPr lang="en-US" sz="1900" dirty="0">
                <a:cs typeface="Segoe UI Semilight"/>
              </a:rPr>
              <a:t>Definition and tracking of essential metering capability does not obviate participants of compliance requirements with regard metering capability and availability.</a:t>
            </a:r>
            <a:endParaRPr lang="en-US" sz="1600" dirty="0">
              <a:cs typeface="Segoe UI Semilight"/>
            </a:endParaRPr>
          </a:p>
        </p:txBody>
      </p:sp>
      <p:sp>
        <p:nvSpPr>
          <p:cNvPr id="4" name="Slide Number Placeholder 3">
            <a:extLst>
              <a:ext uri="{FF2B5EF4-FFF2-40B4-BE49-F238E27FC236}">
                <a16:creationId xmlns:a16="http://schemas.microsoft.com/office/drawing/2014/main" id="{5F5FF94B-41D1-43AA-B955-09D025297F8E}"/>
              </a:ext>
            </a:extLst>
          </p:cNvPr>
          <p:cNvSpPr>
            <a:spLocks noGrp="1"/>
          </p:cNvSpPr>
          <p:nvPr>
            <p:ph type="sldNum" sz="quarter" idx="12"/>
          </p:nvPr>
        </p:nvSpPr>
        <p:spPr/>
        <p:txBody>
          <a:bodyPr/>
          <a:lstStyle/>
          <a:p>
            <a:fld id="{4EC81F68-4976-451A-B2E9-79BCBD2F70CC}" type="slidenum">
              <a:rPr lang="en-AU" smtClean="0"/>
              <a:t>51</a:t>
            </a:fld>
            <a:endParaRPr lang="en-AU"/>
          </a:p>
        </p:txBody>
      </p:sp>
    </p:spTree>
    <p:extLst>
      <p:ext uri="{BB962C8B-B14F-4D97-AF65-F5344CB8AC3E}">
        <p14:creationId xmlns:p14="http://schemas.microsoft.com/office/powerpoint/2010/main" val="3409833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p:txBody>
          <a:bodyPr/>
          <a:lstStyle/>
          <a:p>
            <a:r>
              <a:rPr lang="en-AU"/>
              <a:t>Next RWG Meeting</a:t>
            </a:r>
          </a:p>
        </p:txBody>
      </p:sp>
      <p:sp>
        <p:nvSpPr>
          <p:cNvPr id="3" name="Content Placeholder 2">
            <a:extLst>
              <a:ext uri="{FF2B5EF4-FFF2-40B4-BE49-F238E27FC236}">
                <a16:creationId xmlns:a16="http://schemas.microsoft.com/office/drawing/2014/main" id="{BFD347DC-8ADF-42DA-BB48-29D5B765C473}"/>
              </a:ext>
            </a:extLst>
          </p:cNvPr>
          <p:cNvSpPr>
            <a:spLocks noGrp="1"/>
          </p:cNvSpPr>
          <p:nvPr>
            <p:ph idx="1"/>
          </p:nvPr>
        </p:nvSpPr>
        <p:spPr/>
        <p:txBody>
          <a:bodyPr vert="horz" lIns="91440" tIns="45720" rIns="91440" bIns="45720" rtlCol="0" anchor="t">
            <a:normAutofit/>
          </a:bodyPr>
          <a:lstStyle/>
          <a:p>
            <a:pPr marL="200025" indent="-200025">
              <a:lnSpc>
                <a:spcPct val="100000"/>
              </a:lnSpc>
              <a:spcBef>
                <a:spcPts val="1200"/>
              </a:spcBef>
              <a:spcAft>
                <a:spcPts val="600"/>
              </a:spcAft>
            </a:pPr>
            <a:r>
              <a:rPr lang="en-AU" sz="1800"/>
              <a:t>Confirmation on proposal to change Settlements go-live date</a:t>
            </a:r>
            <a:endParaRPr lang="en-US" sz="1800"/>
          </a:p>
          <a:p>
            <a:pPr marL="200025" indent="-200025">
              <a:lnSpc>
                <a:spcPct val="100000"/>
              </a:lnSpc>
              <a:spcBef>
                <a:spcPts val="1200"/>
              </a:spcBef>
              <a:spcAft>
                <a:spcPts val="600"/>
              </a:spcAft>
            </a:pPr>
            <a:r>
              <a:rPr lang="en-AU" sz="1800">
                <a:cs typeface="Segoe UI Semilight"/>
              </a:rPr>
              <a:t>Bidding / Dispatch platform pre prod release preparation</a:t>
            </a:r>
          </a:p>
          <a:p>
            <a:pPr marL="200025" indent="-200025">
              <a:lnSpc>
                <a:spcPct val="100000"/>
              </a:lnSpc>
              <a:spcBef>
                <a:spcPts val="1200"/>
              </a:spcBef>
              <a:spcAft>
                <a:spcPts val="600"/>
              </a:spcAft>
            </a:pPr>
            <a:r>
              <a:rPr lang="en-AU" sz="1800"/>
              <a:t>Debrief from TFG</a:t>
            </a:r>
            <a:endParaRPr lang="en-AU" sz="1800">
              <a:cs typeface="Segoe UI Semilight"/>
            </a:endParaRPr>
          </a:p>
          <a:p>
            <a:pPr marL="200025" indent="-200025">
              <a:lnSpc>
                <a:spcPct val="100000"/>
              </a:lnSpc>
              <a:spcBef>
                <a:spcPts val="1200"/>
              </a:spcBef>
              <a:spcAft>
                <a:spcPts val="600"/>
              </a:spcAft>
            </a:pPr>
            <a:r>
              <a:rPr lang="en-AU" sz="1800">
                <a:cs typeface="Segoe UI Semilight"/>
              </a:rPr>
              <a:t>Staging update – Retail platform shift to 5-minute operation</a:t>
            </a:r>
          </a:p>
          <a:p>
            <a:pPr marL="200025" indent="-200025">
              <a:lnSpc>
                <a:spcPct val="100000"/>
              </a:lnSpc>
              <a:spcBef>
                <a:spcPts val="1200"/>
              </a:spcBef>
              <a:spcAft>
                <a:spcPts val="600"/>
              </a:spcAft>
            </a:pPr>
            <a:r>
              <a:rPr lang="en-AU" sz="1800">
                <a:cs typeface="Segoe UI Semilight"/>
              </a:rPr>
              <a:t>Readiness Survey #4 – issued Tuesday 6 October</a:t>
            </a:r>
          </a:p>
          <a:p>
            <a:pPr marL="0" indent="0">
              <a:buNone/>
            </a:pPr>
            <a:endParaRPr lang="en-AU">
              <a:cs typeface="Segoe UI Semilight"/>
            </a:endParaRP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52</a:t>
            </a:fld>
            <a:endParaRPr lang="en-AU"/>
          </a:p>
        </p:txBody>
      </p:sp>
    </p:spTree>
    <p:extLst>
      <p:ext uri="{BB962C8B-B14F-4D97-AF65-F5344CB8AC3E}">
        <p14:creationId xmlns:p14="http://schemas.microsoft.com/office/powerpoint/2010/main" val="3444667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Upcoming meetings/focus groups</a:t>
            </a:r>
            <a:endParaRPr lang="en-AU" sz="32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53</a:t>
            </a:fld>
            <a:endParaRPr lang="en-AU"/>
          </a:p>
        </p:txBody>
      </p:sp>
    </p:spTree>
    <p:extLst>
      <p:ext uri="{BB962C8B-B14F-4D97-AF65-F5344CB8AC3E}">
        <p14:creationId xmlns:p14="http://schemas.microsoft.com/office/powerpoint/2010/main" val="1351269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54</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478258" y="6198166"/>
            <a:ext cx="2076949" cy="250814"/>
          </a:xfrm>
          <a:prstGeom prst="rect">
            <a:avLst/>
          </a:prstGeom>
        </p:spPr>
        <p:txBody>
          <a:bodyPr vert="horz" lIns="56698" tIns="28349" rIns="56698" bIns="28349" rtlCol="0" anchor="b" anchorCtr="0">
            <a:no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7 Oct 2020</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pSp>
        <p:nvGrpSpPr>
          <p:cNvPr id="15" name="Group 14">
            <a:extLst>
              <a:ext uri="{FF2B5EF4-FFF2-40B4-BE49-F238E27FC236}">
                <a16:creationId xmlns:a16="http://schemas.microsoft.com/office/drawing/2014/main" id="{1F046206-DCA8-4A32-B10A-0D8A65C690D8}"/>
              </a:ext>
            </a:extLst>
          </p:cNvPr>
          <p:cNvGrpSpPr/>
          <p:nvPr/>
        </p:nvGrpSpPr>
        <p:grpSpPr>
          <a:xfrm>
            <a:off x="5260534" y="404805"/>
            <a:ext cx="2375817" cy="6601893"/>
            <a:chOff x="5852560" y="988445"/>
            <a:chExt cx="2006600" cy="6018254"/>
          </a:xfrm>
        </p:grpSpPr>
        <p:graphicFrame>
          <p:nvGraphicFramePr>
            <p:cNvPr id="12" name="Object 11">
              <a:extLst>
                <a:ext uri="{FF2B5EF4-FFF2-40B4-BE49-F238E27FC236}">
                  <a16:creationId xmlns:a16="http://schemas.microsoft.com/office/drawing/2014/main" id="{80B9FDB3-B8E7-4E3C-A59E-1743F09FEA52}"/>
                </a:ext>
              </a:extLst>
            </p:cNvPr>
            <p:cNvGraphicFramePr>
              <a:graphicFrameLocks noChangeAspect="1"/>
            </p:cNvGraphicFramePr>
            <p:nvPr>
              <p:extLst>
                <p:ext uri="{D42A27DB-BD31-4B8C-83A1-F6EECF244321}">
                  <p14:modId xmlns:p14="http://schemas.microsoft.com/office/powerpoint/2010/main" val="1366782254"/>
                </p:ext>
              </p:extLst>
            </p:nvPr>
          </p:nvGraphicFramePr>
          <p:xfrm>
            <a:off x="5852560" y="988445"/>
            <a:ext cx="2006600" cy="1778000"/>
          </p:xfrm>
          <a:graphic>
            <a:graphicData uri="http://schemas.openxmlformats.org/presentationml/2006/ole">
              <mc:AlternateContent xmlns:mc="http://schemas.openxmlformats.org/markup-compatibility/2006">
                <mc:Choice xmlns:v="urn:schemas-microsoft-com:vml" Requires="v">
                  <p:oleObj spid="_x0000_s128001" name="Worksheet" r:id="rId5" imgW="2006748" imgH="1777956" progId="Excel.Sheet.12">
                    <p:embed/>
                  </p:oleObj>
                </mc:Choice>
                <mc:Fallback>
                  <p:oleObj name="Worksheet" r:id="rId5" imgW="2006748" imgH="1777956" progId="Excel.Sheet.12">
                    <p:embed/>
                    <p:pic>
                      <p:nvPicPr>
                        <p:cNvPr id="12" name="Object 11">
                          <a:extLst>
                            <a:ext uri="{FF2B5EF4-FFF2-40B4-BE49-F238E27FC236}">
                              <a16:creationId xmlns:a16="http://schemas.microsoft.com/office/drawing/2014/main" id="{80B9FDB3-B8E7-4E3C-A59E-1743F09FEA52}"/>
                            </a:ext>
                          </a:extLst>
                        </p:cNvPr>
                        <p:cNvPicPr/>
                        <p:nvPr/>
                      </p:nvPicPr>
                      <p:blipFill>
                        <a:blip r:embed="rId6"/>
                        <a:stretch>
                          <a:fillRect/>
                        </a:stretch>
                      </p:blipFill>
                      <p:spPr>
                        <a:xfrm>
                          <a:off x="5852560" y="988445"/>
                          <a:ext cx="2006600" cy="1778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9211895-3A7F-453F-9867-AC4E7ACDE9BE}"/>
                </a:ext>
              </a:extLst>
            </p:cNvPr>
            <p:cNvGraphicFramePr>
              <a:graphicFrameLocks noChangeAspect="1"/>
            </p:cNvGraphicFramePr>
            <p:nvPr>
              <p:extLst>
                <p:ext uri="{D42A27DB-BD31-4B8C-83A1-F6EECF244321}">
                  <p14:modId xmlns:p14="http://schemas.microsoft.com/office/powerpoint/2010/main" val="3268592371"/>
                </p:ext>
              </p:extLst>
            </p:nvPr>
          </p:nvGraphicFramePr>
          <p:xfrm>
            <a:off x="5852560" y="3108573"/>
            <a:ext cx="2006600" cy="1778000"/>
          </p:xfrm>
          <a:graphic>
            <a:graphicData uri="http://schemas.openxmlformats.org/presentationml/2006/ole">
              <mc:AlternateContent xmlns:mc="http://schemas.openxmlformats.org/markup-compatibility/2006">
                <mc:Choice xmlns:v="urn:schemas-microsoft-com:vml" Requires="v">
                  <p:oleObj spid="_x0000_s128002" name="Worksheet" r:id="rId7" imgW="2006748" imgH="1777956" progId="Excel.Sheet.12">
                    <p:embed/>
                  </p:oleObj>
                </mc:Choice>
                <mc:Fallback>
                  <p:oleObj name="Worksheet" r:id="rId7" imgW="2006748" imgH="1777956" progId="Excel.Sheet.12">
                    <p:embed/>
                    <p:pic>
                      <p:nvPicPr>
                        <p:cNvPr id="13" name="Object 12">
                          <a:extLst>
                            <a:ext uri="{FF2B5EF4-FFF2-40B4-BE49-F238E27FC236}">
                              <a16:creationId xmlns:a16="http://schemas.microsoft.com/office/drawing/2014/main" id="{D9211895-3A7F-453F-9867-AC4E7ACDE9BE}"/>
                            </a:ext>
                          </a:extLst>
                        </p:cNvPr>
                        <p:cNvPicPr/>
                        <p:nvPr/>
                      </p:nvPicPr>
                      <p:blipFill>
                        <a:blip r:embed="rId8"/>
                        <a:stretch>
                          <a:fillRect/>
                        </a:stretch>
                      </p:blipFill>
                      <p:spPr>
                        <a:xfrm>
                          <a:off x="5852560" y="3108573"/>
                          <a:ext cx="2006600" cy="1778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DE923B0-E72C-49DD-832F-381E32CFF875}"/>
                </a:ext>
              </a:extLst>
            </p:cNvPr>
            <p:cNvGraphicFramePr>
              <a:graphicFrameLocks noChangeAspect="1"/>
            </p:cNvGraphicFramePr>
            <p:nvPr>
              <p:extLst>
                <p:ext uri="{D42A27DB-BD31-4B8C-83A1-F6EECF244321}">
                  <p14:modId xmlns:p14="http://schemas.microsoft.com/office/powerpoint/2010/main" val="1931099988"/>
                </p:ext>
              </p:extLst>
            </p:nvPr>
          </p:nvGraphicFramePr>
          <p:xfrm>
            <a:off x="5852560" y="5228699"/>
            <a:ext cx="2006600" cy="1778000"/>
          </p:xfrm>
          <a:graphic>
            <a:graphicData uri="http://schemas.openxmlformats.org/presentationml/2006/ole">
              <mc:AlternateContent xmlns:mc="http://schemas.openxmlformats.org/markup-compatibility/2006">
                <mc:Choice xmlns:v="urn:schemas-microsoft-com:vml" Requires="v">
                  <p:oleObj spid="_x0000_s128003" name="Worksheet" r:id="rId9" imgW="2006748" imgH="1777956" progId="Excel.Sheet.12">
                    <p:embed/>
                  </p:oleObj>
                </mc:Choice>
                <mc:Fallback>
                  <p:oleObj name="Worksheet" r:id="rId9" imgW="2006748" imgH="1777956" progId="Excel.Sheet.12">
                    <p:embed/>
                    <p:pic>
                      <p:nvPicPr>
                        <p:cNvPr id="14" name="Object 13">
                          <a:extLst>
                            <a:ext uri="{FF2B5EF4-FFF2-40B4-BE49-F238E27FC236}">
                              <a16:creationId xmlns:a16="http://schemas.microsoft.com/office/drawing/2014/main" id="{9DE923B0-E72C-49DD-832F-381E32CFF875}"/>
                            </a:ext>
                          </a:extLst>
                        </p:cNvPr>
                        <p:cNvPicPr/>
                        <p:nvPr/>
                      </p:nvPicPr>
                      <p:blipFill>
                        <a:blip r:embed="rId10"/>
                        <a:stretch>
                          <a:fillRect/>
                        </a:stretch>
                      </p:blipFill>
                      <p:spPr>
                        <a:xfrm>
                          <a:off x="5852560" y="5228699"/>
                          <a:ext cx="2006600" cy="1778000"/>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730A6B71-4A0F-4C55-A832-A09885748036}"/>
              </a:ext>
            </a:extLst>
          </p:cNvPr>
          <p:cNvGraphicFramePr>
            <a:graphicFrameLocks noChangeAspect="1"/>
          </p:cNvGraphicFramePr>
          <p:nvPr>
            <p:extLst>
              <p:ext uri="{D42A27DB-BD31-4B8C-83A1-F6EECF244321}">
                <p14:modId xmlns:p14="http://schemas.microsoft.com/office/powerpoint/2010/main" val="3896979541"/>
              </p:ext>
            </p:extLst>
          </p:nvPr>
        </p:nvGraphicFramePr>
        <p:xfrm>
          <a:off x="8308816" y="606046"/>
          <a:ext cx="1900545" cy="6601894"/>
        </p:xfrm>
        <a:graphic>
          <a:graphicData uri="http://schemas.openxmlformats.org/presentationml/2006/ole">
            <mc:AlternateContent xmlns:mc="http://schemas.openxmlformats.org/markup-compatibility/2006">
              <mc:Choice xmlns:v="urn:schemas-microsoft-com:vml" Requires="v">
                <p:oleObj spid="_x0000_s128004" name="Worksheet" r:id="rId11" imgW="1689125" imgH="5867531" progId="Excel.Sheet.12">
                  <p:embed/>
                </p:oleObj>
              </mc:Choice>
              <mc:Fallback>
                <p:oleObj name="Worksheet" r:id="rId11" imgW="1689125" imgH="5867531" progId="Excel.Sheet.12">
                  <p:embed/>
                  <p:pic>
                    <p:nvPicPr>
                      <p:cNvPr id="16" name="Object 15">
                        <a:extLst>
                          <a:ext uri="{FF2B5EF4-FFF2-40B4-BE49-F238E27FC236}">
                            <a16:creationId xmlns:a16="http://schemas.microsoft.com/office/drawing/2014/main" id="{730A6B71-4A0F-4C55-A832-A09885748036}"/>
                          </a:ext>
                        </a:extLst>
                      </p:cNvPr>
                      <p:cNvPicPr/>
                      <p:nvPr/>
                    </p:nvPicPr>
                    <p:blipFill>
                      <a:blip r:embed="rId12"/>
                      <a:stretch>
                        <a:fillRect/>
                      </a:stretch>
                    </p:blipFill>
                    <p:spPr>
                      <a:xfrm>
                        <a:off x="8308816" y="606046"/>
                        <a:ext cx="1900545" cy="6601894"/>
                      </a:xfrm>
                      <a:prstGeom prst="rect">
                        <a:avLst/>
                      </a:prstGeom>
                    </p:spPr>
                  </p:pic>
                </p:oleObj>
              </mc:Fallback>
            </mc:AlternateContent>
          </a:graphicData>
        </a:graphic>
      </p:graphicFrame>
    </p:spTree>
    <p:extLst>
      <p:ext uri="{BB962C8B-B14F-4D97-AF65-F5344CB8AC3E}">
        <p14:creationId xmlns:p14="http://schemas.microsoft.com/office/powerpoint/2010/main" val="1843683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55</a:t>
            </a:fld>
            <a:endParaRPr lang="en-AU"/>
          </a:p>
        </p:txBody>
      </p:sp>
    </p:spTree>
    <p:extLst>
      <p:ext uri="{BB962C8B-B14F-4D97-AF65-F5344CB8AC3E}">
        <p14:creationId xmlns:p14="http://schemas.microsoft.com/office/powerpoint/2010/main" val="1885692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Appendices</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57</a:t>
            </a:fld>
            <a:endParaRPr lang="en-AU"/>
          </a:p>
        </p:txBody>
      </p:sp>
    </p:spTree>
    <p:extLst>
      <p:ext uri="{BB962C8B-B14F-4D97-AF65-F5344CB8AC3E}">
        <p14:creationId xmlns:p14="http://schemas.microsoft.com/office/powerpoint/2010/main" val="3693849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p:txBody>
          <a:bodyPr/>
          <a:lstStyle/>
          <a:p>
            <a:r>
              <a:rPr lang="en-AU"/>
              <a:t>Appendix Contents</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a:normAutofit/>
          </a:bodyPr>
          <a:lstStyle/>
          <a:p>
            <a:pPr marL="0" indent="0">
              <a:lnSpc>
                <a:spcPct val="100000"/>
              </a:lnSpc>
              <a:buNone/>
            </a:pPr>
            <a:r>
              <a:rPr lang="en-AU"/>
              <a:t>A1: L2 Readiness Milestones</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58</a:t>
            </a:fld>
            <a:endParaRPr lang="en-AU"/>
          </a:p>
        </p:txBody>
      </p:sp>
    </p:spTree>
    <p:extLst>
      <p:ext uri="{BB962C8B-B14F-4D97-AF65-F5344CB8AC3E}">
        <p14:creationId xmlns:p14="http://schemas.microsoft.com/office/powerpoint/2010/main" val="816078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151A-9232-4160-A4F4-C2B3F1756A2D}"/>
              </a:ext>
            </a:extLst>
          </p:cNvPr>
          <p:cNvSpPr>
            <a:spLocks noGrp="1"/>
          </p:cNvSpPr>
          <p:nvPr>
            <p:ph type="title"/>
          </p:nvPr>
        </p:nvSpPr>
        <p:spPr/>
        <p:txBody>
          <a:bodyPr/>
          <a:lstStyle/>
          <a:p>
            <a:r>
              <a:rPr lang="en-AU"/>
              <a:t>A1: L2 Readiness Milestones</a:t>
            </a:r>
          </a:p>
        </p:txBody>
      </p:sp>
      <p:sp>
        <p:nvSpPr>
          <p:cNvPr id="4" name="Slide Number Placeholder 3">
            <a:extLst>
              <a:ext uri="{FF2B5EF4-FFF2-40B4-BE49-F238E27FC236}">
                <a16:creationId xmlns:a16="http://schemas.microsoft.com/office/drawing/2014/main" id="{86DA7D78-ACFD-4433-A639-1903D5BDE485}"/>
              </a:ext>
            </a:extLst>
          </p:cNvPr>
          <p:cNvSpPr>
            <a:spLocks noGrp="1"/>
          </p:cNvSpPr>
          <p:nvPr>
            <p:ph type="sldNum" sz="quarter" idx="12"/>
          </p:nvPr>
        </p:nvSpPr>
        <p:spPr/>
        <p:txBody>
          <a:bodyPr/>
          <a:lstStyle/>
          <a:p>
            <a:fld id="{4EC81F68-4976-451A-B2E9-79BCBD2F70CC}" type="slidenum">
              <a:rPr lang="en-AU" smtClean="0"/>
              <a:pPr/>
              <a:t>59</a:t>
            </a:fld>
            <a:endParaRPr lang="en-AU"/>
          </a:p>
        </p:txBody>
      </p:sp>
    </p:spTree>
    <p:extLst>
      <p:ext uri="{BB962C8B-B14F-4D97-AF65-F5344CB8AC3E}">
        <p14:creationId xmlns:p14="http://schemas.microsoft.com/office/powerpoint/2010/main" val="320226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Minutes &amp; Actions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dirty="0"/>
              <a:t>Anne-Marie </a:t>
            </a:r>
            <a:r>
              <a:rPr lang="en-AU" sz="2100" dirty="0" err="1"/>
              <a:t>McCague</a:t>
            </a:r>
            <a:endParaRPr lang="en-AU" dirty="0" err="1"/>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3343352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2184528" y="3146444"/>
          <a:ext cx="8106072" cy="4134591"/>
        </p:xfrm>
        <a:graphic>
          <a:graphicData uri="http://schemas.openxmlformats.org/drawingml/2006/table">
            <a:tbl>
              <a:tblPr/>
              <a:tblGrid>
                <a:gridCol w="675502">
                  <a:extLst>
                    <a:ext uri="{9D8B030D-6E8A-4147-A177-3AD203B41FA5}">
                      <a16:colId xmlns:a16="http://schemas.microsoft.com/office/drawing/2014/main" val="2629953056"/>
                    </a:ext>
                  </a:extLst>
                </a:gridCol>
                <a:gridCol w="3883073">
                  <a:extLst>
                    <a:ext uri="{9D8B030D-6E8A-4147-A177-3AD203B41FA5}">
                      <a16:colId xmlns:a16="http://schemas.microsoft.com/office/drawing/2014/main" val="2366391826"/>
                    </a:ext>
                  </a:extLst>
                </a:gridCol>
                <a:gridCol w="902705">
                  <a:extLst>
                    <a:ext uri="{9D8B030D-6E8A-4147-A177-3AD203B41FA5}">
                      <a16:colId xmlns:a16="http://schemas.microsoft.com/office/drawing/2014/main" val="3784885309"/>
                    </a:ext>
                  </a:extLst>
                </a:gridCol>
                <a:gridCol w="1004931">
                  <a:extLst>
                    <a:ext uri="{9D8B030D-6E8A-4147-A177-3AD203B41FA5}">
                      <a16:colId xmlns:a16="http://schemas.microsoft.com/office/drawing/2014/main" val="1015848270"/>
                    </a:ext>
                  </a:extLst>
                </a:gridCol>
                <a:gridCol w="819087">
                  <a:extLst>
                    <a:ext uri="{9D8B030D-6E8A-4147-A177-3AD203B41FA5}">
                      <a16:colId xmlns:a16="http://schemas.microsoft.com/office/drawing/2014/main" val="223712236"/>
                    </a:ext>
                  </a:extLst>
                </a:gridCol>
                <a:gridCol w="820774">
                  <a:extLst>
                    <a:ext uri="{9D8B030D-6E8A-4147-A177-3AD203B41FA5}">
                      <a16:colId xmlns:a16="http://schemas.microsoft.com/office/drawing/2014/main" val="1650546999"/>
                    </a:ext>
                  </a:extLst>
                </a:gridCol>
              </a:tblGrid>
              <a:tr h="235299">
                <a:tc gridSpan="4">
                  <a:txBody>
                    <a:bodyPr/>
                    <a:lstStyle/>
                    <a:p>
                      <a:pPr marL="72000" lvl="0" algn="l" fontAlgn="b"/>
                      <a:r>
                        <a:rPr lang="en-AU" sz="1000" b="1" i="0" u="none" strike="noStrike" kern="1200">
                          <a:solidFill>
                            <a:srgbClr val="FFFFFF"/>
                          </a:solidFill>
                          <a:effectLst/>
                          <a:latin typeface="+mj-lt"/>
                          <a:ea typeface="+mn-ea"/>
                          <a:cs typeface="+mn-cs"/>
                        </a:rPr>
                        <a:t>Key</a:t>
                      </a:r>
                      <a:r>
                        <a:rPr lang="en-AU" sz="1000" b="1" i="0" u="none" strike="noStrike">
                          <a:solidFill>
                            <a:srgbClr val="FFFFFF"/>
                          </a:solidFill>
                          <a:effectLst/>
                          <a:latin typeface="+mj-lt"/>
                        </a:rPr>
                        <a:t> Milestones (Program)</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66634">
                <a:tc>
                  <a:txBody>
                    <a:bodyPr/>
                    <a:lstStyle/>
                    <a:p>
                      <a:pPr marL="36000" algn="l" fontAlgn="t"/>
                      <a:r>
                        <a:rPr lang="en-AU" sz="1000" b="0" i="0" u="none" strike="noStrike">
                          <a:solidFill>
                            <a:srgbClr val="FFFFFF"/>
                          </a:solidFill>
                          <a:effectLst/>
                          <a:latin typeface="+mj-lt"/>
                        </a:rPr>
                        <a:t>ID</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Milestone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Target Date </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Expected Date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Owner</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Status</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37106">
                <a:tc>
                  <a:txBody>
                    <a:bodyPr/>
                    <a:lstStyle/>
                    <a:p>
                      <a:pPr marL="0" algn="l" defTabSz="801929" rtl="0" eaLnBrk="1" latinLnBrk="0" hangingPunct="1"/>
                      <a:r>
                        <a:rPr lang="en-AU" sz="1000" kern="1200">
                          <a:solidFill>
                            <a:schemeClr val="tx2"/>
                          </a:solidFill>
                          <a:latin typeface="+mj-lt"/>
                          <a:ea typeface="+mn-ea"/>
                          <a:cs typeface="+mn-cs"/>
                        </a:rPr>
                        <a:t>L2-RE11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Metering Service Provider Accreditation Plan Finalised</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13-Mar-2020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18-Feb-2020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480079336"/>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j-lt"/>
                          <a:ea typeface="+mn-ea"/>
                          <a:cs typeface="+mn-cs"/>
                        </a:rPr>
                        <a:t>L2-S12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Reallocations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35025560"/>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j-lt"/>
                          <a:ea typeface="+mn-ea"/>
                          <a:cs typeface="+mn-cs"/>
                        </a:rPr>
                        <a:t>L2-RE32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Test for Reallocations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31-Mar-2020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31-Mar-2020</a:t>
                      </a:r>
                      <a:endParaRPr lang="en-AU" sz="1000" kern="1200">
                        <a:solidFill>
                          <a:schemeClr val="tx2"/>
                        </a:solidFill>
                        <a:latin typeface="+mj-lt"/>
                        <a:ea typeface="+mn-ea"/>
                        <a:cs typeface="+mn-cs"/>
                      </a:endParaRP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582350607"/>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Transition Plan – Dispatch​ final complete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28-Aug-2020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28-Aug-2020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900" kern="1200">
                          <a:solidFill>
                            <a:schemeClr val="tx2"/>
                          </a:solidFill>
                          <a:latin typeface="+mj-lt"/>
                          <a:ea typeface="+mn-ea"/>
                          <a:cs typeface="+mn-cs"/>
                        </a:rPr>
                        <a:t>Complete</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80582933"/>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Test preparation completed by participants for MDM and B2M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85042537"/>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L2-M12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Test preparation completed by AEMO for MDM and B2M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7562683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L2-RE29</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Retail MDM (incl. B2M) Industry Test Commences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8669020"/>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L2-RE30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Retail MDM (incl. B2M) Industry Test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03-Mar-2021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03-Mar-2021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24761971"/>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L2-RE18</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Industry Go-Live Plan Retail MDM finalised</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20-Nov-2020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20-Nov-2020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71794164"/>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L2-M24</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B2M Go-Live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60678076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L2-M10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5 minute files in MDFF accepted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01-Apr-2021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1845693"/>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L2-D7</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Dispatch Industry Test preparation completed by participants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966261940"/>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L2-D8</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Dispatch Industry Test preparation completed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29-Nov-2020</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499261195"/>
                  </a:ext>
                </a:extLst>
              </a:tr>
            </a:tbl>
          </a:graphicData>
        </a:graphic>
      </p:graphicFrame>
      <p:grpSp>
        <p:nvGrpSpPr>
          <p:cNvPr id="16" name="Group 15">
            <a:extLst>
              <a:ext uri="{FF2B5EF4-FFF2-40B4-BE49-F238E27FC236}">
                <a16:creationId xmlns:a16="http://schemas.microsoft.com/office/drawing/2014/main" id="{76827093-BF43-4A5D-BD34-A1E7C976BFC3}"/>
              </a:ext>
            </a:extLst>
          </p:cNvPr>
          <p:cNvGrpSpPr/>
          <p:nvPr/>
        </p:nvGrpSpPr>
        <p:grpSpPr>
          <a:xfrm>
            <a:off x="538736" y="3531135"/>
            <a:ext cx="1407648" cy="943040"/>
            <a:chOff x="234154" y="6070700"/>
            <a:chExt cx="1804196" cy="843974"/>
          </a:xfrm>
        </p:grpSpPr>
        <p:sp>
          <p:nvSpPr>
            <p:cNvPr id="17" name="Off-page Connector 138">
              <a:extLst>
                <a:ext uri="{FF2B5EF4-FFF2-40B4-BE49-F238E27FC236}">
                  <a16:creationId xmlns:a16="http://schemas.microsoft.com/office/drawing/2014/main" id="{46D8BCC8-63F5-44A0-BE6F-C6AC81C89A25}"/>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18" name="Off-page Connector 139">
              <a:extLst>
                <a:ext uri="{FF2B5EF4-FFF2-40B4-BE49-F238E27FC236}">
                  <a16:creationId xmlns:a16="http://schemas.microsoft.com/office/drawing/2014/main" id="{D6CBBFB5-AA9E-4483-9A40-B06BA81D8513}"/>
                </a:ext>
              </a:extLst>
            </p:cNvPr>
            <p:cNvSpPr/>
            <p:nvPr/>
          </p:nvSpPr>
          <p:spPr>
            <a:xfrm>
              <a:off x="234154" y="6301473"/>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19" name="Off-page Connector 140">
              <a:extLst>
                <a:ext uri="{FF2B5EF4-FFF2-40B4-BE49-F238E27FC236}">
                  <a16:creationId xmlns:a16="http://schemas.microsoft.com/office/drawing/2014/main" id="{9F1A5632-CEE9-436B-A981-D65CA733CFE4}"/>
                </a:ext>
              </a:extLst>
            </p:cNvPr>
            <p:cNvSpPr/>
            <p:nvPr/>
          </p:nvSpPr>
          <p:spPr>
            <a:xfrm>
              <a:off x="234154" y="6722926"/>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20" name="TextBox 19">
              <a:extLst>
                <a:ext uri="{FF2B5EF4-FFF2-40B4-BE49-F238E27FC236}">
                  <a16:creationId xmlns:a16="http://schemas.microsoft.com/office/drawing/2014/main" id="{07B81411-CEDC-4310-BD42-6E8F1D6BC6CD}"/>
                </a:ext>
              </a:extLst>
            </p:cNvPr>
            <p:cNvSpPr txBox="1"/>
            <p:nvPr/>
          </p:nvSpPr>
          <p:spPr>
            <a:xfrm>
              <a:off x="531832" y="6070700"/>
              <a:ext cx="1303318"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complete</a:t>
              </a:r>
            </a:p>
          </p:txBody>
        </p:sp>
        <p:sp>
          <p:nvSpPr>
            <p:cNvPr id="21" name="TextBox 20">
              <a:extLst>
                <a:ext uri="{FF2B5EF4-FFF2-40B4-BE49-F238E27FC236}">
                  <a16:creationId xmlns:a16="http://schemas.microsoft.com/office/drawing/2014/main" id="{380CB873-FC26-4123-9A8A-59B50923D86A}"/>
                </a:ext>
              </a:extLst>
            </p:cNvPr>
            <p:cNvSpPr txBox="1"/>
            <p:nvPr/>
          </p:nvSpPr>
          <p:spPr>
            <a:xfrm>
              <a:off x="531831" y="6268077"/>
              <a:ext cx="1303319"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on track</a:t>
              </a:r>
            </a:p>
          </p:txBody>
        </p:sp>
        <p:sp>
          <p:nvSpPr>
            <p:cNvPr id="22" name="TextBox 21">
              <a:extLst>
                <a:ext uri="{FF2B5EF4-FFF2-40B4-BE49-F238E27FC236}">
                  <a16:creationId xmlns:a16="http://schemas.microsoft.com/office/drawing/2014/main" id="{4A8EBD7F-2D20-43EA-BBE9-34FBF6E15E3D}"/>
                </a:ext>
              </a:extLst>
            </p:cNvPr>
            <p:cNvSpPr txBox="1"/>
            <p:nvPr/>
          </p:nvSpPr>
          <p:spPr>
            <a:xfrm>
              <a:off x="531831" y="6701361"/>
              <a:ext cx="1506519"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not achieved</a:t>
              </a:r>
            </a:p>
          </p:txBody>
        </p:sp>
        <p:sp>
          <p:nvSpPr>
            <p:cNvPr id="25" name="Off-page Connector 139">
              <a:extLst>
                <a:ext uri="{FF2B5EF4-FFF2-40B4-BE49-F238E27FC236}">
                  <a16:creationId xmlns:a16="http://schemas.microsoft.com/office/drawing/2014/main" id="{F26DA1B0-1853-40ED-92CD-750EEF240419}"/>
                </a:ext>
              </a:extLst>
            </p:cNvPr>
            <p:cNvSpPr/>
            <p:nvPr/>
          </p:nvSpPr>
          <p:spPr>
            <a:xfrm>
              <a:off x="234154" y="6520423"/>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77983">
                <a:defRPr/>
              </a:pPr>
              <a:endParaRPr lang="en-US" sz="661" kern="0">
                <a:solidFill>
                  <a:srgbClr val="222324"/>
                </a:solidFill>
                <a:latin typeface="Segoe UI Semilight"/>
                <a:ea typeface="Roboto Condensed Light" panose="02000000000000000000" pitchFamily="2" charset="0"/>
              </a:endParaRPr>
            </a:p>
          </p:txBody>
        </p:sp>
        <p:sp>
          <p:nvSpPr>
            <p:cNvPr id="26" name="TextBox 25">
              <a:extLst>
                <a:ext uri="{FF2B5EF4-FFF2-40B4-BE49-F238E27FC236}">
                  <a16:creationId xmlns:a16="http://schemas.microsoft.com/office/drawing/2014/main" id="{593809F7-2E10-4F1F-8DF1-5EC69ADFE364}"/>
                </a:ext>
              </a:extLst>
            </p:cNvPr>
            <p:cNvSpPr txBox="1"/>
            <p:nvPr/>
          </p:nvSpPr>
          <p:spPr>
            <a:xfrm>
              <a:off x="531831" y="6487027"/>
              <a:ext cx="1303319" cy="185121"/>
            </a:xfrm>
            <a:prstGeom prst="rect">
              <a:avLst/>
            </a:prstGeom>
            <a:noFill/>
          </p:spPr>
          <p:txBody>
            <a:bodyPr wrap="square" rtlCol="0">
              <a:spAutoFit/>
            </a:bodyPr>
            <a:lstStyle/>
            <a:p>
              <a:pPr defTabSz="377983">
                <a:defRPr/>
              </a:pPr>
              <a:r>
                <a:rPr lang="en-US" sz="744">
                  <a:solidFill>
                    <a:srgbClr val="222324"/>
                  </a:solidFill>
                  <a:latin typeface="Segoe UI Semilight"/>
                  <a:ea typeface="Roboto Condensed Light" panose="02000000000000000000" pitchFamily="2" charset="0"/>
                </a:rPr>
                <a:t>Milestone at risk</a:t>
              </a:r>
            </a:p>
          </p:txBody>
        </p:sp>
      </p:grpSp>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defTabSz="1007943">
              <a:defRPr/>
            </a:pPr>
            <a:fld id="{4EC81F68-4976-451A-B2E9-79BCBD2F70CC}" type="slidenum">
              <a:rPr lang="en-AU" sz="992">
                <a:solidFill>
                  <a:srgbClr val="222324">
                    <a:tint val="75000"/>
                  </a:srgbClr>
                </a:solidFill>
                <a:latin typeface="Segoe UI Semilight"/>
              </a:rPr>
              <a:pPr defTabSz="1007943">
                <a:defRPr/>
              </a:pPr>
              <a:t>60</a:t>
            </a:fld>
            <a:endParaRPr lang="en-AU" sz="992">
              <a:solidFill>
                <a:srgbClr val="222324">
                  <a:tint val="75000"/>
                </a:srgbClr>
              </a:solidFill>
              <a:latin typeface="Segoe UI Semilight"/>
            </a:endParaRPr>
          </a:p>
        </p:txBody>
      </p:sp>
      <p:graphicFrame>
        <p:nvGraphicFramePr>
          <p:cNvPr id="32" name="Table 31">
            <a:extLst>
              <a:ext uri="{FF2B5EF4-FFF2-40B4-BE49-F238E27FC236}">
                <a16:creationId xmlns:a16="http://schemas.microsoft.com/office/drawing/2014/main" id="{1B7E80E0-2D50-4924-BE89-BE03B0B140B3}"/>
              </a:ext>
            </a:extLst>
          </p:cNvPr>
          <p:cNvGraphicFramePr>
            <a:graphicFrameLocks noGrp="1"/>
          </p:cNvGraphicFramePr>
          <p:nvPr/>
        </p:nvGraphicFramePr>
        <p:xfrm>
          <a:off x="306123" y="1480726"/>
          <a:ext cx="10079556" cy="1642523"/>
        </p:xfrm>
        <a:graphic>
          <a:graphicData uri="http://schemas.openxmlformats.org/drawingml/2006/table">
            <a:tbl>
              <a:tblPr/>
              <a:tblGrid>
                <a:gridCol w="1082766">
                  <a:extLst>
                    <a:ext uri="{9D8B030D-6E8A-4147-A177-3AD203B41FA5}">
                      <a16:colId xmlns:a16="http://schemas.microsoft.com/office/drawing/2014/main" val="138703770"/>
                    </a:ext>
                  </a:extLst>
                </a:gridCol>
                <a:gridCol w="1082766">
                  <a:extLst>
                    <a:ext uri="{9D8B030D-6E8A-4147-A177-3AD203B41FA5}">
                      <a16:colId xmlns:a16="http://schemas.microsoft.com/office/drawing/2014/main" val="1848963069"/>
                    </a:ext>
                  </a:extLst>
                </a:gridCol>
                <a:gridCol w="219834">
                  <a:extLst>
                    <a:ext uri="{9D8B030D-6E8A-4147-A177-3AD203B41FA5}">
                      <a16:colId xmlns:a16="http://schemas.microsoft.com/office/drawing/2014/main" val="959256215"/>
                    </a:ext>
                  </a:extLst>
                </a:gridCol>
                <a:gridCol w="219834">
                  <a:extLst>
                    <a:ext uri="{9D8B030D-6E8A-4147-A177-3AD203B41FA5}">
                      <a16:colId xmlns:a16="http://schemas.microsoft.com/office/drawing/2014/main" val="3017760882"/>
                    </a:ext>
                  </a:extLst>
                </a:gridCol>
                <a:gridCol w="219834">
                  <a:extLst>
                    <a:ext uri="{9D8B030D-6E8A-4147-A177-3AD203B41FA5}">
                      <a16:colId xmlns:a16="http://schemas.microsoft.com/office/drawing/2014/main" val="3937380670"/>
                    </a:ext>
                  </a:extLst>
                </a:gridCol>
                <a:gridCol w="219834">
                  <a:extLst>
                    <a:ext uri="{9D8B030D-6E8A-4147-A177-3AD203B41FA5}">
                      <a16:colId xmlns:a16="http://schemas.microsoft.com/office/drawing/2014/main" val="1273203315"/>
                    </a:ext>
                  </a:extLst>
                </a:gridCol>
                <a:gridCol w="219834">
                  <a:extLst>
                    <a:ext uri="{9D8B030D-6E8A-4147-A177-3AD203B41FA5}">
                      <a16:colId xmlns:a16="http://schemas.microsoft.com/office/drawing/2014/main" val="1293610711"/>
                    </a:ext>
                  </a:extLst>
                </a:gridCol>
                <a:gridCol w="219834">
                  <a:extLst>
                    <a:ext uri="{9D8B030D-6E8A-4147-A177-3AD203B41FA5}">
                      <a16:colId xmlns:a16="http://schemas.microsoft.com/office/drawing/2014/main" val="3895376042"/>
                    </a:ext>
                  </a:extLst>
                </a:gridCol>
                <a:gridCol w="219834">
                  <a:extLst>
                    <a:ext uri="{9D8B030D-6E8A-4147-A177-3AD203B41FA5}">
                      <a16:colId xmlns:a16="http://schemas.microsoft.com/office/drawing/2014/main" val="373219328"/>
                    </a:ext>
                  </a:extLst>
                </a:gridCol>
                <a:gridCol w="219834">
                  <a:extLst>
                    <a:ext uri="{9D8B030D-6E8A-4147-A177-3AD203B41FA5}">
                      <a16:colId xmlns:a16="http://schemas.microsoft.com/office/drawing/2014/main" val="2781125027"/>
                    </a:ext>
                  </a:extLst>
                </a:gridCol>
                <a:gridCol w="219834">
                  <a:extLst>
                    <a:ext uri="{9D8B030D-6E8A-4147-A177-3AD203B41FA5}">
                      <a16:colId xmlns:a16="http://schemas.microsoft.com/office/drawing/2014/main" val="2400026306"/>
                    </a:ext>
                  </a:extLst>
                </a:gridCol>
                <a:gridCol w="219834">
                  <a:extLst>
                    <a:ext uri="{9D8B030D-6E8A-4147-A177-3AD203B41FA5}">
                      <a16:colId xmlns:a16="http://schemas.microsoft.com/office/drawing/2014/main" val="3974354082"/>
                    </a:ext>
                  </a:extLst>
                </a:gridCol>
                <a:gridCol w="219834">
                  <a:extLst>
                    <a:ext uri="{9D8B030D-6E8A-4147-A177-3AD203B41FA5}">
                      <a16:colId xmlns:a16="http://schemas.microsoft.com/office/drawing/2014/main" val="3194208563"/>
                    </a:ext>
                  </a:extLst>
                </a:gridCol>
                <a:gridCol w="219834">
                  <a:extLst>
                    <a:ext uri="{9D8B030D-6E8A-4147-A177-3AD203B41FA5}">
                      <a16:colId xmlns:a16="http://schemas.microsoft.com/office/drawing/2014/main" val="4291806613"/>
                    </a:ext>
                  </a:extLst>
                </a:gridCol>
                <a:gridCol w="219834">
                  <a:extLst>
                    <a:ext uri="{9D8B030D-6E8A-4147-A177-3AD203B41FA5}">
                      <a16:colId xmlns:a16="http://schemas.microsoft.com/office/drawing/2014/main" val="2178562656"/>
                    </a:ext>
                  </a:extLst>
                </a:gridCol>
                <a:gridCol w="219834">
                  <a:extLst>
                    <a:ext uri="{9D8B030D-6E8A-4147-A177-3AD203B41FA5}">
                      <a16:colId xmlns:a16="http://schemas.microsoft.com/office/drawing/2014/main" val="4158548608"/>
                    </a:ext>
                  </a:extLst>
                </a:gridCol>
                <a:gridCol w="219834">
                  <a:extLst>
                    <a:ext uri="{9D8B030D-6E8A-4147-A177-3AD203B41FA5}">
                      <a16:colId xmlns:a16="http://schemas.microsoft.com/office/drawing/2014/main" val="3803436155"/>
                    </a:ext>
                  </a:extLst>
                </a:gridCol>
                <a:gridCol w="219834">
                  <a:extLst>
                    <a:ext uri="{9D8B030D-6E8A-4147-A177-3AD203B41FA5}">
                      <a16:colId xmlns:a16="http://schemas.microsoft.com/office/drawing/2014/main" val="1334069915"/>
                    </a:ext>
                  </a:extLst>
                </a:gridCol>
                <a:gridCol w="219834">
                  <a:extLst>
                    <a:ext uri="{9D8B030D-6E8A-4147-A177-3AD203B41FA5}">
                      <a16:colId xmlns:a16="http://schemas.microsoft.com/office/drawing/2014/main" val="2660109712"/>
                    </a:ext>
                  </a:extLst>
                </a:gridCol>
                <a:gridCol w="219834">
                  <a:extLst>
                    <a:ext uri="{9D8B030D-6E8A-4147-A177-3AD203B41FA5}">
                      <a16:colId xmlns:a16="http://schemas.microsoft.com/office/drawing/2014/main" val="2172300027"/>
                    </a:ext>
                  </a:extLst>
                </a:gridCol>
                <a:gridCol w="219834">
                  <a:extLst>
                    <a:ext uri="{9D8B030D-6E8A-4147-A177-3AD203B41FA5}">
                      <a16:colId xmlns:a16="http://schemas.microsoft.com/office/drawing/2014/main" val="114442153"/>
                    </a:ext>
                  </a:extLst>
                </a:gridCol>
                <a:gridCol w="219834">
                  <a:extLst>
                    <a:ext uri="{9D8B030D-6E8A-4147-A177-3AD203B41FA5}">
                      <a16:colId xmlns:a16="http://schemas.microsoft.com/office/drawing/2014/main" val="3185592902"/>
                    </a:ext>
                  </a:extLst>
                </a:gridCol>
                <a:gridCol w="219834">
                  <a:extLst>
                    <a:ext uri="{9D8B030D-6E8A-4147-A177-3AD203B41FA5}">
                      <a16:colId xmlns:a16="http://schemas.microsoft.com/office/drawing/2014/main" val="1242957403"/>
                    </a:ext>
                  </a:extLst>
                </a:gridCol>
                <a:gridCol w="219834">
                  <a:extLst>
                    <a:ext uri="{9D8B030D-6E8A-4147-A177-3AD203B41FA5}">
                      <a16:colId xmlns:a16="http://schemas.microsoft.com/office/drawing/2014/main" val="474492682"/>
                    </a:ext>
                  </a:extLst>
                </a:gridCol>
                <a:gridCol w="219834">
                  <a:extLst>
                    <a:ext uri="{9D8B030D-6E8A-4147-A177-3AD203B41FA5}">
                      <a16:colId xmlns:a16="http://schemas.microsoft.com/office/drawing/2014/main" val="1119088425"/>
                    </a:ext>
                  </a:extLst>
                </a:gridCol>
                <a:gridCol w="219834">
                  <a:extLst>
                    <a:ext uri="{9D8B030D-6E8A-4147-A177-3AD203B41FA5}">
                      <a16:colId xmlns:a16="http://schemas.microsoft.com/office/drawing/2014/main" val="1774524795"/>
                    </a:ext>
                  </a:extLst>
                </a:gridCol>
                <a:gridCol w="219834">
                  <a:extLst>
                    <a:ext uri="{9D8B030D-6E8A-4147-A177-3AD203B41FA5}">
                      <a16:colId xmlns:a16="http://schemas.microsoft.com/office/drawing/2014/main" val="2882800675"/>
                    </a:ext>
                  </a:extLst>
                </a:gridCol>
                <a:gridCol w="219834">
                  <a:extLst>
                    <a:ext uri="{9D8B030D-6E8A-4147-A177-3AD203B41FA5}">
                      <a16:colId xmlns:a16="http://schemas.microsoft.com/office/drawing/2014/main" val="1914399664"/>
                    </a:ext>
                  </a:extLst>
                </a:gridCol>
                <a:gridCol w="219834">
                  <a:extLst>
                    <a:ext uri="{9D8B030D-6E8A-4147-A177-3AD203B41FA5}">
                      <a16:colId xmlns:a16="http://schemas.microsoft.com/office/drawing/2014/main" val="248866445"/>
                    </a:ext>
                  </a:extLst>
                </a:gridCol>
                <a:gridCol w="219834">
                  <a:extLst>
                    <a:ext uri="{9D8B030D-6E8A-4147-A177-3AD203B41FA5}">
                      <a16:colId xmlns:a16="http://schemas.microsoft.com/office/drawing/2014/main" val="2355457473"/>
                    </a:ext>
                  </a:extLst>
                </a:gridCol>
                <a:gridCol w="219834">
                  <a:extLst>
                    <a:ext uri="{9D8B030D-6E8A-4147-A177-3AD203B41FA5}">
                      <a16:colId xmlns:a16="http://schemas.microsoft.com/office/drawing/2014/main" val="3050218196"/>
                    </a:ext>
                  </a:extLst>
                </a:gridCol>
                <a:gridCol w="219834">
                  <a:extLst>
                    <a:ext uri="{9D8B030D-6E8A-4147-A177-3AD203B41FA5}">
                      <a16:colId xmlns:a16="http://schemas.microsoft.com/office/drawing/2014/main" val="3511281532"/>
                    </a:ext>
                  </a:extLst>
                </a:gridCol>
                <a:gridCol w="219834">
                  <a:extLst>
                    <a:ext uri="{9D8B030D-6E8A-4147-A177-3AD203B41FA5}">
                      <a16:colId xmlns:a16="http://schemas.microsoft.com/office/drawing/2014/main" val="3817760037"/>
                    </a:ext>
                  </a:extLst>
                </a:gridCol>
                <a:gridCol w="219834">
                  <a:extLst>
                    <a:ext uri="{9D8B030D-6E8A-4147-A177-3AD203B41FA5}">
                      <a16:colId xmlns:a16="http://schemas.microsoft.com/office/drawing/2014/main" val="2500926729"/>
                    </a:ext>
                  </a:extLst>
                </a:gridCol>
                <a:gridCol w="219834">
                  <a:extLst>
                    <a:ext uri="{9D8B030D-6E8A-4147-A177-3AD203B41FA5}">
                      <a16:colId xmlns:a16="http://schemas.microsoft.com/office/drawing/2014/main" val="3854402498"/>
                    </a:ext>
                  </a:extLst>
                </a:gridCol>
                <a:gridCol w="219834">
                  <a:extLst>
                    <a:ext uri="{9D8B030D-6E8A-4147-A177-3AD203B41FA5}">
                      <a16:colId xmlns:a16="http://schemas.microsoft.com/office/drawing/2014/main" val="786577842"/>
                    </a:ext>
                  </a:extLst>
                </a:gridCol>
                <a:gridCol w="219834">
                  <a:extLst>
                    <a:ext uri="{9D8B030D-6E8A-4147-A177-3AD203B41FA5}">
                      <a16:colId xmlns:a16="http://schemas.microsoft.com/office/drawing/2014/main" val="1767291175"/>
                    </a:ext>
                  </a:extLst>
                </a:gridCol>
                <a:gridCol w="219834">
                  <a:extLst>
                    <a:ext uri="{9D8B030D-6E8A-4147-A177-3AD203B41FA5}">
                      <a16:colId xmlns:a16="http://schemas.microsoft.com/office/drawing/2014/main" val="73061504"/>
                    </a:ext>
                  </a:extLst>
                </a:gridCol>
              </a:tblGrid>
              <a:tr h="336973">
                <a:tc rowSpan="2">
                  <a:txBody>
                    <a:body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Domain</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Initiative</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2019</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2020</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2021</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210996">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921575">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0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1000" b="1" kern="1200">
                        <a:solidFill>
                          <a:srgbClr val="FF0000"/>
                        </a:solidFill>
                        <a:latin typeface="+mn-lt"/>
                        <a:ea typeface="Roboto" panose="02000000000000000000" pitchFamily="2" charset="0"/>
                        <a:cs typeface="+mn-cs"/>
                      </a:endParaRPr>
                    </a:p>
                  </a:txBody>
                  <a:tcPr marL="19839" marR="19839" marT="13226" marB="13226"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800" b="0" i="0" u="none" strike="noStrike" kern="1200">
                        <a:solidFill>
                          <a:schemeClr val="tx1"/>
                        </a:solidFill>
                        <a:effectLst/>
                        <a:latin typeface="+mn-lt"/>
                        <a:ea typeface="+mn-ea"/>
                        <a:cs typeface="+mn-cs"/>
                      </a:endParaRPr>
                    </a:p>
                  </a:txBody>
                  <a:tcPr marL="19839" marR="19839" marT="13226" marB="1322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72979">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34" name="Flowchart: Off-page Connector 33">
            <a:extLst>
              <a:ext uri="{FF2B5EF4-FFF2-40B4-BE49-F238E27FC236}">
                <a16:creationId xmlns:a16="http://schemas.microsoft.com/office/drawing/2014/main" id="{1785B5CC-3880-4F4C-9CD4-277F86CA2A03}"/>
              </a:ext>
            </a:extLst>
          </p:cNvPr>
          <p:cNvSpPr/>
          <p:nvPr/>
        </p:nvSpPr>
        <p:spPr>
          <a:xfrm>
            <a:off x="5369283" y="2310215"/>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L2-RE11</a:t>
            </a:r>
          </a:p>
        </p:txBody>
      </p:sp>
      <p:sp>
        <p:nvSpPr>
          <p:cNvPr id="40" name="Flowchart: Off-page Connector 39">
            <a:extLst>
              <a:ext uri="{FF2B5EF4-FFF2-40B4-BE49-F238E27FC236}">
                <a16:creationId xmlns:a16="http://schemas.microsoft.com/office/drawing/2014/main" id="{7D95F5F8-FFCE-4CFA-BEE2-90957A616E62}"/>
              </a:ext>
            </a:extLst>
          </p:cNvPr>
          <p:cNvSpPr/>
          <p:nvPr/>
        </p:nvSpPr>
        <p:spPr>
          <a:xfrm>
            <a:off x="5680076" y="1697042"/>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L2-RE32</a:t>
            </a:r>
          </a:p>
        </p:txBody>
      </p:sp>
      <p:sp>
        <p:nvSpPr>
          <p:cNvPr id="41" name="Flowchart: Off-page Connector 40">
            <a:extLst>
              <a:ext uri="{FF2B5EF4-FFF2-40B4-BE49-F238E27FC236}">
                <a16:creationId xmlns:a16="http://schemas.microsoft.com/office/drawing/2014/main" id="{EB889002-12C2-4006-8BA3-F3A078EC34F1}"/>
              </a:ext>
            </a:extLst>
          </p:cNvPr>
          <p:cNvSpPr/>
          <p:nvPr/>
        </p:nvSpPr>
        <p:spPr>
          <a:xfrm>
            <a:off x="5688476" y="2318615"/>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L2-S12</a:t>
            </a:r>
          </a:p>
        </p:txBody>
      </p:sp>
      <p:sp>
        <p:nvSpPr>
          <p:cNvPr id="42" name="Flowchart: Off-page Connector 41">
            <a:extLst>
              <a:ext uri="{FF2B5EF4-FFF2-40B4-BE49-F238E27FC236}">
                <a16:creationId xmlns:a16="http://schemas.microsoft.com/office/drawing/2014/main" id="{B2EAE524-1479-4B4D-A887-6C7585CC06B5}"/>
              </a:ext>
            </a:extLst>
          </p:cNvPr>
          <p:cNvSpPr/>
          <p:nvPr/>
        </p:nvSpPr>
        <p:spPr>
          <a:xfrm>
            <a:off x="6738430" y="2310215"/>
            <a:ext cx="167034" cy="629435"/>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L2-RE22</a:t>
            </a:r>
          </a:p>
        </p:txBody>
      </p:sp>
      <p:sp>
        <p:nvSpPr>
          <p:cNvPr id="43" name="Flowchart: Off-page Connector 42">
            <a:extLst>
              <a:ext uri="{FF2B5EF4-FFF2-40B4-BE49-F238E27FC236}">
                <a16:creationId xmlns:a16="http://schemas.microsoft.com/office/drawing/2014/main" id="{52B944A3-6AAD-4B20-A40E-4B1FA3A520C6}"/>
              </a:ext>
            </a:extLst>
          </p:cNvPr>
          <p:cNvSpPr/>
          <p:nvPr/>
        </p:nvSpPr>
        <p:spPr>
          <a:xfrm>
            <a:off x="7874482" y="230181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L2-M11</a:t>
            </a:r>
          </a:p>
        </p:txBody>
      </p:sp>
      <p:sp>
        <p:nvSpPr>
          <p:cNvPr id="44" name="Flowchart: Off-page Connector 43">
            <a:extLst>
              <a:ext uri="{FF2B5EF4-FFF2-40B4-BE49-F238E27FC236}">
                <a16:creationId xmlns:a16="http://schemas.microsoft.com/office/drawing/2014/main" id="{197A17AF-F6CD-4FF2-B4DA-E34F4DDFC2BA}"/>
              </a:ext>
            </a:extLst>
          </p:cNvPr>
          <p:cNvSpPr/>
          <p:nvPr/>
        </p:nvSpPr>
        <p:spPr>
          <a:xfrm>
            <a:off x="7779986"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L2-M12</a:t>
            </a:r>
          </a:p>
        </p:txBody>
      </p:sp>
      <p:sp>
        <p:nvSpPr>
          <p:cNvPr id="46" name="Flowchart: Off-page Connector 45">
            <a:extLst>
              <a:ext uri="{FF2B5EF4-FFF2-40B4-BE49-F238E27FC236}">
                <a16:creationId xmlns:a16="http://schemas.microsoft.com/office/drawing/2014/main" id="{D93BB528-89ED-4470-B21A-BBDE6140B74D}"/>
              </a:ext>
            </a:extLst>
          </p:cNvPr>
          <p:cNvSpPr/>
          <p:nvPr/>
        </p:nvSpPr>
        <p:spPr>
          <a:xfrm>
            <a:off x="7368403" y="229341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L2-RE18</a:t>
            </a:r>
          </a:p>
        </p:txBody>
      </p:sp>
      <p:sp>
        <p:nvSpPr>
          <p:cNvPr id="48" name="Flowchart: Off-page Connector 47">
            <a:extLst>
              <a:ext uri="{FF2B5EF4-FFF2-40B4-BE49-F238E27FC236}">
                <a16:creationId xmlns:a16="http://schemas.microsoft.com/office/drawing/2014/main" id="{80AEF270-7211-4474-AAE9-3DA449CB93EF}"/>
              </a:ext>
            </a:extLst>
          </p:cNvPr>
          <p:cNvSpPr/>
          <p:nvPr/>
        </p:nvSpPr>
        <p:spPr>
          <a:xfrm>
            <a:off x="8162169" y="230601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L2-M24</a:t>
            </a:r>
          </a:p>
        </p:txBody>
      </p:sp>
      <p:sp>
        <p:nvSpPr>
          <p:cNvPr id="54" name="Flowchart: Off-page Connector 53">
            <a:extLst>
              <a:ext uri="{FF2B5EF4-FFF2-40B4-BE49-F238E27FC236}">
                <a16:creationId xmlns:a16="http://schemas.microsoft.com/office/drawing/2014/main" id="{CEC8534E-9E57-41E2-9538-F0C38C807E62}"/>
              </a:ext>
            </a:extLst>
          </p:cNvPr>
          <p:cNvSpPr/>
          <p:nvPr/>
        </p:nvSpPr>
        <p:spPr>
          <a:xfrm>
            <a:off x="8317563"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L2-M10</a:t>
            </a:r>
          </a:p>
        </p:txBody>
      </p:sp>
      <p:sp>
        <p:nvSpPr>
          <p:cNvPr id="55" name="Flowchart: Off-page Connector 54">
            <a:extLst>
              <a:ext uri="{FF2B5EF4-FFF2-40B4-BE49-F238E27FC236}">
                <a16:creationId xmlns:a16="http://schemas.microsoft.com/office/drawing/2014/main" id="{4F407037-634E-4712-93C8-0D6EEDBAE308}"/>
              </a:ext>
            </a:extLst>
          </p:cNvPr>
          <p:cNvSpPr/>
          <p:nvPr/>
        </p:nvSpPr>
        <p:spPr>
          <a:xfrm>
            <a:off x="8057174"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L2-D7</a:t>
            </a:r>
          </a:p>
        </p:txBody>
      </p:sp>
      <p:sp>
        <p:nvSpPr>
          <p:cNvPr id="56" name="Flowchart: Off-page Connector 55">
            <a:extLst>
              <a:ext uri="{FF2B5EF4-FFF2-40B4-BE49-F238E27FC236}">
                <a16:creationId xmlns:a16="http://schemas.microsoft.com/office/drawing/2014/main" id="{9A0CEA0F-E7CB-4D54-8BB8-E419A2B99B06}"/>
              </a:ext>
            </a:extLst>
          </p:cNvPr>
          <p:cNvSpPr/>
          <p:nvPr/>
        </p:nvSpPr>
        <p:spPr>
          <a:xfrm>
            <a:off x="8048774"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L2-D8</a:t>
            </a:r>
          </a:p>
        </p:txBody>
      </p:sp>
      <p:sp>
        <p:nvSpPr>
          <p:cNvPr id="28" name="Flowchart: Off-page Connector 27">
            <a:extLst>
              <a:ext uri="{FF2B5EF4-FFF2-40B4-BE49-F238E27FC236}">
                <a16:creationId xmlns:a16="http://schemas.microsoft.com/office/drawing/2014/main" id="{8EF7ACCF-C7E5-4881-9C00-CD2AED32C8E0}"/>
              </a:ext>
            </a:extLst>
          </p:cNvPr>
          <p:cNvSpPr/>
          <p:nvPr/>
        </p:nvSpPr>
        <p:spPr>
          <a:xfrm>
            <a:off x="7905021" y="1693940"/>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L2-RE29</a:t>
            </a:r>
          </a:p>
        </p:txBody>
      </p:sp>
      <p:sp>
        <p:nvSpPr>
          <p:cNvPr id="29" name="Flowchart: Off-page Connector 28">
            <a:extLst>
              <a:ext uri="{FF2B5EF4-FFF2-40B4-BE49-F238E27FC236}">
                <a16:creationId xmlns:a16="http://schemas.microsoft.com/office/drawing/2014/main" id="{1E8B420A-9E38-4852-ACD1-1B260FB1FF15}"/>
              </a:ext>
            </a:extLst>
          </p:cNvPr>
          <p:cNvSpPr/>
          <p:nvPr/>
        </p:nvSpPr>
        <p:spPr>
          <a:xfrm>
            <a:off x="8186889"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L2-RE30</a:t>
            </a:r>
          </a:p>
        </p:txBody>
      </p:sp>
      <p:sp>
        <p:nvSpPr>
          <p:cNvPr id="30" name="Title 1">
            <a:extLst>
              <a:ext uri="{FF2B5EF4-FFF2-40B4-BE49-F238E27FC236}">
                <a16:creationId xmlns:a16="http://schemas.microsoft.com/office/drawing/2014/main" id="{7EF34C73-7E8B-4CE7-BE3D-845D34F1447C}"/>
              </a:ext>
            </a:extLst>
          </p:cNvPr>
          <p:cNvSpPr txBox="1">
            <a:spLocks/>
          </p:cNvSpPr>
          <p:nvPr/>
        </p:nvSpPr>
        <p:spPr>
          <a:xfrm>
            <a:off x="8517788" y="24820"/>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18-09-2020</a:t>
            </a:r>
          </a:p>
        </p:txBody>
      </p:sp>
    </p:spTree>
    <p:extLst>
      <p:ext uri="{BB962C8B-B14F-4D97-AF65-F5344CB8AC3E}">
        <p14:creationId xmlns:p14="http://schemas.microsoft.com/office/powerpoint/2010/main" val="2054520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p:txBody>
          <a:bodyPr/>
          <a:lstStyle/>
          <a:p>
            <a:r>
              <a:rPr lang="en-AU"/>
              <a:t>Level 2 Milestones – Readiness</a:t>
            </a:r>
          </a:p>
        </p:txBody>
      </p:sp>
      <p:graphicFrame>
        <p:nvGraphicFramePr>
          <p:cNvPr id="13" name="Table 12">
            <a:extLst>
              <a:ext uri="{FF2B5EF4-FFF2-40B4-BE49-F238E27FC236}">
                <a16:creationId xmlns:a16="http://schemas.microsoft.com/office/drawing/2014/main" id="{99B0A4B4-E243-4ED6-AF79-658F91AE816B}"/>
              </a:ext>
            </a:extLst>
          </p:cNvPr>
          <p:cNvGraphicFramePr>
            <a:graphicFrameLocks noGrp="1"/>
          </p:cNvGraphicFramePr>
          <p:nvPr/>
        </p:nvGraphicFramePr>
        <p:xfrm>
          <a:off x="1751195" y="3146444"/>
          <a:ext cx="8592698" cy="4496739"/>
        </p:xfrm>
        <a:graphic>
          <a:graphicData uri="http://schemas.openxmlformats.org/drawingml/2006/table">
            <a:tbl>
              <a:tblPr/>
              <a:tblGrid>
                <a:gridCol w="716203">
                  <a:extLst>
                    <a:ext uri="{9D8B030D-6E8A-4147-A177-3AD203B41FA5}">
                      <a16:colId xmlns:a16="http://schemas.microsoft.com/office/drawing/2014/main" val="2629953056"/>
                    </a:ext>
                  </a:extLst>
                </a:gridCol>
                <a:gridCol w="4117038">
                  <a:extLst>
                    <a:ext uri="{9D8B030D-6E8A-4147-A177-3AD203B41FA5}">
                      <a16:colId xmlns:a16="http://schemas.microsoft.com/office/drawing/2014/main" val="2366391826"/>
                    </a:ext>
                  </a:extLst>
                </a:gridCol>
                <a:gridCol w="1098100">
                  <a:extLst>
                    <a:ext uri="{9D8B030D-6E8A-4147-A177-3AD203B41FA5}">
                      <a16:colId xmlns:a16="http://schemas.microsoft.com/office/drawing/2014/main" val="3784885309"/>
                    </a:ext>
                  </a:extLst>
                </a:gridCol>
                <a:gridCol w="1007957">
                  <a:extLst>
                    <a:ext uri="{9D8B030D-6E8A-4147-A177-3AD203B41FA5}">
                      <a16:colId xmlns:a16="http://schemas.microsoft.com/office/drawing/2014/main" val="1015848270"/>
                    </a:ext>
                  </a:extLst>
                </a:gridCol>
                <a:gridCol w="861345">
                  <a:extLst>
                    <a:ext uri="{9D8B030D-6E8A-4147-A177-3AD203B41FA5}">
                      <a16:colId xmlns:a16="http://schemas.microsoft.com/office/drawing/2014/main" val="565200464"/>
                    </a:ext>
                  </a:extLst>
                </a:gridCol>
                <a:gridCol w="792055">
                  <a:extLst>
                    <a:ext uri="{9D8B030D-6E8A-4147-A177-3AD203B41FA5}">
                      <a16:colId xmlns:a16="http://schemas.microsoft.com/office/drawing/2014/main" val="1650546999"/>
                    </a:ext>
                  </a:extLst>
                </a:gridCol>
              </a:tblGrid>
              <a:tr h="235299">
                <a:tc gridSpan="4">
                  <a:txBody>
                    <a:bodyPr/>
                    <a:lstStyle/>
                    <a:p>
                      <a:pPr marL="72000" lvl="0" algn="l" fontAlgn="b"/>
                      <a:r>
                        <a:rPr lang="en-AU" sz="1000" b="1" i="0" u="none" strike="noStrike" kern="1200">
                          <a:solidFill>
                            <a:srgbClr val="FFFFFF"/>
                          </a:solidFill>
                          <a:effectLst/>
                          <a:latin typeface="+mj-lt"/>
                          <a:ea typeface="+mn-ea"/>
                          <a:cs typeface="+mn-cs"/>
                        </a:rPr>
                        <a:t>Key</a:t>
                      </a:r>
                      <a:r>
                        <a:rPr lang="en-AU" sz="1000" b="1" i="0" u="none" strike="noStrike">
                          <a:solidFill>
                            <a:srgbClr val="FFFFFF"/>
                          </a:solidFill>
                          <a:effectLst/>
                          <a:latin typeface="+mj-lt"/>
                        </a:rPr>
                        <a:t> Milestones (Program)</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pPr marL="72000" lvl="0" algn="l" fontAlgn="b"/>
                      <a:endParaRPr lang="en-AU" sz="1100" b="0" i="0" u="none" strike="noStrike">
                        <a:solidFill>
                          <a:srgbClr val="FFFFFF"/>
                        </a:solidFill>
                        <a:effectLst/>
                        <a:latin typeface="Segoe UI Semibold" panose="020B0702040204020203" pitchFamily="34" charset="0"/>
                      </a:endParaRPr>
                    </a:p>
                  </a:txBody>
                  <a:tcPr marL="7620" marR="7620" marT="762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hMerge="1">
                  <a:txBody>
                    <a:bodyPr/>
                    <a:lstStyle/>
                    <a:p>
                      <a:endParaRPr lang="en-AU"/>
                    </a:p>
                  </a:txBody>
                  <a:tcPr/>
                </a:tc>
                <a:tc hMerge="1">
                  <a:txBody>
                    <a:bodyPr/>
                    <a:lstStyle/>
                    <a:p>
                      <a:endParaRPr lang="en-AU"/>
                    </a:p>
                  </a:txBody>
                  <a:tcPr>
                    <a:lnL w="12700" cap="flat" cmpd="sng" algn="ctr">
                      <a:solidFill>
                        <a:schemeClr val="tx1">
                          <a:lumMod val="50000"/>
                          <a:lumOff val="50000"/>
                        </a:schemeClr>
                      </a:solidFill>
                      <a:prstDash val="solid"/>
                      <a:round/>
                      <a:headEnd type="none" w="med" len="med"/>
                      <a:tailEnd type="none" w="med" len="med"/>
                    </a:ln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marL="72000" lvl="0" algn="l" fontAlgn="b"/>
                      <a:endParaRPr lang="en-AU" sz="1000" b="1" i="0" u="none" strike="noStrike">
                        <a:solidFill>
                          <a:srgbClr val="FFFFFF"/>
                        </a:solidFill>
                        <a:effectLst/>
                        <a:latin typeface="+mj-lt"/>
                      </a:endParaRP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60900573"/>
                  </a:ext>
                </a:extLst>
              </a:tr>
              <a:tr h="157493">
                <a:tc>
                  <a:txBody>
                    <a:bodyPr/>
                    <a:lstStyle/>
                    <a:p>
                      <a:pPr marL="36000" algn="l" fontAlgn="t"/>
                      <a:r>
                        <a:rPr lang="en-AU" sz="1000" b="0" i="0" u="none" strike="noStrike">
                          <a:solidFill>
                            <a:srgbClr val="FFFFFF"/>
                          </a:solidFill>
                          <a:effectLst/>
                          <a:latin typeface="+mj-lt"/>
                        </a:rPr>
                        <a:t>ID</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Milestone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Target Date </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Expected Date</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Owner</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marL="36000" algn="l" fontAlgn="t"/>
                      <a:r>
                        <a:rPr lang="en-AU" sz="1000" b="0" i="0" u="none" strike="noStrike">
                          <a:solidFill>
                            <a:srgbClr val="FFFFFF"/>
                          </a:solidFill>
                          <a:effectLst/>
                          <a:latin typeface="+mj-lt"/>
                        </a:rPr>
                        <a:t>Status</a:t>
                      </a:r>
                    </a:p>
                  </a:txBody>
                  <a:tcPr marL="6300" marR="6300" marT="6300" marB="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999362961"/>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L2-S10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u="none" strike="noStrike">
                          <a:solidFill>
                            <a:srgbClr val="222324"/>
                          </a:solidFill>
                          <a:effectLst/>
                          <a:latin typeface="+mj-lt"/>
                        </a:rPr>
                        <a:t>Settlements Industry Test preparation completed by participants</a:t>
                      </a:r>
                      <a:endParaRPr lang="en-AU" sz="1000" b="0" i="0">
                        <a:solidFill>
                          <a:srgbClr val="222324"/>
                        </a:solidFill>
                        <a:effectLst/>
                        <a:latin typeface="+mj-lt"/>
                      </a:endParaRP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1197664"/>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L2-S11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u="none" strike="noStrike">
                          <a:solidFill>
                            <a:srgbClr val="222324"/>
                          </a:solidFill>
                          <a:effectLst/>
                          <a:latin typeface="+mj-lt"/>
                        </a:rPr>
                        <a:t>Settlements Industry Test preparation completed by AEMO</a:t>
                      </a:r>
                      <a:endParaRPr lang="en-AU" sz="1000" b="0" i="0">
                        <a:solidFill>
                          <a:srgbClr val="222324"/>
                        </a:solidFill>
                        <a:effectLst/>
                        <a:latin typeface="+mj-lt"/>
                      </a:endParaRP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17-Feb-2021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50919426"/>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L2-RE28</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Dispatch Industry Test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105170824"/>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L2-RE32</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Settlements Industry Test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1000" b="0" i="0" kern="1200">
                          <a:solidFill>
                            <a:srgbClr val="222324"/>
                          </a:solidFill>
                          <a:effectLst/>
                          <a:latin typeface="+mj-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15-Mar-2021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r>
                        <a:rPr lang="en-AU" sz="1000" b="0" i="0" kern="1200">
                          <a:solidFill>
                            <a:srgbClr val="222324"/>
                          </a:solidFill>
                          <a:effectLst/>
                          <a:latin typeface="+mj-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685800" rtl="0" eaLnBrk="1" fontAlgn="base" latinLnBrk="0" hangingPunct="1"/>
                      <a:endParaRPr lang="en-AU" sz="1000" b="0" i="0" kern="1200">
                        <a:solidFill>
                          <a:srgbClr val="222324"/>
                        </a:solidFill>
                        <a:effectLst/>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765143436"/>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L2-RE19</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Industry Go-Live Plan Settlements, Dispatch &amp; Bidding finalised</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19-Mar-2021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19-Mar-2021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34394695"/>
                  </a:ext>
                </a:extLst>
              </a:tr>
              <a:tr h="403183">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L2-RE23</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5MS Capability Market Trial preparation completed by participants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43051082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L2-RE24</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5MS Capability Market Trial preparation completed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74146917"/>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L2-RE31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5MS Capability Market Trial commences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05-Jul-2021</a:t>
                      </a:r>
                    </a:p>
                  </a:txBody>
                  <a:tcPr marL="63796" marR="63796" marT="31898" marB="3189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837195438"/>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Industry Go-Live Plan – 5MS Capability final complete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01-Aug-2021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75136292"/>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L2-D10</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5MS Capability Market Trial concludes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27-Aug-2021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27-Aug-2021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298472007"/>
                  </a:ext>
                </a:extLst>
              </a:tr>
              <a:tr h="251989">
                <a:tc>
                  <a:txBody>
                    <a:bodyPr/>
                    <a:lstStyle/>
                    <a:p>
                      <a:pPr marL="0" algn="l" defTabSz="801929" rtl="0" eaLnBrk="1" latinLnBrk="0" hangingPunct="1"/>
                      <a:r>
                        <a:rPr lang="en-AU" sz="1000" kern="1200">
                          <a:solidFill>
                            <a:schemeClr val="tx2"/>
                          </a:solidFill>
                          <a:latin typeface="+mj-lt"/>
                          <a:ea typeface="+mn-ea"/>
                          <a:cs typeface="+mn-cs"/>
                        </a:rPr>
                        <a:t>L2-D11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30-min Bidding no longer accepted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159038232"/>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L2-RE25</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MDMT format no longer accepted by AEMO for interval meters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01-Oct-2021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3530666858"/>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L2-RE26</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GS Market Trial preparation completed by participants</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Participants</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80727699"/>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L2-RE27</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AU" sz="1000" b="0" i="0" kern="1200">
                          <a:solidFill>
                            <a:srgbClr val="222324"/>
                          </a:solidFill>
                          <a:effectLst/>
                          <a:latin typeface="+mj-lt"/>
                          <a:ea typeface="+mn-ea"/>
                          <a:cs typeface="+mn-cs"/>
                        </a:rPr>
                        <a:t>GS Market Trial preparation completed by AEMO</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n-lt"/>
                          <a:ea typeface="+mn-ea"/>
                          <a:cs typeface="+mn-cs"/>
                        </a:rPr>
                        <a:t>01-Feb-2022</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1383975232"/>
                  </a:ext>
                </a:extLst>
              </a:tr>
              <a:tr h="25198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noProof="0">
                          <a:solidFill>
                            <a:schemeClr val="tx2"/>
                          </a:solidFill>
                          <a:latin typeface="+mn-lt"/>
                          <a:ea typeface="+mn-ea"/>
                          <a:cs typeface="+mn-cs"/>
                        </a:rPr>
                        <a:t>L2-RE21</a:t>
                      </a: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a:txBody>
                    <a:bodyPr/>
                    <a:lstStyle/>
                    <a:p>
                      <a:pPr algn="l" rtl="0" fontAlgn="base"/>
                      <a:r>
                        <a:rPr lang="en-AU" sz="1000" b="0" i="0">
                          <a:solidFill>
                            <a:srgbClr val="222324"/>
                          </a:solidFill>
                          <a:effectLst/>
                          <a:latin typeface="+mj-lt"/>
                        </a:rPr>
                        <a:t>Industry Go-Live Plan – GS Capability final complete</a:t>
                      </a:r>
                    </a:p>
                  </a:txBody>
                  <a:tcPr marL="100796" marR="100796" marT="50398" marB="503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r>
                        <a:rPr lang="en-AU" sz="1000" kern="1200">
                          <a:solidFill>
                            <a:schemeClr val="tx2"/>
                          </a:solidFill>
                          <a:latin typeface="+mj-lt"/>
                          <a:ea typeface="+mn-ea"/>
                          <a:cs typeface="+mn-cs"/>
                        </a:rPr>
                        <a:t>21-Dec-2021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000" kern="1200">
                          <a:solidFill>
                            <a:schemeClr val="tx2"/>
                          </a:solidFill>
                          <a:latin typeface="+mn-lt"/>
                          <a:ea typeface="+mn-ea"/>
                          <a:cs typeface="+mn-cs"/>
                        </a:rPr>
                        <a:t>21-Dec-2021</a:t>
                      </a:r>
                    </a:p>
                  </a:txBody>
                  <a:tcPr marL="63796" marR="63796" marT="31898" marB="318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fontAlgn="ctr" latinLnBrk="0" hangingPunct="1"/>
                      <a:r>
                        <a:rPr lang="en-AU" sz="1000" kern="1200">
                          <a:solidFill>
                            <a:schemeClr val="tx2"/>
                          </a:solidFill>
                          <a:latin typeface="+mn-lt"/>
                          <a:ea typeface="+mn-ea"/>
                          <a:cs typeface="+mn-cs"/>
                        </a:rPr>
                        <a:t>AEMO</a:t>
                      </a:r>
                    </a:p>
                  </a:txBody>
                  <a:tcPr marL="10500" marR="10500" marT="105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tc>
                  <a:txBody>
                    <a:bodyPr/>
                    <a:lstStyle/>
                    <a:p>
                      <a:pPr marL="0" algn="l" defTabSz="801929" rtl="0" eaLnBrk="1" latinLnBrk="0" hangingPunct="1"/>
                      <a:endParaRPr lang="en-AU" sz="1000" kern="1200">
                        <a:solidFill>
                          <a:schemeClr val="tx2"/>
                        </a:solidFill>
                        <a:latin typeface="+mj-lt"/>
                        <a:ea typeface="+mn-ea"/>
                        <a:cs typeface="+mn-cs"/>
                      </a:endParaRPr>
                    </a:p>
                  </a:txBody>
                  <a:tcPr marL="75597" marR="75597" marT="37798" marB="37798">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6EEF0"/>
                    </a:solidFill>
                  </a:tcPr>
                </a:tc>
                <a:extLst>
                  <a:ext uri="{0D108BD9-81ED-4DB2-BD59-A6C34878D82A}">
                    <a16:rowId xmlns:a16="http://schemas.microsoft.com/office/drawing/2014/main" val="2256303601"/>
                  </a:ext>
                </a:extLst>
              </a:tr>
            </a:tbl>
          </a:graphicData>
        </a:graphic>
      </p:graphicFrame>
      <p:sp>
        <p:nvSpPr>
          <p:cNvPr id="3" name="Slide Number Placeholder 2">
            <a:extLst>
              <a:ext uri="{FF2B5EF4-FFF2-40B4-BE49-F238E27FC236}">
                <a16:creationId xmlns:a16="http://schemas.microsoft.com/office/drawing/2014/main" id="{1E7FAC1D-2C3F-4D24-8CA1-3DEEBF03B67C}"/>
              </a:ext>
            </a:extLst>
          </p:cNvPr>
          <p:cNvSpPr>
            <a:spLocks noGrp="1"/>
          </p:cNvSpPr>
          <p:nvPr>
            <p:ph type="sldNum" sz="quarter" idx="12"/>
          </p:nvPr>
        </p:nvSpPr>
        <p:spPr/>
        <p:txBody>
          <a:bodyPr/>
          <a:lstStyle/>
          <a:p>
            <a:pPr defTabSz="1007943">
              <a:defRPr/>
            </a:pPr>
            <a:fld id="{4EC81F68-4976-451A-B2E9-79BCBD2F70CC}" type="slidenum">
              <a:rPr lang="en-AU" sz="992">
                <a:solidFill>
                  <a:srgbClr val="222324">
                    <a:tint val="75000"/>
                  </a:srgbClr>
                </a:solidFill>
                <a:latin typeface="Segoe UI Semilight"/>
              </a:rPr>
              <a:pPr defTabSz="1007943">
                <a:defRPr/>
              </a:pPr>
              <a:t>61</a:t>
            </a:fld>
            <a:endParaRPr lang="en-AU" sz="992">
              <a:solidFill>
                <a:srgbClr val="222324">
                  <a:tint val="75000"/>
                </a:srgbClr>
              </a:solidFill>
              <a:latin typeface="Segoe UI Semilight"/>
            </a:endParaRPr>
          </a:p>
        </p:txBody>
      </p:sp>
      <p:graphicFrame>
        <p:nvGraphicFramePr>
          <p:cNvPr id="15" name="Table 14">
            <a:extLst>
              <a:ext uri="{FF2B5EF4-FFF2-40B4-BE49-F238E27FC236}">
                <a16:creationId xmlns:a16="http://schemas.microsoft.com/office/drawing/2014/main" id="{462AF604-3E81-48DE-8F7E-7D68663D93A1}"/>
              </a:ext>
            </a:extLst>
          </p:cNvPr>
          <p:cNvGraphicFramePr>
            <a:graphicFrameLocks noGrp="1"/>
          </p:cNvGraphicFramePr>
          <p:nvPr/>
        </p:nvGraphicFramePr>
        <p:xfrm>
          <a:off x="306123" y="1480726"/>
          <a:ext cx="10079556" cy="1642523"/>
        </p:xfrm>
        <a:graphic>
          <a:graphicData uri="http://schemas.openxmlformats.org/drawingml/2006/table">
            <a:tbl>
              <a:tblPr/>
              <a:tblGrid>
                <a:gridCol w="1082766">
                  <a:extLst>
                    <a:ext uri="{9D8B030D-6E8A-4147-A177-3AD203B41FA5}">
                      <a16:colId xmlns:a16="http://schemas.microsoft.com/office/drawing/2014/main" val="138703770"/>
                    </a:ext>
                  </a:extLst>
                </a:gridCol>
                <a:gridCol w="1082766">
                  <a:extLst>
                    <a:ext uri="{9D8B030D-6E8A-4147-A177-3AD203B41FA5}">
                      <a16:colId xmlns:a16="http://schemas.microsoft.com/office/drawing/2014/main" val="1848963069"/>
                    </a:ext>
                  </a:extLst>
                </a:gridCol>
                <a:gridCol w="219834">
                  <a:extLst>
                    <a:ext uri="{9D8B030D-6E8A-4147-A177-3AD203B41FA5}">
                      <a16:colId xmlns:a16="http://schemas.microsoft.com/office/drawing/2014/main" val="959256215"/>
                    </a:ext>
                  </a:extLst>
                </a:gridCol>
                <a:gridCol w="219834">
                  <a:extLst>
                    <a:ext uri="{9D8B030D-6E8A-4147-A177-3AD203B41FA5}">
                      <a16:colId xmlns:a16="http://schemas.microsoft.com/office/drawing/2014/main" val="3017760882"/>
                    </a:ext>
                  </a:extLst>
                </a:gridCol>
                <a:gridCol w="219834">
                  <a:extLst>
                    <a:ext uri="{9D8B030D-6E8A-4147-A177-3AD203B41FA5}">
                      <a16:colId xmlns:a16="http://schemas.microsoft.com/office/drawing/2014/main" val="3937380670"/>
                    </a:ext>
                  </a:extLst>
                </a:gridCol>
                <a:gridCol w="219834">
                  <a:extLst>
                    <a:ext uri="{9D8B030D-6E8A-4147-A177-3AD203B41FA5}">
                      <a16:colId xmlns:a16="http://schemas.microsoft.com/office/drawing/2014/main" val="1273203315"/>
                    </a:ext>
                  </a:extLst>
                </a:gridCol>
                <a:gridCol w="219834">
                  <a:extLst>
                    <a:ext uri="{9D8B030D-6E8A-4147-A177-3AD203B41FA5}">
                      <a16:colId xmlns:a16="http://schemas.microsoft.com/office/drawing/2014/main" val="1293610711"/>
                    </a:ext>
                  </a:extLst>
                </a:gridCol>
                <a:gridCol w="219834">
                  <a:extLst>
                    <a:ext uri="{9D8B030D-6E8A-4147-A177-3AD203B41FA5}">
                      <a16:colId xmlns:a16="http://schemas.microsoft.com/office/drawing/2014/main" val="3895376042"/>
                    </a:ext>
                  </a:extLst>
                </a:gridCol>
                <a:gridCol w="219834">
                  <a:extLst>
                    <a:ext uri="{9D8B030D-6E8A-4147-A177-3AD203B41FA5}">
                      <a16:colId xmlns:a16="http://schemas.microsoft.com/office/drawing/2014/main" val="373219328"/>
                    </a:ext>
                  </a:extLst>
                </a:gridCol>
                <a:gridCol w="219834">
                  <a:extLst>
                    <a:ext uri="{9D8B030D-6E8A-4147-A177-3AD203B41FA5}">
                      <a16:colId xmlns:a16="http://schemas.microsoft.com/office/drawing/2014/main" val="2781125027"/>
                    </a:ext>
                  </a:extLst>
                </a:gridCol>
                <a:gridCol w="219834">
                  <a:extLst>
                    <a:ext uri="{9D8B030D-6E8A-4147-A177-3AD203B41FA5}">
                      <a16:colId xmlns:a16="http://schemas.microsoft.com/office/drawing/2014/main" val="2400026306"/>
                    </a:ext>
                  </a:extLst>
                </a:gridCol>
                <a:gridCol w="219834">
                  <a:extLst>
                    <a:ext uri="{9D8B030D-6E8A-4147-A177-3AD203B41FA5}">
                      <a16:colId xmlns:a16="http://schemas.microsoft.com/office/drawing/2014/main" val="3974354082"/>
                    </a:ext>
                  </a:extLst>
                </a:gridCol>
                <a:gridCol w="219834">
                  <a:extLst>
                    <a:ext uri="{9D8B030D-6E8A-4147-A177-3AD203B41FA5}">
                      <a16:colId xmlns:a16="http://schemas.microsoft.com/office/drawing/2014/main" val="3194208563"/>
                    </a:ext>
                  </a:extLst>
                </a:gridCol>
                <a:gridCol w="219834">
                  <a:extLst>
                    <a:ext uri="{9D8B030D-6E8A-4147-A177-3AD203B41FA5}">
                      <a16:colId xmlns:a16="http://schemas.microsoft.com/office/drawing/2014/main" val="4291806613"/>
                    </a:ext>
                  </a:extLst>
                </a:gridCol>
                <a:gridCol w="219834">
                  <a:extLst>
                    <a:ext uri="{9D8B030D-6E8A-4147-A177-3AD203B41FA5}">
                      <a16:colId xmlns:a16="http://schemas.microsoft.com/office/drawing/2014/main" val="2178562656"/>
                    </a:ext>
                  </a:extLst>
                </a:gridCol>
                <a:gridCol w="219834">
                  <a:extLst>
                    <a:ext uri="{9D8B030D-6E8A-4147-A177-3AD203B41FA5}">
                      <a16:colId xmlns:a16="http://schemas.microsoft.com/office/drawing/2014/main" val="4158548608"/>
                    </a:ext>
                  </a:extLst>
                </a:gridCol>
                <a:gridCol w="219834">
                  <a:extLst>
                    <a:ext uri="{9D8B030D-6E8A-4147-A177-3AD203B41FA5}">
                      <a16:colId xmlns:a16="http://schemas.microsoft.com/office/drawing/2014/main" val="3803436155"/>
                    </a:ext>
                  </a:extLst>
                </a:gridCol>
                <a:gridCol w="219834">
                  <a:extLst>
                    <a:ext uri="{9D8B030D-6E8A-4147-A177-3AD203B41FA5}">
                      <a16:colId xmlns:a16="http://schemas.microsoft.com/office/drawing/2014/main" val="1334069915"/>
                    </a:ext>
                  </a:extLst>
                </a:gridCol>
                <a:gridCol w="219834">
                  <a:extLst>
                    <a:ext uri="{9D8B030D-6E8A-4147-A177-3AD203B41FA5}">
                      <a16:colId xmlns:a16="http://schemas.microsoft.com/office/drawing/2014/main" val="2660109712"/>
                    </a:ext>
                  </a:extLst>
                </a:gridCol>
                <a:gridCol w="219834">
                  <a:extLst>
                    <a:ext uri="{9D8B030D-6E8A-4147-A177-3AD203B41FA5}">
                      <a16:colId xmlns:a16="http://schemas.microsoft.com/office/drawing/2014/main" val="2172300027"/>
                    </a:ext>
                  </a:extLst>
                </a:gridCol>
                <a:gridCol w="219834">
                  <a:extLst>
                    <a:ext uri="{9D8B030D-6E8A-4147-A177-3AD203B41FA5}">
                      <a16:colId xmlns:a16="http://schemas.microsoft.com/office/drawing/2014/main" val="114442153"/>
                    </a:ext>
                  </a:extLst>
                </a:gridCol>
                <a:gridCol w="219834">
                  <a:extLst>
                    <a:ext uri="{9D8B030D-6E8A-4147-A177-3AD203B41FA5}">
                      <a16:colId xmlns:a16="http://schemas.microsoft.com/office/drawing/2014/main" val="3185592902"/>
                    </a:ext>
                  </a:extLst>
                </a:gridCol>
                <a:gridCol w="219834">
                  <a:extLst>
                    <a:ext uri="{9D8B030D-6E8A-4147-A177-3AD203B41FA5}">
                      <a16:colId xmlns:a16="http://schemas.microsoft.com/office/drawing/2014/main" val="1242957403"/>
                    </a:ext>
                  </a:extLst>
                </a:gridCol>
                <a:gridCol w="219834">
                  <a:extLst>
                    <a:ext uri="{9D8B030D-6E8A-4147-A177-3AD203B41FA5}">
                      <a16:colId xmlns:a16="http://schemas.microsoft.com/office/drawing/2014/main" val="474492682"/>
                    </a:ext>
                  </a:extLst>
                </a:gridCol>
                <a:gridCol w="219834">
                  <a:extLst>
                    <a:ext uri="{9D8B030D-6E8A-4147-A177-3AD203B41FA5}">
                      <a16:colId xmlns:a16="http://schemas.microsoft.com/office/drawing/2014/main" val="1119088425"/>
                    </a:ext>
                  </a:extLst>
                </a:gridCol>
                <a:gridCol w="219834">
                  <a:extLst>
                    <a:ext uri="{9D8B030D-6E8A-4147-A177-3AD203B41FA5}">
                      <a16:colId xmlns:a16="http://schemas.microsoft.com/office/drawing/2014/main" val="1774524795"/>
                    </a:ext>
                  </a:extLst>
                </a:gridCol>
                <a:gridCol w="219834">
                  <a:extLst>
                    <a:ext uri="{9D8B030D-6E8A-4147-A177-3AD203B41FA5}">
                      <a16:colId xmlns:a16="http://schemas.microsoft.com/office/drawing/2014/main" val="2882800675"/>
                    </a:ext>
                  </a:extLst>
                </a:gridCol>
                <a:gridCol w="219834">
                  <a:extLst>
                    <a:ext uri="{9D8B030D-6E8A-4147-A177-3AD203B41FA5}">
                      <a16:colId xmlns:a16="http://schemas.microsoft.com/office/drawing/2014/main" val="1914399664"/>
                    </a:ext>
                  </a:extLst>
                </a:gridCol>
                <a:gridCol w="219834">
                  <a:extLst>
                    <a:ext uri="{9D8B030D-6E8A-4147-A177-3AD203B41FA5}">
                      <a16:colId xmlns:a16="http://schemas.microsoft.com/office/drawing/2014/main" val="248866445"/>
                    </a:ext>
                  </a:extLst>
                </a:gridCol>
                <a:gridCol w="219834">
                  <a:extLst>
                    <a:ext uri="{9D8B030D-6E8A-4147-A177-3AD203B41FA5}">
                      <a16:colId xmlns:a16="http://schemas.microsoft.com/office/drawing/2014/main" val="2355457473"/>
                    </a:ext>
                  </a:extLst>
                </a:gridCol>
                <a:gridCol w="219834">
                  <a:extLst>
                    <a:ext uri="{9D8B030D-6E8A-4147-A177-3AD203B41FA5}">
                      <a16:colId xmlns:a16="http://schemas.microsoft.com/office/drawing/2014/main" val="3050218196"/>
                    </a:ext>
                  </a:extLst>
                </a:gridCol>
                <a:gridCol w="219834">
                  <a:extLst>
                    <a:ext uri="{9D8B030D-6E8A-4147-A177-3AD203B41FA5}">
                      <a16:colId xmlns:a16="http://schemas.microsoft.com/office/drawing/2014/main" val="3511281532"/>
                    </a:ext>
                  </a:extLst>
                </a:gridCol>
                <a:gridCol w="219834">
                  <a:extLst>
                    <a:ext uri="{9D8B030D-6E8A-4147-A177-3AD203B41FA5}">
                      <a16:colId xmlns:a16="http://schemas.microsoft.com/office/drawing/2014/main" val="3817760037"/>
                    </a:ext>
                  </a:extLst>
                </a:gridCol>
                <a:gridCol w="219834">
                  <a:extLst>
                    <a:ext uri="{9D8B030D-6E8A-4147-A177-3AD203B41FA5}">
                      <a16:colId xmlns:a16="http://schemas.microsoft.com/office/drawing/2014/main" val="2500926729"/>
                    </a:ext>
                  </a:extLst>
                </a:gridCol>
                <a:gridCol w="219834">
                  <a:extLst>
                    <a:ext uri="{9D8B030D-6E8A-4147-A177-3AD203B41FA5}">
                      <a16:colId xmlns:a16="http://schemas.microsoft.com/office/drawing/2014/main" val="3854402498"/>
                    </a:ext>
                  </a:extLst>
                </a:gridCol>
                <a:gridCol w="219834">
                  <a:extLst>
                    <a:ext uri="{9D8B030D-6E8A-4147-A177-3AD203B41FA5}">
                      <a16:colId xmlns:a16="http://schemas.microsoft.com/office/drawing/2014/main" val="786577842"/>
                    </a:ext>
                  </a:extLst>
                </a:gridCol>
                <a:gridCol w="219834">
                  <a:extLst>
                    <a:ext uri="{9D8B030D-6E8A-4147-A177-3AD203B41FA5}">
                      <a16:colId xmlns:a16="http://schemas.microsoft.com/office/drawing/2014/main" val="1767291175"/>
                    </a:ext>
                  </a:extLst>
                </a:gridCol>
                <a:gridCol w="219834">
                  <a:extLst>
                    <a:ext uri="{9D8B030D-6E8A-4147-A177-3AD203B41FA5}">
                      <a16:colId xmlns:a16="http://schemas.microsoft.com/office/drawing/2014/main" val="73061504"/>
                    </a:ext>
                  </a:extLst>
                </a:gridCol>
              </a:tblGrid>
              <a:tr h="336973">
                <a:tc rowSpan="2">
                  <a:txBody>
                    <a:body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Domain</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Initiative</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2019</a:t>
                      </a:r>
                    </a:p>
                  </a:txBody>
                  <a:tcPr marL="76013" marR="76013" marT="38007" marB="38007"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2020</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gridSpan="1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algn="ctr" defTabSz="801929" rtl="0" eaLnBrk="1" fontAlgn="b" latinLnBrk="0" hangingPunct="1">
                        <a:spcBef>
                          <a:spcPts val="0"/>
                        </a:spcBef>
                        <a:spcAft>
                          <a:spcPts val="0"/>
                        </a:spcAft>
                      </a:pPr>
                      <a:r>
                        <a:rPr lang="en-AU" sz="1100" b="1" i="0" u="none" strike="noStrike" kern="1200">
                          <a:solidFill>
                            <a:schemeClr val="bg1"/>
                          </a:solidFill>
                          <a:effectLst/>
                          <a:latin typeface="+mn-lt"/>
                          <a:ea typeface="+mn-ea"/>
                          <a:cs typeface="+mn-cs"/>
                        </a:rPr>
                        <a:t>2021</a:t>
                      </a:r>
                    </a:p>
                  </a:txBody>
                  <a:tcPr marL="76013" marR="76013" marT="38007" marB="38007"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tc hMerge="1">
                  <a:txBody>
                    <a:bodyPr/>
                    <a:lstStyle/>
                    <a:p>
                      <a:endParaRPr lang="en-US"/>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44224919"/>
                  </a:ext>
                </a:extLst>
              </a:tr>
              <a:tr h="210996">
                <a:tc vMerge="1">
                  <a:txBody>
                    <a:bodyPr/>
                    <a:lstStyle/>
                    <a:p>
                      <a:endParaRPr lang="en-US"/>
                    </a:p>
                  </a:txBody>
                  <a:tcPr/>
                </a:tc>
                <a:tc vMerge="1">
                  <a:txBody>
                    <a:bodyPr/>
                    <a:lstStyle/>
                    <a:p>
                      <a:endParaRPr lang="en-US"/>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Q1</a:t>
                      </a:r>
                    </a:p>
                  </a:txBody>
                  <a:tcPr marL="19839" marR="19839" marT="13226" marB="13226" anchor="ctr">
                    <a:lnL w="12700" cap="flat" cmpd="sng" algn="ctr">
                      <a:solidFill>
                        <a:schemeClr val="tx1">
                          <a:lumMod val="50000"/>
                          <a:lumOff val="50000"/>
                        </a:scheme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Q2</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Q3</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tc gridSpan="3">
                  <a:txBody>
                    <a:bodyPr/>
                    <a:lstStyle/>
                    <a:p>
                      <a:pPr marL="0" algn="ctr" defTabSz="801929" rtl="0" eaLnBrk="1" fontAlgn="b" latinLnBrk="0" hangingPunct="1">
                        <a:spcBef>
                          <a:spcPts val="0"/>
                        </a:spcBef>
                        <a:spcAft>
                          <a:spcPts val="0"/>
                        </a:spcAft>
                      </a:pPr>
                      <a:r>
                        <a:rPr lang="en-AU" sz="900" b="0" i="0" u="none" strike="noStrike" kern="1200">
                          <a:solidFill>
                            <a:schemeClr val="bg1"/>
                          </a:solidFill>
                          <a:effectLst/>
                          <a:latin typeface="+mn-lt"/>
                          <a:ea typeface="+mn-ea"/>
                          <a:cs typeface="+mn-cs"/>
                        </a:rPr>
                        <a:t>Q4</a:t>
                      </a:r>
                    </a:p>
                  </a:txBody>
                  <a:tcPr marL="19839" marR="19839" marT="13226" marB="13226" anchor="ctr">
                    <a:lnL w="12700" cap="flat" cmpd="sng" algn="ctr">
                      <a:solidFill>
                        <a:sysClr val="window" lastClr="FFFFFF">
                          <a:lumMod val="75000"/>
                        </a:sysClr>
                      </a:solidFill>
                      <a:prstDash val="solid"/>
                      <a:round/>
                      <a:headEnd type="none" w="med" len="med"/>
                      <a:tailEnd type="none" w="med" len="med"/>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5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38612719"/>
                  </a:ext>
                </a:extLst>
              </a:tr>
              <a:tr h="921575">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000" b="1" kern="1200">
                          <a:solidFill>
                            <a:schemeClr val="tx1"/>
                          </a:solidFill>
                          <a:latin typeface="+mn-lt"/>
                          <a:ea typeface="Roboto" panose="02000000000000000000" pitchFamily="2" charset="0"/>
                          <a:cs typeface="+mn-cs"/>
                        </a:rPr>
                        <a:t>Readiness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AU" sz="1000" b="1" kern="1200">
                        <a:solidFill>
                          <a:srgbClr val="FF0000"/>
                        </a:solidFill>
                        <a:latin typeface="+mn-lt"/>
                        <a:ea typeface="Roboto" panose="02000000000000000000" pitchFamily="2" charset="0"/>
                        <a:cs typeface="+mn-cs"/>
                      </a:endParaRPr>
                    </a:p>
                  </a:txBody>
                  <a:tcPr marL="19839" marR="19839" marT="13226" marB="13226"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800" b="0" i="0" u="none" strike="noStrike" kern="1200">
                        <a:solidFill>
                          <a:schemeClr val="tx1"/>
                        </a:solidFill>
                        <a:effectLst/>
                        <a:latin typeface="+mn-lt"/>
                        <a:ea typeface="+mn-ea"/>
                        <a:cs typeface="+mn-cs"/>
                      </a:endParaRPr>
                    </a:p>
                  </a:txBody>
                  <a:tcPr marL="19839" marR="19839" marT="13226" marB="13226"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tc gridSpan="3">
                  <a:txBody>
                    <a:bodyPr/>
                    <a:lstStyle>
                      <a:lvl1pPr marL="0" algn="l" defTabSz="801929" rtl="0" eaLnBrk="1" latinLnBrk="0" hangingPunct="1">
                        <a:defRPr sz="1579" kern="1200">
                          <a:solidFill>
                            <a:schemeClr val="tx1"/>
                          </a:solidFill>
                          <a:latin typeface="Calibri" panose="020F0502020204030204"/>
                        </a:defRPr>
                      </a:lvl1pPr>
                      <a:lvl2pPr marL="400964" algn="l" defTabSz="801929" rtl="0" eaLnBrk="1" latinLnBrk="0" hangingPunct="1">
                        <a:defRPr sz="1579" kern="1200">
                          <a:solidFill>
                            <a:schemeClr val="tx1"/>
                          </a:solidFill>
                          <a:latin typeface="Calibri" panose="020F0502020204030204"/>
                        </a:defRPr>
                      </a:lvl2pPr>
                      <a:lvl3pPr marL="801929" algn="l" defTabSz="801929" rtl="0" eaLnBrk="1" latinLnBrk="0" hangingPunct="1">
                        <a:defRPr sz="1579" kern="1200">
                          <a:solidFill>
                            <a:schemeClr val="tx1"/>
                          </a:solidFill>
                          <a:latin typeface="Calibri" panose="020F0502020204030204"/>
                        </a:defRPr>
                      </a:lvl3pPr>
                      <a:lvl4pPr marL="1202893" algn="l" defTabSz="801929" rtl="0" eaLnBrk="1" latinLnBrk="0" hangingPunct="1">
                        <a:defRPr sz="1579" kern="1200">
                          <a:solidFill>
                            <a:schemeClr val="tx1"/>
                          </a:solidFill>
                          <a:latin typeface="Calibri" panose="020F0502020204030204"/>
                        </a:defRPr>
                      </a:lvl4pPr>
                      <a:lvl5pPr marL="1603858" algn="l" defTabSz="801929" rtl="0" eaLnBrk="1" latinLnBrk="0" hangingPunct="1">
                        <a:defRPr sz="1579" kern="1200">
                          <a:solidFill>
                            <a:schemeClr val="tx1"/>
                          </a:solidFill>
                          <a:latin typeface="Calibri" panose="020F0502020204030204"/>
                        </a:defRPr>
                      </a:lvl5pPr>
                      <a:lvl6pPr marL="2004822" algn="l" defTabSz="801929" rtl="0" eaLnBrk="1" latinLnBrk="0" hangingPunct="1">
                        <a:defRPr sz="1579" kern="1200">
                          <a:solidFill>
                            <a:schemeClr val="tx1"/>
                          </a:solidFill>
                          <a:latin typeface="Calibri" panose="020F0502020204030204"/>
                        </a:defRPr>
                      </a:lvl6pPr>
                      <a:lvl7pPr marL="2405786" algn="l" defTabSz="801929" rtl="0" eaLnBrk="1" latinLnBrk="0" hangingPunct="1">
                        <a:defRPr sz="1579" kern="1200">
                          <a:solidFill>
                            <a:schemeClr val="tx1"/>
                          </a:solidFill>
                          <a:latin typeface="Calibri" panose="020F0502020204030204"/>
                        </a:defRPr>
                      </a:lvl7pPr>
                      <a:lvl8pPr marL="2806751" algn="l" defTabSz="801929" rtl="0" eaLnBrk="1" latinLnBrk="0" hangingPunct="1">
                        <a:defRPr sz="1579" kern="1200">
                          <a:solidFill>
                            <a:schemeClr val="tx1"/>
                          </a:solidFill>
                          <a:latin typeface="Calibri" panose="020F0502020204030204"/>
                        </a:defRPr>
                      </a:lvl8pPr>
                      <a:lvl9pPr marL="3207715" algn="l" defTabSz="801929" rtl="0" eaLnBrk="1" latinLnBrk="0" hangingPunct="1">
                        <a:defRPr sz="1579" kern="1200">
                          <a:solidFill>
                            <a:schemeClr val="tx1"/>
                          </a:solidFill>
                          <a:latin typeface="Calibri" panose="020F0502020204030204"/>
                        </a:defRPr>
                      </a:lvl9pPr>
                    </a:lstStyle>
                    <a:p>
                      <a:pPr fontAlgn="b"/>
                      <a:endParaRPr lang="en-AU" sz="1200">
                        <a:effectLst/>
                      </a:endParaRPr>
                    </a:p>
                  </a:txBody>
                  <a:tcPr marL="19839" marR="19839" marT="13226" marB="1322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21832369"/>
                  </a:ext>
                </a:extLst>
              </a:tr>
              <a:tr h="172979">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vMerge="1">
                  <a:txBody>
                    <a:bodyPr/>
                    <a:lstStyle/>
                    <a:p>
                      <a:endParaRPr lang="en-AU"/>
                    </a:p>
                  </a:txBody>
                  <a:tcPr>
                    <a:lnT w="9525" cap="flat" cmpd="sng" algn="ctr">
                      <a:solidFill>
                        <a:schemeClr val="bg1">
                          <a:lumMod val="50000"/>
                        </a:schemeClr>
                      </a:solidFill>
                      <a:prstDash val="solid"/>
                      <a:round/>
                      <a:headEnd type="none" w="med" len="med"/>
                      <a:tailEnd type="none" w="med" len="med"/>
                    </a:lnT>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Jan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Feb </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Apr</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May</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Jun</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Jul</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Aug</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Sept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Oct</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Nov</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tc>
                  <a:txBody>
                    <a:bodyPr/>
                    <a:lstStyle/>
                    <a:p>
                      <a:pPr algn="ctr" fontAlgn="b"/>
                      <a:r>
                        <a:rPr lang="en-AU" sz="700">
                          <a:solidFill>
                            <a:schemeClr val="bg1"/>
                          </a:solidFill>
                          <a:effectLst/>
                        </a:rPr>
                        <a:t>Dec</a:t>
                      </a:r>
                    </a:p>
                  </a:txBody>
                  <a:tcPr marL="19839" marR="19839" marT="13226" marB="13226"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721688880"/>
                  </a:ext>
                </a:extLst>
              </a:tr>
            </a:tbl>
          </a:graphicData>
        </a:graphic>
      </p:graphicFrame>
      <p:sp>
        <p:nvSpPr>
          <p:cNvPr id="23" name="Flowchart: Off-page Connector 22">
            <a:extLst>
              <a:ext uri="{FF2B5EF4-FFF2-40B4-BE49-F238E27FC236}">
                <a16:creationId xmlns:a16="http://schemas.microsoft.com/office/drawing/2014/main" id="{D4206A10-DE02-4D2F-AC3A-5BF7F68017E8}"/>
              </a:ext>
            </a:extLst>
          </p:cNvPr>
          <p:cNvSpPr/>
          <p:nvPr/>
        </p:nvSpPr>
        <p:spPr>
          <a:xfrm>
            <a:off x="8031975"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L2-S10</a:t>
            </a:r>
          </a:p>
        </p:txBody>
      </p:sp>
      <p:sp>
        <p:nvSpPr>
          <p:cNvPr id="24" name="Flowchart: Off-page Connector 23">
            <a:extLst>
              <a:ext uri="{FF2B5EF4-FFF2-40B4-BE49-F238E27FC236}">
                <a16:creationId xmlns:a16="http://schemas.microsoft.com/office/drawing/2014/main" id="{E981D779-EA5A-4485-A09C-C1AE392A4E3A}"/>
              </a:ext>
            </a:extLst>
          </p:cNvPr>
          <p:cNvSpPr/>
          <p:nvPr/>
        </p:nvSpPr>
        <p:spPr>
          <a:xfrm>
            <a:off x="8031975" y="16970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926">
                <a:solidFill>
                  <a:srgbClr val="000000"/>
                </a:solidFill>
                <a:latin typeface="Segoe UI Semilight"/>
              </a:rPr>
              <a:t>L2-S11</a:t>
            </a:r>
          </a:p>
        </p:txBody>
      </p:sp>
      <p:sp>
        <p:nvSpPr>
          <p:cNvPr id="27" name="Flowchart: Off-page Connector 26">
            <a:extLst>
              <a:ext uri="{FF2B5EF4-FFF2-40B4-BE49-F238E27FC236}">
                <a16:creationId xmlns:a16="http://schemas.microsoft.com/office/drawing/2014/main" id="{63D70B99-E974-4E41-B19C-7CA5C6B1E810}"/>
              </a:ext>
            </a:extLst>
          </p:cNvPr>
          <p:cNvSpPr/>
          <p:nvPr/>
        </p:nvSpPr>
        <p:spPr>
          <a:xfrm>
            <a:off x="8214475"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L2-RE32</a:t>
            </a:r>
          </a:p>
        </p:txBody>
      </p:sp>
      <p:sp>
        <p:nvSpPr>
          <p:cNvPr id="29" name="Flowchart: Off-page Connector 28">
            <a:extLst>
              <a:ext uri="{FF2B5EF4-FFF2-40B4-BE49-F238E27FC236}">
                <a16:creationId xmlns:a16="http://schemas.microsoft.com/office/drawing/2014/main" id="{847B9D29-DAB7-4003-8220-E7F494BCFDE0}"/>
              </a:ext>
            </a:extLst>
          </p:cNvPr>
          <p:cNvSpPr/>
          <p:nvPr/>
        </p:nvSpPr>
        <p:spPr>
          <a:xfrm>
            <a:off x="9015499"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L2-RE23</a:t>
            </a:r>
          </a:p>
        </p:txBody>
      </p:sp>
      <p:sp>
        <p:nvSpPr>
          <p:cNvPr id="30" name="Flowchart: Off-page Connector 29">
            <a:extLst>
              <a:ext uri="{FF2B5EF4-FFF2-40B4-BE49-F238E27FC236}">
                <a16:creationId xmlns:a16="http://schemas.microsoft.com/office/drawing/2014/main" id="{0DEB87C3-0627-4102-9F78-D103D10AC5C5}"/>
              </a:ext>
            </a:extLst>
          </p:cNvPr>
          <p:cNvSpPr/>
          <p:nvPr/>
        </p:nvSpPr>
        <p:spPr>
          <a:xfrm>
            <a:off x="9017783" y="1019726"/>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L2-RE24</a:t>
            </a:r>
          </a:p>
        </p:txBody>
      </p:sp>
      <p:sp>
        <p:nvSpPr>
          <p:cNvPr id="31" name="Flowchart: Off-page Connector 30">
            <a:extLst>
              <a:ext uri="{FF2B5EF4-FFF2-40B4-BE49-F238E27FC236}">
                <a16:creationId xmlns:a16="http://schemas.microsoft.com/office/drawing/2014/main" id="{2A8638E1-846D-40EE-8C54-86FDD4AF3958}"/>
              </a:ext>
            </a:extLst>
          </p:cNvPr>
          <p:cNvSpPr/>
          <p:nvPr/>
        </p:nvSpPr>
        <p:spPr>
          <a:xfrm>
            <a:off x="9198761" y="23186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L2-RE20</a:t>
            </a:r>
          </a:p>
        </p:txBody>
      </p:sp>
      <p:sp>
        <p:nvSpPr>
          <p:cNvPr id="32" name="Flowchart: Off-page Connector 31">
            <a:extLst>
              <a:ext uri="{FF2B5EF4-FFF2-40B4-BE49-F238E27FC236}">
                <a16:creationId xmlns:a16="http://schemas.microsoft.com/office/drawing/2014/main" id="{4C620DEE-DB9D-42C8-A892-D000C03982C7}"/>
              </a:ext>
            </a:extLst>
          </p:cNvPr>
          <p:cNvSpPr/>
          <p:nvPr/>
        </p:nvSpPr>
        <p:spPr>
          <a:xfrm>
            <a:off x="9378209" y="23102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L2-D10</a:t>
            </a:r>
          </a:p>
        </p:txBody>
      </p:sp>
      <p:sp>
        <p:nvSpPr>
          <p:cNvPr id="34" name="Flowchart: Off-page Connector 33">
            <a:extLst>
              <a:ext uri="{FF2B5EF4-FFF2-40B4-BE49-F238E27FC236}">
                <a16:creationId xmlns:a16="http://schemas.microsoft.com/office/drawing/2014/main" id="{1F685F70-625F-47D6-910E-084B5D0D289B}"/>
              </a:ext>
            </a:extLst>
          </p:cNvPr>
          <p:cNvSpPr/>
          <p:nvPr/>
        </p:nvSpPr>
        <p:spPr>
          <a:xfrm>
            <a:off x="9649293" y="23102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L2-D11</a:t>
            </a:r>
          </a:p>
        </p:txBody>
      </p:sp>
      <p:sp>
        <p:nvSpPr>
          <p:cNvPr id="35" name="Flowchart: Off-page Connector 34">
            <a:extLst>
              <a:ext uri="{FF2B5EF4-FFF2-40B4-BE49-F238E27FC236}">
                <a16:creationId xmlns:a16="http://schemas.microsoft.com/office/drawing/2014/main" id="{E2EA2C78-27EC-48DD-AF5C-CB2192AEDAC7}"/>
              </a:ext>
            </a:extLst>
          </p:cNvPr>
          <p:cNvSpPr/>
          <p:nvPr/>
        </p:nvSpPr>
        <p:spPr>
          <a:xfrm>
            <a:off x="9657693" y="16886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L2-RE25</a:t>
            </a:r>
          </a:p>
        </p:txBody>
      </p:sp>
      <p:sp>
        <p:nvSpPr>
          <p:cNvPr id="39" name="Flowchart: Off-page Connector 38">
            <a:extLst>
              <a:ext uri="{FF2B5EF4-FFF2-40B4-BE49-F238E27FC236}">
                <a16:creationId xmlns:a16="http://schemas.microsoft.com/office/drawing/2014/main" id="{63C3B7A0-DA64-4002-BF04-94B3C160851D}"/>
              </a:ext>
            </a:extLst>
          </p:cNvPr>
          <p:cNvSpPr/>
          <p:nvPr/>
        </p:nvSpPr>
        <p:spPr>
          <a:xfrm>
            <a:off x="10215881" y="2310215"/>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L2-RE21</a:t>
            </a:r>
          </a:p>
        </p:txBody>
      </p:sp>
      <p:sp>
        <p:nvSpPr>
          <p:cNvPr id="40" name="Flowchart: Off-page Connector 39">
            <a:extLst>
              <a:ext uri="{FF2B5EF4-FFF2-40B4-BE49-F238E27FC236}">
                <a16:creationId xmlns:a16="http://schemas.microsoft.com/office/drawing/2014/main" id="{DA77A5ED-EA96-4659-9538-CE2C735B442F}"/>
              </a:ext>
            </a:extLst>
          </p:cNvPr>
          <p:cNvSpPr/>
          <p:nvPr/>
        </p:nvSpPr>
        <p:spPr>
          <a:xfrm>
            <a:off x="9020840" y="168864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L2-RE31</a:t>
            </a:r>
          </a:p>
        </p:txBody>
      </p:sp>
      <p:sp>
        <p:nvSpPr>
          <p:cNvPr id="38" name="Flowchart: Off-page Connector 37">
            <a:extLst>
              <a:ext uri="{FF2B5EF4-FFF2-40B4-BE49-F238E27FC236}">
                <a16:creationId xmlns:a16="http://schemas.microsoft.com/office/drawing/2014/main" id="{2C7BE35F-90F0-42C7-85F1-337034968642}"/>
              </a:ext>
            </a:extLst>
          </p:cNvPr>
          <p:cNvSpPr/>
          <p:nvPr/>
        </p:nvSpPr>
        <p:spPr>
          <a:xfrm>
            <a:off x="8226690" y="1698572"/>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772">
                <a:solidFill>
                  <a:srgbClr val="000000"/>
                </a:solidFill>
                <a:latin typeface="Segoe UI Semilight"/>
              </a:rPr>
              <a:t>L2-RE328</a:t>
            </a:r>
          </a:p>
        </p:txBody>
      </p:sp>
      <p:sp>
        <p:nvSpPr>
          <p:cNvPr id="41" name="Title 1">
            <a:extLst>
              <a:ext uri="{FF2B5EF4-FFF2-40B4-BE49-F238E27FC236}">
                <a16:creationId xmlns:a16="http://schemas.microsoft.com/office/drawing/2014/main" id="{A678B466-62FC-429F-B365-A6B944EB56C4}"/>
              </a:ext>
            </a:extLst>
          </p:cNvPr>
          <p:cNvSpPr txBox="1">
            <a:spLocks/>
          </p:cNvSpPr>
          <p:nvPr/>
        </p:nvSpPr>
        <p:spPr>
          <a:xfrm>
            <a:off x="8517788" y="43144"/>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18-09-2020</a:t>
            </a:r>
          </a:p>
        </p:txBody>
      </p:sp>
      <p:grpSp>
        <p:nvGrpSpPr>
          <p:cNvPr id="33" name="Group 32">
            <a:extLst>
              <a:ext uri="{FF2B5EF4-FFF2-40B4-BE49-F238E27FC236}">
                <a16:creationId xmlns:a16="http://schemas.microsoft.com/office/drawing/2014/main" id="{D3A00368-1E92-4D23-9239-568B707B1532}"/>
              </a:ext>
            </a:extLst>
          </p:cNvPr>
          <p:cNvGrpSpPr/>
          <p:nvPr/>
        </p:nvGrpSpPr>
        <p:grpSpPr>
          <a:xfrm>
            <a:off x="418378" y="3858639"/>
            <a:ext cx="1363077" cy="1346220"/>
            <a:chOff x="234154" y="6070700"/>
            <a:chExt cx="1804196" cy="1204803"/>
          </a:xfrm>
        </p:grpSpPr>
        <p:sp>
          <p:nvSpPr>
            <p:cNvPr id="42" name="Off-page Connector 138">
              <a:extLst>
                <a:ext uri="{FF2B5EF4-FFF2-40B4-BE49-F238E27FC236}">
                  <a16:creationId xmlns:a16="http://schemas.microsoft.com/office/drawing/2014/main" id="{B9DB1160-9A12-4E1A-B06D-4F4C968C7FF4}"/>
                </a:ext>
              </a:extLst>
            </p:cNvPr>
            <p:cNvSpPr/>
            <p:nvPr/>
          </p:nvSpPr>
          <p:spPr>
            <a:xfrm>
              <a:off x="234154" y="6105445"/>
              <a:ext cx="196078" cy="191748"/>
            </a:xfrm>
            <a:prstGeom prst="flowChartOffpageConnector">
              <a:avLst/>
            </a:prstGeom>
            <a:solidFill>
              <a:schemeClr val="bg1">
                <a:lumMod val="85000"/>
              </a:schemeClr>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3" name="Off-page Connector 139">
              <a:extLst>
                <a:ext uri="{FF2B5EF4-FFF2-40B4-BE49-F238E27FC236}">
                  <a16:creationId xmlns:a16="http://schemas.microsoft.com/office/drawing/2014/main" id="{6269E18B-9285-4C27-83A9-E26B8D4377A3}"/>
                </a:ext>
              </a:extLst>
            </p:cNvPr>
            <p:cNvSpPr/>
            <p:nvPr/>
          </p:nvSpPr>
          <p:spPr>
            <a:xfrm>
              <a:off x="234154" y="6342477"/>
              <a:ext cx="196078" cy="191748"/>
            </a:xfrm>
            <a:prstGeom prst="flowChartOffpageConnector">
              <a:avLst/>
            </a:prstGeom>
            <a:solidFill>
              <a:srgbClr val="92D050"/>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4" name="Off-page Connector 140">
              <a:extLst>
                <a:ext uri="{FF2B5EF4-FFF2-40B4-BE49-F238E27FC236}">
                  <a16:creationId xmlns:a16="http://schemas.microsoft.com/office/drawing/2014/main" id="{F40A1B59-AA65-4D6B-A42B-DD47E9A2E589}"/>
                </a:ext>
              </a:extLst>
            </p:cNvPr>
            <p:cNvSpPr/>
            <p:nvPr/>
          </p:nvSpPr>
          <p:spPr>
            <a:xfrm>
              <a:off x="234154" y="7083755"/>
              <a:ext cx="196078" cy="191748"/>
            </a:xfrm>
            <a:prstGeom prst="flowChartOffpageConnector">
              <a:avLst/>
            </a:prstGeom>
            <a:solidFill>
              <a:schemeClr val="accent1"/>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5" name="TextBox 44">
              <a:extLst>
                <a:ext uri="{FF2B5EF4-FFF2-40B4-BE49-F238E27FC236}">
                  <a16:creationId xmlns:a16="http://schemas.microsoft.com/office/drawing/2014/main" id="{47828376-3665-4285-A42E-B912FB96BA83}"/>
                </a:ext>
              </a:extLst>
            </p:cNvPr>
            <p:cNvSpPr txBox="1"/>
            <p:nvPr/>
          </p:nvSpPr>
          <p:spPr>
            <a:xfrm>
              <a:off x="531833" y="6070700"/>
              <a:ext cx="1303317" cy="185122"/>
            </a:xfrm>
            <a:prstGeom prst="rect">
              <a:avLst/>
            </a:prstGeom>
            <a:noFill/>
          </p:spPr>
          <p:txBody>
            <a:bodyPr wrap="square" rtlCol="0">
              <a:spAutoFit/>
            </a:bodyPr>
            <a:lstStyle/>
            <a:p>
              <a:pPr defTabSz="377983"/>
              <a:r>
                <a:rPr lang="en-US" sz="744">
                  <a:ea typeface="Roboto Condensed Light" panose="02000000000000000000" pitchFamily="2" charset="0"/>
                </a:rPr>
                <a:t>Milestone complete</a:t>
              </a:r>
            </a:p>
          </p:txBody>
        </p:sp>
        <p:sp>
          <p:nvSpPr>
            <p:cNvPr id="46" name="TextBox 45">
              <a:extLst>
                <a:ext uri="{FF2B5EF4-FFF2-40B4-BE49-F238E27FC236}">
                  <a16:creationId xmlns:a16="http://schemas.microsoft.com/office/drawing/2014/main" id="{D470A444-601A-4D68-A38C-6020C7A49A13}"/>
                </a:ext>
              </a:extLst>
            </p:cNvPr>
            <p:cNvSpPr txBox="1"/>
            <p:nvPr/>
          </p:nvSpPr>
          <p:spPr>
            <a:xfrm>
              <a:off x="531831" y="6309082"/>
              <a:ext cx="1303320" cy="185122"/>
            </a:xfrm>
            <a:prstGeom prst="rect">
              <a:avLst/>
            </a:prstGeom>
            <a:noFill/>
          </p:spPr>
          <p:txBody>
            <a:bodyPr wrap="square" rtlCol="0">
              <a:spAutoFit/>
            </a:bodyPr>
            <a:lstStyle/>
            <a:p>
              <a:pPr defTabSz="377983"/>
              <a:r>
                <a:rPr lang="en-US" sz="744">
                  <a:ea typeface="Roboto Condensed Light" panose="02000000000000000000" pitchFamily="2" charset="0"/>
                </a:rPr>
                <a:t>Milestone on track</a:t>
              </a:r>
            </a:p>
          </p:txBody>
        </p:sp>
        <p:sp>
          <p:nvSpPr>
            <p:cNvPr id="47" name="TextBox 46">
              <a:extLst>
                <a:ext uri="{FF2B5EF4-FFF2-40B4-BE49-F238E27FC236}">
                  <a16:creationId xmlns:a16="http://schemas.microsoft.com/office/drawing/2014/main" id="{CAF17319-67FC-493A-9BFA-8B737D3ED8AD}"/>
                </a:ext>
              </a:extLst>
            </p:cNvPr>
            <p:cNvSpPr txBox="1"/>
            <p:nvPr/>
          </p:nvSpPr>
          <p:spPr>
            <a:xfrm>
              <a:off x="531831" y="7062186"/>
              <a:ext cx="1506519" cy="185122"/>
            </a:xfrm>
            <a:prstGeom prst="rect">
              <a:avLst/>
            </a:prstGeom>
            <a:noFill/>
          </p:spPr>
          <p:txBody>
            <a:bodyPr wrap="square" rtlCol="0">
              <a:spAutoFit/>
            </a:bodyPr>
            <a:lstStyle/>
            <a:p>
              <a:pPr defTabSz="377983"/>
              <a:r>
                <a:rPr lang="en-US" sz="744">
                  <a:ea typeface="Roboto Condensed Light" panose="02000000000000000000" pitchFamily="2" charset="0"/>
                </a:rPr>
                <a:t>Milestone not achieved</a:t>
              </a:r>
            </a:p>
          </p:txBody>
        </p:sp>
        <p:sp>
          <p:nvSpPr>
            <p:cNvPr id="48" name="Off-page Connector 139">
              <a:extLst>
                <a:ext uri="{FF2B5EF4-FFF2-40B4-BE49-F238E27FC236}">
                  <a16:creationId xmlns:a16="http://schemas.microsoft.com/office/drawing/2014/main" id="{D1AF6D6D-174F-4CE5-BC9B-7875A3C95B97}"/>
                </a:ext>
              </a:extLst>
            </p:cNvPr>
            <p:cNvSpPr/>
            <p:nvPr/>
          </p:nvSpPr>
          <p:spPr>
            <a:xfrm>
              <a:off x="234154" y="6840245"/>
              <a:ext cx="196078" cy="191748"/>
            </a:xfrm>
            <a:prstGeom prst="flowChartOffpageConnector">
              <a:avLst/>
            </a:prstGeom>
            <a:solidFill>
              <a:srgbClr val="FFC000"/>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49" name="TextBox 48">
              <a:extLst>
                <a:ext uri="{FF2B5EF4-FFF2-40B4-BE49-F238E27FC236}">
                  <a16:creationId xmlns:a16="http://schemas.microsoft.com/office/drawing/2014/main" id="{C487B2A4-353E-4BA1-A461-E01654569E1D}"/>
                </a:ext>
              </a:extLst>
            </p:cNvPr>
            <p:cNvSpPr txBox="1"/>
            <p:nvPr/>
          </p:nvSpPr>
          <p:spPr>
            <a:xfrm>
              <a:off x="531831" y="6806868"/>
              <a:ext cx="1303320" cy="185122"/>
            </a:xfrm>
            <a:prstGeom prst="rect">
              <a:avLst/>
            </a:prstGeom>
            <a:noFill/>
          </p:spPr>
          <p:txBody>
            <a:bodyPr wrap="square" rtlCol="0">
              <a:spAutoFit/>
            </a:bodyPr>
            <a:lstStyle/>
            <a:p>
              <a:pPr defTabSz="377983"/>
              <a:r>
                <a:rPr lang="en-US" sz="744">
                  <a:ea typeface="Roboto Condensed Light" panose="02000000000000000000" pitchFamily="2" charset="0"/>
                </a:rPr>
                <a:t>Milestone at risk</a:t>
              </a:r>
            </a:p>
          </p:txBody>
        </p:sp>
        <p:sp>
          <p:nvSpPr>
            <p:cNvPr id="50" name="Off-page Connector 139">
              <a:extLst>
                <a:ext uri="{FF2B5EF4-FFF2-40B4-BE49-F238E27FC236}">
                  <a16:creationId xmlns:a16="http://schemas.microsoft.com/office/drawing/2014/main" id="{10D04ACE-B3DB-45C5-9770-5796BD12DC20}"/>
                </a:ext>
              </a:extLst>
            </p:cNvPr>
            <p:cNvSpPr/>
            <p:nvPr/>
          </p:nvSpPr>
          <p:spPr>
            <a:xfrm>
              <a:off x="234154" y="6587195"/>
              <a:ext cx="196078" cy="191748"/>
            </a:xfrm>
            <a:prstGeom prst="flowChartOffpageConnector">
              <a:avLst/>
            </a:prstGeom>
            <a:solidFill>
              <a:srgbClr val="CCFF99"/>
            </a:solidFill>
            <a:ln w="12700" cap="flat" cmpd="sng" algn="ctr">
              <a:noFill/>
              <a:prstDash val="solid"/>
              <a:miter lim="800000"/>
            </a:ln>
            <a:effectLst/>
          </p:spPr>
          <p:txBody>
            <a:bodyPr rtlCol="0" anchor="ctr"/>
            <a:lstStyle/>
            <a:p>
              <a:pPr algn="ctr" defTabSz="377983">
                <a:defRPr/>
              </a:pPr>
              <a:endParaRPr lang="en-US" sz="661" kern="0">
                <a:ea typeface="Roboto Condensed Light" panose="02000000000000000000" pitchFamily="2" charset="0"/>
              </a:endParaRPr>
            </a:p>
          </p:txBody>
        </p:sp>
        <p:sp>
          <p:nvSpPr>
            <p:cNvPr id="51" name="TextBox 50">
              <a:extLst>
                <a:ext uri="{FF2B5EF4-FFF2-40B4-BE49-F238E27FC236}">
                  <a16:creationId xmlns:a16="http://schemas.microsoft.com/office/drawing/2014/main" id="{DAE2A5C7-4A2C-4614-9D27-5C148940C394}"/>
                </a:ext>
              </a:extLst>
            </p:cNvPr>
            <p:cNvSpPr txBox="1"/>
            <p:nvPr/>
          </p:nvSpPr>
          <p:spPr>
            <a:xfrm>
              <a:off x="531831" y="6553800"/>
              <a:ext cx="1303320" cy="185122"/>
            </a:xfrm>
            <a:prstGeom prst="rect">
              <a:avLst/>
            </a:prstGeom>
            <a:noFill/>
          </p:spPr>
          <p:txBody>
            <a:bodyPr wrap="square" rtlCol="0">
              <a:spAutoFit/>
            </a:bodyPr>
            <a:lstStyle/>
            <a:p>
              <a:pPr defTabSz="377983"/>
              <a:r>
                <a:rPr lang="en-US" sz="744">
                  <a:ea typeface="Roboto Condensed Light" panose="02000000000000000000" pitchFamily="2" charset="0"/>
                </a:rPr>
                <a:t>Milestone deferred</a:t>
              </a:r>
            </a:p>
          </p:txBody>
        </p:sp>
      </p:grpSp>
      <p:sp>
        <p:nvSpPr>
          <p:cNvPr id="36" name="Flowchart: Off-page Connector 35">
            <a:extLst>
              <a:ext uri="{FF2B5EF4-FFF2-40B4-BE49-F238E27FC236}">
                <a16:creationId xmlns:a16="http://schemas.microsoft.com/office/drawing/2014/main" id="{8F9DCB5E-4B02-4116-9A62-DB6F81066C01}"/>
              </a:ext>
            </a:extLst>
          </p:cNvPr>
          <p:cNvSpPr/>
          <p:nvPr/>
        </p:nvSpPr>
        <p:spPr>
          <a:xfrm>
            <a:off x="8269930" y="1046621"/>
            <a:ext cx="167034" cy="629435"/>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1007943">
              <a:defRPr/>
            </a:pPr>
            <a:r>
              <a:rPr lang="en-AU" sz="882">
                <a:solidFill>
                  <a:srgbClr val="000000"/>
                </a:solidFill>
                <a:latin typeface="Segoe UI Semilight"/>
              </a:rPr>
              <a:t>L2-RE19</a:t>
            </a:r>
          </a:p>
        </p:txBody>
      </p:sp>
    </p:spTree>
    <p:extLst>
      <p:ext uri="{BB962C8B-B14F-4D97-AF65-F5344CB8AC3E}">
        <p14:creationId xmlns:p14="http://schemas.microsoft.com/office/powerpoint/2010/main" val="102273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a:t>RWG Actions </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1414277971"/>
              </p:ext>
            </p:extLst>
          </p:nvPr>
        </p:nvGraphicFramePr>
        <p:xfrm>
          <a:off x="0" y="1488084"/>
          <a:ext cx="10691813" cy="5378882"/>
        </p:xfrm>
        <a:graphic>
          <a:graphicData uri="http://schemas.openxmlformats.org/drawingml/2006/table">
            <a:tbl>
              <a:tblPr>
                <a:tableStyleId>{073A0DAA-6AF3-43AB-8588-CEC1D06C72B9}</a:tableStyleId>
              </a:tblPr>
              <a:tblGrid>
                <a:gridCol w="789066">
                  <a:extLst>
                    <a:ext uri="{9D8B030D-6E8A-4147-A177-3AD203B41FA5}">
                      <a16:colId xmlns:a16="http://schemas.microsoft.com/office/drawing/2014/main" val="411289004"/>
                    </a:ext>
                  </a:extLst>
                </a:gridCol>
                <a:gridCol w="950332">
                  <a:extLst>
                    <a:ext uri="{9D8B030D-6E8A-4147-A177-3AD203B41FA5}">
                      <a16:colId xmlns:a16="http://schemas.microsoft.com/office/drawing/2014/main" val="1572276015"/>
                    </a:ext>
                  </a:extLst>
                </a:gridCol>
                <a:gridCol w="4424777">
                  <a:extLst>
                    <a:ext uri="{9D8B030D-6E8A-4147-A177-3AD203B41FA5}">
                      <a16:colId xmlns:a16="http://schemas.microsoft.com/office/drawing/2014/main" val="71918296"/>
                    </a:ext>
                  </a:extLst>
                </a:gridCol>
                <a:gridCol w="4527638">
                  <a:extLst>
                    <a:ext uri="{9D8B030D-6E8A-4147-A177-3AD203B41FA5}">
                      <a16:colId xmlns:a16="http://schemas.microsoft.com/office/drawing/2014/main" val="3532150438"/>
                    </a:ext>
                  </a:extLst>
                </a:gridCol>
              </a:tblGrid>
              <a:tr h="0">
                <a:tc>
                  <a:txBody>
                    <a:bodyPr/>
                    <a:lstStyle/>
                    <a:p>
                      <a:pPr algn="l" fontAlgn="b"/>
                      <a:r>
                        <a:rPr lang="en-AU" sz="1200" b="1" u="none" strike="noStrike">
                          <a:solidFill>
                            <a:schemeClr val="bg1"/>
                          </a:solidFill>
                          <a:effectLst/>
                          <a:latin typeface="Calibri"/>
                          <a:cs typeface="Calibri"/>
                        </a:rPr>
                        <a:t>No.</a:t>
                      </a:r>
                      <a:endParaRPr lang="en-AU" sz="1200" b="1" i="0" u="none" strike="noStrike">
                        <a:solidFill>
                          <a:schemeClr val="bg1"/>
                        </a:solidFill>
                        <a:effectLst/>
                        <a:latin typeface="Calibri"/>
                        <a:cs typeface="Calibri"/>
                      </a:endParaRPr>
                    </a:p>
                  </a:txBody>
                  <a:tcPr marL="72000" marR="72000" marT="72000" marB="72000" anchor="ctr">
                    <a:solidFill>
                      <a:schemeClr val="accent2"/>
                    </a:solidFill>
                  </a:tcPr>
                </a:tc>
                <a:tc>
                  <a:txBody>
                    <a:bodyPr/>
                    <a:lstStyle/>
                    <a:p>
                      <a:pPr algn="l" fontAlgn="b"/>
                      <a:r>
                        <a:rPr lang="en-AU" sz="1200" b="1" u="none" strike="noStrike">
                          <a:solidFill>
                            <a:schemeClr val="bg1"/>
                          </a:solidFill>
                          <a:effectLst/>
                          <a:latin typeface="Calibri"/>
                          <a:cs typeface="Calibri"/>
                        </a:rPr>
                        <a:t>Status</a:t>
                      </a:r>
                      <a:endParaRPr lang="en-AU" sz="1200" b="1" i="0" u="none" strike="noStrike">
                        <a:solidFill>
                          <a:schemeClr val="bg1"/>
                        </a:solidFill>
                        <a:effectLst/>
                        <a:latin typeface="Calibri"/>
                        <a:cs typeface="Calibri"/>
                      </a:endParaRPr>
                    </a:p>
                  </a:txBody>
                  <a:tcPr marL="72000" marR="72000" marT="72000" marB="72000" anchor="ctr">
                    <a:solidFill>
                      <a:schemeClr val="accent2"/>
                    </a:solidFill>
                  </a:tcPr>
                </a:tc>
                <a:tc>
                  <a:txBody>
                    <a:bodyPr/>
                    <a:lstStyle/>
                    <a:p>
                      <a:pPr algn="l" fontAlgn="b"/>
                      <a:r>
                        <a:rPr lang="en-AU" sz="1200" b="1" u="none" strike="noStrike">
                          <a:solidFill>
                            <a:schemeClr val="bg1"/>
                          </a:solidFill>
                          <a:effectLst/>
                          <a:latin typeface="Calibri"/>
                          <a:cs typeface="Calibri"/>
                        </a:rPr>
                        <a:t>Action</a:t>
                      </a:r>
                      <a:endParaRPr lang="en-AU" sz="1200" b="1" i="0" u="none" strike="noStrike">
                        <a:solidFill>
                          <a:schemeClr val="bg1"/>
                        </a:solidFill>
                        <a:effectLst/>
                        <a:latin typeface="Calibri"/>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200" b="1" u="none" strike="noStrike" kern="1200">
                          <a:solidFill>
                            <a:schemeClr val="bg1"/>
                          </a:solidFill>
                          <a:effectLst/>
                          <a:latin typeface="Calibri"/>
                          <a:ea typeface="+mn-ea"/>
                          <a:cs typeface="Calibri"/>
                        </a:rPr>
                        <a:t>Comment</a:t>
                      </a:r>
                    </a:p>
                  </a:txBody>
                  <a:tcPr marL="72000" marR="72000" marT="72000" marB="72000" anchor="ctr">
                    <a:solidFill>
                      <a:schemeClr val="accent2"/>
                    </a:solidFill>
                  </a:tcPr>
                </a:tc>
                <a:extLst>
                  <a:ext uri="{0D108BD9-81ED-4DB2-BD59-A6C34878D82A}">
                    <a16:rowId xmlns:a16="http://schemas.microsoft.com/office/drawing/2014/main" val="3305108398"/>
                  </a:ext>
                </a:extLst>
              </a:tr>
              <a:tr h="707432">
                <a:tc>
                  <a:txBody>
                    <a:bodyPr/>
                    <a:lstStyle/>
                    <a:p>
                      <a:pPr algn="l" rtl="0" fontAlgn="base"/>
                      <a:r>
                        <a:rPr lang="en-AU" sz="1200" b="0" i="0">
                          <a:effectLst/>
                          <a:latin typeface="Arial" panose="020B0604020202020204" pitchFamily="34" charset="0"/>
                        </a:rPr>
                        <a:t>15.3.1 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Closed</a:t>
                      </a:r>
                    </a:p>
                  </a:txBody>
                  <a:tcPr marL="72000" marR="72000" marT="72000" marB="72000" anchor="ctr">
                    <a:solidFill>
                      <a:schemeClr val="tx1">
                        <a:lumMod val="10000"/>
                        <a:lumOff val="90000"/>
                      </a:schemeClr>
                    </a:solidFill>
                  </a:tcPr>
                </a:tc>
                <a:tc>
                  <a:txBody>
                    <a:bodyPr/>
                    <a:lstStyle/>
                    <a:p>
                      <a:pPr algn="l" rtl="0" fontAlgn="base"/>
                      <a:r>
                        <a:rPr lang="en-AU" sz="1200" b="0" i="0">
                          <a:effectLst/>
                          <a:latin typeface="Arial" panose="020B0604020202020204" pitchFamily="34" charset="0"/>
                        </a:rPr>
                        <a:t>RWG to identify existing wholesale representative for the Market Systems User Group (MSUG) and contact 5MS mailbox if there is no existing representative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Nominations have been received and the invitation has been circulated. Meeting will be 14 Oct. </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1523659380"/>
                  </a:ext>
                </a:extLst>
              </a:tr>
              <a:tr h="325945">
                <a:tc>
                  <a:txBody>
                    <a:bodyPr/>
                    <a:lstStyle/>
                    <a:p>
                      <a:pPr algn="l" rtl="0" fontAlgn="base"/>
                      <a:r>
                        <a:rPr lang="en-AU" sz="1200" b="0" i="0">
                          <a:effectLst/>
                          <a:latin typeface="Arial" panose="020B0604020202020204" pitchFamily="34" charset="0"/>
                        </a:rPr>
                        <a:t>15.3.2 </a:t>
                      </a:r>
                      <a:endParaRPr lang="en-AU" sz="2000" b="0" i="0">
                        <a:effectLst/>
                      </a:endParaRPr>
                    </a:p>
                  </a:txBody>
                  <a:tcPr anchor="ctr">
                    <a:solidFill>
                      <a:schemeClr val="bg1">
                        <a:lumMod val="95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Open</a:t>
                      </a:r>
                    </a:p>
                  </a:txBody>
                  <a:tcPr marL="72000" marR="72000" marT="72000" marB="72000" anchor="ctr">
                    <a:solidFill>
                      <a:schemeClr val="bg1">
                        <a:lumMod val="95000"/>
                      </a:schemeClr>
                    </a:solidFill>
                  </a:tcPr>
                </a:tc>
                <a:tc>
                  <a:txBody>
                    <a:bodyPr/>
                    <a:lstStyle/>
                    <a:p>
                      <a:pPr algn="l" rtl="0" fontAlgn="base"/>
                      <a:r>
                        <a:rPr lang="en-AU" sz="1200" b="0" i="0">
                          <a:effectLst/>
                          <a:latin typeface="Arial" panose="020B0604020202020204" pitchFamily="34" charset="0"/>
                        </a:rPr>
                        <a:t>RWG to provide feedback on the proposed settlements platform go-live date of 19 April 2021, including any impacts to participants’ programs, testing requirements, and any suggested mitigations </a:t>
                      </a:r>
                      <a:endParaRPr lang="en-AU" sz="2000" b="0" i="0">
                        <a:effectLst/>
                      </a:endParaRPr>
                    </a:p>
                  </a:txBody>
                  <a:tcPr anchor="ctr">
                    <a:solidFill>
                      <a:schemeClr val="bg1">
                        <a:lumMod val="95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Feedback due 23 Oct. All feedback received to date is that there is no impact. </a:t>
                      </a:r>
                    </a:p>
                  </a:txBody>
                  <a:tcPr marL="72000" marR="72000" marT="36000" marB="36000" anchor="ctr">
                    <a:solidFill>
                      <a:schemeClr val="bg1">
                        <a:lumMod val="95000"/>
                      </a:schemeClr>
                    </a:solidFill>
                  </a:tcPr>
                </a:tc>
                <a:extLst>
                  <a:ext uri="{0D108BD9-81ED-4DB2-BD59-A6C34878D82A}">
                    <a16:rowId xmlns:a16="http://schemas.microsoft.com/office/drawing/2014/main" val="880604722"/>
                  </a:ext>
                </a:extLst>
              </a:tr>
              <a:tr h="491196">
                <a:tc>
                  <a:txBody>
                    <a:bodyPr/>
                    <a:lstStyle/>
                    <a:p>
                      <a:pPr algn="l" rtl="0" fontAlgn="base"/>
                      <a:r>
                        <a:rPr lang="en-AU" sz="1200" b="0" i="0">
                          <a:effectLst/>
                          <a:latin typeface="Arial" panose="020B0604020202020204" pitchFamily="34" charset="0"/>
                        </a:rPr>
                        <a:t>15.7.1 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Closed</a:t>
                      </a:r>
                    </a:p>
                  </a:txBody>
                  <a:tcPr marL="72000" marR="72000" marT="72000" marB="72000" anchor="ctr">
                    <a:solidFill>
                      <a:schemeClr val="tx1">
                        <a:lumMod val="10000"/>
                        <a:lumOff val="90000"/>
                      </a:schemeClr>
                    </a:solidFill>
                  </a:tcPr>
                </a:tc>
                <a:tc>
                  <a:txBody>
                    <a:bodyPr/>
                    <a:lstStyle/>
                    <a:p>
                      <a:pPr algn="l" rtl="0" fontAlgn="base"/>
                      <a:r>
                        <a:rPr lang="en-AU" sz="1200" b="0" i="0">
                          <a:effectLst/>
                          <a:latin typeface="Arial" panose="020B0604020202020204" pitchFamily="34" charset="0"/>
                        </a:rPr>
                        <a:t>RWG to inform AEMO if their organisation is able to assist AEMO with preparing the testing approach, or executing formal invitation testing of the retail platform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Nominations received – AEMO will contact the nominees. </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997679204"/>
                  </a:ext>
                </a:extLst>
              </a:tr>
              <a:tr h="707432">
                <a:tc>
                  <a:txBody>
                    <a:bodyPr/>
                    <a:lstStyle/>
                    <a:p>
                      <a:pPr algn="l" rtl="0" fontAlgn="base"/>
                      <a:r>
                        <a:rPr lang="en-AU" sz="1200" b="0" i="0">
                          <a:effectLst/>
                          <a:latin typeface="Arial" panose="020B0604020202020204" pitchFamily="34" charset="0"/>
                        </a:rPr>
                        <a:t>15.7.2 </a:t>
                      </a:r>
                      <a:endParaRPr lang="en-AU" sz="2000" b="0" i="0">
                        <a:effectLst/>
                      </a:endParaRPr>
                    </a:p>
                  </a:txBody>
                  <a:tcPr anchor="ctr">
                    <a:solidFill>
                      <a:schemeClr val="bg1">
                        <a:lumMod val="95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Closed</a:t>
                      </a:r>
                    </a:p>
                  </a:txBody>
                  <a:tcPr marL="72000" marR="72000" marT="72000" marB="72000" anchor="ctr">
                    <a:solidFill>
                      <a:schemeClr val="bg1">
                        <a:lumMod val="95000"/>
                      </a:schemeClr>
                    </a:solidFill>
                  </a:tcPr>
                </a:tc>
                <a:tc>
                  <a:txBody>
                    <a:bodyPr/>
                    <a:lstStyle/>
                    <a:p>
                      <a:pPr algn="l" rtl="0" fontAlgn="base"/>
                      <a:r>
                        <a:rPr lang="en-AU" sz="1200" b="0" i="0">
                          <a:effectLst/>
                          <a:latin typeface="Arial" panose="020B0604020202020204" pitchFamily="34" charset="0"/>
                        </a:rPr>
                        <a:t>RWG to provide a list and description of any required testing that cannot be carried out in 5MS Staging, is unacceptably complicated by the requirement to repoint from one environment to another, and cannot wait until the functionality has been deployed into the pre-production environment </a:t>
                      </a:r>
                      <a:endParaRPr lang="en-AU" sz="2000" b="0" i="0">
                        <a:effectLst/>
                      </a:endParaRPr>
                    </a:p>
                  </a:txBody>
                  <a:tcPr anchor="ctr">
                    <a:solidFill>
                      <a:schemeClr val="bg1">
                        <a:lumMod val="95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Feedback received to date does not identify issues. Will close this action but participants may get in contact at any point if issues arise as per the Issue mitigation measures.</a:t>
                      </a:r>
                    </a:p>
                  </a:txBody>
                  <a:tcPr marL="72000" marR="72000" marT="36000" marB="36000" anchor="ctr">
                    <a:solidFill>
                      <a:schemeClr val="bg1">
                        <a:lumMod val="95000"/>
                      </a:schemeClr>
                    </a:solidFill>
                  </a:tcPr>
                </a:tc>
                <a:extLst>
                  <a:ext uri="{0D108BD9-81ED-4DB2-BD59-A6C34878D82A}">
                    <a16:rowId xmlns:a16="http://schemas.microsoft.com/office/drawing/2014/main" val="1617072242"/>
                  </a:ext>
                </a:extLst>
              </a:tr>
              <a:tr h="707432">
                <a:tc>
                  <a:txBody>
                    <a:bodyPr/>
                    <a:lstStyle/>
                    <a:p>
                      <a:pPr algn="l" rtl="0" fontAlgn="base"/>
                      <a:r>
                        <a:rPr lang="en-AU" sz="1200" b="0" i="0">
                          <a:effectLst/>
                          <a:latin typeface="Arial" panose="020B0604020202020204" pitchFamily="34" charset="0"/>
                        </a:rPr>
                        <a:t>15.7.3 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Closed</a:t>
                      </a:r>
                    </a:p>
                  </a:txBody>
                  <a:tcPr marL="72000" marR="72000" marT="72000" marB="72000" anchor="ctr">
                    <a:solidFill>
                      <a:schemeClr val="tx1">
                        <a:lumMod val="10000"/>
                        <a:lumOff val="90000"/>
                      </a:schemeClr>
                    </a:solidFill>
                  </a:tcPr>
                </a:tc>
                <a:tc>
                  <a:txBody>
                    <a:bodyPr/>
                    <a:lstStyle/>
                    <a:p>
                      <a:pPr algn="l" rtl="0" fontAlgn="base"/>
                      <a:r>
                        <a:rPr lang="en-AU" sz="1200" b="0" i="0">
                          <a:effectLst/>
                          <a:latin typeface="Arial" panose="020B0604020202020204" pitchFamily="34" charset="0"/>
                        </a:rPr>
                        <a:t>AEMO to update the Industry Risks and Issues Register with the mitigation measures agreed at the RWG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Complete</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1647776541"/>
                  </a:ext>
                </a:extLst>
              </a:tr>
              <a:tr h="707432">
                <a:tc>
                  <a:txBody>
                    <a:bodyPr/>
                    <a:lstStyle/>
                    <a:p>
                      <a:pPr algn="l" rtl="0" fontAlgn="base"/>
                      <a:r>
                        <a:rPr lang="en-AU" sz="1200" b="0" i="0">
                          <a:effectLst/>
                          <a:latin typeface="Arial" panose="020B0604020202020204" pitchFamily="34" charset="0"/>
                        </a:rPr>
                        <a:t>15.12.1 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Closed</a:t>
                      </a:r>
                    </a:p>
                  </a:txBody>
                  <a:tcPr marL="72000" marR="72000" marT="72000" marB="72000" anchor="ctr">
                    <a:solidFill>
                      <a:schemeClr val="tx1">
                        <a:lumMod val="10000"/>
                        <a:lumOff val="90000"/>
                      </a:schemeClr>
                    </a:solidFill>
                  </a:tcPr>
                </a:tc>
                <a:tc>
                  <a:txBody>
                    <a:bodyPr/>
                    <a:lstStyle/>
                    <a:p>
                      <a:pPr algn="l" rtl="0" fontAlgn="base"/>
                      <a:r>
                        <a:rPr lang="en-AU" sz="1200" b="0" i="0">
                          <a:effectLst/>
                          <a:latin typeface="Arial" panose="020B0604020202020204" pitchFamily="34" charset="0"/>
                        </a:rPr>
                        <a:t>RWG to provide feedback on proposed simplification to the RM20 PPS Report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Feedback received from 4 participants. Update provided in section 11 of this pack.</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2759173921"/>
                  </a:ext>
                </a:extLst>
              </a:tr>
              <a:tr h="460826">
                <a:tc>
                  <a:txBody>
                    <a:bodyPr/>
                    <a:lstStyle/>
                    <a:p>
                      <a:pPr algn="l" rtl="0" fontAlgn="base"/>
                      <a:r>
                        <a:rPr lang="en-AU" sz="1200" b="0" i="0">
                          <a:effectLst/>
                          <a:latin typeface="Arial" panose="020B0604020202020204" pitchFamily="34" charset="0"/>
                        </a:rPr>
                        <a:t>15.13.1 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Closed</a:t>
                      </a:r>
                    </a:p>
                  </a:txBody>
                  <a:tcPr marL="72000" marR="72000" marT="72000" marB="72000" anchor="ctr">
                    <a:solidFill>
                      <a:schemeClr val="tx1">
                        <a:lumMod val="10000"/>
                        <a:lumOff val="90000"/>
                      </a:schemeClr>
                    </a:solidFill>
                  </a:tcPr>
                </a:tc>
                <a:tc>
                  <a:txBody>
                    <a:bodyPr/>
                    <a:lstStyle/>
                    <a:p>
                      <a:pPr algn="l" rtl="0" fontAlgn="base"/>
                      <a:r>
                        <a:rPr lang="en-AU" sz="1200" b="0" i="0">
                          <a:effectLst/>
                          <a:latin typeface="Arial" panose="020B0604020202020204" pitchFamily="34" charset="0"/>
                        </a:rPr>
                        <a:t>RWG to nominate Cutover Focus Group members </a:t>
                      </a:r>
                      <a:endParaRPr lang="en-AU" sz="2000" b="0" i="0">
                        <a:effectLst/>
                      </a:endParaRPr>
                    </a:p>
                  </a:txBody>
                  <a:tcPr anchor="ctr">
                    <a:solidFill>
                      <a:schemeClr val="tx1">
                        <a:lumMod val="10000"/>
                        <a:lumOff val="90000"/>
                      </a:schemeClr>
                    </a:solidFill>
                  </a:tcPr>
                </a:tc>
                <a:tc>
                  <a:txBody>
                    <a:bodyPr/>
                    <a:lstStyle/>
                    <a:p>
                      <a:pPr algn="l" fontAlgn="b"/>
                      <a:r>
                        <a:rPr lang="en-AU" sz="1200" b="0" i="0" kern="1200">
                          <a:solidFill>
                            <a:schemeClr val="dk1"/>
                          </a:solidFill>
                          <a:effectLst/>
                          <a:latin typeface="Arial" panose="020B0604020202020204" pitchFamily="34" charset="0"/>
                          <a:ea typeface="+mn-ea"/>
                          <a:cs typeface="+mn-cs"/>
                        </a:rPr>
                        <a:t>Nominations received – invitations will be circulated for 16 Oct.</a:t>
                      </a:r>
                    </a:p>
                  </a:txBody>
                  <a:tcPr marL="72000" marR="72000" marT="36000" marB="36000" anchor="ctr">
                    <a:solidFill>
                      <a:schemeClr val="tx1">
                        <a:lumMod val="10000"/>
                        <a:lumOff val="90000"/>
                      </a:schemeClr>
                    </a:solidFill>
                  </a:tcPr>
                </a:tc>
                <a:extLst>
                  <a:ext uri="{0D108BD9-81ED-4DB2-BD59-A6C34878D82A}">
                    <a16:rowId xmlns:a16="http://schemas.microsoft.com/office/drawing/2014/main" val="2881094017"/>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642771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8</a:t>
            </a:fld>
            <a:endParaRPr lang="en-AU"/>
          </a:p>
        </p:txBody>
      </p:sp>
    </p:spTree>
    <p:extLst>
      <p:ext uri="{BB962C8B-B14F-4D97-AF65-F5344CB8AC3E}">
        <p14:creationId xmlns:p14="http://schemas.microsoft.com/office/powerpoint/2010/main" val="337358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fontScale="90000"/>
          </a:bodyPr>
          <a:lstStyle/>
          <a:p>
            <a:r>
              <a:rPr lang="en-US" sz="5401">
                <a:latin typeface="Tw Cen MT"/>
              </a:rPr>
              <a:t>5MS Program Timeline</a:t>
            </a:r>
            <a:br>
              <a:rPr lang="en-US">
                <a:latin typeface="Tw Cen MT"/>
              </a:rPr>
            </a:br>
            <a:r>
              <a:rPr lang="en-US" sz="4079">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18-09-2020</a:t>
            </a:r>
          </a:p>
        </p:txBody>
      </p:sp>
      <p:pic>
        <p:nvPicPr>
          <p:cNvPr id="3" name="Picture 2">
            <a:extLst>
              <a:ext uri="{FF2B5EF4-FFF2-40B4-BE49-F238E27FC236}">
                <a16:creationId xmlns:a16="http://schemas.microsoft.com/office/drawing/2014/main" id="{C0F7C37F-D451-4BD2-A1BC-569FBD3902AE}"/>
              </a:ext>
            </a:extLst>
          </p:cNvPr>
          <p:cNvPicPr>
            <a:picLocks noChangeAspect="1"/>
          </p:cNvPicPr>
          <p:nvPr/>
        </p:nvPicPr>
        <p:blipFill>
          <a:blip r:embed="rId2"/>
          <a:stretch>
            <a:fillRect/>
          </a:stretch>
        </p:blipFill>
        <p:spPr>
          <a:xfrm>
            <a:off x="1188271" y="1461190"/>
            <a:ext cx="8315271" cy="6028905"/>
          </a:xfrm>
          <a:prstGeom prst="rect">
            <a:avLst/>
          </a:prstGeom>
        </p:spPr>
      </p:pic>
    </p:spTree>
    <p:extLst>
      <p:ext uri="{BB962C8B-B14F-4D97-AF65-F5344CB8AC3E}">
        <p14:creationId xmlns:p14="http://schemas.microsoft.com/office/powerpoint/2010/main" val="3433566874"/>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4CC2EC-CAC8-4A26-A8D1-80B9BB2C7078}">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0c127cf3-9ebe-442f-8385-cdcccdc20a5d"/>
    <ds:schemaRef ds:uri="a17413d4-6e57-4186-8402-5590e2fd3036"/>
    <ds:schemaRef ds:uri="http://www.w3.org/XML/1998/namespace"/>
  </ds:schemaRefs>
</ds:datastoreItem>
</file>

<file path=customXml/itemProps2.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3.xml><?xml version="1.0" encoding="utf-8"?>
<ds:datastoreItem xmlns:ds="http://schemas.openxmlformats.org/officeDocument/2006/customXml" ds:itemID="{586B6CC7-348F-4B00-A0BD-7709FB66E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7413d4-6e57-4186-8402-5590e2fd3036"/>
    <ds:schemaRef ds:uri="0c127cf3-9ebe-442f-8385-cdcccdc20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5274</Words>
  <Application>Microsoft Office PowerPoint</Application>
  <PresentationFormat>Custom</PresentationFormat>
  <Paragraphs>1228</Paragraphs>
  <Slides>61</Slides>
  <Notes>14</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AEMO 2018 A4 landscape</vt:lpstr>
      <vt:lpstr>AEMC Primary Presentation Template 16x9</vt:lpstr>
      <vt:lpstr>AEMO 2018 A4 landscape</vt:lpstr>
      <vt:lpstr>5MS &amp; GS Readiness Working Group #15 (incl. Systems Working Group)</vt:lpstr>
      <vt:lpstr>AEMO Competition Law  Meeting Protocol</vt:lpstr>
      <vt:lpstr>Agenda</vt:lpstr>
      <vt:lpstr>Agenda (1/2)  **Please disconnect from your workplace VPN for the WebEx call**</vt:lpstr>
      <vt:lpstr>List of Appendices</vt:lpstr>
      <vt:lpstr>Minutes &amp; Actions</vt:lpstr>
      <vt:lpstr>RWG Actions </vt:lpstr>
      <vt:lpstr>Program Update</vt:lpstr>
      <vt:lpstr>5MS Program Timeline Level 1 and External Level 2 Milestones 1/2</vt:lpstr>
      <vt:lpstr>5MS Program Timeline Level 1 and External Level 2 Milestones 2/2</vt:lpstr>
      <vt:lpstr>AEMO Systems Deployment Cutover Risk - Update</vt:lpstr>
      <vt:lpstr>Integrated WDR &amp; Customer Switching Timeline</vt:lpstr>
      <vt:lpstr>Procedure update </vt:lpstr>
      <vt:lpstr>5MS/GS-related procedure change log</vt:lpstr>
      <vt:lpstr>5MS/GS-related procedure change log</vt:lpstr>
      <vt:lpstr>Testing Update  </vt:lpstr>
      <vt:lpstr>5MS Staging Environment Defects Identified</vt:lpstr>
      <vt:lpstr>Industry Test: Dispatch &amp; Bidding 29 November 2020 </vt:lpstr>
      <vt:lpstr>Dispatch / Bidding Update</vt:lpstr>
      <vt:lpstr>Bidding / Dispatch Staging, Pre-production &amp; Production timelines</vt:lpstr>
      <vt:lpstr>Systems Workstream – Dispatch &amp; Operations</vt:lpstr>
      <vt:lpstr>Bidding &amp; Dispatch Go-Live Plan </vt:lpstr>
      <vt:lpstr>Background</vt:lpstr>
      <vt:lpstr>Proposed scope - draft </vt:lpstr>
      <vt:lpstr>Bidding platform go-live plan principles</vt:lpstr>
      <vt:lpstr>Next Steps</vt:lpstr>
      <vt:lpstr>Settlements Update  </vt:lpstr>
      <vt:lpstr>Settlements Staging, Pre-production &amp; Production timelines</vt:lpstr>
      <vt:lpstr>Systems Workstream - Settlements</vt:lpstr>
      <vt:lpstr>Settlements Workstream Update</vt:lpstr>
      <vt:lpstr>Retail/Metering Update</vt:lpstr>
      <vt:lpstr>Retail Metering Staging, Pre-production &amp; Production timelines</vt:lpstr>
      <vt:lpstr>Systems Workstream - Metering</vt:lpstr>
      <vt:lpstr> RM20 PPS Report Simplification</vt:lpstr>
      <vt:lpstr>RM20 PPS Report Simplification</vt:lpstr>
      <vt:lpstr> Transition Focus Group Update</vt:lpstr>
      <vt:lpstr>Agenda Items</vt:lpstr>
      <vt:lpstr>Consolidated metering rollout plans -  Pre-5MS Commencement</vt:lpstr>
      <vt:lpstr>Consolidated metering rollout plans -  Post-5MS Commencement</vt:lpstr>
      <vt:lpstr> CATS Transaction Volume Estimates -  Pre-5MS Commencement</vt:lpstr>
      <vt:lpstr> CATS Transaction Volume Estimates -  Post 5MS Go Live to 1 Dec 2022</vt:lpstr>
      <vt:lpstr>Cross Boundary Categories</vt:lpstr>
      <vt:lpstr>Cross Boundary conditions and Requirements</vt:lpstr>
      <vt:lpstr>Cross Boundary conditions and Requirements</vt:lpstr>
      <vt:lpstr>Cross Boundary conditions and Requirements</vt:lpstr>
      <vt:lpstr>Cross Boundary conditions and Requirements</vt:lpstr>
      <vt:lpstr>Retail platform go-live plan</vt:lpstr>
      <vt:lpstr>Consultation approach for Retail platform go-live plan </vt:lpstr>
      <vt:lpstr>Next steps</vt:lpstr>
      <vt:lpstr>Forward Plan and Other Business</vt:lpstr>
      <vt:lpstr>Essential Metering Capability</vt:lpstr>
      <vt:lpstr>Next RWG Meeting</vt:lpstr>
      <vt:lpstr>Upcoming meetings/focus groups</vt:lpstr>
      <vt:lpstr>Upcoming meetings  </vt:lpstr>
      <vt:lpstr>Questions</vt:lpstr>
      <vt:lpstr>PowerPoint Presentation</vt:lpstr>
      <vt:lpstr>Appendices</vt:lpstr>
      <vt:lpstr>Appendix Contents</vt:lpstr>
      <vt:lpstr>A1: L2 Readiness Milestones</vt:lpstr>
      <vt:lpstr>Level 2 Milestones – Readiness</vt:lpstr>
      <vt:lpstr>Level 2 Milestones – Readiness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#15 (incl. Systems Working Group)</dc:title>
  <dc:creator>Carol Bosnjak</dc:creator>
  <cp:lastModifiedBy>Anne-Marie McCague</cp:lastModifiedBy>
  <cp:revision>8</cp:revision>
  <dcterms:created xsi:type="dcterms:W3CDTF">2020-10-06T04:48:36Z</dcterms:created>
  <dcterms:modified xsi:type="dcterms:W3CDTF">2020-11-17T03:15:38Z</dcterms:modified>
</cp:coreProperties>
</file>