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2"/>
  </p:notesMasterIdLst>
  <p:sldIdLst>
    <p:sldId id="256" r:id="rId6"/>
    <p:sldId id="304" r:id="rId7"/>
    <p:sldId id="324" r:id="rId8"/>
    <p:sldId id="321" r:id="rId9"/>
    <p:sldId id="307" r:id="rId10"/>
    <p:sldId id="320" r:id="rId11"/>
    <p:sldId id="308" r:id="rId12"/>
    <p:sldId id="328" r:id="rId13"/>
    <p:sldId id="319" r:id="rId14"/>
    <p:sldId id="305" r:id="rId15"/>
    <p:sldId id="309" r:id="rId16"/>
    <p:sldId id="310" r:id="rId17"/>
    <p:sldId id="311" r:id="rId18"/>
    <p:sldId id="312" r:id="rId19"/>
    <p:sldId id="318" r:id="rId20"/>
    <p:sldId id="306" r:id="rId21"/>
    <p:sldId id="315" r:id="rId22"/>
    <p:sldId id="317" r:id="rId23"/>
    <p:sldId id="313" r:id="rId24"/>
    <p:sldId id="314" r:id="rId25"/>
    <p:sldId id="329" r:id="rId26"/>
    <p:sldId id="323" r:id="rId27"/>
    <p:sldId id="322" r:id="rId28"/>
    <p:sldId id="316" r:id="rId29"/>
    <p:sldId id="325" r:id="rId30"/>
    <p:sldId id="330" r:id="rId31"/>
  </p:sldIdLst>
  <p:sldSz cx="10691813" cy="75596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Brodie" initials="EB" lastIdx="1" clrIdx="0">
    <p:extLst>
      <p:ext uri="{19B8F6BF-5375-455C-9EA6-DF929625EA0E}">
        <p15:presenceInfo xmlns:p15="http://schemas.microsoft.com/office/powerpoint/2012/main" userId="S-1-5-21-256186967-1468483519-2110688028-50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1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D495CF-6CD9-4A93-8C8F-32703B83A3A5}" type="datetimeFigureOut">
              <a:rPr lang="en-AU" smtClean="0"/>
              <a:t>23/08/2018</a:t>
            </a:fld>
            <a:endParaRPr lang="en-AU"/>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C2201-C23C-4D82-8246-A8259CA993A1}" type="slidenum">
              <a:rPr lang="en-AU" smtClean="0"/>
              <a:t>‹#›</a:t>
            </a:fld>
            <a:endParaRPr lang="en-AU"/>
          </a:p>
        </p:txBody>
      </p:sp>
    </p:spTree>
    <p:extLst>
      <p:ext uri="{BB962C8B-B14F-4D97-AF65-F5344CB8AC3E}">
        <p14:creationId xmlns:p14="http://schemas.microsoft.com/office/powerpoint/2010/main" val="360987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E6E10FFC-6A27-4A55-86B8-15ECBC7E69D0}" type="datetime1">
              <a:rPr lang="en-AU" smtClean="0"/>
              <a:t>23/08/2018</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633083E7-C207-4E11-9FB3-0A55CC6854BC}" type="datetime1">
              <a:rPr lang="en-AU" smtClean="0"/>
              <a:t>23/08/2018</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4BA7C90F-9669-4678-B9A5-7D2A32BE2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F6F5034-9514-4FC9-8D0E-E4F4E6181D1D}" type="datetime1">
              <a:rPr lang="en-AU" smtClean="0"/>
              <a:t>23/08/2018</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 name="Picture 9">
            <a:extLst>
              <a:ext uri="{FF2B5EF4-FFF2-40B4-BE49-F238E27FC236}">
                <a16:creationId xmlns:a16="http://schemas.microsoft.com/office/drawing/2014/main" id="{35A87A14-C640-4048-95A7-4EF6E742A0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A9B1D058-7D0B-4873-A71D-DF34712142EE}" type="datetime1">
              <a:rPr lang="en-AU" smtClean="0"/>
              <a:t>23/08/2018</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88431676-DD2F-4619-8415-97764E437393}" type="datetime1">
              <a:rPr lang="en-AU" smtClean="0"/>
              <a:t>23/08/2018</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pic>
        <p:nvPicPr>
          <p:cNvPr id="7" name="Picture 6">
            <a:extLst>
              <a:ext uri="{FF2B5EF4-FFF2-40B4-BE49-F238E27FC236}">
                <a16:creationId xmlns:a16="http://schemas.microsoft.com/office/drawing/2014/main" id="{EE399150-2915-4920-A24D-8FAED5E18E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8E07E28F-3869-471E-A9DD-AD214BBCACA7}" type="datetime1">
              <a:rPr lang="en-AU" smtClean="0"/>
              <a:t>23/08/2018</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B75671BB-FA3D-4001-BCC4-D1CA0374DAC5}" type="datetime1">
              <a:rPr lang="en-AU" smtClean="0"/>
              <a:t>23/08/2018</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C2CAF0DE-5292-41DD-90F0-E889CC3D6D87}" type="datetime1">
              <a:rPr lang="en-AU" smtClean="0"/>
              <a:t>23/08/2018</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5F8B011F-5428-41D9-9FB0-7FBF08C73DD5}" type="datetime1">
              <a:rPr lang="en-AU" smtClean="0"/>
              <a:t>23/08/2018</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5741B810-F00C-4CF7-ADF7-2A6B6F2D492B}" type="datetime1">
              <a:rPr lang="en-AU" smtClean="0"/>
              <a:t>23/08/2018</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CD7A8669-24E6-424D-B888-CEC73E481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C2E88B83-024F-41CB-AAFC-559EF38E4295}" type="datetime1">
              <a:rPr lang="en-AU" smtClean="0"/>
              <a:t>23/08/2018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pic>
        <p:nvPicPr>
          <p:cNvPr id="8" name="Picture 7">
            <a:extLst>
              <a:ext uri="{FF2B5EF4-FFF2-40B4-BE49-F238E27FC236}">
                <a16:creationId xmlns:a16="http://schemas.microsoft.com/office/drawing/2014/main" id="{97C1AA2C-3FFA-48E8-B036-2C5DC3A52F92}"/>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81ED5-F6FA-4769-B786-76B872A1C0E1}"/>
              </a:ext>
            </a:extLst>
          </p:cNvPr>
          <p:cNvSpPr>
            <a:spLocks noGrp="1"/>
          </p:cNvSpPr>
          <p:nvPr>
            <p:ph type="ctrTitle"/>
          </p:nvPr>
        </p:nvSpPr>
        <p:spPr>
          <a:xfrm>
            <a:off x="522957" y="2050472"/>
            <a:ext cx="9866376" cy="2266834"/>
          </a:xfrm>
        </p:spPr>
        <p:txBody>
          <a:bodyPr/>
          <a:lstStyle/>
          <a:p>
            <a:r>
              <a:rPr lang="en-AU" dirty="0">
                <a:latin typeface="Arial" panose="020B0604020202020204" pitchFamily="34" charset="0"/>
                <a:cs typeface="Arial" panose="020B0604020202020204" pitchFamily="34" charset="0"/>
              </a:rPr>
              <a:t>5MS Metering Procedures Focus Group</a:t>
            </a:r>
          </a:p>
        </p:txBody>
      </p:sp>
      <p:sp>
        <p:nvSpPr>
          <p:cNvPr id="3" name="Subtitle 2">
            <a:extLst>
              <a:ext uri="{FF2B5EF4-FFF2-40B4-BE49-F238E27FC236}">
                <a16:creationId xmlns:a16="http://schemas.microsoft.com/office/drawing/2014/main" id="{0FF767D6-CA30-4825-9F9F-D537B00C2291}"/>
              </a:ext>
            </a:extLst>
          </p:cNvPr>
          <p:cNvSpPr>
            <a:spLocks noGrp="1"/>
          </p:cNvSpPr>
          <p:nvPr>
            <p:ph type="subTitle" idx="1"/>
          </p:nvPr>
        </p:nvSpPr>
        <p:spPr>
          <a:xfrm>
            <a:off x="524906" y="4407408"/>
            <a:ext cx="8984854" cy="2075688"/>
          </a:xfrm>
        </p:spPr>
        <p:txBody>
          <a:bodyPr>
            <a:normAutofit fontScale="92500" lnSpcReduction="20000"/>
          </a:bodyPr>
          <a:lstStyle/>
          <a:p>
            <a:r>
              <a:rPr lang="en-AU" dirty="0">
                <a:latin typeface="Arial" panose="020B0604020202020204" pitchFamily="34" charset="0"/>
                <a:cs typeface="Arial" panose="020B0604020202020204" pitchFamily="34" charset="0"/>
              </a:rPr>
              <a:t>Wednesday, 15 August 2018</a:t>
            </a:r>
          </a:p>
          <a:p>
            <a:r>
              <a:rPr lang="en-AU" dirty="0"/>
              <a:t>AEMO Office, Level 22, 320 Collins St, Melbourne</a:t>
            </a:r>
          </a:p>
          <a:p>
            <a:endParaRPr lang="en-AU" dirty="0"/>
          </a:p>
          <a:p>
            <a:r>
              <a:rPr lang="en-AU" dirty="0"/>
              <a:t>*This slide pack was developed for the Metering Focus Group meeting. This version of the slides has been annotated with the group’s comments or recommendations on each issue.</a:t>
            </a:r>
          </a:p>
          <a:p>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6B6FBE0-60AA-4DC6-8044-18E569ADE87B}"/>
              </a:ext>
            </a:extLst>
          </p:cNvPr>
          <p:cNvSpPr>
            <a:spLocks noGrp="1"/>
          </p:cNvSpPr>
          <p:nvPr>
            <p:ph type="sldNum" sz="quarter" idx="12"/>
          </p:nvPr>
        </p:nvSpPr>
        <p:spPr/>
        <p:txBody>
          <a:bodyPr/>
          <a:lstStyle/>
          <a:p>
            <a:fld id="{4EC81F68-4976-451A-B2E9-79BCBD2F70CC}" type="slidenum">
              <a:rPr lang="en-AU" smtClean="0"/>
              <a:pPr/>
              <a:t>1</a:t>
            </a:fld>
            <a:endParaRPr lang="en-AU"/>
          </a:p>
        </p:txBody>
      </p:sp>
    </p:spTree>
    <p:extLst>
      <p:ext uri="{BB962C8B-B14F-4D97-AF65-F5344CB8AC3E}">
        <p14:creationId xmlns:p14="http://schemas.microsoft.com/office/powerpoint/2010/main" val="4032065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normAutofit fontScale="90000"/>
          </a:bodyPr>
          <a:lstStyle/>
          <a:p>
            <a:r>
              <a:rPr lang="en-AU" dirty="0">
                <a:latin typeface="Arial" panose="020B0604020202020204" pitchFamily="34" charset="0"/>
                <a:cs typeface="Arial" panose="020B0604020202020204" pitchFamily="34" charset="0"/>
              </a:rPr>
              <a:t>Metering procedure changes – MDFF Specification NEM12 and NEM13</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endParaRPr lang="en-AU" sz="2400" dirty="0">
              <a:latin typeface="Arial" panose="020B0604020202020204" pitchFamily="34" charset="0"/>
              <a:cs typeface="Arial" panose="020B0604020202020204" pitchFamily="34" charset="0"/>
            </a:endParaRPr>
          </a:p>
          <a:p>
            <a:r>
              <a:rPr lang="en-AU" sz="2400" dirty="0">
                <a:latin typeface="Arial" panose="020B0604020202020204" pitchFamily="34" charset="0"/>
                <a:cs typeface="Arial" panose="020B0604020202020204" pitchFamily="34" charset="0"/>
              </a:rPr>
              <a:t>Change scope of procedure, add AEMO to list of MDFF recipients.</a:t>
            </a:r>
          </a:p>
          <a:p>
            <a:r>
              <a:rPr lang="en-AU" sz="2400" dirty="0">
                <a:latin typeface="Arial" panose="020B0604020202020204" pitchFamily="34" charset="0"/>
                <a:cs typeface="Arial" panose="020B0604020202020204" pitchFamily="34" charset="0"/>
              </a:rPr>
              <a:t>Interval metering data – add in 5 minute data.</a:t>
            </a:r>
          </a:p>
          <a:p>
            <a:r>
              <a:rPr lang="en-AU" sz="2400" dirty="0">
                <a:latin typeface="Arial" panose="020B0604020202020204" pitchFamily="34" charset="0"/>
                <a:cs typeface="Arial" panose="020B0604020202020204" pitchFamily="34" charset="0"/>
              </a:rPr>
              <a:t>Define 5 minute start and end times.</a:t>
            </a:r>
          </a:p>
          <a:p>
            <a:r>
              <a:rPr lang="en-AU" sz="2400" dirty="0">
                <a:latin typeface="Arial" panose="020B0604020202020204" pitchFamily="34" charset="0"/>
                <a:cs typeface="Arial" panose="020B0604020202020204" pitchFamily="34" charset="0"/>
              </a:rPr>
              <a:t>Remove MDM and net data file references.</a:t>
            </a:r>
          </a:p>
          <a:p>
            <a:r>
              <a:rPr lang="en-AU" sz="2400" dirty="0">
                <a:latin typeface="Arial" panose="020B0604020202020204" pitchFamily="34" charset="0"/>
                <a:cs typeface="Arial" panose="020B0604020202020204" pitchFamily="34" charset="0"/>
              </a:rPr>
              <a:t>Produce example of 5 minute metering data file.</a:t>
            </a:r>
          </a:p>
          <a:p>
            <a:r>
              <a:rPr lang="en-AU" sz="2400" dirty="0">
                <a:latin typeface="Arial" panose="020B0604020202020204" pitchFamily="34" charset="0"/>
                <a:cs typeface="Arial" panose="020B0604020202020204" pitchFamily="34" charset="0"/>
              </a:rPr>
              <a:t>Requirements to change “Required”, “Not Required” to “Mandatory”?</a:t>
            </a:r>
          </a:p>
          <a:p>
            <a:endParaRPr lang="en-AU" sz="2400" dirty="0">
              <a:latin typeface="Arial" panose="020B0604020202020204" pitchFamily="34" charset="0"/>
              <a:cs typeface="Arial" panose="020B0604020202020204" pitchFamily="34" charset="0"/>
            </a:endParaRPr>
          </a:p>
          <a:p>
            <a:pPr marL="0" indent="0">
              <a:buNone/>
            </a:pPr>
            <a:r>
              <a:rPr lang="en-AU" sz="2400" dirty="0">
                <a:solidFill>
                  <a:srgbClr val="0070C0"/>
                </a:solidFill>
                <a:latin typeface="Arial" panose="020B0604020202020204" pitchFamily="34" charset="0"/>
                <a:cs typeface="Arial" panose="020B0604020202020204" pitchFamily="34" charset="0"/>
              </a:rPr>
              <a:t>Actions from MPFG meeting</a:t>
            </a:r>
          </a:p>
          <a:p>
            <a:pPr marL="171450" indent="-171450"/>
            <a:r>
              <a:rPr lang="en-AU" sz="2400" dirty="0">
                <a:solidFill>
                  <a:srgbClr val="0070C0"/>
                </a:solidFill>
                <a:latin typeface="Arial" panose="020B0604020202020204" pitchFamily="34" charset="0"/>
                <a:cs typeface="Arial" panose="020B0604020202020204" pitchFamily="34" charset="0"/>
              </a:rPr>
              <a:t>MPFG Participants to identify MDFF data fields that should be made “Mandatory”.</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31874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7" y="150494"/>
            <a:ext cx="7894138" cy="1310695"/>
          </a:xfrm>
        </p:spPr>
        <p:txBody>
          <a:bodyPr>
            <a:noAutofit/>
          </a:bodyPr>
          <a:lstStyle/>
          <a:p>
            <a:r>
              <a:rPr lang="en-AU" sz="3200" dirty="0">
                <a:latin typeface="Arial" panose="020B0604020202020204" pitchFamily="34" charset="0"/>
                <a:cs typeface="Arial" panose="020B0604020202020204" pitchFamily="34" charset="0"/>
              </a:rPr>
              <a:t>Metering procedure changes – MDM Procedures and MDM File Format and Load Process</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171450" indent="-171450"/>
            <a:endParaRPr lang="en-AU" sz="2400" dirty="0">
              <a:latin typeface="Arial" panose="020B0604020202020204" pitchFamily="34" charset="0"/>
              <a:cs typeface="Arial" panose="020B0604020202020204" pitchFamily="34" charset="0"/>
            </a:endParaRPr>
          </a:p>
          <a:p>
            <a:r>
              <a:rPr lang="en-AU" sz="2400" dirty="0">
                <a:latin typeface="Arial" panose="020B0604020202020204" pitchFamily="34" charset="0"/>
                <a:cs typeface="Arial" panose="020B0604020202020204" pitchFamily="34" charset="0"/>
              </a:rPr>
              <a:t>Load data – Reflect MDP Obligations from MDP SLP (current obligation to submit MDMT).</a:t>
            </a:r>
          </a:p>
          <a:p>
            <a:r>
              <a:rPr lang="en-AU" sz="2400" dirty="0">
                <a:latin typeface="Arial" panose="020B0604020202020204" pitchFamily="34" charset="0"/>
                <a:cs typeface="Arial" panose="020B0604020202020204" pitchFamily="34" charset="0"/>
              </a:rPr>
              <a:t>Inclusion of new profile names.</a:t>
            </a:r>
          </a:p>
          <a:p>
            <a:r>
              <a:rPr lang="en-AU" sz="2400" dirty="0">
                <a:latin typeface="Arial" panose="020B0604020202020204" pitchFamily="34" charset="0"/>
                <a:cs typeface="Arial" panose="020B0604020202020204" pitchFamily="34" charset="0"/>
              </a:rPr>
              <a:t>Updated calculation methods for NSLP and CLP.</a:t>
            </a:r>
          </a:p>
          <a:p>
            <a:r>
              <a:rPr lang="en-AU" sz="2400" dirty="0">
                <a:latin typeface="Arial" panose="020B0604020202020204" pitchFamily="34" charset="0"/>
                <a:cs typeface="Arial" panose="020B0604020202020204" pitchFamily="34" charset="0"/>
              </a:rPr>
              <a:t>Reports – changes to reconciliation reports?</a:t>
            </a:r>
          </a:p>
          <a:p>
            <a:r>
              <a:rPr lang="en-AU" sz="2400" dirty="0">
                <a:latin typeface="Arial" panose="020B0604020202020204" pitchFamily="34" charset="0"/>
                <a:cs typeface="Arial" panose="020B0604020202020204" pitchFamily="34" charset="0"/>
              </a:rPr>
              <a:t>Update any references of 30 minute data to 5 minute.</a:t>
            </a:r>
          </a:p>
          <a:p>
            <a:r>
              <a:rPr lang="en-AU" sz="2400" dirty="0">
                <a:latin typeface="Arial" panose="020B0604020202020204" pitchFamily="34" charset="0"/>
                <a:cs typeface="Arial" panose="020B0604020202020204" pitchFamily="34" charset="0"/>
              </a:rPr>
              <a:t>AEMO to accept 5, 15 and 30 minute metering data.</a:t>
            </a:r>
          </a:p>
          <a:p>
            <a:r>
              <a:rPr lang="en-AU" sz="2400" dirty="0">
                <a:latin typeface="Arial" panose="020B0604020202020204" pitchFamily="34" charset="0"/>
                <a:cs typeface="Arial" panose="020B0604020202020204" pitchFamily="34" charset="0"/>
              </a:rPr>
              <a:t>DCTC to replaced by Metering Installation Type Code?</a:t>
            </a:r>
          </a:p>
          <a:p>
            <a:r>
              <a:rPr lang="en-AU" sz="2400" dirty="0">
                <a:latin typeface="Arial" panose="020B0604020202020204" pitchFamily="34" charset="0"/>
                <a:cs typeface="Arial" panose="020B0604020202020204" pitchFamily="34" charset="0"/>
              </a:rPr>
              <a:t>Other MDM file requirements to be replaced by MDFF data?</a:t>
            </a:r>
          </a:p>
          <a:p>
            <a:pPr marL="171450" indent="-171450"/>
            <a:endParaRPr lang="en-AU" sz="2400" dirty="0">
              <a:latin typeface="Arial" panose="020B0604020202020204" pitchFamily="34" charset="0"/>
              <a:cs typeface="Arial" panose="020B0604020202020204" pitchFamily="34" charset="0"/>
            </a:endParaRPr>
          </a:p>
          <a:p>
            <a:pPr marL="0" indent="0">
              <a:buNone/>
            </a:pPr>
            <a:r>
              <a:rPr lang="en-AU" sz="2400" dirty="0">
                <a:solidFill>
                  <a:srgbClr val="0070C0"/>
                </a:solidFill>
                <a:latin typeface="Arial" panose="020B0604020202020204" pitchFamily="34" charset="0"/>
                <a:cs typeface="Arial" panose="020B0604020202020204" pitchFamily="34" charset="0"/>
              </a:rPr>
              <a:t>Actions from MPFG meeting</a:t>
            </a:r>
          </a:p>
          <a:p>
            <a:pPr marL="171450" indent="-171450"/>
            <a:r>
              <a:rPr lang="en-AU" sz="2400" dirty="0">
                <a:solidFill>
                  <a:srgbClr val="0070C0"/>
                </a:solidFill>
                <a:latin typeface="Arial" panose="020B0604020202020204" pitchFamily="34" charset="0"/>
                <a:cs typeface="Arial" panose="020B0604020202020204" pitchFamily="34" charset="0"/>
              </a:rPr>
              <a:t>MPFG Participants to identify other MDM file requirements to be replaced by MDFF data.</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87594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Metering procedure changes – Metrology Procedures: Part 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171450" indent="-171450"/>
            <a:endParaRPr lang="en-AU" sz="2400" dirty="0">
              <a:latin typeface="Arial" panose="020B0604020202020204" pitchFamily="34" charset="0"/>
              <a:cs typeface="Arial" panose="020B0604020202020204" pitchFamily="34" charset="0"/>
            </a:endParaRPr>
          </a:p>
          <a:p>
            <a:r>
              <a:rPr lang="en-AU" sz="2400" dirty="0">
                <a:latin typeface="Arial" panose="020B0604020202020204" pitchFamily="34" charset="0"/>
                <a:cs typeface="Arial" panose="020B0604020202020204" pitchFamily="34" charset="0"/>
              </a:rPr>
              <a:t>Section 3.7 – Potential noting of Data Storage assumptions.</a:t>
            </a:r>
          </a:p>
          <a:p>
            <a:r>
              <a:rPr lang="en-AU" sz="2400" dirty="0">
                <a:latin typeface="Arial" panose="020B0604020202020204" pitchFamily="34" charset="0"/>
                <a:cs typeface="Arial" panose="020B0604020202020204" pitchFamily="34" charset="0"/>
              </a:rPr>
              <a:t>Section 3.9 – Amend section based on new definition of a TI and interval energy data.</a:t>
            </a:r>
          </a:p>
          <a:p>
            <a:r>
              <a:rPr lang="en-AU" sz="2400" dirty="0">
                <a:latin typeface="Arial" panose="020B0604020202020204" pitchFamily="34" charset="0"/>
                <a:cs typeface="Arial" panose="020B0604020202020204" pitchFamily="34" charset="0"/>
              </a:rPr>
              <a:t>Section 7 – Reversion of Metering Installations types needs to be updated (removal of ability to replace a device that is capable of producing interval energy data and is already installed in a metering installation with a device that only procedures accumulated energy data).</a:t>
            </a:r>
          </a:p>
          <a:p>
            <a:r>
              <a:rPr lang="en-AU" sz="2400" dirty="0">
                <a:latin typeface="Arial" panose="020B0604020202020204" pitchFamily="34" charset="0"/>
                <a:cs typeface="Arial" panose="020B0604020202020204" pitchFamily="34" charset="0"/>
              </a:rPr>
              <a:t>Section 12.8.2 – Requirements for CLP.</a:t>
            </a:r>
          </a:p>
          <a:p>
            <a:r>
              <a:rPr lang="en-AU" sz="2400" dirty="0">
                <a:latin typeface="Arial" panose="020B0604020202020204" pitchFamily="34" charset="0"/>
                <a:cs typeface="Arial" panose="020B0604020202020204" pitchFamily="34" charset="0"/>
              </a:rPr>
              <a:t>Include meter data storage exemption procedure – propose that this procedure can be included within Metrology Proc: Part A.</a:t>
            </a:r>
          </a:p>
          <a:p>
            <a:pPr marL="171450" indent="-171450"/>
            <a:endParaRPr lang="en-AU" sz="2400" dirty="0">
              <a:latin typeface="Arial" panose="020B0604020202020204" pitchFamily="34" charset="0"/>
              <a:cs typeface="Arial" panose="020B0604020202020204" pitchFamily="34" charset="0"/>
            </a:endParaRPr>
          </a:p>
          <a:p>
            <a:pPr marL="0" indent="0">
              <a:buNone/>
            </a:pPr>
            <a:r>
              <a:rPr lang="en-AU" sz="2400" dirty="0">
                <a:solidFill>
                  <a:srgbClr val="0070C0"/>
                </a:solidFill>
                <a:latin typeface="Arial" panose="020B0604020202020204" pitchFamily="34" charset="0"/>
                <a:cs typeface="Arial" panose="020B0604020202020204" pitchFamily="34" charset="0"/>
              </a:rPr>
              <a:t>Action from MPFG meeting</a:t>
            </a:r>
          </a:p>
          <a:p>
            <a:pPr marL="171450" indent="-171450"/>
            <a:r>
              <a:rPr lang="en-AU" sz="2400" dirty="0">
                <a:solidFill>
                  <a:srgbClr val="0070C0"/>
                </a:solidFill>
                <a:latin typeface="Arial" panose="020B0604020202020204" pitchFamily="34" charset="0"/>
                <a:cs typeface="Arial" panose="020B0604020202020204" pitchFamily="34" charset="0"/>
              </a:rPr>
              <a:t>AEMO will include new meter data storage exemption procedure in Metrology Procedure: Part A. </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59940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Metering procedure changes – Metrology Procedures: Part B</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171450" indent="-171450"/>
            <a:endParaRPr lang="en-AU" sz="2400"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Section 11 – Conversion of accumulated metering data:</a:t>
            </a:r>
          </a:p>
          <a:p>
            <a:pPr lvl="1"/>
            <a:r>
              <a:rPr lang="en-AU" dirty="0">
                <a:latin typeface="Arial" panose="020B0604020202020204" pitchFamily="34" charset="0"/>
                <a:cs typeface="Arial" panose="020B0604020202020204" pitchFamily="34" charset="0"/>
              </a:rPr>
              <a:t>Sample meters and controlled loads</a:t>
            </a:r>
          </a:p>
          <a:p>
            <a:pPr lvl="1"/>
            <a:r>
              <a:rPr lang="en-AU" dirty="0">
                <a:latin typeface="Arial" panose="020B0604020202020204" pitchFamily="34" charset="0"/>
                <a:cs typeface="Arial" panose="020B0604020202020204" pitchFamily="34" charset="0"/>
              </a:rPr>
              <a:t>Update Profile Preparation Service to 5 minute trading interval</a:t>
            </a:r>
          </a:p>
          <a:p>
            <a:r>
              <a:rPr lang="en-AU" dirty="0">
                <a:latin typeface="Arial" panose="020B0604020202020204" pitchFamily="34" charset="0"/>
                <a:cs typeface="Arial" panose="020B0604020202020204" pitchFamily="34" charset="0"/>
              </a:rPr>
              <a:t>New Section for conversion of interval metering data (30-minute data to 5-minute and 15 minute to 5 minute).</a:t>
            </a:r>
          </a:p>
          <a:p>
            <a:r>
              <a:rPr lang="en-AU" dirty="0">
                <a:latin typeface="Arial" panose="020B0604020202020204" pitchFamily="34" charset="0"/>
                <a:cs typeface="Arial" panose="020B0604020202020204" pitchFamily="34" charset="0"/>
              </a:rPr>
              <a:t>Unmetered load (type 7 metering installations) – metering data calculation.</a:t>
            </a:r>
          </a:p>
          <a:p>
            <a:r>
              <a:rPr lang="en-AU" dirty="0">
                <a:latin typeface="Arial" panose="020B0604020202020204" pitchFamily="34" charset="0"/>
                <a:cs typeface="Arial" panose="020B0604020202020204" pitchFamily="34" charset="0"/>
              </a:rPr>
              <a:t>Review linear interpolation substitution method – four trading intervals or two hours?</a:t>
            </a:r>
          </a:p>
          <a:p>
            <a:pPr marL="171450" indent="-171450"/>
            <a:endParaRPr lang="en-AU" sz="2400" dirty="0">
              <a:latin typeface="Arial" panose="020B0604020202020204" pitchFamily="34" charset="0"/>
              <a:cs typeface="Arial" panose="020B0604020202020204" pitchFamily="34" charset="0"/>
            </a:endParaRPr>
          </a:p>
          <a:p>
            <a:pPr marL="171450" indent="-171450"/>
            <a:r>
              <a:rPr lang="en-AU" sz="2400" dirty="0">
                <a:solidFill>
                  <a:srgbClr val="0070C0"/>
                </a:solidFill>
                <a:latin typeface="Arial" panose="020B0604020202020204" pitchFamily="34" charset="0"/>
                <a:cs typeface="Arial" panose="020B0604020202020204" pitchFamily="34" charset="0"/>
              </a:rPr>
              <a:t>Action from MPFG meeting</a:t>
            </a:r>
          </a:p>
          <a:p>
            <a:pPr marL="171450" indent="-171450"/>
            <a:r>
              <a:rPr lang="en-AU" sz="2400" dirty="0">
                <a:solidFill>
                  <a:srgbClr val="0070C0"/>
                </a:solidFill>
                <a:latin typeface="Arial" panose="020B0604020202020204" pitchFamily="34" charset="0"/>
                <a:cs typeface="Arial" panose="020B0604020202020204" pitchFamily="34" charset="0"/>
              </a:rPr>
              <a:t>Overwhelming support to retain current linear interpolation substitution method definition – to be applied for up to two hours.</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170126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Metering procedure changes –  Glossary and Framework</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lvl="0"/>
            <a:r>
              <a:rPr lang="en-AU" sz="2400" dirty="0">
                <a:latin typeface="Arial" panose="020B0604020202020204" pitchFamily="34" charset="0"/>
                <a:cs typeface="Arial" panose="020B0604020202020204" pitchFamily="34" charset="0"/>
              </a:rPr>
              <a:t>Addition of new Exemption Procedure - Metering Provider Data Storage Requirements (1.3, 2.2 (figure 2), 2.7.7, 5: Glossary).</a:t>
            </a:r>
          </a:p>
          <a:p>
            <a:pPr lvl="0"/>
            <a:r>
              <a:rPr lang="en-AU" sz="2400" dirty="0">
                <a:latin typeface="Arial" panose="020B0604020202020204" pitchFamily="34" charset="0"/>
                <a:cs typeface="Arial" panose="020B0604020202020204" pitchFamily="34" charset="0"/>
              </a:rPr>
              <a:t>Change to description of MDM Procedures (2.6.3) – conversion of meter readings to half-hourly data for settlements.</a:t>
            </a:r>
          </a:p>
          <a:p>
            <a:pPr lvl="0"/>
            <a:r>
              <a:rPr lang="en-AU" sz="2400" dirty="0">
                <a:latin typeface="Arial" panose="020B0604020202020204" pitchFamily="34" charset="0"/>
                <a:cs typeface="Arial" panose="020B0604020202020204" pitchFamily="34" charset="0"/>
              </a:rPr>
              <a:t>Change to description of Service Level Procedure – MDP (2.7.2) – refers to MDFF Specification (NEM12) – add a new format (if required).</a:t>
            </a:r>
          </a:p>
          <a:p>
            <a:pPr lvl="0"/>
            <a:r>
              <a:rPr lang="en-AU" sz="2400" dirty="0">
                <a:latin typeface="Arial" panose="020B0604020202020204" pitchFamily="34" charset="0"/>
                <a:cs typeface="Arial" panose="020B0604020202020204" pitchFamily="34" charset="0"/>
              </a:rPr>
              <a:t>Change to description of MDFF (4 (figure 3), 4.4.4) – addition of new format to document name (if required) and changes to MDM Data file.</a:t>
            </a:r>
          </a:p>
          <a:p>
            <a:pPr lvl="0"/>
            <a:r>
              <a:rPr lang="en-AU" sz="2400" dirty="0">
                <a:latin typeface="Arial" panose="020B0604020202020204" pitchFamily="34" charset="0"/>
                <a:cs typeface="Arial" panose="020B0604020202020204" pitchFamily="34" charset="0"/>
              </a:rPr>
              <a:t>Changes to Glossary (section 5):</a:t>
            </a:r>
          </a:p>
          <a:p>
            <a:pPr lvl="1"/>
            <a:r>
              <a:rPr lang="en-AU" sz="1600" dirty="0">
                <a:latin typeface="Arial" panose="020B0604020202020204" pitchFamily="34" charset="0"/>
                <a:cs typeface="Arial" panose="020B0604020202020204" pitchFamily="34" charset="0"/>
              </a:rPr>
              <a:t>BMP – basic meter profiler (refers to half-hourly)</a:t>
            </a:r>
          </a:p>
          <a:p>
            <a:pPr lvl="1"/>
            <a:r>
              <a:rPr lang="en-AU" sz="1600" dirty="0">
                <a:latin typeface="Arial" panose="020B0604020202020204" pitchFamily="34" charset="0"/>
                <a:cs typeface="Arial" panose="020B0604020202020204" pitchFamily="34" charset="0"/>
              </a:rPr>
              <a:t>Exemption Procedure – defined as existing exemption procedure</a:t>
            </a:r>
          </a:p>
          <a:p>
            <a:pPr lvl="1"/>
            <a:r>
              <a:rPr lang="en-AU" sz="1600" dirty="0">
                <a:latin typeface="Arial" panose="020B0604020202020204" pitchFamily="34" charset="0"/>
                <a:cs typeface="Arial" panose="020B0604020202020204" pitchFamily="34" charset="0"/>
              </a:rPr>
              <a:t>Interval – needs to be updated to reflect new rules definition of interval energy data </a:t>
            </a:r>
          </a:p>
          <a:p>
            <a:pPr lvl="1"/>
            <a:r>
              <a:rPr lang="en-AU" sz="1600" dirty="0">
                <a:latin typeface="Arial" panose="020B0604020202020204" pitchFamily="34" charset="0"/>
                <a:cs typeface="Arial" panose="020B0604020202020204" pitchFamily="34" charset="0"/>
              </a:rPr>
              <a:t>MDFF Specification – addition of new format if required</a:t>
            </a:r>
          </a:p>
          <a:p>
            <a:pPr lvl="1"/>
            <a:r>
              <a:rPr lang="en-AU" sz="1600" dirty="0">
                <a:latin typeface="Arial" panose="020B0604020202020204" pitchFamily="34" charset="0"/>
                <a:cs typeface="Arial" panose="020B0604020202020204" pitchFamily="34" charset="0"/>
              </a:rPr>
              <a:t>MDM Contributory Suffix – definition to be checked against changes to the NMI Procedure</a:t>
            </a:r>
          </a:p>
          <a:p>
            <a:pPr lvl="1"/>
            <a:r>
              <a:rPr lang="en-AU" sz="1600" dirty="0">
                <a:latin typeface="Arial" panose="020B0604020202020204" pitchFamily="34" charset="0"/>
                <a:cs typeface="Arial" panose="020B0604020202020204" pitchFamily="34" charset="0"/>
              </a:rPr>
              <a:t>MDM Data File – removal of MDM data file as standard file for delivery of metering data to AEMO</a:t>
            </a:r>
          </a:p>
          <a:p>
            <a:pPr lvl="1"/>
            <a:r>
              <a:rPr lang="en-AU" sz="1600" dirty="0">
                <a:latin typeface="Arial" panose="020B0604020202020204" pitchFamily="34" charset="0"/>
                <a:cs typeface="Arial" panose="020B0604020202020204" pitchFamily="34" charset="0"/>
              </a:rPr>
              <a:t>Change B2B definitions (if required)</a:t>
            </a:r>
          </a:p>
          <a:p>
            <a:pPr marL="171450" indent="-171450"/>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523041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Re-Accreditation</a:t>
            </a:r>
          </a:p>
        </p:txBody>
      </p:sp>
      <p:sp>
        <p:nvSpPr>
          <p:cNvPr id="4" name="Slide Number Placeholder 3">
            <a:extLst>
              <a:ext uri="{FF2B5EF4-FFF2-40B4-BE49-F238E27FC236}">
                <a16:creationId xmlns:a16="http://schemas.microsoft.com/office/drawing/2014/main" id="{9A2D648B-52D8-48EA-8E27-9442DC341A62}"/>
              </a:ext>
            </a:extLst>
          </p:cNvPr>
          <p:cNvSpPr>
            <a:spLocks noGrp="1"/>
          </p:cNvSpPr>
          <p:nvPr>
            <p:ph type="sldNum" sz="quarter" idx="12"/>
          </p:nvPr>
        </p:nvSpPr>
        <p:spPr/>
        <p:txBody>
          <a:bodyPr/>
          <a:lstStyle/>
          <a:p>
            <a:fld id="{4EC81F68-4976-451A-B2E9-79BCBD2F70CC}" type="slidenum">
              <a:rPr lang="en-AU" smtClean="0"/>
              <a:pPr/>
              <a:t>15</a:t>
            </a:fld>
            <a:endParaRPr lang="en-AU"/>
          </a:p>
        </p:txBody>
      </p:sp>
    </p:spTree>
    <p:extLst>
      <p:ext uri="{BB962C8B-B14F-4D97-AF65-F5344CB8AC3E}">
        <p14:creationId xmlns:p14="http://schemas.microsoft.com/office/powerpoint/2010/main" val="3297091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Re-Accreditation</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0" indent="0">
              <a:lnSpc>
                <a:spcPct val="100000"/>
              </a:lnSpc>
              <a:buNone/>
            </a:pPr>
            <a:r>
              <a:rPr lang="en-AU" sz="2400" dirty="0">
                <a:latin typeface="Arial" panose="020B0604020202020204" pitchFamily="34" charset="0"/>
                <a:cs typeface="Arial" panose="020B0604020202020204" pitchFamily="34" charset="0"/>
              </a:rPr>
              <a:t>Qualification Procedure Metering Providers, Metering Data Providers &amp; Embedded Network Managers</a:t>
            </a:r>
          </a:p>
          <a:p>
            <a:pPr marL="0" indent="0">
              <a:lnSpc>
                <a:spcPct val="100000"/>
              </a:lnSpc>
              <a:buNone/>
            </a:pPr>
            <a:endParaRPr lang="en-AU" sz="2400" dirty="0">
              <a:latin typeface="Arial" panose="020B0604020202020204" pitchFamily="34" charset="0"/>
              <a:cs typeface="Arial" panose="020B0604020202020204" pitchFamily="34" charset="0"/>
            </a:endParaRPr>
          </a:p>
          <a:p>
            <a:pPr marL="0" indent="0">
              <a:lnSpc>
                <a:spcPct val="100000"/>
              </a:lnSpc>
              <a:buNone/>
            </a:pPr>
            <a:r>
              <a:rPr lang="en-AU" sz="2400" dirty="0">
                <a:latin typeface="Arial" panose="020B0604020202020204" pitchFamily="34" charset="0"/>
                <a:cs typeface="Arial" panose="020B0604020202020204" pitchFamily="34" charset="0"/>
              </a:rPr>
              <a:t>Section 5</a:t>
            </a:r>
          </a:p>
          <a:p>
            <a:pPr marL="0" indent="0">
              <a:lnSpc>
                <a:spcPct val="100000"/>
              </a:lnSpc>
              <a:buNone/>
            </a:pPr>
            <a:r>
              <a:rPr lang="en-AU" sz="2400" dirty="0">
                <a:latin typeface="Arial" panose="020B0604020202020204" pitchFamily="34" charset="0"/>
                <a:cs typeface="Arial" panose="020B0604020202020204" pitchFamily="34" charset="0"/>
              </a:rPr>
              <a:t>Re-accreditation may be necessary for reasons such as:</a:t>
            </a:r>
          </a:p>
          <a:p>
            <a:pPr>
              <a:lnSpc>
                <a:spcPct val="100000"/>
              </a:lnSpc>
            </a:pPr>
            <a:r>
              <a:rPr lang="en-AU" sz="2400" dirty="0">
                <a:latin typeface="Arial" panose="020B0604020202020204" pitchFamily="34" charset="0"/>
                <a:cs typeface="Arial" panose="020B0604020202020204" pitchFamily="34" charset="0"/>
              </a:rPr>
              <a:t>Change to the NER,</a:t>
            </a:r>
          </a:p>
          <a:p>
            <a:pPr>
              <a:lnSpc>
                <a:spcPct val="100000"/>
              </a:lnSpc>
            </a:pPr>
            <a:r>
              <a:rPr lang="en-AU" sz="2400" dirty="0">
                <a:latin typeface="Arial" panose="020B0604020202020204" pitchFamily="34" charset="0"/>
                <a:cs typeface="Arial" panose="020B0604020202020204" pitchFamily="34" charset="0"/>
              </a:rPr>
              <a:t>Change to accreditation requirements,</a:t>
            </a:r>
          </a:p>
          <a:p>
            <a:pPr>
              <a:lnSpc>
                <a:spcPct val="100000"/>
              </a:lnSpc>
            </a:pPr>
            <a:r>
              <a:rPr lang="en-AU" sz="2400" dirty="0">
                <a:latin typeface="Arial" panose="020B0604020202020204" pitchFamily="34" charset="0"/>
                <a:cs typeface="Arial" panose="020B0604020202020204" pitchFamily="34" charset="0"/>
              </a:rPr>
              <a:t>Changes to Participant processes, systems or key personnel, or</a:t>
            </a:r>
          </a:p>
          <a:p>
            <a:pPr>
              <a:lnSpc>
                <a:spcPct val="100000"/>
              </a:lnSpc>
            </a:pPr>
            <a:r>
              <a:rPr lang="en-AU" sz="2400" dirty="0">
                <a:latin typeface="Arial" panose="020B0604020202020204" pitchFamily="34" charset="0"/>
                <a:cs typeface="Arial" panose="020B0604020202020204" pitchFamily="34" charset="0"/>
              </a:rPr>
              <a:t>Result of action taken under the Default and Deregistration Procedure. </a:t>
            </a:r>
          </a:p>
          <a:p>
            <a:pPr marL="0" indent="0">
              <a:lnSpc>
                <a:spcPct val="100000"/>
              </a:lnSpc>
              <a:buNone/>
            </a:pPr>
            <a:endParaRPr lang="en-AU" sz="2400" dirty="0">
              <a:latin typeface="Arial" panose="020B0604020202020204" pitchFamily="34" charset="0"/>
              <a:cs typeface="Arial" panose="020B0604020202020204" pitchFamily="34" charset="0"/>
            </a:endParaRPr>
          </a:p>
          <a:p>
            <a:pPr marL="0" indent="0">
              <a:lnSpc>
                <a:spcPct val="100000"/>
              </a:lnSpc>
              <a:buNone/>
            </a:pPr>
            <a:r>
              <a:rPr lang="en-AU" sz="2400" dirty="0">
                <a:latin typeface="Arial" panose="020B0604020202020204" pitchFamily="34" charset="0"/>
                <a:cs typeface="Arial" panose="020B0604020202020204" pitchFamily="34" charset="0"/>
              </a:rPr>
              <a:t>Participants are encouraged to contact AEMO where there is any uncertainty as to whether a re-accreditation is necessary. </a:t>
            </a:r>
          </a:p>
          <a:p>
            <a:pPr marL="171450" indent="-171450"/>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328750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Re-Accreditation</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0" indent="0">
              <a:buNone/>
            </a:pPr>
            <a:r>
              <a:rPr lang="en-AU" sz="2200" b="1" dirty="0">
                <a:latin typeface="Arial" panose="020B0604020202020204" pitchFamily="34" charset="0"/>
                <a:cs typeface="Arial" panose="020B0604020202020204" pitchFamily="34" charset="0"/>
              </a:rPr>
              <a:t>Scenarios</a:t>
            </a:r>
          </a:p>
          <a:p>
            <a:pPr marL="0" indent="0">
              <a:buNone/>
            </a:pPr>
            <a:r>
              <a:rPr lang="en-AU" sz="2200" dirty="0">
                <a:latin typeface="Arial" panose="020B0604020202020204" pitchFamily="34" charset="0"/>
                <a:cs typeface="Arial" panose="020B0604020202020204" pitchFamily="34" charset="0"/>
              </a:rPr>
              <a:t>MP or MDP intending to build new system for 5MS or Global Settlements (GS)</a:t>
            </a:r>
          </a:p>
          <a:p>
            <a:r>
              <a:rPr lang="en-AU" sz="2200" dirty="0">
                <a:latin typeface="Arial" panose="020B0604020202020204" pitchFamily="34" charset="0"/>
                <a:cs typeface="Arial" panose="020B0604020202020204" pitchFamily="34" charset="0"/>
              </a:rPr>
              <a:t>Re-accreditation most likely required for system and new internal process documentation.</a:t>
            </a:r>
          </a:p>
          <a:p>
            <a:pPr marL="0" indent="0">
              <a:buNone/>
            </a:pPr>
            <a:r>
              <a:rPr lang="en-AU" sz="2200" dirty="0">
                <a:latin typeface="Arial" panose="020B0604020202020204" pitchFamily="34" charset="0"/>
                <a:cs typeface="Arial" panose="020B0604020202020204" pitchFamily="34" charset="0"/>
              </a:rPr>
              <a:t>MP or MDP intending to change existing systems for 5MS or GS</a:t>
            </a:r>
          </a:p>
          <a:p>
            <a:r>
              <a:rPr lang="en-AU" sz="2200" dirty="0">
                <a:latin typeface="Arial" panose="020B0604020202020204" pitchFamily="34" charset="0"/>
                <a:cs typeface="Arial" panose="020B0604020202020204" pitchFamily="34" charset="0"/>
              </a:rPr>
              <a:t>Demonstration of changed system capability to support 5MS or GS required (Readiness).</a:t>
            </a:r>
          </a:p>
          <a:p>
            <a:r>
              <a:rPr lang="en-AU" sz="2200" dirty="0">
                <a:latin typeface="Arial" panose="020B0604020202020204" pitchFamily="34" charset="0"/>
                <a:cs typeface="Arial" panose="020B0604020202020204" pitchFamily="34" charset="0"/>
              </a:rPr>
              <a:t>Demonstration that internal process documentation reflect 5MS or GS capability.</a:t>
            </a:r>
          </a:p>
          <a:p>
            <a:r>
              <a:rPr lang="en-AU" sz="2200" dirty="0">
                <a:latin typeface="Arial" panose="020B0604020202020204" pitchFamily="34" charset="0"/>
                <a:cs typeface="Arial" panose="020B0604020202020204" pitchFamily="34" charset="0"/>
              </a:rPr>
              <a:t>Review at next routine audit.</a:t>
            </a:r>
          </a:p>
          <a:p>
            <a:pPr marL="0" indent="0">
              <a:buNone/>
            </a:pPr>
            <a:endParaRPr lang="en-AU" sz="2200" dirty="0">
              <a:latin typeface="Arial" panose="020B0604020202020204" pitchFamily="34" charset="0"/>
              <a:cs typeface="Arial" panose="020B0604020202020204" pitchFamily="34" charset="0"/>
            </a:endParaRPr>
          </a:p>
          <a:p>
            <a:pPr marL="0" indent="0">
              <a:buNone/>
            </a:pPr>
            <a:r>
              <a:rPr lang="en-AU" sz="2200" dirty="0">
                <a:solidFill>
                  <a:srgbClr val="0070C0"/>
                </a:solidFill>
                <a:latin typeface="Arial" panose="020B0604020202020204" pitchFamily="34" charset="0"/>
                <a:cs typeface="Arial" panose="020B0604020202020204" pitchFamily="34" charset="0"/>
              </a:rPr>
              <a:t>Action from MPFG meeting</a:t>
            </a:r>
          </a:p>
          <a:p>
            <a:r>
              <a:rPr lang="en-AU" sz="2200" dirty="0">
                <a:solidFill>
                  <a:srgbClr val="0070C0"/>
                </a:solidFill>
                <a:latin typeface="Arial" panose="020B0604020202020204" pitchFamily="34" charset="0"/>
                <a:cs typeface="Arial" panose="020B0604020202020204" pitchFamily="34" charset="0"/>
              </a:rPr>
              <a:t>MPs and MDPs to contact AEMO to discuss intended system and internal procedure changes to support 5MS or GS.</a:t>
            </a:r>
          </a:p>
          <a:p>
            <a:pPr marL="171450" indent="-171450"/>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911279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Issues</a:t>
            </a:r>
          </a:p>
        </p:txBody>
      </p:sp>
      <p:sp>
        <p:nvSpPr>
          <p:cNvPr id="4" name="Slide Number Placeholder 3">
            <a:extLst>
              <a:ext uri="{FF2B5EF4-FFF2-40B4-BE49-F238E27FC236}">
                <a16:creationId xmlns:a16="http://schemas.microsoft.com/office/drawing/2014/main" id="{9A2D648B-52D8-48EA-8E27-9442DC341A62}"/>
              </a:ext>
            </a:extLst>
          </p:cNvPr>
          <p:cNvSpPr>
            <a:spLocks noGrp="1"/>
          </p:cNvSpPr>
          <p:nvPr>
            <p:ph type="sldNum" sz="quarter" idx="12"/>
          </p:nvPr>
        </p:nvSpPr>
        <p:spPr/>
        <p:txBody>
          <a:bodyPr/>
          <a:lstStyle/>
          <a:p>
            <a:fld id="{4EC81F68-4976-451A-B2E9-79BCBD2F70CC}" type="slidenum">
              <a:rPr lang="en-AU" smtClean="0"/>
              <a:pPr/>
              <a:t>18</a:t>
            </a:fld>
            <a:endParaRPr lang="en-AU"/>
          </a:p>
        </p:txBody>
      </p:sp>
    </p:spTree>
    <p:extLst>
      <p:ext uri="{BB962C8B-B14F-4D97-AF65-F5344CB8AC3E}">
        <p14:creationId xmlns:p14="http://schemas.microsoft.com/office/powerpoint/2010/main" val="793165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Identified issues</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171450" indent="-171450"/>
            <a:r>
              <a:rPr lang="en-AU" sz="2400" dirty="0">
                <a:latin typeface="Arial" panose="020B0604020202020204" pitchFamily="34" charset="0"/>
                <a:cs typeface="Arial" panose="020B0604020202020204" pitchFamily="34" charset="0"/>
              </a:rPr>
              <a:t>Metering data delivery timeframe</a:t>
            </a:r>
          </a:p>
          <a:p>
            <a:pPr marL="572415" lvl="1" indent="-171450"/>
            <a:r>
              <a:rPr lang="en-AU" sz="2049" dirty="0">
                <a:latin typeface="Arial" panose="020B0604020202020204" pitchFamily="34" charset="0"/>
                <a:cs typeface="Arial" panose="020B0604020202020204" pitchFamily="34" charset="0"/>
              </a:rPr>
              <a:t>Provide details of this issue for SWG review</a:t>
            </a:r>
          </a:p>
          <a:p>
            <a:pPr marL="572415" lvl="1" indent="-171450"/>
            <a:r>
              <a:rPr lang="en-AU" sz="2049" dirty="0">
                <a:latin typeface="Arial" panose="020B0604020202020204" pitchFamily="34" charset="0"/>
                <a:cs typeface="Arial" panose="020B0604020202020204" pitchFamily="34" charset="0"/>
              </a:rPr>
              <a:t>Increase metering data file size</a:t>
            </a:r>
          </a:p>
          <a:p>
            <a:pPr marL="973379" lvl="2" indent="-171450"/>
            <a:r>
              <a:rPr lang="en-AU" sz="1698" dirty="0">
                <a:latin typeface="Arial" panose="020B0604020202020204" pitchFamily="34" charset="0"/>
                <a:cs typeface="Arial" panose="020B0604020202020204" pitchFamily="34" charset="0"/>
              </a:rPr>
              <a:t>Required metering data file size?</a:t>
            </a:r>
          </a:p>
          <a:p>
            <a:pPr marL="572415" lvl="1" indent="-171450"/>
            <a:r>
              <a:rPr lang="en-AU" sz="2049" dirty="0">
                <a:latin typeface="Arial" panose="020B0604020202020204" pitchFamily="34" charset="0"/>
                <a:cs typeface="Arial" panose="020B0604020202020204" pitchFamily="34" charset="0"/>
              </a:rPr>
              <a:t>Required B2B and B2M communications capacity?</a:t>
            </a:r>
          </a:p>
          <a:p>
            <a:pPr marL="572415" lvl="1" indent="-171450"/>
            <a:endParaRPr lang="en-AU" sz="2049" dirty="0">
              <a:latin typeface="Arial" panose="020B0604020202020204" pitchFamily="34" charset="0"/>
              <a:cs typeface="Arial" panose="020B0604020202020204" pitchFamily="34" charset="0"/>
            </a:endParaRPr>
          </a:p>
          <a:p>
            <a:pPr marL="171450" indent="-171450"/>
            <a:r>
              <a:rPr lang="en-AU" sz="2400" dirty="0">
                <a:latin typeface="Arial" panose="020B0604020202020204" pitchFamily="34" charset="0"/>
                <a:cs typeface="Arial" panose="020B0604020202020204" pitchFamily="34" charset="0"/>
              </a:rPr>
              <a:t>Requirement to differentiate between metering data types?</a:t>
            </a:r>
          </a:p>
          <a:p>
            <a:pPr marL="572415" lvl="1" indent="-171450"/>
            <a:r>
              <a:rPr lang="en-AU" sz="2049" dirty="0">
                <a:latin typeface="Arial" panose="020B0604020202020204" pitchFamily="34" charset="0"/>
                <a:cs typeface="Arial" panose="020B0604020202020204" pitchFamily="34" charset="0"/>
              </a:rPr>
              <a:t>Add new format?</a:t>
            </a:r>
          </a:p>
          <a:p>
            <a:pPr marL="572415" lvl="1" indent="-171450"/>
            <a:r>
              <a:rPr lang="en-AU" sz="2049" dirty="0">
                <a:latin typeface="Arial" panose="020B0604020202020204" pitchFamily="34" charset="0"/>
                <a:cs typeface="Arial" panose="020B0604020202020204" pitchFamily="34" charset="0"/>
              </a:rPr>
              <a:t>Metering data file to only contain the same metering data type?</a:t>
            </a:r>
          </a:p>
          <a:p>
            <a:pPr marL="171450" indent="-171450"/>
            <a:endParaRPr lang="en-AU" sz="2400" dirty="0">
              <a:latin typeface="Arial" panose="020B0604020202020204" pitchFamily="34" charset="0"/>
              <a:cs typeface="Arial" panose="020B0604020202020204" pitchFamily="34" charset="0"/>
            </a:endParaRPr>
          </a:p>
          <a:p>
            <a:pPr marL="0" indent="0">
              <a:buNone/>
            </a:pPr>
            <a:r>
              <a:rPr lang="en-AU" sz="2400" dirty="0">
                <a:solidFill>
                  <a:srgbClr val="0070C0"/>
                </a:solidFill>
                <a:latin typeface="Arial" panose="020B0604020202020204" pitchFamily="34" charset="0"/>
                <a:cs typeface="Arial" panose="020B0604020202020204" pitchFamily="34" charset="0"/>
              </a:rPr>
              <a:t>Actions from MPFG meeting</a:t>
            </a:r>
          </a:p>
          <a:p>
            <a:pPr marL="171450" indent="-171450"/>
            <a:r>
              <a:rPr lang="en-AU" sz="2400" dirty="0">
                <a:solidFill>
                  <a:srgbClr val="0070C0"/>
                </a:solidFill>
                <a:latin typeface="Arial" panose="020B0604020202020204" pitchFamily="34" charset="0"/>
                <a:cs typeface="Arial" panose="020B0604020202020204" pitchFamily="34" charset="0"/>
              </a:rPr>
              <a:t>AEMO advised SWG that review of metering data file size increase and communications capacities is high priority – impact on metering data delivery timeframes.</a:t>
            </a:r>
          </a:p>
          <a:p>
            <a:pPr marL="171450" indent="-171450"/>
            <a:r>
              <a:rPr lang="en-AU" sz="2400" dirty="0">
                <a:solidFill>
                  <a:srgbClr val="0070C0"/>
                </a:solidFill>
                <a:latin typeface="Arial" panose="020B0604020202020204" pitchFamily="34" charset="0"/>
                <a:cs typeface="Arial" panose="020B0604020202020204" pitchFamily="34" charset="0"/>
              </a:rPr>
              <a:t>MPFG Participants to confirm whether there is a requirement to differentiate between interval metering data types.</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161910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171450" indent="-171450"/>
            <a:endParaRPr lang="en-AU" sz="2400" dirty="0">
              <a:latin typeface="Arial" panose="020B0604020202020204" pitchFamily="34" charset="0"/>
              <a:cs typeface="Arial" panose="020B0604020202020204" pitchFamily="34" charset="0"/>
            </a:endParaRPr>
          </a:p>
          <a:p>
            <a:pPr marL="171450" indent="-171450"/>
            <a:r>
              <a:rPr lang="en-AU" sz="2400" dirty="0">
                <a:latin typeface="Arial" panose="020B0604020202020204" pitchFamily="34" charset="0"/>
                <a:cs typeface="Arial" panose="020B0604020202020204" pitchFamily="34" charset="0"/>
              </a:rPr>
              <a:t>Introduction and Overview</a:t>
            </a:r>
          </a:p>
          <a:p>
            <a:pPr marL="171450" indent="-171450"/>
            <a:r>
              <a:rPr lang="en-AU" sz="2400" dirty="0">
                <a:latin typeface="Arial" panose="020B0604020202020204" pitchFamily="34" charset="0"/>
                <a:cs typeface="Arial" panose="020B0604020202020204" pitchFamily="34" charset="0"/>
              </a:rPr>
              <a:t>Procedure Prioritisation</a:t>
            </a:r>
          </a:p>
          <a:p>
            <a:pPr marL="171450" indent="-171450"/>
            <a:r>
              <a:rPr lang="en-AU" sz="2400" dirty="0">
                <a:latin typeface="Arial" panose="020B0604020202020204" pitchFamily="34" charset="0"/>
                <a:cs typeface="Arial" panose="020B0604020202020204" pitchFamily="34" charset="0"/>
              </a:rPr>
              <a:t>Metering Procedure Changes</a:t>
            </a:r>
          </a:p>
          <a:p>
            <a:pPr marL="572415" lvl="1" indent="-171450"/>
            <a:r>
              <a:rPr lang="en-AU" sz="2049" dirty="0">
                <a:latin typeface="Arial" panose="020B0604020202020204" pitchFamily="34" charset="0"/>
                <a:cs typeface="Arial" panose="020B0604020202020204" pitchFamily="34" charset="0"/>
              </a:rPr>
              <a:t>MDFF Specification NEM12 and NEM13</a:t>
            </a:r>
          </a:p>
          <a:p>
            <a:pPr marL="572415" lvl="1" indent="-171450"/>
            <a:r>
              <a:rPr lang="en-AU" sz="2049" dirty="0">
                <a:latin typeface="Arial" panose="020B0604020202020204" pitchFamily="34" charset="0"/>
                <a:cs typeface="Arial" panose="020B0604020202020204" pitchFamily="34" charset="0"/>
              </a:rPr>
              <a:t>MDM Procedures and MDM File Format and Load Process</a:t>
            </a:r>
          </a:p>
          <a:p>
            <a:pPr marL="572415" lvl="1" indent="-171450"/>
            <a:r>
              <a:rPr lang="en-AU" sz="2049" dirty="0">
                <a:latin typeface="Arial" panose="020B0604020202020204" pitchFamily="34" charset="0"/>
                <a:cs typeface="Arial" panose="020B0604020202020204" pitchFamily="34" charset="0"/>
              </a:rPr>
              <a:t>Metrology Procedures: Part A</a:t>
            </a:r>
          </a:p>
          <a:p>
            <a:pPr marL="572415" lvl="1" indent="-171450"/>
            <a:r>
              <a:rPr lang="en-AU" sz="2049" dirty="0">
                <a:latin typeface="Arial" panose="020B0604020202020204" pitchFamily="34" charset="0"/>
                <a:cs typeface="Arial" panose="020B0604020202020204" pitchFamily="34" charset="0"/>
              </a:rPr>
              <a:t>Metrology Procedures: Part B</a:t>
            </a:r>
          </a:p>
          <a:p>
            <a:pPr marL="572415" lvl="1" indent="-171450"/>
            <a:r>
              <a:rPr lang="en-AU" sz="2049" dirty="0">
                <a:latin typeface="Arial" panose="020B0604020202020204" pitchFamily="34" charset="0"/>
                <a:cs typeface="Arial" panose="020B0604020202020204" pitchFamily="34" charset="0"/>
              </a:rPr>
              <a:t>Glossary and Framework</a:t>
            </a:r>
          </a:p>
          <a:p>
            <a:pPr marL="171450" indent="-171450"/>
            <a:r>
              <a:rPr lang="en-AU" sz="2400" dirty="0">
                <a:latin typeface="Arial" panose="020B0604020202020204" pitchFamily="34" charset="0"/>
                <a:cs typeface="Arial" panose="020B0604020202020204" pitchFamily="34" charset="0"/>
              </a:rPr>
              <a:t>Re-Accreditation</a:t>
            </a:r>
          </a:p>
          <a:p>
            <a:pPr marL="171450" indent="-171450"/>
            <a:r>
              <a:rPr lang="en-AU" sz="2400" dirty="0">
                <a:latin typeface="Arial" panose="020B0604020202020204" pitchFamily="34" charset="0"/>
                <a:cs typeface="Arial" panose="020B0604020202020204" pitchFamily="34" charset="0"/>
              </a:rPr>
              <a:t>Issues</a:t>
            </a:r>
          </a:p>
          <a:p>
            <a:pPr marL="572415" lvl="1" indent="-171450"/>
            <a:r>
              <a:rPr lang="en-AU" sz="2049" dirty="0">
                <a:latin typeface="Arial" panose="020B0604020202020204" pitchFamily="34" charset="0"/>
                <a:cs typeface="Arial" panose="020B0604020202020204" pitchFamily="34" charset="0"/>
              </a:rPr>
              <a:t>Identified issues</a:t>
            </a:r>
          </a:p>
          <a:p>
            <a:pPr marL="572415" lvl="1" indent="-171450"/>
            <a:r>
              <a:rPr lang="en-AU" sz="2049" dirty="0">
                <a:latin typeface="Arial" panose="020B0604020202020204" pitchFamily="34" charset="0"/>
                <a:cs typeface="Arial" panose="020B0604020202020204" pitchFamily="34" charset="0"/>
              </a:rPr>
              <a:t>New issues</a:t>
            </a:r>
          </a:p>
          <a:p>
            <a:pPr marL="171450" indent="-171450"/>
            <a:r>
              <a:rPr lang="en-AU" sz="2400" dirty="0">
                <a:latin typeface="Arial" panose="020B0604020202020204" pitchFamily="34" charset="0"/>
                <a:cs typeface="Arial" panose="020B0604020202020204" pitchFamily="34" charset="0"/>
              </a:rPr>
              <a:t>Next Steps</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282100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307974" y="137838"/>
            <a:ext cx="8891443" cy="1310695"/>
          </a:xfrm>
        </p:spPr>
        <p:txBody>
          <a:bodyPr/>
          <a:lstStyle/>
          <a:p>
            <a:r>
              <a:rPr lang="en-AU" dirty="0">
                <a:latin typeface="Arial" panose="020B0604020202020204" pitchFamily="34" charset="0"/>
                <a:cs typeface="Arial" panose="020B0604020202020204" pitchFamily="34" charset="0"/>
              </a:rPr>
              <a:t>New issues identified in MPFG meeting</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631413"/>
            <a:ext cx="10255425" cy="5441851"/>
          </a:xfrm>
        </p:spPr>
        <p:txBody>
          <a:bodyPr>
            <a:noAutofit/>
          </a:bodyPr>
          <a:lstStyle/>
          <a:p>
            <a:pPr marL="171450" indent="-171450"/>
            <a:r>
              <a:rPr lang="en-AU" sz="2400" dirty="0">
                <a:latin typeface="Arial" panose="020B0604020202020204" pitchFamily="34" charset="0"/>
                <a:cs typeface="Arial" panose="020B0604020202020204" pitchFamily="34" charset="0"/>
              </a:rPr>
              <a:t>Materiality of 20 second time error for 5MS</a:t>
            </a:r>
          </a:p>
          <a:p>
            <a:pPr marL="572415" lvl="1" indent="-171450"/>
            <a:r>
              <a:rPr lang="en-AU" sz="2049" dirty="0">
                <a:latin typeface="Arial" panose="020B0604020202020204" pitchFamily="34" charset="0"/>
                <a:cs typeface="Arial" panose="020B0604020202020204" pitchFamily="34" charset="0"/>
              </a:rPr>
              <a:t>The NER allows a 20 second time error for meters:</a:t>
            </a:r>
          </a:p>
          <a:p>
            <a:pPr marL="973378" lvl="3" indent="-171450">
              <a:spcBef>
                <a:spcPts val="877"/>
              </a:spcBef>
            </a:pPr>
            <a:r>
              <a:rPr lang="en-AU" sz="1874" dirty="0">
                <a:latin typeface="Arial" panose="020B0604020202020204" pitchFamily="34" charset="0"/>
                <a:cs typeface="Arial" panose="020B0604020202020204" pitchFamily="34" charset="0"/>
              </a:rPr>
              <a:t>1.1% of  30 minute TI</a:t>
            </a:r>
          </a:p>
          <a:p>
            <a:pPr marL="973378" lvl="3" indent="-171450">
              <a:spcBef>
                <a:spcPts val="877"/>
              </a:spcBef>
            </a:pPr>
            <a:r>
              <a:rPr lang="en-AU" sz="1874" dirty="0">
                <a:latin typeface="Arial" panose="020B0604020202020204" pitchFamily="34" charset="0"/>
                <a:cs typeface="Arial" panose="020B0604020202020204" pitchFamily="34" charset="0"/>
              </a:rPr>
              <a:t>6.7% of a 5 minute TI</a:t>
            </a:r>
          </a:p>
          <a:p>
            <a:pPr marL="572415" lvl="1" indent="-171450"/>
            <a:r>
              <a:rPr lang="en-AU" sz="2049" dirty="0">
                <a:latin typeface="Arial" panose="020B0604020202020204" pitchFamily="34" charset="0"/>
                <a:cs typeface="Arial" panose="020B0604020202020204" pitchFamily="34" charset="0"/>
              </a:rPr>
              <a:t>NER 7.10.6(d) requires MDP to check metering installation clock accuracy each time the metering installation is accessed.  Clock accuracy is therefore not related to individual trading intervals.  AEMO does not consider this to be an issue.</a:t>
            </a:r>
          </a:p>
          <a:p>
            <a:pPr marL="171450" indent="-171450"/>
            <a:r>
              <a:rPr lang="en-AU" sz="2400" dirty="0">
                <a:latin typeface="Arial" panose="020B0604020202020204" pitchFamily="34" charset="0"/>
                <a:cs typeface="Arial" panose="020B0604020202020204" pitchFamily="34" charset="0"/>
              </a:rPr>
              <a:t>AEMO will accept </a:t>
            </a:r>
            <a:r>
              <a:rPr lang="en-AU" sz="2400" dirty="0" err="1">
                <a:latin typeface="Arial" panose="020B0604020202020204" pitchFamily="34" charset="0"/>
                <a:cs typeface="Arial" panose="020B0604020202020204" pitchFamily="34" charset="0"/>
              </a:rPr>
              <a:t>Wh</a:t>
            </a:r>
            <a:r>
              <a:rPr lang="en-AU" sz="2400" dirty="0">
                <a:latin typeface="Arial" panose="020B0604020202020204" pitchFamily="34" charset="0"/>
                <a:cs typeface="Arial" panose="020B0604020202020204" pitchFamily="34" charset="0"/>
              </a:rPr>
              <a:t> metering data but will only supply kWh metering data</a:t>
            </a:r>
          </a:p>
          <a:p>
            <a:pPr marL="572415" lvl="1" indent="-171450"/>
            <a:r>
              <a:rPr lang="en-AU" sz="2049" dirty="0">
                <a:latin typeface="Arial" panose="020B0604020202020204" pitchFamily="34" charset="0"/>
                <a:cs typeface="Arial" panose="020B0604020202020204" pitchFamily="34" charset="0"/>
              </a:rPr>
              <a:t>AEMO to develop a convention for resolution of decimals with consideration of rounding of values.</a:t>
            </a:r>
          </a:p>
          <a:p>
            <a:pPr marL="171450" indent="-171450"/>
            <a:r>
              <a:rPr lang="en-AU" sz="2400" dirty="0">
                <a:latin typeface="Arial" panose="020B0604020202020204" pitchFamily="34" charset="0"/>
                <a:cs typeface="Arial" panose="020B0604020202020204" pitchFamily="34" charset="0"/>
              </a:rPr>
              <a:t>AEMO to consider accepting B2B transactions including PMD/VMD processes.</a:t>
            </a:r>
          </a:p>
          <a:p>
            <a:pPr marL="572415" lvl="1" indent="-171450"/>
            <a:r>
              <a:rPr lang="en-AU" sz="2049" dirty="0">
                <a:latin typeface="Arial" panose="020B0604020202020204" pitchFamily="34" charset="0"/>
                <a:cs typeface="Arial" panose="020B0604020202020204" pitchFamily="34" charset="0"/>
              </a:rPr>
              <a:t>AEMO considers an “AEMO initiated” RM11 report will produce the same result as PMD/VMD requests.  Therefore AEMO will receive MDFF via B2M as proposed.</a:t>
            </a:r>
          </a:p>
          <a:p>
            <a:pPr marL="171450" indent="-171450"/>
            <a:endParaRPr lang="en-AU" sz="2400" dirty="0">
              <a:latin typeface="Arial" panose="020B0604020202020204" pitchFamily="34" charset="0"/>
              <a:cs typeface="Arial" panose="020B0604020202020204" pitchFamily="34" charset="0"/>
            </a:endParaRPr>
          </a:p>
          <a:p>
            <a:pPr marL="171450" indent="-171450"/>
            <a:endParaRPr lang="en-AU" sz="2400" dirty="0">
              <a:latin typeface="Arial" panose="020B0604020202020204" pitchFamily="34" charset="0"/>
              <a:cs typeface="Arial" panose="020B0604020202020204" pitchFamily="34" charset="0"/>
            </a:endParaRPr>
          </a:p>
          <a:p>
            <a:pPr marL="0" indent="0">
              <a:buNone/>
            </a:pPr>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681097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307974" y="137838"/>
            <a:ext cx="8891443" cy="1310695"/>
          </a:xfrm>
        </p:spPr>
        <p:txBody>
          <a:bodyPr/>
          <a:lstStyle/>
          <a:p>
            <a:r>
              <a:rPr lang="en-AU" dirty="0">
                <a:latin typeface="Arial" panose="020B0604020202020204" pitchFamily="34" charset="0"/>
                <a:cs typeface="Arial" panose="020B0604020202020204" pitchFamily="34" charset="0"/>
              </a:rPr>
              <a:t>New issues identified in MPFG meeting</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171450" indent="-171450"/>
            <a:endParaRPr lang="en-AU" sz="2400" dirty="0">
              <a:latin typeface="Arial" panose="020B0604020202020204" pitchFamily="34" charset="0"/>
              <a:cs typeface="Arial" panose="020B0604020202020204" pitchFamily="34" charset="0"/>
            </a:endParaRPr>
          </a:p>
          <a:p>
            <a:pPr marL="171450" indent="-171450"/>
            <a:r>
              <a:rPr lang="en-AU" sz="2400" dirty="0">
                <a:latin typeface="Arial" panose="020B0604020202020204" pitchFamily="34" charset="0"/>
                <a:cs typeface="Arial" panose="020B0604020202020204" pitchFamily="34" charset="0"/>
              </a:rPr>
              <a:t>AEMO to accept metering data where data streams not registered in MSATS rather than reject the metering data as proposed.</a:t>
            </a:r>
          </a:p>
          <a:p>
            <a:pPr lvl="1"/>
            <a:r>
              <a:rPr lang="en-AU" sz="2049" dirty="0">
                <a:latin typeface="Arial" panose="020B0604020202020204" pitchFamily="34" charset="0"/>
                <a:cs typeface="Arial" panose="020B0604020202020204" pitchFamily="34" charset="0"/>
              </a:rPr>
              <a:t>AEMO to review its system design </a:t>
            </a:r>
          </a:p>
          <a:p>
            <a:pPr marL="171450" indent="-171450"/>
            <a:endParaRPr lang="en-AU" sz="2400" dirty="0">
              <a:latin typeface="Arial" panose="020B0604020202020204" pitchFamily="34" charset="0"/>
              <a:cs typeface="Arial" panose="020B0604020202020204" pitchFamily="34" charset="0"/>
            </a:endParaRPr>
          </a:p>
          <a:p>
            <a:pPr marL="171450" indent="-171450"/>
            <a:r>
              <a:rPr lang="en-AU" sz="2400" dirty="0">
                <a:latin typeface="Arial" panose="020B0604020202020204" pitchFamily="34" charset="0"/>
                <a:cs typeface="Arial" panose="020B0604020202020204" pitchFamily="34" charset="0"/>
              </a:rPr>
              <a:t>Standardise the use of </a:t>
            </a:r>
            <a:r>
              <a:rPr lang="en-AU" sz="2400" dirty="0" err="1">
                <a:latin typeface="Arial" panose="020B0604020202020204" pitchFamily="34" charset="0"/>
                <a:cs typeface="Arial" panose="020B0604020202020204" pitchFamily="34" charset="0"/>
              </a:rPr>
              <a:t>RegisterID</a:t>
            </a:r>
            <a:r>
              <a:rPr lang="en-AU" sz="2400" dirty="0">
                <a:latin typeface="Arial" panose="020B0604020202020204" pitchFamily="34" charset="0"/>
                <a:cs typeface="Arial" panose="020B0604020202020204" pitchFamily="34" charset="0"/>
              </a:rPr>
              <a:t> and </a:t>
            </a:r>
            <a:r>
              <a:rPr lang="en-AU" sz="2400" dirty="0" err="1">
                <a:latin typeface="Arial" panose="020B0604020202020204" pitchFamily="34" charset="0"/>
                <a:cs typeface="Arial" panose="020B0604020202020204" pitchFamily="34" charset="0"/>
              </a:rPr>
              <a:t>DatastreamID</a:t>
            </a:r>
            <a:endParaRPr lang="en-AU" sz="2400" dirty="0">
              <a:latin typeface="Arial" panose="020B0604020202020204" pitchFamily="34" charset="0"/>
              <a:cs typeface="Arial" panose="020B0604020202020204" pitchFamily="34" charset="0"/>
            </a:endParaRPr>
          </a:p>
          <a:p>
            <a:pPr marL="572415" lvl="1" indent="-171450"/>
            <a:r>
              <a:rPr lang="en-AU" sz="2049" dirty="0">
                <a:latin typeface="Arial" panose="020B0604020202020204" pitchFamily="34" charset="0"/>
                <a:cs typeface="Arial" panose="020B0604020202020204" pitchFamily="34" charset="0"/>
              </a:rPr>
              <a:t>MPFG Participants agreed this should be reviewed.</a:t>
            </a:r>
          </a:p>
          <a:p>
            <a:pPr marL="572415" lvl="1" indent="-171450"/>
            <a:r>
              <a:rPr lang="en-AU" sz="2049" dirty="0">
                <a:latin typeface="Arial" panose="020B0604020202020204" pitchFamily="34" charset="0"/>
                <a:cs typeface="Arial" panose="020B0604020202020204" pitchFamily="34" charset="0"/>
              </a:rPr>
              <a:t>Proponent to provide a proposed approach to achieve standardisation.</a:t>
            </a:r>
          </a:p>
          <a:p>
            <a:pPr marL="171450" indent="-171450"/>
            <a:endParaRPr lang="en-AU" sz="2400" dirty="0">
              <a:latin typeface="Arial" panose="020B0604020202020204" pitchFamily="34" charset="0"/>
              <a:cs typeface="Arial" panose="020B0604020202020204" pitchFamily="34" charset="0"/>
            </a:endParaRPr>
          </a:p>
          <a:p>
            <a:pPr marL="171450" indent="-171450"/>
            <a:endParaRPr lang="en-AU" sz="2400" dirty="0">
              <a:latin typeface="Arial" panose="020B0604020202020204" pitchFamily="34" charset="0"/>
              <a:cs typeface="Arial" panose="020B0604020202020204" pitchFamily="34" charset="0"/>
            </a:endParaRPr>
          </a:p>
          <a:p>
            <a:pPr marL="0" indent="0">
              <a:buNone/>
            </a:pPr>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701206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Next Steps</a:t>
            </a:r>
          </a:p>
        </p:txBody>
      </p:sp>
      <p:sp>
        <p:nvSpPr>
          <p:cNvPr id="4" name="Slide Number Placeholder 3">
            <a:extLst>
              <a:ext uri="{FF2B5EF4-FFF2-40B4-BE49-F238E27FC236}">
                <a16:creationId xmlns:a16="http://schemas.microsoft.com/office/drawing/2014/main" id="{9A2D648B-52D8-48EA-8E27-9442DC341A62}"/>
              </a:ext>
            </a:extLst>
          </p:cNvPr>
          <p:cNvSpPr>
            <a:spLocks noGrp="1"/>
          </p:cNvSpPr>
          <p:nvPr>
            <p:ph type="sldNum" sz="quarter" idx="12"/>
          </p:nvPr>
        </p:nvSpPr>
        <p:spPr/>
        <p:txBody>
          <a:bodyPr/>
          <a:lstStyle/>
          <a:p>
            <a:fld id="{4EC81F68-4976-451A-B2E9-79BCBD2F70CC}" type="slidenum">
              <a:rPr lang="en-AU" smtClean="0"/>
              <a:pPr/>
              <a:t>22</a:t>
            </a:fld>
            <a:endParaRPr lang="en-AU"/>
          </a:p>
        </p:txBody>
      </p:sp>
    </p:spTree>
    <p:extLst>
      <p:ext uri="{BB962C8B-B14F-4D97-AF65-F5344CB8AC3E}">
        <p14:creationId xmlns:p14="http://schemas.microsoft.com/office/powerpoint/2010/main" val="1978430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Next Steps</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448533"/>
            <a:ext cx="10255425" cy="5441851"/>
          </a:xfrm>
        </p:spPr>
        <p:txBody>
          <a:bodyPr>
            <a:noAutofit/>
          </a:bodyPr>
          <a:lstStyle/>
          <a:p>
            <a:pPr marL="171450" indent="-171450"/>
            <a:endParaRPr lang="en-AU" sz="2400" dirty="0">
              <a:latin typeface="Arial" panose="020B0604020202020204" pitchFamily="34" charset="0"/>
              <a:cs typeface="Arial" panose="020B0604020202020204" pitchFamily="34" charset="0"/>
            </a:endParaRPr>
          </a:p>
          <a:p>
            <a:r>
              <a:rPr lang="en-AU" sz="2400" dirty="0">
                <a:latin typeface="Arial" panose="020B0604020202020204" pitchFamily="34" charset="0"/>
                <a:cs typeface="Arial" panose="020B0604020202020204" pitchFamily="34" charset="0"/>
              </a:rPr>
              <a:t>MPFG feedback on procedure change </a:t>
            </a:r>
            <a:r>
              <a:rPr lang="en-AU" sz="2400">
                <a:latin typeface="Arial" panose="020B0604020202020204" pitchFamily="34" charset="0"/>
                <a:cs typeface="Arial" panose="020B0604020202020204" pitchFamily="34" charset="0"/>
              </a:rPr>
              <a:t>impact assessment</a:t>
            </a:r>
            <a:endParaRPr lang="en-AU" sz="2400" dirty="0">
              <a:latin typeface="Arial" panose="020B0604020202020204" pitchFamily="34" charset="0"/>
              <a:cs typeface="Arial" panose="020B0604020202020204" pitchFamily="34" charset="0"/>
            </a:endParaRPr>
          </a:p>
          <a:p>
            <a:r>
              <a:rPr lang="en-AU" sz="2400" dirty="0">
                <a:latin typeface="Arial" panose="020B0604020202020204" pitchFamily="34" charset="0"/>
                <a:cs typeface="Arial" panose="020B0604020202020204" pitchFamily="34" charset="0"/>
              </a:rPr>
              <a:t>MPFG feedback on prioritisation approach</a:t>
            </a:r>
          </a:p>
          <a:p>
            <a:endParaRPr lang="en-AU" sz="2400" dirty="0">
              <a:latin typeface="Arial" panose="020B0604020202020204" pitchFamily="34" charset="0"/>
              <a:cs typeface="Arial" panose="020B0604020202020204" pitchFamily="34" charset="0"/>
            </a:endParaRPr>
          </a:p>
          <a:p>
            <a:pPr marL="171450" indent="-171450"/>
            <a:r>
              <a:rPr lang="en-AU" sz="2400" dirty="0">
                <a:latin typeface="Arial" panose="020B0604020202020204" pitchFamily="34" charset="0"/>
                <a:cs typeface="Arial" panose="020B0604020202020204" pitchFamily="34" charset="0"/>
              </a:rPr>
              <a:t>Second metering procedures focus group meeting to be determined.</a:t>
            </a:r>
          </a:p>
          <a:p>
            <a:r>
              <a:rPr lang="en-AU" sz="2400" dirty="0">
                <a:latin typeface="Arial" panose="020B0604020202020204" pitchFamily="34" charset="0"/>
                <a:cs typeface="Arial" panose="020B0604020202020204" pitchFamily="34" charset="0"/>
              </a:rPr>
              <a:t>Outcomes of focus group fed back into procedure development process and to the PWG.</a:t>
            </a:r>
          </a:p>
          <a:p>
            <a:endParaRPr lang="en-AU" sz="2400" dirty="0">
              <a:latin typeface="Arial" panose="020B0604020202020204" pitchFamily="34" charset="0"/>
              <a:cs typeface="Arial" panose="020B0604020202020204" pitchFamily="34" charset="0"/>
            </a:endParaRPr>
          </a:p>
          <a:p>
            <a:r>
              <a:rPr lang="en-AU" sz="2400" dirty="0">
                <a:latin typeface="Arial" panose="020B0604020202020204" pitchFamily="34" charset="0"/>
                <a:cs typeface="Arial" panose="020B0604020202020204" pitchFamily="34" charset="0"/>
              </a:rPr>
              <a:t>Other comments</a:t>
            </a:r>
          </a:p>
          <a:p>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566670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Questions</a:t>
            </a:r>
          </a:p>
        </p:txBody>
      </p:sp>
      <p:sp>
        <p:nvSpPr>
          <p:cNvPr id="4" name="Slide Number Placeholder 3">
            <a:extLst>
              <a:ext uri="{FF2B5EF4-FFF2-40B4-BE49-F238E27FC236}">
                <a16:creationId xmlns:a16="http://schemas.microsoft.com/office/drawing/2014/main" id="{9A2D648B-52D8-48EA-8E27-9442DC341A62}"/>
              </a:ext>
            </a:extLst>
          </p:cNvPr>
          <p:cNvSpPr>
            <a:spLocks noGrp="1"/>
          </p:cNvSpPr>
          <p:nvPr>
            <p:ph type="sldNum" sz="quarter" idx="12"/>
          </p:nvPr>
        </p:nvSpPr>
        <p:spPr/>
        <p:txBody>
          <a:bodyPr/>
          <a:lstStyle/>
          <a:p>
            <a:fld id="{4EC81F68-4976-451A-B2E9-79BCBD2F70CC}" type="slidenum">
              <a:rPr lang="en-AU" smtClean="0"/>
              <a:pPr/>
              <a:t>24</a:t>
            </a:fld>
            <a:endParaRPr lang="en-AU"/>
          </a:p>
        </p:txBody>
      </p:sp>
    </p:spTree>
    <p:extLst>
      <p:ext uri="{BB962C8B-B14F-4D97-AF65-F5344CB8AC3E}">
        <p14:creationId xmlns:p14="http://schemas.microsoft.com/office/powerpoint/2010/main" val="3453072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886B9-6A16-49A9-8965-A4DE1EBC12D0}"/>
              </a:ext>
            </a:extLst>
          </p:cNvPr>
          <p:cNvSpPr>
            <a:spLocks noGrp="1"/>
          </p:cNvSpPr>
          <p:nvPr>
            <p:ph type="title"/>
          </p:nvPr>
        </p:nvSpPr>
        <p:spPr/>
        <p:txBody>
          <a:bodyPr/>
          <a:lstStyle/>
          <a:p>
            <a:r>
              <a:rPr lang="en-AU" dirty="0"/>
              <a:t>Actions - MPFG 15 August</a:t>
            </a:r>
          </a:p>
        </p:txBody>
      </p:sp>
      <p:sp>
        <p:nvSpPr>
          <p:cNvPr id="4" name="Slide Number Placeholder 3">
            <a:extLst>
              <a:ext uri="{FF2B5EF4-FFF2-40B4-BE49-F238E27FC236}">
                <a16:creationId xmlns:a16="http://schemas.microsoft.com/office/drawing/2014/main" id="{7E1DEC17-8A04-4793-9398-2CA1F8663CBF}"/>
              </a:ext>
            </a:extLst>
          </p:cNvPr>
          <p:cNvSpPr>
            <a:spLocks noGrp="1"/>
          </p:cNvSpPr>
          <p:nvPr>
            <p:ph type="sldNum" sz="quarter" idx="12"/>
          </p:nvPr>
        </p:nvSpPr>
        <p:spPr/>
        <p:txBody>
          <a:bodyPr/>
          <a:lstStyle/>
          <a:p>
            <a:fld id="{4EC81F68-4976-451A-B2E9-79BCBD2F70CC}" type="slidenum">
              <a:rPr lang="en-AU" smtClean="0"/>
              <a:t>25</a:t>
            </a:fld>
            <a:endParaRPr lang="en-AU"/>
          </a:p>
        </p:txBody>
      </p:sp>
      <p:graphicFrame>
        <p:nvGraphicFramePr>
          <p:cNvPr id="6" name="Table 5">
            <a:extLst>
              <a:ext uri="{FF2B5EF4-FFF2-40B4-BE49-F238E27FC236}">
                <a16:creationId xmlns:a16="http://schemas.microsoft.com/office/drawing/2014/main" id="{8AB1993A-E5C2-479E-B52F-7588ACDBBD11}"/>
              </a:ext>
            </a:extLst>
          </p:cNvPr>
          <p:cNvGraphicFramePr>
            <a:graphicFrameLocks noGrp="1"/>
          </p:cNvGraphicFramePr>
          <p:nvPr>
            <p:extLst>
              <p:ext uri="{D42A27DB-BD31-4B8C-83A1-F6EECF244321}">
                <p14:modId xmlns:p14="http://schemas.microsoft.com/office/powerpoint/2010/main" val="2554039192"/>
              </p:ext>
            </p:extLst>
          </p:nvPr>
        </p:nvGraphicFramePr>
        <p:xfrm>
          <a:off x="147367" y="1456082"/>
          <a:ext cx="10378393" cy="6085179"/>
        </p:xfrm>
        <a:graphic>
          <a:graphicData uri="http://schemas.openxmlformats.org/drawingml/2006/table">
            <a:tbl>
              <a:tblPr firstRow="1" bandRow="1">
                <a:tableStyleId>{5C22544A-7EE6-4342-B048-85BDC9FD1C3A}</a:tableStyleId>
              </a:tblPr>
              <a:tblGrid>
                <a:gridCol w="528174">
                  <a:extLst>
                    <a:ext uri="{9D8B030D-6E8A-4147-A177-3AD203B41FA5}">
                      <a16:colId xmlns:a16="http://schemas.microsoft.com/office/drawing/2014/main" val="3680226345"/>
                    </a:ext>
                  </a:extLst>
                </a:gridCol>
                <a:gridCol w="2829659">
                  <a:extLst>
                    <a:ext uri="{9D8B030D-6E8A-4147-A177-3AD203B41FA5}">
                      <a16:colId xmlns:a16="http://schemas.microsoft.com/office/drawing/2014/main" val="3511128652"/>
                    </a:ext>
                  </a:extLst>
                </a:gridCol>
                <a:gridCol w="4815840">
                  <a:extLst>
                    <a:ext uri="{9D8B030D-6E8A-4147-A177-3AD203B41FA5}">
                      <a16:colId xmlns:a16="http://schemas.microsoft.com/office/drawing/2014/main" val="3771347372"/>
                    </a:ext>
                  </a:extLst>
                </a:gridCol>
                <a:gridCol w="1097280">
                  <a:extLst>
                    <a:ext uri="{9D8B030D-6E8A-4147-A177-3AD203B41FA5}">
                      <a16:colId xmlns:a16="http://schemas.microsoft.com/office/drawing/2014/main" val="3574591857"/>
                    </a:ext>
                  </a:extLst>
                </a:gridCol>
                <a:gridCol w="1107440">
                  <a:extLst>
                    <a:ext uri="{9D8B030D-6E8A-4147-A177-3AD203B41FA5}">
                      <a16:colId xmlns:a16="http://schemas.microsoft.com/office/drawing/2014/main" val="3222196391"/>
                    </a:ext>
                  </a:extLst>
                </a:gridCol>
              </a:tblGrid>
              <a:tr h="336419">
                <a:tc>
                  <a:txBody>
                    <a:bodyPr/>
                    <a:lstStyle/>
                    <a:p>
                      <a:r>
                        <a:rPr lang="en-AU" sz="1300" dirty="0"/>
                        <a:t>Item</a:t>
                      </a:r>
                    </a:p>
                  </a:txBody>
                  <a:tcPr marL="82953" marR="82953" marT="41476" marB="41476"/>
                </a:tc>
                <a:tc>
                  <a:txBody>
                    <a:bodyPr/>
                    <a:lstStyle/>
                    <a:p>
                      <a:r>
                        <a:rPr lang="en-AU" sz="1300" dirty="0"/>
                        <a:t>Topic</a:t>
                      </a:r>
                    </a:p>
                  </a:txBody>
                  <a:tcPr marL="82953" marR="82953" marT="41476" marB="41476"/>
                </a:tc>
                <a:tc>
                  <a:txBody>
                    <a:bodyPr/>
                    <a:lstStyle/>
                    <a:p>
                      <a:r>
                        <a:rPr lang="en-AU" sz="1300" dirty="0"/>
                        <a:t>Action Required</a:t>
                      </a:r>
                    </a:p>
                  </a:txBody>
                  <a:tcPr marL="82953" marR="82953" marT="41476" marB="41476"/>
                </a:tc>
                <a:tc>
                  <a:txBody>
                    <a:bodyPr/>
                    <a:lstStyle/>
                    <a:p>
                      <a:r>
                        <a:rPr lang="en-AU" sz="1300" dirty="0"/>
                        <a:t>Responsible</a:t>
                      </a:r>
                    </a:p>
                  </a:txBody>
                  <a:tcPr marL="82953" marR="82953" marT="41476" marB="41476"/>
                </a:tc>
                <a:tc>
                  <a:txBody>
                    <a:bodyPr/>
                    <a:lstStyle/>
                    <a:p>
                      <a:r>
                        <a:rPr lang="en-AU" sz="1300" dirty="0"/>
                        <a:t>By</a:t>
                      </a:r>
                    </a:p>
                  </a:txBody>
                  <a:tcPr marL="82953" marR="82953" marT="41476" marB="41476"/>
                </a:tc>
                <a:extLst>
                  <a:ext uri="{0D108BD9-81ED-4DB2-BD59-A6C34878D82A}">
                    <a16:rowId xmlns:a16="http://schemas.microsoft.com/office/drawing/2014/main" val="3770707512"/>
                  </a:ext>
                </a:extLst>
              </a:tr>
              <a:tr h="336419">
                <a:tc>
                  <a:txBody>
                    <a:bodyPr/>
                    <a:lstStyle/>
                    <a:p>
                      <a:r>
                        <a:rPr lang="en-AU" sz="1400" kern="1200" dirty="0">
                          <a:solidFill>
                            <a:schemeClr val="dk1"/>
                          </a:solidFill>
                          <a:latin typeface="Arial" panose="020B0604020202020204" pitchFamily="34" charset="0"/>
                          <a:ea typeface="+mn-ea"/>
                          <a:cs typeface="Arial" panose="020B0604020202020204" pitchFamily="34" charset="0"/>
                        </a:rPr>
                        <a:t>1</a:t>
                      </a:r>
                    </a:p>
                  </a:txBody>
                  <a:tcPr marL="82953" marR="82953" marT="41476" marB="41476"/>
                </a:tc>
                <a:tc>
                  <a:txBody>
                    <a:bodyPr/>
                    <a:lstStyle/>
                    <a:p>
                      <a:pPr marL="0" marR="0" lvl="0" indent="0" algn="l" defTabSz="72751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latin typeface="Arial" panose="020B0604020202020204" pitchFamily="34" charset="0"/>
                          <a:ea typeface="+mn-ea"/>
                          <a:cs typeface="Arial" panose="020B0604020202020204" pitchFamily="34" charset="0"/>
                        </a:rPr>
                        <a:t>Metering data delivery timeframe</a:t>
                      </a:r>
                    </a:p>
                    <a:p>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pPr marL="0" marR="0" lvl="0" indent="0" algn="l" defTabSz="72751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latin typeface="Arial" panose="020B0604020202020204" pitchFamily="34" charset="0"/>
                          <a:ea typeface="+mn-ea"/>
                          <a:cs typeface="Arial" panose="020B0604020202020204" pitchFamily="34" charset="0"/>
                        </a:rPr>
                        <a:t>AEMO advised SWG that review of metering data file size increase and communications capacities is high priority – impact on metering data delivery timeframes.</a:t>
                      </a:r>
                    </a:p>
                    <a:p>
                      <a:pPr marL="0" marR="0" lvl="0" indent="0" algn="l" defTabSz="727510" rtl="0" eaLnBrk="1" fontAlgn="auto" latinLnBrk="0" hangingPunct="1">
                        <a:lnSpc>
                          <a:spcPct val="100000"/>
                        </a:lnSpc>
                        <a:spcBef>
                          <a:spcPts val="0"/>
                        </a:spcBef>
                        <a:spcAft>
                          <a:spcPts val="0"/>
                        </a:spcAft>
                        <a:buClrTx/>
                        <a:buSzTx/>
                        <a:buFontTx/>
                        <a:buNone/>
                        <a:tabLst/>
                        <a:defRPr/>
                      </a:pPr>
                      <a:endParaRPr lang="en-AU" sz="1400" kern="1200" dirty="0">
                        <a:solidFill>
                          <a:schemeClr val="dk1"/>
                        </a:solidFill>
                        <a:latin typeface="Arial" panose="020B0604020202020204" pitchFamily="34" charset="0"/>
                        <a:ea typeface="+mn-ea"/>
                        <a:cs typeface="Arial" panose="020B0604020202020204" pitchFamily="34" charset="0"/>
                      </a:endParaRPr>
                    </a:p>
                    <a:p>
                      <a:pPr marL="0" marR="0" lvl="0" indent="0" algn="l" defTabSz="72751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latin typeface="Arial" panose="020B0604020202020204" pitchFamily="34" charset="0"/>
                          <a:ea typeface="+mn-ea"/>
                          <a:cs typeface="Arial" panose="020B0604020202020204" pitchFamily="34" charset="0"/>
                        </a:rPr>
                        <a:t>AEMO and SWG Participants to determine increased metering data file size and communications capacities.</a:t>
                      </a:r>
                    </a:p>
                    <a:p>
                      <a:pPr marL="0" marR="0" lvl="0" indent="0" algn="l" defTabSz="727510" rtl="0" eaLnBrk="1" fontAlgn="auto" latinLnBrk="0" hangingPunct="1">
                        <a:lnSpc>
                          <a:spcPct val="100000"/>
                        </a:lnSpc>
                        <a:spcBef>
                          <a:spcPts val="0"/>
                        </a:spcBef>
                        <a:spcAft>
                          <a:spcPts val="0"/>
                        </a:spcAft>
                        <a:buClrTx/>
                        <a:buSzTx/>
                        <a:buFontTx/>
                        <a:buNone/>
                        <a:tabLst/>
                        <a:defRPr/>
                      </a:pPr>
                      <a:endParaRPr lang="en-AU" sz="1400" kern="1200" dirty="0">
                        <a:solidFill>
                          <a:schemeClr val="dk1"/>
                        </a:solidFill>
                        <a:latin typeface="Arial" panose="020B0604020202020204" pitchFamily="34" charset="0"/>
                        <a:ea typeface="+mn-ea"/>
                        <a:cs typeface="Arial" panose="020B0604020202020204" pitchFamily="34" charset="0"/>
                      </a:endParaRPr>
                    </a:p>
                    <a:p>
                      <a:pPr marL="0" marR="0" lvl="0" indent="0" algn="l" defTabSz="72751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latin typeface="Arial" panose="020B0604020202020204" pitchFamily="34" charset="0"/>
                          <a:ea typeface="+mn-ea"/>
                          <a:cs typeface="Arial" panose="020B0604020202020204" pitchFamily="34" charset="0"/>
                        </a:rPr>
                        <a:t>Consider part-day data delivery once SWG considers data volumes.</a:t>
                      </a:r>
                    </a:p>
                    <a:p>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AEMO</a:t>
                      </a:r>
                    </a:p>
                    <a:p>
                      <a:endParaRPr lang="en-AU" sz="1400" kern="1200" dirty="0">
                        <a:solidFill>
                          <a:schemeClr val="dk1"/>
                        </a:solidFill>
                        <a:latin typeface="Arial" panose="020B0604020202020204" pitchFamily="34" charset="0"/>
                        <a:ea typeface="+mn-ea"/>
                        <a:cs typeface="Arial" panose="020B0604020202020204" pitchFamily="34" charset="0"/>
                      </a:endParaRPr>
                    </a:p>
                    <a:p>
                      <a:endParaRPr lang="en-AU" sz="1400" kern="1200" dirty="0">
                        <a:solidFill>
                          <a:schemeClr val="dk1"/>
                        </a:solidFill>
                        <a:latin typeface="Arial" panose="020B0604020202020204" pitchFamily="34" charset="0"/>
                        <a:ea typeface="+mn-ea"/>
                        <a:cs typeface="Arial" panose="020B0604020202020204" pitchFamily="34" charset="0"/>
                      </a:endParaRPr>
                    </a:p>
                    <a:p>
                      <a:endParaRPr lang="en-AU" sz="1400" kern="1200" dirty="0">
                        <a:solidFill>
                          <a:schemeClr val="dk1"/>
                        </a:solidFill>
                        <a:latin typeface="Arial" panose="020B0604020202020204" pitchFamily="34" charset="0"/>
                        <a:ea typeface="+mn-ea"/>
                        <a:cs typeface="Arial" panose="020B0604020202020204" pitchFamily="34" charset="0"/>
                      </a:endParaRPr>
                    </a:p>
                    <a:p>
                      <a:r>
                        <a:rPr lang="en-AU" sz="1400" kern="1200" dirty="0">
                          <a:solidFill>
                            <a:schemeClr val="dk1"/>
                          </a:solidFill>
                          <a:latin typeface="Arial" panose="020B0604020202020204" pitchFamily="34" charset="0"/>
                          <a:ea typeface="+mn-ea"/>
                          <a:cs typeface="Arial" panose="020B0604020202020204" pitchFamily="34" charset="0"/>
                        </a:rPr>
                        <a:t>SWG</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Completed</a:t>
                      </a:r>
                    </a:p>
                    <a:p>
                      <a:endParaRPr lang="en-AU" sz="1400" kern="1200" dirty="0">
                        <a:solidFill>
                          <a:schemeClr val="dk1"/>
                        </a:solidFill>
                        <a:latin typeface="Arial" panose="020B0604020202020204" pitchFamily="34" charset="0"/>
                        <a:ea typeface="+mn-ea"/>
                        <a:cs typeface="Arial" panose="020B0604020202020204" pitchFamily="34" charset="0"/>
                      </a:endParaRPr>
                    </a:p>
                    <a:p>
                      <a:endParaRPr lang="en-AU" sz="1400" kern="1200" dirty="0">
                        <a:solidFill>
                          <a:schemeClr val="dk1"/>
                        </a:solidFill>
                        <a:latin typeface="Arial" panose="020B0604020202020204" pitchFamily="34" charset="0"/>
                        <a:ea typeface="+mn-ea"/>
                        <a:cs typeface="Arial" panose="020B0604020202020204" pitchFamily="34" charset="0"/>
                      </a:endParaRPr>
                    </a:p>
                    <a:p>
                      <a:endParaRPr lang="en-AU" sz="1400" kern="1200" dirty="0">
                        <a:solidFill>
                          <a:schemeClr val="dk1"/>
                        </a:solidFill>
                        <a:latin typeface="Arial" panose="020B0604020202020204" pitchFamily="34" charset="0"/>
                        <a:ea typeface="+mn-ea"/>
                        <a:cs typeface="Arial" panose="020B0604020202020204" pitchFamily="34" charset="0"/>
                      </a:endParaRPr>
                    </a:p>
                    <a:p>
                      <a:r>
                        <a:rPr lang="en-AU" sz="1400" kern="1200" dirty="0">
                          <a:solidFill>
                            <a:schemeClr val="dk1"/>
                          </a:solidFill>
                          <a:latin typeface="Arial" panose="020B0604020202020204" pitchFamily="34" charset="0"/>
                          <a:ea typeface="+mn-ea"/>
                          <a:cs typeface="Arial" panose="020B0604020202020204" pitchFamily="34" charset="0"/>
                        </a:rPr>
                        <a:t>SWG meeting date TBC</a:t>
                      </a:r>
                    </a:p>
                  </a:txBody>
                  <a:tcPr marL="82953" marR="82953" marT="41476" marB="41476"/>
                </a:tc>
                <a:extLst>
                  <a:ext uri="{0D108BD9-81ED-4DB2-BD59-A6C34878D82A}">
                    <a16:rowId xmlns:a16="http://schemas.microsoft.com/office/drawing/2014/main" val="1659803812"/>
                  </a:ext>
                </a:extLst>
              </a:tr>
              <a:tr h="336419">
                <a:tc>
                  <a:txBody>
                    <a:bodyPr/>
                    <a:lstStyle/>
                    <a:p>
                      <a:r>
                        <a:rPr lang="en-AU" sz="1400" kern="1200" dirty="0">
                          <a:solidFill>
                            <a:schemeClr val="dk1"/>
                          </a:solidFill>
                          <a:latin typeface="Arial" panose="020B0604020202020204" pitchFamily="34" charset="0"/>
                          <a:ea typeface="+mn-ea"/>
                          <a:cs typeface="Arial" panose="020B0604020202020204" pitchFamily="34" charset="0"/>
                        </a:rPr>
                        <a:t>2</a:t>
                      </a:r>
                    </a:p>
                  </a:txBody>
                  <a:tcPr marL="82953" marR="82953" marT="41476" marB="41476"/>
                </a:tc>
                <a:tc>
                  <a:txBody>
                    <a:bodyPr/>
                    <a:lstStyle/>
                    <a:p>
                      <a:r>
                        <a:rPr lang="en-AU" sz="1400" dirty="0">
                          <a:latin typeface="Arial" panose="020B0604020202020204" pitchFamily="34" charset="0"/>
                          <a:cs typeface="Arial" panose="020B0604020202020204" pitchFamily="34" charset="0"/>
                        </a:rPr>
                        <a:t>Requirement to differentiate between metering data types</a:t>
                      </a:r>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dirty="0">
                          <a:latin typeface="Arial" panose="020B0604020202020204" pitchFamily="34" charset="0"/>
                          <a:cs typeface="Arial" panose="020B0604020202020204" pitchFamily="34" charset="0"/>
                        </a:rPr>
                        <a:t>MPFG Participants to confirm whether there is a requirement to differentiate between interval metering data types.</a:t>
                      </a:r>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MPFG Participants</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31 Aug</a:t>
                      </a:r>
                    </a:p>
                  </a:txBody>
                  <a:tcPr marL="82953" marR="82953" marT="41476" marB="41476"/>
                </a:tc>
                <a:extLst>
                  <a:ext uri="{0D108BD9-81ED-4DB2-BD59-A6C34878D82A}">
                    <a16:rowId xmlns:a16="http://schemas.microsoft.com/office/drawing/2014/main" val="4071030012"/>
                  </a:ext>
                </a:extLst>
              </a:tr>
              <a:tr h="470065">
                <a:tc>
                  <a:txBody>
                    <a:bodyPr/>
                    <a:lstStyle/>
                    <a:p>
                      <a:r>
                        <a:rPr lang="en-AU" sz="1400" kern="1200" dirty="0">
                          <a:solidFill>
                            <a:schemeClr val="dk1"/>
                          </a:solidFill>
                          <a:latin typeface="Arial" panose="020B0604020202020204" pitchFamily="34" charset="0"/>
                          <a:ea typeface="+mn-ea"/>
                          <a:cs typeface="Arial" panose="020B0604020202020204" pitchFamily="34" charset="0"/>
                        </a:rPr>
                        <a:t>3</a:t>
                      </a:r>
                    </a:p>
                  </a:txBody>
                  <a:tcPr marL="82953" marR="82953" marT="41476" marB="41476"/>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Materiality of 20 second time error for 5MS</a:t>
                      </a:r>
                    </a:p>
                  </a:txBody>
                  <a:tcPr marL="82953" marR="82953" marT="41476" marB="41476"/>
                </a:tc>
                <a:tc>
                  <a:txBody>
                    <a:bodyPr/>
                    <a:lstStyle/>
                    <a:p>
                      <a:r>
                        <a:rPr lang="en-AU" sz="1400" dirty="0">
                          <a:latin typeface="Arial" panose="020B0604020202020204" pitchFamily="34" charset="0"/>
                          <a:cs typeface="Arial" panose="020B0604020202020204" pitchFamily="34" charset="0"/>
                        </a:rPr>
                        <a:t>NER 7.10.6(d) requires MDP to check metering installation clock accuracy each time the metering installation is accessed.  Clock accuracy is therefore not related to individual trading intervals.  AEMO does not consider this to be an issue.</a:t>
                      </a:r>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AEMO</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Completed</a:t>
                      </a:r>
                    </a:p>
                  </a:txBody>
                  <a:tcPr marL="82953" marR="82953" marT="41476" marB="41476"/>
                </a:tc>
                <a:extLst>
                  <a:ext uri="{0D108BD9-81ED-4DB2-BD59-A6C34878D82A}">
                    <a16:rowId xmlns:a16="http://schemas.microsoft.com/office/drawing/2014/main" val="189283661"/>
                  </a:ext>
                </a:extLst>
              </a:tr>
              <a:tr h="0">
                <a:tc>
                  <a:txBody>
                    <a:bodyPr/>
                    <a:lstStyle/>
                    <a:p>
                      <a:r>
                        <a:rPr lang="en-AU" sz="1400" kern="1200" dirty="0">
                          <a:solidFill>
                            <a:schemeClr val="dk1"/>
                          </a:solidFill>
                          <a:latin typeface="Arial" panose="020B0604020202020204" pitchFamily="34" charset="0"/>
                          <a:ea typeface="+mn-ea"/>
                          <a:cs typeface="Arial" panose="020B0604020202020204" pitchFamily="34" charset="0"/>
                        </a:rPr>
                        <a:t>4</a:t>
                      </a:r>
                    </a:p>
                  </a:txBody>
                  <a:tcPr marL="82953" marR="82953" marT="41476" marB="41476"/>
                </a:tc>
                <a:tc>
                  <a:txBody>
                    <a:bodyPr/>
                    <a:lstStyle/>
                    <a:p>
                      <a:pPr marL="0" marR="0" lvl="0" indent="0" algn="l" defTabSz="727510" rtl="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Units of measure – AEMO will accept </a:t>
                      </a:r>
                      <a:r>
                        <a:rPr lang="en-AU" sz="1400" dirty="0" err="1">
                          <a:latin typeface="Arial" panose="020B0604020202020204" pitchFamily="34" charset="0"/>
                          <a:cs typeface="Arial" panose="020B0604020202020204" pitchFamily="34" charset="0"/>
                        </a:rPr>
                        <a:t>Wh</a:t>
                      </a:r>
                      <a:r>
                        <a:rPr lang="en-AU" sz="1400" dirty="0">
                          <a:latin typeface="Arial" panose="020B0604020202020204" pitchFamily="34" charset="0"/>
                          <a:cs typeface="Arial" panose="020B0604020202020204" pitchFamily="34" charset="0"/>
                        </a:rPr>
                        <a:t> metering data but will only supply kWh metering data</a:t>
                      </a:r>
                    </a:p>
                    <a:p>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dirty="0">
                          <a:latin typeface="Arial" panose="020B0604020202020204" pitchFamily="34" charset="0"/>
                          <a:cs typeface="Arial" panose="020B0604020202020204" pitchFamily="34" charset="0"/>
                        </a:rPr>
                        <a:t>AEMO to develop a convention for resolution of decimals with consideration of rounding of values.</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AEMO</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7 Sep</a:t>
                      </a:r>
                    </a:p>
                  </a:txBody>
                  <a:tcPr marL="82953" marR="82953" marT="41476" marB="41476"/>
                </a:tc>
                <a:extLst>
                  <a:ext uri="{0D108BD9-81ED-4DB2-BD59-A6C34878D82A}">
                    <a16:rowId xmlns:a16="http://schemas.microsoft.com/office/drawing/2014/main" val="675114834"/>
                  </a:ext>
                </a:extLst>
              </a:tr>
              <a:tr h="470065">
                <a:tc>
                  <a:txBody>
                    <a:bodyPr/>
                    <a:lstStyle/>
                    <a:p>
                      <a:r>
                        <a:rPr lang="en-AU" sz="1400" kern="1200" dirty="0">
                          <a:solidFill>
                            <a:schemeClr val="dk1"/>
                          </a:solidFill>
                          <a:latin typeface="Arial" panose="020B0604020202020204" pitchFamily="34" charset="0"/>
                          <a:ea typeface="+mn-ea"/>
                          <a:cs typeface="Arial" panose="020B0604020202020204" pitchFamily="34" charset="0"/>
                        </a:rPr>
                        <a:t>5</a:t>
                      </a:r>
                    </a:p>
                  </a:txBody>
                  <a:tcPr marL="82953" marR="82953" marT="41476" marB="41476"/>
                </a:tc>
                <a:tc>
                  <a:txBody>
                    <a:bodyPr/>
                    <a:lstStyle/>
                    <a:p>
                      <a:r>
                        <a:rPr lang="en-AU" sz="1400" dirty="0">
                          <a:latin typeface="Arial" panose="020B0604020202020204" pitchFamily="34" charset="0"/>
                          <a:cs typeface="Arial" panose="020B0604020202020204" pitchFamily="34" charset="0"/>
                        </a:rPr>
                        <a:t>AEMO to consider accepting B2B transactions including PMD/VMD processes</a:t>
                      </a:r>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dirty="0">
                          <a:latin typeface="Arial" panose="020B0604020202020204" pitchFamily="34" charset="0"/>
                          <a:cs typeface="Arial" panose="020B0604020202020204" pitchFamily="34" charset="0"/>
                        </a:rPr>
                        <a:t>AEMO considers an “AEMO initiated” RM11 report will produce the same result as PMD/VMD requests.  Therefore AEMO will receive MDFF via B2M as proposed.</a:t>
                      </a:r>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AEMO</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7 Sep</a:t>
                      </a:r>
                    </a:p>
                  </a:txBody>
                  <a:tcPr marL="82953" marR="82953" marT="41476" marB="41476"/>
                </a:tc>
                <a:extLst>
                  <a:ext uri="{0D108BD9-81ED-4DB2-BD59-A6C34878D82A}">
                    <a16:rowId xmlns:a16="http://schemas.microsoft.com/office/drawing/2014/main" val="3603281086"/>
                  </a:ext>
                </a:extLst>
              </a:tr>
            </a:tbl>
          </a:graphicData>
        </a:graphic>
      </p:graphicFrame>
    </p:spTree>
    <p:extLst>
      <p:ext uri="{BB962C8B-B14F-4D97-AF65-F5344CB8AC3E}">
        <p14:creationId xmlns:p14="http://schemas.microsoft.com/office/powerpoint/2010/main" val="1447038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886B9-6A16-49A9-8965-A4DE1EBC12D0}"/>
              </a:ext>
            </a:extLst>
          </p:cNvPr>
          <p:cNvSpPr>
            <a:spLocks noGrp="1"/>
          </p:cNvSpPr>
          <p:nvPr>
            <p:ph type="title"/>
          </p:nvPr>
        </p:nvSpPr>
        <p:spPr/>
        <p:txBody>
          <a:bodyPr/>
          <a:lstStyle/>
          <a:p>
            <a:r>
              <a:rPr lang="en-AU" dirty="0"/>
              <a:t>Actions - MPFG 15 August</a:t>
            </a:r>
          </a:p>
        </p:txBody>
      </p:sp>
      <p:sp>
        <p:nvSpPr>
          <p:cNvPr id="4" name="Slide Number Placeholder 3">
            <a:extLst>
              <a:ext uri="{FF2B5EF4-FFF2-40B4-BE49-F238E27FC236}">
                <a16:creationId xmlns:a16="http://schemas.microsoft.com/office/drawing/2014/main" id="{7E1DEC17-8A04-4793-9398-2CA1F8663CBF}"/>
              </a:ext>
            </a:extLst>
          </p:cNvPr>
          <p:cNvSpPr>
            <a:spLocks noGrp="1"/>
          </p:cNvSpPr>
          <p:nvPr>
            <p:ph type="sldNum" sz="quarter" idx="12"/>
          </p:nvPr>
        </p:nvSpPr>
        <p:spPr/>
        <p:txBody>
          <a:bodyPr/>
          <a:lstStyle/>
          <a:p>
            <a:fld id="{4EC81F68-4976-451A-B2E9-79BCBD2F70CC}" type="slidenum">
              <a:rPr lang="en-AU" smtClean="0"/>
              <a:t>26</a:t>
            </a:fld>
            <a:endParaRPr lang="en-AU"/>
          </a:p>
        </p:txBody>
      </p:sp>
      <p:graphicFrame>
        <p:nvGraphicFramePr>
          <p:cNvPr id="6" name="Table 5">
            <a:extLst>
              <a:ext uri="{FF2B5EF4-FFF2-40B4-BE49-F238E27FC236}">
                <a16:creationId xmlns:a16="http://schemas.microsoft.com/office/drawing/2014/main" id="{8AB1993A-E5C2-479E-B52F-7588ACDBBD11}"/>
              </a:ext>
            </a:extLst>
          </p:cNvPr>
          <p:cNvGraphicFramePr>
            <a:graphicFrameLocks noGrp="1"/>
          </p:cNvGraphicFramePr>
          <p:nvPr>
            <p:extLst>
              <p:ext uri="{D42A27DB-BD31-4B8C-83A1-F6EECF244321}">
                <p14:modId xmlns:p14="http://schemas.microsoft.com/office/powerpoint/2010/main" val="3854558089"/>
              </p:ext>
            </p:extLst>
          </p:nvPr>
        </p:nvGraphicFramePr>
        <p:xfrm>
          <a:off x="45767" y="1643708"/>
          <a:ext cx="10622233" cy="3228547"/>
        </p:xfrm>
        <a:graphic>
          <a:graphicData uri="http://schemas.openxmlformats.org/drawingml/2006/table">
            <a:tbl>
              <a:tblPr firstRow="1" bandRow="1">
                <a:tableStyleId>{5C22544A-7EE6-4342-B048-85BDC9FD1C3A}</a:tableStyleId>
              </a:tblPr>
              <a:tblGrid>
                <a:gridCol w="528174">
                  <a:extLst>
                    <a:ext uri="{9D8B030D-6E8A-4147-A177-3AD203B41FA5}">
                      <a16:colId xmlns:a16="http://schemas.microsoft.com/office/drawing/2014/main" val="3680226345"/>
                    </a:ext>
                  </a:extLst>
                </a:gridCol>
                <a:gridCol w="3399352">
                  <a:extLst>
                    <a:ext uri="{9D8B030D-6E8A-4147-A177-3AD203B41FA5}">
                      <a16:colId xmlns:a16="http://schemas.microsoft.com/office/drawing/2014/main" val="3511128652"/>
                    </a:ext>
                  </a:extLst>
                </a:gridCol>
                <a:gridCol w="4347747">
                  <a:extLst>
                    <a:ext uri="{9D8B030D-6E8A-4147-A177-3AD203B41FA5}">
                      <a16:colId xmlns:a16="http://schemas.microsoft.com/office/drawing/2014/main" val="3771347372"/>
                    </a:ext>
                  </a:extLst>
                </a:gridCol>
                <a:gridCol w="1320800">
                  <a:extLst>
                    <a:ext uri="{9D8B030D-6E8A-4147-A177-3AD203B41FA5}">
                      <a16:colId xmlns:a16="http://schemas.microsoft.com/office/drawing/2014/main" val="3574591857"/>
                    </a:ext>
                  </a:extLst>
                </a:gridCol>
                <a:gridCol w="1026160">
                  <a:extLst>
                    <a:ext uri="{9D8B030D-6E8A-4147-A177-3AD203B41FA5}">
                      <a16:colId xmlns:a16="http://schemas.microsoft.com/office/drawing/2014/main" val="3222196391"/>
                    </a:ext>
                  </a:extLst>
                </a:gridCol>
              </a:tblGrid>
              <a:tr h="336419">
                <a:tc>
                  <a:txBody>
                    <a:bodyPr/>
                    <a:lstStyle/>
                    <a:p>
                      <a:r>
                        <a:rPr lang="en-AU" sz="1300" dirty="0"/>
                        <a:t>Item</a:t>
                      </a:r>
                    </a:p>
                  </a:txBody>
                  <a:tcPr marL="82953" marR="82953" marT="41476" marB="41476"/>
                </a:tc>
                <a:tc>
                  <a:txBody>
                    <a:bodyPr/>
                    <a:lstStyle/>
                    <a:p>
                      <a:r>
                        <a:rPr lang="en-AU" sz="1300" dirty="0"/>
                        <a:t>Topic</a:t>
                      </a:r>
                    </a:p>
                  </a:txBody>
                  <a:tcPr marL="82953" marR="82953" marT="41476" marB="41476"/>
                </a:tc>
                <a:tc>
                  <a:txBody>
                    <a:bodyPr/>
                    <a:lstStyle/>
                    <a:p>
                      <a:r>
                        <a:rPr lang="en-AU" sz="1300" dirty="0"/>
                        <a:t>Action Required</a:t>
                      </a:r>
                    </a:p>
                  </a:txBody>
                  <a:tcPr marL="82953" marR="82953" marT="41476" marB="41476"/>
                </a:tc>
                <a:tc>
                  <a:txBody>
                    <a:bodyPr/>
                    <a:lstStyle/>
                    <a:p>
                      <a:r>
                        <a:rPr lang="en-AU" sz="1300" dirty="0"/>
                        <a:t>Responsible</a:t>
                      </a:r>
                    </a:p>
                  </a:txBody>
                  <a:tcPr marL="82953" marR="82953" marT="41476" marB="41476"/>
                </a:tc>
                <a:tc>
                  <a:txBody>
                    <a:bodyPr/>
                    <a:lstStyle/>
                    <a:p>
                      <a:r>
                        <a:rPr lang="en-AU" sz="1300" dirty="0"/>
                        <a:t>By</a:t>
                      </a:r>
                    </a:p>
                  </a:txBody>
                  <a:tcPr marL="82953" marR="82953" marT="41476" marB="41476"/>
                </a:tc>
                <a:extLst>
                  <a:ext uri="{0D108BD9-81ED-4DB2-BD59-A6C34878D82A}">
                    <a16:rowId xmlns:a16="http://schemas.microsoft.com/office/drawing/2014/main" val="3770707512"/>
                  </a:ext>
                </a:extLst>
              </a:tr>
              <a:tr h="663622">
                <a:tc>
                  <a:txBody>
                    <a:bodyPr/>
                    <a:lstStyle/>
                    <a:p>
                      <a:r>
                        <a:rPr lang="en-AU" sz="1400" kern="1200" dirty="0">
                          <a:solidFill>
                            <a:schemeClr val="dk1"/>
                          </a:solidFill>
                          <a:latin typeface="Arial" panose="020B0604020202020204" pitchFamily="34" charset="0"/>
                          <a:ea typeface="+mn-ea"/>
                          <a:cs typeface="Arial" panose="020B0604020202020204" pitchFamily="34" charset="0"/>
                        </a:rPr>
                        <a:t>6</a:t>
                      </a:r>
                    </a:p>
                  </a:txBody>
                  <a:tcPr marL="82953" marR="82953" marT="41476" marB="41476"/>
                </a:tc>
                <a:tc>
                  <a:txBody>
                    <a:bodyPr/>
                    <a:lstStyle/>
                    <a:p>
                      <a:r>
                        <a:rPr lang="en-AU" sz="1400" dirty="0">
                          <a:latin typeface="Arial" panose="020B0604020202020204" pitchFamily="34" charset="0"/>
                          <a:cs typeface="Arial" panose="020B0604020202020204" pitchFamily="34" charset="0"/>
                        </a:rPr>
                        <a:t>AEMO to accept metering data where data streams not registered in MSATS rather than reject the metering data as proposed</a:t>
                      </a:r>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pPr marL="0" marR="0" lvl="0" indent="0" algn="l" defTabSz="727510" rtl="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AEMO to review its system design .</a:t>
                      </a:r>
                    </a:p>
                    <a:p>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AEMO</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14 Sep</a:t>
                      </a:r>
                    </a:p>
                  </a:txBody>
                  <a:tcPr marL="82953" marR="82953" marT="41476" marB="41476"/>
                </a:tc>
                <a:extLst>
                  <a:ext uri="{0D108BD9-81ED-4DB2-BD59-A6C34878D82A}">
                    <a16:rowId xmlns:a16="http://schemas.microsoft.com/office/drawing/2014/main" val="3877434780"/>
                  </a:ext>
                </a:extLst>
              </a:tr>
              <a:tr h="336419">
                <a:tc>
                  <a:txBody>
                    <a:bodyPr/>
                    <a:lstStyle/>
                    <a:p>
                      <a:r>
                        <a:rPr lang="en-AU" sz="1400" kern="1200" dirty="0">
                          <a:solidFill>
                            <a:schemeClr val="dk1"/>
                          </a:solidFill>
                          <a:latin typeface="Arial" panose="020B0604020202020204" pitchFamily="34" charset="0"/>
                          <a:ea typeface="+mn-ea"/>
                          <a:cs typeface="Arial" panose="020B0604020202020204" pitchFamily="34" charset="0"/>
                        </a:rPr>
                        <a:t>7</a:t>
                      </a:r>
                    </a:p>
                  </a:txBody>
                  <a:tcPr marL="82953" marR="82953" marT="41476" marB="41476"/>
                </a:tc>
                <a:tc>
                  <a:txBody>
                    <a:bodyPr/>
                    <a:lstStyle/>
                    <a:p>
                      <a:pPr marL="0" marR="0" lvl="0" indent="0" algn="l" defTabSz="727510" rtl="0" eaLnBrk="1" fontAlgn="auto" latinLnBrk="0" hangingPunct="1">
                        <a:lnSpc>
                          <a:spcPct val="100000"/>
                        </a:lnSpc>
                        <a:spcBef>
                          <a:spcPts val="0"/>
                        </a:spcBef>
                        <a:spcAft>
                          <a:spcPts val="0"/>
                        </a:spcAft>
                        <a:buClrTx/>
                        <a:buSzTx/>
                        <a:buFontTx/>
                        <a:buNone/>
                        <a:tabLst/>
                        <a:defRPr/>
                      </a:pPr>
                      <a:r>
                        <a:rPr lang="en-AU" sz="1400" dirty="0">
                          <a:latin typeface="Arial" panose="020B0604020202020204" pitchFamily="34" charset="0"/>
                          <a:cs typeface="Arial" panose="020B0604020202020204" pitchFamily="34" charset="0"/>
                        </a:rPr>
                        <a:t>Standardise the use of </a:t>
                      </a:r>
                      <a:r>
                        <a:rPr lang="en-AU" sz="1400" dirty="0" err="1">
                          <a:latin typeface="Arial" panose="020B0604020202020204" pitchFamily="34" charset="0"/>
                          <a:cs typeface="Arial" panose="020B0604020202020204" pitchFamily="34" charset="0"/>
                        </a:rPr>
                        <a:t>RegisterID</a:t>
                      </a:r>
                      <a:r>
                        <a:rPr lang="en-AU" sz="1400" dirty="0">
                          <a:latin typeface="Arial" panose="020B0604020202020204" pitchFamily="34" charset="0"/>
                          <a:cs typeface="Arial" panose="020B0604020202020204" pitchFamily="34" charset="0"/>
                        </a:rPr>
                        <a:t> and </a:t>
                      </a:r>
                      <a:r>
                        <a:rPr lang="en-AU" sz="1400" dirty="0" err="1">
                          <a:latin typeface="Arial" panose="020B0604020202020204" pitchFamily="34" charset="0"/>
                          <a:cs typeface="Arial" panose="020B0604020202020204" pitchFamily="34" charset="0"/>
                        </a:rPr>
                        <a:t>DatastreamID</a:t>
                      </a:r>
                      <a:endParaRPr lang="en-AU" sz="1400" dirty="0">
                        <a:latin typeface="Arial" panose="020B0604020202020204" pitchFamily="34" charset="0"/>
                        <a:cs typeface="Arial" panose="020B0604020202020204" pitchFamily="34" charset="0"/>
                      </a:endParaRPr>
                    </a:p>
                  </a:txBody>
                  <a:tcPr marL="82953" marR="82953" marT="41476" marB="41476"/>
                </a:tc>
                <a:tc>
                  <a:txBody>
                    <a:bodyPr/>
                    <a:lstStyle/>
                    <a:p>
                      <a:r>
                        <a:rPr lang="en-AU" sz="1400" dirty="0">
                          <a:latin typeface="Arial" panose="020B0604020202020204" pitchFamily="34" charset="0"/>
                          <a:cs typeface="Arial" panose="020B0604020202020204" pitchFamily="34" charset="0"/>
                        </a:rPr>
                        <a:t>Proponent to provide a proposed approach to achieve standardisation.</a:t>
                      </a:r>
                      <a:endParaRPr lang="en-AU" sz="1400" kern="1200" dirty="0">
                        <a:solidFill>
                          <a:schemeClr val="dk1"/>
                        </a:solidFill>
                        <a:latin typeface="Arial" panose="020B0604020202020204" pitchFamily="34" charset="0"/>
                        <a:ea typeface="+mn-ea"/>
                        <a:cs typeface="Arial" panose="020B0604020202020204" pitchFamily="34" charset="0"/>
                      </a:endParaRP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Ty Crowhurst</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31 Aug</a:t>
                      </a:r>
                    </a:p>
                  </a:txBody>
                  <a:tcPr marL="82953" marR="82953" marT="41476" marB="41476"/>
                </a:tc>
                <a:extLst>
                  <a:ext uri="{0D108BD9-81ED-4DB2-BD59-A6C34878D82A}">
                    <a16:rowId xmlns:a16="http://schemas.microsoft.com/office/drawing/2014/main" val="4040305611"/>
                  </a:ext>
                </a:extLst>
              </a:tr>
              <a:tr h="470065">
                <a:tc>
                  <a:txBody>
                    <a:bodyPr/>
                    <a:lstStyle/>
                    <a:p>
                      <a:r>
                        <a:rPr lang="en-AU" sz="1400" kern="1200" dirty="0">
                          <a:solidFill>
                            <a:schemeClr val="dk1"/>
                          </a:solidFill>
                          <a:latin typeface="Arial" panose="020B0604020202020204" pitchFamily="34" charset="0"/>
                          <a:ea typeface="+mn-ea"/>
                          <a:cs typeface="Arial" panose="020B0604020202020204" pitchFamily="34" charset="0"/>
                        </a:rPr>
                        <a:t>8</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5MS metering data volumes</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AEMO to review preliminary data modelling undertaken.</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AEMO</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31 Aug</a:t>
                      </a:r>
                    </a:p>
                  </a:txBody>
                  <a:tcPr marL="82953" marR="82953" marT="41476" marB="41476"/>
                </a:tc>
                <a:extLst>
                  <a:ext uri="{0D108BD9-81ED-4DB2-BD59-A6C34878D82A}">
                    <a16:rowId xmlns:a16="http://schemas.microsoft.com/office/drawing/2014/main" val="2268497503"/>
                  </a:ext>
                </a:extLst>
              </a:tr>
              <a:tr h="336419">
                <a:tc>
                  <a:txBody>
                    <a:bodyPr/>
                    <a:lstStyle/>
                    <a:p>
                      <a:r>
                        <a:rPr lang="en-AU" sz="1400" kern="1200" dirty="0">
                          <a:solidFill>
                            <a:schemeClr val="dk1"/>
                          </a:solidFill>
                          <a:latin typeface="Arial" panose="020B0604020202020204" pitchFamily="34" charset="0"/>
                          <a:ea typeface="+mn-ea"/>
                          <a:cs typeface="Arial" panose="020B0604020202020204" pitchFamily="34" charset="0"/>
                        </a:rPr>
                        <a:t>9</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Transition to 5 minute metering data</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Develop transition plan to implement provision of 5 minute metering data with PWG/SWG.  Joint metering/IT focus group to provide input to transition plan.</a:t>
                      </a:r>
                    </a:p>
                  </a:txBody>
                  <a:tcPr marL="82953" marR="82953" marT="41476" marB="41476"/>
                </a:tc>
                <a:tc>
                  <a:txBody>
                    <a:bodyPr/>
                    <a:lstStyle/>
                    <a:p>
                      <a:r>
                        <a:rPr lang="en-AU" sz="1400" kern="1200" dirty="0">
                          <a:solidFill>
                            <a:schemeClr val="dk1"/>
                          </a:solidFill>
                          <a:latin typeface="Arial" panose="020B0604020202020204" pitchFamily="34" charset="0"/>
                          <a:ea typeface="+mn-ea"/>
                          <a:cs typeface="Arial" panose="020B0604020202020204" pitchFamily="34" charset="0"/>
                        </a:rPr>
                        <a:t>AEMO/PWG/SWG</a:t>
                      </a:r>
                    </a:p>
                  </a:txBody>
                  <a:tcPr marL="82953" marR="82953" marT="41476" marB="41476"/>
                </a:tc>
                <a:tc>
                  <a:txBody>
                    <a:bodyPr/>
                    <a:lstStyle/>
                    <a:p>
                      <a:r>
                        <a:rPr lang="en-AU" sz="1400" kern="1200">
                          <a:solidFill>
                            <a:schemeClr val="dk1"/>
                          </a:solidFill>
                          <a:latin typeface="Arial" panose="020B0604020202020204" pitchFamily="34" charset="0"/>
                          <a:ea typeface="+mn-ea"/>
                          <a:cs typeface="Arial" panose="020B0604020202020204" pitchFamily="34" charset="0"/>
                        </a:rPr>
                        <a:t>TBC</a:t>
                      </a:r>
                      <a:endParaRPr lang="en-AU" sz="1400" kern="1200" dirty="0">
                        <a:solidFill>
                          <a:schemeClr val="dk1"/>
                        </a:solidFill>
                        <a:latin typeface="Arial" panose="020B0604020202020204" pitchFamily="34" charset="0"/>
                        <a:ea typeface="+mn-ea"/>
                        <a:cs typeface="Arial" panose="020B0604020202020204" pitchFamily="34" charset="0"/>
                      </a:endParaRPr>
                    </a:p>
                    <a:p>
                      <a:r>
                        <a:rPr lang="en-AU" sz="1400" kern="1200" dirty="0">
                          <a:solidFill>
                            <a:schemeClr val="dk1"/>
                          </a:solidFill>
                          <a:latin typeface="Arial" panose="020B0604020202020204" pitchFamily="34" charset="0"/>
                          <a:ea typeface="+mn-ea"/>
                          <a:cs typeface="Arial" panose="020B0604020202020204" pitchFamily="34" charset="0"/>
                        </a:rPr>
                        <a:t>Joint meeting</a:t>
                      </a:r>
                    </a:p>
                  </a:txBody>
                  <a:tcPr marL="82953" marR="82953" marT="41476" marB="41476"/>
                </a:tc>
                <a:extLst>
                  <a:ext uri="{0D108BD9-81ED-4DB2-BD59-A6C34878D82A}">
                    <a16:rowId xmlns:a16="http://schemas.microsoft.com/office/drawing/2014/main" val="990563402"/>
                  </a:ext>
                </a:extLst>
              </a:tr>
            </a:tbl>
          </a:graphicData>
        </a:graphic>
      </p:graphicFrame>
    </p:spTree>
    <p:extLst>
      <p:ext uri="{BB962C8B-B14F-4D97-AF65-F5344CB8AC3E}">
        <p14:creationId xmlns:p14="http://schemas.microsoft.com/office/powerpoint/2010/main" val="2257289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17245-CB5A-4EEF-9BAB-EFBC0B6BFCE5}"/>
              </a:ext>
            </a:extLst>
          </p:cNvPr>
          <p:cNvSpPr>
            <a:spLocks noGrp="1"/>
          </p:cNvSpPr>
          <p:nvPr>
            <p:ph type="title"/>
          </p:nvPr>
        </p:nvSpPr>
        <p:spPr/>
        <p:txBody>
          <a:bodyPr/>
          <a:lstStyle/>
          <a:p>
            <a:r>
              <a:rPr lang="en-AU" dirty="0"/>
              <a:t>Attendees</a:t>
            </a:r>
          </a:p>
        </p:txBody>
      </p:sp>
      <p:sp>
        <p:nvSpPr>
          <p:cNvPr id="4" name="Slide Number Placeholder 3">
            <a:extLst>
              <a:ext uri="{FF2B5EF4-FFF2-40B4-BE49-F238E27FC236}">
                <a16:creationId xmlns:a16="http://schemas.microsoft.com/office/drawing/2014/main" id="{E58A4D59-F50E-4FE8-936F-C80ED22ECC73}"/>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92F0735A-17CA-45BA-9C26-BF823471F0A9}"/>
              </a:ext>
            </a:extLst>
          </p:cNvPr>
          <p:cNvGraphicFramePr>
            <a:graphicFrameLocks noGrp="1"/>
          </p:cNvGraphicFramePr>
          <p:nvPr>
            <p:extLst>
              <p:ext uri="{D42A27DB-BD31-4B8C-83A1-F6EECF244321}">
                <p14:modId xmlns:p14="http://schemas.microsoft.com/office/powerpoint/2010/main" val="4290070673"/>
              </p:ext>
            </p:extLst>
          </p:nvPr>
        </p:nvGraphicFramePr>
        <p:xfrm>
          <a:off x="206547" y="2400575"/>
          <a:ext cx="3354007" cy="3708400"/>
        </p:xfrm>
        <a:graphic>
          <a:graphicData uri="http://schemas.openxmlformats.org/drawingml/2006/table">
            <a:tbl>
              <a:tblPr firstRow="1" bandRow="1">
                <a:tableStyleId>{5C22544A-7EE6-4342-B048-85BDC9FD1C3A}</a:tableStyleId>
              </a:tblPr>
              <a:tblGrid>
                <a:gridCol w="1643761">
                  <a:extLst>
                    <a:ext uri="{9D8B030D-6E8A-4147-A177-3AD203B41FA5}">
                      <a16:colId xmlns:a16="http://schemas.microsoft.com/office/drawing/2014/main" val="2499898927"/>
                    </a:ext>
                  </a:extLst>
                </a:gridCol>
                <a:gridCol w="1710246">
                  <a:extLst>
                    <a:ext uri="{9D8B030D-6E8A-4147-A177-3AD203B41FA5}">
                      <a16:colId xmlns:a16="http://schemas.microsoft.com/office/drawing/2014/main" val="3722403480"/>
                    </a:ext>
                  </a:extLst>
                </a:gridCol>
              </a:tblGrid>
              <a:tr h="370840">
                <a:tc>
                  <a:txBody>
                    <a:bodyPr/>
                    <a:lstStyle/>
                    <a:p>
                      <a:r>
                        <a:rPr lang="en-AU" sz="1400" dirty="0"/>
                        <a:t>Attendee</a:t>
                      </a:r>
                    </a:p>
                  </a:txBody>
                  <a:tcPr/>
                </a:tc>
                <a:tc>
                  <a:txBody>
                    <a:bodyPr/>
                    <a:lstStyle/>
                    <a:p>
                      <a:r>
                        <a:rPr lang="en-AU" sz="1400" dirty="0"/>
                        <a:t>Organisation</a:t>
                      </a:r>
                    </a:p>
                  </a:txBody>
                  <a:tcPr/>
                </a:tc>
                <a:extLst>
                  <a:ext uri="{0D108BD9-81ED-4DB2-BD59-A6C34878D82A}">
                    <a16:rowId xmlns:a16="http://schemas.microsoft.com/office/drawing/2014/main" val="3896190676"/>
                  </a:ext>
                </a:extLst>
              </a:tr>
              <a:tr h="370840">
                <a:tc>
                  <a:txBody>
                    <a:bodyPr/>
                    <a:lstStyle/>
                    <a:p>
                      <a:r>
                        <a:rPr lang="en-AU" sz="1400" dirty="0"/>
                        <a:t>Aakash </a:t>
                      </a:r>
                      <a:r>
                        <a:rPr lang="en-AU" sz="1400" dirty="0" err="1"/>
                        <a:t>Sembey</a:t>
                      </a:r>
                      <a:endParaRPr lang="en-AU" sz="1400" dirty="0"/>
                    </a:p>
                  </a:txBody>
                  <a:tcPr/>
                </a:tc>
                <a:tc>
                  <a:txBody>
                    <a:bodyPr/>
                    <a:lstStyle/>
                    <a:p>
                      <a:r>
                        <a:rPr lang="en-AU" sz="1400" dirty="0"/>
                        <a:t>Simply Energy</a:t>
                      </a:r>
                    </a:p>
                  </a:txBody>
                  <a:tcPr/>
                </a:tc>
                <a:extLst>
                  <a:ext uri="{0D108BD9-81ED-4DB2-BD59-A6C34878D82A}">
                    <a16:rowId xmlns:a16="http://schemas.microsoft.com/office/drawing/2014/main" val="678970041"/>
                  </a:ext>
                </a:extLst>
              </a:tr>
              <a:tr h="370840">
                <a:tc>
                  <a:txBody>
                    <a:bodyPr/>
                    <a:lstStyle/>
                    <a:p>
                      <a:r>
                        <a:rPr lang="en-AU" sz="1400" dirty="0"/>
                        <a:t>Amit Arya</a:t>
                      </a:r>
                    </a:p>
                  </a:txBody>
                  <a:tcPr/>
                </a:tc>
                <a:tc>
                  <a:txBody>
                    <a:bodyPr/>
                    <a:lstStyle/>
                    <a:p>
                      <a:r>
                        <a:rPr lang="en-AU" sz="1400" dirty="0"/>
                        <a:t>Momentum Energy</a:t>
                      </a:r>
                    </a:p>
                  </a:txBody>
                  <a:tcPr/>
                </a:tc>
                <a:extLst>
                  <a:ext uri="{0D108BD9-81ED-4DB2-BD59-A6C34878D82A}">
                    <a16:rowId xmlns:a16="http://schemas.microsoft.com/office/drawing/2014/main" val="1115377406"/>
                  </a:ext>
                </a:extLst>
              </a:tr>
              <a:tr h="370840">
                <a:tc>
                  <a:txBody>
                    <a:bodyPr/>
                    <a:lstStyle/>
                    <a:p>
                      <a:r>
                        <a:rPr lang="en-AU" sz="1400" dirty="0"/>
                        <a:t>Andy Gillis</a:t>
                      </a:r>
                    </a:p>
                  </a:txBody>
                  <a:tcPr/>
                </a:tc>
                <a:tc>
                  <a:txBody>
                    <a:bodyPr/>
                    <a:lstStyle/>
                    <a:p>
                      <a:r>
                        <a:rPr lang="en-AU" sz="1400" dirty="0"/>
                        <a:t>SAPN</a:t>
                      </a:r>
                    </a:p>
                  </a:txBody>
                  <a:tcPr/>
                </a:tc>
                <a:extLst>
                  <a:ext uri="{0D108BD9-81ED-4DB2-BD59-A6C34878D82A}">
                    <a16:rowId xmlns:a16="http://schemas.microsoft.com/office/drawing/2014/main" val="1434719543"/>
                  </a:ext>
                </a:extLst>
              </a:tr>
              <a:tr h="370840">
                <a:tc>
                  <a:txBody>
                    <a:bodyPr/>
                    <a:lstStyle/>
                    <a:p>
                      <a:r>
                        <a:rPr lang="en-AU" sz="1400" dirty="0" err="1"/>
                        <a:t>Ashlei</a:t>
                      </a:r>
                      <a:r>
                        <a:rPr lang="en-AU" sz="1400" dirty="0"/>
                        <a:t> Neos</a:t>
                      </a:r>
                    </a:p>
                  </a:txBody>
                  <a:tcPr/>
                </a:tc>
                <a:tc>
                  <a:txBody>
                    <a:bodyPr/>
                    <a:lstStyle/>
                    <a:p>
                      <a:r>
                        <a:rPr lang="en-AU" sz="1400" dirty="0"/>
                        <a:t>Alinta</a:t>
                      </a:r>
                    </a:p>
                  </a:txBody>
                  <a:tcPr/>
                </a:tc>
                <a:extLst>
                  <a:ext uri="{0D108BD9-81ED-4DB2-BD59-A6C34878D82A}">
                    <a16:rowId xmlns:a16="http://schemas.microsoft.com/office/drawing/2014/main" val="197010196"/>
                  </a:ext>
                </a:extLst>
              </a:tr>
              <a:tr h="370840">
                <a:tc>
                  <a:txBody>
                    <a:bodyPr/>
                    <a:lstStyle/>
                    <a:p>
                      <a:r>
                        <a:rPr lang="en-AU" sz="1400" dirty="0"/>
                        <a:t>Ty Crowhurst</a:t>
                      </a:r>
                    </a:p>
                  </a:txBody>
                  <a:tcPr/>
                </a:tc>
                <a:tc>
                  <a:txBody>
                    <a:bodyPr/>
                    <a:lstStyle/>
                    <a:p>
                      <a:r>
                        <a:rPr lang="en-AU" sz="1400" dirty="0" err="1"/>
                        <a:t>Intellihub</a:t>
                      </a:r>
                      <a:endParaRPr lang="en-AU" sz="1400" dirty="0"/>
                    </a:p>
                  </a:txBody>
                  <a:tcPr/>
                </a:tc>
                <a:extLst>
                  <a:ext uri="{0D108BD9-81ED-4DB2-BD59-A6C34878D82A}">
                    <a16:rowId xmlns:a16="http://schemas.microsoft.com/office/drawing/2014/main" val="2883128063"/>
                  </a:ext>
                </a:extLst>
              </a:tr>
              <a:tr h="370840">
                <a:tc>
                  <a:txBody>
                    <a:bodyPr/>
                    <a:lstStyle/>
                    <a:p>
                      <a:r>
                        <a:rPr lang="en-AU" sz="1400" dirty="0"/>
                        <a:t>Mario </a:t>
                      </a:r>
                      <a:r>
                        <a:rPr lang="en-AU" sz="1400" dirty="0" err="1"/>
                        <a:t>Iogha</a:t>
                      </a:r>
                      <a:endParaRPr lang="en-AU" sz="1400" dirty="0"/>
                    </a:p>
                  </a:txBody>
                  <a:tcPr/>
                </a:tc>
                <a:tc>
                  <a:txBody>
                    <a:bodyPr/>
                    <a:lstStyle/>
                    <a:p>
                      <a:r>
                        <a:rPr lang="en-AU" sz="1400" dirty="0"/>
                        <a:t>Origin Energy</a:t>
                      </a:r>
                    </a:p>
                  </a:txBody>
                  <a:tcPr/>
                </a:tc>
                <a:extLst>
                  <a:ext uri="{0D108BD9-81ED-4DB2-BD59-A6C34878D82A}">
                    <a16:rowId xmlns:a16="http://schemas.microsoft.com/office/drawing/2014/main" val="3689963816"/>
                  </a:ext>
                </a:extLst>
              </a:tr>
              <a:tr h="370840">
                <a:tc>
                  <a:txBody>
                    <a:bodyPr/>
                    <a:lstStyle/>
                    <a:p>
                      <a:r>
                        <a:rPr lang="en-AU" sz="1400" dirty="0"/>
                        <a:t>Jonathon Briggs</a:t>
                      </a:r>
                    </a:p>
                  </a:txBody>
                  <a:tcPr/>
                </a:tc>
                <a:tc>
                  <a:txBody>
                    <a:bodyPr/>
                    <a:lstStyle/>
                    <a:p>
                      <a:r>
                        <a:rPr lang="en-AU" sz="1400" dirty="0"/>
                        <a:t>Metering Dynamics</a:t>
                      </a:r>
                    </a:p>
                  </a:txBody>
                  <a:tcPr/>
                </a:tc>
                <a:extLst>
                  <a:ext uri="{0D108BD9-81ED-4DB2-BD59-A6C34878D82A}">
                    <a16:rowId xmlns:a16="http://schemas.microsoft.com/office/drawing/2014/main" val="2558337188"/>
                  </a:ext>
                </a:extLst>
              </a:tr>
              <a:tr h="370840">
                <a:tc>
                  <a:txBody>
                    <a:bodyPr/>
                    <a:lstStyle/>
                    <a:p>
                      <a:r>
                        <a:rPr lang="en-AU" sz="1400" dirty="0"/>
                        <a:t>Justin </a:t>
                      </a:r>
                      <a:r>
                        <a:rPr lang="en-AU" sz="1400" dirty="0" err="1"/>
                        <a:t>Stute</a:t>
                      </a:r>
                      <a:endParaRPr lang="en-AU" sz="1400" dirty="0"/>
                    </a:p>
                  </a:txBody>
                  <a:tcPr/>
                </a:tc>
                <a:tc>
                  <a:txBody>
                    <a:bodyPr/>
                    <a:lstStyle/>
                    <a:p>
                      <a:r>
                        <a:rPr lang="en-AU" sz="1400" dirty="0"/>
                        <a:t>Select Data</a:t>
                      </a:r>
                    </a:p>
                  </a:txBody>
                  <a:tcPr/>
                </a:tc>
                <a:extLst>
                  <a:ext uri="{0D108BD9-81ED-4DB2-BD59-A6C34878D82A}">
                    <a16:rowId xmlns:a16="http://schemas.microsoft.com/office/drawing/2014/main" val="1975280703"/>
                  </a:ext>
                </a:extLst>
              </a:tr>
              <a:tr h="370840">
                <a:tc>
                  <a:txBody>
                    <a:bodyPr/>
                    <a:lstStyle/>
                    <a:p>
                      <a:r>
                        <a:rPr lang="en-AU" sz="1400" dirty="0"/>
                        <a:t>Linda Brackenbury</a:t>
                      </a:r>
                    </a:p>
                  </a:txBody>
                  <a:tcPr/>
                </a:tc>
                <a:tc>
                  <a:txBody>
                    <a:bodyPr/>
                    <a:lstStyle/>
                    <a:p>
                      <a:r>
                        <a:rPr lang="en-AU" sz="1400" dirty="0"/>
                        <a:t>Plus ES</a:t>
                      </a:r>
                    </a:p>
                  </a:txBody>
                  <a:tcPr/>
                </a:tc>
                <a:extLst>
                  <a:ext uri="{0D108BD9-81ED-4DB2-BD59-A6C34878D82A}">
                    <a16:rowId xmlns:a16="http://schemas.microsoft.com/office/drawing/2014/main" val="2158103544"/>
                  </a:ext>
                </a:extLst>
              </a:tr>
            </a:tbl>
          </a:graphicData>
        </a:graphic>
      </p:graphicFrame>
      <p:graphicFrame>
        <p:nvGraphicFramePr>
          <p:cNvPr id="8" name="Table 7">
            <a:extLst>
              <a:ext uri="{FF2B5EF4-FFF2-40B4-BE49-F238E27FC236}">
                <a16:creationId xmlns:a16="http://schemas.microsoft.com/office/drawing/2014/main" id="{BBBE80FE-AB5A-4FF3-BC9D-CCDDEB6D2D1B}"/>
              </a:ext>
            </a:extLst>
          </p:cNvPr>
          <p:cNvGraphicFramePr>
            <a:graphicFrameLocks noGrp="1"/>
          </p:cNvGraphicFramePr>
          <p:nvPr>
            <p:extLst>
              <p:ext uri="{D42A27DB-BD31-4B8C-83A1-F6EECF244321}">
                <p14:modId xmlns:p14="http://schemas.microsoft.com/office/powerpoint/2010/main" val="2818686436"/>
              </p:ext>
            </p:extLst>
          </p:nvPr>
        </p:nvGraphicFramePr>
        <p:xfrm>
          <a:off x="3808983" y="2396278"/>
          <a:ext cx="3073845" cy="3708400"/>
        </p:xfrm>
        <a:graphic>
          <a:graphicData uri="http://schemas.openxmlformats.org/drawingml/2006/table">
            <a:tbl>
              <a:tblPr firstRow="1" bandRow="1">
                <a:tableStyleId>{5C22544A-7EE6-4342-B048-85BDC9FD1C3A}</a:tableStyleId>
              </a:tblPr>
              <a:tblGrid>
                <a:gridCol w="1459230">
                  <a:extLst>
                    <a:ext uri="{9D8B030D-6E8A-4147-A177-3AD203B41FA5}">
                      <a16:colId xmlns:a16="http://schemas.microsoft.com/office/drawing/2014/main" val="2499898927"/>
                    </a:ext>
                  </a:extLst>
                </a:gridCol>
                <a:gridCol w="1614615">
                  <a:extLst>
                    <a:ext uri="{9D8B030D-6E8A-4147-A177-3AD203B41FA5}">
                      <a16:colId xmlns:a16="http://schemas.microsoft.com/office/drawing/2014/main" val="3722403480"/>
                    </a:ext>
                  </a:extLst>
                </a:gridCol>
              </a:tblGrid>
              <a:tr h="370840">
                <a:tc>
                  <a:txBody>
                    <a:bodyPr/>
                    <a:lstStyle/>
                    <a:p>
                      <a:r>
                        <a:rPr lang="en-AU" sz="1400" dirty="0"/>
                        <a:t>Attendee</a:t>
                      </a:r>
                    </a:p>
                  </a:txBody>
                  <a:tcPr/>
                </a:tc>
                <a:tc>
                  <a:txBody>
                    <a:bodyPr/>
                    <a:lstStyle/>
                    <a:p>
                      <a:r>
                        <a:rPr lang="en-AU" sz="1400" dirty="0"/>
                        <a:t>Organisation</a:t>
                      </a:r>
                    </a:p>
                  </a:txBody>
                  <a:tcPr/>
                </a:tc>
                <a:extLst>
                  <a:ext uri="{0D108BD9-81ED-4DB2-BD59-A6C34878D82A}">
                    <a16:rowId xmlns:a16="http://schemas.microsoft.com/office/drawing/2014/main" val="3896190676"/>
                  </a:ext>
                </a:extLst>
              </a:tr>
              <a:tr h="370840">
                <a:tc>
                  <a:txBody>
                    <a:bodyPr/>
                    <a:lstStyle/>
                    <a:p>
                      <a:r>
                        <a:rPr lang="en-AU" sz="1400" dirty="0"/>
                        <a:t>Louise Webb</a:t>
                      </a:r>
                    </a:p>
                  </a:txBody>
                  <a:tcPr/>
                </a:tc>
                <a:tc>
                  <a:txBody>
                    <a:bodyPr/>
                    <a:lstStyle/>
                    <a:p>
                      <a:r>
                        <a:rPr lang="en-AU" sz="1400" dirty="0"/>
                        <a:t>Vector AMS</a:t>
                      </a:r>
                    </a:p>
                  </a:txBody>
                  <a:tcPr/>
                </a:tc>
                <a:extLst>
                  <a:ext uri="{0D108BD9-81ED-4DB2-BD59-A6C34878D82A}">
                    <a16:rowId xmlns:a16="http://schemas.microsoft.com/office/drawing/2014/main" val="678970041"/>
                  </a:ext>
                </a:extLst>
              </a:tr>
              <a:tr h="370840">
                <a:tc>
                  <a:txBody>
                    <a:bodyPr/>
                    <a:lstStyle/>
                    <a:p>
                      <a:r>
                        <a:rPr lang="en-AU" sz="1400" dirty="0"/>
                        <a:t>Mark Riley</a:t>
                      </a:r>
                    </a:p>
                  </a:txBody>
                  <a:tcPr/>
                </a:tc>
                <a:tc>
                  <a:txBody>
                    <a:bodyPr/>
                    <a:lstStyle/>
                    <a:p>
                      <a:r>
                        <a:rPr lang="en-AU" sz="1400" dirty="0"/>
                        <a:t>AGL</a:t>
                      </a:r>
                    </a:p>
                  </a:txBody>
                  <a:tcPr/>
                </a:tc>
                <a:extLst>
                  <a:ext uri="{0D108BD9-81ED-4DB2-BD59-A6C34878D82A}">
                    <a16:rowId xmlns:a16="http://schemas.microsoft.com/office/drawing/2014/main" val="1115377406"/>
                  </a:ext>
                </a:extLst>
              </a:tr>
              <a:tr h="370840">
                <a:tc>
                  <a:txBody>
                    <a:bodyPr/>
                    <a:lstStyle/>
                    <a:p>
                      <a:r>
                        <a:rPr lang="en-AU" sz="1400" dirty="0"/>
                        <a:t>Wendy McLeod</a:t>
                      </a:r>
                    </a:p>
                  </a:txBody>
                  <a:tcPr/>
                </a:tc>
                <a:tc>
                  <a:txBody>
                    <a:bodyPr/>
                    <a:lstStyle/>
                    <a:p>
                      <a:r>
                        <a:rPr lang="en-AU" sz="1400" dirty="0"/>
                        <a:t>Alinta</a:t>
                      </a:r>
                    </a:p>
                  </a:txBody>
                  <a:tcPr/>
                </a:tc>
                <a:extLst>
                  <a:ext uri="{0D108BD9-81ED-4DB2-BD59-A6C34878D82A}">
                    <a16:rowId xmlns:a16="http://schemas.microsoft.com/office/drawing/2014/main" val="1434719543"/>
                  </a:ext>
                </a:extLst>
              </a:tr>
              <a:tr h="370840">
                <a:tc>
                  <a:txBody>
                    <a:bodyPr/>
                    <a:lstStyle/>
                    <a:p>
                      <a:r>
                        <a:rPr lang="en-AU" sz="1400" dirty="0"/>
                        <a:t>Mark Pilkington</a:t>
                      </a:r>
                    </a:p>
                  </a:txBody>
                  <a:tcPr/>
                </a:tc>
                <a:tc>
                  <a:txBody>
                    <a:bodyPr/>
                    <a:lstStyle/>
                    <a:p>
                      <a:r>
                        <a:rPr lang="en-AU" sz="1400" dirty="0" err="1"/>
                        <a:t>Powercor</a:t>
                      </a:r>
                      <a:endParaRPr lang="en-AU" sz="1400" dirty="0"/>
                    </a:p>
                  </a:txBody>
                  <a:tcPr/>
                </a:tc>
                <a:extLst>
                  <a:ext uri="{0D108BD9-81ED-4DB2-BD59-A6C34878D82A}">
                    <a16:rowId xmlns:a16="http://schemas.microsoft.com/office/drawing/2014/main" val="197010196"/>
                  </a:ext>
                </a:extLst>
              </a:tr>
              <a:tr h="370840">
                <a:tc>
                  <a:txBody>
                    <a:bodyPr/>
                    <a:lstStyle/>
                    <a:p>
                      <a:r>
                        <a:rPr lang="en-AU" sz="1400" dirty="0"/>
                        <a:t>Jeff Roberts</a:t>
                      </a:r>
                    </a:p>
                  </a:txBody>
                  <a:tcPr/>
                </a:tc>
                <a:tc>
                  <a:txBody>
                    <a:bodyPr/>
                    <a:lstStyle/>
                    <a:p>
                      <a:r>
                        <a:rPr lang="en-AU" sz="1400" dirty="0" err="1"/>
                        <a:t>Evoenergy</a:t>
                      </a:r>
                      <a:endParaRPr lang="en-AU" sz="1400" dirty="0"/>
                    </a:p>
                  </a:txBody>
                  <a:tcPr/>
                </a:tc>
                <a:extLst>
                  <a:ext uri="{0D108BD9-81ED-4DB2-BD59-A6C34878D82A}">
                    <a16:rowId xmlns:a16="http://schemas.microsoft.com/office/drawing/2014/main" val="2883128063"/>
                  </a:ext>
                </a:extLst>
              </a:tr>
              <a:tr h="370840">
                <a:tc>
                  <a:txBody>
                    <a:bodyPr/>
                    <a:lstStyle/>
                    <a:p>
                      <a:r>
                        <a:rPr lang="en-AU" sz="1400" dirty="0"/>
                        <a:t>Shawn Tan</a:t>
                      </a:r>
                    </a:p>
                  </a:txBody>
                  <a:tcPr/>
                </a:tc>
                <a:tc>
                  <a:txBody>
                    <a:bodyPr/>
                    <a:lstStyle/>
                    <a:p>
                      <a:r>
                        <a:rPr lang="en-AU" sz="1400" dirty="0"/>
                        <a:t>Energy Australia</a:t>
                      </a:r>
                    </a:p>
                  </a:txBody>
                  <a:tcPr/>
                </a:tc>
                <a:extLst>
                  <a:ext uri="{0D108BD9-81ED-4DB2-BD59-A6C34878D82A}">
                    <a16:rowId xmlns:a16="http://schemas.microsoft.com/office/drawing/2014/main" val="3689963816"/>
                  </a:ext>
                </a:extLst>
              </a:tr>
              <a:tr h="370840">
                <a:tc>
                  <a:txBody>
                    <a:bodyPr/>
                    <a:lstStyle/>
                    <a:p>
                      <a:r>
                        <a:rPr lang="en-AU" sz="1400" dirty="0" err="1"/>
                        <a:t>Suvid</a:t>
                      </a:r>
                      <a:r>
                        <a:rPr lang="en-AU" sz="1400" dirty="0"/>
                        <a:t> </a:t>
                      </a:r>
                      <a:r>
                        <a:rPr lang="en-AU" sz="1400" dirty="0" err="1"/>
                        <a:t>Satyawadi</a:t>
                      </a:r>
                      <a:endParaRPr lang="en-AU" sz="1400" dirty="0"/>
                    </a:p>
                  </a:txBody>
                  <a:tcPr/>
                </a:tc>
                <a:tc>
                  <a:txBody>
                    <a:bodyPr/>
                    <a:lstStyle/>
                    <a:p>
                      <a:r>
                        <a:rPr lang="en-AU" sz="1400" dirty="0"/>
                        <a:t>Alinta</a:t>
                      </a:r>
                    </a:p>
                  </a:txBody>
                  <a:tcPr/>
                </a:tc>
                <a:extLst>
                  <a:ext uri="{0D108BD9-81ED-4DB2-BD59-A6C34878D82A}">
                    <a16:rowId xmlns:a16="http://schemas.microsoft.com/office/drawing/2014/main" val="2558337188"/>
                  </a:ext>
                </a:extLst>
              </a:tr>
              <a:tr h="370840">
                <a:tc>
                  <a:txBody>
                    <a:bodyPr/>
                    <a:lstStyle/>
                    <a:p>
                      <a:r>
                        <a:rPr lang="en-AU" sz="1400" dirty="0"/>
                        <a:t>Tim Lloyd</a:t>
                      </a:r>
                    </a:p>
                  </a:txBody>
                  <a:tcPr/>
                </a:tc>
                <a:tc>
                  <a:txBody>
                    <a:bodyPr/>
                    <a:lstStyle/>
                    <a:p>
                      <a:r>
                        <a:rPr lang="en-AU" sz="1400" dirty="0"/>
                        <a:t>Essential Energy</a:t>
                      </a:r>
                    </a:p>
                  </a:txBody>
                  <a:tcPr/>
                </a:tc>
                <a:extLst>
                  <a:ext uri="{0D108BD9-81ED-4DB2-BD59-A6C34878D82A}">
                    <a16:rowId xmlns:a16="http://schemas.microsoft.com/office/drawing/2014/main" val="1975280703"/>
                  </a:ext>
                </a:extLst>
              </a:tr>
              <a:tr h="370840">
                <a:tc>
                  <a:txBody>
                    <a:bodyPr/>
                    <a:lstStyle/>
                    <a:p>
                      <a:r>
                        <a:rPr lang="en-AU" sz="1400" dirty="0"/>
                        <a:t>Dino </a:t>
                      </a:r>
                      <a:r>
                        <a:rPr lang="en-AU" sz="1400" dirty="0" err="1"/>
                        <a:t>Ou</a:t>
                      </a:r>
                      <a:endParaRPr lang="en-AU" sz="1400" dirty="0"/>
                    </a:p>
                  </a:txBody>
                  <a:tcPr/>
                </a:tc>
                <a:tc>
                  <a:txBody>
                    <a:bodyPr/>
                    <a:lstStyle/>
                    <a:p>
                      <a:r>
                        <a:rPr lang="en-AU" sz="1400" dirty="0"/>
                        <a:t>Endeavour Energy</a:t>
                      </a:r>
                    </a:p>
                  </a:txBody>
                  <a:tcPr/>
                </a:tc>
                <a:extLst>
                  <a:ext uri="{0D108BD9-81ED-4DB2-BD59-A6C34878D82A}">
                    <a16:rowId xmlns:a16="http://schemas.microsoft.com/office/drawing/2014/main" val="2158103544"/>
                  </a:ext>
                </a:extLst>
              </a:tr>
            </a:tbl>
          </a:graphicData>
        </a:graphic>
      </p:graphicFrame>
      <p:graphicFrame>
        <p:nvGraphicFramePr>
          <p:cNvPr id="9" name="Table 8">
            <a:extLst>
              <a:ext uri="{FF2B5EF4-FFF2-40B4-BE49-F238E27FC236}">
                <a16:creationId xmlns:a16="http://schemas.microsoft.com/office/drawing/2014/main" id="{49776F9A-BB59-45BE-A20C-4711492BCB39}"/>
              </a:ext>
            </a:extLst>
          </p:cNvPr>
          <p:cNvGraphicFramePr>
            <a:graphicFrameLocks noGrp="1"/>
          </p:cNvGraphicFramePr>
          <p:nvPr>
            <p:extLst>
              <p:ext uri="{D42A27DB-BD31-4B8C-83A1-F6EECF244321}">
                <p14:modId xmlns:p14="http://schemas.microsoft.com/office/powerpoint/2010/main" val="981119261"/>
              </p:ext>
            </p:extLst>
          </p:nvPr>
        </p:nvGraphicFramePr>
        <p:xfrm>
          <a:off x="7135516" y="2396278"/>
          <a:ext cx="3073845" cy="3642360"/>
        </p:xfrm>
        <a:graphic>
          <a:graphicData uri="http://schemas.openxmlformats.org/drawingml/2006/table">
            <a:tbl>
              <a:tblPr firstRow="1" bandRow="1">
                <a:tableStyleId>{5C22544A-7EE6-4342-B048-85BDC9FD1C3A}</a:tableStyleId>
              </a:tblPr>
              <a:tblGrid>
                <a:gridCol w="1542140">
                  <a:extLst>
                    <a:ext uri="{9D8B030D-6E8A-4147-A177-3AD203B41FA5}">
                      <a16:colId xmlns:a16="http://schemas.microsoft.com/office/drawing/2014/main" val="2499898927"/>
                    </a:ext>
                  </a:extLst>
                </a:gridCol>
                <a:gridCol w="1531705">
                  <a:extLst>
                    <a:ext uri="{9D8B030D-6E8A-4147-A177-3AD203B41FA5}">
                      <a16:colId xmlns:a16="http://schemas.microsoft.com/office/drawing/2014/main" val="3722403480"/>
                    </a:ext>
                  </a:extLst>
                </a:gridCol>
              </a:tblGrid>
              <a:tr h="0">
                <a:tc>
                  <a:txBody>
                    <a:bodyPr/>
                    <a:lstStyle/>
                    <a:p>
                      <a:r>
                        <a:rPr lang="en-AU" sz="1400" dirty="0"/>
                        <a:t>Attendee</a:t>
                      </a:r>
                    </a:p>
                  </a:txBody>
                  <a:tcPr/>
                </a:tc>
                <a:tc>
                  <a:txBody>
                    <a:bodyPr/>
                    <a:lstStyle/>
                    <a:p>
                      <a:r>
                        <a:rPr lang="en-AU" sz="1400" dirty="0"/>
                        <a:t>Organisation</a:t>
                      </a:r>
                    </a:p>
                  </a:txBody>
                  <a:tcPr/>
                </a:tc>
                <a:extLst>
                  <a:ext uri="{0D108BD9-81ED-4DB2-BD59-A6C34878D82A}">
                    <a16:rowId xmlns:a16="http://schemas.microsoft.com/office/drawing/2014/main" val="3896190676"/>
                  </a:ext>
                </a:extLst>
              </a:tr>
              <a:tr h="370840">
                <a:tc>
                  <a:txBody>
                    <a:bodyPr/>
                    <a:lstStyle/>
                    <a:p>
                      <a:r>
                        <a:rPr lang="en-AU" sz="1400" dirty="0"/>
                        <a:t>Chantal Wright</a:t>
                      </a:r>
                    </a:p>
                  </a:txBody>
                  <a:tcPr/>
                </a:tc>
                <a:tc>
                  <a:txBody>
                    <a:bodyPr/>
                    <a:lstStyle/>
                    <a:p>
                      <a:r>
                        <a:rPr lang="en-AU" sz="1400" dirty="0"/>
                        <a:t>Momentum</a:t>
                      </a:r>
                    </a:p>
                  </a:txBody>
                  <a:tcPr/>
                </a:tc>
                <a:extLst>
                  <a:ext uri="{0D108BD9-81ED-4DB2-BD59-A6C34878D82A}">
                    <a16:rowId xmlns:a16="http://schemas.microsoft.com/office/drawing/2014/main" val="678970041"/>
                  </a:ext>
                </a:extLst>
              </a:tr>
              <a:tr h="370840">
                <a:tc>
                  <a:txBody>
                    <a:bodyPr/>
                    <a:lstStyle/>
                    <a:p>
                      <a:r>
                        <a:rPr lang="en-AU" sz="1400" dirty="0"/>
                        <a:t>Stephanie </a:t>
                      </a:r>
                      <a:r>
                        <a:rPr lang="en-AU" sz="1400" dirty="0" err="1"/>
                        <a:t>Lommi</a:t>
                      </a:r>
                      <a:endParaRPr lang="en-AU" sz="1400" dirty="0"/>
                    </a:p>
                  </a:txBody>
                  <a:tcPr/>
                </a:tc>
                <a:tc>
                  <a:txBody>
                    <a:bodyPr/>
                    <a:lstStyle/>
                    <a:p>
                      <a:r>
                        <a:rPr lang="en-AU" sz="1400" dirty="0"/>
                        <a:t>Red /</a:t>
                      </a:r>
                      <a:r>
                        <a:rPr lang="en-AU" sz="1400" dirty="0" err="1"/>
                        <a:t>Lumo</a:t>
                      </a:r>
                      <a:endParaRPr lang="en-AU" sz="1400" dirty="0"/>
                    </a:p>
                  </a:txBody>
                  <a:tcPr/>
                </a:tc>
                <a:extLst>
                  <a:ext uri="{0D108BD9-81ED-4DB2-BD59-A6C34878D82A}">
                    <a16:rowId xmlns:a16="http://schemas.microsoft.com/office/drawing/2014/main" val="1115377406"/>
                  </a:ext>
                </a:extLst>
              </a:tr>
              <a:tr h="370840">
                <a:tc>
                  <a:txBody>
                    <a:bodyPr/>
                    <a:lstStyle/>
                    <a:p>
                      <a:r>
                        <a:rPr lang="en-AU" sz="1400" dirty="0"/>
                        <a:t>Sean Jennings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Red /</a:t>
                      </a:r>
                      <a:r>
                        <a:rPr lang="en-AU" sz="1400" dirty="0" err="1"/>
                        <a:t>Lumo</a:t>
                      </a:r>
                      <a:endParaRPr lang="en-AU" sz="1400" dirty="0"/>
                    </a:p>
                  </a:txBody>
                  <a:tcPr/>
                </a:tc>
                <a:extLst>
                  <a:ext uri="{0D108BD9-81ED-4DB2-BD59-A6C34878D82A}">
                    <a16:rowId xmlns:a16="http://schemas.microsoft.com/office/drawing/2014/main" val="1434719543"/>
                  </a:ext>
                </a:extLst>
              </a:tr>
              <a:tr h="370840">
                <a:tc>
                  <a:txBody>
                    <a:bodyPr/>
                    <a:lstStyle/>
                    <a:p>
                      <a:r>
                        <a:rPr lang="en-AU" sz="1400" dirty="0"/>
                        <a:t>Tony </a:t>
                      </a:r>
                      <a:r>
                        <a:rPr lang="en-AU" sz="1400" dirty="0" err="1"/>
                        <a:t>Bergmeier</a:t>
                      </a:r>
                      <a:endParaRPr lang="en-AU" sz="1400" dirty="0"/>
                    </a:p>
                  </a:txBody>
                  <a:tcPr/>
                </a:tc>
                <a:tc>
                  <a:txBody>
                    <a:bodyPr/>
                    <a:lstStyle/>
                    <a:p>
                      <a:r>
                        <a:rPr lang="en-AU" sz="1400" dirty="0"/>
                        <a:t>Snowy Hydro</a:t>
                      </a:r>
                    </a:p>
                  </a:txBody>
                  <a:tcPr/>
                </a:tc>
                <a:extLst>
                  <a:ext uri="{0D108BD9-81ED-4DB2-BD59-A6C34878D82A}">
                    <a16:rowId xmlns:a16="http://schemas.microsoft.com/office/drawing/2014/main" val="197010196"/>
                  </a:ext>
                </a:extLst>
              </a:tr>
              <a:tr h="370840">
                <a:tc>
                  <a:txBody>
                    <a:bodyPr/>
                    <a:lstStyle/>
                    <a:p>
                      <a:r>
                        <a:rPr lang="en-AU" sz="1400" dirty="0"/>
                        <a:t>David Ripper</a:t>
                      </a:r>
                    </a:p>
                  </a:txBody>
                  <a:tcPr/>
                </a:tc>
                <a:tc>
                  <a:txBody>
                    <a:bodyPr/>
                    <a:lstStyle/>
                    <a:p>
                      <a:r>
                        <a:rPr lang="en-AU" sz="1400" dirty="0"/>
                        <a:t>AEMO</a:t>
                      </a:r>
                    </a:p>
                  </a:txBody>
                  <a:tcPr/>
                </a:tc>
                <a:extLst>
                  <a:ext uri="{0D108BD9-81ED-4DB2-BD59-A6C34878D82A}">
                    <a16:rowId xmlns:a16="http://schemas.microsoft.com/office/drawing/2014/main" val="2883128063"/>
                  </a:ext>
                </a:extLst>
              </a:tr>
              <a:tr h="370840">
                <a:tc>
                  <a:txBody>
                    <a:bodyPr/>
                    <a:lstStyle/>
                    <a:p>
                      <a:r>
                        <a:rPr lang="en-AU" sz="1400" dirty="0"/>
                        <a:t>Craig Shelley</a:t>
                      </a:r>
                    </a:p>
                  </a:txBody>
                  <a:tcPr/>
                </a:tc>
                <a:tc>
                  <a:txBody>
                    <a:bodyPr/>
                    <a:lstStyle/>
                    <a:p>
                      <a:r>
                        <a:rPr lang="en-AU" sz="1400" dirty="0"/>
                        <a:t>AEMO</a:t>
                      </a:r>
                    </a:p>
                  </a:txBody>
                  <a:tcPr/>
                </a:tc>
                <a:extLst>
                  <a:ext uri="{0D108BD9-81ED-4DB2-BD59-A6C34878D82A}">
                    <a16:rowId xmlns:a16="http://schemas.microsoft.com/office/drawing/2014/main" val="3689963816"/>
                  </a:ext>
                </a:extLst>
              </a:tr>
              <a:tr h="370840">
                <a:tc>
                  <a:txBody>
                    <a:bodyPr/>
                    <a:lstStyle/>
                    <a:p>
                      <a:r>
                        <a:rPr lang="en-AU" sz="1400" dirty="0"/>
                        <a:t>Emily Brodie</a:t>
                      </a:r>
                    </a:p>
                  </a:txBody>
                  <a:tcPr/>
                </a:tc>
                <a:tc>
                  <a:txBody>
                    <a:bodyPr/>
                    <a:lstStyle/>
                    <a:p>
                      <a:r>
                        <a:rPr lang="en-AU" sz="1400" dirty="0"/>
                        <a:t>AEMO</a:t>
                      </a:r>
                    </a:p>
                  </a:txBody>
                  <a:tcPr/>
                </a:tc>
                <a:extLst>
                  <a:ext uri="{0D108BD9-81ED-4DB2-BD59-A6C34878D82A}">
                    <a16:rowId xmlns:a16="http://schemas.microsoft.com/office/drawing/2014/main" val="2558337188"/>
                  </a:ext>
                </a:extLst>
              </a:tr>
              <a:tr h="370840">
                <a:tc>
                  <a:txBody>
                    <a:bodyPr/>
                    <a:lstStyle/>
                    <a:p>
                      <a:r>
                        <a:rPr lang="en-AU" sz="1400" dirty="0"/>
                        <a:t>Umesh </a:t>
                      </a:r>
                      <a:r>
                        <a:rPr lang="en-AU" sz="1400" dirty="0" err="1"/>
                        <a:t>Dutt</a:t>
                      </a:r>
                      <a:endParaRPr lang="en-AU" sz="1400" dirty="0"/>
                    </a:p>
                  </a:txBody>
                  <a:tcPr/>
                </a:tc>
                <a:tc>
                  <a:txBody>
                    <a:bodyPr/>
                    <a:lstStyle/>
                    <a:p>
                      <a:r>
                        <a:rPr lang="en-AU" sz="1400" dirty="0"/>
                        <a:t>AEMO</a:t>
                      </a:r>
                    </a:p>
                  </a:txBody>
                  <a:tcPr/>
                </a:tc>
                <a:extLst>
                  <a:ext uri="{0D108BD9-81ED-4DB2-BD59-A6C34878D82A}">
                    <a16:rowId xmlns:a16="http://schemas.microsoft.com/office/drawing/2014/main" val="1975280703"/>
                  </a:ext>
                </a:extLst>
              </a:tr>
              <a:tr h="370840">
                <a:tc>
                  <a:txBody>
                    <a:bodyPr/>
                    <a:lstStyle/>
                    <a:p>
                      <a:r>
                        <a:rPr lang="en-AU" sz="1400" dirty="0"/>
                        <a:t>Gary Eisner</a:t>
                      </a:r>
                    </a:p>
                  </a:txBody>
                  <a:tcPr/>
                </a:tc>
                <a:tc>
                  <a:txBody>
                    <a:bodyPr/>
                    <a:lstStyle/>
                    <a:p>
                      <a:r>
                        <a:rPr lang="en-AU" sz="1400" dirty="0"/>
                        <a:t>AEMO</a:t>
                      </a:r>
                    </a:p>
                  </a:txBody>
                  <a:tcPr/>
                </a:tc>
                <a:extLst>
                  <a:ext uri="{0D108BD9-81ED-4DB2-BD59-A6C34878D82A}">
                    <a16:rowId xmlns:a16="http://schemas.microsoft.com/office/drawing/2014/main" val="2158103544"/>
                  </a:ext>
                </a:extLst>
              </a:tr>
            </a:tbl>
          </a:graphicData>
        </a:graphic>
      </p:graphicFrame>
    </p:spTree>
    <p:extLst>
      <p:ext uri="{BB962C8B-B14F-4D97-AF65-F5344CB8AC3E}">
        <p14:creationId xmlns:p14="http://schemas.microsoft.com/office/powerpoint/2010/main" val="2742418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Introduction and Overview</a:t>
            </a:r>
          </a:p>
        </p:txBody>
      </p:sp>
      <p:sp>
        <p:nvSpPr>
          <p:cNvPr id="4" name="Slide Number Placeholder 3">
            <a:extLst>
              <a:ext uri="{FF2B5EF4-FFF2-40B4-BE49-F238E27FC236}">
                <a16:creationId xmlns:a16="http://schemas.microsoft.com/office/drawing/2014/main" id="{9A2D648B-52D8-48EA-8E27-9442DC341A62}"/>
              </a:ext>
            </a:extLst>
          </p:cNvPr>
          <p:cNvSpPr>
            <a:spLocks noGrp="1"/>
          </p:cNvSpPr>
          <p:nvPr>
            <p:ph type="sldNum" sz="quarter" idx="12"/>
          </p:nvPr>
        </p:nvSpPr>
        <p:spPr/>
        <p:txBody>
          <a:bodyPr/>
          <a:lstStyle/>
          <a:p>
            <a:fld id="{4EC81F68-4976-451A-B2E9-79BCBD2F70CC}" type="slidenum">
              <a:rPr lang="en-AU" smtClean="0"/>
              <a:pPr/>
              <a:t>4</a:t>
            </a:fld>
            <a:endParaRPr lang="en-AU"/>
          </a:p>
        </p:txBody>
      </p:sp>
    </p:spTree>
    <p:extLst>
      <p:ext uri="{BB962C8B-B14F-4D97-AF65-F5344CB8AC3E}">
        <p14:creationId xmlns:p14="http://schemas.microsoft.com/office/powerpoint/2010/main" val="132395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7F703-E11E-4FA2-A312-842C0E5DC036}"/>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Introduction and Overview</a:t>
            </a:r>
          </a:p>
        </p:txBody>
      </p:sp>
      <p:sp>
        <p:nvSpPr>
          <p:cNvPr id="3" name="Content Placeholder 2">
            <a:extLst>
              <a:ext uri="{FF2B5EF4-FFF2-40B4-BE49-F238E27FC236}">
                <a16:creationId xmlns:a16="http://schemas.microsoft.com/office/drawing/2014/main" id="{BD067EC9-08D5-49A8-BCB6-98711D0BDB40}"/>
              </a:ext>
            </a:extLst>
          </p:cNvPr>
          <p:cNvSpPr>
            <a:spLocks noGrp="1"/>
          </p:cNvSpPr>
          <p:nvPr>
            <p:ph idx="1"/>
          </p:nvPr>
        </p:nvSpPr>
        <p:spPr>
          <a:xfrm>
            <a:off x="206546" y="1708727"/>
            <a:ext cx="10255425" cy="5100231"/>
          </a:xfrm>
        </p:spPr>
        <p:txBody>
          <a:bodyPr>
            <a:normAutofit fontScale="92500" lnSpcReduction="10000"/>
          </a:bodyPr>
          <a:lstStyle/>
          <a:p>
            <a:pPr marL="0" indent="0">
              <a:buNone/>
            </a:pPr>
            <a:r>
              <a:rPr lang="en-AU" sz="2800" b="1" i="1" dirty="0">
                <a:latin typeface="Arial" panose="020B0604020202020204" pitchFamily="34" charset="0"/>
                <a:cs typeface="Arial" panose="020B0604020202020204" pitchFamily="34" charset="0"/>
              </a:rPr>
              <a:t>AEMC Decision </a:t>
            </a:r>
            <a:endParaRPr lang="en-AU" sz="2800" dirty="0">
              <a:latin typeface="Arial" panose="020B0604020202020204" pitchFamily="34" charset="0"/>
              <a:cs typeface="Arial" panose="020B0604020202020204" pitchFamily="34" charset="0"/>
            </a:endParaRPr>
          </a:p>
          <a:p>
            <a:r>
              <a:rPr lang="en-AU" sz="2600" dirty="0">
                <a:latin typeface="Arial" panose="020B0604020202020204" pitchFamily="34" charset="0"/>
                <a:cs typeface="Arial" panose="020B0604020202020204" pitchFamily="34" charset="0"/>
              </a:rPr>
              <a:t>Final rule change made 28 Nov 2017 with industry go live 1 July 2021.</a:t>
            </a:r>
          </a:p>
          <a:p>
            <a:endParaRPr lang="en-AU" dirty="0"/>
          </a:p>
          <a:p>
            <a:pPr marL="0" indent="0" hangingPunct="0">
              <a:buNone/>
            </a:pPr>
            <a:r>
              <a:rPr lang="en-AU" sz="2800" b="1" dirty="0">
                <a:latin typeface="Arial" panose="020B0604020202020204" pitchFamily="34" charset="0"/>
                <a:cs typeface="Arial" panose="020B0604020202020204" pitchFamily="34" charset="0"/>
              </a:rPr>
              <a:t>Key functional metering implications of 5MS include:</a:t>
            </a:r>
          </a:p>
          <a:p>
            <a:pPr marL="171450" lvl="0" indent="-171450" hangingPunct="0"/>
            <a:r>
              <a:rPr lang="en-AU" sz="2600" dirty="0">
                <a:latin typeface="Arial" panose="020B0604020202020204" pitchFamily="34" charset="0"/>
                <a:cs typeface="Arial" panose="020B0604020202020204" pitchFamily="34" charset="0"/>
              </a:rPr>
              <a:t>AEMO and Participant systems to accept five minute metering data from the market.</a:t>
            </a:r>
          </a:p>
          <a:p>
            <a:pPr marL="171450" indent="-171450" hangingPunct="0"/>
            <a:r>
              <a:rPr lang="en-AU" sz="2600" dirty="0">
                <a:latin typeface="Arial" panose="020B0604020202020204" pitchFamily="34" charset="0"/>
                <a:cs typeface="Arial" panose="020B0604020202020204" pitchFamily="34" charset="0"/>
              </a:rPr>
              <a:t>AEMO to receive MDFF metering data files for settlements.</a:t>
            </a:r>
          </a:p>
          <a:p>
            <a:pPr marL="171450" lvl="0" indent="-171450" hangingPunct="0"/>
            <a:r>
              <a:rPr lang="en-AU" sz="2600" dirty="0">
                <a:latin typeface="Arial" panose="020B0604020202020204" pitchFamily="34" charset="0"/>
                <a:cs typeface="Arial" panose="020B0604020202020204" pitchFamily="34" charset="0"/>
              </a:rPr>
              <a:t>Re-configuring interval meters to produce five minute metering data.</a:t>
            </a:r>
          </a:p>
          <a:p>
            <a:r>
              <a:rPr lang="en-AU" sz="2600" dirty="0">
                <a:latin typeface="Arial" panose="020B0604020202020204" pitchFamily="34" charset="0"/>
                <a:cs typeface="Arial" panose="020B0604020202020204" pitchFamily="34" charset="0"/>
              </a:rPr>
              <a:t>Define MDFF interval file records for five minute metering data.</a:t>
            </a:r>
          </a:p>
          <a:p>
            <a:r>
              <a:rPr lang="en-AU" sz="2600" dirty="0">
                <a:latin typeface="Arial" panose="020B0604020202020204" pitchFamily="34" charset="0"/>
                <a:cs typeface="Arial" panose="020B0604020202020204" pitchFamily="34" charset="0"/>
              </a:rPr>
              <a:t>Revise profiling and type 7 calculations for five minute metering data.</a:t>
            </a:r>
          </a:p>
          <a:p>
            <a:r>
              <a:rPr lang="en-AU" sz="2600" dirty="0">
                <a:latin typeface="Arial" panose="020B0604020202020204" pitchFamily="34" charset="0"/>
                <a:cs typeface="Arial" panose="020B0604020202020204" pitchFamily="34" charset="0"/>
              </a:rPr>
              <a:t>Develop conversions for 30 and 15 minute to five minute metering data.</a:t>
            </a:r>
          </a:p>
          <a:p>
            <a:r>
              <a:rPr lang="en-AU" sz="2600" dirty="0">
                <a:latin typeface="Arial" panose="020B0604020202020204" pitchFamily="34" charset="0"/>
                <a:cs typeface="Arial" panose="020B0604020202020204" pitchFamily="34" charset="0"/>
              </a:rPr>
              <a:t>Controlled Load Profile (CLP) and Net System Load Profile (NSLP) change from 30 minute to five minute.</a:t>
            </a:r>
          </a:p>
          <a:p>
            <a:pPr marL="0" lvl="0" indent="0" hangingPunct="0">
              <a:buNone/>
            </a:pPr>
            <a:endParaRPr lang="en-AU" sz="2800" dirty="0">
              <a:latin typeface="Arial" panose="020B0604020202020204" pitchFamily="34" charset="0"/>
              <a:cs typeface="Arial" panose="020B0604020202020204" pitchFamily="34" charset="0"/>
            </a:endParaRPr>
          </a:p>
          <a:p>
            <a:endParaRPr lang="en-AU" dirty="0"/>
          </a:p>
        </p:txBody>
      </p:sp>
      <p:sp>
        <p:nvSpPr>
          <p:cNvPr id="5" name="Slide Number Placeholder 4">
            <a:extLst>
              <a:ext uri="{FF2B5EF4-FFF2-40B4-BE49-F238E27FC236}">
                <a16:creationId xmlns:a16="http://schemas.microsoft.com/office/drawing/2014/main" id="{46104963-F2EC-43DD-94BC-396B2B20734C}"/>
              </a:ext>
            </a:extLst>
          </p:cNvPr>
          <p:cNvSpPr>
            <a:spLocks noGrp="1"/>
          </p:cNvSpPr>
          <p:nvPr>
            <p:ph type="sldNum" sz="quarter" idx="12"/>
          </p:nvPr>
        </p:nvSpPr>
        <p:spPr/>
        <p:txBody>
          <a:bodyPr/>
          <a:lstStyle/>
          <a:p>
            <a:fld id="{4EC81F68-4976-451A-B2E9-79BCBD2F70CC}" type="slidenum">
              <a:rPr lang="en-AU" smtClean="0"/>
              <a:t>5</a:t>
            </a:fld>
            <a:endParaRPr lang="en-AU"/>
          </a:p>
        </p:txBody>
      </p:sp>
    </p:spTree>
    <p:extLst>
      <p:ext uri="{BB962C8B-B14F-4D97-AF65-F5344CB8AC3E}">
        <p14:creationId xmlns:p14="http://schemas.microsoft.com/office/powerpoint/2010/main" val="152459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Procedure Prioritisation</a:t>
            </a:r>
          </a:p>
        </p:txBody>
      </p:sp>
      <p:sp>
        <p:nvSpPr>
          <p:cNvPr id="4" name="Slide Number Placeholder 3">
            <a:extLst>
              <a:ext uri="{FF2B5EF4-FFF2-40B4-BE49-F238E27FC236}">
                <a16:creationId xmlns:a16="http://schemas.microsoft.com/office/drawing/2014/main" id="{9A2D648B-52D8-48EA-8E27-9442DC341A62}"/>
              </a:ext>
            </a:extLst>
          </p:cNvPr>
          <p:cNvSpPr>
            <a:spLocks noGrp="1"/>
          </p:cNvSpPr>
          <p:nvPr>
            <p:ph type="sldNum" sz="quarter" idx="12"/>
          </p:nvPr>
        </p:nvSpPr>
        <p:spPr/>
        <p:txBody>
          <a:bodyPr/>
          <a:lstStyle/>
          <a:p>
            <a:fld id="{4EC81F68-4976-451A-B2E9-79BCBD2F70CC}" type="slidenum">
              <a:rPr lang="en-AU" smtClean="0"/>
              <a:pPr/>
              <a:t>6</a:t>
            </a:fld>
            <a:endParaRPr lang="en-AU"/>
          </a:p>
        </p:txBody>
      </p:sp>
    </p:spTree>
    <p:extLst>
      <p:ext uri="{BB962C8B-B14F-4D97-AF65-F5344CB8AC3E}">
        <p14:creationId xmlns:p14="http://schemas.microsoft.com/office/powerpoint/2010/main" val="1748131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D822-6FD0-47E6-9324-BCA7B7121D05}"/>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Procedure Prioritisation</a:t>
            </a:r>
          </a:p>
        </p:txBody>
      </p:sp>
      <p:graphicFrame>
        <p:nvGraphicFramePr>
          <p:cNvPr id="5" name="Content Placeholder 4">
            <a:extLst>
              <a:ext uri="{FF2B5EF4-FFF2-40B4-BE49-F238E27FC236}">
                <a16:creationId xmlns:a16="http://schemas.microsoft.com/office/drawing/2014/main" id="{60EF4060-DD86-4C17-8A1A-C0551E8A0244}"/>
              </a:ext>
            </a:extLst>
          </p:cNvPr>
          <p:cNvGraphicFramePr>
            <a:graphicFrameLocks noGrp="1"/>
          </p:cNvGraphicFramePr>
          <p:nvPr>
            <p:ph idx="1"/>
            <p:extLst>
              <p:ext uri="{D42A27DB-BD31-4B8C-83A1-F6EECF244321}">
                <p14:modId xmlns:p14="http://schemas.microsoft.com/office/powerpoint/2010/main" val="627403495"/>
              </p:ext>
            </p:extLst>
          </p:nvPr>
        </p:nvGraphicFramePr>
        <p:xfrm>
          <a:off x="517236" y="2216727"/>
          <a:ext cx="9504218" cy="3362810"/>
        </p:xfrm>
        <a:graphic>
          <a:graphicData uri="http://schemas.openxmlformats.org/drawingml/2006/table">
            <a:tbl>
              <a:tblPr firstRow="1" firstCol="1" bandRow="1">
                <a:tableStyleId>{5C22544A-7EE6-4342-B048-85BDC9FD1C3A}</a:tableStyleId>
              </a:tblPr>
              <a:tblGrid>
                <a:gridCol w="7259766">
                  <a:extLst>
                    <a:ext uri="{9D8B030D-6E8A-4147-A177-3AD203B41FA5}">
                      <a16:colId xmlns:a16="http://schemas.microsoft.com/office/drawing/2014/main" val="2633987390"/>
                    </a:ext>
                  </a:extLst>
                </a:gridCol>
                <a:gridCol w="1320211">
                  <a:extLst>
                    <a:ext uri="{9D8B030D-6E8A-4147-A177-3AD203B41FA5}">
                      <a16:colId xmlns:a16="http://schemas.microsoft.com/office/drawing/2014/main" val="4124946520"/>
                    </a:ext>
                  </a:extLst>
                </a:gridCol>
                <a:gridCol w="924241">
                  <a:extLst>
                    <a:ext uri="{9D8B030D-6E8A-4147-A177-3AD203B41FA5}">
                      <a16:colId xmlns:a16="http://schemas.microsoft.com/office/drawing/2014/main" val="1452386972"/>
                    </a:ext>
                  </a:extLst>
                </a:gridCol>
              </a:tblGrid>
              <a:tr h="637309">
                <a:tc>
                  <a:txBody>
                    <a:bodyPr/>
                    <a:lstStyle/>
                    <a:p>
                      <a:pPr algn="ctr">
                        <a:lnSpc>
                          <a:spcPct val="107000"/>
                        </a:lnSpc>
                        <a:spcAft>
                          <a:spcPts val="0"/>
                        </a:spcAft>
                      </a:pPr>
                      <a:r>
                        <a:rPr lang="en-AU" sz="1600" dirty="0">
                          <a:effectLst/>
                          <a:latin typeface="Arial" panose="020B0604020202020204" pitchFamily="34" charset="0"/>
                          <a:cs typeface="Arial" panose="020B0604020202020204" pitchFamily="34" charset="0"/>
                        </a:rPr>
                        <a:t>Procedure Title</a:t>
                      </a:r>
                      <a:endParaRPr lang="en-A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600" dirty="0">
                          <a:effectLst/>
                          <a:latin typeface="Arial" panose="020B0604020202020204" pitchFamily="34" charset="0"/>
                          <a:cs typeface="Arial" panose="020B0604020202020204" pitchFamily="34" charset="0"/>
                        </a:rPr>
                        <a:t>Consultable Procedure</a:t>
                      </a:r>
                      <a:endParaRPr lang="en-A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600" dirty="0">
                          <a:effectLst/>
                          <a:latin typeface="Arial" panose="020B0604020202020204" pitchFamily="34" charset="0"/>
                          <a:cs typeface="Arial" panose="020B0604020202020204" pitchFamily="34" charset="0"/>
                        </a:rPr>
                        <a:t>Impact</a:t>
                      </a:r>
                      <a:endParaRPr lang="en-A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10149534"/>
                  </a:ext>
                </a:extLst>
              </a:tr>
              <a:tr h="446682">
                <a:tc>
                  <a:txBody>
                    <a:bodyPr/>
                    <a:lstStyle/>
                    <a:p>
                      <a:pPr>
                        <a:lnSpc>
                          <a:spcPct val="107000"/>
                        </a:lnSpc>
                        <a:spcAft>
                          <a:spcPts val="0"/>
                        </a:spcAft>
                      </a:pPr>
                      <a:r>
                        <a:rPr lang="en-AU" sz="1400">
                          <a:effectLst/>
                          <a:latin typeface="Arial" panose="020B0604020202020204" pitchFamily="34" charset="0"/>
                          <a:cs typeface="Arial" panose="020B0604020202020204" pitchFamily="34" charset="0"/>
                        </a:rPr>
                        <a:t>MDFF Specification NEM12 and NEM13</a:t>
                      </a:r>
                      <a:endParaRPr lang="en-AU"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dirty="0">
                          <a:effectLst/>
                          <a:latin typeface="Arial" panose="020B0604020202020204" pitchFamily="34" charset="0"/>
                          <a:cs typeface="Arial" panose="020B0604020202020204" pitchFamily="34" charset="0"/>
                        </a:rPr>
                        <a:t>N</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dirty="0">
                          <a:effectLst/>
                          <a:latin typeface="Arial" panose="020B0604020202020204" pitchFamily="34" charset="0"/>
                          <a:cs typeface="Arial" panose="020B0604020202020204" pitchFamily="34" charset="0"/>
                        </a:rPr>
                        <a:t>High</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7955926"/>
                  </a:ext>
                </a:extLst>
              </a:tr>
              <a:tr h="446682">
                <a:tc>
                  <a:txBody>
                    <a:bodyPr/>
                    <a:lstStyle/>
                    <a:p>
                      <a:pPr>
                        <a:lnSpc>
                          <a:spcPct val="107000"/>
                        </a:lnSpc>
                        <a:spcAft>
                          <a:spcPts val="0"/>
                        </a:spcAft>
                      </a:pPr>
                      <a:r>
                        <a:rPr lang="en-AU" sz="1400">
                          <a:effectLst/>
                          <a:latin typeface="Arial" panose="020B0604020202020204" pitchFamily="34" charset="0"/>
                          <a:cs typeface="Arial" panose="020B0604020202020204" pitchFamily="34" charset="0"/>
                        </a:rPr>
                        <a:t>MSATS Procedure: Metering Data Management (MDM) Procedure</a:t>
                      </a:r>
                      <a:endParaRPr lang="en-AU"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a:effectLst/>
                          <a:latin typeface="Arial" panose="020B0604020202020204" pitchFamily="34" charset="0"/>
                          <a:cs typeface="Arial" panose="020B0604020202020204" pitchFamily="34" charset="0"/>
                        </a:rPr>
                        <a:t>Y</a:t>
                      </a:r>
                      <a:endParaRPr lang="en-AU"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dirty="0">
                          <a:effectLst/>
                          <a:latin typeface="Arial" panose="020B0604020202020204" pitchFamily="34" charset="0"/>
                          <a:cs typeface="Arial" panose="020B0604020202020204" pitchFamily="34" charset="0"/>
                        </a:rPr>
                        <a:t>High</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97978037"/>
                  </a:ext>
                </a:extLst>
              </a:tr>
              <a:tr h="492091">
                <a:tc>
                  <a:txBody>
                    <a:bodyPr/>
                    <a:lstStyle/>
                    <a:p>
                      <a:pPr>
                        <a:lnSpc>
                          <a:spcPct val="107000"/>
                        </a:lnSpc>
                        <a:spcAft>
                          <a:spcPts val="0"/>
                        </a:spcAft>
                      </a:pPr>
                      <a:r>
                        <a:rPr lang="en-AU" sz="1400" dirty="0">
                          <a:effectLst/>
                          <a:latin typeface="Arial" panose="020B0604020202020204" pitchFamily="34" charset="0"/>
                          <a:cs typeface="Arial" panose="020B0604020202020204" pitchFamily="34" charset="0"/>
                        </a:rPr>
                        <a:t>MDM File Format and Load Process</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a:effectLst/>
                          <a:latin typeface="Arial" panose="020B0604020202020204" pitchFamily="34" charset="0"/>
                          <a:cs typeface="Arial" panose="020B0604020202020204" pitchFamily="34" charset="0"/>
                        </a:rPr>
                        <a:t>N</a:t>
                      </a:r>
                      <a:endParaRPr lang="en-AU"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dirty="0">
                          <a:effectLst/>
                          <a:latin typeface="Arial" panose="020B0604020202020204" pitchFamily="34" charset="0"/>
                          <a:cs typeface="Arial" panose="020B0604020202020204" pitchFamily="34" charset="0"/>
                        </a:rPr>
                        <a:t>Medium</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25663654"/>
                  </a:ext>
                </a:extLst>
              </a:tr>
              <a:tr h="446682">
                <a:tc>
                  <a:txBody>
                    <a:bodyPr/>
                    <a:lstStyle/>
                    <a:p>
                      <a:pPr>
                        <a:lnSpc>
                          <a:spcPct val="107000"/>
                        </a:lnSpc>
                        <a:spcAft>
                          <a:spcPts val="0"/>
                        </a:spcAft>
                      </a:pPr>
                      <a:r>
                        <a:rPr lang="en-AU" sz="1400">
                          <a:effectLst/>
                          <a:latin typeface="Arial" panose="020B0604020202020204" pitchFamily="34" charset="0"/>
                          <a:cs typeface="Arial" panose="020B0604020202020204" pitchFamily="34" charset="0"/>
                        </a:rPr>
                        <a:t>Metrology Procedure: Part A</a:t>
                      </a:r>
                      <a:endParaRPr lang="en-AU"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a:effectLst/>
                          <a:latin typeface="Arial" panose="020B0604020202020204" pitchFamily="34" charset="0"/>
                          <a:cs typeface="Arial" panose="020B0604020202020204" pitchFamily="34" charset="0"/>
                        </a:rPr>
                        <a:t>Y</a:t>
                      </a:r>
                      <a:endParaRPr lang="en-AU"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dirty="0">
                          <a:effectLst/>
                          <a:latin typeface="Arial" panose="020B0604020202020204" pitchFamily="34" charset="0"/>
                          <a:cs typeface="Arial" panose="020B0604020202020204" pitchFamily="34" charset="0"/>
                        </a:rPr>
                        <a:t>High</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77292906"/>
                  </a:ext>
                </a:extLst>
              </a:tr>
              <a:tr h="446682">
                <a:tc>
                  <a:txBody>
                    <a:bodyPr/>
                    <a:lstStyle/>
                    <a:p>
                      <a:pPr>
                        <a:lnSpc>
                          <a:spcPct val="107000"/>
                        </a:lnSpc>
                        <a:spcAft>
                          <a:spcPts val="0"/>
                        </a:spcAft>
                      </a:pPr>
                      <a:r>
                        <a:rPr lang="en-AU" sz="1400">
                          <a:effectLst/>
                          <a:latin typeface="Arial" panose="020B0604020202020204" pitchFamily="34" charset="0"/>
                          <a:cs typeface="Arial" panose="020B0604020202020204" pitchFamily="34" charset="0"/>
                        </a:rPr>
                        <a:t>Metrology Procedure: Part B</a:t>
                      </a:r>
                      <a:endParaRPr lang="en-AU"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a:effectLst/>
                          <a:latin typeface="Arial" panose="020B0604020202020204" pitchFamily="34" charset="0"/>
                          <a:cs typeface="Arial" panose="020B0604020202020204" pitchFamily="34" charset="0"/>
                        </a:rPr>
                        <a:t>Y</a:t>
                      </a:r>
                      <a:endParaRPr lang="en-AU"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dirty="0">
                          <a:effectLst/>
                          <a:latin typeface="Arial" panose="020B0604020202020204" pitchFamily="34" charset="0"/>
                          <a:cs typeface="Arial" panose="020B0604020202020204" pitchFamily="34" charset="0"/>
                        </a:rPr>
                        <a:t>High</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81918020"/>
                  </a:ext>
                </a:extLst>
              </a:tr>
              <a:tr h="446682">
                <a:tc>
                  <a:txBody>
                    <a:bodyPr/>
                    <a:lstStyle/>
                    <a:p>
                      <a:pPr>
                        <a:lnSpc>
                          <a:spcPct val="107000"/>
                        </a:lnSpc>
                        <a:spcAft>
                          <a:spcPts val="0"/>
                        </a:spcAft>
                      </a:pPr>
                      <a:r>
                        <a:rPr lang="en-AU" sz="1400" dirty="0">
                          <a:effectLst/>
                          <a:latin typeface="Arial" panose="020B0604020202020204" pitchFamily="34" charset="0"/>
                          <a:cs typeface="Arial" panose="020B0604020202020204" pitchFamily="34" charset="0"/>
                        </a:rPr>
                        <a:t>Retail Electricity Market Glossary and Framework</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dirty="0">
                          <a:effectLst/>
                          <a:latin typeface="Arial" panose="020B0604020202020204" pitchFamily="34" charset="0"/>
                          <a:cs typeface="Arial" panose="020B0604020202020204" pitchFamily="34" charset="0"/>
                        </a:rPr>
                        <a:t>Y</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AU" sz="1400" dirty="0">
                          <a:effectLst/>
                          <a:latin typeface="Arial" panose="020B0604020202020204" pitchFamily="34" charset="0"/>
                          <a:cs typeface="Arial" panose="020B0604020202020204" pitchFamily="34" charset="0"/>
                        </a:rPr>
                        <a:t>High</a:t>
                      </a:r>
                      <a:endParaRPr lang="en-A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5334746"/>
                  </a:ext>
                </a:extLst>
              </a:tr>
            </a:tbl>
          </a:graphicData>
        </a:graphic>
      </p:graphicFrame>
      <p:sp>
        <p:nvSpPr>
          <p:cNvPr id="4" name="Slide Number Placeholder 3">
            <a:extLst>
              <a:ext uri="{FF2B5EF4-FFF2-40B4-BE49-F238E27FC236}">
                <a16:creationId xmlns:a16="http://schemas.microsoft.com/office/drawing/2014/main" id="{E15E1712-45F8-4E67-8953-C1C4551A5286}"/>
              </a:ext>
            </a:extLst>
          </p:cNvPr>
          <p:cNvSpPr>
            <a:spLocks noGrp="1"/>
          </p:cNvSpPr>
          <p:nvPr>
            <p:ph type="sldNum" sz="quarter" idx="12"/>
          </p:nvPr>
        </p:nvSpPr>
        <p:spPr/>
        <p:txBody>
          <a:bodyPr/>
          <a:lstStyle/>
          <a:p>
            <a:fld id="{4EC81F68-4976-451A-B2E9-79BCBD2F70CC}" type="slidenum">
              <a:rPr lang="en-AU" smtClean="0"/>
              <a:t>7</a:t>
            </a:fld>
            <a:endParaRPr lang="en-AU"/>
          </a:p>
        </p:txBody>
      </p:sp>
    </p:spTree>
    <p:extLst>
      <p:ext uri="{BB962C8B-B14F-4D97-AF65-F5344CB8AC3E}">
        <p14:creationId xmlns:p14="http://schemas.microsoft.com/office/powerpoint/2010/main" val="3224726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D822-6FD0-47E6-9324-BCA7B7121D05}"/>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Procedure Prioritisation</a:t>
            </a:r>
          </a:p>
        </p:txBody>
      </p:sp>
      <p:sp>
        <p:nvSpPr>
          <p:cNvPr id="4" name="Slide Number Placeholder 3">
            <a:extLst>
              <a:ext uri="{FF2B5EF4-FFF2-40B4-BE49-F238E27FC236}">
                <a16:creationId xmlns:a16="http://schemas.microsoft.com/office/drawing/2014/main" id="{E15E1712-45F8-4E67-8953-C1C4551A5286}"/>
              </a:ext>
            </a:extLst>
          </p:cNvPr>
          <p:cNvSpPr>
            <a:spLocks noGrp="1"/>
          </p:cNvSpPr>
          <p:nvPr>
            <p:ph type="sldNum" sz="quarter" idx="12"/>
          </p:nvPr>
        </p:nvSpPr>
        <p:spPr/>
        <p:txBody>
          <a:bodyPr/>
          <a:lstStyle/>
          <a:p>
            <a:fld id="{4EC81F68-4976-451A-B2E9-79BCBD2F70CC}" type="slidenum">
              <a:rPr lang="en-AU" smtClean="0"/>
              <a:t>8</a:t>
            </a:fld>
            <a:endParaRPr lang="en-AU"/>
          </a:p>
        </p:txBody>
      </p:sp>
      <p:sp>
        <p:nvSpPr>
          <p:cNvPr id="6" name="Content Placeholder 5">
            <a:extLst>
              <a:ext uri="{FF2B5EF4-FFF2-40B4-BE49-F238E27FC236}">
                <a16:creationId xmlns:a16="http://schemas.microsoft.com/office/drawing/2014/main" id="{7271541A-BA0E-48AF-B0A3-1FDE983B08FC}"/>
              </a:ext>
            </a:extLst>
          </p:cNvPr>
          <p:cNvSpPr>
            <a:spLocks noGrp="1"/>
          </p:cNvSpPr>
          <p:nvPr>
            <p:ph idx="1"/>
          </p:nvPr>
        </p:nvSpPr>
        <p:spPr/>
        <p:txBody>
          <a:bodyPr/>
          <a:lstStyle/>
          <a:p>
            <a:r>
              <a:rPr lang="en-AU" sz="2400" dirty="0">
                <a:latin typeface="Arial" panose="020B0604020202020204" pitchFamily="34" charset="0"/>
                <a:cs typeface="Arial" panose="020B0604020202020204" pitchFamily="34" charset="0"/>
              </a:rPr>
              <a:t>Procedures identified on previous slide considered by AEMO to have highest impact for Participant system design, build and testing.</a:t>
            </a:r>
          </a:p>
          <a:p>
            <a:pPr marL="0" indent="0">
              <a:buNone/>
            </a:pPr>
            <a:endParaRPr lang="en-AU" sz="2400" dirty="0">
              <a:latin typeface="Arial" panose="020B0604020202020204" pitchFamily="34" charset="0"/>
              <a:cs typeface="Arial" panose="020B0604020202020204" pitchFamily="34" charset="0"/>
            </a:endParaRPr>
          </a:p>
          <a:p>
            <a:pPr marL="0" indent="0">
              <a:buNone/>
            </a:pPr>
            <a:r>
              <a:rPr lang="en-AU" sz="2400" dirty="0">
                <a:solidFill>
                  <a:srgbClr val="0070C0"/>
                </a:solidFill>
                <a:latin typeface="Arial" panose="020B0604020202020204" pitchFamily="34" charset="0"/>
                <a:cs typeface="Arial" panose="020B0604020202020204" pitchFamily="34" charset="0"/>
              </a:rPr>
              <a:t>Actions from MPFG meeting</a:t>
            </a:r>
          </a:p>
          <a:p>
            <a:r>
              <a:rPr lang="en-AU" sz="2400" dirty="0">
                <a:solidFill>
                  <a:srgbClr val="0070C0"/>
                </a:solidFill>
                <a:latin typeface="Arial" panose="020B0604020202020204" pitchFamily="34" charset="0"/>
                <a:cs typeface="Arial" panose="020B0604020202020204" pitchFamily="34" charset="0"/>
              </a:rPr>
              <a:t>MPFG Participants to confirm that these Procedures are to be the subject of Work Package 1 consultation</a:t>
            </a:r>
          </a:p>
          <a:p>
            <a:r>
              <a:rPr lang="en-AU" sz="2400" dirty="0">
                <a:solidFill>
                  <a:srgbClr val="0070C0"/>
                </a:solidFill>
                <a:latin typeface="Arial" panose="020B0604020202020204" pitchFamily="34" charset="0"/>
                <a:cs typeface="Arial" panose="020B0604020202020204" pitchFamily="34" charset="0"/>
              </a:rPr>
              <a:t>MPFG Participants to identify and provide reasons why any other Procedures that should be included Work Package 1 consultation.</a:t>
            </a:r>
          </a:p>
        </p:txBody>
      </p:sp>
    </p:spTree>
    <p:extLst>
      <p:ext uri="{BB962C8B-B14F-4D97-AF65-F5344CB8AC3E}">
        <p14:creationId xmlns:p14="http://schemas.microsoft.com/office/powerpoint/2010/main" val="730367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Metering Procedure Changes</a:t>
            </a:r>
          </a:p>
        </p:txBody>
      </p:sp>
      <p:sp>
        <p:nvSpPr>
          <p:cNvPr id="4" name="Slide Number Placeholder 3">
            <a:extLst>
              <a:ext uri="{FF2B5EF4-FFF2-40B4-BE49-F238E27FC236}">
                <a16:creationId xmlns:a16="http://schemas.microsoft.com/office/drawing/2014/main" id="{9A2D648B-52D8-48EA-8E27-9442DC341A62}"/>
              </a:ext>
            </a:extLst>
          </p:cNvPr>
          <p:cNvSpPr>
            <a:spLocks noGrp="1"/>
          </p:cNvSpPr>
          <p:nvPr>
            <p:ph type="sldNum" sz="quarter" idx="12"/>
          </p:nvPr>
        </p:nvSpPr>
        <p:spPr/>
        <p:txBody>
          <a:bodyPr/>
          <a:lstStyle/>
          <a:p>
            <a:fld id="{4EC81F68-4976-451A-B2E9-79BCBD2F70CC}" type="slidenum">
              <a:rPr lang="en-AU" smtClean="0"/>
              <a:pPr/>
              <a:t>9</a:t>
            </a:fld>
            <a:endParaRPr lang="en-AU"/>
          </a:p>
        </p:txBody>
      </p:sp>
    </p:spTree>
    <p:extLst>
      <p:ext uri="{BB962C8B-B14F-4D97-AF65-F5344CB8AC3E}">
        <p14:creationId xmlns:p14="http://schemas.microsoft.com/office/powerpoint/2010/main" val="4135145299"/>
      </p:ext>
    </p:extLst>
  </p:cSld>
  <p:clrMapOvr>
    <a:masterClrMapping/>
  </p:clrMapOvr>
</p:sld>
</file>

<file path=ppt/theme/theme1.xml><?xml version="1.0" encoding="utf-8"?>
<a:theme xmlns:a="http://schemas.openxmlformats.org/drawingml/2006/main" name="AEMO 2018 A4 landscap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EMO 2018 A4 landscape" id="{22A54129-71AA-4D41-B9F4-2AC7F2F42010}" vid="{06A90869-5A30-4725-8A1A-F8FF7B8EB7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PROJECT-107690352-939</_dlc_DocId>
    <_dlc_DocIdUrl xmlns="a14523ce-dede-483e-883a-2d83261080bd">
      <Url>http://sharedocs/projects/5ms/_layouts/15/DocIdRedir.aspx?ID=PROJECT-107690352-939</Url>
      <Description>PROJECT-107690352-939</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4CC2EC-CAC8-4A26-A8D1-80B9BB2C7078}">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a14523ce-dede-483e-883a-2d83261080bd"/>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E8D6AD1-83FA-43D5-81C9-EF96805285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D1B581-613A-49A8-9A63-D63E5DFCD478}">
  <ds:schemaRefs>
    <ds:schemaRef ds:uri="http://schemas.microsoft.com/sharepoint/events"/>
  </ds:schemaRefs>
</ds:datastoreItem>
</file>

<file path=customXml/itemProps4.xml><?xml version="1.0" encoding="utf-8"?>
<ds:datastoreItem xmlns:ds="http://schemas.openxmlformats.org/officeDocument/2006/customXml" ds:itemID="{FDD0C81A-F611-4628-808C-6A66C58DFD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2018 A4 landscape</Template>
  <TotalTime>1810</TotalTime>
  <Words>1998</Words>
  <Application>Microsoft Office PowerPoint</Application>
  <PresentationFormat>Custom</PresentationFormat>
  <Paragraphs>348</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Century Gothic</vt:lpstr>
      <vt:lpstr>Futura Std Light</vt:lpstr>
      <vt:lpstr>Segoe UI Semilight</vt:lpstr>
      <vt:lpstr>Tw Cen MT</vt:lpstr>
      <vt:lpstr>AEMO 2018 A4 landscape</vt:lpstr>
      <vt:lpstr>5MS Metering Procedures Focus Group</vt:lpstr>
      <vt:lpstr>Agenda</vt:lpstr>
      <vt:lpstr>Attendees</vt:lpstr>
      <vt:lpstr>Introduction and Overview</vt:lpstr>
      <vt:lpstr>Introduction and Overview</vt:lpstr>
      <vt:lpstr>Procedure Prioritisation</vt:lpstr>
      <vt:lpstr>Procedure Prioritisation</vt:lpstr>
      <vt:lpstr>Procedure Prioritisation</vt:lpstr>
      <vt:lpstr>Metering Procedure Changes</vt:lpstr>
      <vt:lpstr>Metering procedure changes – MDFF Specification NEM12 and NEM13</vt:lpstr>
      <vt:lpstr>Metering procedure changes – MDM Procedures and MDM File Format and Load Process</vt:lpstr>
      <vt:lpstr>Metering procedure changes – Metrology Procedures: Part A</vt:lpstr>
      <vt:lpstr>Metering procedure changes – Metrology Procedures: Part B</vt:lpstr>
      <vt:lpstr>Metering procedure changes –  Glossary and Framework</vt:lpstr>
      <vt:lpstr>Re-Accreditation</vt:lpstr>
      <vt:lpstr>Re-Accreditation</vt:lpstr>
      <vt:lpstr>Re-Accreditation</vt:lpstr>
      <vt:lpstr>Issues</vt:lpstr>
      <vt:lpstr>Identified issues</vt:lpstr>
      <vt:lpstr>New issues identified in MPFG meeting</vt:lpstr>
      <vt:lpstr>New issues identified in MPFG meeting</vt:lpstr>
      <vt:lpstr>Next Steps</vt:lpstr>
      <vt:lpstr>Next Steps</vt:lpstr>
      <vt:lpstr>Questions</vt:lpstr>
      <vt:lpstr>Actions - MPFG 15 August</vt:lpstr>
      <vt:lpstr>Actions - MPFG 15 August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Brodie</dc:creator>
  <cp:lastModifiedBy>Emily Brodie</cp:lastModifiedBy>
  <cp:revision>79</cp:revision>
  <dcterms:created xsi:type="dcterms:W3CDTF">2018-07-19T01:19:13Z</dcterms:created>
  <dcterms:modified xsi:type="dcterms:W3CDTF">2018-08-23T02:38:25Z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69a29a19-0622-41ca-9f70-e28432ceeb65</vt:lpwstr>
  </property>
  <property fmtid="{D5CDD505-2E9C-101B-9397-08002B2CF9AE}" pid="4" name="AEMODocumentType">
    <vt:lpwstr>1;#Operational Record|859762f2-4462-42eb-9744-c955c7e2c540</vt:lpwstr>
  </property>
  <property fmtid="{D5CDD505-2E9C-101B-9397-08002B2CF9AE}" pid="5" name="AEMOKeywords">
    <vt:lpwstr/>
  </property>
</Properties>
</file>