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5"/>
  </p:sldMasterIdLst>
  <p:notesMasterIdLst>
    <p:notesMasterId r:id="rId61"/>
  </p:notesMasterIdLst>
  <p:sldIdLst>
    <p:sldId id="256" r:id="rId6"/>
    <p:sldId id="327" r:id="rId7"/>
    <p:sldId id="257" r:id="rId8"/>
    <p:sldId id="258" r:id="rId9"/>
    <p:sldId id="398" r:id="rId10"/>
    <p:sldId id="400" r:id="rId11"/>
    <p:sldId id="396" r:id="rId12"/>
    <p:sldId id="395" r:id="rId13"/>
    <p:sldId id="397" r:id="rId14"/>
    <p:sldId id="399" r:id="rId15"/>
    <p:sldId id="401" r:id="rId16"/>
    <p:sldId id="402" r:id="rId17"/>
    <p:sldId id="319" r:id="rId18"/>
    <p:sldId id="329" r:id="rId19"/>
    <p:sldId id="425" r:id="rId20"/>
    <p:sldId id="420" r:id="rId21"/>
    <p:sldId id="421" r:id="rId22"/>
    <p:sldId id="338" r:id="rId23"/>
    <p:sldId id="436" r:id="rId24"/>
    <p:sldId id="404" r:id="rId25"/>
    <p:sldId id="423" r:id="rId26"/>
    <p:sldId id="427" r:id="rId27"/>
    <p:sldId id="437" r:id="rId28"/>
    <p:sldId id="339" r:id="rId29"/>
    <p:sldId id="426" r:id="rId30"/>
    <p:sldId id="413" r:id="rId31"/>
    <p:sldId id="303" r:id="rId32"/>
    <p:sldId id="408" r:id="rId33"/>
    <p:sldId id="419" r:id="rId34"/>
    <p:sldId id="409" r:id="rId35"/>
    <p:sldId id="411" r:id="rId36"/>
    <p:sldId id="331" r:id="rId37"/>
    <p:sldId id="428" r:id="rId38"/>
    <p:sldId id="438" r:id="rId39"/>
    <p:sldId id="341" r:id="rId40"/>
    <p:sldId id="429" r:id="rId41"/>
    <p:sldId id="342" r:id="rId42"/>
    <p:sldId id="332" r:id="rId43"/>
    <p:sldId id="418" r:id="rId44"/>
    <p:sldId id="430" r:id="rId45"/>
    <p:sldId id="439" r:id="rId46"/>
    <p:sldId id="290" r:id="rId47"/>
    <p:sldId id="304" r:id="rId48"/>
    <p:sldId id="424" r:id="rId49"/>
    <p:sldId id="440" r:id="rId50"/>
    <p:sldId id="288" r:id="rId51"/>
    <p:sldId id="434" r:id="rId52"/>
    <p:sldId id="441" r:id="rId53"/>
    <p:sldId id="433" r:id="rId54"/>
    <p:sldId id="442" r:id="rId55"/>
    <p:sldId id="431" r:id="rId56"/>
    <p:sldId id="403" r:id="rId57"/>
    <p:sldId id="260" r:id="rId58"/>
    <p:sldId id="326" r:id="rId59"/>
    <p:sldId id="435" r:id="rId60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54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viewProps" Target="view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02303-8887-4A82-9A12-4B8F161D12B2}" type="datetimeFigureOut">
              <a:rPr lang="en-AU" smtClean="0"/>
              <a:t>19/11/2018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2BA09-8997-4F23-9B61-68CA9F8F31E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958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236F94-E2BE-4E01-9B99-A9873DC8B1AA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FF69-C7CA-4127-99CE-9EFA1FF1E342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7C90F-9669-4678-B9A5-7D2A32BE2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BAC0-67E9-4CE6-950E-B12A29C524AE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87A14-C640-4048-95A7-4EF6E742A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D626-DFB5-42E8-9D55-E343FDD8FA48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115826-18F4-4360-B9AB-412FAC432DCD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99150-2915-4920-A24D-8FAED5E18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DB20-BA29-42F8-AB13-BA40A7EEDC1E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20BA-D1F3-4D3B-8FD8-63989426A023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24E3-F94C-4071-86A7-3D6648730F0A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D123-82BF-45BF-B22F-5ABB57E94D4C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702F-6BD8-41C4-AC80-53F144499EC5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7A8669-24E6-424D-B888-CEC73E481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3B658-50EC-4ABB-BFE5-C839528F528D}" type="datetime1">
              <a:rPr lang="en-AU" smtClean="0"/>
              <a:t>19/11/2018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hdr="0" ft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538F-3D75-4E6A-B0F9-138325A4E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708" y="2032522"/>
            <a:ext cx="9332972" cy="2631887"/>
          </a:xfrm>
        </p:spPr>
        <p:txBody>
          <a:bodyPr/>
          <a:lstStyle/>
          <a:p>
            <a:r>
              <a:rPr lang="en-AU" dirty="0"/>
              <a:t>5MS Joint Metering/Systems Focus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7E418-19FE-40E5-999B-F1E2819A5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948" y="4969209"/>
            <a:ext cx="8018860" cy="2152951"/>
          </a:xfrm>
        </p:spPr>
        <p:txBody>
          <a:bodyPr>
            <a:normAutofit fontScale="85000" lnSpcReduction="10000"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Monday, 12 November 2018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AEMO Office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2, 20 Bond Street, Sydney</a:t>
            </a:r>
          </a:p>
          <a:p>
            <a:r>
              <a:rPr lang="en-AU" sz="1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pack was developed for the Joint Metering/Systems Focus Group meeting. This version of the slides has been annotated with notes from the meeting. These additional notes are on new slides that have a yellow background.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E4E17-DE6C-46E3-8AA7-89A9CEBF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157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10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378829"/>
              </p:ext>
            </p:extLst>
          </p:nvPr>
        </p:nvGraphicFramePr>
        <p:xfrm>
          <a:off x="158042" y="1661795"/>
          <a:ext cx="10375728" cy="5100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020180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770770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277230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83744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Non-energy meter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to develop the ability to accept non-energy (e.g. Q and K) meter reads.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No concerns raised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to develop the ability to accept </a:t>
                      </a:r>
                      <a:r>
                        <a:rPr lang="en-A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non-energy (e.g. Q and </a:t>
                      </a:r>
                      <a:r>
                        <a:rPr lang="en-AU" sz="1400" dirty="0"/>
                        <a:t>K) meter reads.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CATS NMI Datastream (CNDS) table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Option 1: Only settlement data streams are registered in CNDS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Option 2: All data streams are registered in CNDS and validated, a new field would be required to indicate those to be used in settlement.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Option 3: Use other existing attributes of CNDS, like Data stream Type, First character of suffix etc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Option 1 preferred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Consideration as to how CNDS maintenance can be made more efficient in light of the possible introduction of register level data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To be discussed at next JMSFG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Only settlement data streams are to be registered in the CNDS 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951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11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558026"/>
              </p:ext>
            </p:extLst>
          </p:nvPr>
        </p:nvGraphicFramePr>
        <p:xfrm>
          <a:off x="158042" y="1551467"/>
          <a:ext cx="10375728" cy="6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83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018420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9155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3120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1836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1677316">
                <a:tc>
                  <a:txBody>
                    <a:bodyPr/>
                    <a:lstStyle/>
                    <a:p>
                      <a:r>
                        <a:rPr lang="en-AU" sz="1400" dirty="0"/>
                        <a:t>Meter data storage where required standing data (i.e. NMI) does not exist.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‘Parked’ meter data to be stored temporarily, for 3 days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Views varied regarding how long AEMO should store meter reads where required standing data does not exist, ranging from 3 days to 30 weeks.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Preferred number of days still not agreed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To be discussed at next JMSFG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3812424">
                <a:tc>
                  <a:txBody>
                    <a:bodyPr/>
                    <a:lstStyle/>
                    <a:p>
                      <a:r>
                        <a:rPr lang="en-AU" sz="1400" dirty="0"/>
                        <a:t>File size and communications capabilities 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To increase the current B2B and B2M 1 MB message content (uncompressed) limit to 10MBs.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File size increase may be limited to Meter Read messages (MDFF and MDMF) due to performance considerations.</a:t>
                      </a:r>
                    </a:p>
                    <a:p>
                      <a:r>
                        <a:rPr lang="en-AU" sz="1400" dirty="0"/>
                        <a:t>Reason being that XML rich payloads (All other B2B and B2M transactions) may take too long to parse</a:t>
                      </a:r>
                    </a:p>
                    <a:p>
                      <a:endParaRPr lang="en-AU" sz="14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Some MDPs advised that file sizes up to 10 MB were suitable, while still being able to handle the frequency, bandwidth and processing.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DBs, MPs suggested that 10 MB could be too big for transaction processing and meeting SLAs.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Preferred file size not agreed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File size analysis to be completed by AEMO and participants by 21 Nov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val="287038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27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12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735463"/>
              </p:ext>
            </p:extLst>
          </p:nvPr>
        </p:nvGraphicFramePr>
        <p:xfrm>
          <a:off x="158042" y="1616112"/>
          <a:ext cx="10375728" cy="564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5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72314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9155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23120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Transition planning re 5MS implementation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Before 31 October 2020 – MDPs will need to aggregate 5 and 15 minute reads to 30 minute and provide in MDMF.</a:t>
                      </a:r>
                    </a:p>
                    <a:p>
                      <a:r>
                        <a:rPr lang="en-AU" sz="1400" dirty="0"/>
                        <a:t>Before 31 October 2020 – Participants and MDPs may choose to exchange new 5 and 15 minute data via B2B.</a:t>
                      </a:r>
                    </a:p>
                    <a:p>
                      <a:r>
                        <a:rPr lang="en-AU" sz="1400" dirty="0"/>
                        <a:t>From 31 October 2020 until 30 June 2021 – 5 and 15 minute reads received by AEMO will be aggregated by AEMO to 30 minutes.</a:t>
                      </a:r>
                    </a:p>
                    <a:p>
                      <a:r>
                        <a:rPr lang="en-AU" sz="1400" dirty="0"/>
                        <a:t>From 1 July 2021 AEMO will profile received 30 and 15 minute reads to 5 minute resolution.</a:t>
                      </a:r>
                    </a:p>
                    <a:p>
                      <a:r>
                        <a:rPr lang="en-AU" sz="1400" dirty="0"/>
                        <a:t>From 1 July 2022 AEMO will only accept retrospective reads via MDMF files.</a:t>
                      </a:r>
                    </a:p>
                    <a:p>
                      <a:r>
                        <a:rPr lang="en-AU" sz="1400" dirty="0"/>
                        <a:t>From 1 July 2023 AEMO will reject or ignore any received MDMF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The Rules allows for the delivery of 5 minute meter data prior to 1 July 2021.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Overall sentiment was that no participants would be ready for any 1 July 2020 production activities. AEMO has moved the start to 31 October 2020.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 soft start of 31 March 2021 was suggested, to mitigate 1 July 2021 risks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to provide information regarding transition activities and milestones by 12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To be discussed at next JMSFG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907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Update on actions from 14 Sept meeting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1600" b="1" dirty="0"/>
              <a:t>Topic Outcomes:</a:t>
            </a:r>
          </a:p>
          <a:p>
            <a:r>
              <a:rPr lang="en-AU" sz="1600" dirty="0"/>
              <a:t>No issues or concerns raised regarding the outcomes and actions arising from the last focus group workshop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800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914420"/>
            <a:ext cx="9221689" cy="3144614"/>
          </a:xfrm>
        </p:spPr>
        <p:txBody>
          <a:bodyPr/>
          <a:lstStyle/>
          <a:p>
            <a:r>
              <a:rPr lang="en-AU" dirty="0"/>
              <a:t>Transition to 5-minute meter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DF22C-AFD3-4F0E-A95B-9C2A0AE9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04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communicate AEMO’s proposed high-level milestones in transitioning to MDFF.</a:t>
            </a:r>
          </a:p>
          <a:p>
            <a:pPr lvl="1"/>
            <a:endParaRPr lang="en-AU" sz="2049" dirty="0"/>
          </a:p>
          <a:p>
            <a:r>
              <a:rPr lang="en-AU" sz="2400" dirty="0"/>
              <a:t>To provide workshop attendees the opportunity to ask questions and make suggestions regarding this transition.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4491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Implementing Five Minute Settlement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dirty="0"/>
              <a:t>The Rule change requires the collection, storage and delivery of revenue metering data based on five-minute intervals for use in energy settlement, network and retail billing. </a:t>
            </a:r>
          </a:p>
          <a:p>
            <a:pPr marL="0" indent="0">
              <a:buNone/>
            </a:pPr>
            <a:r>
              <a:rPr lang="en-AU" sz="1800" dirty="0"/>
              <a:t>From a metering installation capability perspective, the rule requires:</a:t>
            </a:r>
          </a:p>
          <a:p>
            <a:pPr marL="0" indent="0">
              <a:buNone/>
            </a:pPr>
            <a:endParaRPr lang="en-AU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16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AADCEF-285F-48D0-BC2E-0205193CA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10560"/>
              </p:ext>
            </p:extLst>
          </p:nvPr>
        </p:nvGraphicFramePr>
        <p:xfrm>
          <a:off x="1237475" y="3288556"/>
          <a:ext cx="8193566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6783">
                  <a:extLst>
                    <a:ext uri="{9D8B030D-6E8A-4147-A177-3AD203B41FA5}">
                      <a16:colId xmlns:a16="http://schemas.microsoft.com/office/drawing/2014/main" val="898023225"/>
                    </a:ext>
                  </a:extLst>
                </a:gridCol>
                <a:gridCol w="4096783">
                  <a:extLst>
                    <a:ext uri="{9D8B030D-6E8A-4147-A177-3AD203B41FA5}">
                      <a16:colId xmlns:a16="http://schemas.microsoft.com/office/drawing/2014/main" val="23795635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Metering Installation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Record and provide 5-min meter data 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743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Type 1, 2, 3 and 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Commencement date of the rule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09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Type 4 (Trans. and Dist. Connection Point…)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Commencement date of the rule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687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All new and replacement metering installations, other than type 4A, installed from 1 December 2018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1 December 2022 at the latest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92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Type 4A metering installations installed from 1 December 2019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1 December 2022 at the latest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33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/>
                        <a:t>All other types 4, 5 and 6 meters already installed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Profiled to five-minute trading intervals by AEMO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63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147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348934" cy="1310695"/>
          </a:xfrm>
        </p:spPr>
        <p:txBody>
          <a:bodyPr>
            <a:normAutofit/>
          </a:bodyPr>
          <a:lstStyle/>
          <a:p>
            <a:r>
              <a:rPr lang="en-AU" dirty="0"/>
              <a:t>Current State – Delivery Format B2M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dirty="0"/>
              <a:t>Business to Market protocols:</a:t>
            </a:r>
          </a:p>
          <a:p>
            <a:r>
              <a:rPr lang="en-AU" sz="1800" dirty="0"/>
              <a:t>MDPs send Interval and Basic meter reads using the MDM File Format (MDMF).</a:t>
            </a:r>
          </a:p>
          <a:p>
            <a:r>
              <a:rPr lang="en-AU" sz="1800" dirty="0"/>
              <a:t>Transaction Group of ‘MDMT’ is used to exchange B2M meter read data.</a:t>
            </a:r>
          </a:p>
          <a:p>
            <a:r>
              <a:rPr lang="en-AU" sz="1800" dirty="0"/>
              <a:t>After meter read validations are performed by AEMO; validation results are delivered to MDPs via variety of acknowledgements as shown below:</a:t>
            </a:r>
          </a:p>
          <a:p>
            <a:pPr lvl="1"/>
            <a:r>
              <a:rPr lang="en-AU" sz="1800" dirty="0"/>
              <a:t>Message Acknowledgement - aseXML schema validations and file processing validations</a:t>
            </a:r>
          </a:p>
          <a:p>
            <a:pPr lvl="1"/>
            <a:r>
              <a:rPr lang="en-AU" sz="1800" dirty="0"/>
              <a:t>Transaction Acknowledgement - 1st level validations (only core validations listed):</a:t>
            </a:r>
          </a:p>
          <a:p>
            <a:pPr lvl="2"/>
            <a:r>
              <a:rPr lang="en-AU" sz="1800" dirty="0"/>
              <a:t>CSV content validation</a:t>
            </a:r>
          </a:p>
          <a:p>
            <a:pPr lvl="2"/>
            <a:r>
              <a:rPr lang="en-AU" sz="1800" dirty="0"/>
              <a:t>NMI &amp; DataStream suffix validation</a:t>
            </a:r>
          </a:p>
          <a:p>
            <a:pPr lvl="2"/>
            <a:r>
              <a:rPr lang="en-AU" sz="1800" dirty="0"/>
              <a:t>MDP sending the reads matches the MDP in Standing Data</a:t>
            </a:r>
          </a:p>
          <a:p>
            <a:pPr lvl="1"/>
            <a:r>
              <a:rPr lang="en-AU" sz="1800" dirty="0"/>
              <a:t>Meter Data Response - 2nd level validations: Replacement read validations.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2401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513525" cy="1310695"/>
          </a:xfrm>
        </p:spPr>
        <p:txBody>
          <a:bodyPr>
            <a:normAutofit/>
          </a:bodyPr>
          <a:lstStyle/>
          <a:p>
            <a:r>
              <a:rPr lang="en-AU" dirty="0"/>
              <a:t>Future State – Delivery Format B2B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1800" dirty="0"/>
              <a:t>AEMO is proposing to transition its current B2M message exchange to more closely align to relevant B2B processes. </a:t>
            </a:r>
          </a:p>
          <a:p>
            <a:r>
              <a:rPr lang="en-AU" sz="1800" dirty="0"/>
              <a:t>AEMO is not proposing to become a B2B participant. </a:t>
            </a:r>
          </a:p>
          <a:p>
            <a:r>
              <a:rPr lang="en-AU" sz="1800" dirty="0"/>
              <a:t>AEMO believes that unifying the data formats across the industry would result in both system and operational efficiencies. </a:t>
            </a:r>
          </a:p>
          <a:p>
            <a:r>
              <a:rPr lang="en-AU" sz="1800" dirty="0"/>
              <a:t>AEMO proposes to decommission (after a transition period) the existing B2M meter data format. </a:t>
            </a:r>
          </a:p>
          <a:p>
            <a:r>
              <a:rPr lang="en-AU" sz="1800" dirty="0"/>
              <a:t>AEMO is not proposing to use Provide Meter Data (PMD) or Verify Meter Data (VMD) processes for requesting missing meter data reads. </a:t>
            </a:r>
          </a:p>
          <a:p>
            <a:r>
              <a:rPr lang="en-AU" sz="1800" dirty="0"/>
              <a:t>AEMO is planning to maintain any useful interactions with market participants (e.g. rejections equivalent to MDMF rejections)</a:t>
            </a:r>
          </a:p>
          <a:p>
            <a:r>
              <a:rPr lang="en-AU" sz="1800" dirty="0"/>
              <a:t>AEMO would additionally propose to send participants scheduled RM11 reports to identify missing reads.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075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program schedule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952EB9-AF78-4CA3-9776-E16CCC9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233" y="4330216"/>
            <a:ext cx="10359580" cy="2877724"/>
          </a:xfrm>
        </p:spPr>
        <p:txBody>
          <a:bodyPr>
            <a:normAutofit fontScale="92500" lnSpcReduction="20000"/>
          </a:bodyPr>
          <a:lstStyle/>
          <a:p>
            <a:r>
              <a:rPr lang="en-AU" sz="1900" dirty="0">
                <a:solidFill>
                  <a:srgbClr val="FF0000"/>
                </a:solidFill>
              </a:rPr>
              <a:t>1 November 2020</a:t>
            </a:r>
          </a:p>
          <a:p>
            <a:pPr lvl="1"/>
            <a:r>
              <a:rPr lang="en-AU" sz="1549" dirty="0"/>
              <a:t>AEMO begins to accept MDFF files</a:t>
            </a:r>
          </a:p>
          <a:p>
            <a:r>
              <a:rPr lang="en-AU" sz="1900" dirty="0">
                <a:solidFill>
                  <a:srgbClr val="FF0000"/>
                </a:solidFill>
              </a:rPr>
              <a:t>1 November 2020 to 30 June 2021 </a:t>
            </a:r>
          </a:p>
          <a:p>
            <a:pPr lvl="1"/>
            <a:r>
              <a:rPr lang="en-AU" sz="1549" dirty="0"/>
              <a:t>5 and 15 minute reads received by AEMO will be aggregated by AEMO to 30 minutes to support 30 minute settlements.</a:t>
            </a:r>
          </a:p>
          <a:p>
            <a:r>
              <a:rPr lang="en-AU" sz="1900" dirty="0">
                <a:solidFill>
                  <a:srgbClr val="FF0000"/>
                </a:solidFill>
              </a:rPr>
              <a:t>1 July 2021 </a:t>
            </a:r>
          </a:p>
          <a:p>
            <a:pPr lvl="1"/>
            <a:r>
              <a:rPr lang="en-AU" sz="1549" dirty="0"/>
              <a:t>AEMO will profile received 15 and 30 minute reads to 5 minute resolution for settlement</a:t>
            </a:r>
          </a:p>
          <a:p>
            <a:r>
              <a:rPr lang="en-AU" sz="1900" dirty="0">
                <a:solidFill>
                  <a:srgbClr val="FF0000"/>
                </a:solidFill>
              </a:rPr>
              <a:t>1 July 2022</a:t>
            </a:r>
          </a:p>
          <a:p>
            <a:pPr lvl="1"/>
            <a:r>
              <a:rPr lang="en-AU" sz="1549" dirty="0"/>
              <a:t>AEMO will stop accepting new MDMF interval reads</a:t>
            </a:r>
          </a:p>
          <a:p>
            <a:pPr lvl="1"/>
            <a:r>
              <a:rPr lang="en-AU" sz="1549" dirty="0"/>
              <a:t>AEMO will continue to accept MDMF basic meter reads </a:t>
            </a:r>
          </a:p>
          <a:p>
            <a:r>
              <a:rPr lang="en-AU" sz="1900" dirty="0">
                <a:solidFill>
                  <a:srgbClr val="FF0000"/>
                </a:solidFill>
              </a:rPr>
              <a:t>TBC</a:t>
            </a:r>
          </a:p>
          <a:p>
            <a:pPr lvl="1"/>
            <a:r>
              <a:rPr lang="en-AU" sz="1549" dirty="0"/>
              <a:t>AEMO will decommission MDMF format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912FFE-B451-4A6D-87F5-1E905A15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19</a:t>
            </a:fld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3E7423-02CA-4382-BB1F-EFD23D18B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0942"/>
            <a:ext cx="10691813" cy="255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5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Attendees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F620A18-5B89-46FF-8FA2-FD57CD0B6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177271"/>
              </p:ext>
            </p:extLst>
          </p:nvPr>
        </p:nvGraphicFramePr>
        <p:xfrm>
          <a:off x="421574" y="1573330"/>
          <a:ext cx="9594900" cy="545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725">
                  <a:extLst>
                    <a:ext uri="{9D8B030D-6E8A-4147-A177-3AD203B41FA5}">
                      <a16:colId xmlns:a16="http://schemas.microsoft.com/office/drawing/2014/main" val="143672822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1154549944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3086512645"/>
                    </a:ext>
                  </a:extLst>
                </a:gridCol>
                <a:gridCol w="2398725">
                  <a:extLst>
                    <a:ext uri="{9D8B030D-6E8A-4147-A177-3AD203B41FA5}">
                      <a16:colId xmlns:a16="http://schemas.microsoft.com/office/drawing/2014/main" val="3655683240"/>
                    </a:ext>
                  </a:extLst>
                </a:gridCol>
              </a:tblGrid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Company / Department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cap="all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Company / Department</a:t>
                      </a:r>
                      <a:endParaRPr lang="en-AU" sz="1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6599310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Emily Brodie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Andy Gillis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ETSA Utilities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006817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Blaine Miner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Jeff Roberts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Evoenergy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1711239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</a:t>
                      </a:r>
                      <a:r>
                        <a:rPr lang="en-AU" sz="105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McNeish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Divya</a:t>
                      </a: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Kapoor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Flow Power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01630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</a:t>
                      </a:r>
                      <a:endParaRPr lang="en-AU" sz="10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  <a:endParaRPr lang="en-AU" sz="100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Alex </a:t>
                      </a:r>
                      <a:r>
                        <a:rPr lang="en-AU" sz="100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Skaria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Flow Power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0273978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Simon Tu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Victor Sanchez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Infigen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5285475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0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Jim Agelopoulos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0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AEMO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Ty Crowhurst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IntelliHub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089993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Robert Speedy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AEMO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Rajiv Balasubramanian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Jemena Limited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779688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 Riley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AGL Energy Limited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Jonathon Briggs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Metering Dynamics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52611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Paul </a:t>
                      </a: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Willacy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Aurora Energy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Jackie Mayo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Metering Dynamics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29685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 </a:t>
                      </a: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Polonetskiy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Ausgrid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Wayne Turner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Ausgrid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136236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Mahdi </a:t>
                      </a: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Maleki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AusNet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Doug Miles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Origin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670939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Dino </a:t>
                      </a: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Endeavour Energy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Mark Pilkington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Powercor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6318016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Rahman Qazi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Endeavour Energy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Justin </a:t>
                      </a:r>
                      <a:r>
                        <a:rPr lang="en-AU" sz="1050" b="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Stute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Select Data and Measurement Solutions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4686141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Sini Dodos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Energy Australia Pty Ltd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Jane Hutson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Energy QLD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994594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Linda Brackenbury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PlusES</a:t>
                      </a:r>
                      <a:endParaRPr lang="en-AU" sz="1050" b="0" kern="120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Paul Greenwood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Vector Advanced Metering Services (Australia) Pty Ltd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9889963"/>
                  </a:ext>
                </a:extLst>
              </a:tr>
              <a:tr h="3209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Tim Lloyd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b="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Essential Energy</a:t>
                      </a:r>
                      <a:endParaRPr lang="en-AU" sz="1000" b="0" dirty="0">
                        <a:solidFill>
                          <a:srgbClr val="1E416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 err="1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Himani</a:t>
                      </a:r>
                      <a:r>
                        <a:rPr lang="en-AU" sz="1050" b="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Aft>
                          <a:spcPts val="0"/>
                        </a:spcAft>
                      </a:pPr>
                      <a:r>
                        <a:rPr lang="en-AU" sz="1050" b="0" kern="1200" dirty="0">
                          <a:solidFill>
                            <a:srgbClr val="1E41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14512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1965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367221" cy="1310695"/>
          </a:xfrm>
        </p:spPr>
        <p:txBody>
          <a:bodyPr/>
          <a:lstStyle/>
          <a:p>
            <a:r>
              <a:rPr lang="en-AU" dirty="0"/>
              <a:t>Current Exchange Protocol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20</a:t>
            </a:fld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3E88D6-B787-4271-9CB7-F6832087C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2495" y="1574199"/>
            <a:ext cx="6541144" cy="530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965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367221" cy="1310695"/>
          </a:xfrm>
        </p:spPr>
        <p:txBody>
          <a:bodyPr>
            <a:normAutofit/>
          </a:bodyPr>
          <a:lstStyle/>
          <a:p>
            <a:r>
              <a:rPr lang="en-AU" dirty="0"/>
              <a:t>Message Exchange Protocol – </a:t>
            </a:r>
            <a:br>
              <a:rPr lang="en-AU" dirty="0"/>
            </a:br>
            <a:r>
              <a:rPr lang="en-AU" dirty="0"/>
              <a:t>Post July 2022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21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4A4AB4-A9A8-419D-8094-C432FC343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39" y="1661715"/>
            <a:ext cx="9367221" cy="589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91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communicate AEMO’s proposed high-level milestones in transitioning to MDFF.</a:t>
            </a:r>
          </a:p>
          <a:p>
            <a:pPr lvl="1"/>
            <a:endParaRPr lang="en-AU" sz="2049" dirty="0"/>
          </a:p>
          <a:p>
            <a:r>
              <a:rPr lang="en-AU" sz="2400" dirty="0"/>
              <a:t>To provide workshop attendees the opportunity to ask questions and make suggestions regarding this transition.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2219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8141925" cy="1310695"/>
          </a:xfrm>
        </p:spPr>
        <p:txBody>
          <a:bodyPr/>
          <a:lstStyle/>
          <a:p>
            <a:r>
              <a:rPr lang="en-AU" dirty="0"/>
              <a:t>Transition to 5-minute meter data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842" y="1656080"/>
            <a:ext cx="10255425" cy="53506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sz="1600" b="1" dirty="0"/>
              <a:t>Topic Outcomes:</a:t>
            </a:r>
          </a:p>
          <a:p>
            <a:r>
              <a:rPr lang="en-AU" sz="1600" dirty="0"/>
              <a:t>Topic objectives achieved</a:t>
            </a:r>
          </a:p>
          <a:p>
            <a:r>
              <a:rPr lang="en-AU" sz="1600" dirty="0"/>
              <a:t>Agreement that transitioning to MDFF for interval meter data makes sense</a:t>
            </a:r>
          </a:p>
          <a:p>
            <a:r>
              <a:rPr lang="en-AU" sz="1600" dirty="0"/>
              <a:t>Ongoing sentiment that moving to MDFF for Basic meter reads added no value and should not be pursued</a:t>
            </a:r>
          </a:p>
          <a:p>
            <a:pPr marL="0" indent="0">
              <a:buNone/>
            </a:pPr>
            <a:endParaRPr lang="en-AU" sz="1600" b="1" dirty="0"/>
          </a:p>
          <a:p>
            <a:pPr marL="0" indent="0">
              <a:buNone/>
            </a:pPr>
            <a:r>
              <a:rPr lang="en-AU" sz="1600" b="1" dirty="0"/>
              <a:t>Questions/discussion included: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Clarification questions asked regarding program timelines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Potential value in having a 6mth transition window, for MDFF interval reads, between 1 July 2021 and 31 Dec 2021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MDMF will not be enhanced to receive 5 or 15min meter reads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Soft start of e.g. 1 Apr 2021 not seen as adding sufficient value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AEMO is proposing to accept 5min meter reads from 1 Nov 2020 for any retrospective period</a:t>
            </a:r>
          </a:p>
          <a:p>
            <a:pPr marL="200482" lvl="1">
              <a:lnSpc>
                <a:spcPct val="100000"/>
              </a:lnSpc>
              <a:spcBef>
                <a:spcPts val="877"/>
              </a:spcBef>
            </a:pPr>
            <a:r>
              <a:rPr lang="en-AU" sz="1600" dirty="0"/>
              <a:t>Origin suggested that they will be requiring MDPs to not send 5min meter reads until commencement date, resulting in MDPs having to aggregate the reads until 1 July 2021</a:t>
            </a:r>
          </a:p>
          <a:p>
            <a:pPr marL="400965" lvl="1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>
                <a:solidFill>
                  <a:srgbClr val="FF0000"/>
                </a:solidFill>
              </a:rPr>
              <a:t>Actions:</a:t>
            </a:r>
            <a:r>
              <a:rPr lang="en-AU" sz="1600" b="1" dirty="0"/>
              <a:t> </a:t>
            </a:r>
          </a:p>
          <a:p>
            <a:pPr marL="342900" lvl="1" indent="-342900">
              <a:lnSpc>
                <a:spcPct val="100000"/>
              </a:lnSpc>
              <a:spcBef>
                <a:spcPts val="877"/>
              </a:spcBef>
              <a:buFont typeface="+mj-lt"/>
              <a:buAutoNum type="arabicPeriod"/>
            </a:pPr>
            <a:r>
              <a:rPr lang="en-AU" sz="1600" dirty="0"/>
              <a:t>Participants to provide additional information regarding issues associated to transitioning to MDFF for Basic meter reads</a:t>
            </a:r>
          </a:p>
          <a:p>
            <a:pPr marL="342900" lvl="1" indent="-342900">
              <a:lnSpc>
                <a:spcPct val="100000"/>
              </a:lnSpc>
              <a:spcBef>
                <a:spcPts val="877"/>
              </a:spcBef>
              <a:buFont typeface="+mj-lt"/>
              <a:buAutoNum type="arabicPeriod"/>
            </a:pPr>
            <a:r>
              <a:rPr lang="en-AU" sz="1600" dirty="0"/>
              <a:t>Participants to provide disadvantages and advantages on having a ‘soft start’</a:t>
            </a:r>
          </a:p>
          <a:p>
            <a:pPr marL="342900" lvl="1" indent="-342900">
              <a:lnSpc>
                <a:spcPct val="100000"/>
              </a:lnSpc>
              <a:spcBef>
                <a:spcPts val="877"/>
              </a:spcBef>
              <a:buFont typeface="+mj-lt"/>
              <a:buAutoNum type="arabicPeriod"/>
            </a:pPr>
            <a:r>
              <a:rPr lang="en-AU" sz="1600" dirty="0"/>
              <a:t>AEMO and participants to consider what scenarios would lead to the decommissioning of MDMF e.g. what level of interval meter penetration would need to occur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2328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DF28-1084-44FC-B6AF-4F437792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F85E2-8D77-4506-B030-8CC247C4F5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28124-8DFC-40B5-9C91-26D5BE46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3275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share profiling methods considered by AEMO in converting 15 and 30-minute interval data to 5-minute resolution </a:t>
            </a:r>
          </a:p>
          <a:p>
            <a:pPr lvl="1"/>
            <a:r>
              <a:rPr lang="en-AU" sz="2049" dirty="0"/>
              <a:t>Including AEMO’s recommended methods.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To provide workshop attendees the opportunity to ask questions and make suggestions regarding these recommendations.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  <a:p>
            <a:endParaRPr lang="en-AU" sz="2400" dirty="0"/>
          </a:p>
          <a:p>
            <a:endParaRPr lang="en-AU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66088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15 and 30-minute Interval Metering Data Profiling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10662"/>
            <a:ext cx="10255425" cy="479654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AU" sz="2400" dirty="0"/>
              <a:t>Between 1 November 2020 and June 2021 AEMO will aggregate 5 and 15-minute meter data to 30-minute for energy allocation</a:t>
            </a:r>
          </a:p>
          <a:p>
            <a:pPr>
              <a:lnSpc>
                <a:spcPct val="110000"/>
              </a:lnSpc>
            </a:pPr>
            <a:r>
              <a:rPr lang="en-AU" sz="2400" dirty="0"/>
              <a:t>From 1 July 2021 AEMO will profile 15 and 30-minute metering data to 5-minute intervals.</a:t>
            </a:r>
          </a:p>
          <a:p>
            <a:pPr>
              <a:lnSpc>
                <a:spcPct val="110000"/>
              </a:lnSpc>
            </a:pPr>
            <a:r>
              <a:rPr lang="en-AU" sz="2400" dirty="0"/>
              <a:t>From 1 July 2021 AEMO will profile 15 and 30-minute sample metering data to 5-minute intervals and apply that profile shape to controlled load reads for a Profile Area (PA) where CLP is to be prepared.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0246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Profiling Methods - 15 and 30-minute Non-Controlled Interval 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27</a:t>
            </a:fld>
            <a:endParaRPr lang="en-AU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5932D5-9FC5-4118-AE84-C433DB1BC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75203"/>
              </p:ext>
            </p:extLst>
          </p:nvPr>
        </p:nvGraphicFramePr>
        <p:xfrm>
          <a:off x="218193" y="1672158"/>
          <a:ext cx="10312836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663">
                  <a:extLst>
                    <a:ext uri="{9D8B030D-6E8A-4147-A177-3AD203B41FA5}">
                      <a16:colId xmlns:a16="http://schemas.microsoft.com/office/drawing/2014/main" val="599565501"/>
                    </a:ext>
                  </a:extLst>
                </a:gridCol>
                <a:gridCol w="2496312">
                  <a:extLst>
                    <a:ext uri="{9D8B030D-6E8A-4147-A177-3AD203B41FA5}">
                      <a16:colId xmlns:a16="http://schemas.microsoft.com/office/drawing/2014/main" val="363844345"/>
                    </a:ext>
                  </a:extLst>
                </a:gridCol>
                <a:gridCol w="1592072">
                  <a:extLst>
                    <a:ext uri="{9D8B030D-6E8A-4147-A177-3AD203B41FA5}">
                      <a16:colId xmlns:a16="http://schemas.microsoft.com/office/drawing/2014/main" val="3044330662"/>
                    </a:ext>
                  </a:extLst>
                </a:gridCol>
                <a:gridCol w="1836928">
                  <a:extLst>
                    <a:ext uri="{9D8B030D-6E8A-4147-A177-3AD203B41FA5}">
                      <a16:colId xmlns:a16="http://schemas.microsoft.com/office/drawing/2014/main" val="1359985301"/>
                    </a:ext>
                  </a:extLst>
                </a:gridCol>
                <a:gridCol w="3471861">
                  <a:extLst>
                    <a:ext uri="{9D8B030D-6E8A-4147-A177-3AD203B41FA5}">
                      <a16:colId xmlns:a16="http://schemas.microsoft.com/office/drawing/2014/main" val="3263056191"/>
                    </a:ext>
                  </a:extLst>
                </a:gridCol>
              </a:tblGrid>
              <a:tr h="443210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Complexity of Implementation</a:t>
                      </a:r>
                    </a:p>
                    <a:p>
                      <a:pPr algn="ctr"/>
                      <a:r>
                        <a:rPr lang="en-AU" sz="1400" dirty="0"/>
                        <a:t>(LNSP, etc)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Representative of 15/30min meters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Overall 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1055749"/>
                  </a:ext>
                </a:extLst>
              </a:tr>
              <a:tr h="1097514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dirty="0">
                          <a:solidFill>
                            <a:srgbClr val="FF0000"/>
                          </a:solidFill>
                        </a:rPr>
                        <a:t>5-minute load profile-</a:t>
                      </a:r>
                    </a:p>
                    <a:p>
                      <a:r>
                        <a:rPr lang="en-AU" sz="1400" dirty="0"/>
                        <a:t>Apply 5-minute Load Profile to 1</a:t>
                      </a:r>
                      <a:r>
                        <a:rPr lang="en-AU" sz="1400" baseline="30000" dirty="0"/>
                        <a:t>st</a:t>
                      </a:r>
                      <a:r>
                        <a:rPr lang="en-AU" sz="1400" dirty="0"/>
                        <a:t> and 2</a:t>
                      </a:r>
                      <a:r>
                        <a:rPr lang="en-AU" sz="1400" baseline="30000" dirty="0"/>
                        <a:t>nd</a:t>
                      </a:r>
                      <a:r>
                        <a:rPr lang="en-AU" sz="1400" dirty="0"/>
                        <a:t> Tier 15 and 30-minute loads within PA (AEMO 5MS HLD).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Most representative option until critical mass exists to consider Option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93062"/>
                  </a:ext>
                </a:extLst>
              </a:tr>
              <a:tr h="573918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dirty="0">
                          <a:solidFill>
                            <a:srgbClr val="FF0000"/>
                          </a:solidFill>
                        </a:rPr>
                        <a:t>Residential and Business 5-minute metering profiles (Optional) -</a:t>
                      </a:r>
                    </a:p>
                    <a:p>
                      <a:r>
                        <a:rPr lang="en-AU" sz="1400" dirty="0"/>
                        <a:t>Apply separate Residential and Business profiles to residential and business customers respectively.  Similar concept to CLP for a PA.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Medium/High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Type 1, 2, 3 and transmission type 4 will not be representative of residential and business customers.</a:t>
                      </a:r>
                    </a:p>
                    <a:p>
                      <a:pPr algn="l"/>
                      <a:r>
                        <a:rPr lang="en-AU" sz="1400" dirty="0"/>
                        <a:t>Need sufficient representative 5-minute metering installations for both residential and business customers per Profile Area for specific Residential and Business profiles to be viable.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401751"/>
                  </a:ext>
                </a:extLst>
              </a:tr>
              <a:tr h="573918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dirty="0">
                          <a:solidFill>
                            <a:srgbClr val="FF0000"/>
                          </a:solidFill>
                        </a:rPr>
                        <a:t>Simple Apportionment-</a:t>
                      </a:r>
                    </a:p>
                    <a:p>
                      <a:r>
                        <a:rPr lang="en-AU" sz="1400" dirty="0"/>
                        <a:t>6 equal parts for 30-minute metering data or 3 equal parts for 15-minute metering data.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Low (customer loads)</a:t>
                      </a:r>
                    </a:p>
                    <a:p>
                      <a:pPr algn="ctr"/>
                      <a:endParaRPr lang="en-AU" sz="1400" dirty="0"/>
                    </a:p>
                    <a:p>
                      <a:pPr algn="ctr"/>
                      <a:endParaRPr lang="en-AU" sz="1400" dirty="0"/>
                    </a:p>
                    <a:p>
                      <a:pPr algn="ctr"/>
                      <a:r>
                        <a:rPr lang="en-AU" sz="1400" dirty="0"/>
                        <a:t>Medium/High (controlled loads)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Not representative of associated customer (variable) loads.</a:t>
                      </a:r>
                    </a:p>
                    <a:p>
                      <a:pPr algn="l"/>
                      <a:endParaRPr lang="en-AU" sz="1400" dirty="0"/>
                    </a:p>
                    <a:p>
                      <a:pPr algn="l"/>
                      <a:r>
                        <a:rPr lang="en-AU" sz="1400" dirty="0"/>
                        <a:t>Good representation of controlled (constant) loads.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8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334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Preparation of 5-minute Load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539321"/>
            <a:ext cx="10255425" cy="546737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1600" b="1" dirty="0"/>
              <a:t>Part 1 – Preparation of 5-minute load profile for a Profile Area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For each PA, the total energy for the wholesale boundary (sum of TNIs) is determined using five-minute metering data.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energy associated with all non-wholesale boundary metering installations within the PA that have five-minute metering is summed, both for first-tier and second-tier connection points. This includes metering data associated with contestable Type 7 metering installations. Child connection points for embedded networks within a PA are ignored.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energy associated with controlled load sample meters, with 15 or 30-minute metering data, is apportioned into 3 or 6 equal amounts respectively for each five-minute period.  The five-minute controlled load sample meter energy is then summed to determine the ‘Controlled Load Profile’.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energy associated with ‘non-sample’ or basic controlled load meters is summed, both for first-tier and second-tier connection points and then profiled by applying the ‘Controlled Load Profile’ calculated in Step 3.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’Five-minute load profile’ is then determined by subtracting the sum of all non-wholesale five-minute metering data (calculated in Step 2) and the sum of all controlled load five-minute metering data (calculated in Step 4, where applicable) from the PA’s wholesale boundary five-minute energy volume (calculated in Step 1).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AU" sz="1600" dirty="0"/>
              <a:t>Formula :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Five-minute load profile = ∑ Wholesale Boundary five-minute metered energy - ∑ Non-Wholesale Boundary five-minute metered energy (including contestable Type 7 metering installations) - ∑ Controlled Load five-minute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76363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Profiling Methods - 15 and 30-minute Non-Controlled Load Interval 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10662"/>
            <a:ext cx="10255425" cy="479654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1600" b="1" dirty="0"/>
              <a:t>Part 2, Method 1 – Application of five-minute load profiles to support the calculation of NSLPs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energy associated with all 15-minute interval meters is summed, both for first-tier and second-tier connection points.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total of the 15-minute metering data (calculated in Step 1) is profiled using the ’Five-minute load profile’ shape (calculated in Step 5 of Part 1), which provides a five-minute representation of 15-minute metering data.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energy associated with all 30-minute interval meters is summed, both for first-tier and second-tier connection points.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total of the 30-minute metering data (calculated in Step 3) is profiled using the ’Five-minute load profile’ shape (calculated in Step 5 of Part 1), which provides a five-minute representation of 30-minute metering data.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The five-minute energy associated with 15 and 30-minute metering data  (calculated in Steps 2 and 4) is subtracted from the “Five-minute Load Profile (calculated in Step 5 of Part 1), to derive the net system load profile (NSLP).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AU" sz="1600" dirty="0"/>
              <a:t>Formula :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NSLP = Five-minute Load Profile - ∑ Five-minute representation of 15-minute metering data - ∑ Five-minute representation of 30-minute metering data</a:t>
            </a:r>
          </a:p>
          <a:p>
            <a:pPr marL="0" indent="0">
              <a:lnSpc>
                <a:spcPct val="110000"/>
              </a:lnSpc>
              <a:buNone/>
            </a:pPr>
            <a:endParaRPr lang="en-AU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988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98547"/>
              </p:ext>
            </p:extLst>
          </p:nvPr>
        </p:nvGraphicFramePr>
        <p:xfrm>
          <a:off x="0" y="1658930"/>
          <a:ext cx="10702545" cy="559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348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308232601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740697902"/>
                    </a:ext>
                  </a:extLst>
                </a:gridCol>
                <a:gridCol w="6263641">
                  <a:extLst>
                    <a:ext uri="{9D8B030D-6E8A-4147-A177-3AD203B41FA5}">
                      <a16:colId xmlns:a16="http://schemas.microsoft.com/office/drawing/2014/main" val="3202078364"/>
                    </a:ext>
                  </a:extLst>
                </a:gridCol>
                <a:gridCol w="2306764">
                  <a:extLst>
                    <a:ext uri="{9D8B030D-6E8A-4147-A177-3AD203B41FA5}">
                      <a16:colId xmlns:a16="http://schemas.microsoft.com/office/drawing/2014/main" val="789887798"/>
                    </a:ext>
                  </a:extLst>
                </a:gridCol>
              </a:tblGrid>
              <a:tr h="28133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10896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Preliminary Matters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10:00am - 10:15am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– 9:40am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Welcome, introduction and apologies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Blaine Miner (AEMO)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237283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Noting and Discussion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10:15am - 10:45am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 on actions from 14 Sept meeting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Blaine Miner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47273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10:45am - 11:20am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Transition to 5-minute meter data</a:t>
                      </a:r>
                    </a:p>
                    <a:p>
                      <a:pPr marL="285750" indent="-28575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AEMO program schedule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7203675"/>
                  </a:ext>
                </a:extLst>
              </a:tr>
              <a:tr h="32059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11:20am - 11:30am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endParaRPr lang="en-AU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3713085"/>
                  </a:ext>
                </a:extLst>
              </a:tr>
              <a:tr h="32059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11:30am - 1:00pm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Metering package #1 Consultation Topics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endParaRPr lang="en-AU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4168057"/>
                  </a:ext>
                </a:extLst>
              </a:tr>
              <a:tr h="4578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Profiling</a:t>
                      </a:r>
                    </a:p>
                    <a:p>
                      <a:pPr marL="285750" indent="-2857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and 30-minute interval meters</a:t>
                      </a:r>
                    </a:p>
                    <a:p>
                      <a:pPr marL="285750" indent="-2857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Controlled load 30-minute sample meters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Ripper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8279735"/>
                  </a:ext>
                </a:extLst>
              </a:tr>
              <a:tr h="65126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nb-NO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Alignment to B2B processes</a:t>
                      </a:r>
                    </a:p>
                    <a:p>
                      <a:pPr marL="285750" indent="-2857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Register level meter data</a:t>
                      </a:r>
                    </a:p>
                    <a:p>
                      <a:pPr marL="285750" indent="-285750" algn="l" defTabSz="801929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nb-NO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Non-energy meter data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 &amp; </a:t>
                      </a:r>
                    </a:p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Ripper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132558"/>
                  </a:ext>
                </a:extLst>
              </a:tr>
              <a:tr h="345526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1:00pm – 1:30pm</a:t>
                      </a:r>
                      <a:endParaRPr lang="en-AU" sz="1300" b="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Lunch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801929" rtl="0" eaLnBrk="1" latinLnBrk="0" hangingPunct="1"/>
                      <a:endParaRPr lang="en-AU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17138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1:30pm – 2:00pm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size and communications capabilities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Hamish McNeish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6073759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2:00pm - 2:15pm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Potential removal of various RM reports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David Ripper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2:15pm - 2:30pm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Parking lot and other business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Blaine Miner (AEMO)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647087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2:30pm – 2:45pm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Next steps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Blaine Miner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Profiling Option - 15 and 30-minute Non-Controlled Load Interval 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10662"/>
            <a:ext cx="10255425" cy="47965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1600" b="1" dirty="0"/>
              <a:t>Part 3, Method 2 (Optional) – Residential and Business 5-minute profiles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For each applicable interval metering installation, source the Customer Classification Code (CCC) for the associated NMI for the period being profiled</a:t>
            </a:r>
          </a:p>
          <a:p>
            <a:pPr lvl="1">
              <a:lnSpc>
                <a:spcPct val="110000"/>
              </a:lnSpc>
            </a:pPr>
            <a:r>
              <a:rPr lang="en-AU" sz="1600" dirty="0"/>
              <a:t>Where the CCC equals Null/Undefined, apply Part 2 (Option 1) methodology</a:t>
            </a:r>
          </a:p>
          <a:p>
            <a:pPr lvl="1">
              <a:lnSpc>
                <a:spcPct val="110000"/>
              </a:lnSpc>
            </a:pPr>
            <a:r>
              <a:rPr lang="en-AU" sz="1600" dirty="0"/>
              <a:t>NMI Classification must equal ‘Large’ or ‘Small’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Sum the energy values of the 5-minute Residential meters by TI for each PA to determine the area’s ‘5-minute Residential profile’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Sum the energy values of the 5-minute Business meters by TI for each PA to determine the area’s ‘5-minute Business profile’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Apply the applicable ‘5-minute Residential profile’ to 15 and 30-minute meter reads in the PA where the NMI’s CCC is Residential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Apply the applicable ‘5-minute Business profile’ to the 15 and 30-minute meter reads in the PA where the NMI’s CCC is Business</a:t>
            </a:r>
          </a:p>
          <a:p>
            <a:pPr>
              <a:lnSpc>
                <a:spcPct val="110000"/>
              </a:lnSpc>
            </a:pPr>
            <a:endParaRPr lang="en-AU" sz="1600" dirty="0"/>
          </a:p>
          <a:p>
            <a:pPr>
              <a:lnSpc>
                <a:spcPct val="110000"/>
              </a:lnSpc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4536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255424" cy="1310695"/>
          </a:xfrm>
        </p:spPr>
        <p:txBody>
          <a:bodyPr>
            <a:normAutofit/>
          </a:bodyPr>
          <a:lstStyle/>
          <a:p>
            <a:r>
              <a:rPr lang="en-AU" dirty="0"/>
              <a:t>Profiling Methods - 15 and 30-minute Interval 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710662"/>
            <a:ext cx="10255425" cy="47965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AU" sz="1600" b="1" dirty="0"/>
              <a:t>Part 4, Method 3 – Simple Apportionment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For each 15-minute meter read divide the recorded energy value into 3 equal parts.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For each 30-minute meter read divide the recorded energy value into 6 equal parts.</a:t>
            </a:r>
          </a:p>
          <a:p>
            <a:pPr>
              <a:lnSpc>
                <a:spcPct val="110000"/>
              </a:lnSpc>
            </a:pPr>
            <a:endParaRPr lang="en-AU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6190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255425" cy="1310695"/>
          </a:xfrm>
        </p:spPr>
        <p:txBody>
          <a:bodyPr>
            <a:normAutofit/>
          </a:bodyPr>
          <a:lstStyle/>
          <a:p>
            <a:r>
              <a:rPr lang="en-AU" dirty="0"/>
              <a:t>Profiling Options - Controlled Load 15 and 30-minute sample 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32</a:t>
            </a:fld>
            <a:endParaRPr lang="en-AU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A8F401-656E-4E8A-8755-956DD71FB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3917085"/>
            <a:ext cx="10255425" cy="479654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AU" sz="1600" dirty="0"/>
          </a:p>
          <a:p>
            <a:pPr marL="0" indent="0">
              <a:lnSpc>
                <a:spcPct val="110000"/>
              </a:lnSpc>
              <a:buNone/>
            </a:pPr>
            <a:r>
              <a:rPr lang="en-AU" sz="1600" dirty="0"/>
              <a:t>Simple Apportionment: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For each sample metering installation 15-minute interval period or 30-minute interval period described in clauses 3.9(b) and 3.9(c), respectively, of Metrology Procedure: Part A, divide the 15-minute energy value by 3 or the 30-minute energy value by 6 to produce a 5-minute energy value.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en-AU" sz="1600" dirty="0"/>
              <a:t>For each 15-minute or 30-minute period in (Step 1) apply the 5-minute energy value to each TI in the corresponding 15-minute interval period or 30-minute interval period to create 5-minute interval metering data for that sample metering installation.</a:t>
            </a:r>
          </a:p>
          <a:p>
            <a:pPr>
              <a:lnSpc>
                <a:spcPct val="110000"/>
              </a:lnSpc>
            </a:pPr>
            <a:r>
              <a:rPr lang="en-AU" sz="1600" dirty="0"/>
              <a:t>The TI metering data produced in Step 2 will be used in the Profile Preparation Service – Controlled Load Process.</a:t>
            </a:r>
          </a:p>
          <a:p>
            <a:pPr>
              <a:lnSpc>
                <a:spcPct val="110000"/>
              </a:lnSpc>
            </a:pPr>
            <a:endParaRPr lang="en-AU" sz="16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49E97FA-271C-404B-8DC6-BC3F561FF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82153"/>
              </p:ext>
            </p:extLst>
          </p:nvPr>
        </p:nvGraphicFramePr>
        <p:xfrm>
          <a:off x="218193" y="1605632"/>
          <a:ext cx="9901585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287">
                  <a:extLst>
                    <a:ext uri="{9D8B030D-6E8A-4147-A177-3AD203B41FA5}">
                      <a16:colId xmlns:a16="http://schemas.microsoft.com/office/drawing/2014/main" val="599565501"/>
                    </a:ext>
                  </a:extLst>
                </a:gridCol>
                <a:gridCol w="2920043">
                  <a:extLst>
                    <a:ext uri="{9D8B030D-6E8A-4147-A177-3AD203B41FA5}">
                      <a16:colId xmlns:a16="http://schemas.microsoft.com/office/drawing/2014/main" val="363844345"/>
                    </a:ext>
                  </a:extLst>
                </a:gridCol>
                <a:gridCol w="2051085">
                  <a:extLst>
                    <a:ext uri="{9D8B030D-6E8A-4147-A177-3AD203B41FA5}">
                      <a16:colId xmlns:a16="http://schemas.microsoft.com/office/drawing/2014/main" val="3044330662"/>
                    </a:ext>
                  </a:extLst>
                </a:gridCol>
                <a:gridCol w="2051085">
                  <a:extLst>
                    <a:ext uri="{9D8B030D-6E8A-4147-A177-3AD203B41FA5}">
                      <a16:colId xmlns:a16="http://schemas.microsoft.com/office/drawing/2014/main" val="1359985301"/>
                    </a:ext>
                  </a:extLst>
                </a:gridCol>
                <a:gridCol w="2051085">
                  <a:extLst>
                    <a:ext uri="{9D8B030D-6E8A-4147-A177-3AD203B41FA5}">
                      <a16:colId xmlns:a16="http://schemas.microsoft.com/office/drawing/2014/main" val="3263056191"/>
                    </a:ext>
                  </a:extLst>
                </a:gridCol>
              </a:tblGrid>
              <a:tr h="443210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Complexity of Implementation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Representative of 15/30min meters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Overall 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1055749"/>
                  </a:ext>
                </a:extLst>
              </a:tr>
              <a:tr h="573918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dirty="0">
                          <a:solidFill>
                            <a:srgbClr val="FF0000"/>
                          </a:solidFill>
                        </a:rPr>
                        <a:t>Simple Apportionment-</a:t>
                      </a:r>
                    </a:p>
                    <a:p>
                      <a:r>
                        <a:rPr lang="en-AU" sz="1400" dirty="0"/>
                        <a:t>3 equal parts for 15-minute metering data or 6 equal parts for 30-minute metering data.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Medium/High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Controlled loads are quite predictable and for the most part are either On or Off.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93062"/>
                  </a:ext>
                </a:extLst>
              </a:tr>
              <a:tr h="573918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b="0" dirty="0">
                          <a:solidFill>
                            <a:srgbClr val="FF0000"/>
                          </a:solidFill>
                        </a:rPr>
                        <a:t>Percentage Allocation based on a 5-minute profile</a:t>
                      </a:r>
                    </a:p>
                    <a:p>
                      <a:r>
                        <a:rPr lang="en-AU" sz="1400" dirty="0"/>
                        <a:t>Percentage allocation of 5-minute energy values for 15 or 30-minute periods.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dirty="0"/>
                        <a:t>Any 5-minute profile includes variable loads, therefore the profile will not be representative of controlled load shapes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40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336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share profiling methods considered by AEMO in converting 15 and 30-minute interval data to 5-minute resolution </a:t>
            </a:r>
          </a:p>
          <a:p>
            <a:pPr lvl="1"/>
            <a:r>
              <a:rPr lang="en-AU" sz="2049" dirty="0"/>
              <a:t>Including AEMO’s recommended methods.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To provide workshop attendees the opportunity to ask questions and make suggestions regarding these recommendations.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6866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3" y="1612472"/>
            <a:ext cx="10255425" cy="53942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1800" b="1" dirty="0"/>
              <a:t>Topic Outcomes:</a:t>
            </a:r>
          </a:p>
          <a:p>
            <a:r>
              <a:rPr lang="en-AU" sz="1800" dirty="0"/>
              <a:t>Topic objectives achieved</a:t>
            </a:r>
          </a:p>
          <a:p>
            <a:r>
              <a:rPr lang="en-AU" sz="1800" dirty="0"/>
              <a:t>Agreement that the Simple Apportionment method is most appropriate for controlled load sample meters</a:t>
            </a:r>
          </a:p>
          <a:p>
            <a:r>
              <a:rPr lang="en-AU" sz="1800" dirty="0"/>
              <a:t>Agreement that Method 1 would be most appropriate for commencement date for non-controlled meters but that further consideration is required as to the ‘triggers’ leading to a more representative methodology being implemented post go-live e.g. Method 2</a:t>
            </a:r>
          </a:p>
          <a:p>
            <a:pPr marL="0" indent="0">
              <a:buNone/>
            </a:pPr>
            <a:endParaRPr lang="en-AU" sz="1800" b="1" dirty="0"/>
          </a:p>
          <a:p>
            <a:pPr marL="0" indent="0">
              <a:buNone/>
            </a:pPr>
            <a:r>
              <a:rPr lang="en-AU" sz="1800" b="1" dirty="0"/>
              <a:t>Questions/discussion included: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All methods discussed are based on profile area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Method 1 may be most appropriate from commencement date but its ‘accuracy’ is still of concern 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Method 2 may become more viable in certain jurisdictions sooner than others e.g. VIC vs QLD, due to previous interval meter roll-out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Uncertainty regarding the critical mass required to support Method 2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Additional thinking is required concerning how Method 2 would actually be implemented e.g. would additional Customer Classification Codes need to be introduced to support various unique business and residential profile types (small business vs industrial)</a:t>
            </a:r>
          </a:p>
          <a:p>
            <a:pPr marL="200482" lvl="1">
              <a:spcBef>
                <a:spcPts val="877"/>
              </a:spcBef>
            </a:pPr>
            <a:r>
              <a:rPr lang="en-AU" sz="1800" dirty="0"/>
              <a:t>AEMO is expecting that off-market unmetered loads will come into MSATS, as part of the Global Settlement Rule, and will be considered as part of the profiling methods</a:t>
            </a:r>
          </a:p>
          <a:p>
            <a:pPr marL="200482" lvl="1">
              <a:spcBef>
                <a:spcPts val="877"/>
              </a:spcBef>
            </a:pPr>
            <a:endParaRPr lang="en-AU" sz="1800" dirty="0"/>
          </a:p>
          <a:p>
            <a:pPr marL="0" indent="0">
              <a:buNone/>
            </a:pPr>
            <a:r>
              <a:rPr lang="en-AU" sz="1800" b="1" dirty="0">
                <a:solidFill>
                  <a:srgbClr val="FF0000"/>
                </a:solidFill>
              </a:rPr>
              <a:t>Actions:</a:t>
            </a:r>
            <a:r>
              <a:rPr lang="en-AU" sz="1800" b="1" dirty="0"/>
              <a:t> 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4"/>
            </a:pPr>
            <a:r>
              <a:rPr lang="en-AU" sz="1800" dirty="0"/>
              <a:t>Participants to provide additional feedback regarding what triggers should be established to consider alternative profiling methodologies for non-controlled meters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4"/>
            </a:pPr>
            <a:r>
              <a:rPr lang="en-AU" sz="1800" dirty="0"/>
              <a:t>Participants to provide details regarding off-market un-metered supplies</a:t>
            </a:r>
          </a:p>
          <a:p>
            <a:pPr marL="200482" lvl="1">
              <a:spcBef>
                <a:spcPts val="877"/>
              </a:spcBef>
            </a:pPr>
            <a:endParaRPr lang="en-AU" sz="17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124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DF28-1084-44FC-B6AF-4F437792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Register Level Metering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F85E2-8D77-4506-B030-8CC247C4F5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28124-8DFC-40B5-9C91-26D5BE46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95837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share options considered by AEMO in transitioning from Net to Register Level meter data.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To provide workshop attendees the opportunity to ask questions and make suggestions regarding this transition.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63517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Register Level Metering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/>
              <a:t>AEMO Initial Position:</a:t>
            </a:r>
          </a:p>
          <a:p>
            <a:r>
              <a:rPr lang="en-AU" sz="2400" dirty="0"/>
              <a:t>AEMO has the ability to accept register level (e.g. E and B) data streams and meter reads.</a:t>
            </a:r>
          </a:p>
          <a:p>
            <a:r>
              <a:rPr lang="en-AU" sz="2400" dirty="0"/>
              <a:t>MDPs can either send register level or net values to AEMO</a:t>
            </a:r>
          </a:p>
          <a:p>
            <a:r>
              <a:rPr lang="en-AU" sz="2400" dirty="0"/>
              <a:t>CNDS records must match NEM12 files</a:t>
            </a:r>
          </a:p>
          <a:p>
            <a:r>
              <a:rPr lang="en-AU" sz="2400" dirty="0"/>
              <a:t>MDPs to determine associated register level data streams in CNDS table</a:t>
            </a:r>
          </a:p>
          <a:p>
            <a:r>
              <a:rPr lang="en-AU" sz="2400" dirty="0"/>
              <a:t>Non-energy data streams can be included in the CNDS table as long as they are flagged appropriately so they are not used in Settlements</a:t>
            </a:r>
          </a:p>
          <a:p>
            <a:endParaRPr lang="en-AU" sz="16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23024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Register Level Metering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38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702E9F-8DB4-405F-AE1B-ACD6042E7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074979"/>
              </p:ext>
            </p:extLst>
          </p:nvPr>
        </p:nvGraphicFramePr>
        <p:xfrm>
          <a:off x="548640" y="1799612"/>
          <a:ext cx="9408111" cy="5408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240">
                  <a:extLst>
                    <a:ext uri="{9D8B030D-6E8A-4147-A177-3AD203B41FA5}">
                      <a16:colId xmlns:a16="http://schemas.microsoft.com/office/drawing/2014/main" val="4023517739"/>
                    </a:ext>
                  </a:extLst>
                </a:gridCol>
                <a:gridCol w="2234852">
                  <a:extLst>
                    <a:ext uri="{9D8B030D-6E8A-4147-A177-3AD203B41FA5}">
                      <a16:colId xmlns:a16="http://schemas.microsoft.com/office/drawing/2014/main" val="712638672"/>
                    </a:ext>
                  </a:extLst>
                </a:gridCol>
                <a:gridCol w="2791042">
                  <a:extLst>
                    <a:ext uri="{9D8B030D-6E8A-4147-A177-3AD203B41FA5}">
                      <a16:colId xmlns:a16="http://schemas.microsoft.com/office/drawing/2014/main" val="3525516302"/>
                    </a:ext>
                  </a:extLst>
                </a:gridCol>
                <a:gridCol w="2207977">
                  <a:extLst>
                    <a:ext uri="{9D8B030D-6E8A-4147-A177-3AD203B41FA5}">
                      <a16:colId xmlns:a16="http://schemas.microsoft.com/office/drawing/2014/main" val="2259410746"/>
                    </a:ext>
                  </a:extLst>
                </a:gridCol>
              </a:tblGrid>
              <a:tr h="562588"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Options Considered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Constraints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dirty="0"/>
                        <a:t>Recommendation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7604991"/>
                  </a:ext>
                </a:extLst>
              </a:tr>
              <a:tr h="847707">
                <a:tc>
                  <a:txBody>
                    <a:bodyPr/>
                    <a:lstStyle/>
                    <a:p>
                      <a:r>
                        <a:rPr lang="en-AU" sz="1400" dirty="0"/>
                        <a:t>MDPs specify data streams to be populated in CNDS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MDP to raise CRs to change Net to Register level in CNDS or provide required data to AEMO to update CNDS via BCT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MDP effort to raise CRs.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Design and implement change to BCT functionality.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Settlements data streams correctly mapped to CNDS – settlements integrity maintained.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12429"/>
                  </a:ext>
                </a:extLst>
              </a:tr>
              <a:tr h="847707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Map CRI to CNDS 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Validate the incoming MDFF reads against CRI and map CRI to CNDS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Standing data quality issues e.g. suffix in CRI Null, register exists but data stream doesn’t and vice versa, etc.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Not recommended –  settlements integrity jeopardised.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930564"/>
                  </a:ext>
                </a:extLst>
              </a:tr>
              <a:tr h="847707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Register to Data stream mapping derived from the MDFF 200 record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interpret which data streams in CRI are to be populated in CNDS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Missing reads and configurations are determined from MDFF and not standing data</a:t>
                      </a:r>
                    </a:p>
                    <a:p>
                      <a:r>
                        <a:rPr lang="en-AU" sz="1400" dirty="0"/>
                        <a:t>Convoluted logic will be complicated when analysing data quality issues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Not recommended – settlements integrity jeopardised.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371780"/>
                  </a:ext>
                </a:extLst>
              </a:tr>
              <a:tr h="847707"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copies the suffixes in CRI to CNDS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to interpret which data streams in CRI are to be populated in CNDS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CRI Suffix could be Null</a:t>
                      </a:r>
                    </a:p>
                    <a:p>
                      <a:r>
                        <a:rPr lang="en-AU" sz="1400" dirty="0"/>
                        <a:t>Discrepancies between CRI and MDFF content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Not recommended – settlements integrity jeopardised.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633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1784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Register Level Metering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/>
              <a:t>Change Request process</a:t>
            </a:r>
          </a:p>
          <a:p>
            <a:r>
              <a:rPr lang="en-AU" sz="2400" dirty="0"/>
              <a:t>MDP initiates MSATS CRs to populate CNDS</a:t>
            </a:r>
          </a:p>
          <a:p>
            <a:endParaRPr lang="en-AU" sz="2400" dirty="0"/>
          </a:p>
          <a:p>
            <a:pPr marL="0" indent="0">
              <a:buNone/>
            </a:pPr>
            <a:r>
              <a:rPr lang="en-AU" sz="3200" dirty="0"/>
              <a:t>Bulk Change Tool process</a:t>
            </a:r>
          </a:p>
          <a:p>
            <a:pPr lvl="1"/>
            <a:r>
              <a:rPr lang="en-AU" sz="2400" dirty="0"/>
              <a:t>MDPs to specify data stream changes required and provide them to AEMO</a:t>
            </a:r>
          </a:p>
          <a:p>
            <a:pPr lvl="1"/>
            <a:r>
              <a:rPr lang="en-AU" sz="2400" dirty="0"/>
              <a:t>AEMO initiates BCT</a:t>
            </a:r>
          </a:p>
          <a:p>
            <a:pPr lvl="1"/>
            <a:r>
              <a:rPr lang="en-AU" sz="2400" dirty="0"/>
              <a:t>Changes to occur over a period of time</a:t>
            </a:r>
          </a:p>
          <a:p>
            <a:pPr lvl="1"/>
            <a:r>
              <a:rPr lang="en-AU" sz="2400" dirty="0"/>
              <a:t>BCT responses would need to be accommodated 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39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153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1C90-FD79-4105-9100-D0DAE9876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Update on actions from 14 Sept meeting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13D8-F05F-42FB-B5C0-1EB6BB44F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Blaine Miner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37CC1-3D49-433A-A6A0-5160BB0B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54239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10485266" cy="1310695"/>
          </a:xfrm>
        </p:spPr>
        <p:txBody>
          <a:bodyPr>
            <a:normAutofit/>
          </a:bodyPr>
          <a:lstStyle/>
          <a:p>
            <a:r>
              <a:rPr lang="en-AU" dirty="0"/>
              <a:t>Topic Objectives -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88" y="1874520"/>
            <a:ext cx="10255425" cy="5461363"/>
          </a:xfrm>
        </p:spPr>
        <p:txBody>
          <a:bodyPr>
            <a:normAutofit/>
          </a:bodyPr>
          <a:lstStyle/>
          <a:p>
            <a:r>
              <a:rPr lang="en-AU" sz="2400" dirty="0"/>
              <a:t>To share options considered by AEMO in transitioning from Net to Register Level meter data.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sz="2400" dirty="0"/>
              <a:t>To provide workshop attendees the opportunity to ask questions and make suggestions regarding this transition.</a:t>
            </a:r>
          </a:p>
          <a:p>
            <a:endParaRPr lang="en-AU" sz="2400" dirty="0"/>
          </a:p>
          <a:p>
            <a:r>
              <a:rPr lang="en-AU" sz="2400" dirty="0"/>
              <a:t>For actions to be assigned to AEMO and/or attendees regarding any outstanding matters.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9845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9586677" cy="1310695"/>
          </a:xfrm>
        </p:spPr>
        <p:txBody>
          <a:bodyPr/>
          <a:lstStyle/>
          <a:p>
            <a:r>
              <a:rPr lang="en-AU" dirty="0"/>
              <a:t>Register Level Metering Data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3" y="1554480"/>
            <a:ext cx="10255425" cy="56083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1700" b="1" dirty="0"/>
              <a:t>Topic Outcomes:</a:t>
            </a:r>
          </a:p>
          <a:p>
            <a:r>
              <a:rPr lang="en-AU" sz="1700" dirty="0"/>
              <a:t>Topic objectives achieved</a:t>
            </a:r>
          </a:p>
          <a:p>
            <a:r>
              <a:rPr lang="en-AU" sz="1700" dirty="0"/>
              <a:t>AEMO to consider alternative option of using the MDFF to determine Net reads</a:t>
            </a:r>
          </a:p>
          <a:p>
            <a:pPr marL="0" indent="0">
              <a:buNone/>
            </a:pPr>
            <a:endParaRPr lang="en-AU" sz="1700" b="1" dirty="0"/>
          </a:p>
          <a:p>
            <a:pPr marL="0" indent="0">
              <a:buNone/>
            </a:pPr>
            <a:r>
              <a:rPr lang="en-AU" sz="1700" b="1" dirty="0"/>
              <a:t>Questions/discussion included: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How much of a ‘stick’ does AEMO have to ensure standing data integrity in CRI table?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Origin suggested that CNDS and CRI tables should be combined and that the MDP should be responsible for its data integrity</a:t>
            </a:r>
          </a:p>
          <a:p>
            <a:pPr marL="601446" lvl="2">
              <a:spcBef>
                <a:spcPts val="877"/>
              </a:spcBef>
            </a:pPr>
            <a:r>
              <a:rPr lang="en-AU" sz="1349" dirty="0"/>
              <a:t>MDPs would publish all NMIs contained in MDFFs at the register level and would include both market and off-market NMIs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Alternative option raised to continue with Net data streams and to instead use the MDFF to provide register level details</a:t>
            </a:r>
          </a:p>
          <a:p>
            <a:pPr marL="601446" lvl="2">
              <a:spcBef>
                <a:spcPts val="877"/>
              </a:spcBef>
            </a:pPr>
            <a:r>
              <a:rPr lang="en-AU" sz="1349" dirty="0"/>
              <a:t>AEMO raised concerns as to how it would estimate missing reads where a register meter read was missing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CRI standing data cleanse program required, which should occur prior to AEMO’s proposed MDFF start date of 1 Nov 2020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Questions raised regarding migration and transitional activities supporting the proposed approach</a:t>
            </a:r>
          </a:p>
          <a:p>
            <a:pPr marL="200482" lvl="1">
              <a:spcBef>
                <a:spcPts val="877"/>
              </a:spcBef>
            </a:pPr>
            <a:endParaRPr lang="en-AU" sz="1700" dirty="0"/>
          </a:p>
          <a:p>
            <a:pPr marL="0" indent="0">
              <a:buNone/>
            </a:pPr>
            <a:r>
              <a:rPr lang="en-AU" sz="1700" b="1" dirty="0">
                <a:solidFill>
                  <a:srgbClr val="FF0000"/>
                </a:solidFill>
              </a:rPr>
              <a:t>Actions:</a:t>
            </a:r>
            <a:r>
              <a:rPr lang="en-AU" sz="1700" b="1" dirty="0"/>
              <a:t> 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6"/>
            </a:pPr>
            <a:r>
              <a:rPr lang="en-AU" sz="1700" dirty="0"/>
              <a:t>AEMO to consider alternative option of using the MDFF to determine Net reads.</a:t>
            </a:r>
          </a:p>
          <a:p>
            <a:pPr marL="601446" lvl="2">
              <a:spcBef>
                <a:spcPts val="877"/>
              </a:spcBef>
            </a:pPr>
            <a:r>
              <a:rPr lang="en-AU" sz="1349" dirty="0"/>
              <a:t>Ongoing discussions regarding preferred options have occurred since the workshop.  AEMO to share the outcomes of these discussions by the end of November.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34987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DF22C-AFD3-4F0E-A95B-9C2A0AE9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42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67578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3C183-FF78-4A45-AFF3-D270A00F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43</a:t>
            </a:fld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574601-E78D-4F55-A257-69016CB5F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19221"/>
            <a:ext cx="10255425" cy="57899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1600" b="1" dirty="0"/>
              <a:t>Objective: </a:t>
            </a:r>
            <a:r>
              <a:rPr lang="en-AU" sz="1600" dirty="0"/>
              <a:t>Increase maximum file (.xml) / message size to 10MB (both B2B &amp; B2M)</a:t>
            </a:r>
          </a:p>
          <a:p>
            <a:endParaRPr lang="en-AU" sz="1600" dirty="0"/>
          </a:p>
          <a:p>
            <a:pPr marL="0" indent="0">
              <a:buNone/>
            </a:pPr>
            <a:r>
              <a:rPr lang="en-AU" sz="1600" b="1" dirty="0"/>
              <a:t>AEMO’s approach:</a:t>
            </a:r>
          </a:p>
          <a:p>
            <a:pPr lvl="1">
              <a:lnSpc>
                <a:spcPct val="100000"/>
              </a:lnSpc>
            </a:pPr>
            <a:r>
              <a:rPr lang="en-AU" sz="1600" dirty="0"/>
              <a:t>Identify impacted AEMO’s application, integration, infrastructure, storage and network components – </a:t>
            </a:r>
            <a:r>
              <a:rPr lang="en-AU" sz="1600" b="1" i="1" dirty="0"/>
              <a:t>Complete</a:t>
            </a:r>
          </a:p>
          <a:p>
            <a:pPr lvl="1">
              <a:lnSpc>
                <a:spcPct val="100000"/>
              </a:lnSpc>
            </a:pPr>
            <a:r>
              <a:rPr lang="en-AU" sz="1600" dirty="0"/>
              <a:t>Perform end-to-end testing to validate the following – </a:t>
            </a:r>
            <a:r>
              <a:rPr lang="en-AU" sz="1600" b="1" i="1" dirty="0"/>
              <a:t>Planning in-progress</a:t>
            </a:r>
          </a:p>
          <a:p>
            <a:pPr lvl="2">
              <a:lnSpc>
                <a:spcPct val="100000"/>
              </a:lnSpc>
            </a:pPr>
            <a:r>
              <a:rPr lang="en-AU" sz="1600" dirty="0"/>
              <a:t>Accept, parse and process the incoming files / messages (with increased file / message size)</a:t>
            </a:r>
          </a:p>
          <a:p>
            <a:pPr lvl="2">
              <a:lnSpc>
                <a:spcPct val="100000"/>
              </a:lnSpc>
            </a:pPr>
            <a:r>
              <a:rPr lang="en-AU" sz="1600" dirty="0"/>
              <a:t>Generate outgoing files with new file size limits</a:t>
            </a:r>
          </a:p>
          <a:p>
            <a:pPr lvl="2">
              <a:lnSpc>
                <a:spcPct val="100000"/>
              </a:lnSpc>
            </a:pPr>
            <a:r>
              <a:rPr lang="en-AU" sz="1600" dirty="0"/>
              <a:t>Impacts to database queries &amp; storage</a:t>
            </a:r>
          </a:p>
          <a:p>
            <a:pPr lvl="2">
              <a:lnSpc>
                <a:spcPct val="100000"/>
              </a:lnSpc>
            </a:pPr>
            <a:r>
              <a:rPr lang="en-AU" sz="1600" dirty="0"/>
              <a:t>Infrastructure constraints</a:t>
            </a:r>
          </a:p>
          <a:p>
            <a:pPr lvl="2">
              <a:lnSpc>
                <a:spcPct val="100000"/>
              </a:lnSpc>
            </a:pPr>
            <a:r>
              <a:rPr lang="en-AU" sz="1600" dirty="0"/>
              <a:t>Network constraints</a:t>
            </a:r>
          </a:p>
          <a:p>
            <a:pPr lvl="3">
              <a:lnSpc>
                <a:spcPct val="100000"/>
              </a:lnSpc>
            </a:pPr>
            <a:r>
              <a:rPr lang="en-AU" sz="1600" dirty="0"/>
              <a:t>Internal AEMO network and bandwidth constraints</a:t>
            </a:r>
          </a:p>
          <a:p>
            <a:pPr lvl="3">
              <a:lnSpc>
                <a:spcPct val="100000"/>
              </a:lnSpc>
            </a:pPr>
            <a:r>
              <a:rPr lang="en-AU" sz="1600" dirty="0"/>
              <a:t>Participant-AEMO MarketNet and Internet bandwidth constraints</a:t>
            </a:r>
          </a:p>
          <a:p>
            <a:pPr marL="1202893" lvl="3" indent="0">
              <a:lnSpc>
                <a:spcPct val="100000"/>
              </a:lnSpc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b="1" dirty="0"/>
              <a:t>Options being evaluated:</a:t>
            </a:r>
          </a:p>
          <a:p>
            <a:pPr lvl="1"/>
            <a:r>
              <a:rPr lang="en-AU" sz="1600" dirty="0"/>
              <a:t>Option 1: Increase file size for all B2M and B2B message exchanges (i.e. all transaction groups)</a:t>
            </a:r>
          </a:p>
          <a:p>
            <a:pPr lvl="1"/>
            <a:r>
              <a:rPr lang="en-AU" sz="1600" dirty="0"/>
              <a:t>Option 2:</a:t>
            </a:r>
          </a:p>
          <a:p>
            <a:pPr lvl="2"/>
            <a:r>
              <a:rPr lang="en-AU" sz="1600" dirty="0"/>
              <a:t>Increase file size limits for MTRD &amp; MDMT transaction groups (i.e. transactions with CSV payloads). Rationale: Parsing XML with heavy CSV payloads are not resource intensive</a:t>
            </a:r>
          </a:p>
          <a:p>
            <a:pPr lvl="2"/>
            <a:r>
              <a:rPr lang="en-AU" sz="1600" dirty="0"/>
              <a:t>Current file size limits apply to all other transaction groups</a:t>
            </a:r>
          </a:p>
          <a:p>
            <a:endParaRPr lang="en-AU" sz="1751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155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3C183-FF78-4A45-AFF3-D270A00F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44</a:t>
            </a:fld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574601-E78D-4F55-A257-69016CB5F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19222"/>
            <a:ext cx="10255425" cy="5275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800" b="1" dirty="0"/>
              <a:t>Other considerations</a:t>
            </a:r>
          </a:p>
          <a:p>
            <a:pPr lvl="1"/>
            <a:r>
              <a:rPr lang="en-AU" sz="1800" dirty="0"/>
              <a:t>Unified file / message size limits for FTP and API protocol (vs) increased message size limits only for APIs</a:t>
            </a:r>
          </a:p>
          <a:p>
            <a:pPr lvl="1"/>
            <a:r>
              <a:rPr lang="en-AU" sz="1800" dirty="0"/>
              <a:t>Compressed payload for APIs</a:t>
            </a:r>
          </a:p>
          <a:p>
            <a:pPr marL="0" indent="0">
              <a:buNone/>
            </a:pPr>
            <a:endParaRPr lang="en-AU" sz="1800" dirty="0"/>
          </a:p>
          <a:p>
            <a:pPr marL="0" indent="0">
              <a:buNone/>
            </a:pPr>
            <a:r>
              <a:rPr lang="en-AU" sz="1800" b="1" dirty="0"/>
              <a:t>Next Steps:</a:t>
            </a:r>
          </a:p>
          <a:p>
            <a:pPr marL="0" indent="0">
              <a:buNone/>
            </a:pPr>
            <a:r>
              <a:rPr lang="en-AU" sz="1800" dirty="0"/>
              <a:t>AEMO will:</a:t>
            </a:r>
          </a:p>
          <a:p>
            <a:pPr lvl="1"/>
            <a:r>
              <a:rPr lang="en-AU" sz="1800" dirty="0"/>
              <a:t>Perform end-to-end internal tests to validate and deep-dive into the technical options</a:t>
            </a:r>
          </a:p>
          <a:p>
            <a:pPr lvl="1"/>
            <a:r>
              <a:rPr lang="en-AU" sz="1800" dirty="0"/>
              <a:t>Share test results / findings with the Focus Groups</a:t>
            </a:r>
          </a:p>
          <a:p>
            <a:pPr lvl="1"/>
            <a:r>
              <a:rPr lang="en-AU" sz="1800" dirty="0"/>
              <a:t>Work with Participants to identify their constraints</a:t>
            </a:r>
          </a:p>
          <a:p>
            <a:pPr lvl="1"/>
            <a:r>
              <a:rPr lang="en-AU" sz="1800" dirty="0"/>
              <a:t>Final recommendation: ~April 2019 </a:t>
            </a:r>
          </a:p>
          <a:p>
            <a:pPr>
              <a:lnSpc>
                <a:spcPct val="100000"/>
              </a:lnSpc>
            </a:pPr>
            <a:endParaRPr lang="en-AU" sz="1800" dirty="0"/>
          </a:p>
          <a:p>
            <a:pPr marL="0" indent="0">
              <a:buNone/>
            </a:pPr>
            <a:r>
              <a:rPr lang="en-AU" sz="1800" dirty="0"/>
              <a:t>Participant final confirmation expected during participant testing in AEMO’s Sandbox and Industry testing environments - ~November 2020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13360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3" y="1758413"/>
            <a:ext cx="10255425" cy="4994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700" b="1" dirty="0"/>
              <a:t>Topic Outcomes:</a:t>
            </a:r>
          </a:p>
          <a:p>
            <a:r>
              <a:rPr lang="en-AU" sz="1700" dirty="0"/>
              <a:t>Topic objectives achieved</a:t>
            </a:r>
          </a:p>
          <a:p>
            <a:r>
              <a:rPr lang="en-AU" sz="1700" dirty="0"/>
              <a:t>Proposed timelines accepted</a:t>
            </a:r>
          </a:p>
          <a:p>
            <a:r>
              <a:rPr lang="en-AU" sz="1700" dirty="0"/>
              <a:t>Analysis outcomes still pending</a:t>
            </a:r>
          </a:p>
          <a:p>
            <a:pPr marL="0" indent="0">
              <a:buNone/>
            </a:pPr>
            <a:endParaRPr lang="en-AU" sz="1700" b="1" dirty="0"/>
          </a:p>
          <a:p>
            <a:pPr marL="0" indent="0">
              <a:buNone/>
            </a:pPr>
            <a:r>
              <a:rPr lang="en-AU" sz="1700" b="1" dirty="0"/>
              <a:t>Questions/discussion included: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AGL mentioned that 10MBs seemed doable but that further analysis was required regarding the processing timings of the content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AGL mentioned that any volume testing of the increased file sizes needs to be balanced with BAU requirements i.e. don’t do the volume testing in such a way that negatively impacts BAU activities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The results of the analysis will influence the ultimate approach and size of the file sizes and communications capabilities</a:t>
            </a:r>
          </a:p>
          <a:p>
            <a:pPr marL="200482" lvl="1">
              <a:spcBef>
                <a:spcPts val="877"/>
              </a:spcBef>
            </a:pPr>
            <a:endParaRPr lang="en-AU" sz="1700" dirty="0"/>
          </a:p>
          <a:p>
            <a:pPr marL="0" indent="0">
              <a:buNone/>
            </a:pPr>
            <a:r>
              <a:rPr lang="en-AU" sz="1700" b="1" dirty="0">
                <a:solidFill>
                  <a:srgbClr val="FF0000"/>
                </a:solidFill>
              </a:rPr>
              <a:t>Actions:</a:t>
            </a:r>
            <a:r>
              <a:rPr lang="en-AU" sz="1700" b="1" dirty="0"/>
              <a:t> 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No new actions noted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72381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Potential removal of various RM reports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David Ripper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2653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Potential removal of various RM reports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3C183-FF78-4A45-AFF3-D270A00F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47</a:t>
            </a:fld>
            <a:endParaRPr lang="en-A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A574601-E78D-4F55-A257-69016CB5F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19222"/>
            <a:ext cx="10255425" cy="5275354"/>
          </a:xfrm>
        </p:spPr>
        <p:txBody>
          <a:bodyPr>
            <a:normAutofit/>
          </a:bodyPr>
          <a:lstStyle/>
          <a:p>
            <a:r>
              <a:rPr lang="en-AU" sz="2400" dirty="0"/>
              <a:t>Potential retirement of some RM reports, due to lack of use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DEE229E-FAFA-49C9-AD1A-D1DC3DE55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625442"/>
              </p:ext>
            </p:extLst>
          </p:nvPr>
        </p:nvGraphicFramePr>
        <p:xfrm>
          <a:off x="308502" y="2194834"/>
          <a:ext cx="9833026" cy="504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354">
                  <a:extLst>
                    <a:ext uri="{9D8B030D-6E8A-4147-A177-3AD203B41FA5}">
                      <a16:colId xmlns:a16="http://schemas.microsoft.com/office/drawing/2014/main" val="3791158112"/>
                    </a:ext>
                  </a:extLst>
                </a:gridCol>
                <a:gridCol w="6400177">
                  <a:extLst>
                    <a:ext uri="{9D8B030D-6E8A-4147-A177-3AD203B41FA5}">
                      <a16:colId xmlns:a16="http://schemas.microsoft.com/office/drawing/2014/main" val="1520953794"/>
                    </a:ext>
                  </a:extLst>
                </a:gridCol>
                <a:gridCol w="2607495">
                  <a:extLst>
                    <a:ext uri="{9D8B030D-6E8A-4147-A177-3AD203B41FA5}">
                      <a16:colId xmlns:a16="http://schemas.microsoft.com/office/drawing/2014/main" val="2725066054"/>
                    </a:ext>
                  </a:extLst>
                </a:gridCol>
              </a:tblGrid>
              <a:tr h="463684">
                <a:tc>
                  <a:txBody>
                    <a:bodyPr/>
                    <a:lstStyle/>
                    <a:p>
                      <a:r>
                        <a:rPr lang="en-AU" dirty="0"/>
                        <a:t>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Usage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35812"/>
                  </a:ext>
                </a:extLst>
              </a:tr>
              <a:tr h="483667">
                <a:tc>
                  <a:txBody>
                    <a:bodyPr/>
                    <a:lstStyle/>
                    <a:p>
                      <a:r>
                        <a:rPr lang="en-AU" sz="1400" dirty="0"/>
                        <a:t>RM7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MDP Data Delivery Report - Reports on Reads delivered by an MDP current as of a specific date and time (trans_startts) for a date range.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20  Execution total, last run 2011 (1), 2005 (3), 2004 (12)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33943"/>
                  </a:ext>
                </a:extLst>
              </a:tr>
              <a:tr h="682824">
                <a:tc>
                  <a:txBody>
                    <a:bodyPr/>
                    <a:lstStyle/>
                    <a:p>
                      <a:r>
                        <a:rPr lang="en-AU" sz="1400" dirty="0"/>
                        <a:t>RM8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Lists all profiles created and applied within a specified period.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80  Execution total, last run 2017 (2), 2016 (2), 2015 (1), 2014 (2), 2013 (3), 2012 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254928"/>
                  </a:ext>
                </a:extLst>
              </a:tr>
              <a:tr h="483667">
                <a:tc>
                  <a:txBody>
                    <a:bodyPr/>
                    <a:lstStyle/>
                    <a:p>
                      <a:r>
                        <a:rPr lang="en-AU" sz="1400" dirty="0"/>
                        <a:t>RM10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Load Aggregation Error Report - Reports on processing errors (MSATS_Event_Log) in a settlement run.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3 Execution total, last run 2004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441319"/>
                  </a:ext>
                </a:extLst>
              </a:tr>
              <a:tr h="483667">
                <a:tc>
                  <a:txBody>
                    <a:bodyPr/>
                    <a:lstStyle/>
                    <a:p>
                      <a:r>
                        <a:rPr lang="en-AU" sz="1400" dirty="0"/>
                        <a:t>RM12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Wholesale Maximum Value Report - Reports on Wholesale (LR = POOL%)  meter reads greater than a specified value.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4 Execution total, last run 2006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70424"/>
                  </a:ext>
                </a:extLst>
              </a:tr>
              <a:tr h="483667">
                <a:tc>
                  <a:txBody>
                    <a:bodyPr/>
                    <a:lstStyle/>
                    <a:p>
                      <a:r>
                        <a:rPr lang="en-AU" sz="1400" dirty="0"/>
                        <a:t>RM14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MDP Data Version Comparison Report allows the comparison of meter readings loaded on 2 separate date times for a single NMI.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71 Execution total, last run 2014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628721"/>
                  </a:ext>
                </a:extLst>
              </a:tr>
              <a:tr h="592199">
                <a:tc>
                  <a:txBody>
                    <a:bodyPr/>
                    <a:lstStyle/>
                    <a:p>
                      <a:r>
                        <a:rPr lang="en-AU" sz="1400" dirty="0"/>
                        <a:t>RM15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Multiple Versions Report is to provide information on the number of versions of metering data that have been supplied to the system by an MDP.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94 Execution total, last run 2017 (2), 2016 (1), then 2014(3)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578997"/>
                  </a:ext>
                </a:extLst>
              </a:tr>
              <a:tr h="592199">
                <a:tc>
                  <a:txBody>
                    <a:bodyPr/>
                    <a:lstStyle/>
                    <a:p>
                      <a:r>
                        <a:rPr lang="en-AU" sz="1400" dirty="0"/>
                        <a:t>RM18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Electricity Interval Data Report is to allow AEMO and Participants to retrieve all the metering data for a particular combination of TNI, FRMP, LR, and MDP.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541 Execution total, last run 2017 (10), 2016 (50)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018624"/>
                  </a:ext>
                </a:extLst>
              </a:tr>
              <a:tr h="592199">
                <a:tc>
                  <a:txBody>
                    <a:bodyPr/>
                    <a:lstStyle/>
                    <a:p>
                      <a:r>
                        <a:rPr lang="en-AU" sz="1400" dirty="0"/>
                        <a:t>RM19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Aggregated Actual vs Estimate Report - Counts of Actual Reads vs Estimated reads in a settlement run – Interval reads only – By TNI, FRMP, LR, MDP.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15 Execution total, last run 2006 (1), 2004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994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8856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Potential removal of various RM reports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3" y="1758413"/>
            <a:ext cx="10255425" cy="4994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1700" b="1" dirty="0"/>
              <a:t>Topic Outcomes:</a:t>
            </a:r>
          </a:p>
          <a:p>
            <a:r>
              <a:rPr lang="en-AU" sz="1700" dirty="0"/>
              <a:t>Topic objectives achieved</a:t>
            </a:r>
          </a:p>
          <a:p>
            <a:r>
              <a:rPr lang="en-AU" sz="1700" dirty="0"/>
              <a:t>Broad acceptance that specified RM reports should be retired</a:t>
            </a:r>
          </a:p>
          <a:p>
            <a:pPr marL="0" indent="0">
              <a:buNone/>
            </a:pPr>
            <a:endParaRPr lang="en-AU" sz="1700" b="1" dirty="0"/>
          </a:p>
          <a:p>
            <a:pPr marL="0" indent="0">
              <a:buNone/>
            </a:pPr>
            <a:r>
              <a:rPr lang="en-AU" sz="1700" b="1" dirty="0"/>
              <a:t>Questions/discussion included: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Question asked regarding the impact to AEMO of not retiring these reports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AEMO’s response was that removing any unused and/or unwanted reports is just standard best practice </a:t>
            </a:r>
          </a:p>
          <a:p>
            <a:pPr marL="200482" lvl="1">
              <a:spcBef>
                <a:spcPts val="877"/>
              </a:spcBef>
            </a:pPr>
            <a:endParaRPr lang="en-AU" sz="1700" dirty="0"/>
          </a:p>
          <a:p>
            <a:pPr marL="0" indent="0">
              <a:buNone/>
            </a:pPr>
            <a:r>
              <a:rPr lang="en-AU" sz="1700" b="1" dirty="0">
                <a:solidFill>
                  <a:srgbClr val="FF0000"/>
                </a:solidFill>
              </a:rPr>
              <a:t>Actions:</a:t>
            </a:r>
            <a:r>
              <a:rPr lang="en-AU" sz="1700" b="1" dirty="0"/>
              <a:t> 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7"/>
            </a:pPr>
            <a:r>
              <a:rPr lang="en-AU" sz="1700" dirty="0"/>
              <a:t>Participants to raise any issues in retiring the specified RM reports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86146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Parking Lot and General Business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Blaine Miner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49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22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272578"/>
              </p:ext>
            </p:extLst>
          </p:nvPr>
        </p:nvGraphicFramePr>
        <p:xfrm>
          <a:off x="158042" y="1656388"/>
          <a:ext cx="10375728" cy="4673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1535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99320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Modifying NEM12 format to support 5 minute meter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Interval length field to remain in the 200 record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Simply Energy raised the potential of moving the Interval Length field to the Header/100 record to allow for greater processing efficiency.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Participants agreed that keeping the interval value in the 200 record would be preferred.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Interval length value to remain in the 200 record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Meter churn interval lengths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Intraday interval length changes should not be permitted.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Agreement that intraday interval length changes should not be permitted.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Intraday interval length changes will not be permitted in a meter churn event scenario.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4133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Parking Lot and General Business -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93" y="1758413"/>
            <a:ext cx="10255425" cy="49942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1700" b="1" dirty="0"/>
              <a:t>Topic Outcomes:</a:t>
            </a:r>
          </a:p>
          <a:p>
            <a:r>
              <a:rPr lang="en-AU" sz="1700" dirty="0"/>
              <a:t>Clarification of MACK and TACK being proposed for B2B basic meter reads was provided by AEMO </a:t>
            </a:r>
          </a:p>
          <a:p>
            <a:r>
              <a:rPr lang="en-AU" sz="1700" dirty="0"/>
              <a:t>AEMO to consider how and where ‘non-B2B’ error codes would be published</a:t>
            </a:r>
          </a:p>
          <a:p>
            <a:r>
              <a:rPr lang="en-AU" sz="1700" dirty="0"/>
              <a:t>AEMO to provide clarification regarding how the 5MS program and other projects are keeping in sync</a:t>
            </a:r>
          </a:p>
          <a:p>
            <a:pPr marL="0" indent="0">
              <a:buNone/>
            </a:pPr>
            <a:endParaRPr lang="en-AU" sz="1700" b="1" dirty="0"/>
          </a:p>
          <a:p>
            <a:pPr marL="0" indent="0">
              <a:buNone/>
            </a:pPr>
            <a:r>
              <a:rPr lang="en-AU" sz="1700" b="1" dirty="0"/>
              <a:t>Questions/discussion included: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Participants’ understanding of AEMO’s proposed B2B basic meter read responses varied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If AEMO error codes were not to be governed by B2B Procedures then where would they be published?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If AEMO started to receive register level standing and meter data, does it plan of performing any additional industry wide validations?</a:t>
            </a:r>
          </a:p>
          <a:p>
            <a:pPr marL="601446" lvl="2">
              <a:spcBef>
                <a:spcPts val="877"/>
              </a:spcBef>
            </a:pPr>
            <a:r>
              <a:rPr lang="en-AU" sz="1349" dirty="0"/>
              <a:t>AEMO’s response was that no new validations had been discussed to the best of their knowledge</a:t>
            </a:r>
          </a:p>
          <a:p>
            <a:pPr marL="200482" lvl="1">
              <a:spcBef>
                <a:spcPts val="877"/>
              </a:spcBef>
            </a:pPr>
            <a:r>
              <a:rPr lang="en-AU" sz="1700" dirty="0"/>
              <a:t>Question regarding cross-overs with NMI Standing Data program and DER</a:t>
            </a:r>
          </a:p>
          <a:p>
            <a:pPr marL="200482" lvl="1">
              <a:spcBef>
                <a:spcPts val="877"/>
              </a:spcBef>
            </a:pPr>
            <a:endParaRPr lang="en-AU" sz="1700" dirty="0"/>
          </a:p>
          <a:p>
            <a:pPr marL="0" indent="0">
              <a:buNone/>
            </a:pPr>
            <a:r>
              <a:rPr lang="en-AU" sz="1700" b="1" dirty="0">
                <a:solidFill>
                  <a:srgbClr val="FF0000"/>
                </a:solidFill>
              </a:rPr>
              <a:t>Actions:</a:t>
            </a:r>
            <a:r>
              <a:rPr lang="en-AU" sz="1700" b="1" dirty="0"/>
              <a:t> 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8"/>
            </a:pPr>
            <a:r>
              <a:rPr lang="en-AU" sz="1700" dirty="0"/>
              <a:t>AEMO to consider how and where ‘non-B2B’ error codes would be published</a:t>
            </a:r>
          </a:p>
          <a:p>
            <a:pPr marL="342900" lvl="1" indent="-342900">
              <a:spcBef>
                <a:spcPts val="877"/>
              </a:spcBef>
              <a:buFont typeface="+mj-lt"/>
              <a:buAutoNum type="arabicPeriod" startAt="8"/>
            </a:pPr>
            <a:r>
              <a:rPr lang="en-AU" sz="1700" dirty="0"/>
              <a:t>AEMO to provide clarification regarding how the 5MS program and other projects are keeping in sync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779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Blaine Miner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51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73287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E203-CFF3-4E25-A920-E2CC01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09854"/>
            <a:ext cx="9242253" cy="1310695"/>
          </a:xfrm>
        </p:spPr>
        <p:txBody>
          <a:bodyPr>
            <a:normAutofit/>
          </a:bodyPr>
          <a:lstStyle/>
          <a:p>
            <a:r>
              <a:rPr lang="en-AU" dirty="0"/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B390E-EF5F-4348-961D-A4397008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52</a:t>
            </a:fld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CB007F-DDCB-4F3F-A52E-77E8DD40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15883"/>
            <a:ext cx="10255425" cy="5217061"/>
          </a:xfrm>
        </p:spPr>
        <p:txBody>
          <a:bodyPr>
            <a:normAutofit/>
          </a:bodyPr>
          <a:lstStyle/>
          <a:p>
            <a:r>
              <a:rPr lang="en-AU" sz="2000" dirty="0"/>
              <a:t>Workshop outcomes and actions to be circulated</a:t>
            </a:r>
          </a:p>
          <a:p>
            <a:r>
              <a:rPr lang="en-AU" sz="2000" dirty="0"/>
              <a:t>First Stage Metering Procedure Changes Package 1 Consultation published 31</a:t>
            </a:r>
            <a:r>
              <a:rPr lang="en-AU" sz="2000" baseline="30000" dirty="0"/>
              <a:t>st</a:t>
            </a:r>
            <a:r>
              <a:rPr lang="en-AU" sz="2000" dirty="0"/>
              <a:t> October</a:t>
            </a:r>
          </a:p>
          <a:p>
            <a:pPr marL="400965" lvl="1" indent="0">
              <a:buNone/>
            </a:pPr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pPr lvl="1"/>
            <a:endParaRPr lang="en-AU" sz="2000" dirty="0"/>
          </a:p>
          <a:p>
            <a:endParaRPr lang="en-AU" sz="2351" dirty="0"/>
          </a:p>
          <a:p>
            <a:r>
              <a:rPr lang="en-AU" sz="2351" dirty="0"/>
              <a:t>Global Settlements Final Rule expected 6 December 2018</a:t>
            </a:r>
          </a:p>
          <a:p>
            <a:pPr lvl="1"/>
            <a:r>
              <a:rPr lang="en-AU" sz="2000" dirty="0"/>
              <a:t>Off-market unmetered supplies reminder</a:t>
            </a:r>
          </a:p>
          <a:p>
            <a:pPr lvl="1"/>
            <a:endParaRPr lang="en-AU" sz="2000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DC2002-82E7-480A-B08F-3647692E6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908" y="2527299"/>
            <a:ext cx="94107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905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Next Steps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6" y="1628366"/>
            <a:ext cx="10255425" cy="4796544"/>
          </a:xfrm>
        </p:spPr>
        <p:txBody>
          <a:bodyPr>
            <a:normAutofit/>
          </a:bodyPr>
          <a:lstStyle/>
          <a:p>
            <a:r>
              <a:rPr lang="en-AU" sz="2400" dirty="0"/>
              <a:t>Metering Package 2</a:t>
            </a:r>
          </a:p>
          <a:p>
            <a:pPr lvl="1"/>
            <a:r>
              <a:rPr lang="en-AU" sz="2049" dirty="0"/>
              <a:t>First Stage Consultation scheduled for April 2019</a:t>
            </a:r>
          </a:p>
          <a:p>
            <a:pPr lvl="2"/>
            <a:r>
              <a:rPr lang="en-AU" sz="1698" dirty="0"/>
              <a:t>Will consider both 5MS and Global Settlement Rules</a:t>
            </a:r>
          </a:p>
          <a:p>
            <a:pPr lvl="1"/>
            <a:r>
              <a:rPr lang="en-AU" sz="2049" dirty="0"/>
              <a:t>Procedures expected to be included:</a:t>
            </a:r>
          </a:p>
          <a:p>
            <a:pPr lvl="2"/>
            <a:r>
              <a:rPr lang="en-AU" sz="1698" dirty="0"/>
              <a:t>MSATS Procedures:</a:t>
            </a:r>
          </a:p>
          <a:p>
            <a:pPr lvl="3"/>
            <a:r>
              <a:rPr lang="en-AU" sz="1523" dirty="0"/>
              <a:t>Metering Data Management (MDM) Procedures</a:t>
            </a:r>
          </a:p>
          <a:p>
            <a:pPr lvl="3"/>
            <a:r>
              <a:rPr lang="en-AU" sz="1523" dirty="0"/>
              <a:t>MDM File Format and Load Process</a:t>
            </a:r>
          </a:p>
          <a:p>
            <a:pPr lvl="3"/>
            <a:r>
              <a:rPr lang="en-AU" sz="1523" dirty="0"/>
              <a:t>National Metering Identifier</a:t>
            </a:r>
          </a:p>
          <a:p>
            <a:pPr lvl="3"/>
            <a:r>
              <a:rPr lang="en-AU" sz="1523" dirty="0"/>
              <a:t>CATS Procedures Principles and Obligations</a:t>
            </a:r>
          </a:p>
          <a:p>
            <a:pPr lvl="3"/>
            <a:r>
              <a:rPr lang="en-AU" sz="1523" dirty="0"/>
              <a:t>Procedures for the Management of WIGS NMIS</a:t>
            </a:r>
          </a:p>
          <a:p>
            <a:pPr lvl="2"/>
            <a:r>
              <a:rPr lang="en-AU" sz="1698" dirty="0"/>
              <a:t>Metrology Procedure Part A</a:t>
            </a:r>
          </a:p>
          <a:p>
            <a:pPr lvl="2"/>
            <a:r>
              <a:rPr lang="en-AU" sz="1698" dirty="0"/>
              <a:t>Metrology Procedure Part B</a:t>
            </a:r>
          </a:p>
          <a:p>
            <a:pPr lvl="2"/>
            <a:r>
              <a:rPr lang="en-AU" sz="1698" dirty="0"/>
              <a:t>Exemption Procedure - Metering Provider Data Storage Requirements</a:t>
            </a:r>
          </a:p>
          <a:p>
            <a:pPr lvl="2"/>
            <a:r>
              <a:rPr lang="en-AU" sz="1698" dirty="0"/>
              <a:t>Service Level Procedure: Metering Data Provider Services</a:t>
            </a:r>
          </a:p>
          <a:p>
            <a:pPr lvl="2"/>
            <a:r>
              <a:rPr lang="en-AU" sz="1698" dirty="0"/>
              <a:t>Service Level Procedure: Metering Provider Services</a:t>
            </a:r>
          </a:p>
          <a:p>
            <a:pPr lvl="2"/>
            <a:r>
              <a:rPr lang="en-AU" sz="1698" dirty="0"/>
              <a:t>Retail Electricity Market Glossary and Framework</a:t>
            </a:r>
          </a:p>
          <a:p>
            <a:pPr lvl="1"/>
            <a:endParaRPr lang="en-AU" sz="2049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53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20654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 of Actions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54</a:t>
            </a:fld>
            <a:endParaRPr lang="en-AU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3938D28-4521-4959-A012-54CB393C66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878746"/>
              </p:ext>
            </p:extLst>
          </p:nvPr>
        </p:nvGraphicFramePr>
        <p:xfrm>
          <a:off x="206547" y="1614295"/>
          <a:ext cx="10255250" cy="5728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963">
                  <a:extLst>
                    <a:ext uri="{9D8B030D-6E8A-4147-A177-3AD203B41FA5}">
                      <a16:colId xmlns:a16="http://schemas.microsoft.com/office/drawing/2014/main" val="2301316190"/>
                    </a:ext>
                  </a:extLst>
                </a:gridCol>
                <a:gridCol w="1467394">
                  <a:extLst>
                    <a:ext uri="{9D8B030D-6E8A-4147-A177-3AD203B41FA5}">
                      <a16:colId xmlns:a16="http://schemas.microsoft.com/office/drawing/2014/main" val="2601378930"/>
                    </a:ext>
                  </a:extLst>
                </a:gridCol>
                <a:gridCol w="4737463">
                  <a:extLst>
                    <a:ext uri="{9D8B030D-6E8A-4147-A177-3AD203B41FA5}">
                      <a16:colId xmlns:a16="http://schemas.microsoft.com/office/drawing/2014/main" val="2663039773"/>
                    </a:ext>
                  </a:extLst>
                </a:gridCol>
                <a:gridCol w="1822862">
                  <a:extLst>
                    <a:ext uri="{9D8B030D-6E8A-4147-A177-3AD203B41FA5}">
                      <a16:colId xmlns:a16="http://schemas.microsoft.com/office/drawing/2014/main" val="807590481"/>
                    </a:ext>
                  </a:extLst>
                </a:gridCol>
                <a:gridCol w="1513568">
                  <a:extLst>
                    <a:ext uri="{9D8B030D-6E8A-4147-A177-3AD203B41FA5}">
                      <a16:colId xmlns:a16="http://schemas.microsoft.com/office/drawing/2014/main" val="709392128"/>
                    </a:ext>
                  </a:extLst>
                </a:gridCol>
              </a:tblGrid>
              <a:tr h="351089">
                <a:tc>
                  <a:txBody>
                    <a:bodyPr/>
                    <a:lstStyle/>
                    <a:p>
                      <a:r>
                        <a:rPr lang="en-AU" sz="1200" dirty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Workshop 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Due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589480"/>
                  </a:ext>
                </a:extLst>
              </a:tr>
              <a:tr h="646752">
                <a:tc>
                  <a:txBody>
                    <a:bodyPr/>
                    <a:lstStyle/>
                    <a:p>
                      <a:r>
                        <a:rPr lang="en-AU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Transition to 5-minute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 to provide additional information regarding issues associated to transitioning to MDFF for Basic meter reads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824774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Transition to 5-minute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Participants to provide disadvantages and advantages on having a ‘soft start’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552724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Transition to 5-minute meter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AEMO and participants to consider what scenarios would lead to the decommissioning of MDMF e.g. what level of interval meter penetration would need to occur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AEMO &amp;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30271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Profiling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 to provide additional feedback regarding what triggers should be established to consider alternative profiling methodologies for non-controlled meters post commencement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641173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Profiling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Participants to provide details regarding off-market unmetered 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022690"/>
                  </a:ext>
                </a:extLst>
              </a:tr>
              <a:tr h="351089">
                <a:tc>
                  <a:txBody>
                    <a:bodyPr/>
                    <a:lstStyle/>
                    <a:p>
                      <a:r>
                        <a:rPr lang="en-AU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Register Level Metering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AEMO to consider alternative option of using the MDFF to determine Net reads.</a:t>
                      </a:r>
                    </a:p>
                    <a:p>
                      <a:pPr marL="171450" marR="0" lvl="0" indent="-1714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200" dirty="0"/>
                        <a:t>Ongoing discussions regarding preferred options have occurred since the workshop.  AEMO to share the outcomes of these discussions by the end of November.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066521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Potential removal of various RM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Participants to raise any issues in retiring the specified RM reports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585302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General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AEMO to consider how and where ‘non-B2B’ error codes would be 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907520"/>
                  </a:ext>
                </a:extLst>
              </a:tr>
              <a:tr h="432849">
                <a:tc>
                  <a:txBody>
                    <a:bodyPr/>
                    <a:lstStyle/>
                    <a:p>
                      <a:r>
                        <a:rPr lang="en-AU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General Business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AEMO to provide clarification regarding how the 5MS program and other projects are keeping in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AEMO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/>
                        <a:t>Tuesday 4 Dec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44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6170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pPr algn="ctr"/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attendance and participation!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55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26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6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517724"/>
              </p:ext>
            </p:extLst>
          </p:nvPr>
        </p:nvGraphicFramePr>
        <p:xfrm>
          <a:off x="158042" y="1690370"/>
          <a:ext cx="10375728" cy="5740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201030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91364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MDM meter read signage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Option 1: Use the first character of the data stream suffix (e.g. ‘E’ is Export+, ‘B’ is Import-)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Option 2: New attribute to indicate whether the data stream (or register) is Import (B1) or Export (E1) or Signed (N1) in CNDS.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Option 1 preferred.  New standing data / attribute not wanted.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MDFF: Signage to be derived based on the first character of the data stream suffix for interval meters and the direction indicator will be used for basic meters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</a:rPr>
                        <a:t>MDMF: Signage to be used as sent in the MDMF file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UOM validations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Option 1: Use MDFF Record 200 UOM to validate against ‘known’ UOM types. 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Option 2: New standing data field added to the CNDS table, and validate that the NEM12/13 content matches this.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Option 1 preferred. New standing data fields not wanted. UOM validations required.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UOM in the MDFF 200 record will be validated against known UOM types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164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44858"/>
              </p:ext>
            </p:extLst>
          </p:nvPr>
        </p:nvGraphicFramePr>
        <p:xfrm>
          <a:off x="158042" y="1651529"/>
          <a:ext cx="10375728" cy="3302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49630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618370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kWh meter read 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AEMO’s systems to accept Wh, kWh and mWh meter reads.</a:t>
                      </a:r>
                    </a:p>
                    <a:p>
                      <a:r>
                        <a:rPr lang="en-AU" sz="1400" dirty="0"/>
                        <a:t>Stored values would be to 4 decimal places in kWh, rounding would occur if required.</a:t>
                      </a:r>
                    </a:p>
                    <a:p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Other units of measure will be treated consistently e.g. vars.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4 decimal place accuracy requirement mainly relevant to unmetered loads.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AGL noted that the gas procedures provided guidance on how to round and when to round.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will round to 4 decimal places, consistent with the gas procedures</a:t>
                      </a:r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Proposed rounding procedure has been provided to the joint focus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02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8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8042" y="1642004"/>
          <a:ext cx="10375728" cy="3393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Converting 15 and 30-minute meter reads to 5 minute intervals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To implement a dynamic percentage allocation methodology, at the profile area level</a:t>
                      </a:r>
                    </a:p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Concerns raised that the proposed methodology may not be representative enough of non-5 minute meters, leading to material financial misallocations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 viable preferred alternative identified to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and participants to continue to consider alternative methodologies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How would mixed meter types under a single NMI be treated under the proposed methodology?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 mixed metering installations have been identified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96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98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4FA6F-12B6-4AC5-B8CC-AF1A0F84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Topic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899B0-5BD1-4D0C-B306-A3D51C153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9</a:t>
            </a:fld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6FAE8A-C7DF-403E-BA2F-E880714B0C3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8042" y="1652270"/>
          <a:ext cx="10375728" cy="5313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878">
                  <a:extLst>
                    <a:ext uri="{9D8B030D-6E8A-4147-A177-3AD203B41FA5}">
                      <a16:colId xmlns:a16="http://schemas.microsoft.com/office/drawing/2014/main" val="2472402833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903994310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383152592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098028340"/>
                    </a:ext>
                  </a:extLst>
                </a:gridCol>
                <a:gridCol w="1515355">
                  <a:extLst>
                    <a:ext uri="{9D8B030D-6E8A-4147-A177-3AD203B41FA5}">
                      <a16:colId xmlns:a16="http://schemas.microsoft.com/office/drawing/2014/main" val="4022500107"/>
                    </a:ext>
                  </a:extLst>
                </a:gridCol>
                <a:gridCol w="1599320">
                  <a:extLst>
                    <a:ext uri="{9D8B030D-6E8A-4147-A177-3AD203B41FA5}">
                      <a16:colId xmlns:a16="http://schemas.microsoft.com/office/drawing/2014/main" val="840304925"/>
                    </a:ext>
                  </a:extLst>
                </a:gridCol>
              </a:tblGrid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Outstanding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76858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MDFF vs MDMF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to transition to MDFF.</a:t>
                      </a:r>
                    </a:p>
                    <a:p>
                      <a:r>
                        <a:rPr lang="en-AU" sz="1400" dirty="0"/>
                        <a:t>Participants may use MDFF to send: Interval reads (E1, E2, B1, K1, Q1 etc) @ 5, 15 or 30-minute resolution and/or consumption reads for Basic meters.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Discussion regarding the benefits of AEMO becoming a B2B participant occurred e.g. allowing for more streamlining of processes and limits the changes to be made to MDP systems.</a:t>
                      </a:r>
                    </a:p>
                    <a:p>
                      <a:endParaRPr lang="en-AU" sz="1400" dirty="0"/>
                    </a:p>
                    <a:p>
                      <a:r>
                        <a:rPr lang="en-AU" sz="1400" dirty="0"/>
                        <a:t>Question regarding how MDFF could support existing AEMO MDM validation requirements was raised.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Participants to detail issues associated with supporting existing AEMO basic meter validations in MDFF.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Feedback from participants due 10 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Pending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558363"/>
                  </a:ext>
                </a:extLst>
              </a:tr>
              <a:tr h="436898">
                <a:tc>
                  <a:txBody>
                    <a:bodyPr/>
                    <a:lstStyle/>
                    <a:p>
                      <a:r>
                        <a:rPr lang="en-AU" sz="1400" dirty="0"/>
                        <a:t>Missing meter data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AEMO proposes to periodically run a RM11 report to inform MDP’s of missing meter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Automated AEMO initiated RM11 viewed favourably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AEMO to periodically run a RM11 report to inform MDP’s of missing meter 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4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328892"/>
      </p:ext>
    </p:extLst>
  </p:cSld>
  <p:clrMapOvr>
    <a:masterClrMapping/>
  </p:clrMapOvr>
</p:sld>
</file>

<file path=ppt/theme/theme1.xml><?xml version="1.0" encoding="utf-8"?>
<a:theme xmlns:a="http://schemas.openxmlformats.org/drawingml/2006/main" name="AEMO 2018 A4 landscap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O 2018 A4 landscape" id="{22A54129-71AA-4D41-B9F4-2AC7F2F42010}" vid="{06A90869-5A30-4725-8A1A-F8FF7B8EB7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Description xmlns="a14523ce-dede-483e-883a-2d83261080bd" xsi:nil="true"/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_dlc_DocId xmlns="a14523ce-dede-483e-883a-2d83261080bd">PROJECT-107690352-1324</_dlc_DocId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TaxCatchAll xmlns="a14523ce-dede-483e-883a-2d83261080bd">
      <Value>1</Value>
    </TaxCatchAll>
    <AEMOKeywordsTaxHTField0 xmlns="a14523ce-dede-483e-883a-2d83261080bd">
      <Terms xmlns="http://schemas.microsoft.com/office/infopath/2007/PartnerControls"/>
    </AEMOKeywordsTaxHTField0>
    <_dlc_DocIdUrl xmlns="a14523ce-dede-483e-883a-2d83261080bd">
      <Url>http://sharedocs/projects/5ms/_layouts/15/DocIdRedir.aspx?ID=PROJECT-107690352-1324</Url>
      <Description>PROJECT-107690352-1324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E4AFE90-69B5-4964-94FB-785DFBE90F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8FDC2A-7B43-4B2F-889D-ACA4642F1F9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a14523ce-dede-483e-883a-2d83261080b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403FD8-9B32-4D52-AE9D-8F35D29AF3D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53224CC-2DB2-4BC2-920C-46C40BE96F6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2018 A4 landscape</Template>
  <TotalTime>0</TotalTime>
  <Words>6103</Words>
  <Application>Microsoft Office PowerPoint</Application>
  <PresentationFormat>Custom</PresentationFormat>
  <Paragraphs>840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Arial</vt:lpstr>
      <vt:lpstr>Calibri</vt:lpstr>
      <vt:lpstr>Century Gothic</vt:lpstr>
      <vt:lpstr>Futura Std Light</vt:lpstr>
      <vt:lpstr>Segoe UI Semilight</vt:lpstr>
      <vt:lpstr>Times New Roman</vt:lpstr>
      <vt:lpstr>Tw Cen MT</vt:lpstr>
      <vt:lpstr>AEMO 2018 A4 landscape</vt:lpstr>
      <vt:lpstr>5MS Joint Metering/Systems Focus Group</vt:lpstr>
      <vt:lpstr>Attendees</vt:lpstr>
      <vt:lpstr>Agenda</vt:lpstr>
      <vt:lpstr>Update on actions from 14 Sept meeting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Topic Outcomes</vt:lpstr>
      <vt:lpstr>Update on actions from 14 Sept meeting - Notes</vt:lpstr>
      <vt:lpstr>Transition to 5-minute meter data</vt:lpstr>
      <vt:lpstr>Topic Objectives</vt:lpstr>
      <vt:lpstr>Implementing Five Minute Settlement</vt:lpstr>
      <vt:lpstr>Current State – Delivery Format B2M</vt:lpstr>
      <vt:lpstr>Future State – Delivery Format B2B</vt:lpstr>
      <vt:lpstr>AEMO program schedule</vt:lpstr>
      <vt:lpstr>Current Exchange Protocol</vt:lpstr>
      <vt:lpstr>Message Exchange Protocol –  Post July 2022</vt:lpstr>
      <vt:lpstr>Topic Objectives - Recap</vt:lpstr>
      <vt:lpstr>Transition to 5-minute meter data - Notes</vt:lpstr>
      <vt:lpstr>Profiling</vt:lpstr>
      <vt:lpstr>Topic Objectives</vt:lpstr>
      <vt:lpstr>15 and 30-minute Interval Metering Data Profiling</vt:lpstr>
      <vt:lpstr>Profiling Methods - 15 and 30-minute Non-Controlled Interval Meters</vt:lpstr>
      <vt:lpstr>Preparation of 5-minute Load Profile</vt:lpstr>
      <vt:lpstr>Profiling Methods - 15 and 30-minute Non-Controlled Load Interval Meters</vt:lpstr>
      <vt:lpstr>Profiling Option - 15 and 30-minute Non-Controlled Load Interval Meters</vt:lpstr>
      <vt:lpstr>Profiling Methods - 15 and 30-minute Interval Meters</vt:lpstr>
      <vt:lpstr>Profiling Options - Controlled Load 15 and 30-minute sample meters</vt:lpstr>
      <vt:lpstr>Topic Objectives - Recap</vt:lpstr>
      <vt:lpstr>Profiling - Notes</vt:lpstr>
      <vt:lpstr>Register Level Metering Data</vt:lpstr>
      <vt:lpstr>Topic Objectives</vt:lpstr>
      <vt:lpstr>Register Level Metering Data</vt:lpstr>
      <vt:lpstr>Register Level Metering Data</vt:lpstr>
      <vt:lpstr>Register Level Metering Data</vt:lpstr>
      <vt:lpstr>Topic Objectives - Recap</vt:lpstr>
      <vt:lpstr>Register Level Metering Data - Notes</vt:lpstr>
      <vt:lpstr>File size and communications capabilities</vt:lpstr>
      <vt:lpstr>File size and communications capabilities</vt:lpstr>
      <vt:lpstr>File size and communications capabilities</vt:lpstr>
      <vt:lpstr>File Size and Communications Capabilities - Notes</vt:lpstr>
      <vt:lpstr>Potential removal of various RM reports</vt:lpstr>
      <vt:lpstr>Potential removal of various RM reports</vt:lpstr>
      <vt:lpstr>Potential removal of various RM reports - Notes</vt:lpstr>
      <vt:lpstr>Parking Lot and General Business</vt:lpstr>
      <vt:lpstr>Parking Lot and General Business - Notes</vt:lpstr>
      <vt:lpstr>Next Steps</vt:lpstr>
      <vt:lpstr>Next Steps</vt:lpstr>
      <vt:lpstr>Next Steps</vt:lpstr>
      <vt:lpstr>Summary of Actions</vt:lpstr>
      <vt:lpstr>Thank you for your attendance and participation!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Notes Pack</dc:title>
  <dc:creator/>
  <cp:lastModifiedBy/>
  <cp:revision>1</cp:revision>
  <dcterms:created xsi:type="dcterms:W3CDTF">2018-09-10T05:08:21Z</dcterms:created>
  <dcterms:modified xsi:type="dcterms:W3CDTF">2018-11-19T06:08:46Z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EMODocumentType">
    <vt:lpwstr>1;#Operational Record|859762f2-4462-42eb-9744-c955c7e2c540</vt:lpwstr>
  </property>
  <property fmtid="{D5CDD505-2E9C-101B-9397-08002B2CF9AE}" pid="3" name="ContentTypeId">
    <vt:lpwstr>0x0101009BE89D58CAF0934CA32A20BCFFD353DC00D090D6681D809D4D8FC2F677DB1CD59F</vt:lpwstr>
  </property>
  <property fmtid="{D5CDD505-2E9C-101B-9397-08002B2CF9AE}" pid="4" name="AEMOKeywords">
    <vt:lpwstr/>
  </property>
  <property fmtid="{D5CDD505-2E9C-101B-9397-08002B2CF9AE}" pid="5" name="_dlc_DocIdItemGuid">
    <vt:lpwstr>73f2b0ad-4ef0-40d5-8ba7-3c7e1f73f0cc</vt:lpwstr>
  </property>
</Properties>
</file>