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72" r:id="rId5"/>
  </p:sldMasterIdLst>
  <p:notesMasterIdLst>
    <p:notesMasterId r:id="rId19"/>
  </p:notesMasterIdLst>
  <p:sldIdLst>
    <p:sldId id="257" r:id="rId6"/>
    <p:sldId id="1501" r:id="rId7"/>
    <p:sldId id="465" r:id="rId8"/>
    <p:sldId id="1466" r:id="rId9"/>
    <p:sldId id="1519" r:id="rId10"/>
    <p:sldId id="2146846933" r:id="rId11"/>
    <p:sldId id="2146846960" r:id="rId12"/>
    <p:sldId id="2146846967" r:id="rId13"/>
    <p:sldId id="2146846964" r:id="rId14"/>
    <p:sldId id="2146846966" r:id="rId15"/>
    <p:sldId id="2146846961" r:id="rId16"/>
    <p:sldId id="2146846962" r:id="rId17"/>
    <p:sldId id="151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 Agenda and Actions" id="{2516B57D-942A-48D4-B424-A2B55035C8EA}">
          <p14:sldIdLst>
            <p14:sldId id="257"/>
            <p14:sldId id="1501"/>
            <p14:sldId id="465"/>
            <p14:sldId id="1466"/>
            <p14:sldId id="1519"/>
            <p14:sldId id="2146846933"/>
            <p14:sldId id="2146846960"/>
            <p14:sldId id="2146846967"/>
            <p14:sldId id="2146846964"/>
            <p14:sldId id="2146846966"/>
            <p14:sldId id="2146846961"/>
            <p14:sldId id="2146846962"/>
          </p14:sldIdLst>
        </p14:section>
        <p14:section name="Program Status Update" id="{A824D464-18FC-4756-8E6A-B69E7ECF6DF6}">
          <p14:sldIdLst/>
        </p14:section>
        <p14:section name="For Decision/ Noting" id="{2D97A8A0-AF1B-480F-B1CC-2DC2DBDC8AD0}">
          <p14:sldIdLst/>
        </p14:section>
        <p14:section name="For Discussion" id="{77D75B2B-638D-4103-A812-F282A3FA85DF}">
          <p14:sldIdLst/>
        </p14:section>
        <p14:section name="For Information" id="{DEDF9C21-B2F4-4D71-B84F-1B6062081826}">
          <p14:sldIdLst/>
        </p14:section>
        <p14:section name="Appendix" id="{95EC141F-D4C2-42C3-9345-F25183DEA8AF}">
          <p14:sldIdLst>
            <p14:sldId id="1518"/>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Malcolm Borschman" initials="MB" lastIdx="7" clrIdx="6">
    <p:extLst>
      <p:ext uri="{19B8F6BF-5375-455C-9EA6-DF929625EA0E}">
        <p15:presenceInfo xmlns:p15="http://schemas.microsoft.com/office/powerpoint/2012/main" userId="S-1-5-21-256186967-1468483519-2110688028-56809" providerId="AD"/>
      </p:ext>
    </p:extLst>
  </p:cmAuthor>
  <p:cmAuthor id="1" name="Annette Kelly" initials="AK" lastIdx="8" clrIdx="0">
    <p:extLst>
      <p:ext uri="{19B8F6BF-5375-455C-9EA6-DF929625EA0E}">
        <p15:presenceInfo xmlns:p15="http://schemas.microsoft.com/office/powerpoint/2012/main" userId="S-1-5-21-256186967-1468483519-2110688028-4890" providerId="AD"/>
      </p:ext>
    </p:extLst>
  </p:cmAuthor>
  <p:cmAuthor id="8" name="Boris Komissarchik" initials="BK" lastIdx="4" clrIdx="7">
    <p:extLst>
      <p:ext uri="{19B8F6BF-5375-455C-9EA6-DF929625EA0E}">
        <p15:presenceInfo xmlns:p15="http://schemas.microsoft.com/office/powerpoint/2012/main" userId="S::boris.komissarchik@aemo.com.au::0153ce51-d3f0-433e-800c-698e2f111490" providerId="AD"/>
      </p:ext>
    </p:extLst>
  </p:cmAuthor>
  <p:cmAuthor id="2" name="Michael Ryan" initials="MR" lastIdx="4" clrIdx="1">
    <p:extLst>
      <p:ext uri="{19B8F6BF-5375-455C-9EA6-DF929625EA0E}">
        <p15:presenceInfo xmlns:p15="http://schemas.microsoft.com/office/powerpoint/2012/main" userId="S-1-5-21-256186967-1468483519-2110688028-22617" providerId="AD"/>
      </p:ext>
    </p:extLst>
  </p:cmAuthor>
  <p:cmAuthor id="9" name="Peter Carruthers" initials="PC" lastIdx="1" clrIdx="8">
    <p:extLst>
      <p:ext uri="{19B8F6BF-5375-455C-9EA6-DF929625EA0E}">
        <p15:presenceInfo xmlns:p15="http://schemas.microsoft.com/office/powerpoint/2012/main" userId="S-1-5-21-256186967-1468483519-2110688028-56805" providerId="AD"/>
      </p:ext>
    </p:extLst>
  </p:cmAuthor>
  <p:cmAuthor id="3" name="Sonja Nigmann" initials="SN" lastIdx="26" clrIdx="2">
    <p:extLst>
      <p:ext uri="{19B8F6BF-5375-455C-9EA6-DF929625EA0E}">
        <p15:presenceInfo xmlns:p15="http://schemas.microsoft.com/office/powerpoint/2012/main" userId="S-1-5-21-256186967-1468483519-2110688028-50554" providerId="AD"/>
      </p:ext>
    </p:extLst>
  </p:cmAuthor>
  <p:cmAuthor id="10" name="Katherine Walker" initials="KW [2]" lastIdx="13" clrIdx="9">
    <p:extLst>
      <p:ext uri="{19B8F6BF-5375-455C-9EA6-DF929625EA0E}">
        <p15:presenceInfo xmlns:p15="http://schemas.microsoft.com/office/powerpoint/2012/main" userId="S::Katherine.Walker@aemo.com.au::151d0658-4331-41af-a3b9-d8ca88b74285" providerId="AD"/>
      </p:ext>
    </p:extLst>
  </p:cmAuthor>
  <p:cmAuthor id="4" name="Sonja Nigmann" initials="SN [2]" lastIdx="22" clrIdx="3">
    <p:extLst>
      <p:ext uri="{19B8F6BF-5375-455C-9EA6-DF929625EA0E}">
        <p15:presenceInfo xmlns:p15="http://schemas.microsoft.com/office/powerpoint/2012/main" userId="S::sonja.nigmann@aemo.com.au::16f05baa-2571-4dfc-a8dd-ce2221f2dbbd" providerId="AD"/>
      </p:ext>
    </p:extLst>
  </p:cmAuthor>
  <p:cmAuthor id="11" name="Greg Minney" initials="GM" lastIdx="1" clrIdx="10">
    <p:extLst>
      <p:ext uri="{19B8F6BF-5375-455C-9EA6-DF929625EA0E}">
        <p15:presenceInfo xmlns:p15="http://schemas.microsoft.com/office/powerpoint/2012/main" userId="S::Greg.Minney@aemo.com.au::e657595f-f519-43ef-a5ac-dcb6c666504e" providerId="AD"/>
      </p:ext>
    </p:extLst>
  </p:cmAuthor>
  <p:cmAuthor id="5" name="Katherine Walker" initials="KW" lastIdx="9" clrIdx="4">
    <p:extLst>
      <p:ext uri="{19B8F6BF-5375-455C-9EA6-DF929625EA0E}">
        <p15:presenceInfo xmlns:p15="http://schemas.microsoft.com/office/powerpoint/2012/main" userId="S-1-5-21-256186967-1468483519-2110688028-56777" providerId="AD"/>
      </p:ext>
    </p:extLst>
  </p:cmAuthor>
  <p:cmAuthor id="12" name="Anne-Marie McCague" initials="AM" lastIdx="1" clrIdx="11">
    <p:extLst>
      <p:ext uri="{19B8F6BF-5375-455C-9EA6-DF929625EA0E}">
        <p15:presenceInfo xmlns:p15="http://schemas.microsoft.com/office/powerpoint/2012/main" userId="S::Anne-Marie.McCague@aemo.com.au::3580a8e1-7513-45f1-8e90-655e8672d335" providerId="AD"/>
      </p:ext>
    </p:extLst>
  </p:cmAuthor>
  <p:cmAuthor id="6" name="Graeme Windley" initials="GW" lastIdx="13" clrIdx="5">
    <p:extLst>
      <p:ext uri="{19B8F6BF-5375-455C-9EA6-DF929625EA0E}">
        <p15:presenceInfo xmlns:p15="http://schemas.microsoft.com/office/powerpoint/2012/main" userId="S-1-5-21-256186967-1468483519-2110688028-3990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E8E8E8"/>
    <a:srgbClr val="CCCCCC"/>
    <a:srgbClr val="EDCAF2"/>
    <a:srgbClr val="009A00"/>
    <a:srgbClr val="134555"/>
    <a:srgbClr val="620918"/>
    <a:srgbClr val="360F3C"/>
    <a:srgbClr val="A9C399"/>
    <a:srgbClr val="1E406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9242B4-6F7E-4F55-AEE5-25C85456884A}" v="6" dt="2021-05-06T23:20:32.440"/>
    <p1510:client id="{681E1B57-826A-46EF-B149-B2D895C46344}" v="1218" dt="2021-05-06T08:22:05.108"/>
    <p1510:client id="{682A8CA5-84BF-42CB-BBEA-39C80C773BF5}" v="2271" dt="2021-05-06T23:01:29.989"/>
    <p1510:client id="{BE18B739-6219-46F4-90E0-B6253534C967}" v="1093" dt="2021-05-06T04:30:50.144"/>
    <p1510:client id="{C0476123-8C88-4B36-B416-3B3396881623}" v="12" dt="2021-05-06T06:16:06.628"/>
    <p1510:client id="{E871DED5-1D06-48D2-93A8-D91834F445ED}" v="402" dt="2021-05-06T06:10:05.149"/>
    <p1510:client id="{F93BC59F-B012-0000-8259-DA36D27155C8}" v="44" dt="2021-05-06T12:08:32.308"/>
    <p1510:client id="{FF421ADB-B9EA-4E21-9F00-039A9010ACE1}" v="330" dt="2021-05-06T08:51:16.0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107" d="100"/>
          <a:sy n="107" d="100"/>
        </p:scale>
        <p:origin x="70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60" cy="495348"/>
          </a:xfrm>
          <a:prstGeom prst="rect">
            <a:avLst/>
          </a:prstGeom>
        </p:spPr>
        <p:txBody>
          <a:bodyPr vert="horz" lIns="91815" tIns="45907" rIns="91815" bIns="45907" rtlCol="0"/>
          <a:lstStyle>
            <a:lvl1pPr algn="l">
              <a:defRPr sz="1200"/>
            </a:lvl1pPr>
          </a:lstStyle>
          <a:p>
            <a:endParaRPr lang="en-AU"/>
          </a:p>
        </p:txBody>
      </p:sp>
      <p:sp>
        <p:nvSpPr>
          <p:cNvPr id="3" name="Date Placeholder 2"/>
          <p:cNvSpPr>
            <a:spLocks noGrp="1"/>
          </p:cNvSpPr>
          <p:nvPr>
            <p:ph type="dt" idx="1"/>
          </p:nvPr>
        </p:nvSpPr>
        <p:spPr>
          <a:xfrm>
            <a:off x="3850442" y="0"/>
            <a:ext cx="2945660" cy="495348"/>
          </a:xfrm>
          <a:prstGeom prst="rect">
            <a:avLst/>
          </a:prstGeom>
        </p:spPr>
        <p:txBody>
          <a:bodyPr vert="horz" lIns="91815" tIns="45907" rIns="91815" bIns="45907" rtlCol="0"/>
          <a:lstStyle>
            <a:lvl1pPr algn="r">
              <a:defRPr sz="1200"/>
            </a:lvl1pPr>
          </a:lstStyle>
          <a:p>
            <a:fld id="{51253FA7-A297-4473-BFE2-D8E764DB6C0A}" type="datetimeFigureOut">
              <a:rPr lang="en-AU" smtClean="0"/>
              <a:t>11/05/2021</a:t>
            </a:fld>
            <a:endParaRPr lang="en-AU"/>
          </a:p>
        </p:txBody>
      </p:sp>
      <p:sp>
        <p:nvSpPr>
          <p:cNvPr id="4" name="Slide Image Placeholder 3"/>
          <p:cNvSpPr>
            <a:spLocks noGrp="1" noRot="1" noChangeAspect="1"/>
          </p:cNvSpPr>
          <p:nvPr>
            <p:ph type="sldImg" idx="2"/>
          </p:nvPr>
        </p:nvSpPr>
        <p:spPr>
          <a:xfrm>
            <a:off x="438150" y="1235075"/>
            <a:ext cx="5921375" cy="3330575"/>
          </a:xfrm>
          <a:prstGeom prst="rect">
            <a:avLst/>
          </a:prstGeom>
          <a:noFill/>
          <a:ln w="12700">
            <a:solidFill>
              <a:prstClr val="black"/>
            </a:solidFill>
          </a:ln>
        </p:spPr>
        <p:txBody>
          <a:bodyPr vert="horz" lIns="91815" tIns="45907" rIns="91815" bIns="45907" rtlCol="0" anchor="ctr"/>
          <a:lstStyle/>
          <a:p>
            <a:endParaRPr lang="en-AU"/>
          </a:p>
        </p:txBody>
      </p:sp>
      <p:sp>
        <p:nvSpPr>
          <p:cNvPr id="5" name="Notes Placeholder 4"/>
          <p:cNvSpPr>
            <a:spLocks noGrp="1"/>
          </p:cNvSpPr>
          <p:nvPr>
            <p:ph type="body" sz="quarter" idx="3"/>
          </p:nvPr>
        </p:nvSpPr>
        <p:spPr>
          <a:xfrm>
            <a:off x="679768" y="4751220"/>
            <a:ext cx="5438140" cy="3887361"/>
          </a:xfrm>
          <a:prstGeom prst="rect">
            <a:avLst/>
          </a:prstGeom>
        </p:spPr>
        <p:txBody>
          <a:bodyPr vert="horz" lIns="91815" tIns="45907" rIns="91815" bIns="45907"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377317"/>
            <a:ext cx="2945660" cy="495347"/>
          </a:xfrm>
          <a:prstGeom prst="rect">
            <a:avLst/>
          </a:prstGeom>
        </p:spPr>
        <p:txBody>
          <a:bodyPr vert="horz" lIns="91815" tIns="45907" rIns="91815" bIns="45907" rtlCol="0" anchor="b"/>
          <a:lstStyle>
            <a:lvl1pPr algn="l">
              <a:defRPr sz="1200"/>
            </a:lvl1pPr>
          </a:lstStyle>
          <a:p>
            <a:endParaRPr lang="en-AU"/>
          </a:p>
        </p:txBody>
      </p:sp>
      <p:sp>
        <p:nvSpPr>
          <p:cNvPr id="7" name="Slide Number Placeholder 6"/>
          <p:cNvSpPr>
            <a:spLocks noGrp="1"/>
          </p:cNvSpPr>
          <p:nvPr>
            <p:ph type="sldNum" sz="quarter" idx="5"/>
          </p:nvPr>
        </p:nvSpPr>
        <p:spPr>
          <a:xfrm>
            <a:off x="3850442" y="9377317"/>
            <a:ext cx="2945660" cy="495347"/>
          </a:xfrm>
          <a:prstGeom prst="rect">
            <a:avLst/>
          </a:prstGeom>
        </p:spPr>
        <p:txBody>
          <a:bodyPr vert="horz" lIns="91815" tIns="45907" rIns="91815" bIns="45907" rtlCol="0" anchor="b"/>
          <a:lstStyle>
            <a:lvl1pPr algn="r">
              <a:defRPr sz="1200"/>
            </a:lvl1pPr>
          </a:lstStyle>
          <a:p>
            <a:fld id="{AEF49620-6741-4FED-BCB0-A1A8263B3F52}" type="slidenum">
              <a:rPr lang="en-AU" smtClean="0"/>
              <a:t>‹#›</a:t>
            </a:fld>
            <a:endParaRPr lang="en-AU"/>
          </a:p>
        </p:txBody>
      </p:sp>
    </p:spTree>
    <p:extLst>
      <p:ext uri="{BB962C8B-B14F-4D97-AF65-F5344CB8AC3E}">
        <p14:creationId xmlns:p14="http://schemas.microsoft.com/office/powerpoint/2010/main" val="1460449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7" name="Freeform 15">
            <a:extLst>
              <a:ext uri="{FF2B5EF4-FFF2-40B4-BE49-F238E27FC236}">
                <a16:creationId xmlns:a16="http://schemas.microsoft.com/office/drawing/2014/main" id="{332CD06C-42C1-4DF5-AEBC-2DBE2DAFBA10}"/>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sp>
        <p:nvSpPr>
          <p:cNvPr id="8" name="Freeform 16">
            <a:extLst>
              <a:ext uri="{FF2B5EF4-FFF2-40B4-BE49-F238E27FC236}">
                <a16:creationId xmlns:a16="http://schemas.microsoft.com/office/drawing/2014/main" id="{76E05CA3-D21A-42E0-A63A-D375E1C1E26E}"/>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pic>
        <p:nvPicPr>
          <p:cNvPr id="9" name="Picture 8">
            <a:extLst>
              <a:ext uri="{FF2B5EF4-FFF2-40B4-BE49-F238E27FC236}">
                <a16:creationId xmlns:a16="http://schemas.microsoft.com/office/drawing/2014/main" id="{9234F0ED-53FA-453F-AAA8-F2EA2B5748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70032" y="728148"/>
            <a:ext cx="3024336" cy="996252"/>
          </a:xfrm>
          <a:prstGeom prst="rect">
            <a:avLst/>
          </a:prstGeom>
        </p:spPr>
      </p:pic>
      <p:sp>
        <p:nvSpPr>
          <p:cNvPr id="10" name="Freeform: Shape 9">
            <a:extLst>
              <a:ext uri="{FF2B5EF4-FFF2-40B4-BE49-F238E27FC236}">
                <a16:creationId xmlns:a16="http://schemas.microsoft.com/office/drawing/2014/main" id="{7B9E9ED6-D0E9-4818-A55E-FEFC2F0CD672}"/>
              </a:ext>
            </a:extLst>
          </p:cNvPr>
          <p:cNvSpPr/>
          <p:nvPr userDrawn="1"/>
        </p:nvSpPr>
        <p:spPr>
          <a:xfrm>
            <a:off x="0" y="0"/>
            <a:ext cx="12192000" cy="6858000"/>
          </a:xfrm>
          <a:custGeom>
            <a:avLst/>
            <a:gdLst>
              <a:gd name="connsiteX0" fmla="*/ 263525 w 12192000"/>
              <a:gd name="connsiteY0" fmla="*/ 260350 h 6858000"/>
              <a:gd name="connsiteX1" fmla="*/ 263525 w 12192000"/>
              <a:gd name="connsiteY1" fmla="*/ 6597650 h 6858000"/>
              <a:gd name="connsiteX2" fmla="*/ 11928475 w 12192000"/>
              <a:gd name="connsiteY2" fmla="*/ 6597650 h 6858000"/>
              <a:gd name="connsiteX3" fmla="*/ 11928475 w 12192000"/>
              <a:gd name="connsiteY3" fmla="*/ 260350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263525" y="260350"/>
                </a:moveTo>
                <a:lnTo>
                  <a:pt x="263525" y="6597650"/>
                </a:lnTo>
                <a:lnTo>
                  <a:pt x="11928475" y="6597650"/>
                </a:lnTo>
                <a:lnTo>
                  <a:pt x="11928475" y="260350"/>
                </a:lnTo>
                <a:close/>
                <a:moveTo>
                  <a:pt x="0" y="0"/>
                </a:moveTo>
                <a:lnTo>
                  <a:pt x="12192000" y="0"/>
                </a:lnTo>
                <a:lnTo>
                  <a:pt x="12192000"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utura Std Light"/>
              <a:ea typeface="+mn-ea"/>
              <a:cs typeface="+mn-cs"/>
              <a:sym typeface="Futura Std Light"/>
            </a:endParaRPr>
          </a:p>
        </p:txBody>
      </p:sp>
      <p:sp>
        <p:nvSpPr>
          <p:cNvPr id="2" name="Title 1">
            <a:extLst>
              <a:ext uri="{FF2B5EF4-FFF2-40B4-BE49-F238E27FC236}">
                <a16:creationId xmlns:a16="http://schemas.microsoft.com/office/drawing/2014/main" id="{AD559B4D-39E2-4A2E-8A5C-95726E785FF9}"/>
              </a:ext>
            </a:extLst>
          </p:cNvPr>
          <p:cNvSpPr>
            <a:spLocks noGrp="1"/>
          </p:cNvSpPr>
          <p:nvPr>
            <p:ph type="ctrTitle"/>
          </p:nvPr>
        </p:nvSpPr>
        <p:spPr>
          <a:xfrm>
            <a:off x="838800" y="2350800"/>
            <a:ext cx="9144000" cy="2387600"/>
          </a:xfrm>
        </p:spPr>
        <p:txBody>
          <a:bodyPr anchor="b"/>
          <a:lstStyle>
            <a:lvl1pPr algn="l">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4F9AB51E-A732-4105-AAF9-C4C491281C8E}"/>
              </a:ext>
            </a:extLst>
          </p:cNvPr>
          <p:cNvSpPr>
            <a:spLocks noGrp="1"/>
          </p:cNvSpPr>
          <p:nvPr>
            <p:ph type="subTitle" idx="1"/>
          </p:nvPr>
        </p:nvSpPr>
        <p:spPr>
          <a:xfrm>
            <a:off x="838800" y="4899600"/>
            <a:ext cx="9144000" cy="626400"/>
          </a:xfrm>
        </p:spPr>
        <p:txBody>
          <a:bodyPr>
            <a:normAutofit/>
          </a:bodyPr>
          <a:lstStyle>
            <a:lvl1pPr marL="0" indent="0" algn="l">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6" name="Slide Number Placeholder 5">
            <a:extLst>
              <a:ext uri="{FF2B5EF4-FFF2-40B4-BE49-F238E27FC236}">
                <a16:creationId xmlns:a16="http://schemas.microsoft.com/office/drawing/2014/main" id="{5B9216FF-48D2-43CC-A7A2-6B66955AF4F4}"/>
              </a:ext>
            </a:extLst>
          </p:cNvPr>
          <p:cNvSpPr>
            <a:spLocks noGrp="1"/>
          </p:cNvSpPr>
          <p:nvPr>
            <p:ph type="sldNum" sz="quarter" idx="12"/>
          </p:nvPr>
        </p:nvSpPr>
        <p:spPr>
          <a:xfrm>
            <a:off x="11335871" y="6230847"/>
            <a:ext cx="576108" cy="365125"/>
          </a:xfrm>
        </p:spPr>
        <p:txBody>
          <a:bodyPr/>
          <a:lstStyle>
            <a:lvl1pPr>
              <a:defRPr>
                <a:solidFill>
                  <a:schemeClr val="bg1"/>
                </a:solidFill>
              </a:defRPr>
            </a:lvl1pPr>
          </a:lstStyle>
          <a:p>
            <a:fld id="{4EC81F68-4976-451A-B2E9-79BCBD2F70CC}" type="slidenum">
              <a:rPr lang="en-AU" smtClean="0"/>
              <a:pPr/>
              <a:t>‹#›</a:t>
            </a:fld>
            <a:endParaRPr lang="en-AU"/>
          </a:p>
        </p:txBody>
      </p:sp>
      <p:sp>
        <p:nvSpPr>
          <p:cNvPr id="4" name="Date Placeholder 3">
            <a:extLst>
              <a:ext uri="{FF2B5EF4-FFF2-40B4-BE49-F238E27FC236}">
                <a16:creationId xmlns:a16="http://schemas.microsoft.com/office/drawing/2014/main" id="{FCDF4901-5DA8-4CDF-9DD6-0DFA0044C2F9}"/>
              </a:ext>
            </a:extLst>
          </p:cNvPr>
          <p:cNvSpPr>
            <a:spLocks noGrp="1"/>
          </p:cNvSpPr>
          <p:nvPr>
            <p:ph type="dt" sz="half" idx="10"/>
          </p:nvPr>
        </p:nvSpPr>
        <p:spPr>
          <a:xfrm>
            <a:off x="9478496" y="6230847"/>
            <a:ext cx="1736066" cy="365125"/>
          </a:xfrm>
        </p:spPr>
        <p:txBody>
          <a:bodyPr/>
          <a:lstStyle>
            <a:lvl1pPr>
              <a:defRPr>
                <a:solidFill>
                  <a:schemeClr val="bg1"/>
                </a:solidFill>
              </a:defRPr>
            </a:lvl1pPr>
          </a:lstStyle>
          <a:p>
            <a:fld id="{19C26B8A-D267-4DFE-879A-4ACA6A364552}" type="datetime1">
              <a:rPr lang="en-AU" smtClean="0"/>
              <a:t>11/05/2021</a:t>
            </a:fld>
            <a:endParaRPr lang="en-AU"/>
          </a:p>
        </p:txBody>
      </p:sp>
      <p:sp>
        <p:nvSpPr>
          <p:cNvPr id="5" name="Footer Placeholder 4">
            <a:extLst>
              <a:ext uri="{FF2B5EF4-FFF2-40B4-BE49-F238E27FC236}">
                <a16:creationId xmlns:a16="http://schemas.microsoft.com/office/drawing/2014/main" id="{4A27B57D-1C5A-4936-973A-C09D58DAEA00}"/>
              </a:ext>
            </a:extLst>
          </p:cNvPr>
          <p:cNvSpPr>
            <a:spLocks noGrp="1"/>
          </p:cNvSpPr>
          <p:nvPr>
            <p:ph type="ftr" sz="quarter" idx="11"/>
          </p:nvPr>
        </p:nvSpPr>
        <p:spPr>
          <a:xfrm>
            <a:off x="4020670" y="6230847"/>
            <a:ext cx="5336509" cy="365125"/>
          </a:xfrm>
        </p:spPr>
        <p:txBody>
          <a:bodyPr/>
          <a:lstStyle>
            <a:lvl1pPr>
              <a:defRPr>
                <a:solidFill>
                  <a:schemeClr val="bg1"/>
                </a:solidFill>
              </a:defRPr>
            </a:lvl1pPr>
          </a:lstStyle>
          <a:p>
            <a:endParaRPr lang="en-AU"/>
          </a:p>
        </p:txBody>
      </p:sp>
    </p:spTree>
    <p:extLst>
      <p:ext uri="{BB962C8B-B14F-4D97-AF65-F5344CB8AC3E}">
        <p14:creationId xmlns:p14="http://schemas.microsoft.com/office/powerpoint/2010/main" val="3191040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6B70B14-71BF-4D10-B3DA-12193BF02EE1}"/>
              </a:ext>
            </a:extLst>
          </p:cNvPr>
          <p:cNvSpPr/>
          <p:nvPr userDrawn="1"/>
        </p:nvSpPr>
        <p:spPr>
          <a:xfrm>
            <a:off x="0" y="0"/>
            <a:ext cx="3935413"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3A023EC-89BA-427F-B659-C9BA6F7C97BD}"/>
              </a:ext>
            </a:extLst>
          </p:cNvPr>
          <p:cNvSpPr>
            <a:spLocks noGrp="1"/>
          </p:cNvSpPr>
          <p:nvPr>
            <p:ph type="title"/>
          </p:nvPr>
        </p:nvSpPr>
        <p:spPr>
          <a:xfrm>
            <a:off x="266400" y="457200"/>
            <a:ext cx="3315600" cy="1324800"/>
          </a:xfrm>
        </p:spPr>
        <p:txBody>
          <a:bodyPr anchor="t" anchorCtr="0">
            <a:noAutofit/>
          </a:bodyPr>
          <a:lstStyle>
            <a:lvl1pPr>
              <a:defRPr sz="44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6E2789DB-5346-49A4-93BC-CE824ABD6F0D}"/>
              </a:ext>
            </a:extLst>
          </p:cNvPr>
          <p:cNvSpPr>
            <a:spLocks noGrp="1"/>
          </p:cNvSpPr>
          <p:nvPr>
            <p:ph type="pic" idx="1"/>
          </p:nvPr>
        </p:nvSpPr>
        <p:spPr>
          <a:xfrm>
            <a:off x="4201812" y="457200"/>
            <a:ext cx="7724987" cy="562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AU"/>
          </a:p>
        </p:txBody>
      </p:sp>
      <p:sp>
        <p:nvSpPr>
          <p:cNvPr id="4" name="Text Placeholder 3">
            <a:extLst>
              <a:ext uri="{FF2B5EF4-FFF2-40B4-BE49-F238E27FC236}">
                <a16:creationId xmlns:a16="http://schemas.microsoft.com/office/drawing/2014/main" id="{227ED3C4-6241-480A-9C80-94FA28B6BFD3}"/>
              </a:ext>
            </a:extLst>
          </p:cNvPr>
          <p:cNvSpPr>
            <a:spLocks noGrp="1"/>
          </p:cNvSpPr>
          <p:nvPr>
            <p:ph type="body" sz="half" idx="2"/>
          </p:nvPr>
        </p:nvSpPr>
        <p:spPr>
          <a:xfrm>
            <a:off x="266400" y="3117600"/>
            <a:ext cx="3315600" cy="1846800"/>
          </a:xfrm>
        </p:spPr>
        <p:txBody>
          <a:bodyPr/>
          <a:lstStyle>
            <a:lvl1pPr marL="0" indent="0">
              <a:buNone/>
              <a:defRPr sz="2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2BE93A-F35B-437B-B683-A13F8549B11A}"/>
              </a:ext>
            </a:extLst>
          </p:cNvPr>
          <p:cNvSpPr>
            <a:spLocks noGrp="1"/>
          </p:cNvSpPr>
          <p:nvPr>
            <p:ph type="dt" sz="half" idx="10"/>
          </p:nvPr>
        </p:nvSpPr>
        <p:spPr/>
        <p:txBody>
          <a:bodyPr/>
          <a:lstStyle/>
          <a:p>
            <a:fld id="{A3F456F0-636F-47F0-BBA2-C930FA48B289}" type="datetime1">
              <a:rPr lang="en-AU" smtClean="0"/>
              <a:t>11/05/2021</a:t>
            </a:fld>
            <a:endParaRPr lang="en-AU"/>
          </a:p>
        </p:txBody>
      </p:sp>
      <p:sp>
        <p:nvSpPr>
          <p:cNvPr id="6" name="Footer Placeholder 5">
            <a:extLst>
              <a:ext uri="{FF2B5EF4-FFF2-40B4-BE49-F238E27FC236}">
                <a16:creationId xmlns:a16="http://schemas.microsoft.com/office/drawing/2014/main" id="{F94D30DB-3BC0-4933-B267-A5A1205AA3B8}"/>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167EDBB3-96E6-4EEA-931F-DB7B9E145130}"/>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438974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Final Slide">
    <p:bg>
      <p:bgPr>
        <a:solidFill>
          <a:schemeClr val="accent2"/>
        </a:solidFill>
        <a:effectLst/>
      </p:bgPr>
    </p:bg>
    <p:spTree>
      <p:nvGrpSpPr>
        <p:cNvPr id="1" name=""/>
        <p:cNvGrpSpPr/>
        <p:nvPr/>
      </p:nvGrpSpPr>
      <p:grpSpPr>
        <a:xfrm>
          <a:off x="0" y="0"/>
          <a:ext cx="0" cy="0"/>
          <a:chOff x="0" y="0"/>
          <a:chExt cx="0" cy="0"/>
        </a:xfrm>
      </p:grpSpPr>
      <p:sp>
        <p:nvSpPr>
          <p:cNvPr id="9" name="Freeform 15">
            <a:extLst>
              <a:ext uri="{FF2B5EF4-FFF2-40B4-BE49-F238E27FC236}">
                <a16:creationId xmlns:a16="http://schemas.microsoft.com/office/drawing/2014/main" id="{A60732D9-43AE-45F7-B226-98D000B102F6}"/>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sp>
        <p:nvSpPr>
          <p:cNvPr id="10" name="Freeform 16">
            <a:extLst>
              <a:ext uri="{FF2B5EF4-FFF2-40B4-BE49-F238E27FC236}">
                <a16:creationId xmlns:a16="http://schemas.microsoft.com/office/drawing/2014/main" id="{20B52A3C-76FF-428B-9F8F-F455D362E761}"/>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pic>
        <p:nvPicPr>
          <p:cNvPr id="7" name="Picture 6">
            <a:extLst>
              <a:ext uri="{FF2B5EF4-FFF2-40B4-BE49-F238E27FC236}">
                <a16:creationId xmlns:a16="http://schemas.microsoft.com/office/drawing/2014/main" id="{D7659222-D08F-45A0-BBAE-5F79E3B4594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73232" y="2729735"/>
            <a:ext cx="4245537" cy="1398530"/>
          </a:xfrm>
          <a:prstGeom prst="rect">
            <a:avLst/>
          </a:prstGeom>
        </p:spPr>
      </p:pic>
    </p:spTree>
    <p:extLst>
      <p:ext uri="{BB962C8B-B14F-4D97-AF65-F5344CB8AC3E}">
        <p14:creationId xmlns:p14="http://schemas.microsoft.com/office/powerpoint/2010/main" val="102980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41866808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09600" y="1600201"/>
            <a:ext cx="5384800" cy="4525963"/>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Content Placeholder 2"/>
          <p:cNvSpPr>
            <a:spLocks noGrp="1"/>
          </p:cNvSpPr>
          <p:nvPr>
            <p:ph sz="half" idx="10"/>
          </p:nvPr>
        </p:nvSpPr>
        <p:spPr>
          <a:xfrm>
            <a:off x="6096000" y="1617681"/>
            <a:ext cx="5384800" cy="4525963"/>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26505621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609600" y="1357299"/>
            <a:ext cx="5386917" cy="81757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6193368" y="1357299"/>
            <a:ext cx="5389033" cy="81757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23405377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MASTER TITLE STYLE</a:t>
            </a:r>
            <a:endParaRPr lang="en-AU"/>
          </a:p>
        </p:txBody>
      </p:sp>
    </p:spTree>
    <p:extLst>
      <p:ext uri="{BB962C8B-B14F-4D97-AF65-F5344CB8AC3E}">
        <p14:creationId xmlns:p14="http://schemas.microsoft.com/office/powerpoint/2010/main" val="3892918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Agenda">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3935413"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66400" y="457200"/>
            <a:ext cx="3315600" cy="1324800"/>
          </a:xfrm>
        </p:spPr>
        <p:txBody>
          <a:bodyPr anchor="t" anchorCtr="0">
            <a:noAutofit/>
          </a:bodyPr>
          <a:lstStyle>
            <a:lvl1pPr>
              <a:defRPr sz="4400"/>
            </a:lvl1pPr>
          </a:lstStyle>
          <a:p>
            <a:r>
              <a:rPr lang="en-US"/>
              <a:t>Click to edit Master title style</a:t>
            </a:r>
            <a:endParaRPr lang="en-AU"/>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03230C1F-AFF3-4284-BD19-B8D596528C40}" type="datetime1">
              <a:rPr lang="en-AU" smtClean="0"/>
              <a:t>11/05/2021</a:t>
            </a:fld>
            <a:endParaRPr lang="en-AU"/>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a:p>
        </p:txBody>
      </p:sp>
      <p:sp>
        <p:nvSpPr>
          <p:cNvPr id="9" name="Text Placeholder 8">
            <a:extLst>
              <a:ext uri="{FF2B5EF4-FFF2-40B4-BE49-F238E27FC236}">
                <a16:creationId xmlns:a16="http://schemas.microsoft.com/office/drawing/2014/main" id="{1F1E3B37-D501-42E3-9623-5B5A892FD8A7}"/>
              </a:ext>
            </a:extLst>
          </p:cNvPr>
          <p:cNvSpPr>
            <a:spLocks noGrp="1"/>
          </p:cNvSpPr>
          <p:nvPr>
            <p:ph type="body" sz="quarter" idx="13"/>
          </p:nvPr>
        </p:nvSpPr>
        <p:spPr>
          <a:xfrm>
            <a:off x="4201200" y="457200"/>
            <a:ext cx="7725600" cy="5626800"/>
          </a:xfrm>
        </p:spPr>
        <p:txBody>
          <a:bodyPr/>
          <a:lstStyle>
            <a:lvl1pPr marL="450850" indent="-450850">
              <a:buFont typeface="+mj-lt"/>
              <a:buAutoNum type="arabicPeriod"/>
              <a:defRPr/>
            </a:lvl1pPr>
            <a:lvl2pPr marL="914400" indent="-457200">
              <a:buFont typeface="+mj-lt"/>
              <a:buAutoNum type="arabicPeriod"/>
              <a:defRPr/>
            </a:lvl2pPr>
            <a:lvl3pPr marL="1371600" indent="-457200">
              <a:buFont typeface="+mj-lt"/>
              <a:buAutoNum type="arabicPeriod"/>
              <a:defRPr/>
            </a:lvl3pPr>
            <a:lvl4pPr marL="1714500" indent="-342900">
              <a:buFont typeface="+mj-lt"/>
              <a:buAutoNum type="arabicPeriod"/>
              <a:defRPr/>
            </a:lvl4pPr>
            <a:lvl5pPr marL="2171700" indent="-342900">
              <a:buFont typeface="+mj-lt"/>
              <a:buAutoNum type="arabicPeriod"/>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1613455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78D73-741E-4A3A-B8C4-124CE6BAC49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3D4DF620-32AE-46C9-9F22-DDE369B504A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E8A0033-3118-46E0-9F01-3652AE36EBE3}"/>
              </a:ext>
            </a:extLst>
          </p:cNvPr>
          <p:cNvSpPr>
            <a:spLocks noGrp="1"/>
          </p:cNvSpPr>
          <p:nvPr>
            <p:ph type="dt" sz="half" idx="10"/>
          </p:nvPr>
        </p:nvSpPr>
        <p:spPr/>
        <p:txBody>
          <a:bodyPr/>
          <a:lstStyle/>
          <a:p>
            <a:fld id="{76B11863-6D55-4E26-A8C4-564E5797E1F1}" type="datetime1">
              <a:rPr lang="en-AU" smtClean="0"/>
              <a:t>11/05/2021</a:t>
            </a:fld>
            <a:endParaRPr lang="en-AU"/>
          </a:p>
        </p:txBody>
      </p:sp>
      <p:sp>
        <p:nvSpPr>
          <p:cNvPr id="5" name="Footer Placeholder 4">
            <a:extLst>
              <a:ext uri="{FF2B5EF4-FFF2-40B4-BE49-F238E27FC236}">
                <a16:creationId xmlns:a16="http://schemas.microsoft.com/office/drawing/2014/main" id="{947995D5-0AEB-4D1D-8A60-9100F1F04538}"/>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B05ED6E-F140-4083-9570-EFDF8AAE9C49}"/>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1046279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07475-FEE0-40F3-B487-DB82C280664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2A56FD0D-B4CE-41F4-9879-E575CB28F436}"/>
              </a:ext>
            </a:extLst>
          </p:cNvPr>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3BDB86D-BED8-4F4E-A228-4A9502398278}"/>
              </a:ext>
            </a:extLst>
          </p:cNvPr>
          <p:cNvSpPr>
            <a:spLocks noGrp="1"/>
          </p:cNvSpPr>
          <p:nvPr>
            <p:ph type="dt" sz="half" idx="10"/>
          </p:nvPr>
        </p:nvSpPr>
        <p:spPr/>
        <p:txBody>
          <a:bodyPr/>
          <a:lstStyle>
            <a:lvl1pPr>
              <a:defRPr>
                <a:solidFill>
                  <a:schemeClr val="bg1"/>
                </a:solidFill>
              </a:defRPr>
            </a:lvl1pPr>
          </a:lstStyle>
          <a:p>
            <a:fld id="{F27A1A61-2C7C-4A5A-87D9-EB525D4638FF}" type="datetime1">
              <a:rPr lang="en-AU" smtClean="0"/>
              <a:t>11/05/2021</a:t>
            </a:fld>
            <a:endParaRPr lang="en-AU"/>
          </a:p>
        </p:txBody>
      </p:sp>
      <p:sp>
        <p:nvSpPr>
          <p:cNvPr id="5" name="Footer Placeholder 4">
            <a:extLst>
              <a:ext uri="{FF2B5EF4-FFF2-40B4-BE49-F238E27FC236}">
                <a16:creationId xmlns:a16="http://schemas.microsoft.com/office/drawing/2014/main" id="{8C4C2DBD-604C-465E-B9D8-B4B22647CF29}"/>
              </a:ext>
            </a:extLst>
          </p:cNvPr>
          <p:cNvSpPr>
            <a:spLocks noGrp="1"/>
          </p:cNvSpPr>
          <p:nvPr>
            <p:ph type="ftr" sz="quarter" idx="11"/>
          </p:nvPr>
        </p:nvSpPr>
        <p:spPr/>
        <p:txBody>
          <a:bodyPr/>
          <a:lstStyle>
            <a:lvl1pPr>
              <a:defRPr>
                <a:solidFill>
                  <a:schemeClr val="bg1"/>
                </a:solidFill>
              </a:defRPr>
            </a:lvl1pPr>
          </a:lstStyle>
          <a:p>
            <a:endParaRPr lang="en-AU"/>
          </a:p>
        </p:txBody>
      </p:sp>
      <p:sp>
        <p:nvSpPr>
          <p:cNvPr id="6" name="Slide Number Placeholder 5">
            <a:extLst>
              <a:ext uri="{FF2B5EF4-FFF2-40B4-BE49-F238E27FC236}">
                <a16:creationId xmlns:a16="http://schemas.microsoft.com/office/drawing/2014/main" id="{DFD5CE2D-E898-480E-8C7D-50D7E3781CA3}"/>
              </a:ext>
            </a:extLst>
          </p:cNvPr>
          <p:cNvSpPr>
            <a:spLocks noGrp="1"/>
          </p:cNvSpPr>
          <p:nvPr>
            <p:ph type="sldNum" sz="quarter" idx="12"/>
          </p:nvPr>
        </p:nvSpPr>
        <p:spPr/>
        <p:txBody>
          <a:bodyPr/>
          <a:lstStyle>
            <a:lvl1pPr>
              <a:defRPr>
                <a:solidFill>
                  <a:schemeClr val="bg1"/>
                </a:solidFill>
              </a:defRPr>
            </a:lvl1pPr>
          </a:lstStyle>
          <a:p>
            <a:fld id="{4EC81F68-4976-451A-B2E9-79BCBD2F70CC}" type="slidenum">
              <a:rPr lang="en-AU" smtClean="0"/>
              <a:pPr/>
              <a:t>‹#›</a:t>
            </a:fld>
            <a:endParaRPr lang="en-AU"/>
          </a:p>
        </p:txBody>
      </p:sp>
    </p:spTree>
    <p:extLst>
      <p:ext uri="{BB962C8B-B14F-4D97-AF65-F5344CB8AC3E}">
        <p14:creationId xmlns:p14="http://schemas.microsoft.com/office/powerpoint/2010/main" val="2570968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775BD-C264-4D14-9F9C-5E355E6152C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C050E30A-9FDC-436A-82DC-AF6B205EB45E}"/>
              </a:ext>
            </a:extLst>
          </p:cNvPr>
          <p:cNvSpPr>
            <a:spLocks noGrp="1"/>
          </p:cNvSpPr>
          <p:nvPr>
            <p:ph sz="half" idx="1"/>
          </p:nvPr>
        </p:nvSpPr>
        <p:spPr>
          <a:xfrm>
            <a:off x="235528" y="1825625"/>
            <a:ext cx="57564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66E30723-81C3-4A18-9021-A93A3C56F363}"/>
              </a:ext>
            </a:extLst>
          </p:cNvPr>
          <p:cNvSpPr>
            <a:spLocks noGrp="1"/>
          </p:cNvSpPr>
          <p:nvPr>
            <p:ph sz="half" idx="2"/>
          </p:nvPr>
        </p:nvSpPr>
        <p:spPr>
          <a:xfrm>
            <a:off x="6172200" y="1825625"/>
            <a:ext cx="5757708"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CC43672F-28FD-447E-B5A2-6040CEC9D790}"/>
              </a:ext>
            </a:extLst>
          </p:cNvPr>
          <p:cNvSpPr>
            <a:spLocks noGrp="1"/>
          </p:cNvSpPr>
          <p:nvPr>
            <p:ph type="dt" sz="half" idx="10"/>
          </p:nvPr>
        </p:nvSpPr>
        <p:spPr/>
        <p:txBody>
          <a:bodyPr/>
          <a:lstStyle/>
          <a:p>
            <a:fld id="{DDC67905-FC53-4396-B3CA-2682794D2D36}" type="datetime1">
              <a:rPr lang="en-AU" smtClean="0"/>
              <a:t>11/05/2021</a:t>
            </a:fld>
            <a:endParaRPr lang="en-AU"/>
          </a:p>
        </p:txBody>
      </p:sp>
      <p:sp>
        <p:nvSpPr>
          <p:cNvPr id="6" name="Footer Placeholder 5">
            <a:extLst>
              <a:ext uri="{FF2B5EF4-FFF2-40B4-BE49-F238E27FC236}">
                <a16:creationId xmlns:a16="http://schemas.microsoft.com/office/drawing/2014/main" id="{69EE0952-34FB-4217-8FBC-774BE000F6F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1122B44-2702-4DE0-8F4B-297ACA78CA11}"/>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2554385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346C0-76B2-4261-BBDE-BA8E98953FAE}"/>
              </a:ext>
            </a:extLst>
          </p:cNvPr>
          <p:cNvSpPr>
            <a:spLocks noGrp="1"/>
          </p:cNvSpPr>
          <p:nvPr>
            <p:ph type="title"/>
          </p:nvPr>
        </p:nvSpPr>
        <p:spPr>
          <a:xfrm>
            <a:off x="234000" y="136800"/>
            <a:ext cx="9003600" cy="1188000"/>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526F9673-06A6-4883-87B9-AEFCC485B9D1}"/>
              </a:ext>
            </a:extLst>
          </p:cNvPr>
          <p:cNvSpPr>
            <a:spLocks noGrp="1"/>
          </p:cNvSpPr>
          <p:nvPr>
            <p:ph type="body" idx="1"/>
          </p:nvPr>
        </p:nvSpPr>
        <p:spPr>
          <a:xfrm>
            <a:off x="234000" y="1681163"/>
            <a:ext cx="576357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5ECD162-0697-49BE-8899-05FCFB71539C}"/>
              </a:ext>
            </a:extLst>
          </p:cNvPr>
          <p:cNvSpPr>
            <a:spLocks noGrp="1"/>
          </p:cNvSpPr>
          <p:nvPr>
            <p:ph sz="half" idx="2"/>
          </p:nvPr>
        </p:nvSpPr>
        <p:spPr>
          <a:xfrm>
            <a:off x="234000" y="2505075"/>
            <a:ext cx="5763575"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A69E6007-785B-41D0-B932-2B4BFF073755}"/>
              </a:ext>
            </a:extLst>
          </p:cNvPr>
          <p:cNvSpPr>
            <a:spLocks noGrp="1"/>
          </p:cNvSpPr>
          <p:nvPr>
            <p:ph type="body" sz="quarter" idx="3"/>
          </p:nvPr>
        </p:nvSpPr>
        <p:spPr>
          <a:xfrm>
            <a:off x="6172200" y="1681163"/>
            <a:ext cx="57636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35DF337-0335-4780-B1BA-0BBD0A42EA5C}"/>
              </a:ext>
            </a:extLst>
          </p:cNvPr>
          <p:cNvSpPr>
            <a:spLocks noGrp="1"/>
          </p:cNvSpPr>
          <p:nvPr>
            <p:ph sz="quarter" idx="4"/>
          </p:nvPr>
        </p:nvSpPr>
        <p:spPr>
          <a:xfrm>
            <a:off x="6172200" y="2505075"/>
            <a:ext cx="576360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0D2C4F8-CFFF-463C-BEA7-03012D7F8516}"/>
              </a:ext>
            </a:extLst>
          </p:cNvPr>
          <p:cNvSpPr>
            <a:spLocks noGrp="1"/>
          </p:cNvSpPr>
          <p:nvPr>
            <p:ph type="dt" sz="half" idx="10"/>
          </p:nvPr>
        </p:nvSpPr>
        <p:spPr/>
        <p:txBody>
          <a:bodyPr/>
          <a:lstStyle/>
          <a:p>
            <a:fld id="{FCB5436F-4535-42A0-B5CA-09E15DDE10B5}" type="datetime1">
              <a:rPr lang="en-AU" smtClean="0"/>
              <a:t>11/05/2021</a:t>
            </a:fld>
            <a:endParaRPr lang="en-AU"/>
          </a:p>
        </p:txBody>
      </p:sp>
      <p:sp>
        <p:nvSpPr>
          <p:cNvPr id="8" name="Footer Placeholder 7">
            <a:extLst>
              <a:ext uri="{FF2B5EF4-FFF2-40B4-BE49-F238E27FC236}">
                <a16:creationId xmlns:a16="http://schemas.microsoft.com/office/drawing/2014/main" id="{45F5B21B-D917-4C2D-A86B-12BB20BCDC13}"/>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3ED006EB-F623-4403-A677-A9921610C0AE}"/>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3365575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57A25-6280-4D1F-8222-2DE5D168B254}"/>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AF5B11E6-D675-4EEF-978E-E387831969B1}"/>
              </a:ext>
            </a:extLst>
          </p:cNvPr>
          <p:cNvSpPr>
            <a:spLocks noGrp="1"/>
          </p:cNvSpPr>
          <p:nvPr>
            <p:ph type="dt" sz="half" idx="10"/>
          </p:nvPr>
        </p:nvSpPr>
        <p:spPr/>
        <p:txBody>
          <a:bodyPr/>
          <a:lstStyle/>
          <a:p>
            <a:fld id="{D815AB49-6F22-4ED0-B589-EC2B677883EB}" type="datetime1">
              <a:rPr lang="en-AU" smtClean="0"/>
              <a:t>11/05/2021</a:t>
            </a:fld>
            <a:endParaRPr lang="en-AU"/>
          </a:p>
        </p:txBody>
      </p:sp>
      <p:sp>
        <p:nvSpPr>
          <p:cNvPr id="4" name="Footer Placeholder 3">
            <a:extLst>
              <a:ext uri="{FF2B5EF4-FFF2-40B4-BE49-F238E27FC236}">
                <a16:creationId xmlns:a16="http://schemas.microsoft.com/office/drawing/2014/main" id="{495CDF87-D029-4429-9F21-882389F5C0E6}"/>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170BC53C-4C4B-4FB5-B43A-F9255C94B3E5}"/>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1857413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ABD13F-814C-4D3A-8EB6-2F0288292708}"/>
              </a:ext>
            </a:extLst>
          </p:cNvPr>
          <p:cNvSpPr>
            <a:spLocks noGrp="1"/>
          </p:cNvSpPr>
          <p:nvPr>
            <p:ph type="dt" sz="half" idx="10"/>
          </p:nvPr>
        </p:nvSpPr>
        <p:spPr/>
        <p:txBody>
          <a:bodyPr/>
          <a:lstStyle/>
          <a:p>
            <a:fld id="{76062BD9-CBA2-434B-A965-D8BD4E005856}" type="datetime1">
              <a:rPr lang="en-AU" smtClean="0"/>
              <a:t>11/05/2021</a:t>
            </a:fld>
            <a:endParaRPr lang="en-AU"/>
          </a:p>
        </p:txBody>
      </p:sp>
      <p:sp>
        <p:nvSpPr>
          <p:cNvPr id="3" name="Footer Placeholder 2">
            <a:extLst>
              <a:ext uri="{FF2B5EF4-FFF2-40B4-BE49-F238E27FC236}">
                <a16:creationId xmlns:a16="http://schemas.microsoft.com/office/drawing/2014/main" id="{A6DB036C-D370-4FDE-B942-8258769CEEC3}"/>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00CCFD27-C193-40B6-BAF5-5C073FCA20A5}"/>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278137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3935413"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66400" y="457200"/>
            <a:ext cx="3315600" cy="1324800"/>
          </a:xfrm>
        </p:spPr>
        <p:txBody>
          <a:bodyPr anchor="t" anchorCtr="0">
            <a:noAutofit/>
          </a:bodyPr>
          <a:lstStyle>
            <a:lvl1pPr>
              <a:defRPr sz="44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5AE116F7-0AE7-40B0-9C9D-0F9CBF82DF85}"/>
              </a:ext>
            </a:extLst>
          </p:cNvPr>
          <p:cNvSpPr>
            <a:spLocks noGrp="1"/>
          </p:cNvSpPr>
          <p:nvPr>
            <p:ph idx="1"/>
          </p:nvPr>
        </p:nvSpPr>
        <p:spPr>
          <a:xfrm>
            <a:off x="4201812" y="457200"/>
            <a:ext cx="7724987" cy="562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4A46DFC6-B1F9-4548-AD13-D6EEFAE6DD0C}"/>
              </a:ext>
            </a:extLst>
          </p:cNvPr>
          <p:cNvSpPr>
            <a:spLocks noGrp="1"/>
          </p:cNvSpPr>
          <p:nvPr>
            <p:ph type="body" sz="half" idx="2"/>
          </p:nvPr>
        </p:nvSpPr>
        <p:spPr>
          <a:xfrm>
            <a:off x="266400" y="3117600"/>
            <a:ext cx="3315600" cy="1846800"/>
          </a:xfrm>
        </p:spPr>
        <p:txBody>
          <a:bodyPr>
            <a:normAutofit/>
          </a:bodyPr>
          <a:lstStyle>
            <a:lvl1pPr marL="0" indent="0">
              <a:buNone/>
              <a:defRPr sz="2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4089AC73-4B71-40F5-AC54-9DE09DE74C46}" type="datetime1">
              <a:rPr lang="en-AU" smtClean="0"/>
              <a:t>11/05/2021</a:t>
            </a:fld>
            <a:endParaRPr lang="en-AU"/>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4035369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2.jpeg"/><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4AA570C-1BBC-4CDB-A506-E6982C6B7BDD}"/>
              </a:ext>
            </a:extLst>
          </p:cNvPr>
          <p:cNvSpPr/>
          <p:nvPr userDrawn="1"/>
        </p:nvSpPr>
        <p:spPr>
          <a:xfrm>
            <a:off x="0" y="0"/>
            <a:ext cx="12192000" cy="1325563"/>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2" name="Title Placeholder 1">
            <a:extLst>
              <a:ext uri="{FF2B5EF4-FFF2-40B4-BE49-F238E27FC236}">
                <a16:creationId xmlns:a16="http://schemas.microsoft.com/office/drawing/2014/main" id="{E813FF67-1633-4DD4-99C9-C98EEFE702B2}"/>
              </a:ext>
            </a:extLst>
          </p:cNvPr>
          <p:cNvSpPr>
            <a:spLocks noGrp="1"/>
          </p:cNvSpPr>
          <p:nvPr>
            <p:ph type="title"/>
          </p:nvPr>
        </p:nvSpPr>
        <p:spPr>
          <a:xfrm>
            <a:off x="235528" y="136525"/>
            <a:ext cx="9001778" cy="1189039"/>
          </a:xfrm>
          <a:prstGeom prst="rect">
            <a:avLst/>
          </a:prstGeom>
        </p:spPr>
        <p:txBody>
          <a:bodyPr vert="horz" lIns="91440" tIns="45720" rIns="91440" bIns="45720" rtlCol="0" anchor="b" anchorCtr="0">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27D0BBB1-D145-40B9-81B9-93197AFAADDE}"/>
              </a:ext>
            </a:extLst>
          </p:cNvPr>
          <p:cNvSpPr>
            <a:spLocks noGrp="1"/>
          </p:cNvSpPr>
          <p:nvPr>
            <p:ph type="body" idx="1"/>
          </p:nvPr>
        </p:nvSpPr>
        <p:spPr>
          <a:xfrm>
            <a:off x="235527" y="1825625"/>
            <a:ext cx="11694382"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4F2B31C-A208-4978-9A1D-EA4662D26BC7}"/>
              </a:ext>
            </a:extLst>
          </p:cNvPr>
          <p:cNvSpPr>
            <a:spLocks noGrp="1"/>
          </p:cNvSpPr>
          <p:nvPr>
            <p:ph type="dt" sz="half" idx="2"/>
          </p:nvPr>
        </p:nvSpPr>
        <p:spPr>
          <a:xfrm>
            <a:off x="9496425" y="6356350"/>
            <a:ext cx="173606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8F163B-F9D1-49E0-8EA9-004EA50620D7}" type="datetime1">
              <a:rPr lang="en-AU" smtClean="0"/>
              <a:t>11/05/2021</a:t>
            </a:fld>
            <a:endParaRPr lang="en-AU"/>
          </a:p>
        </p:txBody>
      </p:sp>
      <p:sp>
        <p:nvSpPr>
          <p:cNvPr id="5" name="Footer Placeholder 4">
            <a:extLst>
              <a:ext uri="{FF2B5EF4-FFF2-40B4-BE49-F238E27FC236}">
                <a16:creationId xmlns:a16="http://schemas.microsoft.com/office/drawing/2014/main" id="{7ACC266F-310A-4449-8A29-6F1ACA0C6CA5}"/>
              </a:ext>
            </a:extLst>
          </p:cNvPr>
          <p:cNvSpPr>
            <a:spLocks noGrp="1"/>
          </p:cNvSpPr>
          <p:nvPr>
            <p:ph type="ftr" sz="quarter" idx="3"/>
          </p:nvPr>
        </p:nvSpPr>
        <p:spPr>
          <a:xfrm>
            <a:off x="4038599" y="6356350"/>
            <a:ext cx="5336509" cy="365125"/>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F32EF9F2-B7AF-45F0-96E3-4AB78790C458}"/>
              </a:ext>
            </a:extLst>
          </p:cNvPr>
          <p:cNvSpPr>
            <a:spLocks noGrp="1"/>
          </p:cNvSpPr>
          <p:nvPr>
            <p:ph type="sldNum" sz="quarter" idx="4"/>
          </p:nvPr>
        </p:nvSpPr>
        <p:spPr>
          <a:xfrm>
            <a:off x="11353800" y="6356350"/>
            <a:ext cx="57610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C81F68-4976-451A-B2E9-79BCBD2F70CC}" type="slidenum">
              <a:rPr lang="en-AU" smtClean="0"/>
              <a:t>‹#›</a:t>
            </a:fld>
            <a:endParaRPr lang="en-AU"/>
          </a:p>
        </p:txBody>
      </p:sp>
    </p:spTree>
    <p:extLst>
      <p:ext uri="{BB962C8B-B14F-4D97-AF65-F5344CB8AC3E}">
        <p14:creationId xmlns:p14="http://schemas.microsoft.com/office/powerpoint/2010/main" val="343749320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9" r:id="rId11"/>
  </p:sldLayoutIdLst>
  <p:hf hdr="0" ftr="0" dt="0"/>
  <p:txStyles>
    <p:titleStyle>
      <a:lvl1pPr algn="l" defTabSz="914400" rtl="0" eaLnBrk="1" latinLnBrk="0" hangingPunct="1">
        <a:lnSpc>
          <a:spcPct val="90000"/>
        </a:lnSpc>
        <a:spcBef>
          <a:spcPct val="0"/>
        </a:spcBef>
        <a:buNone/>
        <a:defRPr sz="4400" b="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14290"/>
            <a:ext cx="8439171" cy="857256"/>
          </a:xfrm>
          <a:prstGeom prst="rect">
            <a:avLst/>
          </a:prstGeom>
        </p:spPr>
        <p:txBody>
          <a:bodyPr vert="horz" lIns="91440" tIns="45720" rIns="91440" bIns="45720" rtlCol="0" anchor="b">
            <a:normAutofit/>
          </a:bodyPr>
          <a:lstStyle/>
          <a:p>
            <a:r>
              <a:rPr lang="en-US"/>
              <a:t>Click to edit Master title style</a:t>
            </a:r>
            <a:endParaRPr lang="en-AU"/>
          </a:p>
        </p:txBody>
      </p:sp>
      <p:sp>
        <p:nvSpPr>
          <p:cNvPr id="3" name="Text Placeholder 2"/>
          <p:cNvSpPr>
            <a:spLocks noGrp="1"/>
          </p:cNvSpPr>
          <p:nvPr>
            <p:ph type="body" idx="1"/>
          </p:nvPr>
        </p:nvSpPr>
        <p:spPr>
          <a:xfrm>
            <a:off x="609600" y="1357298"/>
            <a:ext cx="10972800" cy="476886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8" name="TextBox 7"/>
          <p:cNvSpPr txBox="1"/>
          <p:nvPr/>
        </p:nvSpPr>
        <p:spPr>
          <a:xfrm>
            <a:off x="10058389" y="6357958"/>
            <a:ext cx="1524011" cy="261610"/>
          </a:xfrm>
          <a:prstGeom prst="rect">
            <a:avLst/>
          </a:prstGeom>
          <a:noFill/>
        </p:spPr>
        <p:txBody>
          <a:bodyPr wrap="square" rtlCol="0">
            <a:spAutoFit/>
          </a:bodyPr>
          <a:lstStyle/>
          <a:p>
            <a:pPr algn="r"/>
            <a:r>
              <a:rPr lang="en-AU" sz="1100"/>
              <a:t>SLIDE </a:t>
            </a:r>
            <a:fld id="{B602A6DE-BF6F-4EAB-917C-8134D0F37D4B}" type="slidenum">
              <a:rPr lang="en-AU" sz="1100" smtClean="0"/>
              <a:pPr algn="r"/>
              <a:t>‹#›</a:t>
            </a:fld>
            <a:endParaRPr lang="en-AU" sz="1100"/>
          </a:p>
        </p:txBody>
      </p:sp>
      <p:pic>
        <p:nvPicPr>
          <p:cNvPr id="6" name="Picture 5" descr="Header 1"/>
          <p:cNvPicPr/>
          <p:nvPr/>
        </p:nvPicPr>
        <p:blipFill>
          <a:blip r:embed="rId6" cstate="print"/>
          <a:srcRect/>
          <a:stretch>
            <a:fillRect/>
          </a:stretch>
        </p:blipFill>
        <p:spPr bwMode="auto">
          <a:xfrm>
            <a:off x="9334523" y="571480"/>
            <a:ext cx="1905013" cy="428628"/>
          </a:xfrm>
          <a:prstGeom prst="rect">
            <a:avLst/>
          </a:prstGeom>
          <a:solidFill>
            <a:srgbClr val="FFFFFF"/>
          </a:solidFill>
          <a:ln w="9525">
            <a:noFill/>
            <a:miter lim="800000"/>
            <a:headEnd/>
            <a:tailEnd/>
          </a:ln>
        </p:spPr>
      </p:pic>
    </p:spTree>
    <p:extLst>
      <p:ext uri="{BB962C8B-B14F-4D97-AF65-F5344CB8AC3E}">
        <p14:creationId xmlns:p14="http://schemas.microsoft.com/office/powerpoint/2010/main" val="87896900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hf hdr="0" ftr="0" dt="0"/>
  <p:txStyles>
    <p:titleStyle>
      <a:lvl1pPr algn="l" defTabSz="914400" rtl="0" eaLnBrk="1" latinLnBrk="0" hangingPunct="1">
        <a:spcBef>
          <a:spcPct val="0"/>
        </a:spcBef>
        <a:buNone/>
        <a:defRPr sz="2400" kern="1200" cap="all" baseline="0">
          <a:solidFill>
            <a:schemeClr val="tx1"/>
          </a:solidFill>
          <a:latin typeface="+mj-lt"/>
          <a:ea typeface="+mj-ea"/>
          <a:cs typeface="+mj-cs"/>
        </a:defRPr>
      </a:lvl1pPr>
    </p:titleStyle>
    <p:bodyStyle>
      <a:lvl1pPr marL="363600" indent="-363600" algn="l" defTabSz="914400" rtl="0" eaLnBrk="1" latinLnBrk="0" hangingPunct="1">
        <a:spcBef>
          <a:spcPct val="20000"/>
        </a:spcBef>
        <a:buFont typeface="Arial" pitchFamily="34" charset="0"/>
        <a:buChar char="•"/>
        <a:defRPr sz="2400" kern="1200" cap="none" baseline="0">
          <a:solidFill>
            <a:schemeClr val="tx1"/>
          </a:solidFill>
          <a:latin typeface="+mn-lt"/>
          <a:ea typeface="+mn-ea"/>
          <a:cs typeface="+mn-cs"/>
        </a:defRPr>
      </a:lvl1pPr>
      <a:lvl2pPr marL="712788" indent="-349250" algn="l" defTabSz="914400" rtl="0" eaLnBrk="1" latinLnBrk="0" hangingPunct="1">
        <a:spcBef>
          <a:spcPct val="20000"/>
        </a:spcBef>
        <a:buFont typeface="Courier New" pitchFamily="49" charset="0"/>
        <a:buChar char="o"/>
        <a:defRPr sz="2200" kern="1200">
          <a:solidFill>
            <a:schemeClr val="tx1"/>
          </a:solidFill>
          <a:latin typeface="+mn-lt"/>
          <a:ea typeface="+mn-ea"/>
          <a:cs typeface="+mn-cs"/>
        </a:defRPr>
      </a:lvl2pPr>
      <a:lvl3pPr marL="1076400" indent="-363600" algn="l" defTabSz="914400" rtl="0" eaLnBrk="1" latinLnBrk="0" hangingPunct="1">
        <a:spcBef>
          <a:spcPct val="20000"/>
        </a:spcBef>
        <a:buFont typeface="Wingdings" pitchFamily="2" charset="2"/>
        <a:buChar char="Ø"/>
        <a:defRPr sz="2000" kern="1200">
          <a:solidFill>
            <a:schemeClr val="tx1"/>
          </a:solidFill>
          <a:latin typeface="+mn-lt"/>
          <a:ea typeface="+mn-ea"/>
          <a:cs typeface="+mn-cs"/>
        </a:defRPr>
      </a:lvl3pPr>
      <a:lvl4pPr marL="1346400" indent="-2700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1612800" indent="-270000" algn="l" defTabSz="914400" rtl="0" eaLnBrk="1" latinLnBrk="0" hangingPunct="1">
        <a:spcBef>
          <a:spcPct val="20000"/>
        </a:spcBef>
        <a:buFont typeface="Courier New" pitchFamily="49" charset="0"/>
        <a:buChar char="o"/>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svg"/><Relationship Id="rId7" Type="http://schemas.openxmlformats.org/officeDocument/2006/relationships/image" Target="../media/image9.sv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sv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799" y="2350800"/>
            <a:ext cx="9808179" cy="2387600"/>
          </a:xfrm>
        </p:spPr>
        <p:txBody>
          <a:bodyPr>
            <a:normAutofit/>
          </a:bodyPr>
          <a:lstStyle/>
          <a:p>
            <a:r>
              <a:rPr lang="en-AU" dirty="0"/>
              <a:t>5MS Program Consultative Forum Update</a:t>
            </a:r>
            <a:endParaRPr lang="en-AU" baseline="30000" dirty="0"/>
          </a:p>
        </p:txBody>
      </p:sp>
      <p:sp>
        <p:nvSpPr>
          <p:cNvPr id="5" name="Subtitle 4">
            <a:extLst>
              <a:ext uri="{FF2B5EF4-FFF2-40B4-BE49-F238E27FC236}">
                <a16:creationId xmlns:a16="http://schemas.microsoft.com/office/drawing/2014/main" id="{8C1BF767-69BB-4556-9D40-83E020974227}"/>
              </a:ext>
            </a:extLst>
          </p:cNvPr>
          <p:cNvSpPr>
            <a:spLocks noGrp="1"/>
          </p:cNvSpPr>
          <p:nvPr>
            <p:ph type="subTitle" idx="1"/>
          </p:nvPr>
        </p:nvSpPr>
        <p:spPr>
          <a:xfrm>
            <a:off x="838799" y="4899599"/>
            <a:ext cx="10112979" cy="1227931"/>
          </a:xfrm>
        </p:spPr>
        <p:txBody>
          <a:bodyPr vert="horz" lIns="91440" tIns="45720" rIns="91440" bIns="45720" rtlCol="0" anchor="t">
            <a:normAutofit lnSpcReduction="10000"/>
          </a:bodyPr>
          <a:lstStyle/>
          <a:p>
            <a:r>
              <a:rPr lang="en-AU" sz="3200" dirty="0"/>
              <a:t>Friday, 7 May 2021</a:t>
            </a:r>
          </a:p>
          <a:p>
            <a:r>
              <a:rPr lang="en-AU" sz="2000" dirty="0"/>
              <a:t>This meeting is recorded for the purpose of minute taking.</a:t>
            </a:r>
          </a:p>
          <a:p>
            <a:r>
              <a:rPr lang="en-AU" sz="2000">
                <a:ea typeface="+mn-lt"/>
                <a:cs typeface="+mn-lt"/>
              </a:rPr>
              <a:t>Please disconnect from your workplace VPN for the WebEx call</a:t>
            </a:r>
            <a:endParaRPr lang="en-AU"/>
          </a:p>
          <a:p>
            <a:endParaRPr lang="en-AU" sz="2000"/>
          </a:p>
        </p:txBody>
      </p:sp>
    </p:spTree>
    <p:extLst>
      <p:ext uri="{BB962C8B-B14F-4D97-AF65-F5344CB8AC3E}">
        <p14:creationId xmlns:p14="http://schemas.microsoft.com/office/powerpoint/2010/main" val="18655259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7A271-5710-49AF-9C8A-B41DC21087B1}"/>
              </a:ext>
            </a:extLst>
          </p:cNvPr>
          <p:cNvSpPr>
            <a:spLocks noGrp="1"/>
          </p:cNvSpPr>
          <p:nvPr>
            <p:ph type="title"/>
          </p:nvPr>
        </p:nvSpPr>
        <p:spPr/>
        <p:txBody>
          <a:bodyPr/>
          <a:lstStyle/>
          <a:p>
            <a:r>
              <a:rPr lang="en-AU"/>
              <a:t>Readiness actions</a:t>
            </a:r>
            <a:endParaRPr lang="en-AU" dirty="0"/>
          </a:p>
        </p:txBody>
      </p:sp>
      <p:sp>
        <p:nvSpPr>
          <p:cNvPr id="3" name="Content Placeholder 2">
            <a:extLst>
              <a:ext uri="{FF2B5EF4-FFF2-40B4-BE49-F238E27FC236}">
                <a16:creationId xmlns:a16="http://schemas.microsoft.com/office/drawing/2014/main" id="{71BE6C9A-A838-4A5E-8165-B0434F20EFD6}"/>
              </a:ext>
            </a:extLst>
          </p:cNvPr>
          <p:cNvSpPr>
            <a:spLocks noGrp="1"/>
          </p:cNvSpPr>
          <p:nvPr>
            <p:ph idx="1"/>
          </p:nvPr>
        </p:nvSpPr>
        <p:spPr/>
        <p:txBody>
          <a:bodyPr vert="horz" lIns="91440" tIns="45720" rIns="91440" bIns="45720" rtlCol="0" anchor="t">
            <a:normAutofit fontScale="92500" lnSpcReduction="10000"/>
          </a:bodyPr>
          <a:lstStyle/>
          <a:p>
            <a:r>
              <a:rPr lang="en-AU" dirty="0"/>
              <a:t>Cutover Planning:</a:t>
            </a:r>
          </a:p>
          <a:p>
            <a:pPr lvl="1"/>
            <a:r>
              <a:rPr lang="en-AU"/>
              <a:t>Timings for cutover being reviewed, including impacts of extended B2B  / B2M outage on business operations</a:t>
            </a:r>
          </a:p>
          <a:p>
            <a:pPr lvl="1"/>
            <a:r>
              <a:rPr lang="en-AU"/>
              <a:t>Confirmation of fix on fail approach to deployment- may extend cutover into Monday rather than implement a rollback</a:t>
            </a:r>
          </a:p>
          <a:p>
            <a:pPr lvl="1"/>
            <a:r>
              <a:rPr lang="en-AU"/>
              <a:t>Establishment </a:t>
            </a:r>
            <a:r>
              <a:rPr lang="en-AU" dirty="0"/>
              <a:t>of metering </a:t>
            </a:r>
            <a:r>
              <a:rPr lang="en-AU"/>
              <a:t>data </a:t>
            </a:r>
            <a:r>
              <a:rPr lang="en-AU" dirty="0"/>
              <a:t>delivery </a:t>
            </a:r>
            <a:r>
              <a:rPr lang="en-AU"/>
              <a:t>restart approach to incorporate </a:t>
            </a:r>
            <a:r>
              <a:rPr lang="en-AU" dirty="0"/>
              <a:t>staggered </a:t>
            </a:r>
            <a:r>
              <a:rPr lang="en-AU"/>
              <a:t>restart</a:t>
            </a:r>
          </a:p>
          <a:p>
            <a:pPr lvl="1"/>
            <a:r>
              <a:rPr lang="en-AU"/>
              <a:t>Refinement of participant impact</a:t>
            </a:r>
          </a:p>
          <a:p>
            <a:pPr marL="0" indent="0">
              <a:buNone/>
            </a:pPr>
            <a:endParaRPr lang="en-AU" dirty="0"/>
          </a:p>
          <a:p>
            <a:r>
              <a:rPr lang="en-AU" dirty="0"/>
              <a:t>NCONUML</a:t>
            </a:r>
            <a:r>
              <a:rPr lang="en-AU"/>
              <a:t> Delivery</a:t>
            </a:r>
            <a:r>
              <a:rPr lang="en-AU" dirty="0"/>
              <a:t>:</a:t>
            </a:r>
          </a:p>
          <a:p>
            <a:pPr lvl="1"/>
            <a:r>
              <a:rPr lang="en-AU"/>
              <a:t>Capability may not be available at go-live – but expected to be available mid June</a:t>
            </a:r>
          </a:p>
          <a:p>
            <a:pPr lvl="1"/>
            <a:r>
              <a:rPr lang="en-AU"/>
              <a:t>Impacts to participant NCONUML activation requested, noting available transition plans indicate minimal population during June</a:t>
            </a:r>
          </a:p>
        </p:txBody>
      </p:sp>
      <p:sp>
        <p:nvSpPr>
          <p:cNvPr id="4" name="Slide Number Placeholder 3">
            <a:extLst>
              <a:ext uri="{FF2B5EF4-FFF2-40B4-BE49-F238E27FC236}">
                <a16:creationId xmlns:a16="http://schemas.microsoft.com/office/drawing/2014/main" id="{482BE25F-CC72-4087-A86D-FBA3D7DF6B79}"/>
              </a:ext>
            </a:extLst>
          </p:cNvPr>
          <p:cNvSpPr>
            <a:spLocks noGrp="1"/>
          </p:cNvSpPr>
          <p:nvPr>
            <p:ph type="sldNum" sz="quarter" idx="12"/>
          </p:nvPr>
        </p:nvSpPr>
        <p:spPr/>
        <p:txBody>
          <a:bodyPr/>
          <a:lstStyle/>
          <a:p>
            <a:fld id="{4EC81F68-4976-451A-B2E9-79BCBD2F70CC}" type="slidenum">
              <a:rPr lang="en-AU" smtClean="0"/>
              <a:t>10</a:t>
            </a:fld>
            <a:endParaRPr lang="en-AU"/>
          </a:p>
        </p:txBody>
      </p:sp>
    </p:spTree>
    <p:extLst>
      <p:ext uri="{BB962C8B-B14F-4D97-AF65-F5344CB8AC3E}">
        <p14:creationId xmlns:p14="http://schemas.microsoft.com/office/powerpoint/2010/main" val="27977970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32CCA-7374-493E-AB4D-3D01D2B06EC5}"/>
              </a:ext>
            </a:extLst>
          </p:cNvPr>
          <p:cNvSpPr>
            <a:spLocks noGrp="1"/>
          </p:cNvSpPr>
          <p:nvPr>
            <p:ph type="title"/>
          </p:nvPr>
        </p:nvSpPr>
        <p:spPr/>
        <p:txBody>
          <a:bodyPr/>
          <a:lstStyle/>
          <a:p>
            <a:r>
              <a:rPr lang="en-AU" dirty="0"/>
              <a:t>Conclusions and Next Steps </a:t>
            </a:r>
          </a:p>
        </p:txBody>
      </p:sp>
      <p:sp>
        <p:nvSpPr>
          <p:cNvPr id="3" name="Text Placeholder 2">
            <a:extLst>
              <a:ext uri="{FF2B5EF4-FFF2-40B4-BE49-F238E27FC236}">
                <a16:creationId xmlns:a16="http://schemas.microsoft.com/office/drawing/2014/main" id="{618B218E-81DE-4E5A-A06D-B366F3E041EB}"/>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EA155A5B-28B9-43C5-8AF6-C04F513E6C73}"/>
              </a:ext>
            </a:extLst>
          </p:cNvPr>
          <p:cNvSpPr>
            <a:spLocks noGrp="1"/>
          </p:cNvSpPr>
          <p:nvPr>
            <p:ph type="sldNum" sz="quarter" idx="12"/>
          </p:nvPr>
        </p:nvSpPr>
        <p:spPr/>
        <p:txBody>
          <a:bodyPr/>
          <a:lstStyle/>
          <a:p>
            <a:fld id="{4EC81F68-4976-451A-B2E9-79BCBD2F70CC}" type="slidenum">
              <a:rPr lang="en-AU" smtClean="0"/>
              <a:pPr/>
              <a:t>11</a:t>
            </a:fld>
            <a:endParaRPr lang="en-AU"/>
          </a:p>
        </p:txBody>
      </p:sp>
    </p:spTree>
    <p:extLst>
      <p:ext uri="{BB962C8B-B14F-4D97-AF65-F5344CB8AC3E}">
        <p14:creationId xmlns:p14="http://schemas.microsoft.com/office/powerpoint/2010/main" val="13878662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1CF2B7F-32D3-4073-9B09-B0DE9AC22F3E}"/>
              </a:ext>
            </a:extLst>
          </p:cNvPr>
          <p:cNvSpPr>
            <a:spLocks noGrp="1"/>
          </p:cNvSpPr>
          <p:nvPr>
            <p:ph type="title"/>
          </p:nvPr>
        </p:nvSpPr>
        <p:spPr/>
        <p:txBody>
          <a:bodyPr/>
          <a:lstStyle/>
          <a:p>
            <a:r>
              <a:rPr lang="en-AU" dirty="0"/>
              <a:t>Next Steps</a:t>
            </a:r>
          </a:p>
        </p:txBody>
      </p:sp>
      <p:sp>
        <p:nvSpPr>
          <p:cNvPr id="6" name="Content Placeholder 5">
            <a:extLst>
              <a:ext uri="{FF2B5EF4-FFF2-40B4-BE49-F238E27FC236}">
                <a16:creationId xmlns:a16="http://schemas.microsoft.com/office/drawing/2014/main" id="{56D1F6C0-8C53-4EB9-9382-9E01475A127D}"/>
              </a:ext>
            </a:extLst>
          </p:cNvPr>
          <p:cNvSpPr>
            <a:spLocks noGrp="1"/>
          </p:cNvSpPr>
          <p:nvPr>
            <p:ph idx="1"/>
          </p:nvPr>
        </p:nvSpPr>
        <p:spPr/>
        <p:txBody>
          <a:bodyPr/>
          <a:lstStyle/>
          <a:p>
            <a:r>
              <a:rPr lang="en-AU"/>
              <a:t>Email notification to </a:t>
            </a:r>
            <a:r>
              <a:rPr lang="en-AU" dirty="0"/>
              <a:t>PCF on 14-May</a:t>
            </a:r>
          </a:p>
          <a:p>
            <a:r>
              <a:rPr lang="en-AU" dirty="0"/>
              <a:t>Retail Industry Go-Live Plan – walkthrough session with RWG on 17-May, confirm final details and known defects</a:t>
            </a:r>
            <a:endParaRPr lang="en-AU"/>
          </a:p>
          <a:p>
            <a:r>
              <a:rPr lang="en-AU"/>
              <a:t>Next PCF 19-May will provide an update on status</a:t>
            </a:r>
            <a:endParaRPr lang="en-AU" dirty="0"/>
          </a:p>
        </p:txBody>
      </p:sp>
      <p:sp>
        <p:nvSpPr>
          <p:cNvPr id="4" name="Slide Number Placeholder 3">
            <a:extLst>
              <a:ext uri="{FF2B5EF4-FFF2-40B4-BE49-F238E27FC236}">
                <a16:creationId xmlns:a16="http://schemas.microsoft.com/office/drawing/2014/main" id="{08C086D6-DA81-4238-A3EC-57374F6AAEE7}"/>
              </a:ext>
            </a:extLst>
          </p:cNvPr>
          <p:cNvSpPr>
            <a:spLocks noGrp="1"/>
          </p:cNvSpPr>
          <p:nvPr>
            <p:ph type="sldNum" sz="quarter" idx="12"/>
          </p:nvPr>
        </p:nvSpPr>
        <p:spPr/>
        <p:txBody>
          <a:bodyPr/>
          <a:lstStyle/>
          <a:p>
            <a:fld id="{4EC81F68-4976-451A-B2E9-79BCBD2F70CC}" type="slidenum">
              <a:rPr lang="en-AU" smtClean="0"/>
              <a:pPr/>
              <a:t>12</a:t>
            </a:fld>
            <a:endParaRPr lang="en-AU"/>
          </a:p>
        </p:txBody>
      </p:sp>
    </p:spTree>
    <p:extLst>
      <p:ext uri="{BB962C8B-B14F-4D97-AF65-F5344CB8AC3E}">
        <p14:creationId xmlns:p14="http://schemas.microsoft.com/office/powerpoint/2010/main" val="4554104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a:t>Meeting Close</a:t>
            </a:r>
          </a:p>
        </p:txBody>
      </p:sp>
      <p:sp>
        <p:nvSpPr>
          <p:cNvPr id="3" name="Text Placeholder 2">
            <a:extLst>
              <a:ext uri="{FF2B5EF4-FFF2-40B4-BE49-F238E27FC236}">
                <a16:creationId xmlns:a16="http://schemas.microsoft.com/office/drawing/2014/main" id="{824A2671-F8E9-4B64-8A52-A923E0EEBE5D}"/>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Peter Carruthers</a:t>
            </a:r>
          </a:p>
        </p:txBody>
      </p:sp>
    </p:spTree>
    <p:extLst>
      <p:ext uri="{BB962C8B-B14F-4D97-AF65-F5344CB8AC3E}">
        <p14:creationId xmlns:p14="http://schemas.microsoft.com/office/powerpoint/2010/main" val="1027895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A5EA9-EADC-4D1D-846D-0A697DF0B0B7}"/>
              </a:ext>
            </a:extLst>
          </p:cNvPr>
          <p:cNvSpPr>
            <a:spLocks noGrp="1"/>
          </p:cNvSpPr>
          <p:nvPr>
            <p:ph type="title"/>
          </p:nvPr>
        </p:nvSpPr>
        <p:spPr/>
        <p:txBody>
          <a:bodyPr>
            <a:normAutofit fontScale="90000"/>
          </a:bodyPr>
          <a:lstStyle/>
          <a:p>
            <a:r>
              <a:rPr lang="en-AU" sz="4000"/>
              <a:t>AEMO Competition Law </a:t>
            </a:r>
            <a:br>
              <a:rPr lang="en-AU" sz="4000"/>
            </a:br>
            <a:r>
              <a:rPr lang="en-AU" sz="4000"/>
              <a:t>Meeting Protocol</a:t>
            </a:r>
          </a:p>
        </p:txBody>
      </p:sp>
      <p:sp>
        <p:nvSpPr>
          <p:cNvPr id="4" name="Slide Number Placeholder 3">
            <a:extLst>
              <a:ext uri="{FF2B5EF4-FFF2-40B4-BE49-F238E27FC236}">
                <a16:creationId xmlns:a16="http://schemas.microsoft.com/office/drawing/2014/main" id="{5F3EB585-4D7A-4487-A899-13C74FB077F5}"/>
              </a:ext>
            </a:extLst>
          </p:cNvPr>
          <p:cNvSpPr>
            <a:spLocks noGrp="1"/>
          </p:cNvSpPr>
          <p:nvPr>
            <p:ph type="sldNum" sz="quarter" idx="12"/>
          </p:nvPr>
        </p:nvSpPr>
        <p:spPr/>
        <p:txBody>
          <a:bodyPr/>
          <a:lstStyle/>
          <a:p>
            <a:fld id="{4EC81F68-4976-451A-B2E9-79BCBD2F70CC}" type="slidenum">
              <a:rPr lang="en-AU" smtClean="0"/>
              <a:t>2</a:t>
            </a:fld>
            <a:endParaRPr lang="en-AU"/>
          </a:p>
        </p:txBody>
      </p:sp>
      <p:pic>
        <p:nvPicPr>
          <p:cNvPr id="5" name="Picture 4">
            <a:extLst>
              <a:ext uri="{FF2B5EF4-FFF2-40B4-BE49-F238E27FC236}">
                <a16:creationId xmlns:a16="http://schemas.microsoft.com/office/drawing/2014/main" id="{C3BAA1CE-6CA6-4F56-8282-5E3FB15F2B5A}"/>
              </a:ext>
            </a:extLst>
          </p:cNvPr>
          <p:cNvPicPr>
            <a:picLocks noChangeAspect="1"/>
          </p:cNvPicPr>
          <p:nvPr/>
        </p:nvPicPr>
        <p:blipFill>
          <a:blip r:embed="rId2"/>
          <a:stretch>
            <a:fillRect/>
          </a:stretch>
        </p:blipFill>
        <p:spPr>
          <a:xfrm>
            <a:off x="96541" y="5979294"/>
            <a:ext cx="1783534" cy="754112"/>
          </a:xfrm>
          <a:prstGeom prst="rect">
            <a:avLst/>
          </a:prstGeom>
        </p:spPr>
      </p:pic>
      <p:sp>
        <p:nvSpPr>
          <p:cNvPr id="8" name="Rectangle 7">
            <a:extLst>
              <a:ext uri="{FF2B5EF4-FFF2-40B4-BE49-F238E27FC236}">
                <a16:creationId xmlns:a16="http://schemas.microsoft.com/office/drawing/2014/main" id="{A931A289-CD6B-436D-A2D1-61F2ADE34220}"/>
              </a:ext>
            </a:extLst>
          </p:cNvPr>
          <p:cNvSpPr/>
          <p:nvPr/>
        </p:nvSpPr>
        <p:spPr>
          <a:xfrm>
            <a:off x="4251489" y="5352593"/>
            <a:ext cx="7277492" cy="1068736"/>
          </a:xfrm>
          <a:prstGeom prst="rect">
            <a:avLst/>
          </a:prstGeom>
          <a:solidFill>
            <a:srgbClr val="FFFFFF"/>
          </a:solidFill>
          <a:ln>
            <a:solidFill>
              <a:srgbClr val="FFFFFF">
                <a:lumMod val="95000"/>
              </a:srgbClr>
            </a:solidFill>
          </a:ln>
          <a:effectLst>
            <a:outerShdw blurRad="50800" dist="38100" dir="5400000" algn="t" rotWithShape="0">
              <a:prstClr val="black">
                <a:alpha val="40000"/>
              </a:prstClr>
            </a:outerShdw>
          </a:effectLst>
        </p:spPr>
        <p:txBody>
          <a:bodyPr wrap="square" lIns="72000" tIns="72000" rIns="72000" bIns="7200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en-AU" sz="1200" b="0" i="0" u="none" strike="noStrike" kern="0" cap="none" spc="0" normalizeH="0" baseline="0" noProof="0">
                <a:ln>
                  <a:noFill/>
                </a:ln>
                <a:solidFill>
                  <a:srgbClr val="222324"/>
                </a:solidFill>
                <a:effectLst/>
                <a:uLnTx/>
                <a:uFillTx/>
                <a:latin typeface="Calibri" panose="020F0502020204030204" pitchFamily="34" charset="0"/>
                <a:cs typeface="Calibri" panose="020F0502020204030204" pitchFamily="34" charset="0"/>
              </a:rPr>
              <a:t>Under no circumstances must Participants share Competitively Sensitive Information. Competitively Sensitive Information means confidential information relating to a Participant which if disclosed to a competitor could affect its current or future commercial strategies, such as pricing information, customer terms and conditions, supply terms and conditions, sales, marketing or procurement strategies, product development, margins, costs, capacity or production planning.</a:t>
            </a:r>
          </a:p>
        </p:txBody>
      </p:sp>
      <p:sp>
        <p:nvSpPr>
          <p:cNvPr id="9" name="Rectangle 8">
            <a:extLst>
              <a:ext uri="{FF2B5EF4-FFF2-40B4-BE49-F238E27FC236}">
                <a16:creationId xmlns:a16="http://schemas.microsoft.com/office/drawing/2014/main" id="{ACDF3551-1E73-4FD1-9714-21A685A5CDD7}"/>
              </a:ext>
            </a:extLst>
          </p:cNvPr>
          <p:cNvSpPr/>
          <p:nvPr/>
        </p:nvSpPr>
        <p:spPr>
          <a:xfrm>
            <a:off x="4185501" y="190350"/>
            <a:ext cx="7343480" cy="4890057"/>
          </a:xfrm>
          <a:prstGeom prst="rect">
            <a:avLst/>
          </a:prstGeom>
        </p:spPr>
        <p:txBody>
          <a:bodyPr wrap="square">
            <a:spAutoFit/>
          </a:bodyPr>
          <a:lstStyle/>
          <a:p>
            <a:pPr lvl="0" defTabSz="685800">
              <a:spcBef>
                <a:spcPts val="600"/>
              </a:spcBef>
            </a:pPr>
            <a:r>
              <a:rPr lang="en-AU" sz="1300">
                <a:solidFill>
                  <a:srgbClr val="222324"/>
                </a:solidFill>
                <a:latin typeface="Calibri" panose="020F0502020204030204" pitchFamily="34" charset="0"/>
                <a:cs typeface="Calibri" panose="020F0502020204030204" pitchFamily="34" charset="0"/>
              </a:rPr>
              <a:t>AEMO is committed to complying with all applicable laws, including the Competition and Consumer Act 2010 (CCA). In any dealings with AEMO regarding proposed reforms or other initiatives, all participants agree to adhere to the CCA at all times and to comply with this Protocol. Participants must arrange for their representatives to be briefed on competition law risks and obligations.</a:t>
            </a:r>
          </a:p>
          <a:p>
            <a:pPr lvl="0" defTabSz="685800">
              <a:spcBef>
                <a:spcPts val="600"/>
              </a:spcBef>
            </a:pPr>
            <a:r>
              <a:rPr lang="en-AU" sz="1300">
                <a:solidFill>
                  <a:srgbClr val="222324"/>
                </a:solidFill>
                <a:latin typeface="Calibri" panose="020F0502020204030204" pitchFamily="34" charset="0"/>
                <a:cs typeface="Calibri" panose="020F0502020204030204" pitchFamily="34" charset="0"/>
              </a:rPr>
              <a:t>Participants in AEMO discussions </a:t>
            </a:r>
            <a:r>
              <a:rPr lang="en-AU" sz="1300" b="1">
                <a:solidFill>
                  <a:srgbClr val="222324"/>
                </a:solidFill>
                <a:latin typeface="Calibri" panose="020F0502020204030204" pitchFamily="34" charset="0"/>
                <a:cs typeface="Calibri" panose="020F0502020204030204" pitchFamily="34" charset="0"/>
              </a:rPr>
              <a:t>must</a:t>
            </a:r>
            <a:r>
              <a:rPr lang="en-AU" sz="1300">
                <a:solidFill>
                  <a:srgbClr val="222324"/>
                </a:solidFill>
                <a:latin typeface="Calibri" panose="020F0502020204030204" pitchFamily="34" charset="0"/>
                <a:cs typeface="Calibri" panose="020F0502020204030204" pitchFamily="34" charset="0"/>
              </a:rPr>
              <a:t>: </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Ensure that discussions are limited to the matters contemplated by the agenda for the discussion  </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Make independent and unilateral decisions about their commercial positions and approach in relation to the matters under discussion with AEMO</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Immediately and clearly raise an objection with AEMO or the Chair of the meeting if a matter is discussed that the participant is concerned may give rise to competition law risks or a breach of this Protocol</a:t>
            </a:r>
          </a:p>
          <a:p>
            <a:pPr lvl="0" defTabSz="685800">
              <a:spcBef>
                <a:spcPts val="600"/>
              </a:spcBef>
            </a:pPr>
            <a:r>
              <a:rPr lang="en-AU" sz="1300">
                <a:solidFill>
                  <a:srgbClr val="222324"/>
                </a:solidFill>
                <a:latin typeface="Calibri" panose="020F0502020204030204" pitchFamily="34" charset="0"/>
                <a:cs typeface="Calibri" panose="020F0502020204030204" pitchFamily="34" charset="0"/>
              </a:rPr>
              <a:t>Participants in AEMO meetings </a:t>
            </a:r>
            <a:r>
              <a:rPr lang="en-AU" sz="1300" b="1">
                <a:solidFill>
                  <a:srgbClr val="222324"/>
                </a:solidFill>
                <a:latin typeface="Calibri" panose="020F0502020204030204" pitchFamily="34" charset="0"/>
                <a:cs typeface="Calibri" panose="020F0502020204030204" pitchFamily="34" charset="0"/>
              </a:rPr>
              <a:t>must not</a:t>
            </a:r>
            <a:r>
              <a:rPr lang="en-AU" sz="1300">
                <a:solidFill>
                  <a:srgbClr val="222324"/>
                </a:solidFill>
                <a:latin typeface="Calibri" panose="020F0502020204030204" pitchFamily="34" charset="0"/>
                <a:cs typeface="Calibri" panose="020F0502020204030204" pitchFamily="34" charset="0"/>
              </a:rPr>
              <a:t> discuss or agree on the following topics:</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Which customers they will supply or market to</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The price or other terms at which Participants will supply</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Bids or tenders, including the nature of a bid that a Participant intends to make or whether the Participant will participate in the bid</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Which suppliers Participants will acquire from (or the price or other terms on which they acquire goods or services)</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Refusing to supply a person or company access to any products, services or inputs they require</a:t>
            </a:r>
          </a:p>
          <a:p>
            <a:pPr lvl="0" defTabSz="685800">
              <a:lnSpc>
                <a:spcPct val="90000"/>
              </a:lnSpc>
              <a:spcBef>
                <a:spcPts val="750"/>
              </a:spcBef>
            </a:pPr>
            <a:endParaRPr lang="en-AU" sz="900">
              <a:solidFill>
                <a:srgbClr val="222324"/>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01255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A5EA9-EADC-4D1D-846D-0A697DF0B0B7}"/>
              </a:ext>
            </a:extLst>
          </p:cNvPr>
          <p:cNvSpPr>
            <a:spLocks noGrp="1"/>
          </p:cNvSpPr>
          <p:nvPr>
            <p:ph type="title"/>
          </p:nvPr>
        </p:nvSpPr>
        <p:spPr/>
        <p:txBody>
          <a:bodyPr>
            <a:normAutofit/>
          </a:bodyPr>
          <a:lstStyle/>
          <a:p>
            <a:r>
              <a:rPr lang="en-AU" sz="4000"/>
              <a:t>Agenda</a:t>
            </a:r>
          </a:p>
        </p:txBody>
      </p:sp>
      <p:sp>
        <p:nvSpPr>
          <p:cNvPr id="4" name="Slide Number Placeholder 3">
            <a:extLst>
              <a:ext uri="{FF2B5EF4-FFF2-40B4-BE49-F238E27FC236}">
                <a16:creationId xmlns:a16="http://schemas.microsoft.com/office/drawing/2014/main" id="{5F3EB585-4D7A-4487-A899-13C74FB077F5}"/>
              </a:ext>
            </a:extLst>
          </p:cNvPr>
          <p:cNvSpPr>
            <a:spLocks noGrp="1"/>
          </p:cNvSpPr>
          <p:nvPr>
            <p:ph type="sldNum" sz="quarter" idx="12"/>
          </p:nvPr>
        </p:nvSpPr>
        <p:spPr/>
        <p:txBody>
          <a:bodyPr/>
          <a:lstStyle/>
          <a:p>
            <a:fld id="{4EC81F68-4976-451A-B2E9-79BCBD2F70CC}" type="slidenum">
              <a:rPr lang="en-AU" smtClean="0"/>
              <a:t>3</a:t>
            </a:fld>
            <a:endParaRPr lang="en-AU"/>
          </a:p>
        </p:txBody>
      </p:sp>
      <p:graphicFrame>
        <p:nvGraphicFramePr>
          <p:cNvPr id="7" name="Table 6">
            <a:extLst>
              <a:ext uri="{FF2B5EF4-FFF2-40B4-BE49-F238E27FC236}">
                <a16:creationId xmlns:a16="http://schemas.microsoft.com/office/drawing/2014/main" id="{2DFEF904-5C70-4B46-8E43-5457B617AD1D}"/>
              </a:ext>
            </a:extLst>
          </p:cNvPr>
          <p:cNvGraphicFramePr>
            <a:graphicFrameLocks noGrp="1"/>
          </p:cNvGraphicFramePr>
          <p:nvPr>
            <p:extLst>
              <p:ext uri="{D42A27DB-BD31-4B8C-83A1-F6EECF244321}">
                <p14:modId xmlns:p14="http://schemas.microsoft.com/office/powerpoint/2010/main" val="4184017108"/>
              </p:ext>
            </p:extLst>
          </p:nvPr>
        </p:nvGraphicFramePr>
        <p:xfrm>
          <a:off x="312426" y="1501732"/>
          <a:ext cx="11224581" cy="2991772"/>
        </p:xfrm>
        <a:graphic>
          <a:graphicData uri="http://schemas.openxmlformats.org/drawingml/2006/table">
            <a:tbl>
              <a:tblPr firstRow="1" bandRow="1">
                <a:tableStyleId>{7DF18680-E054-41AD-8BC1-D1AEF772440D}</a:tableStyleId>
              </a:tblPr>
              <a:tblGrid>
                <a:gridCol w="747253">
                  <a:extLst>
                    <a:ext uri="{9D8B030D-6E8A-4147-A177-3AD203B41FA5}">
                      <a16:colId xmlns:a16="http://schemas.microsoft.com/office/drawing/2014/main" val="2162033012"/>
                    </a:ext>
                  </a:extLst>
                </a:gridCol>
                <a:gridCol w="1358781">
                  <a:extLst>
                    <a:ext uri="{9D8B030D-6E8A-4147-A177-3AD203B41FA5}">
                      <a16:colId xmlns:a16="http://schemas.microsoft.com/office/drawing/2014/main" val="1667841518"/>
                    </a:ext>
                  </a:extLst>
                </a:gridCol>
                <a:gridCol w="5093293">
                  <a:extLst>
                    <a:ext uri="{9D8B030D-6E8A-4147-A177-3AD203B41FA5}">
                      <a16:colId xmlns:a16="http://schemas.microsoft.com/office/drawing/2014/main" val="953405548"/>
                    </a:ext>
                  </a:extLst>
                </a:gridCol>
                <a:gridCol w="4025254">
                  <a:extLst>
                    <a:ext uri="{9D8B030D-6E8A-4147-A177-3AD203B41FA5}">
                      <a16:colId xmlns:a16="http://schemas.microsoft.com/office/drawing/2014/main" val="2897270249"/>
                    </a:ext>
                  </a:extLst>
                </a:gridCol>
              </a:tblGrid>
              <a:tr h="413632">
                <a:tc>
                  <a:txBody>
                    <a:bodyPr/>
                    <a:lstStyle/>
                    <a:p>
                      <a:r>
                        <a:rPr lang="en-AU" sz="1100"/>
                        <a:t>#</a:t>
                      </a:r>
                    </a:p>
                  </a:txBody>
                  <a:tcPr marT="0" marB="0"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100"/>
                        <a:t>Time</a:t>
                      </a:r>
                    </a:p>
                  </a:txBody>
                  <a:tcPr marT="0" marB="0" anchor="ctr"/>
                </a:tc>
                <a:tc>
                  <a:txBody>
                    <a:bodyPr/>
                    <a:lstStyle/>
                    <a:p>
                      <a:r>
                        <a:rPr lang="en-AU" sz="1100"/>
                        <a:t>Topic</a:t>
                      </a:r>
                    </a:p>
                  </a:txBody>
                  <a:tcPr marT="0" marB="0" anchor="ctr"/>
                </a:tc>
                <a:tc>
                  <a:txBody>
                    <a:bodyPr/>
                    <a:lstStyle/>
                    <a:p>
                      <a:r>
                        <a:rPr lang="en-AU" sz="1100"/>
                        <a:t>Presenter</a:t>
                      </a:r>
                    </a:p>
                  </a:txBody>
                  <a:tcPr marT="0" marB="0" anchor="ctr"/>
                </a:tc>
                <a:extLst>
                  <a:ext uri="{0D108BD9-81ED-4DB2-BD59-A6C34878D82A}">
                    <a16:rowId xmlns:a16="http://schemas.microsoft.com/office/drawing/2014/main" val="2756556716"/>
                  </a:ext>
                </a:extLst>
              </a:tr>
              <a:tr h="429690">
                <a:tc>
                  <a:txBody>
                    <a:bodyPr/>
                    <a:lstStyle/>
                    <a:p>
                      <a:r>
                        <a:rPr lang="en-AU" sz="1100">
                          <a:effectLst/>
                        </a:rPr>
                        <a:t>1​</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dirty="0">
                          <a:effectLst/>
                        </a:rPr>
                        <a:t>11:30 – 11:35</a:t>
                      </a:r>
                      <a:r>
                        <a:rPr lang="en-AU" sz="1100" dirty="0">
                          <a:effectLst/>
                          <a:highlight>
                            <a:srgbClr val="FFFF00"/>
                          </a:highlight>
                        </a:rPr>
                        <a:t>​</a:t>
                      </a:r>
                      <a:endParaRPr lang="en-AU" sz="1100" dirty="0">
                        <a:effectLst/>
                        <a:highlight>
                          <a:srgbClr val="FFFF00"/>
                        </a:highlight>
                        <a:latin typeface="Calibri" panose="020F0502020204030204" pitchFamily="34" charset="0"/>
                        <a:ea typeface="Calibri" panose="020F0502020204030204" pitchFamily="34" charset="0"/>
                      </a:endParaRPr>
                    </a:p>
                  </a:txBody>
                  <a:tcPr anchor="ctr"/>
                </a:tc>
                <a:tc>
                  <a:txBody>
                    <a:bodyPr/>
                    <a:lstStyle/>
                    <a:p>
                      <a:r>
                        <a:rPr lang="en-AU" sz="1100">
                          <a:effectLst/>
                        </a:rPr>
                        <a:t>Welcome​</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rPr>
                        <a:t>Peter Carruthers​</a:t>
                      </a:r>
                      <a:endParaRPr lang="en-AU" sz="1100">
                        <a:effectLst/>
                        <a:latin typeface="Calibri" panose="020F0502020204030204" pitchFamily="34" charset="0"/>
                        <a:ea typeface="Calibri" panose="020F0502020204030204" pitchFamily="34" charset="0"/>
                      </a:endParaRPr>
                    </a:p>
                  </a:txBody>
                  <a:tcPr anchor="ctr"/>
                </a:tc>
                <a:extLst>
                  <a:ext uri="{0D108BD9-81ED-4DB2-BD59-A6C34878D82A}">
                    <a16:rowId xmlns:a16="http://schemas.microsoft.com/office/drawing/2014/main" val="759004064"/>
                  </a:ext>
                </a:extLst>
              </a:tr>
              <a:tr h="429690">
                <a:tc>
                  <a:txBody>
                    <a:bodyPr/>
                    <a:lstStyle/>
                    <a:p>
                      <a:r>
                        <a:rPr lang="en-AU" sz="1100">
                          <a:effectLst/>
                        </a:rPr>
                        <a:t>2​</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dirty="0">
                          <a:effectLst/>
                        </a:rPr>
                        <a:t>11:35 -11:45</a:t>
                      </a:r>
                      <a:endParaRPr lang="en-AU" sz="1100" dirty="0">
                        <a:effectLst/>
                        <a:latin typeface="Calibri" panose="020F0502020204030204" pitchFamily="34" charset="0"/>
                        <a:ea typeface="Calibri" panose="020F0502020204030204" pitchFamily="34" charset="0"/>
                      </a:endParaRPr>
                    </a:p>
                  </a:txBody>
                  <a:tcPr anchor="ctr"/>
                </a:tc>
                <a:tc>
                  <a:txBody>
                    <a:bodyPr/>
                    <a:lstStyle/>
                    <a:p>
                      <a:r>
                        <a:rPr lang="en-AU" sz="1100" dirty="0">
                          <a:effectLst/>
                          <a:latin typeface="Calibri" panose="020F0502020204030204" pitchFamily="34" charset="0"/>
                          <a:ea typeface="Calibri" panose="020F0502020204030204" pitchFamily="34" charset="0"/>
                        </a:rPr>
                        <a:t>Retail Checkpoint Criteria</a:t>
                      </a:r>
                    </a:p>
                  </a:txBody>
                  <a:tcPr anchor="ctr"/>
                </a:tc>
                <a:tc>
                  <a:txBody>
                    <a:bodyPr/>
                    <a:lstStyle/>
                    <a:p>
                      <a:r>
                        <a:rPr lang="en-AU" sz="1100" dirty="0">
                          <a:effectLst/>
                        </a:rPr>
                        <a:t>Graeme Windley</a:t>
                      </a:r>
                      <a:endParaRPr lang="en-AU" sz="1100" dirty="0">
                        <a:effectLst/>
                        <a:latin typeface="Calibri" panose="020F0502020204030204" pitchFamily="34" charset="0"/>
                        <a:ea typeface="Calibri" panose="020F0502020204030204" pitchFamily="34" charset="0"/>
                      </a:endParaRPr>
                    </a:p>
                  </a:txBody>
                  <a:tcPr anchor="ctr"/>
                </a:tc>
                <a:extLst>
                  <a:ext uri="{0D108BD9-81ED-4DB2-BD59-A6C34878D82A}">
                    <a16:rowId xmlns:a16="http://schemas.microsoft.com/office/drawing/2014/main" val="1893187682"/>
                  </a:ext>
                </a:extLst>
              </a:tr>
              <a:tr h="429690">
                <a:tc>
                  <a:txBody>
                    <a:bodyPr/>
                    <a:lstStyle/>
                    <a:p>
                      <a:r>
                        <a:rPr lang="en-AU" sz="1100">
                          <a:effectLst/>
                        </a:rPr>
                        <a:t>3​</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dirty="0">
                          <a:effectLst/>
                        </a:rPr>
                        <a:t>11:45 – 11:50</a:t>
                      </a:r>
                      <a:endParaRPr lang="en-AU" sz="1100" dirty="0">
                        <a:effectLst/>
                        <a:latin typeface="Calibri" panose="020F0502020204030204" pitchFamily="34" charset="0"/>
                        <a:ea typeface="Calibri" panose="020F0502020204030204" pitchFamily="34" charset="0"/>
                      </a:endParaRPr>
                    </a:p>
                  </a:txBody>
                  <a:tcPr anchor="ctr"/>
                </a:tc>
                <a:tc>
                  <a:txBody>
                    <a:bodyPr/>
                    <a:lstStyle/>
                    <a:p>
                      <a:r>
                        <a:rPr lang="en-AU" sz="1100">
                          <a:solidFill>
                            <a:schemeClr val="tx1"/>
                          </a:solidFill>
                          <a:effectLst/>
                          <a:latin typeface="Calibri" panose="020F0502020204030204" pitchFamily="34" charset="0"/>
                          <a:ea typeface="Calibri" panose="020F0502020204030204" pitchFamily="34" charset="0"/>
                        </a:rPr>
                        <a:t>Industry Test Status</a:t>
                      </a:r>
                    </a:p>
                  </a:txBody>
                  <a:tcPr anchor="ctr"/>
                </a:tc>
                <a:tc>
                  <a:txBody>
                    <a:bodyPr/>
                    <a:lstStyle/>
                    <a:p>
                      <a:r>
                        <a:rPr lang="en-AU" sz="1100">
                          <a:effectLst/>
                          <a:latin typeface="Calibri" panose="020F0502020204030204" pitchFamily="34" charset="0"/>
                          <a:ea typeface="Calibri" panose="020F0502020204030204" pitchFamily="34" charset="0"/>
                        </a:rPr>
                        <a:t>Greg Minney</a:t>
                      </a:r>
                    </a:p>
                  </a:txBody>
                  <a:tcPr anchor="ctr"/>
                </a:tc>
                <a:extLst>
                  <a:ext uri="{0D108BD9-81ED-4DB2-BD59-A6C34878D82A}">
                    <a16:rowId xmlns:a16="http://schemas.microsoft.com/office/drawing/2014/main" val="4030922404"/>
                  </a:ext>
                </a:extLst>
              </a:tr>
              <a:tr h="429690">
                <a:tc>
                  <a:txBody>
                    <a:bodyPr/>
                    <a:lstStyle/>
                    <a:p>
                      <a:r>
                        <a:rPr lang="en-AU" sz="1100">
                          <a:effectLst/>
                        </a:rPr>
                        <a:t>4</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dirty="0">
                          <a:effectLst/>
                        </a:rPr>
                        <a:t>11:50 – 11:55</a:t>
                      </a:r>
                      <a:endParaRPr lang="en-AU" sz="1100" dirty="0">
                        <a:effectLst/>
                        <a:latin typeface="Calibri" panose="020F0502020204030204" pitchFamily="34" charset="0"/>
                        <a:ea typeface="Calibri" panose="020F0502020204030204" pitchFamily="34" charset="0"/>
                      </a:endParaRPr>
                    </a:p>
                  </a:txBody>
                  <a:tcPr anchor="ctr"/>
                </a:tc>
                <a:tc>
                  <a:txBody>
                    <a:bodyPr/>
                    <a:lstStyle/>
                    <a:p>
                      <a:pPr marL="0" indent="0" fontAlgn="base">
                        <a:spcBef>
                          <a:spcPts val="600"/>
                        </a:spcBef>
                        <a:buFont typeface="Arial" panose="020B0604020202020204" pitchFamily="34" charset="0"/>
                        <a:buNone/>
                      </a:pPr>
                      <a:r>
                        <a:rPr lang="en-AU" sz="1100" dirty="0"/>
                        <a:t>Conclusions and Next Steps</a:t>
                      </a:r>
                    </a:p>
                  </a:txBody>
                  <a:tcPr anchor="ctr"/>
                </a:tc>
                <a:tc>
                  <a:txBody>
                    <a:bodyPr/>
                    <a:lstStyle/>
                    <a:p>
                      <a:r>
                        <a:rPr lang="en-AU" sz="1100">
                          <a:effectLst/>
                          <a:latin typeface="Calibri" panose="020F0502020204030204" pitchFamily="34" charset="0"/>
                          <a:ea typeface="Calibri" panose="020F0502020204030204" pitchFamily="34" charset="0"/>
                        </a:rPr>
                        <a:t>Peter Carruthers</a:t>
                      </a:r>
                    </a:p>
                  </a:txBody>
                  <a:tcPr anchor="ctr"/>
                </a:tc>
                <a:extLst>
                  <a:ext uri="{0D108BD9-81ED-4DB2-BD59-A6C34878D82A}">
                    <a16:rowId xmlns:a16="http://schemas.microsoft.com/office/drawing/2014/main" val="4250647324"/>
                  </a:ext>
                </a:extLst>
              </a:tr>
              <a:tr h="429690">
                <a:tc>
                  <a:txBody>
                    <a:bodyPr/>
                    <a:lstStyle/>
                    <a:p>
                      <a:r>
                        <a:rPr lang="en-US" sz="1100">
                          <a:effectLst/>
                        </a:rPr>
                        <a:t>5​</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dirty="0">
                          <a:effectLst/>
                        </a:rPr>
                        <a:t>11:55 – 12:00</a:t>
                      </a:r>
                      <a:endParaRPr lang="en-AU" sz="1100" dirty="0">
                        <a:effectLst/>
                        <a:latin typeface="Calibri" panose="020F0502020204030204" pitchFamily="34" charset="0"/>
                        <a:ea typeface="Calibri" panose="020F0502020204030204" pitchFamily="34" charset="0"/>
                      </a:endParaRPr>
                    </a:p>
                  </a:txBody>
                  <a:tcPr anchor="ctr"/>
                </a:tc>
                <a:tc>
                  <a:txBody>
                    <a:bodyPr/>
                    <a:lstStyle/>
                    <a:p>
                      <a:r>
                        <a:rPr lang="en-AU" sz="1100" dirty="0">
                          <a:effectLst/>
                          <a:latin typeface="Calibri" panose="020F0502020204030204" pitchFamily="34" charset="0"/>
                          <a:ea typeface="Calibri" panose="020F0502020204030204" pitchFamily="34" charset="0"/>
                        </a:rPr>
                        <a:t>General Questions</a:t>
                      </a:r>
                    </a:p>
                  </a:txBody>
                  <a:tcPr anchor="ctr"/>
                </a:tc>
                <a:tc>
                  <a:txBody>
                    <a:bodyPr/>
                    <a:lstStyle/>
                    <a:p>
                      <a:r>
                        <a:rPr lang="en-US" sz="1100">
                          <a:effectLst/>
                        </a:rPr>
                        <a:t>Peter Carruthers​</a:t>
                      </a:r>
                      <a:endParaRPr lang="en-AU" sz="1100">
                        <a:effectLst/>
                        <a:latin typeface="Calibri" panose="020F0502020204030204" pitchFamily="34" charset="0"/>
                        <a:ea typeface="Calibri" panose="020F0502020204030204" pitchFamily="34" charset="0"/>
                      </a:endParaRPr>
                    </a:p>
                  </a:txBody>
                  <a:tcPr anchor="ctr"/>
                </a:tc>
                <a:extLst>
                  <a:ext uri="{0D108BD9-81ED-4DB2-BD59-A6C34878D82A}">
                    <a16:rowId xmlns:a16="http://schemas.microsoft.com/office/drawing/2014/main" val="3817688052"/>
                  </a:ext>
                </a:extLst>
              </a:tr>
              <a:tr h="429690">
                <a:tc>
                  <a:txBody>
                    <a:bodyPr/>
                    <a:lstStyle/>
                    <a:p>
                      <a:r>
                        <a:rPr lang="en-AU" sz="1100">
                          <a:effectLst/>
                        </a:rPr>
                        <a:t>6</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dirty="0">
                          <a:effectLst/>
                        </a:rPr>
                        <a:t>12:00</a:t>
                      </a:r>
                      <a:endParaRPr lang="en-AU" sz="1100" dirty="0">
                        <a:effectLst/>
                        <a:latin typeface="Calibri" panose="020F0502020204030204" pitchFamily="34" charset="0"/>
                        <a:ea typeface="Calibri" panose="020F0502020204030204" pitchFamily="34" charset="0"/>
                      </a:endParaRPr>
                    </a:p>
                  </a:txBody>
                  <a:tcPr anchor="ctr"/>
                </a:tc>
                <a:tc>
                  <a:txBody>
                    <a:bodyPr/>
                    <a:lstStyle/>
                    <a:p>
                      <a:r>
                        <a:rPr lang="en-AU" sz="1100" dirty="0">
                          <a:effectLst/>
                          <a:latin typeface="Calibri" panose="020F0502020204030204" pitchFamily="34" charset="0"/>
                          <a:ea typeface="Calibri" panose="020F0502020204030204" pitchFamily="34" charset="0"/>
                        </a:rPr>
                        <a:t>Meeting Close</a:t>
                      </a:r>
                    </a:p>
                  </a:txBody>
                  <a:tcPr anchor="ctr"/>
                </a:tc>
                <a:tc>
                  <a:txBody>
                    <a:bodyPr/>
                    <a:lstStyle/>
                    <a:p>
                      <a:r>
                        <a:rPr lang="en-AU" sz="1100" dirty="0">
                          <a:effectLst/>
                          <a:latin typeface="Calibri" panose="020F0502020204030204" pitchFamily="34" charset="0"/>
                          <a:ea typeface="Calibri" panose="020F0502020204030204" pitchFamily="34" charset="0"/>
                        </a:rPr>
                        <a:t>Peter Carruthers</a:t>
                      </a:r>
                    </a:p>
                  </a:txBody>
                  <a:tcPr anchor="ctr"/>
                </a:tc>
                <a:extLst>
                  <a:ext uri="{0D108BD9-81ED-4DB2-BD59-A6C34878D82A}">
                    <a16:rowId xmlns:a16="http://schemas.microsoft.com/office/drawing/2014/main" val="615251225"/>
                  </a:ext>
                </a:extLst>
              </a:tr>
            </a:tbl>
          </a:graphicData>
        </a:graphic>
      </p:graphicFrame>
    </p:spTree>
    <p:extLst>
      <p:ext uri="{BB962C8B-B14F-4D97-AF65-F5344CB8AC3E}">
        <p14:creationId xmlns:p14="http://schemas.microsoft.com/office/powerpoint/2010/main" val="4024721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a:t>Welcome</a:t>
            </a:r>
          </a:p>
        </p:txBody>
      </p:sp>
      <p:sp>
        <p:nvSpPr>
          <p:cNvPr id="5" name="Text Placeholder 2">
            <a:extLst>
              <a:ext uri="{FF2B5EF4-FFF2-40B4-BE49-F238E27FC236}">
                <a16:creationId xmlns:a16="http://schemas.microsoft.com/office/drawing/2014/main" id="{CA445545-26F7-4F92-9783-EEC6DBC643A2}"/>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Peter Carruthers</a:t>
            </a:r>
          </a:p>
        </p:txBody>
      </p:sp>
    </p:spTree>
    <p:extLst>
      <p:ext uri="{BB962C8B-B14F-4D97-AF65-F5344CB8AC3E}">
        <p14:creationId xmlns:p14="http://schemas.microsoft.com/office/powerpoint/2010/main" val="34509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73D2C-637E-4046-A4F1-27B6790783B8}"/>
              </a:ext>
            </a:extLst>
          </p:cNvPr>
          <p:cNvSpPr>
            <a:spLocks noGrp="1"/>
          </p:cNvSpPr>
          <p:nvPr>
            <p:ph type="title"/>
          </p:nvPr>
        </p:nvSpPr>
        <p:spPr/>
        <p:txBody>
          <a:bodyPr/>
          <a:lstStyle/>
          <a:p>
            <a:r>
              <a:rPr lang="en-AU" dirty="0"/>
              <a:t>Retail Checkpoint Criteria Update</a:t>
            </a:r>
          </a:p>
        </p:txBody>
      </p:sp>
      <p:sp>
        <p:nvSpPr>
          <p:cNvPr id="3" name="Text Placeholder 2">
            <a:extLst>
              <a:ext uri="{FF2B5EF4-FFF2-40B4-BE49-F238E27FC236}">
                <a16:creationId xmlns:a16="http://schemas.microsoft.com/office/drawing/2014/main" id="{6508301B-A945-484D-B65B-BD1257798539}"/>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FADB8667-B9FA-4703-9DD7-4DE893D0FE65}"/>
              </a:ext>
            </a:extLst>
          </p:cNvPr>
          <p:cNvSpPr>
            <a:spLocks noGrp="1"/>
          </p:cNvSpPr>
          <p:nvPr>
            <p:ph type="sldNum" sz="quarter" idx="12"/>
          </p:nvPr>
        </p:nvSpPr>
        <p:spPr/>
        <p:txBody>
          <a:bodyPr/>
          <a:lstStyle/>
          <a:p>
            <a:fld id="{4EC81F68-4976-451A-B2E9-79BCBD2F70CC}" type="slidenum">
              <a:rPr lang="en-AU" smtClean="0"/>
              <a:pPr/>
              <a:t>5</a:t>
            </a:fld>
            <a:endParaRPr lang="en-AU"/>
          </a:p>
        </p:txBody>
      </p:sp>
    </p:spTree>
    <p:extLst>
      <p:ext uri="{BB962C8B-B14F-4D97-AF65-F5344CB8AC3E}">
        <p14:creationId xmlns:p14="http://schemas.microsoft.com/office/powerpoint/2010/main" val="365235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4C878B-E8A2-448D-AFFC-5BCBEE9BA189}"/>
              </a:ext>
            </a:extLst>
          </p:cNvPr>
          <p:cNvSpPr>
            <a:spLocks noGrp="1"/>
          </p:cNvSpPr>
          <p:nvPr>
            <p:ph type="title"/>
          </p:nvPr>
        </p:nvSpPr>
        <p:spPr>
          <a:xfrm>
            <a:off x="1342162" y="189689"/>
            <a:ext cx="7834278" cy="945947"/>
          </a:xfrm>
        </p:spPr>
        <p:txBody>
          <a:bodyPr>
            <a:normAutofit fontScale="90000"/>
          </a:bodyPr>
          <a:lstStyle/>
          <a:p>
            <a:r>
              <a:rPr lang="en-AU"/>
              <a:t>Approach to Retail Status Updates</a:t>
            </a:r>
          </a:p>
        </p:txBody>
      </p:sp>
      <p:sp>
        <p:nvSpPr>
          <p:cNvPr id="5" name="Slide Number Placeholder 4">
            <a:extLst>
              <a:ext uri="{FF2B5EF4-FFF2-40B4-BE49-F238E27FC236}">
                <a16:creationId xmlns:a16="http://schemas.microsoft.com/office/drawing/2014/main" id="{F0527B2C-8571-4528-B5F2-DA3E3C16870D}"/>
              </a:ext>
            </a:extLst>
          </p:cNvPr>
          <p:cNvSpPr>
            <a:spLocks noGrp="1"/>
          </p:cNvSpPr>
          <p:nvPr>
            <p:ph type="sldNum" sz="quarter" idx="12"/>
          </p:nvPr>
        </p:nvSpPr>
        <p:spPr>
          <a:xfrm>
            <a:off x="10471258" y="5780372"/>
            <a:ext cx="343745" cy="290478"/>
          </a:xfrm>
        </p:spPr>
        <p:txBody>
          <a:bodyPr/>
          <a:lstStyle/>
          <a:p>
            <a:fld id="{4EC81F68-4976-451A-B2E9-79BCBD2F70CC}" type="slidenum">
              <a:rPr lang="en-AU" smtClean="0"/>
              <a:t>6</a:t>
            </a:fld>
            <a:endParaRPr lang="en-AU"/>
          </a:p>
        </p:txBody>
      </p:sp>
      <p:sp>
        <p:nvSpPr>
          <p:cNvPr id="54" name="Rectangle 53">
            <a:extLst>
              <a:ext uri="{FF2B5EF4-FFF2-40B4-BE49-F238E27FC236}">
                <a16:creationId xmlns:a16="http://schemas.microsoft.com/office/drawing/2014/main" id="{EB0DBE7F-5A11-49BE-8EA1-F61283AC9D67}"/>
              </a:ext>
            </a:extLst>
          </p:cNvPr>
          <p:cNvSpPr/>
          <p:nvPr/>
        </p:nvSpPr>
        <p:spPr>
          <a:xfrm>
            <a:off x="1605979" y="4112609"/>
            <a:ext cx="1042304" cy="1147946"/>
          </a:xfrm>
          <a:prstGeom prst="rect">
            <a:avLst/>
          </a:prstGeom>
          <a:ln w="6350">
            <a:noFill/>
          </a:ln>
        </p:spPr>
        <p:txBody>
          <a:bodyPr wrap="square" lIns="28640" tIns="28640" rIns="28640" bIns="28640">
            <a:spAutoFit/>
          </a:bodyPr>
          <a:lstStyle/>
          <a:p>
            <a:pPr algn="ctr">
              <a:lnSpc>
                <a:spcPct val="95000"/>
              </a:lnSpc>
              <a:spcBef>
                <a:spcPts val="239"/>
              </a:spcBef>
              <a:spcAft>
                <a:spcPts val="239"/>
              </a:spcAft>
            </a:pPr>
            <a:r>
              <a:rPr lang="en-US" sz="875" b="1"/>
              <a:t>18-Feb PCF</a:t>
            </a:r>
          </a:p>
          <a:p>
            <a:pPr marL="73256" indent="-73256">
              <a:spcBef>
                <a:spcPts val="477"/>
              </a:spcBef>
              <a:buFont typeface="Arial" panose="020B0604020202020204" pitchFamily="34" charset="0"/>
              <a:buChar char="•"/>
            </a:pPr>
            <a:r>
              <a:rPr lang="en-AU" sz="836"/>
              <a:t>Forward Planning for Retail </a:t>
            </a:r>
          </a:p>
          <a:p>
            <a:pPr marL="73256" indent="-73256">
              <a:spcBef>
                <a:spcPts val="477"/>
              </a:spcBef>
              <a:buFont typeface="Arial" panose="020B0604020202020204" pitchFamily="34" charset="0"/>
              <a:buChar char="•"/>
            </a:pPr>
            <a:r>
              <a:rPr lang="en-AU" sz="836"/>
              <a:t>Update on Interim Checkpoint Criteria Status</a:t>
            </a:r>
          </a:p>
          <a:p>
            <a:pPr algn="ctr">
              <a:lnSpc>
                <a:spcPct val="95000"/>
              </a:lnSpc>
              <a:spcBef>
                <a:spcPts val="239"/>
              </a:spcBef>
              <a:spcAft>
                <a:spcPts val="239"/>
              </a:spcAft>
            </a:pPr>
            <a:endParaRPr lang="en-US" sz="954" b="1"/>
          </a:p>
        </p:txBody>
      </p:sp>
      <p:sp>
        <p:nvSpPr>
          <p:cNvPr id="63" name="Rectangle 62">
            <a:extLst>
              <a:ext uri="{FF2B5EF4-FFF2-40B4-BE49-F238E27FC236}">
                <a16:creationId xmlns:a16="http://schemas.microsoft.com/office/drawing/2014/main" id="{27DC3188-CBF3-4B88-B97D-273F94EB5B2A}"/>
              </a:ext>
            </a:extLst>
          </p:cNvPr>
          <p:cNvSpPr/>
          <p:nvPr/>
        </p:nvSpPr>
        <p:spPr>
          <a:xfrm>
            <a:off x="2695532" y="4435627"/>
            <a:ext cx="1439174" cy="1443668"/>
          </a:xfrm>
          <a:prstGeom prst="rect">
            <a:avLst/>
          </a:prstGeom>
          <a:ln w="6350">
            <a:noFill/>
          </a:ln>
        </p:spPr>
        <p:txBody>
          <a:bodyPr wrap="square" lIns="28640" tIns="28640" rIns="28640" bIns="28640">
            <a:spAutoFit/>
          </a:bodyPr>
          <a:lstStyle/>
          <a:p>
            <a:pPr algn="ctr">
              <a:lnSpc>
                <a:spcPct val="95000"/>
              </a:lnSpc>
              <a:spcBef>
                <a:spcPts val="239"/>
              </a:spcBef>
            </a:pPr>
            <a:r>
              <a:rPr lang="en-US" sz="875" b="1"/>
              <a:t>18-Mar PCF</a:t>
            </a:r>
          </a:p>
          <a:p>
            <a:pPr marL="73256" indent="-73256" fontAlgn="base">
              <a:spcBef>
                <a:spcPts val="477"/>
              </a:spcBef>
              <a:buFont typeface="Arial" panose="020B0604020202020204" pitchFamily="34" charset="0"/>
              <a:buChar char="•"/>
            </a:pPr>
            <a:r>
              <a:rPr lang="en-AU" sz="836"/>
              <a:t>March Checkpoint Criteria – assessment and outcomes</a:t>
            </a:r>
          </a:p>
          <a:p>
            <a:pPr marL="73256" indent="-73256" fontAlgn="base">
              <a:spcBef>
                <a:spcPts val="477"/>
              </a:spcBef>
              <a:buFont typeface="Arial" panose="020B0604020202020204" pitchFamily="34" charset="0"/>
              <a:buChar char="•"/>
            </a:pPr>
            <a:r>
              <a:rPr lang="en-AU" sz="836"/>
              <a:t>Pre-prod – status and go/no-go date</a:t>
            </a:r>
          </a:p>
          <a:p>
            <a:pPr marL="73256" indent="-73256" fontAlgn="base">
              <a:spcBef>
                <a:spcPts val="477"/>
              </a:spcBef>
              <a:buFont typeface="Arial" panose="020B0604020202020204" pitchFamily="34" charset="0"/>
              <a:buChar char="•"/>
            </a:pPr>
            <a:r>
              <a:rPr lang="en-AU" sz="836"/>
              <a:t>Production go-live – checkpoint date and criteria, go/no-go date</a:t>
            </a:r>
          </a:p>
          <a:p>
            <a:pPr algn="ctr">
              <a:lnSpc>
                <a:spcPct val="95000"/>
              </a:lnSpc>
              <a:spcBef>
                <a:spcPts val="239"/>
              </a:spcBef>
              <a:spcAft>
                <a:spcPts val="239"/>
              </a:spcAft>
            </a:pPr>
            <a:endParaRPr lang="en-US" sz="954" b="1"/>
          </a:p>
        </p:txBody>
      </p:sp>
      <p:grpSp>
        <p:nvGrpSpPr>
          <p:cNvPr id="6" name="Group 5">
            <a:extLst>
              <a:ext uri="{FF2B5EF4-FFF2-40B4-BE49-F238E27FC236}">
                <a16:creationId xmlns:a16="http://schemas.microsoft.com/office/drawing/2014/main" id="{5E24738C-1AC0-4E0C-81B5-73019AE10058}"/>
              </a:ext>
            </a:extLst>
          </p:cNvPr>
          <p:cNvGrpSpPr/>
          <p:nvPr/>
        </p:nvGrpSpPr>
        <p:grpSpPr>
          <a:xfrm>
            <a:off x="4020926" y="2550057"/>
            <a:ext cx="1356905" cy="692439"/>
            <a:chOff x="3984434" y="2267625"/>
            <a:chExt cx="1705606" cy="870384"/>
          </a:xfrm>
        </p:grpSpPr>
        <p:sp>
          <p:nvSpPr>
            <p:cNvPr id="55" name="Rectangle 54">
              <a:extLst>
                <a:ext uri="{FF2B5EF4-FFF2-40B4-BE49-F238E27FC236}">
                  <a16:creationId xmlns:a16="http://schemas.microsoft.com/office/drawing/2014/main" id="{D306306B-F4B7-4C9B-96ED-835326FEC5B4}"/>
                </a:ext>
              </a:extLst>
            </p:cNvPr>
            <p:cNvSpPr/>
            <p:nvPr/>
          </p:nvSpPr>
          <p:spPr>
            <a:xfrm>
              <a:off x="4095185" y="2267625"/>
              <a:ext cx="1569560" cy="276854"/>
            </a:xfrm>
            <a:prstGeom prst="rect">
              <a:avLst/>
            </a:prstGeom>
          </p:spPr>
          <p:txBody>
            <a:bodyPr wrap="square">
              <a:spAutoFit/>
            </a:bodyPr>
            <a:lstStyle/>
            <a:p>
              <a:pPr algn="ctr">
                <a:lnSpc>
                  <a:spcPct val="95000"/>
                </a:lnSpc>
                <a:spcBef>
                  <a:spcPts val="239"/>
                </a:spcBef>
                <a:spcAft>
                  <a:spcPts val="239"/>
                </a:spcAft>
              </a:pPr>
              <a:r>
                <a:rPr lang="en-US" sz="875" b="1"/>
                <a:t>08-Apr</a:t>
              </a:r>
            </a:p>
          </p:txBody>
        </p:sp>
        <p:sp>
          <p:nvSpPr>
            <p:cNvPr id="67" name="Rectangle 66">
              <a:extLst>
                <a:ext uri="{FF2B5EF4-FFF2-40B4-BE49-F238E27FC236}">
                  <a16:creationId xmlns:a16="http://schemas.microsoft.com/office/drawing/2014/main" id="{1F26AF34-AD27-4C74-B478-576D50C6C923}"/>
                </a:ext>
              </a:extLst>
            </p:cNvPr>
            <p:cNvSpPr/>
            <p:nvPr/>
          </p:nvSpPr>
          <p:spPr>
            <a:xfrm>
              <a:off x="3984434" y="2490488"/>
              <a:ext cx="1705606" cy="439420"/>
            </a:xfrm>
            <a:prstGeom prst="rect">
              <a:avLst/>
            </a:prstGeom>
          </p:spPr>
          <p:txBody>
            <a:bodyPr wrap="square">
              <a:spAutoFit/>
            </a:bodyPr>
            <a:lstStyle/>
            <a:p>
              <a:pPr marL="73256" indent="-73256">
                <a:buFont typeface="Arial" panose="020B0604020202020204" pitchFamily="34" charset="0"/>
                <a:buChar char="•"/>
              </a:pPr>
              <a:r>
                <a:rPr lang="en-AU" sz="836"/>
                <a:t>Pre-Prod Go/No-Go email</a:t>
              </a:r>
            </a:p>
          </p:txBody>
        </p:sp>
        <p:cxnSp>
          <p:nvCxnSpPr>
            <p:cNvPr id="68" name="Straight Arrow Connector 67">
              <a:extLst>
                <a:ext uri="{FF2B5EF4-FFF2-40B4-BE49-F238E27FC236}">
                  <a16:creationId xmlns:a16="http://schemas.microsoft.com/office/drawing/2014/main" id="{FF3741CF-ABD3-47D2-9E92-00317B6CEC20}"/>
                </a:ext>
              </a:extLst>
            </p:cNvPr>
            <p:cNvCxnSpPr>
              <a:cxnSpLocks/>
            </p:cNvCxnSpPr>
            <p:nvPr/>
          </p:nvCxnSpPr>
          <p:spPr>
            <a:xfrm flipV="1">
              <a:off x="4832589" y="2842187"/>
              <a:ext cx="0" cy="295822"/>
            </a:xfrm>
            <a:prstGeom prst="straightConnector1">
              <a:avLst/>
            </a:prstGeom>
            <a:ln>
              <a:solidFill>
                <a:schemeClr val="accent3"/>
              </a:solidFill>
              <a:tailEnd type="triangle"/>
            </a:ln>
          </p:spPr>
          <p:style>
            <a:lnRef idx="1">
              <a:schemeClr val="accent1"/>
            </a:lnRef>
            <a:fillRef idx="0">
              <a:schemeClr val="accent1"/>
            </a:fillRef>
            <a:effectRef idx="0">
              <a:schemeClr val="accent1"/>
            </a:effectRef>
            <a:fontRef idx="minor">
              <a:schemeClr val="tx1"/>
            </a:fontRef>
          </p:style>
        </p:cxnSp>
      </p:grpSp>
      <p:grpSp>
        <p:nvGrpSpPr>
          <p:cNvPr id="7" name="Group 6">
            <a:extLst>
              <a:ext uri="{FF2B5EF4-FFF2-40B4-BE49-F238E27FC236}">
                <a16:creationId xmlns:a16="http://schemas.microsoft.com/office/drawing/2014/main" id="{DFDDD16B-1904-44F3-B52F-DF29656FF889}"/>
              </a:ext>
            </a:extLst>
          </p:cNvPr>
          <p:cNvGrpSpPr/>
          <p:nvPr/>
        </p:nvGrpSpPr>
        <p:grpSpPr>
          <a:xfrm>
            <a:off x="5325945" y="2053456"/>
            <a:ext cx="1248673" cy="1249527"/>
            <a:chOff x="5372465" y="1602486"/>
            <a:chExt cx="1569560" cy="1570634"/>
          </a:xfrm>
        </p:grpSpPr>
        <p:sp>
          <p:nvSpPr>
            <p:cNvPr id="75" name="Rectangle 74">
              <a:extLst>
                <a:ext uri="{FF2B5EF4-FFF2-40B4-BE49-F238E27FC236}">
                  <a16:creationId xmlns:a16="http://schemas.microsoft.com/office/drawing/2014/main" id="{A76288BE-AD3D-4F49-BF6D-760CD89CFE56}"/>
                </a:ext>
              </a:extLst>
            </p:cNvPr>
            <p:cNvSpPr/>
            <p:nvPr/>
          </p:nvSpPr>
          <p:spPr>
            <a:xfrm>
              <a:off x="5372465" y="1602486"/>
              <a:ext cx="1569560" cy="873842"/>
            </a:xfrm>
            <a:prstGeom prst="rect">
              <a:avLst/>
            </a:prstGeom>
          </p:spPr>
          <p:txBody>
            <a:bodyPr wrap="square">
              <a:spAutoFit/>
            </a:bodyPr>
            <a:lstStyle/>
            <a:p>
              <a:pPr algn="ctr">
                <a:lnSpc>
                  <a:spcPct val="95000"/>
                </a:lnSpc>
                <a:spcBef>
                  <a:spcPts val="239"/>
                </a:spcBef>
                <a:spcAft>
                  <a:spcPts val="239"/>
                </a:spcAft>
              </a:pPr>
              <a:r>
                <a:rPr lang="en-US" sz="875" b="1"/>
                <a:t>19-Apr</a:t>
              </a:r>
            </a:p>
            <a:p>
              <a:pPr marL="73256" indent="-73256">
                <a:lnSpc>
                  <a:spcPct val="95000"/>
                </a:lnSpc>
                <a:spcBef>
                  <a:spcPts val="239"/>
                </a:spcBef>
                <a:spcAft>
                  <a:spcPts val="239"/>
                </a:spcAft>
                <a:buFont typeface="Arial" panose="020B0604020202020204" pitchFamily="34" charset="0"/>
                <a:buChar char="•"/>
              </a:pPr>
              <a:r>
                <a:rPr lang="en-AU" sz="836"/>
                <a:t>Retail Industry Testing Commences</a:t>
              </a:r>
            </a:p>
            <a:p>
              <a:pPr algn="ctr">
                <a:lnSpc>
                  <a:spcPct val="95000"/>
                </a:lnSpc>
                <a:spcBef>
                  <a:spcPts val="239"/>
                </a:spcBef>
                <a:spcAft>
                  <a:spcPts val="239"/>
                </a:spcAft>
              </a:pPr>
              <a:endParaRPr lang="en-US" sz="875" b="1"/>
            </a:p>
          </p:txBody>
        </p:sp>
        <p:cxnSp>
          <p:nvCxnSpPr>
            <p:cNvPr id="76" name="Straight Arrow Connector 75">
              <a:extLst>
                <a:ext uri="{FF2B5EF4-FFF2-40B4-BE49-F238E27FC236}">
                  <a16:creationId xmlns:a16="http://schemas.microsoft.com/office/drawing/2014/main" id="{A4CDF739-4E6E-49C6-A9EF-0518153EB2D5}"/>
                </a:ext>
              </a:extLst>
            </p:cNvPr>
            <p:cNvCxnSpPr>
              <a:cxnSpLocks/>
            </p:cNvCxnSpPr>
            <p:nvPr/>
          </p:nvCxnSpPr>
          <p:spPr>
            <a:xfrm flipH="1" flipV="1">
              <a:off x="6008400" y="2453120"/>
              <a:ext cx="7200" cy="720000"/>
            </a:xfrm>
            <a:prstGeom prst="straightConnector1">
              <a:avLst/>
            </a:prstGeom>
            <a:ln>
              <a:solidFill>
                <a:schemeClr val="accent4"/>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2" name="Group 11">
            <a:extLst>
              <a:ext uri="{FF2B5EF4-FFF2-40B4-BE49-F238E27FC236}">
                <a16:creationId xmlns:a16="http://schemas.microsoft.com/office/drawing/2014/main" id="{09584CC1-F257-4B22-B4A7-AEEA9E2AACE7}"/>
              </a:ext>
            </a:extLst>
          </p:cNvPr>
          <p:cNvGrpSpPr/>
          <p:nvPr/>
        </p:nvGrpSpPr>
        <p:grpSpPr>
          <a:xfrm>
            <a:off x="7371120" y="2183404"/>
            <a:ext cx="1228973" cy="1046987"/>
            <a:chOff x="7284851" y="1789792"/>
            <a:chExt cx="1544797" cy="1316044"/>
          </a:xfrm>
        </p:grpSpPr>
        <p:sp>
          <p:nvSpPr>
            <p:cNvPr id="103" name="Rectangle 102">
              <a:extLst>
                <a:ext uri="{FF2B5EF4-FFF2-40B4-BE49-F238E27FC236}">
                  <a16:creationId xmlns:a16="http://schemas.microsoft.com/office/drawing/2014/main" id="{6E5E4EB5-18A5-416E-97D6-6BDDDD951D95}"/>
                </a:ext>
              </a:extLst>
            </p:cNvPr>
            <p:cNvSpPr/>
            <p:nvPr/>
          </p:nvSpPr>
          <p:spPr>
            <a:xfrm>
              <a:off x="7284851" y="1789792"/>
              <a:ext cx="1544797" cy="802191"/>
            </a:xfrm>
            <a:prstGeom prst="rect">
              <a:avLst/>
            </a:prstGeom>
          </p:spPr>
          <p:txBody>
            <a:bodyPr wrap="square">
              <a:spAutoFit/>
            </a:bodyPr>
            <a:lstStyle/>
            <a:p>
              <a:pPr algn="ctr">
                <a:lnSpc>
                  <a:spcPct val="95000"/>
                </a:lnSpc>
                <a:spcBef>
                  <a:spcPts val="239"/>
                </a:spcBef>
                <a:spcAft>
                  <a:spcPts val="239"/>
                </a:spcAft>
              </a:pPr>
              <a:r>
                <a:rPr lang="en-US" sz="875" b="1"/>
                <a:t>14-May</a:t>
              </a:r>
            </a:p>
            <a:p>
              <a:pPr marL="73256" indent="-73256">
                <a:lnSpc>
                  <a:spcPct val="95000"/>
                </a:lnSpc>
                <a:spcBef>
                  <a:spcPts val="239"/>
                </a:spcBef>
                <a:spcAft>
                  <a:spcPts val="239"/>
                </a:spcAft>
                <a:buFont typeface="Arial" panose="020B0604020202020204" pitchFamily="34" charset="0"/>
                <a:buChar char="•"/>
              </a:pPr>
              <a:r>
                <a:rPr lang="en-AU" sz="836"/>
                <a:t>Retail Go/No-Go Communicated to PCF via email</a:t>
              </a:r>
              <a:endParaRPr lang="en-US" sz="836"/>
            </a:p>
          </p:txBody>
        </p:sp>
        <p:cxnSp>
          <p:nvCxnSpPr>
            <p:cNvPr id="104" name="Straight Arrow Connector 103">
              <a:extLst>
                <a:ext uri="{FF2B5EF4-FFF2-40B4-BE49-F238E27FC236}">
                  <a16:creationId xmlns:a16="http://schemas.microsoft.com/office/drawing/2014/main" id="{8D04C67D-88C9-42AF-92EE-AB50D025A444}"/>
                </a:ext>
              </a:extLst>
            </p:cNvPr>
            <p:cNvCxnSpPr>
              <a:cxnSpLocks/>
            </p:cNvCxnSpPr>
            <p:nvPr/>
          </p:nvCxnSpPr>
          <p:spPr>
            <a:xfrm flipV="1">
              <a:off x="8056785" y="2736709"/>
              <a:ext cx="0" cy="369127"/>
            </a:xfrm>
            <a:prstGeom prst="straightConnector1">
              <a:avLst/>
            </a:prstGeom>
            <a:ln>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111" name="Rectangle 110">
            <a:extLst>
              <a:ext uri="{FF2B5EF4-FFF2-40B4-BE49-F238E27FC236}">
                <a16:creationId xmlns:a16="http://schemas.microsoft.com/office/drawing/2014/main" id="{53ADB208-0B1D-4D26-8AF5-DB20F70BFA0F}"/>
              </a:ext>
            </a:extLst>
          </p:cNvPr>
          <p:cNvSpPr/>
          <p:nvPr/>
        </p:nvSpPr>
        <p:spPr>
          <a:xfrm>
            <a:off x="6026128" y="4185799"/>
            <a:ext cx="1387426" cy="741100"/>
          </a:xfrm>
          <a:prstGeom prst="rect">
            <a:avLst/>
          </a:prstGeom>
        </p:spPr>
        <p:txBody>
          <a:bodyPr wrap="square">
            <a:spAutoFit/>
          </a:bodyPr>
          <a:lstStyle/>
          <a:p>
            <a:pPr algn="ctr"/>
            <a:r>
              <a:rPr lang="en-AU" sz="875" b="1"/>
              <a:t>23-Apr PCF</a:t>
            </a:r>
          </a:p>
          <a:p>
            <a:pPr marL="73256" indent="-73256" fontAlgn="base">
              <a:spcBef>
                <a:spcPts val="477"/>
              </a:spcBef>
              <a:buFont typeface="Arial" panose="020B0604020202020204" pitchFamily="34" charset="0"/>
              <a:buChar char="•"/>
              <a:defRPr/>
            </a:pPr>
            <a:r>
              <a:rPr lang="en-AU" sz="836"/>
              <a:t>April Checkpoint Criteria - assessment and outcomes</a:t>
            </a:r>
          </a:p>
          <a:p>
            <a:pPr marL="73256" indent="-73256" fontAlgn="base">
              <a:spcBef>
                <a:spcPts val="477"/>
              </a:spcBef>
              <a:buFont typeface="Arial" panose="020B0604020202020204" pitchFamily="34" charset="0"/>
              <a:buChar char="•"/>
            </a:pPr>
            <a:r>
              <a:rPr lang="en-AU" sz="836"/>
              <a:t>Go/No-Go – confirm date </a:t>
            </a:r>
          </a:p>
        </p:txBody>
      </p:sp>
      <p:sp>
        <p:nvSpPr>
          <p:cNvPr id="115" name="Rectangle 114">
            <a:extLst>
              <a:ext uri="{FF2B5EF4-FFF2-40B4-BE49-F238E27FC236}">
                <a16:creationId xmlns:a16="http://schemas.microsoft.com/office/drawing/2014/main" id="{68FDC2ED-1817-4FA8-B298-C937E2A22FE0}"/>
              </a:ext>
            </a:extLst>
          </p:cNvPr>
          <p:cNvSpPr/>
          <p:nvPr/>
        </p:nvSpPr>
        <p:spPr>
          <a:xfrm>
            <a:off x="8719392" y="4086271"/>
            <a:ext cx="1315200" cy="933845"/>
          </a:xfrm>
          <a:prstGeom prst="rect">
            <a:avLst/>
          </a:prstGeom>
        </p:spPr>
        <p:txBody>
          <a:bodyPr wrap="square">
            <a:spAutoFit/>
          </a:bodyPr>
          <a:lstStyle/>
          <a:p>
            <a:pPr algn="ctr"/>
            <a:r>
              <a:rPr lang="en-AU" sz="875" b="1"/>
              <a:t>19-May PCF</a:t>
            </a:r>
          </a:p>
          <a:p>
            <a:pPr marL="73256" indent="-73256" fontAlgn="base">
              <a:spcBef>
                <a:spcPts val="477"/>
              </a:spcBef>
              <a:buFont typeface="Arial" panose="020B0604020202020204" pitchFamily="34" charset="0"/>
              <a:buChar char="•"/>
            </a:pPr>
            <a:r>
              <a:rPr lang="en-AU" sz="836"/>
              <a:t>Confirming Go/No-Go</a:t>
            </a:r>
          </a:p>
          <a:p>
            <a:pPr marL="73256" indent="-73256" fontAlgn="base">
              <a:spcBef>
                <a:spcPts val="477"/>
              </a:spcBef>
              <a:buFont typeface="Arial" panose="020B0604020202020204" pitchFamily="34" charset="0"/>
              <a:buChar char="•"/>
            </a:pPr>
            <a:r>
              <a:rPr lang="en-AU" sz="836"/>
              <a:t>Issue management</a:t>
            </a:r>
          </a:p>
          <a:p>
            <a:pPr marL="73256" indent="-73256" fontAlgn="base">
              <a:spcBef>
                <a:spcPts val="477"/>
              </a:spcBef>
              <a:buFont typeface="Arial" panose="020B0604020202020204" pitchFamily="34" charset="0"/>
              <a:buChar char="•"/>
            </a:pPr>
            <a:r>
              <a:rPr lang="en-AU" sz="836"/>
              <a:t>Replanning (if necessary) </a:t>
            </a:r>
          </a:p>
        </p:txBody>
      </p:sp>
      <p:sp>
        <p:nvSpPr>
          <p:cNvPr id="120" name="Rectangle 119">
            <a:extLst>
              <a:ext uri="{FF2B5EF4-FFF2-40B4-BE49-F238E27FC236}">
                <a16:creationId xmlns:a16="http://schemas.microsoft.com/office/drawing/2014/main" id="{C3EFC6E5-C221-4301-96B1-5EB663C4BC36}"/>
              </a:ext>
            </a:extLst>
          </p:cNvPr>
          <p:cNvSpPr/>
          <p:nvPr/>
        </p:nvSpPr>
        <p:spPr>
          <a:xfrm>
            <a:off x="9760297" y="2358205"/>
            <a:ext cx="1132410" cy="696473"/>
          </a:xfrm>
          <a:prstGeom prst="rect">
            <a:avLst/>
          </a:prstGeom>
        </p:spPr>
        <p:txBody>
          <a:bodyPr wrap="square" lIns="28640" rIns="28640">
            <a:spAutoFit/>
          </a:bodyPr>
          <a:lstStyle/>
          <a:p>
            <a:pPr algn="ctr">
              <a:lnSpc>
                <a:spcPct val="95000"/>
              </a:lnSpc>
              <a:spcBef>
                <a:spcPts val="239"/>
              </a:spcBef>
            </a:pPr>
            <a:r>
              <a:rPr lang="en-AU" sz="875" b="1"/>
              <a:t>31-May</a:t>
            </a:r>
          </a:p>
          <a:p>
            <a:pPr marL="145250" indent="-71994" fontAlgn="base">
              <a:lnSpc>
                <a:spcPct val="95000"/>
              </a:lnSpc>
              <a:spcBef>
                <a:spcPts val="477"/>
              </a:spcBef>
              <a:spcAft>
                <a:spcPts val="239"/>
              </a:spcAft>
              <a:buFont typeface="Arial" panose="020B0604020202020204" pitchFamily="34" charset="0"/>
              <a:buChar char="•"/>
              <a:defRPr/>
            </a:pPr>
            <a:r>
              <a:rPr lang="en-AU" sz="836"/>
              <a:t>5MS Retail/ Metering</a:t>
            </a:r>
            <a:br>
              <a:rPr lang="en-AU" sz="836"/>
            </a:br>
            <a:r>
              <a:rPr lang="en-AU" sz="836"/>
              <a:t>Solution Go-Live</a:t>
            </a:r>
          </a:p>
          <a:p>
            <a:pPr algn="ctr">
              <a:lnSpc>
                <a:spcPct val="95000"/>
              </a:lnSpc>
              <a:spcBef>
                <a:spcPts val="239"/>
              </a:spcBef>
              <a:spcAft>
                <a:spcPts val="239"/>
              </a:spcAft>
            </a:pPr>
            <a:endParaRPr lang="en-US" sz="796"/>
          </a:p>
        </p:txBody>
      </p:sp>
      <p:cxnSp>
        <p:nvCxnSpPr>
          <p:cNvPr id="123" name="Straight Arrow Connector 122">
            <a:extLst>
              <a:ext uri="{FF2B5EF4-FFF2-40B4-BE49-F238E27FC236}">
                <a16:creationId xmlns:a16="http://schemas.microsoft.com/office/drawing/2014/main" id="{CD4C5F86-E4D3-4059-AED7-C3BD9D373308}"/>
              </a:ext>
            </a:extLst>
          </p:cNvPr>
          <p:cNvCxnSpPr>
            <a:cxnSpLocks/>
          </p:cNvCxnSpPr>
          <p:nvPr/>
        </p:nvCxnSpPr>
        <p:spPr>
          <a:xfrm flipV="1">
            <a:off x="10390252" y="2949230"/>
            <a:ext cx="0" cy="429601"/>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BDADB89D-AD59-4C87-8918-FD381D0EFE60}"/>
              </a:ext>
            </a:extLst>
          </p:cNvPr>
          <p:cNvGrpSpPr/>
          <p:nvPr/>
        </p:nvGrpSpPr>
        <p:grpSpPr>
          <a:xfrm>
            <a:off x="1448014" y="2577966"/>
            <a:ext cx="888702" cy="318310"/>
            <a:chOff x="1545422" y="2325576"/>
            <a:chExt cx="1117083" cy="400110"/>
          </a:xfrm>
        </p:grpSpPr>
        <p:sp>
          <p:nvSpPr>
            <p:cNvPr id="132" name="Arrow: Right 131">
              <a:extLst>
                <a:ext uri="{FF2B5EF4-FFF2-40B4-BE49-F238E27FC236}">
                  <a16:creationId xmlns:a16="http://schemas.microsoft.com/office/drawing/2014/main" id="{68829911-ED91-4B83-AD9A-1EB00B64B465}"/>
                </a:ext>
              </a:extLst>
            </p:cNvPr>
            <p:cNvSpPr/>
            <p:nvPr/>
          </p:nvSpPr>
          <p:spPr>
            <a:xfrm>
              <a:off x="1597153" y="2325576"/>
              <a:ext cx="993581" cy="400110"/>
            </a:xfrm>
            <a:prstGeom prst="rightArrow">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32">
                <a:solidFill>
                  <a:schemeClr val="bg1"/>
                </a:solidFill>
              </a:endParaRPr>
            </a:p>
          </p:txBody>
        </p:sp>
        <p:sp>
          <p:nvSpPr>
            <p:cNvPr id="126" name="TextBox 125">
              <a:extLst>
                <a:ext uri="{FF2B5EF4-FFF2-40B4-BE49-F238E27FC236}">
                  <a16:creationId xmlns:a16="http://schemas.microsoft.com/office/drawing/2014/main" id="{C8500067-AD77-4B09-BB85-19154EE3055B}"/>
                </a:ext>
              </a:extLst>
            </p:cNvPr>
            <p:cNvSpPr txBox="1"/>
            <p:nvPr/>
          </p:nvSpPr>
          <p:spPr>
            <a:xfrm>
              <a:off x="1545422" y="2403690"/>
              <a:ext cx="1117083" cy="254528"/>
            </a:xfrm>
            <a:prstGeom prst="rect">
              <a:avLst/>
            </a:prstGeom>
            <a:noFill/>
          </p:spPr>
          <p:txBody>
            <a:bodyPr wrap="square" rtlCol="0">
              <a:spAutoFit/>
            </a:bodyPr>
            <a:lstStyle/>
            <a:p>
              <a:r>
                <a:rPr lang="en-AU" sz="716" b="1">
                  <a:solidFill>
                    <a:schemeClr val="bg1"/>
                  </a:solidFill>
                </a:rPr>
                <a:t>Key milestones</a:t>
              </a:r>
            </a:p>
          </p:txBody>
        </p:sp>
      </p:grpSp>
      <p:grpSp>
        <p:nvGrpSpPr>
          <p:cNvPr id="10" name="Group 9">
            <a:extLst>
              <a:ext uri="{FF2B5EF4-FFF2-40B4-BE49-F238E27FC236}">
                <a16:creationId xmlns:a16="http://schemas.microsoft.com/office/drawing/2014/main" id="{55EDC27C-5FCE-40EA-87F6-2EDE4DC66B7B}"/>
              </a:ext>
            </a:extLst>
          </p:cNvPr>
          <p:cNvGrpSpPr/>
          <p:nvPr/>
        </p:nvGrpSpPr>
        <p:grpSpPr>
          <a:xfrm>
            <a:off x="1413360" y="5319875"/>
            <a:ext cx="1181109" cy="318310"/>
            <a:chOff x="1542519" y="5776336"/>
            <a:chExt cx="1484633" cy="400110"/>
          </a:xfrm>
        </p:grpSpPr>
        <p:sp>
          <p:nvSpPr>
            <p:cNvPr id="56" name="Arrow: Right 55">
              <a:extLst>
                <a:ext uri="{FF2B5EF4-FFF2-40B4-BE49-F238E27FC236}">
                  <a16:creationId xmlns:a16="http://schemas.microsoft.com/office/drawing/2014/main" id="{0C7EDEBC-4094-49AA-8C02-838DFE5E1D1A}"/>
                </a:ext>
              </a:extLst>
            </p:cNvPr>
            <p:cNvSpPr/>
            <p:nvPr/>
          </p:nvSpPr>
          <p:spPr>
            <a:xfrm>
              <a:off x="1597153" y="5776336"/>
              <a:ext cx="1429999" cy="400110"/>
            </a:xfrm>
            <a:prstGeom prst="rightArrow">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32">
                <a:solidFill>
                  <a:schemeClr val="bg1"/>
                </a:solidFill>
              </a:endParaRPr>
            </a:p>
          </p:txBody>
        </p:sp>
        <p:sp>
          <p:nvSpPr>
            <p:cNvPr id="57" name="TextBox 56">
              <a:extLst>
                <a:ext uri="{FF2B5EF4-FFF2-40B4-BE49-F238E27FC236}">
                  <a16:creationId xmlns:a16="http://schemas.microsoft.com/office/drawing/2014/main" id="{B18D2FE4-82E6-487D-B54E-5AEC1F690ADC}"/>
                </a:ext>
              </a:extLst>
            </p:cNvPr>
            <p:cNvSpPr txBox="1"/>
            <p:nvPr/>
          </p:nvSpPr>
          <p:spPr>
            <a:xfrm>
              <a:off x="1542519" y="5860974"/>
              <a:ext cx="1484632" cy="254528"/>
            </a:xfrm>
            <a:prstGeom prst="rect">
              <a:avLst/>
            </a:prstGeom>
            <a:noFill/>
          </p:spPr>
          <p:txBody>
            <a:bodyPr wrap="square" rtlCol="0">
              <a:spAutoFit/>
            </a:bodyPr>
            <a:lstStyle/>
            <a:p>
              <a:r>
                <a:rPr lang="en-AU" sz="716" b="1">
                  <a:solidFill>
                    <a:schemeClr val="bg1"/>
                  </a:solidFill>
                </a:rPr>
                <a:t>Communication timeline</a:t>
              </a:r>
            </a:p>
          </p:txBody>
        </p:sp>
      </p:grpSp>
      <p:cxnSp>
        <p:nvCxnSpPr>
          <p:cNvPr id="96" name="Straight Connector 95">
            <a:extLst>
              <a:ext uri="{FF2B5EF4-FFF2-40B4-BE49-F238E27FC236}">
                <a16:creationId xmlns:a16="http://schemas.microsoft.com/office/drawing/2014/main" id="{513F7C89-D7E0-48BE-8692-2897973F57E1}"/>
              </a:ext>
            </a:extLst>
          </p:cNvPr>
          <p:cNvCxnSpPr>
            <a:cxnSpLocks/>
            <a:stCxn id="125" idx="6"/>
          </p:cNvCxnSpPr>
          <p:nvPr/>
        </p:nvCxnSpPr>
        <p:spPr>
          <a:xfrm flipV="1">
            <a:off x="9627240" y="3525862"/>
            <a:ext cx="693507" cy="219"/>
          </a:xfrm>
          <a:prstGeom prst="line">
            <a:avLst/>
          </a:prstGeom>
          <a:ln w="22225">
            <a:solidFill>
              <a:schemeClr val="accent6">
                <a:lumMod val="90000"/>
              </a:schemeClr>
            </a:solidFill>
          </a:ln>
        </p:spPr>
        <p:style>
          <a:lnRef idx="1">
            <a:schemeClr val="accent1"/>
          </a:lnRef>
          <a:fillRef idx="0">
            <a:schemeClr val="accent1"/>
          </a:fillRef>
          <a:effectRef idx="0">
            <a:schemeClr val="accent1"/>
          </a:effectRef>
          <a:fontRef idx="minor">
            <a:schemeClr val="tx1"/>
          </a:fontRef>
        </p:style>
      </p:cxnSp>
      <p:sp>
        <p:nvSpPr>
          <p:cNvPr id="125" name="Oval 124">
            <a:extLst>
              <a:ext uri="{FF2B5EF4-FFF2-40B4-BE49-F238E27FC236}">
                <a16:creationId xmlns:a16="http://schemas.microsoft.com/office/drawing/2014/main" id="{FC929AC7-EE49-49A1-AE99-D9C49D8BBB98}"/>
              </a:ext>
            </a:extLst>
          </p:cNvPr>
          <p:cNvSpPr>
            <a:spLocks noChangeArrowheads="1"/>
          </p:cNvSpPr>
          <p:nvPr/>
        </p:nvSpPr>
        <p:spPr bwMode="auto">
          <a:xfrm>
            <a:off x="8950294" y="3189422"/>
            <a:ext cx="676946" cy="673317"/>
          </a:xfrm>
          <a:prstGeom prst="ellipse">
            <a:avLst/>
          </a:prstGeom>
          <a:solidFill>
            <a:schemeClr val="accent6">
              <a:lumMod val="90000"/>
            </a:schemeClr>
          </a:solidFill>
          <a:ln>
            <a:noFill/>
          </a:ln>
        </p:spPr>
        <p:txBody>
          <a:bodyPr vert="horz" wrap="square" lIns="72746" tIns="36373" rIns="72746" bIns="36373" numCol="1" anchor="t" anchorCtr="0" compatLnSpc="1">
            <a:prstTxWarp prst="textNoShape">
              <a:avLst/>
            </a:prstTxWarp>
          </a:bodyPr>
          <a:lstStyle/>
          <a:p>
            <a:endParaRPr lang="en-US" sz="1910"/>
          </a:p>
        </p:txBody>
      </p:sp>
      <p:sp>
        <p:nvSpPr>
          <p:cNvPr id="102" name="Oval 101">
            <a:extLst>
              <a:ext uri="{FF2B5EF4-FFF2-40B4-BE49-F238E27FC236}">
                <a16:creationId xmlns:a16="http://schemas.microsoft.com/office/drawing/2014/main" id="{3A040174-E595-4F1F-A618-C5E818F887CB}"/>
              </a:ext>
            </a:extLst>
          </p:cNvPr>
          <p:cNvSpPr>
            <a:spLocks noChangeArrowheads="1"/>
          </p:cNvSpPr>
          <p:nvPr/>
        </p:nvSpPr>
        <p:spPr bwMode="auto">
          <a:xfrm>
            <a:off x="5259301" y="3187442"/>
            <a:ext cx="676946" cy="673317"/>
          </a:xfrm>
          <a:prstGeom prst="ellipse">
            <a:avLst/>
          </a:prstGeom>
          <a:solidFill>
            <a:schemeClr val="accent4"/>
          </a:solidFill>
          <a:ln>
            <a:noFill/>
          </a:ln>
        </p:spPr>
        <p:txBody>
          <a:bodyPr vert="horz" wrap="square" lIns="72746" tIns="36373" rIns="72746" bIns="36373" numCol="1" anchor="t" anchorCtr="0" compatLnSpc="1">
            <a:prstTxWarp prst="textNoShape">
              <a:avLst/>
            </a:prstTxWarp>
          </a:bodyPr>
          <a:lstStyle/>
          <a:p>
            <a:endParaRPr lang="en-US" sz="1910"/>
          </a:p>
        </p:txBody>
      </p:sp>
      <p:sp>
        <p:nvSpPr>
          <p:cNvPr id="8" name="Oval 7">
            <a:extLst>
              <a:ext uri="{FF2B5EF4-FFF2-40B4-BE49-F238E27FC236}">
                <a16:creationId xmlns:a16="http://schemas.microsoft.com/office/drawing/2014/main" id="{B255FDEC-2C55-4055-A21A-5E588F07BD69}"/>
              </a:ext>
            </a:extLst>
          </p:cNvPr>
          <p:cNvSpPr>
            <a:spLocks noChangeArrowheads="1"/>
          </p:cNvSpPr>
          <p:nvPr/>
        </p:nvSpPr>
        <p:spPr bwMode="auto">
          <a:xfrm>
            <a:off x="4134706" y="3185319"/>
            <a:ext cx="676946" cy="673317"/>
          </a:xfrm>
          <a:prstGeom prst="ellipse">
            <a:avLst/>
          </a:prstGeom>
          <a:solidFill>
            <a:schemeClr val="accent3"/>
          </a:solidFill>
          <a:ln>
            <a:noFill/>
          </a:ln>
        </p:spPr>
        <p:txBody>
          <a:bodyPr vert="horz" wrap="square" lIns="72746" tIns="36373" rIns="72746" bIns="36373" numCol="1" anchor="t" anchorCtr="0" compatLnSpc="1">
            <a:prstTxWarp prst="textNoShape">
              <a:avLst/>
            </a:prstTxWarp>
          </a:bodyPr>
          <a:lstStyle/>
          <a:p>
            <a:endParaRPr lang="en-US" sz="1910"/>
          </a:p>
        </p:txBody>
      </p:sp>
      <p:sp>
        <p:nvSpPr>
          <p:cNvPr id="21" name="Oval 20">
            <a:extLst>
              <a:ext uri="{FF2B5EF4-FFF2-40B4-BE49-F238E27FC236}">
                <a16:creationId xmlns:a16="http://schemas.microsoft.com/office/drawing/2014/main" id="{A0590C17-BC97-44DE-AC73-FAA4FE86FB6A}"/>
              </a:ext>
            </a:extLst>
          </p:cNvPr>
          <p:cNvSpPr>
            <a:spLocks noChangeArrowheads="1"/>
          </p:cNvSpPr>
          <p:nvPr/>
        </p:nvSpPr>
        <p:spPr bwMode="auto">
          <a:xfrm>
            <a:off x="3036958" y="3192042"/>
            <a:ext cx="676946" cy="673317"/>
          </a:xfrm>
          <a:prstGeom prst="ellipse">
            <a:avLst/>
          </a:prstGeom>
          <a:solidFill>
            <a:schemeClr val="accent2">
              <a:lumMod val="90000"/>
              <a:lumOff val="10000"/>
            </a:schemeClr>
          </a:solidFill>
          <a:ln>
            <a:noFill/>
          </a:ln>
        </p:spPr>
        <p:txBody>
          <a:bodyPr vert="horz" wrap="square" lIns="72746" tIns="36373" rIns="72746" bIns="36373" numCol="1" anchor="t" anchorCtr="0" compatLnSpc="1">
            <a:prstTxWarp prst="textNoShape">
              <a:avLst/>
            </a:prstTxWarp>
          </a:bodyPr>
          <a:lstStyle/>
          <a:p>
            <a:endParaRPr lang="en-US" sz="1910"/>
          </a:p>
        </p:txBody>
      </p:sp>
      <p:sp>
        <p:nvSpPr>
          <p:cNvPr id="33" name="Oval 32">
            <a:extLst>
              <a:ext uri="{FF2B5EF4-FFF2-40B4-BE49-F238E27FC236}">
                <a16:creationId xmlns:a16="http://schemas.microsoft.com/office/drawing/2014/main" id="{4B8799B6-113F-4BFE-8F6C-7BEE530ACCC2}"/>
              </a:ext>
            </a:extLst>
          </p:cNvPr>
          <p:cNvSpPr>
            <a:spLocks noChangeArrowheads="1"/>
          </p:cNvSpPr>
          <p:nvPr/>
        </p:nvSpPr>
        <p:spPr bwMode="auto">
          <a:xfrm>
            <a:off x="1815046" y="3184975"/>
            <a:ext cx="676946" cy="673317"/>
          </a:xfrm>
          <a:prstGeom prst="ellipse">
            <a:avLst/>
          </a:prstGeom>
          <a:solidFill>
            <a:schemeClr val="accent1"/>
          </a:solidFill>
          <a:ln>
            <a:noFill/>
          </a:ln>
        </p:spPr>
        <p:txBody>
          <a:bodyPr vert="horz" wrap="square" lIns="72746" tIns="36373" rIns="72746" bIns="36373" numCol="1" anchor="t" anchorCtr="0" compatLnSpc="1">
            <a:prstTxWarp prst="textNoShape">
              <a:avLst/>
            </a:prstTxWarp>
          </a:bodyPr>
          <a:lstStyle/>
          <a:p>
            <a:endParaRPr lang="en-US" sz="1910"/>
          </a:p>
        </p:txBody>
      </p:sp>
      <p:cxnSp>
        <p:nvCxnSpPr>
          <p:cNvPr id="48" name="Straight Connector 47">
            <a:extLst>
              <a:ext uri="{FF2B5EF4-FFF2-40B4-BE49-F238E27FC236}">
                <a16:creationId xmlns:a16="http://schemas.microsoft.com/office/drawing/2014/main" id="{A7C53C41-69E9-4DBD-81AA-BE16D7347D55}"/>
              </a:ext>
            </a:extLst>
          </p:cNvPr>
          <p:cNvCxnSpPr/>
          <p:nvPr/>
        </p:nvCxnSpPr>
        <p:spPr>
          <a:xfrm>
            <a:off x="2480541" y="3568836"/>
            <a:ext cx="560372" cy="0"/>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9FC63F4D-62FA-4F59-BFF4-07900374269B}"/>
              </a:ext>
            </a:extLst>
          </p:cNvPr>
          <p:cNvCxnSpPr/>
          <p:nvPr/>
        </p:nvCxnSpPr>
        <p:spPr>
          <a:xfrm>
            <a:off x="3685509" y="3568836"/>
            <a:ext cx="440015" cy="0"/>
          </a:xfrm>
          <a:prstGeom prst="line">
            <a:avLst/>
          </a:prstGeom>
          <a:ln w="222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2E2DE4A7-5321-4176-A3B3-D1DA09AD8C55}"/>
              </a:ext>
            </a:extLst>
          </p:cNvPr>
          <p:cNvCxnSpPr>
            <a:cxnSpLocks/>
          </p:cNvCxnSpPr>
          <p:nvPr/>
        </p:nvCxnSpPr>
        <p:spPr>
          <a:xfrm>
            <a:off x="4804502" y="3568836"/>
            <a:ext cx="473863" cy="0"/>
          </a:xfrm>
          <a:prstGeom prst="line">
            <a:avLst/>
          </a:prstGeom>
          <a:ln w="2222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135E7A08-E52F-4881-9D77-31641ED915FE}"/>
              </a:ext>
            </a:extLst>
          </p:cNvPr>
          <p:cNvCxnSpPr/>
          <p:nvPr/>
        </p:nvCxnSpPr>
        <p:spPr>
          <a:xfrm>
            <a:off x="5941232" y="3559077"/>
            <a:ext cx="507710" cy="0"/>
          </a:xfrm>
          <a:prstGeom prst="line">
            <a:avLst/>
          </a:prstGeom>
          <a:ln w="22225">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CA32DDB9-27F6-4EEC-9341-773BC46F8438}"/>
              </a:ext>
            </a:extLst>
          </p:cNvPr>
          <p:cNvCxnSpPr/>
          <p:nvPr/>
        </p:nvCxnSpPr>
        <p:spPr>
          <a:xfrm>
            <a:off x="7164265" y="3558414"/>
            <a:ext cx="507710" cy="0"/>
          </a:xfrm>
          <a:prstGeom prst="line">
            <a:avLst/>
          </a:prstGeom>
          <a:ln w="2222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7D5317F4-A3B1-4F52-B425-63F41CA67F20}"/>
              </a:ext>
            </a:extLst>
          </p:cNvPr>
          <p:cNvCxnSpPr>
            <a:cxnSpLocks/>
            <a:stCxn id="95" idx="6"/>
            <a:endCxn id="125" idx="2"/>
          </p:cNvCxnSpPr>
          <p:nvPr/>
        </p:nvCxnSpPr>
        <p:spPr>
          <a:xfrm>
            <a:off x="8320854" y="3526080"/>
            <a:ext cx="629439" cy="0"/>
          </a:xfrm>
          <a:prstGeom prst="line">
            <a:avLst/>
          </a:prstGeom>
          <a:ln w="158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495AB34D-CE6B-4BF0-AB25-2EC8E3572219}"/>
              </a:ext>
            </a:extLst>
          </p:cNvPr>
          <p:cNvCxnSpPr/>
          <p:nvPr/>
        </p:nvCxnSpPr>
        <p:spPr>
          <a:xfrm>
            <a:off x="2127675" y="3875394"/>
            <a:ext cx="0" cy="2542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B540286C-4D81-46DF-B8D8-86687B8D16C3}"/>
              </a:ext>
            </a:extLst>
          </p:cNvPr>
          <p:cNvCxnSpPr>
            <a:cxnSpLocks/>
          </p:cNvCxnSpPr>
          <p:nvPr/>
        </p:nvCxnSpPr>
        <p:spPr>
          <a:xfrm flipH="1">
            <a:off x="3366835" y="3849583"/>
            <a:ext cx="4572" cy="538654"/>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pic>
        <p:nvPicPr>
          <p:cNvPr id="66" name="Graphic 65" descr="Map compass">
            <a:extLst>
              <a:ext uri="{FF2B5EF4-FFF2-40B4-BE49-F238E27FC236}">
                <a16:creationId xmlns:a16="http://schemas.microsoft.com/office/drawing/2014/main" id="{DE7F31D7-7007-44EB-B61F-0D1C0DE2732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111165" y="3276272"/>
            <a:ext cx="528757" cy="525922"/>
          </a:xfrm>
          <a:prstGeom prst="rect">
            <a:avLst/>
          </a:prstGeom>
        </p:spPr>
      </p:pic>
      <p:grpSp>
        <p:nvGrpSpPr>
          <p:cNvPr id="72" name="Graphic 70" descr="Email">
            <a:extLst>
              <a:ext uri="{FF2B5EF4-FFF2-40B4-BE49-F238E27FC236}">
                <a16:creationId xmlns:a16="http://schemas.microsoft.com/office/drawing/2014/main" id="{09FACB26-4B69-4CF2-A61D-35AF2B1ADA5C}"/>
              </a:ext>
            </a:extLst>
          </p:cNvPr>
          <p:cNvGrpSpPr/>
          <p:nvPr/>
        </p:nvGrpSpPr>
        <p:grpSpPr>
          <a:xfrm>
            <a:off x="4288780" y="3300273"/>
            <a:ext cx="372320" cy="370324"/>
            <a:chOff x="3665863" y="3228675"/>
            <a:chExt cx="426942" cy="469636"/>
          </a:xfrm>
          <a:solidFill>
            <a:srgbClr val="F37421"/>
          </a:solidFill>
        </p:grpSpPr>
        <p:sp>
          <p:nvSpPr>
            <p:cNvPr id="73" name="Freeform: Shape 72">
              <a:extLst>
                <a:ext uri="{FF2B5EF4-FFF2-40B4-BE49-F238E27FC236}">
                  <a16:creationId xmlns:a16="http://schemas.microsoft.com/office/drawing/2014/main" id="{66852A55-E413-462D-8D00-DCB43B249E30}"/>
                </a:ext>
              </a:extLst>
            </p:cNvPr>
            <p:cNvSpPr/>
            <p:nvPr/>
          </p:nvSpPr>
          <p:spPr>
            <a:xfrm>
              <a:off x="3665863" y="3228675"/>
              <a:ext cx="426942" cy="469636"/>
            </a:xfrm>
            <a:custGeom>
              <a:avLst/>
              <a:gdLst>
                <a:gd name="connsiteX0" fmla="*/ 394922 w 426942"/>
                <a:gd name="connsiteY0" fmla="*/ 424808 h 469636"/>
                <a:gd name="connsiteX1" fmla="*/ 288186 w 426942"/>
                <a:gd name="connsiteY1" fmla="*/ 323409 h 469636"/>
                <a:gd name="connsiteX2" fmla="*/ 394922 w 426942"/>
                <a:gd name="connsiteY2" fmla="*/ 222010 h 469636"/>
                <a:gd name="connsiteX3" fmla="*/ 394922 w 426942"/>
                <a:gd name="connsiteY3" fmla="*/ 424808 h 469636"/>
                <a:gd name="connsiteX4" fmla="*/ 49098 w 426942"/>
                <a:gd name="connsiteY4" fmla="*/ 437616 h 469636"/>
                <a:gd name="connsiteX5" fmla="*/ 154767 w 426942"/>
                <a:gd name="connsiteY5" fmla="*/ 337818 h 469636"/>
                <a:gd name="connsiteX6" fmla="*/ 162238 w 426942"/>
                <a:gd name="connsiteY6" fmla="*/ 330880 h 469636"/>
                <a:gd name="connsiteX7" fmla="*/ 265238 w 426942"/>
                <a:gd name="connsiteY7" fmla="*/ 330880 h 469636"/>
                <a:gd name="connsiteX8" fmla="*/ 272710 w 426942"/>
                <a:gd name="connsiteY8" fmla="*/ 337818 h 469636"/>
                <a:gd name="connsiteX9" fmla="*/ 377844 w 426942"/>
                <a:gd name="connsiteY9" fmla="*/ 437616 h 469636"/>
                <a:gd name="connsiteX10" fmla="*/ 49098 w 426942"/>
                <a:gd name="connsiteY10" fmla="*/ 437616 h 469636"/>
                <a:gd name="connsiteX11" fmla="*/ 32021 w 426942"/>
                <a:gd name="connsiteY11" fmla="*/ 221476 h 469636"/>
                <a:gd name="connsiteX12" fmla="*/ 138756 w 426942"/>
                <a:gd name="connsiteY12" fmla="*/ 322875 h 469636"/>
                <a:gd name="connsiteX13" fmla="*/ 32021 w 426942"/>
                <a:gd name="connsiteY13" fmla="*/ 424274 h 469636"/>
                <a:gd name="connsiteX14" fmla="*/ 32021 w 426942"/>
                <a:gd name="connsiteY14" fmla="*/ 221476 h 469636"/>
                <a:gd name="connsiteX15" fmla="*/ 106736 w 426942"/>
                <a:gd name="connsiteY15" fmla="*/ 85389 h 469636"/>
                <a:gd name="connsiteX16" fmla="*/ 320207 w 426942"/>
                <a:gd name="connsiteY16" fmla="*/ 85389 h 469636"/>
                <a:gd name="connsiteX17" fmla="*/ 320207 w 426942"/>
                <a:gd name="connsiteY17" fmla="*/ 263103 h 469636"/>
                <a:gd name="connsiteX18" fmla="*/ 272176 w 426942"/>
                <a:gd name="connsiteY18" fmla="*/ 309000 h 469636"/>
                <a:gd name="connsiteX19" fmla="*/ 154767 w 426942"/>
                <a:gd name="connsiteY19" fmla="*/ 309000 h 469636"/>
                <a:gd name="connsiteX20" fmla="*/ 106736 w 426942"/>
                <a:gd name="connsiteY20" fmla="*/ 263103 h 469636"/>
                <a:gd name="connsiteX21" fmla="*/ 106736 w 426942"/>
                <a:gd name="connsiteY21" fmla="*/ 85389 h 469636"/>
                <a:gd name="connsiteX22" fmla="*/ 352228 w 426942"/>
                <a:gd name="connsiteY22" fmla="*/ 99798 h 469636"/>
                <a:gd name="connsiteX23" fmla="*/ 352228 w 426942"/>
                <a:gd name="connsiteY23" fmla="*/ 53368 h 469636"/>
                <a:gd name="connsiteX24" fmla="*/ 277513 w 426942"/>
                <a:gd name="connsiteY24" fmla="*/ 53368 h 469636"/>
                <a:gd name="connsiteX25" fmla="*/ 213471 w 426942"/>
                <a:gd name="connsiteY25" fmla="*/ 0 h 469636"/>
                <a:gd name="connsiteX26" fmla="*/ 149430 w 426942"/>
                <a:gd name="connsiteY26" fmla="*/ 53368 h 469636"/>
                <a:gd name="connsiteX27" fmla="*/ 74715 w 426942"/>
                <a:gd name="connsiteY27" fmla="*/ 53368 h 469636"/>
                <a:gd name="connsiteX28" fmla="*/ 74715 w 426942"/>
                <a:gd name="connsiteY28" fmla="*/ 100331 h 469636"/>
                <a:gd name="connsiteX29" fmla="*/ 0 w 426942"/>
                <a:gd name="connsiteY29" fmla="*/ 171311 h 469636"/>
                <a:gd name="connsiteX30" fmla="*/ 0 w 426942"/>
                <a:gd name="connsiteY30" fmla="*/ 469637 h 469636"/>
                <a:gd name="connsiteX31" fmla="*/ 426943 w 426942"/>
                <a:gd name="connsiteY31" fmla="*/ 469637 h 469636"/>
                <a:gd name="connsiteX32" fmla="*/ 426943 w 426942"/>
                <a:gd name="connsiteY32" fmla="*/ 171311 h 469636"/>
                <a:gd name="connsiteX33" fmla="*/ 352228 w 426942"/>
                <a:gd name="connsiteY33" fmla="*/ 99798 h 469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426942" h="469636">
                  <a:moveTo>
                    <a:pt x="394922" y="424808"/>
                  </a:moveTo>
                  <a:lnTo>
                    <a:pt x="288186" y="323409"/>
                  </a:lnTo>
                  <a:lnTo>
                    <a:pt x="394922" y="222010"/>
                  </a:lnTo>
                  <a:lnTo>
                    <a:pt x="394922" y="424808"/>
                  </a:lnTo>
                  <a:close/>
                  <a:moveTo>
                    <a:pt x="49098" y="437616"/>
                  </a:moveTo>
                  <a:lnTo>
                    <a:pt x="154767" y="337818"/>
                  </a:lnTo>
                  <a:lnTo>
                    <a:pt x="162238" y="330880"/>
                  </a:lnTo>
                  <a:cubicBezTo>
                    <a:pt x="191057" y="303663"/>
                    <a:pt x="236419" y="303663"/>
                    <a:pt x="265238" y="330880"/>
                  </a:cubicBezTo>
                  <a:lnTo>
                    <a:pt x="272710" y="337818"/>
                  </a:lnTo>
                  <a:lnTo>
                    <a:pt x="377844" y="437616"/>
                  </a:lnTo>
                  <a:lnTo>
                    <a:pt x="49098" y="437616"/>
                  </a:lnTo>
                  <a:close/>
                  <a:moveTo>
                    <a:pt x="32021" y="221476"/>
                  </a:moveTo>
                  <a:lnTo>
                    <a:pt x="138756" y="322875"/>
                  </a:lnTo>
                  <a:lnTo>
                    <a:pt x="32021" y="424274"/>
                  </a:lnTo>
                  <a:lnTo>
                    <a:pt x="32021" y="221476"/>
                  </a:lnTo>
                  <a:close/>
                  <a:moveTo>
                    <a:pt x="106736" y="85389"/>
                  </a:moveTo>
                  <a:lnTo>
                    <a:pt x="320207" y="85389"/>
                  </a:lnTo>
                  <a:lnTo>
                    <a:pt x="320207" y="263103"/>
                  </a:lnTo>
                  <a:lnTo>
                    <a:pt x="272176" y="309000"/>
                  </a:lnTo>
                  <a:cubicBezTo>
                    <a:pt x="237487" y="282316"/>
                    <a:pt x="189456" y="282316"/>
                    <a:pt x="154767" y="309000"/>
                  </a:cubicBezTo>
                  <a:lnTo>
                    <a:pt x="106736" y="263103"/>
                  </a:lnTo>
                  <a:lnTo>
                    <a:pt x="106736" y="85389"/>
                  </a:lnTo>
                  <a:close/>
                  <a:moveTo>
                    <a:pt x="352228" y="99798"/>
                  </a:moveTo>
                  <a:lnTo>
                    <a:pt x="352228" y="53368"/>
                  </a:lnTo>
                  <a:lnTo>
                    <a:pt x="277513" y="53368"/>
                  </a:lnTo>
                  <a:lnTo>
                    <a:pt x="213471" y="0"/>
                  </a:lnTo>
                  <a:lnTo>
                    <a:pt x="149430" y="53368"/>
                  </a:lnTo>
                  <a:lnTo>
                    <a:pt x="74715" y="53368"/>
                  </a:lnTo>
                  <a:lnTo>
                    <a:pt x="74715" y="100331"/>
                  </a:lnTo>
                  <a:lnTo>
                    <a:pt x="0" y="171311"/>
                  </a:lnTo>
                  <a:lnTo>
                    <a:pt x="0" y="469637"/>
                  </a:lnTo>
                  <a:lnTo>
                    <a:pt x="426943" y="469637"/>
                  </a:lnTo>
                  <a:lnTo>
                    <a:pt x="426943" y="171311"/>
                  </a:lnTo>
                  <a:lnTo>
                    <a:pt x="352228" y="99798"/>
                  </a:lnTo>
                  <a:close/>
                </a:path>
              </a:pathLst>
            </a:custGeom>
            <a:solidFill>
              <a:schemeClr val="accent3"/>
            </a:solidFill>
            <a:ln w="5259" cap="flat">
              <a:solidFill>
                <a:schemeClr val="bg1"/>
              </a:solidFill>
              <a:prstDash val="solid"/>
              <a:miter/>
            </a:ln>
          </p:spPr>
          <p:txBody>
            <a:bodyPr rtlCol="0" anchor="ctr"/>
            <a:lstStyle/>
            <a:p>
              <a:endParaRPr lang="en-AU" sz="1432"/>
            </a:p>
          </p:txBody>
        </p:sp>
        <p:sp>
          <p:nvSpPr>
            <p:cNvPr id="74" name="Freeform: Shape 73">
              <a:extLst>
                <a:ext uri="{FF2B5EF4-FFF2-40B4-BE49-F238E27FC236}">
                  <a16:creationId xmlns:a16="http://schemas.microsoft.com/office/drawing/2014/main" id="{59DFCA5F-37DF-4910-AE7C-424D2A473DBC}"/>
                </a:ext>
              </a:extLst>
            </p:cNvPr>
            <p:cNvSpPr/>
            <p:nvPr/>
          </p:nvSpPr>
          <p:spPr>
            <a:xfrm>
              <a:off x="3810483" y="3345016"/>
              <a:ext cx="138763" cy="139823"/>
            </a:xfrm>
            <a:custGeom>
              <a:avLst/>
              <a:gdLst>
                <a:gd name="connsiteX0" fmla="*/ 68851 w 138763"/>
                <a:gd name="connsiteY0" fmla="*/ 88057 h 139823"/>
                <a:gd name="connsiteX1" fmla="*/ 51774 w 138763"/>
                <a:gd name="connsiteY1" fmla="*/ 70979 h 139823"/>
                <a:gd name="connsiteX2" fmla="*/ 68851 w 138763"/>
                <a:gd name="connsiteY2" fmla="*/ 53902 h 139823"/>
                <a:gd name="connsiteX3" fmla="*/ 85929 w 138763"/>
                <a:gd name="connsiteY3" fmla="*/ 70979 h 139823"/>
                <a:gd name="connsiteX4" fmla="*/ 68851 w 138763"/>
                <a:gd name="connsiteY4" fmla="*/ 88057 h 139823"/>
                <a:gd name="connsiteX5" fmla="*/ 68851 w 138763"/>
                <a:gd name="connsiteY5" fmla="*/ 139824 h 139823"/>
                <a:gd name="connsiteX6" fmla="*/ 103540 w 138763"/>
                <a:gd name="connsiteY6" fmla="*/ 131285 h 139823"/>
                <a:gd name="connsiteX7" fmla="*/ 107276 w 138763"/>
                <a:gd name="connsiteY7" fmla="*/ 119010 h 139823"/>
                <a:gd name="connsiteX8" fmla="*/ 95002 w 138763"/>
                <a:gd name="connsiteY8" fmla="*/ 115274 h 139823"/>
                <a:gd name="connsiteX9" fmla="*/ 68851 w 138763"/>
                <a:gd name="connsiteY9" fmla="*/ 121679 h 139823"/>
                <a:gd name="connsiteX10" fmla="*/ 17618 w 138763"/>
                <a:gd name="connsiteY10" fmla="*/ 69912 h 139823"/>
                <a:gd name="connsiteX11" fmla="*/ 69385 w 138763"/>
                <a:gd name="connsiteY11" fmla="*/ 18145 h 139823"/>
                <a:gd name="connsiteX12" fmla="*/ 121152 w 138763"/>
                <a:gd name="connsiteY12" fmla="*/ 69912 h 139823"/>
                <a:gd name="connsiteX13" fmla="*/ 121152 w 138763"/>
                <a:gd name="connsiteY13" fmla="*/ 86990 h 139823"/>
                <a:gd name="connsiteX14" fmla="*/ 104074 w 138763"/>
                <a:gd name="connsiteY14" fmla="*/ 69912 h 139823"/>
                <a:gd name="connsiteX15" fmla="*/ 75789 w 138763"/>
                <a:gd name="connsiteY15" fmla="*/ 35223 h 139823"/>
                <a:gd name="connsiteX16" fmla="*/ 36831 w 138763"/>
                <a:gd name="connsiteY16" fmla="*/ 56570 h 139823"/>
                <a:gd name="connsiteX17" fmla="*/ 51240 w 138763"/>
                <a:gd name="connsiteY17" fmla="*/ 98730 h 139823"/>
                <a:gd name="connsiteX18" fmla="*/ 95535 w 138763"/>
                <a:gd name="connsiteY18" fmla="*/ 91793 h 139823"/>
                <a:gd name="connsiteX19" fmla="*/ 121685 w 138763"/>
                <a:gd name="connsiteY19" fmla="*/ 103534 h 139823"/>
                <a:gd name="connsiteX20" fmla="*/ 138763 w 138763"/>
                <a:gd name="connsiteY20" fmla="*/ 86456 h 139823"/>
                <a:gd name="connsiteX21" fmla="*/ 138763 w 138763"/>
                <a:gd name="connsiteY21" fmla="*/ 69378 h 139823"/>
                <a:gd name="connsiteX22" fmla="*/ 69385 w 138763"/>
                <a:gd name="connsiteY22" fmla="*/ 0 h 139823"/>
                <a:gd name="connsiteX23" fmla="*/ 7 w 138763"/>
                <a:gd name="connsiteY23" fmla="*/ 69378 h 139823"/>
                <a:gd name="connsiteX24" fmla="*/ 68851 w 138763"/>
                <a:gd name="connsiteY24" fmla="*/ 139824 h 1398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38763" h="139823">
                  <a:moveTo>
                    <a:pt x="68851" y="88057"/>
                  </a:moveTo>
                  <a:cubicBezTo>
                    <a:pt x="59245" y="88057"/>
                    <a:pt x="51774" y="80052"/>
                    <a:pt x="51774" y="70979"/>
                  </a:cubicBezTo>
                  <a:cubicBezTo>
                    <a:pt x="51774" y="61373"/>
                    <a:pt x="59779" y="53902"/>
                    <a:pt x="68851" y="53902"/>
                  </a:cubicBezTo>
                  <a:cubicBezTo>
                    <a:pt x="78457" y="53902"/>
                    <a:pt x="85929" y="61373"/>
                    <a:pt x="85929" y="70979"/>
                  </a:cubicBezTo>
                  <a:cubicBezTo>
                    <a:pt x="85929" y="80585"/>
                    <a:pt x="78457" y="88057"/>
                    <a:pt x="68851" y="88057"/>
                  </a:cubicBezTo>
                  <a:close/>
                  <a:moveTo>
                    <a:pt x="68851" y="139824"/>
                  </a:moveTo>
                  <a:cubicBezTo>
                    <a:pt x="81126" y="139824"/>
                    <a:pt x="92867" y="136622"/>
                    <a:pt x="103540" y="131285"/>
                  </a:cubicBezTo>
                  <a:cubicBezTo>
                    <a:pt x="107810" y="128616"/>
                    <a:pt x="109411" y="123280"/>
                    <a:pt x="107276" y="119010"/>
                  </a:cubicBezTo>
                  <a:cubicBezTo>
                    <a:pt x="104608" y="114741"/>
                    <a:pt x="99271" y="113140"/>
                    <a:pt x="95002" y="115274"/>
                  </a:cubicBezTo>
                  <a:cubicBezTo>
                    <a:pt x="86996" y="119544"/>
                    <a:pt x="77924" y="121679"/>
                    <a:pt x="68851" y="121679"/>
                  </a:cubicBezTo>
                  <a:cubicBezTo>
                    <a:pt x="40566" y="121679"/>
                    <a:pt x="17085" y="98197"/>
                    <a:pt x="17618" y="69912"/>
                  </a:cubicBezTo>
                  <a:cubicBezTo>
                    <a:pt x="17618" y="41627"/>
                    <a:pt x="41100" y="18145"/>
                    <a:pt x="69385" y="18145"/>
                  </a:cubicBezTo>
                  <a:cubicBezTo>
                    <a:pt x="97670" y="18145"/>
                    <a:pt x="121152" y="41093"/>
                    <a:pt x="121152" y="69912"/>
                  </a:cubicBezTo>
                  <a:lnTo>
                    <a:pt x="121152" y="86990"/>
                  </a:lnTo>
                  <a:cubicBezTo>
                    <a:pt x="111546" y="86990"/>
                    <a:pt x="104074" y="79518"/>
                    <a:pt x="104074" y="69912"/>
                  </a:cubicBezTo>
                  <a:cubicBezTo>
                    <a:pt x="104074" y="52834"/>
                    <a:pt x="92333" y="38425"/>
                    <a:pt x="75789" y="35223"/>
                  </a:cubicBezTo>
                  <a:cubicBezTo>
                    <a:pt x="59245" y="32021"/>
                    <a:pt x="42701" y="41093"/>
                    <a:pt x="36831" y="56570"/>
                  </a:cubicBezTo>
                  <a:cubicBezTo>
                    <a:pt x="30960" y="72047"/>
                    <a:pt x="36831" y="90192"/>
                    <a:pt x="51240" y="98730"/>
                  </a:cubicBezTo>
                  <a:cubicBezTo>
                    <a:pt x="65649" y="107269"/>
                    <a:pt x="84328" y="104601"/>
                    <a:pt x="95535" y="91793"/>
                  </a:cubicBezTo>
                  <a:cubicBezTo>
                    <a:pt x="101939" y="99264"/>
                    <a:pt x="111546" y="103534"/>
                    <a:pt x="121685" y="103534"/>
                  </a:cubicBezTo>
                  <a:cubicBezTo>
                    <a:pt x="131292" y="103534"/>
                    <a:pt x="138763" y="96062"/>
                    <a:pt x="138763" y="86456"/>
                  </a:cubicBezTo>
                  <a:lnTo>
                    <a:pt x="138763" y="69378"/>
                  </a:lnTo>
                  <a:cubicBezTo>
                    <a:pt x="138763" y="30953"/>
                    <a:pt x="107810" y="0"/>
                    <a:pt x="69385" y="0"/>
                  </a:cubicBezTo>
                  <a:cubicBezTo>
                    <a:pt x="30960" y="0"/>
                    <a:pt x="7" y="30953"/>
                    <a:pt x="7" y="69378"/>
                  </a:cubicBezTo>
                  <a:cubicBezTo>
                    <a:pt x="-527" y="108337"/>
                    <a:pt x="30426" y="139290"/>
                    <a:pt x="68851" y="139824"/>
                  </a:cubicBezTo>
                  <a:close/>
                </a:path>
              </a:pathLst>
            </a:custGeom>
            <a:solidFill>
              <a:schemeClr val="bg1"/>
            </a:solidFill>
            <a:ln w="5259" cap="flat">
              <a:noFill/>
              <a:prstDash val="solid"/>
              <a:miter/>
            </a:ln>
          </p:spPr>
          <p:txBody>
            <a:bodyPr rtlCol="0" anchor="ctr"/>
            <a:lstStyle/>
            <a:p>
              <a:endParaRPr lang="en-AU" sz="1432"/>
            </a:p>
          </p:txBody>
        </p:sp>
      </p:grpSp>
      <p:grpSp>
        <p:nvGrpSpPr>
          <p:cNvPr id="101" name="Group 100">
            <a:extLst>
              <a:ext uri="{FF2B5EF4-FFF2-40B4-BE49-F238E27FC236}">
                <a16:creationId xmlns:a16="http://schemas.microsoft.com/office/drawing/2014/main" id="{A5523098-630F-4014-A1C4-0B87296745AA}"/>
              </a:ext>
            </a:extLst>
          </p:cNvPr>
          <p:cNvGrpSpPr/>
          <p:nvPr/>
        </p:nvGrpSpPr>
        <p:grpSpPr>
          <a:xfrm>
            <a:off x="5388611" y="3384664"/>
            <a:ext cx="454046" cy="226746"/>
            <a:chOff x="4360769" y="3378557"/>
            <a:chExt cx="482923" cy="242467"/>
          </a:xfrm>
        </p:grpSpPr>
        <p:sp>
          <p:nvSpPr>
            <p:cNvPr id="88" name="Freeform: Shape 87">
              <a:extLst>
                <a:ext uri="{FF2B5EF4-FFF2-40B4-BE49-F238E27FC236}">
                  <a16:creationId xmlns:a16="http://schemas.microsoft.com/office/drawing/2014/main" id="{702514A0-F0B2-4CB6-AE92-CD5636263187}"/>
                </a:ext>
              </a:extLst>
            </p:cNvPr>
            <p:cNvSpPr/>
            <p:nvPr/>
          </p:nvSpPr>
          <p:spPr>
            <a:xfrm>
              <a:off x="4542028" y="3446871"/>
              <a:ext cx="141697" cy="82673"/>
            </a:xfrm>
            <a:custGeom>
              <a:avLst/>
              <a:gdLst>
                <a:gd name="connsiteX0" fmla="*/ 141697 w 141697"/>
                <a:gd name="connsiteY0" fmla="*/ 48654 h 82673"/>
                <a:gd name="connsiteX1" fmla="*/ 107677 w 141697"/>
                <a:gd name="connsiteY1" fmla="*/ 82674 h 82673"/>
                <a:gd name="connsiteX2" fmla="*/ 73605 w 141697"/>
                <a:gd name="connsiteY2" fmla="*/ 48654 h 82673"/>
                <a:gd name="connsiteX3" fmla="*/ 92610 w 141697"/>
                <a:gd name="connsiteY3" fmla="*/ 48654 h 82673"/>
                <a:gd name="connsiteX4" fmla="*/ 59220 w 141697"/>
                <a:gd name="connsiteY4" fmla="*/ 28231 h 82673"/>
                <a:gd name="connsiteX5" fmla="*/ 34598 w 141697"/>
                <a:gd name="connsiteY5" fmla="*/ 37629 h 82673"/>
                <a:gd name="connsiteX6" fmla="*/ 0 w 141697"/>
                <a:gd name="connsiteY6" fmla="*/ 37629 h 82673"/>
                <a:gd name="connsiteX7" fmla="*/ 87186 w 141697"/>
                <a:gd name="connsiteY7" fmla="*/ 6256 h 82673"/>
                <a:gd name="connsiteX8" fmla="*/ 122587 w 141697"/>
                <a:gd name="connsiteY8" fmla="*/ 48654 h 826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1697" h="82673">
                  <a:moveTo>
                    <a:pt x="141697" y="48654"/>
                  </a:moveTo>
                  <a:lnTo>
                    <a:pt x="107677" y="82674"/>
                  </a:lnTo>
                  <a:lnTo>
                    <a:pt x="73605" y="48654"/>
                  </a:lnTo>
                  <a:lnTo>
                    <a:pt x="92610" y="48654"/>
                  </a:lnTo>
                  <a:cubicBezTo>
                    <a:pt x="86181" y="36131"/>
                    <a:pt x="73296" y="28250"/>
                    <a:pt x="59220" y="28231"/>
                  </a:cubicBezTo>
                  <a:cubicBezTo>
                    <a:pt x="50139" y="28241"/>
                    <a:pt x="41376" y="31585"/>
                    <a:pt x="34598" y="37629"/>
                  </a:cubicBezTo>
                  <a:lnTo>
                    <a:pt x="0" y="37629"/>
                  </a:lnTo>
                  <a:cubicBezTo>
                    <a:pt x="15412" y="4889"/>
                    <a:pt x="54447" y="-9157"/>
                    <a:pt x="87186" y="6256"/>
                  </a:cubicBezTo>
                  <a:cubicBezTo>
                    <a:pt x="104658" y="14481"/>
                    <a:pt x="117612" y="29995"/>
                    <a:pt x="122587" y="48654"/>
                  </a:cubicBezTo>
                  <a:close/>
                </a:path>
              </a:pathLst>
            </a:custGeom>
            <a:solidFill>
              <a:schemeClr val="bg1"/>
            </a:solidFill>
            <a:ln w="12700" cap="flat">
              <a:noFill/>
              <a:prstDash val="solid"/>
              <a:miter/>
            </a:ln>
          </p:spPr>
          <p:txBody>
            <a:bodyPr rtlCol="0" anchor="ctr"/>
            <a:lstStyle/>
            <a:p>
              <a:endParaRPr lang="en-AU" sz="1432"/>
            </a:p>
          </p:txBody>
        </p:sp>
        <p:sp>
          <p:nvSpPr>
            <p:cNvPr id="89" name="Freeform: Shape 88">
              <a:extLst>
                <a:ext uri="{FF2B5EF4-FFF2-40B4-BE49-F238E27FC236}">
                  <a16:creationId xmlns:a16="http://schemas.microsoft.com/office/drawing/2014/main" id="{0A62632F-104E-4A6C-9013-554670074060}"/>
                </a:ext>
              </a:extLst>
            </p:cNvPr>
            <p:cNvSpPr/>
            <p:nvPr/>
          </p:nvSpPr>
          <p:spPr>
            <a:xfrm>
              <a:off x="4518980" y="3495524"/>
              <a:ext cx="141697" cy="82687"/>
            </a:xfrm>
            <a:custGeom>
              <a:avLst/>
              <a:gdLst>
                <a:gd name="connsiteX0" fmla="*/ 0 w 141697"/>
                <a:gd name="connsiteY0" fmla="*/ 34020 h 82687"/>
                <a:gd name="connsiteX1" fmla="*/ 34072 w 141697"/>
                <a:gd name="connsiteY1" fmla="*/ 0 h 82687"/>
                <a:gd name="connsiteX2" fmla="*/ 68092 w 141697"/>
                <a:gd name="connsiteY2" fmla="*/ 34020 h 82687"/>
                <a:gd name="connsiteX3" fmla="*/ 48930 w 141697"/>
                <a:gd name="connsiteY3" fmla="*/ 34020 h 82687"/>
                <a:gd name="connsiteX4" fmla="*/ 82267 w 141697"/>
                <a:gd name="connsiteY4" fmla="*/ 54443 h 82687"/>
                <a:gd name="connsiteX5" fmla="*/ 106942 w 141697"/>
                <a:gd name="connsiteY5" fmla="*/ 45045 h 82687"/>
                <a:gd name="connsiteX6" fmla="*/ 141697 w 141697"/>
                <a:gd name="connsiteY6" fmla="*/ 45045 h 82687"/>
                <a:gd name="connsiteX7" fmla="*/ 54347 w 141697"/>
                <a:gd name="connsiteY7" fmla="*/ 76400 h 82687"/>
                <a:gd name="connsiteX8" fmla="*/ 18952 w 141697"/>
                <a:gd name="connsiteY8" fmla="*/ 34020 h 82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1697" h="82687">
                  <a:moveTo>
                    <a:pt x="0" y="34020"/>
                  </a:moveTo>
                  <a:lnTo>
                    <a:pt x="34072" y="0"/>
                  </a:lnTo>
                  <a:lnTo>
                    <a:pt x="68092" y="34020"/>
                  </a:lnTo>
                  <a:lnTo>
                    <a:pt x="48930" y="34020"/>
                  </a:lnTo>
                  <a:cubicBezTo>
                    <a:pt x="55341" y="46534"/>
                    <a:pt x="68207" y="54416"/>
                    <a:pt x="82267" y="54443"/>
                  </a:cubicBezTo>
                  <a:cubicBezTo>
                    <a:pt x="91366" y="54440"/>
                    <a:pt x="100147" y="51096"/>
                    <a:pt x="106942" y="45045"/>
                  </a:cubicBezTo>
                  <a:lnTo>
                    <a:pt x="141697" y="45045"/>
                  </a:lnTo>
                  <a:cubicBezTo>
                    <a:pt x="126235" y="77824"/>
                    <a:pt x="87126" y="91863"/>
                    <a:pt x="54347" y="76400"/>
                  </a:cubicBezTo>
                  <a:cubicBezTo>
                    <a:pt x="36891" y="68165"/>
                    <a:pt x="23944" y="52664"/>
                    <a:pt x="18952" y="34020"/>
                  </a:cubicBezTo>
                  <a:close/>
                </a:path>
              </a:pathLst>
            </a:custGeom>
            <a:solidFill>
              <a:schemeClr val="bg1"/>
            </a:solidFill>
            <a:ln w="12700" cap="flat">
              <a:noFill/>
              <a:prstDash val="solid"/>
              <a:miter/>
            </a:ln>
          </p:spPr>
          <p:txBody>
            <a:bodyPr rtlCol="0" anchor="ctr"/>
            <a:lstStyle/>
            <a:p>
              <a:endParaRPr lang="en-AU" sz="1432"/>
            </a:p>
          </p:txBody>
        </p:sp>
        <p:sp>
          <p:nvSpPr>
            <p:cNvPr id="90" name="Freeform: Shape 89">
              <a:extLst>
                <a:ext uri="{FF2B5EF4-FFF2-40B4-BE49-F238E27FC236}">
                  <a16:creationId xmlns:a16="http://schemas.microsoft.com/office/drawing/2014/main" id="{A48985F3-1BD1-4790-91AB-D19D2B1BF786}"/>
                </a:ext>
              </a:extLst>
            </p:cNvPr>
            <p:cNvSpPr/>
            <p:nvPr/>
          </p:nvSpPr>
          <p:spPr>
            <a:xfrm>
              <a:off x="4360769" y="3378557"/>
              <a:ext cx="482923" cy="242467"/>
            </a:xfrm>
            <a:custGeom>
              <a:avLst/>
              <a:gdLst>
                <a:gd name="connsiteX0" fmla="*/ 402756 w 482923"/>
                <a:gd name="connsiteY0" fmla="*/ 293929 h 293928"/>
                <a:gd name="connsiteX1" fmla="*/ 482900 w 482923"/>
                <a:gd name="connsiteY1" fmla="*/ 209899 h 293928"/>
                <a:gd name="connsiteX2" fmla="*/ 412731 w 482923"/>
                <a:gd name="connsiteY2" fmla="*/ 130601 h 293928"/>
                <a:gd name="connsiteX3" fmla="*/ 373461 w 482923"/>
                <a:gd name="connsiteY3" fmla="*/ 66551 h 293928"/>
                <a:gd name="connsiteX4" fmla="*/ 298543 w 482923"/>
                <a:gd name="connsiteY4" fmla="*/ 50801 h 293928"/>
                <a:gd name="connsiteX5" fmla="*/ 179158 w 482923"/>
                <a:gd name="connsiteY5" fmla="*/ 3079 h 293928"/>
                <a:gd name="connsiteX6" fmla="*/ 94423 w 482923"/>
                <a:gd name="connsiteY6" fmla="*/ 97579 h 293928"/>
                <a:gd name="connsiteX7" fmla="*/ 19033 w 482923"/>
                <a:gd name="connsiteY7" fmla="*/ 136691 h 293928"/>
                <a:gd name="connsiteX8" fmla="*/ 8953 w 482923"/>
                <a:gd name="connsiteY8" fmla="*/ 237281 h 293928"/>
                <a:gd name="connsiteX9" fmla="*/ 91588 w 482923"/>
                <a:gd name="connsiteY9" fmla="*/ 293351 h 293928"/>
                <a:gd name="connsiteX10" fmla="*/ 93006 w 482923"/>
                <a:gd name="connsiteY10" fmla="*/ 260749 h 293928"/>
                <a:gd name="connsiteX11" fmla="*/ 38038 w 482923"/>
                <a:gd name="connsiteY11" fmla="*/ 223421 h 293928"/>
                <a:gd name="connsiteX12" fmla="*/ 44706 w 482923"/>
                <a:gd name="connsiteY12" fmla="*/ 156379 h 293928"/>
                <a:gd name="connsiteX13" fmla="*/ 106446 w 482923"/>
                <a:gd name="connsiteY13" fmla="*/ 131179 h 293928"/>
                <a:gd name="connsiteX14" fmla="*/ 125083 w 482923"/>
                <a:gd name="connsiteY14" fmla="*/ 134276 h 293928"/>
                <a:gd name="connsiteX15" fmla="*/ 125083 w 482923"/>
                <a:gd name="connsiteY15" fmla="*/ 113696 h 293928"/>
                <a:gd name="connsiteX16" fmla="*/ 186561 w 482923"/>
                <a:gd name="connsiteY16" fmla="*/ 34946 h 293928"/>
                <a:gd name="connsiteX17" fmla="*/ 276651 w 482923"/>
                <a:gd name="connsiteY17" fmla="*/ 76946 h 293928"/>
                <a:gd name="connsiteX18" fmla="*/ 283003 w 482923"/>
                <a:gd name="connsiteY18" fmla="*/ 89599 h 293928"/>
                <a:gd name="connsiteX19" fmla="*/ 296181 w 482923"/>
                <a:gd name="connsiteY19" fmla="*/ 84926 h 293928"/>
                <a:gd name="connsiteX20" fmla="*/ 354823 w 482923"/>
                <a:gd name="connsiteY20" fmla="*/ 93116 h 293928"/>
                <a:gd name="connsiteX21" fmla="*/ 381861 w 482923"/>
                <a:gd name="connsiteY21" fmla="*/ 146299 h 293928"/>
                <a:gd name="connsiteX22" fmla="*/ 381861 w 482923"/>
                <a:gd name="connsiteY22" fmla="*/ 162679 h 293928"/>
                <a:gd name="connsiteX23" fmla="*/ 403281 w 482923"/>
                <a:gd name="connsiteY23" fmla="*/ 162679 h 293928"/>
                <a:gd name="connsiteX24" fmla="*/ 450694 w 482923"/>
                <a:gd name="connsiteY24" fmla="*/ 213791 h 293928"/>
                <a:gd name="connsiteX25" fmla="*/ 402756 w 482923"/>
                <a:gd name="connsiteY25" fmla="*/ 261221 h 293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482923" h="293928">
                  <a:moveTo>
                    <a:pt x="402756" y="293929"/>
                  </a:moveTo>
                  <a:cubicBezTo>
                    <a:pt x="448091" y="292856"/>
                    <a:pt x="483973" y="255234"/>
                    <a:pt x="482900" y="209899"/>
                  </a:cubicBezTo>
                  <a:cubicBezTo>
                    <a:pt x="481953" y="169901"/>
                    <a:pt x="452316" y="136408"/>
                    <a:pt x="412731" y="130601"/>
                  </a:cubicBezTo>
                  <a:cubicBezTo>
                    <a:pt x="408548" y="104927"/>
                    <a:pt x="394445" y="81925"/>
                    <a:pt x="373461" y="66551"/>
                  </a:cubicBezTo>
                  <a:cubicBezTo>
                    <a:pt x="351744" y="51161"/>
                    <a:pt x="324620" y="45458"/>
                    <a:pt x="298543" y="50801"/>
                  </a:cubicBezTo>
                  <a:cubicBezTo>
                    <a:pt x="272889" y="11193"/>
                    <a:pt x="225047" y="-7932"/>
                    <a:pt x="179158" y="3079"/>
                  </a:cubicBezTo>
                  <a:cubicBezTo>
                    <a:pt x="134434" y="14597"/>
                    <a:pt x="101014" y="51867"/>
                    <a:pt x="94423" y="97579"/>
                  </a:cubicBezTo>
                  <a:cubicBezTo>
                    <a:pt x="64629" y="98379"/>
                    <a:pt x="36845" y="112793"/>
                    <a:pt x="19033" y="136691"/>
                  </a:cubicBezTo>
                  <a:cubicBezTo>
                    <a:pt x="-2071" y="166007"/>
                    <a:pt x="-5914" y="204361"/>
                    <a:pt x="8953" y="237281"/>
                  </a:cubicBezTo>
                  <a:cubicBezTo>
                    <a:pt x="24109" y="269730"/>
                    <a:pt x="55835" y="291258"/>
                    <a:pt x="91588" y="293351"/>
                  </a:cubicBezTo>
                  <a:close/>
                  <a:moveTo>
                    <a:pt x="93006" y="260749"/>
                  </a:moveTo>
                  <a:cubicBezTo>
                    <a:pt x="69250" y="259252"/>
                    <a:pt x="48190" y="244951"/>
                    <a:pt x="38038" y="223421"/>
                  </a:cubicBezTo>
                  <a:cubicBezTo>
                    <a:pt x="28188" y="201477"/>
                    <a:pt x="30726" y="175953"/>
                    <a:pt x="44706" y="156379"/>
                  </a:cubicBezTo>
                  <a:cubicBezTo>
                    <a:pt x="58998" y="137151"/>
                    <a:pt x="82781" y="127444"/>
                    <a:pt x="106446" y="131179"/>
                  </a:cubicBezTo>
                  <a:lnTo>
                    <a:pt x="125083" y="134276"/>
                  </a:lnTo>
                  <a:lnTo>
                    <a:pt x="125083" y="113696"/>
                  </a:lnTo>
                  <a:cubicBezTo>
                    <a:pt x="125266" y="76514"/>
                    <a:pt x="150534" y="44146"/>
                    <a:pt x="186561" y="34946"/>
                  </a:cubicBezTo>
                  <a:cubicBezTo>
                    <a:pt x="222710" y="26230"/>
                    <a:pt x="260086" y="43654"/>
                    <a:pt x="276651" y="76946"/>
                  </a:cubicBezTo>
                  <a:lnTo>
                    <a:pt x="283003" y="89599"/>
                  </a:lnTo>
                  <a:lnTo>
                    <a:pt x="296181" y="84926"/>
                  </a:lnTo>
                  <a:cubicBezTo>
                    <a:pt x="315897" y="77960"/>
                    <a:pt x="337770" y="81015"/>
                    <a:pt x="354823" y="93116"/>
                  </a:cubicBezTo>
                  <a:cubicBezTo>
                    <a:pt x="371779" y="105537"/>
                    <a:pt x="381817" y="125281"/>
                    <a:pt x="381861" y="146299"/>
                  </a:cubicBezTo>
                  <a:lnTo>
                    <a:pt x="381861" y="162679"/>
                  </a:lnTo>
                  <a:lnTo>
                    <a:pt x="403281" y="162679"/>
                  </a:lnTo>
                  <a:cubicBezTo>
                    <a:pt x="430488" y="163700"/>
                    <a:pt x="451716" y="186584"/>
                    <a:pt x="450694" y="213791"/>
                  </a:cubicBezTo>
                  <a:cubicBezTo>
                    <a:pt x="449719" y="239767"/>
                    <a:pt x="428741" y="260523"/>
                    <a:pt x="402756" y="261221"/>
                  </a:cubicBezTo>
                  <a:close/>
                </a:path>
              </a:pathLst>
            </a:custGeom>
            <a:noFill/>
            <a:ln w="12700" cap="flat">
              <a:solidFill>
                <a:schemeClr val="bg1"/>
              </a:solidFill>
              <a:prstDash val="solid"/>
              <a:miter/>
            </a:ln>
          </p:spPr>
          <p:txBody>
            <a:bodyPr rtlCol="0" anchor="ctr"/>
            <a:lstStyle/>
            <a:p>
              <a:endParaRPr lang="en-AU" sz="1432"/>
            </a:p>
          </p:txBody>
        </p:sp>
      </p:grpSp>
      <p:sp>
        <p:nvSpPr>
          <p:cNvPr id="92" name="Oval 91">
            <a:extLst>
              <a:ext uri="{FF2B5EF4-FFF2-40B4-BE49-F238E27FC236}">
                <a16:creationId xmlns:a16="http://schemas.microsoft.com/office/drawing/2014/main" id="{12A43CC8-A030-4233-A448-B6F417024806}"/>
              </a:ext>
            </a:extLst>
          </p:cNvPr>
          <p:cNvSpPr>
            <a:spLocks noChangeArrowheads="1"/>
          </p:cNvSpPr>
          <p:nvPr/>
        </p:nvSpPr>
        <p:spPr bwMode="auto">
          <a:xfrm>
            <a:off x="6351600" y="3188215"/>
            <a:ext cx="676946" cy="673317"/>
          </a:xfrm>
          <a:prstGeom prst="ellipse">
            <a:avLst/>
          </a:prstGeom>
          <a:solidFill>
            <a:schemeClr val="accent5"/>
          </a:solidFill>
          <a:ln>
            <a:noFill/>
          </a:ln>
        </p:spPr>
        <p:txBody>
          <a:bodyPr vert="horz" wrap="square" lIns="72746" tIns="36373" rIns="72746" bIns="36373" numCol="1" anchor="t" anchorCtr="0" compatLnSpc="1">
            <a:prstTxWarp prst="textNoShape">
              <a:avLst/>
            </a:prstTxWarp>
          </a:bodyPr>
          <a:lstStyle/>
          <a:p>
            <a:endParaRPr lang="en-US" sz="1910"/>
          </a:p>
        </p:txBody>
      </p:sp>
      <p:sp>
        <p:nvSpPr>
          <p:cNvPr id="94" name="Freeform 37">
            <a:extLst>
              <a:ext uri="{FF2B5EF4-FFF2-40B4-BE49-F238E27FC236}">
                <a16:creationId xmlns:a16="http://schemas.microsoft.com/office/drawing/2014/main" id="{29F1F4BC-70D8-45BA-9A17-AC8BC905ACCA}"/>
              </a:ext>
            </a:extLst>
          </p:cNvPr>
          <p:cNvSpPr>
            <a:spLocks noEditPoints="1"/>
          </p:cNvSpPr>
          <p:nvPr/>
        </p:nvSpPr>
        <p:spPr bwMode="auto">
          <a:xfrm>
            <a:off x="1942172" y="3345249"/>
            <a:ext cx="406168" cy="336659"/>
          </a:xfrm>
          <a:custGeom>
            <a:avLst/>
            <a:gdLst>
              <a:gd name="T0" fmla="*/ 212 w 214"/>
              <a:gd name="T1" fmla="*/ 51 h 179"/>
              <a:gd name="T2" fmla="*/ 162 w 214"/>
              <a:gd name="T3" fmla="*/ 38 h 179"/>
              <a:gd name="T4" fmla="*/ 163 w 214"/>
              <a:gd name="T5" fmla="*/ 30 h 179"/>
              <a:gd name="T6" fmla="*/ 133 w 214"/>
              <a:gd name="T7" fmla="*/ 0 h 179"/>
              <a:gd name="T8" fmla="*/ 103 w 214"/>
              <a:gd name="T9" fmla="*/ 30 h 179"/>
              <a:gd name="T10" fmla="*/ 105 w 214"/>
              <a:gd name="T11" fmla="*/ 42 h 179"/>
              <a:gd name="T12" fmla="*/ 72 w 214"/>
              <a:gd name="T13" fmla="*/ 51 h 179"/>
              <a:gd name="T14" fmla="*/ 3 w 214"/>
              <a:gd name="T15" fmla="*/ 33 h 179"/>
              <a:gd name="T16" fmla="*/ 1 w 214"/>
              <a:gd name="T17" fmla="*/ 33 h 179"/>
              <a:gd name="T18" fmla="*/ 0 w 214"/>
              <a:gd name="T19" fmla="*/ 35 h 179"/>
              <a:gd name="T20" fmla="*/ 0 w 214"/>
              <a:gd name="T21" fmla="*/ 159 h 179"/>
              <a:gd name="T22" fmla="*/ 2 w 214"/>
              <a:gd name="T23" fmla="*/ 161 h 179"/>
              <a:gd name="T24" fmla="*/ 72 w 214"/>
              <a:gd name="T25" fmla="*/ 179 h 179"/>
              <a:gd name="T26" fmla="*/ 72 w 214"/>
              <a:gd name="T27" fmla="*/ 179 h 179"/>
              <a:gd name="T28" fmla="*/ 72 w 214"/>
              <a:gd name="T29" fmla="*/ 179 h 179"/>
              <a:gd name="T30" fmla="*/ 72 w 214"/>
              <a:gd name="T31" fmla="*/ 179 h 179"/>
              <a:gd name="T32" fmla="*/ 73 w 214"/>
              <a:gd name="T33" fmla="*/ 179 h 179"/>
              <a:gd name="T34" fmla="*/ 142 w 214"/>
              <a:gd name="T35" fmla="*/ 161 h 179"/>
              <a:gd name="T36" fmla="*/ 211 w 214"/>
              <a:gd name="T37" fmla="*/ 179 h 179"/>
              <a:gd name="T38" fmla="*/ 212 w 214"/>
              <a:gd name="T39" fmla="*/ 179 h 179"/>
              <a:gd name="T40" fmla="*/ 213 w 214"/>
              <a:gd name="T41" fmla="*/ 178 h 179"/>
              <a:gd name="T42" fmla="*/ 214 w 214"/>
              <a:gd name="T43" fmla="*/ 176 h 179"/>
              <a:gd name="T44" fmla="*/ 214 w 214"/>
              <a:gd name="T45" fmla="*/ 53 h 179"/>
              <a:gd name="T46" fmla="*/ 212 w 214"/>
              <a:gd name="T47" fmla="*/ 51 h 179"/>
              <a:gd name="T48" fmla="*/ 133 w 214"/>
              <a:gd name="T49" fmla="*/ 5 h 179"/>
              <a:gd name="T50" fmla="*/ 159 w 214"/>
              <a:gd name="T51" fmla="*/ 30 h 179"/>
              <a:gd name="T52" fmla="*/ 157 w 214"/>
              <a:gd name="T53" fmla="*/ 39 h 179"/>
              <a:gd name="T54" fmla="*/ 157 w 214"/>
              <a:gd name="T55" fmla="*/ 39 h 179"/>
              <a:gd name="T56" fmla="*/ 157 w 214"/>
              <a:gd name="T57" fmla="*/ 39 h 179"/>
              <a:gd name="T58" fmla="*/ 133 w 214"/>
              <a:gd name="T59" fmla="*/ 75 h 179"/>
              <a:gd name="T60" fmla="*/ 108 w 214"/>
              <a:gd name="T61" fmla="*/ 30 h 179"/>
              <a:gd name="T62" fmla="*/ 133 w 214"/>
              <a:gd name="T63" fmla="*/ 5 h 179"/>
              <a:gd name="T64" fmla="*/ 5 w 214"/>
              <a:gd name="T65" fmla="*/ 38 h 179"/>
              <a:gd name="T66" fmla="*/ 70 w 214"/>
              <a:gd name="T67" fmla="*/ 55 h 179"/>
              <a:gd name="T68" fmla="*/ 70 w 214"/>
              <a:gd name="T69" fmla="*/ 173 h 179"/>
              <a:gd name="T70" fmla="*/ 5 w 214"/>
              <a:gd name="T71" fmla="*/ 157 h 179"/>
              <a:gd name="T72" fmla="*/ 5 w 214"/>
              <a:gd name="T73" fmla="*/ 38 h 179"/>
              <a:gd name="T74" fmla="*/ 75 w 214"/>
              <a:gd name="T75" fmla="*/ 55 h 179"/>
              <a:gd name="T76" fmla="*/ 107 w 214"/>
              <a:gd name="T77" fmla="*/ 47 h 179"/>
              <a:gd name="T78" fmla="*/ 133 w 214"/>
              <a:gd name="T79" fmla="*/ 79 h 179"/>
              <a:gd name="T80" fmla="*/ 140 w 214"/>
              <a:gd name="T81" fmla="*/ 77 h 179"/>
              <a:gd name="T82" fmla="*/ 140 w 214"/>
              <a:gd name="T83" fmla="*/ 157 h 179"/>
              <a:gd name="T84" fmla="*/ 75 w 214"/>
              <a:gd name="T85" fmla="*/ 173 h 179"/>
              <a:gd name="T86" fmla="*/ 75 w 214"/>
              <a:gd name="T87" fmla="*/ 55 h 179"/>
              <a:gd name="T88" fmla="*/ 209 w 214"/>
              <a:gd name="T89" fmla="*/ 173 h 179"/>
              <a:gd name="T90" fmla="*/ 144 w 214"/>
              <a:gd name="T91" fmla="*/ 157 h 179"/>
              <a:gd name="T92" fmla="*/ 144 w 214"/>
              <a:gd name="T93" fmla="*/ 73 h 179"/>
              <a:gd name="T94" fmla="*/ 161 w 214"/>
              <a:gd name="T95" fmla="*/ 43 h 179"/>
              <a:gd name="T96" fmla="*/ 209 w 214"/>
              <a:gd name="T97" fmla="*/ 55 h 179"/>
              <a:gd name="T98" fmla="*/ 209 w 214"/>
              <a:gd name="T99" fmla="*/ 173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14" h="179">
                <a:moveTo>
                  <a:pt x="212" y="51"/>
                </a:moveTo>
                <a:cubicBezTo>
                  <a:pt x="162" y="38"/>
                  <a:pt x="162" y="38"/>
                  <a:pt x="162" y="38"/>
                </a:cubicBezTo>
                <a:cubicBezTo>
                  <a:pt x="163" y="35"/>
                  <a:pt x="163" y="33"/>
                  <a:pt x="163" y="30"/>
                </a:cubicBezTo>
                <a:cubicBezTo>
                  <a:pt x="163" y="14"/>
                  <a:pt x="150" y="0"/>
                  <a:pt x="133" y="0"/>
                </a:cubicBezTo>
                <a:cubicBezTo>
                  <a:pt x="117" y="0"/>
                  <a:pt x="103" y="14"/>
                  <a:pt x="103" y="30"/>
                </a:cubicBezTo>
                <a:cubicBezTo>
                  <a:pt x="103" y="34"/>
                  <a:pt x="104" y="38"/>
                  <a:pt x="105" y="42"/>
                </a:cubicBezTo>
                <a:cubicBezTo>
                  <a:pt x="72" y="51"/>
                  <a:pt x="72" y="51"/>
                  <a:pt x="72" y="51"/>
                </a:cubicBezTo>
                <a:cubicBezTo>
                  <a:pt x="3" y="33"/>
                  <a:pt x="3" y="33"/>
                  <a:pt x="3" y="33"/>
                </a:cubicBezTo>
                <a:cubicBezTo>
                  <a:pt x="2" y="33"/>
                  <a:pt x="2" y="33"/>
                  <a:pt x="1" y="33"/>
                </a:cubicBezTo>
                <a:cubicBezTo>
                  <a:pt x="0" y="34"/>
                  <a:pt x="0" y="35"/>
                  <a:pt x="0" y="35"/>
                </a:cubicBezTo>
                <a:cubicBezTo>
                  <a:pt x="0" y="159"/>
                  <a:pt x="0" y="159"/>
                  <a:pt x="0" y="159"/>
                </a:cubicBezTo>
                <a:cubicBezTo>
                  <a:pt x="0" y="160"/>
                  <a:pt x="1" y="161"/>
                  <a:pt x="2" y="161"/>
                </a:cubicBezTo>
                <a:cubicBezTo>
                  <a:pt x="72" y="179"/>
                  <a:pt x="72" y="179"/>
                  <a:pt x="72" y="179"/>
                </a:cubicBezTo>
                <a:cubicBezTo>
                  <a:pt x="72" y="179"/>
                  <a:pt x="72" y="179"/>
                  <a:pt x="72" y="179"/>
                </a:cubicBezTo>
                <a:cubicBezTo>
                  <a:pt x="72" y="179"/>
                  <a:pt x="72" y="179"/>
                  <a:pt x="72" y="179"/>
                </a:cubicBezTo>
                <a:cubicBezTo>
                  <a:pt x="72" y="179"/>
                  <a:pt x="72" y="179"/>
                  <a:pt x="72" y="179"/>
                </a:cubicBezTo>
                <a:cubicBezTo>
                  <a:pt x="72" y="179"/>
                  <a:pt x="73" y="179"/>
                  <a:pt x="73" y="179"/>
                </a:cubicBezTo>
                <a:cubicBezTo>
                  <a:pt x="142" y="161"/>
                  <a:pt x="142" y="161"/>
                  <a:pt x="142" y="161"/>
                </a:cubicBezTo>
                <a:cubicBezTo>
                  <a:pt x="211" y="179"/>
                  <a:pt x="211" y="179"/>
                  <a:pt x="211" y="179"/>
                </a:cubicBezTo>
                <a:cubicBezTo>
                  <a:pt x="211" y="179"/>
                  <a:pt x="211" y="179"/>
                  <a:pt x="212" y="179"/>
                </a:cubicBezTo>
                <a:cubicBezTo>
                  <a:pt x="212" y="179"/>
                  <a:pt x="213" y="179"/>
                  <a:pt x="213" y="178"/>
                </a:cubicBezTo>
                <a:cubicBezTo>
                  <a:pt x="214" y="178"/>
                  <a:pt x="214" y="177"/>
                  <a:pt x="214" y="176"/>
                </a:cubicBezTo>
                <a:cubicBezTo>
                  <a:pt x="214" y="53"/>
                  <a:pt x="214" y="53"/>
                  <a:pt x="214" y="53"/>
                </a:cubicBezTo>
                <a:cubicBezTo>
                  <a:pt x="214" y="52"/>
                  <a:pt x="213" y="51"/>
                  <a:pt x="212" y="51"/>
                </a:cubicBezTo>
                <a:close/>
                <a:moveTo>
                  <a:pt x="133" y="5"/>
                </a:moveTo>
                <a:cubicBezTo>
                  <a:pt x="147" y="5"/>
                  <a:pt x="159" y="16"/>
                  <a:pt x="159" y="30"/>
                </a:cubicBezTo>
                <a:cubicBezTo>
                  <a:pt x="159" y="33"/>
                  <a:pt x="158" y="36"/>
                  <a:pt x="157" y="39"/>
                </a:cubicBezTo>
                <a:cubicBezTo>
                  <a:pt x="157" y="39"/>
                  <a:pt x="157" y="39"/>
                  <a:pt x="157" y="39"/>
                </a:cubicBezTo>
                <a:cubicBezTo>
                  <a:pt x="157" y="39"/>
                  <a:pt x="157" y="39"/>
                  <a:pt x="157" y="39"/>
                </a:cubicBezTo>
                <a:cubicBezTo>
                  <a:pt x="153" y="55"/>
                  <a:pt x="140" y="75"/>
                  <a:pt x="133" y="75"/>
                </a:cubicBezTo>
                <a:cubicBezTo>
                  <a:pt x="125" y="75"/>
                  <a:pt x="108" y="45"/>
                  <a:pt x="108" y="30"/>
                </a:cubicBezTo>
                <a:cubicBezTo>
                  <a:pt x="108" y="16"/>
                  <a:pt x="119" y="5"/>
                  <a:pt x="133" y="5"/>
                </a:cubicBezTo>
                <a:close/>
                <a:moveTo>
                  <a:pt x="5" y="38"/>
                </a:moveTo>
                <a:cubicBezTo>
                  <a:pt x="70" y="55"/>
                  <a:pt x="70" y="55"/>
                  <a:pt x="70" y="55"/>
                </a:cubicBezTo>
                <a:cubicBezTo>
                  <a:pt x="70" y="173"/>
                  <a:pt x="70" y="173"/>
                  <a:pt x="70" y="173"/>
                </a:cubicBezTo>
                <a:cubicBezTo>
                  <a:pt x="5" y="157"/>
                  <a:pt x="5" y="157"/>
                  <a:pt x="5" y="157"/>
                </a:cubicBezTo>
                <a:lnTo>
                  <a:pt x="5" y="38"/>
                </a:lnTo>
                <a:close/>
                <a:moveTo>
                  <a:pt x="75" y="55"/>
                </a:moveTo>
                <a:cubicBezTo>
                  <a:pt x="107" y="47"/>
                  <a:pt x="107" y="47"/>
                  <a:pt x="107" y="47"/>
                </a:cubicBezTo>
                <a:cubicBezTo>
                  <a:pt x="112" y="62"/>
                  <a:pt x="124" y="79"/>
                  <a:pt x="133" y="79"/>
                </a:cubicBezTo>
                <a:cubicBezTo>
                  <a:pt x="135" y="79"/>
                  <a:pt x="137" y="79"/>
                  <a:pt x="140" y="77"/>
                </a:cubicBezTo>
                <a:cubicBezTo>
                  <a:pt x="140" y="157"/>
                  <a:pt x="140" y="157"/>
                  <a:pt x="140" y="157"/>
                </a:cubicBezTo>
                <a:cubicBezTo>
                  <a:pt x="75" y="173"/>
                  <a:pt x="75" y="173"/>
                  <a:pt x="75" y="173"/>
                </a:cubicBezTo>
                <a:lnTo>
                  <a:pt x="75" y="55"/>
                </a:lnTo>
                <a:close/>
                <a:moveTo>
                  <a:pt x="209" y="173"/>
                </a:moveTo>
                <a:cubicBezTo>
                  <a:pt x="144" y="157"/>
                  <a:pt x="144" y="157"/>
                  <a:pt x="144" y="157"/>
                </a:cubicBezTo>
                <a:cubicBezTo>
                  <a:pt x="144" y="73"/>
                  <a:pt x="144" y="73"/>
                  <a:pt x="144" y="73"/>
                </a:cubicBezTo>
                <a:cubicBezTo>
                  <a:pt x="151" y="66"/>
                  <a:pt x="158" y="53"/>
                  <a:pt x="161" y="43"/>
                </a:cubicBezTo>
                <a:cubicBezTo>
                  <a:pt x="209" y="55"/>
                  <a:pt x="209" y="55"/>
                  <a:pt x="209" y="55"/>
                </a:cubicBezTo>
                <a:lnTo>
                  <a:pt x="209" y="17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2746" tIns="36373" rIns="72746" bIns="36373" numCol="1" anchor="t" anchorCtr="0" compatLnSpc="1">
            <a:prstTxWarp prst="textNoShape">
              <a:avLst/>
            </a:prstTxWarp>
          </a:bodyPr>
          <a:lstStyle/>
          <a:p>
            <a:endParaRPr lang="en-US" sz="1910"/>
          </a:p>
        </p:txBody>
      </p:sp>
      <p:sp>
        <p:nvSpPr>
          <p:cNvPr id="95" name="Oval 94">
            <a:extLst>
              <a:ext uri="{FF2B5EF4-FFF2-40B4-BE49-F238E27FC236}">
                <a16:creationId xmlns:a16="http://schemas.microsoft.com/office/drawing/2014/main" id="{B90ECB05-EA38-4423-AE82-65846199332E}"/>
              </a:ext>
            </a:extLst>
          </p:cNvPr>
          <p:cNvSpPr>
            <a:spLocks noChangeArrowheads="1"/>
          </p:cNvSpPr>
          <p:nvPr/>
        </p:nvSpPr>
        <p:spPr bwMode="auto">
          <a:xfrm>
            <a:off x="7643908" y="3189422"/>
            <a:ext cx="676946" cy="673317"/>
          </a:xfrm>
          <a:prstGeom prst="ellipse">
            <a:avLst/>
          </a:prstGeom>
          <a:solidFill>
            <a:schemeClr val="bg2">
              <a:lumMod val="50000"/>
            </a:schemeClr>
          </a:solidFill>
          <a:ln>
            <a:noFill/>
          </a:ln>
        </p:spPr>
        <p:txBody>
          <a:bodyPr vert="horz" wrap="square" lIns="72746" tIns="36373" rIns="72746" bIns="36373" numCol="1" anchor="t" anchorCtr="0" compatLnSpc="1">
            <a:prstTxWarp prst="textNoShape">
              <a:avLst/>
            </a:prstTxWarp>
          </a:bodyPr>
          <a:lstStyle/>
          <a:p>
            <a:endParaRPr lang="en-US" sz="1910"/>
          </a:p>
        </p:txBody>
      </p:sp>
      <p:pic>
        <p:nvPicPr>
          <p:cNvPr id="106" name="Graphic 105" descr="Marketing">
            <a:extLst>
              <a:ext uri="{FF2B5EF4-FFF2-40B4-BE49-F238E27FC236}">
                <a16:creationId xmlns:a16="http://schemas.microsoft.com/office/drawing/2014/main" id="{280938C6-7F29-439D-92AA-93B9C9966F4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02379" y="3300273"/>
            <a:ext cx="440015" cy="437656"/>
          </a:xfrm>
          <a:prstGeom prst="rect">
            <a:avLst/>
          </a:prstGeom>
        </p:spPr>
      </p:pic>
      <p:sp>
        <p:nvSpPr>
          <p:cNvPr id="107" name="Star: 6 Points 106">
            <a:extLst>
              <a:ext uri="{FF2B5EF4-FFF2-40B4-BE49-F238E27FC236}">
                <a16:creationId xmlns:a16="http://schemas.microsoft.com/office/drawing/2014/main" id="{71A5CE6B-133A-495E-A302-C81DA29EE6DC}"/>
              </a:ext>
            </a:extLst>
          </p:cNvPr>
          <p:cNvSpPr/>
          <p:nvPr/>
        </p:nvSpPr>
        <p:spPr>
          <a:xfrm>
            <a:off x="10169831" y="3292998"/>
            <a:ext cx="440015" cy="437656"/>
          </a:xfrm>
          <a:prstGeom prst="star6">
            <a:avLst/>
          </a:prstGeom>
          <a:solidFill>
            <a:srgbClr val="00B050"/>
          </a:solidFill>
          <a:ln>
            <a:solidFill>
              <a:srgbClr val="92D05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32"/>
          </a:p>
        </p:txBody>
      </p:sp>
      <p:cxnSp>
        <p:nvCxnSpPr>
          <p:cNvPr id="112" name="Straight Arrow Connector 111">
            <a:extLst>
              <a:ext uri="{FF2B5EF4-FFF2-40B4-BE49-F238E27FC236}">
                <a16:creationId xmlns:a16="http://schemas.microsoft.com/office/drawing/2014/main" id="{41E33DBA-BD34-4646-AF95-F415D276DC6E}"/>
              </a:ext>
            </a:extLst>
          </p:cNvPr>
          <p:cNvCxnSpPr>
            <a:cxnSpLocks/>
          </p:cNvCxnSpPr>
          <p:nvPr/>
        </p:nvCxnSpPr>
        <p:spPr>
          <a:xfrm>
            <a:off x="6690073" y="3861532"/>
            <a:ext cx="2624" cy="369506"/>
          </a:xfrm>
          <a:prstGeom prst="straightConnector1">
            <a:avLst/>
          </a:prstGeom>
          <a:ln>
            <a:solidFill>
              <a:schemeClr val="accent5"/>
            </a:solidFill>
            <a:tailEnd type="triangle"/>
          </a:ln>
        </p:spPr>
        <p:style>
          <a:lnRef idx="1">
            <a:schemeClr val="accent1"/>
          </a:lnRef>
          <a:fillRef idx="0">
            <a:schemeClr val="accent1"/>
          </a:fillRef>
          <a:effectRef idx="0">
            <a:schemeClr val="accent1"/>
          </a:effectRef>
          <a:fontRef idx="minor">
            <a:schemeClr val="tx1"/>
          </a:fontRef>
        </p:style>
      </p:cxnSp>
      <p:pic>
        <p:nvPicPr>
          <p:cNvPr id="114" name="Graphic 113" descr="Checklist">
            <a:extLst>
              <a:ext uri="{FF2B5EF4-FFF2-40B4-BE49-F238E27FC236}">
                <a16:creationId xmlns:a16="http://schemas.microsoft.com/office/drawing/2014/main" id="{1579D2B8-F45B-4864-92F7-2336EA16C6A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474299" y="3290849"/>
            <a:ext cx="454895" cy="452456"/>
          </a:xfrm>
          <a:prstGeom prst="rect">
            <a:avLst/>
          </a:prstGeom>
        </p:spPr>
      </p:pic>
      <p:grpSp>
        <p:nvGrpSpPr>
          <p:cNvPr id="116" name="Group 115">
            <a:extLst>
              <a:ext uri="{FF2B5EF4-FFF2-40B4-BE49-F238E27FC236}">
                <a16:creationId xmlns:a16="http://schemas.microsoft.com/office/drawing/2014/main" id="{996E4805-20C5-4648-AE38-DDAC90C8D4B7}"/>
              </a:ext>
            </a:extLst>
          </p:cNvPr>
          <p:cNvGrpSpPr/>
          <p:nvPr/>
        </p:nvGrpSpPr>
        <p:grpSpPr>
          <a:xfrm>
            <a:off x="9069162" y="3297230"/>
            <a:ext cx="454538" cy="440049"/>
            <a:chOff x="7114931" y="5624297"/>
            <a:chExt cx="483922" cy="504965"/>
          </a:xfrm>
        </p:grpSpPr>
        <p:sp>
          <p:nvSpPr>
            <p:cNvPr id="17" name="Freeform 27">
              <a:extLst>
                <a:ext uri="{FF2B5EF4-FFF2-40B4-BE49-F238E27FC236}">
                  <a16:creationId xmlns:a16="http://schemas.microsoft.com/office/drawing/2014/main" id="{1E44C6B0-2FE2-4C77-94D2-327A1487A482}"/>
                </a:ext>
              </a:extLst>
            </p:cNvPr>
            <p:cNvSpPr>
              <a:spLocks/>
            </p:cNvSpPr>
            <p:nvPr/>
          </p:nvSpPr>
          <p:spPr bwMode="auto">
            <a:xfrm>
              <a:off x="7114931" y="5624297"/>
              <a:ext cx="483922" cy="187258"/>
            </a:xfrm>
            <a:custGeom>
              <a:avLst/>
              <a:gdLst>
                <a:gd name="T0" fmla="*/ 215 w 215"/>
                <a:gd name="T1" fmla="*/ 80 h 83"/>
                <a:gd name="T2" fmla="*/ 193 w 215"/>
                <a:gd name="T3" fmla="*/ 39 h 83"/>
                <a:gd name="T4" fmla="*/ 192 w 215"/>
                <a:gd name="T5" fmla="*/ 39 h 83"/>
                <a:gd name="T6" fmla="*/ 192 w 215"/>
                <a:gd name="T7" fmla="*/ 39 h 83"/>
                <a:gd name="T8" fmla="*/ 175 w 215"/>
                <a:gd name="T9" fmla="*/ 22 h 83"/>
                <a:gd name="T10" fmla="*/ 107 w 215"/>
                <a:gd name="T11" fmla="*/ 0 h 83"/>
                <a:gd name="T12" fmla="*/ 107 w 215"/>
                <a:gd name="T13" fmla="*/ 0 h 83"/>
                <a:gd name="T14" fmla="*/ 107 w 215"/>
                <a:gd name="T15" fmla="*/ 0 h 83"/>
                <a:gd name="T16" fmla="*/ 107 w 215"/>
                <a:gd name="T17" fmla="*/ 0 h 83"/>
                <a:gd name="T18" fmla="*/ 40 w 215"/>
                <a:gd name="T19" fmla="*/ 22 h 83"/>
                <a:gd name="T20" fmla="*/ 22 w 215"/>
                <a:gd name="T21" fmla="*/ 39 h 83"/>
                <a:gd name="T22" fmla="*/ 22 w 215"/>
                <a:gd name="T23" fmla="*/ 39 h 83"/>
                <a:gd name="T24" fmla="*/ 22 w 215"/>
                <a:gd name="T25" fmla="*/ 39 h 83"/>
                <a:gd name="T26" fmla="*/ 0 w 215"/>
                <a:gd name="T27" fmla="*/ 80 h 83"/>
                <a:gd name="T28" fmla="*/ 1 w 215"/>
                <a:gd name="T29" fmla="*/ 83 h 83"/>
                <a:gd name="T30" fmla="*/ 2 w 215"/>
                <a:gd name="T31" fmla="*/ 83 h 83"/>
                <a:gd name="T32" fmla="*/ 4 w 215"/>
                <a:gd name="T33" fmla="*/ 81 h 83"/>
                <a:gd name="T34" fmla="*/ 24 w 215"/>
                <a:gd name="T35" fmla="*/ 44 h 83"/>
                <a:gd name="T36" fmla="*/ 33 w 215"/>
                <a:gd name="T37" fmla="*/ 57 h 83"/>
                <a:gd name="T38" fmla="*/ 35 w 215"/>
                <a:gd name="T39" fmla="*/ 58 h 83"/>
                <a:gd name="T40" fmla="*/ 37 w 215"/>
                <a:gd name="T41" fmla="*/ 57 h 83"/>
                <a:gd name="T42" fmla="*/ 37 w 215"/>
                <a:gd name="T43" fmla="*/ 54 h 83"/>
                <a:gd name="T44" fmla="*/ 27 w 215"/>
                <a:gd name="T45" fmla="*/ 41 h 83"/>
                <a:gd name="T46" fmla="*/ 43 w 215"/>
                <a:gd name="T47" fmla="*/ 26 h 83"/>
                <a:gd name="T48" fmla="*/ 105 w 215"/>
                <a:gd name="T49" fmla="*/ 4 h 83"/>
                <a:gd name="T50" fmla="*/ 105 w 215"/>
                <a:gd name="T51" fmla="*/ 25 h 83"/>
                <a:gd name="T52" fmla="*/ 107 w 215"/>
                <a:gd name="T53" fmla="*/ 27 h 83"/>
                <a:gd name="T54" fmla="*/ 110 w 215"/>
                <a:gd name="T55" fmla="*/ 25 h 83"/>
                <a:gd name="T56" fmla="*/ 110 w 215"/>
                <a:gd name="T57" fmla="*/ 4 h 83"/>
                <a:gd name="T58" fmla="*/ 172 w 215"/>
                <a:gd name="T59" fmla="*/ 26 h 83"/>
                <a:gd name="T60" fmla="*/ 188 w 215"/>
                <a:gd name="T61" fmla="*/ 41 h 83"/>
                <a:gd name="T62" fmla="*/ 178 w 215"/>
                <a:gd name="T63" fmla="*/ 54 h 83"/>
                <a:gd name="T64" fmla="*/ 178 w 215"/>
                <a:gd name="T65" fmla="*/ 57 h 83"/>
                <a:gd name="T66" fmla="*/ 180 w 215"/>
                <a:gd name="T67" fmla="*/ 58 h 83"/>
                <a:gd name="T68" fmla="*/ 181 w 215"/>
                <a:gd name="T69" fmla="*/ 57 h 83"/>
                <a:gd name="T70" fmla="*/ 191 w 215"/>
                <a:gd name="T71" fmla="*/ 44 h 83"/>
                <a:gd name="T72" fmla="*/ 210 w 215"/>
                <a:gd name="T73" fmla="*/ 81 h 83"/>
                <a:gd name="T74" fmla="*/ 213 w 215"/>
                <a:gd name="T75" fmla="*/ 83 h 83"/>
                <a:gd name="T76" fmla="*/ 215 w 215"/>
                <a:gd name="T77" fmla="*/ 80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15" h="83">
                  <a:moveTo>
                    <a:pt x="215" y="80"/>
                  </a:moveTo>
                  <a:cubicBezTo>
                    <a:pt x="211" y="65"/>
                    <a:pt x="203" y="51"/>
                    <a:pt x="193" y="39"/>
                  </a:cubicBezTo>
                  <a:cubicBezTo>
                    <a:pt x="193" y="39"/>
                    <a:pt x="193" y="39"/>
                    <a:pt x="192" y="39"/>
                  </a:cubicBezTo>
                  <a:cubicBezTo>
                    <a:pt x="192" y="39"/>
                    <a:pt x="192" y="39"/>
                    <a:pt x="192" y="39"/>
                  </a:cubicBezTo>
                  <a:cubicBezTo>
                    <a:pt x="187" y="33"/>
                    <a:pt x="181" y="27"/>
                    <a:pt x="175" y="22"/>
                  </a:cubicBezTo>
                  <a:cubicBezTo>
                    <a:pt x="155" y="7"/>
                    <a:pt x="132" y="0"/>
                    <a:pt x="107" y="0"/>
                  </a:cubicBezTo>
                  <a:cubicBezTo>
                    <a:pt x="107" y="0"/>
                    <a:pt x="107" y="0"/>
                    <a:pt x="107" y="0"/>
                  </a:cubicBezTo>
                  <a:cubicBezTo>
                    <a:pt x="107" y="0"/>
                    <a:pt x="107" y="0"/>
                    <a:pt x="107" y="0"/>
                  </a:cubicBezTo>
                  <a:cubicBezTo>
                    <a:pt x="107" y="0"/>
                    <a:pt x="107" y="0"/>
                    <a:pt x="107" y="0"/>
                  </a:cubicBezTo>
                  <a:cubicBezTo>
                    <a:pt x="83" y="0"/>
                    <a:pt x="59" y="7"/>
                    <a:pt x="40" y="22"/>
                  </a:cubicBezTo>
                  <a:cubicBezTo>
                    <a:pt x="33" y="27"/>
                    <a:pt x="28" y="33"/>
                    <a:pt x="22" y="39"/>
                  </a:cubicBezTo>
                  <a:cubicBezTo>
                    <a:pt x="22" y="39"/>
                    <a:pt x="22" y="39"/>
                    <a:pt x="22" y="39"/>
                  </a:cubicBezTo>
                  <a:cubicBezTo>
                    <a:pt x="22" y="39"/>
                    <a:pt x="22" y="39"/>
                    <a:pt x="22" y="39"/>
                  </a:cubicBezTo>
                  <a:cubicBezTo>
                    <a:pt x="12" y="51"/>
                    <a:pt x="4" y="65"/>
                    <a:pt x="0" y="80"/>
                  </a:cubicBezTo>
                  <a:cubicBezTo>
                    <a:pt x="0" y="81"/>
                    <a:pt x="0" y="82"/>
                    <a:pt x="1" y="83"/>
                  </a:cubicBezTo>
                  <a:cubicBezTo>
                    <a:pt x="2" y="83"/>
                    <a:pt x="2" y="83"/>
                    <a:pt x="2" y="83"/>
                  </a:cubicBezTo>
                  <a:cubicBezTo>
                    <a:pt x="3" y="83"/>
                    <a:pt x="4" y="82"/>
                    <a:pt x="4" y="81"/>
                  </a:cubicBezTo>
                  <a:cubicBezTo>
                    <a:pt x="8" y="68"/>
                    <a:pt x="15" y="55"/>
                    <a:pt x="24" y="44"/>
                  </a:cubicBezTo>
                  <a:cubicBezTo>
                    <a:pt x="33" y="57"/>
                    <a:pt x="33" y="57"/>
                    <a:pt x="33" y="57"/>
                  </a:cubicBezTo>
                  <a:cubicBezTo>
                    <a:pt x="34" y="57"/>
                    <a:pt x="34" y="58"/>
                    <a:pt x="35" y="58"/>
                  </a:cubicBezTo>
                  <a:cubicBezTo>
                    <a:pt x="36" y="58"/>
                    <a:pt x="36" y="57"/>
                    <a:pt x="37" y="57"/>
                  </a:cubicBezTo>
                  <a:cubicBezTo>
                    <a:pt x="38" y="56"/>
                    <a:pt x="38" y="55"/>
                    <a:pt x="37" y="54"/>
                  </a:cubicBezTo>
                  <a:cubicBezTo>
                    <a:pt x="27" y="41"/>
                    <a:pt x="27" y="41"/>
                    <a:pt x="27" y="41"/>
                  </a:cubicBezTo>
                  <a:cubicBezTo>
                    <a:pt x="32" y="35"/>
                    <a:pt x="37" y="30"/>
                    <a:pt x="43" y="26"/>
                  </a:cubicBezTo>
                  <a:cubicBezTo>
                    <a:pt x="61" y="12"/>
                    <a:pt x="82" y="5"/>
                    <a:pt x="105" y="4"/>
                  </a:cubicBezTo>
                  <a:cubicBezTo>
                    <a:pt x="105" y="25"/>
                    <a:pt x="105" y="25"/>
                    <a:pt x="105" y="25"/>
                  </a:cubicBezTo>
                  <a:cubicBezTo>
                    <a:pt x="105" y="26"/>
                    <a:pt x="106" y="27"/>
                    <a:pt x="107" y="27"/>
                  </a:cubicBezTo>
                  <a:cubicBezTo>
                    <a:pt x="109" y="27"/>
                    <a:pt x="110" y="26"/>
                    <a:pt x="110" y="25"/>
                  </a:cubicBezTo>
                  <a:cubicBezTo>
                    <a:pt x="110" y="4"/>
                    <a:pt x="110" y="4"/>
                    <a:pt x="110" y="4"/>
                  </a:cubicBezTo>
                  <a:cubicBezTo>
                    <a:pt x="132" y="5"/>
                    <a:pt x="154" y="12"/>
                    <a:pt x="172" y="26"/>
                  </a:cubicBezTo>
                  <a:cubicBezTo>
                    <a:pt x="178" y="30"/>
                    <a:pt x="183" y="35"/>
                    <a:pt x="188" y="41"/>
                  </a:cubicBezTo>
                  <a:cubicBezTo>
                    <a:pt x="178" y="54"/>
                    <a:pt x="178" y="54"/>
                    <a:pt x="178" y="54"/>
                  </a:cubicBezTo>
                  <a:cubicBezTo>
                    <a:pt x="177" y="55"/>
                    <a:pt x="177" y="56"/>
                    <a:pt x="178" y="57"/>
                  </a:cubicBezTo>
                  <a:cubicBezTo>
                    <a:pt x="179" y="57"/>
                    <a:pt x="179" y="58"/>
                    <a:pt x="180" y="58"/>
                  </a:cubicBezTo>
                  <a:cubicBezTo>
                    <a:pt x="180" y="58"/>
                    <a:pt x="181" y="57"/>
                    <a:pt x="181" y="57"/>
                  </a:cubicBezTo>
                  <a:cubicBezTo>
                    <a:pt x="191" y="44"/>
                    <a:pt x="191" y="44"/>
                    <a:pt x="191" y="44"/>
                  </a:cubicBezTo>
                  <a:cubicBezTo>
                    <a:pt x="200" y="55"/>
                    <a:pt x="206" y="68"/>
                    <a:pt x="210" y="81"/>
                  </a:cubicBezTo>
                  <a:cubicBezTo>
                    <a:pt x="211" y="82"/>
                    <a:pt x="212" y="83"/>
                    <a:pt x="213" y="83"/>
                  </a:cubicBezTo>
                  <a:cubicBezTo>
                    <a:pt x="215" y="82"/>
                    <a:pt x="215" y="81"/>
                    <a:pt x="215" y="8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2746" tIns="36373" rIns="72746" bIns="36373" numCol="1" anchor="t" anchorCtr="0" compatLnSpc="1">
              <a:prstTxWarp prst="textNoShape">
                <a:avLst/>
              </a:prstTxWarp>
            </a:bodyPr>
            <a:lstStyle/>
            <a:p>
              <a:endParaRPr lang="en-US" sz="1910"/>
            </a:p>
          </p:txBody>
        </p:sp>
        <p:sp>
          <p:nvSpPr>
            <p:cNvPr id="18" name="Freeform 28">
              <a:extLst>
                <a:ext uri="{FF2B5EF4-FFF2-40B4-BE49-F238E27FC236}">
                  <a16:creationId xmlns:a16="http://schemas.microsoft.com/office/drawing/2014/main" id="{98E888FA-C263-4AC2-BCAC-961D2F949E75}"/>
                </a:ext>
              </a:extLst>
            </p:cNvPr>
            <p:cNvSpPr>
              <a:spLocks/>
            </p:cNvSpPr>
            <p:nvPr/>
          </p:nvSpPr>
          <p:spPr bwMode="auto">
            <a:xfrm>
              <a:off x="7142284" y="6000916"/>
              <a:ext cx="429218" cy="128346"/>
            </a:xfrm>
            <a:custGeom>
              <a:avLst/>
              <a:gdLst>
                <a:gd name="T0" fmla="*/ 190 w 191"/>
                <a:gd name="T1" fmla="*/ 1 h 57"/>
                <a:gd name="T2" fmla="*/ 187 w 191"/>
                <a:gd name="T3" fmla="*/ 2 h 57"/>
                <a:gd name="T4" fmla="*/ 95 w 191"/>
                <a:gd name="T5" fmla="*/ 52 h 57"/>
                <a:gd name="T6" fmla="*/ 4 w 191"/>
                <a:gd name="T7" fmla="*/ 2 h 57"/>
                <a:gd name="T8" fmla="*/ 1 w 191"/>
                <a:gd name="T9" fmla="*/ 1 h 57"/>
                <a:gd name="T10" fmla="*/ 0 w 191"/>
                <a:gd name="T11" fmla="*/ 4 h 57"/>
                <a:gd name="T12" fmla="*/ 95 w 191"/>
                <a:gd name="T13" fmla="*/ 57 h 57"/>
                <a:gd name="T14" fmla="*/ 190 w 191"/>
                <a:gd name="T15" fmla="*/ 4 h 57"/>
                <a:gd name="T16" fmla="*/ 190 w 191"/>
                <a:gd name="T17" fmla="*/ 1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1" h="57">
                  <a:moveTo>
                    <a:pt x="190" y="1"/>
                  </a:moveTo>
                  <a:cubicBezTo>
                    <a:pt x="189" y="0"/>
                    <a:pt x="187" y="1"/>
                    <a:pt x="187" y="2"/>
                  </a:cubicBezTo>
                  <a:cubicBezTo>
                    <a:pt x="167" y="33"/>
                    <a:pt x="133" y="52"/>
                    <a:pt x="95" y="52"/>
                  </a:cubicBezTo>
                  <a:cubicBezTo>
                    <a:pt x="58" y="52"/>
                    <a:pt x="24" y="33"/>
                    <a:pt x="4" y="2"/>
                  </a:cubicBezTo>
                  <a:cubicBezTo>
                    <a:pt x="4" y="1"/>
                    <a:pt x="2" y="0"/>
                    <a:pt x="1" y="1"/>
                  </a:cubicBezTo>
                  <a:cubicBezTo>
                    <a:pt x="0" y="2"/>
                    <a:pt x="0" y="3"/>
                    <a:pt x="0" y="4"/>
                  </a:cubicBezTo>
                  <a:cubicBezTo>
                    <a:pt x="21" y="37"/>
                    <a:pt x="57" y="57"/>
                    <a:pt x="95" y="57"/>
                  </a:cubicBezTo>
                  <a:cubicBezTo>
                    <a:pt x="134" y="57"/>
                    <a:pt x="170" y="37"/>
                    <a:pt x="190" y="4"/>
                  </a:cubicBezTo>
                  <a:cubicBezTo>
                    <a:pt x="191" y="3"/>
                    <a:pt x="191" y="2"/>
                    <a:pt x="190"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2746" tIns="36373" rIns="72746" bIns="36373" numCol="1" anchor="t" anchorCtr="0" compatLnSpc="1">
              <a:prstTxWarp prst="textNoShape">
                <a:avLst/>
              </a:prstTxWarp>
            </a:bodyPr>
            <a:lstStyle/>
            <a:p>
              <a:endParaRPr lang="en-US" sz="1910"/>
            </a:p>
          </p:txBody>
        </p:sp>
        <p:sp>
          <p:nvSpPr>
            <p:cNvPr id="19" name="Freeform 29">
              <a:extLst>
                <a:ext uri="{FF2B5EF4-FFF2-40B4-BE49-F238E27FC236}">
                  <a16:creationId xmlns:a16="http://schemas.microsoft.com/office/drawing/2014/main" id="{C101913D-3809-4266-AFF7-A46624F2BA44}"/>
                </a:ext>
              </a:extLst>
            </p:cNvPr>
            <p:cNvSpPr>
              <a:spLocks noEditPoints="1"/>
            </p:cNvSpPr>
            <p:nvPr/>
          </p:nvSpPr>
          <p:spPr bwMode="auto">
            <a:xfrm>
              <a:off x="7264316" y="5824179"/>
              <a:ext cx="265105" cy="187258"/>
            </a:xfrm>
            <a:custGeom>
              <a:avLst/>
              <a:gdLst>
                <a:gd name="T0" fmla="*/ 118 w 118"/>
                <a:gd name="T1" fmla="*/ 1 h 83"/>
                <a:gd name="T2" fmla="*/ 114 w 118"/>
                <a:gd name="T3" fmla="*/ 1 h 83"/>
                <a:gd name="T4" fmla="*/ 64 w 118"/>
                <a:gd name="T5" fmla="*/ 54 h 83"/>
                <a:gd name="T6" fmla="*/ 41 w 118"/>
                <a:gd name="T7" fmla="*/ 48 h 83"/>
                <a:gd name="T8" fmla="*/ 0 w 118"/>
                <a:gd name="T9" fmla="*/ 80 h 83"/>
                <a:gd name="T10" fmla="*/ 1 w 118"/>
                <a:gd name="T11" fmla="*/ 82 h 83"/>
                <a:gd name="T12" fmla="*/ 2 w 118"/>
                <a:gd name="T13" fmla="*/ 83 h 83"/>
                <a:gd name="T14" fmla="*/ 80 w 118"/>
                <a:gd name="T15" fmla="*/ 83 h 83"/>
                <a:gd name="T16" fmla="*/ 82 w 118"/>
                <a:gd name="T17" fmla="*/ 82 h 83"/>
                <a:gd name="T18" fmla="*/ 83 w 118"/>
                <a:gd name="T19" fmla="*/ 80 h 83"/>
                <a:gd name="T20" fmla="*/ 68 w 118"/>
                <a:gd name="T21" fmla="*/ 57 h 83"/>
                <a:gd name="T22" fmla="*/ 118 w 118"/>
                <a:gd name="T23" fmla="*/ 5 h 83"/>
                <a:gd name="T24" fmla="*/ 118 w 118"/>
                <a:gd name="T25" fmla="*/ 1 h 83"/>
                <a:gd name="T26" fmla="*/ 77 w 118"/>
                <a:gd name="T27" fmla="*/ 79 h 83"/>
                <a:gd name="T28" fmla="*/ 5 w 118"/>
                <a:gd name="T29" fmla="*/ 79 h 83"/>
                <a:gd name="T30" fmla="*/ 41 w 118"/>
                <a:gd name="T31" fmla="*/ 52 h 83"/>
                <a:gd name="T32" fmla="*/ 63 w 118"/>
                <a:gd name="T33" fmla="*/ 59 h 83"/>
                <a:gd name="T34" fmla="*/ 63 w 118"/>
                <a:gd name="T35" fmla="*/ 59 h 83"/>
                <a:gd name="T36" fmla="*/ 63 w 118"/>
                <a:gd name="T37" fmla="*/ 59 h 83"/>
                <a:gd name="T38" fmla="*/ 77 w 118"/>
                <a:gd name="T39" fmla="*/ 79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18" h="83">
                  <a:moveTo>
                    <a:pt x="118" y="1"/>
                  </a:moveTo>
                  <a:cubicBezTo>
                    <a:pt x="117" y="0"/>
                    <a:pt x="115" y="0"/>
                    <a:pt x="114" y="1"/>
                  </a:cubicBezTo>
                  <a:cubicBezTo>
                    <a:pt x="64" y="54"/>
                    <a:pt x="64" y="54"/>
                    <a:pt x="64" y="54"/>
                  </a:cubicBezTo>
                  <a:cubicBezTo>
                    <a:pt x="57" y="50"/>
                    <a:pt x="50" y="48"/>
                    <a:pt x="41" y="48"/>
                  </a:cubicBezTo>
                  <a:cubicBezTo>
                    <a:pt x="22" y="48"/>
                    <a:pt x="5" y="61"/>
                    <a:pt x="0" y="80"/>
                  </a:cubicBezTo>
                  <a:cubicBezTo>
                    <a:pt x="0" y="81"/>
                    <a:pt x="0" y="82"/>
                    <a:pt x="1" y="82"/>
                  </a:cubicBezTo>
                  <a:cubicBezTo>
                    <a:pt x="1" y="83"/>
                    <a:pt x="2" y="83"/>
                    <a:pt x="2" y="83"/>
                  </a:cubicBezTo>
                  <a:cubicBezTo>
                    <a:pt x="80" y="83"/>
                    <a:pt x="80" y="83"/>
                    <a:pt x="80" y="83"/>
                  </a:cubicBezTo>
                  <a:cubicBezTo>
                    <a:pt x="81" y="83"/>
                    <a:pt x="82" y="83"/>
                    <a:pt x="82" y="82"/>
                  </a:cubicBezTo>
                  <a:cubicBezTo>
                    <a:pt x="83" y="82"/>
                    <a:pt x="83" y="81"/>
                    <a:pt x="83" y="80"/>
                  </a:cubicBezTo>
                  <a:cubicBezTo>
                    <a:pt x="80" y="71"/>
                    <a:pt x="75" y="62"/>
                    <a:pt x="68" y="57"/>
                  </a:cubicBezTo>
                  <a:cubicBezTo>
                    <a:pt x="118" y="5"/>
                    <a:pt x="118" y="5"/>
                    <a:pt x="118" y="5"/>
                  </a:cubicBezTo>
                  <a:cubicBezTo>
                    <a:pt x="118" y="4"/>
                    <a:pt x="118" y="2"/>
                    <a:pt x="118" y="1"/>
                  </a:cubicBezTo>
                  <a:close/>
                  <a:moveTo>
                    <a:pt x="77" y="79"/>
                  </a:moveTo>
                  <a:cubicBezTo>
                    <a:pt x="5" y="79"/>
                    <a:pt x="5" y="79"/>
                    <a:pt x="5" y="79"/>
                  </a:cubicBezTo>
                  <a:cubicBezTo>
                    <a:pt x="10" y="63"/>
                    <a:pt x="25" y="52"/>
                    <a:pt x="41" y="52"/>
                  </a:cubicBezTo>
                  <a:cubicBezTo>
                    <a:pt x="49" y="52"/>
                    <a:pt x="57" y="55"/>
                    <a:pt x="63" y="59"/>
                  </a:cubicBezTo>
                  <a:cubicBezTo>
                    <a:pt x="63" y="59"/>
                    <a:pt x="63" y="59"/>
                    <a:pt x="63" y="59"/>
                  </a:cubicBezTo>
                  <a:cubicBezTo>
                    <a:pt x="63" y="59"/>
                    <a:pt x="63" y="59"/>
                    <a:pt x="63" y="59"/>
                  </a:cubicBezTo>
                  <a:cubicBezTo>
                    <a:pt x="70" y="64"/>
                    <a:pt x="75" y="71"/>
                    <a:pt x="77" y="7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2746" tIns="36373" rIns="72746" bIns="36373" numCol="1" anchor="t" anchorCtr="0" compatLnSpc="1">
              <a:prstTxWarp prst="textNoShape">
                <a:avLst/>
              </a:prstTxWarp>
            </a:bodyPr>
            <a:lstStyle/>
            <a:p>
              <a:endParaRPr lang="en-US" sz="1910"/>
            </a:p>
          </p:txBody>
        </p:sp>
      </p:grpSp>
      <p:cxnSp>
        <p:nvCxnSpPr>
          <p:cNvPr id="118" name="Straight Arrow Connector 117">
            <a:extLst>
              <a:ext uri="{FF2B5EF4-FFF2-40B4-BE49-F238E27FC236}">
                <a16:creationId xmlns:a16="http://schemas.microsoft.com/office/drawing/2014/main" id="{DC919EBE-A6C0-4DD4-AABD-EC16ECE5FD85}"/>
              </a:ext>
            </a:extLst>
          </p:cNvPr>
          <p:cNvCxnSpPr>
            <a:cxnSpLocks/>
          </p:cNvCxnSpPr>
          <p:nvPr/>
        </p:nvCxnSpPr>
        <p:spPr>
          <a:xfrm>
            <a:off x="9310415" y="3848250"/>
            <a:ext cx="0" cy="254257"/>
          </a:xfrm>
          <a:prstGeom prst="straightConnector1">
            <a:avLst/>
          </a:prstGeom>
          <a:ln>
            <a:solidFill>
              <a:schemeClr val="accent6">
                <a:lumMod val="9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 name="Oval 2">
            <a:extLst>
              <a:ext uri="{FF2B5EF4-FFF2-40B4-BE49-F238E27FC236}">
                <a16:creationId xmlns:a16="http://schemas.microsoft.com/office/drawing/2014/main" id="{FB302F85-8719-42F0-9AC7-B23A352BF196}"/>
              </a:ext>
            </a:extLst>
          </p:cNvPr>
          <p:cNvSpPr/>
          <p:nvPr/>
        </p:nvSpPr>
        <p:spPr>
          <a:xfrm>
            <a:off x="7516593" y="3040504"/>
            <a:ext cx="947725" cy="942643"/>
          </a:xfrm>
          <a:prstGeom prst="ellipse">
            <a:avLst/>
          </a:prstGeom>
          <a:noFill/>
          <a:ln w="444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32"/>
          </a:p>
        </p:txBody>
      </p:sp>
      <p:cxnSp>
        <p:nvCxnSpPr>
          <p:cNvPr id="65" name="Straight Arrow Connector 64">
            <a:extLst>
              <a:ext uri="{FF2B5EF4-FFF2-40B4-BE49-F238E27FC236}">
                <a16:creationId xmlns:a16="http://schemas.microsoft.com/office/drawing/2014/main" id="{90737125-C22D-4372-AB3A-29AB7E9A3D62}"/>
              </a:ext>
            </a:extLst>
          </p:cNvPr>
          <p:cNvCxnSpPr>
            <a:cxnSpLocks/>
          </p:cNvCxnSpPr>
          <p:nvPr/>
        </p:nvCxnSpPr>
        <p:spPr>
          <a:xfrm>
            <a:off x="7982381" y="3854107"/>
            <a:ext cx="0" cy="1029852"/>
          </a:xfrm>
          <a:prstGeom prst="straightConnector1">
            <a:avLst/>
          </a:prstGeom>
          <a:ln>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0" name="Rectangle 69">
            <a:extLst>
              <a:ext uri="{FF2B5EF4-FFF2-40B4-BE49-F238E27FC236}">
                <a16:creationId xmlns:a16="http://schemas.microsoft.com/office/drawing/2014/main" id="{D0C51A0E-1542-41C6-9D02-C9DDD7328342}"/>
              </a:ext>
            </a:extLst>
          </p:cNvPr>
          <p:cNvSpPr/>
          <p:nvPr/>
        </p:nvSpPr>
        <p:spPr>
          <a:xfrm>
            <a:off x="7404643" y="4940503"/>
            <a:ext cx="1228973" cy="393762"/>
          </a:xfrm>
          <a:prstGeom prst="rect">
            <a:avLst/>
          </a:prstGeom>
        </p:spPr>
        <p:txBody>
          <a:bodyPr wrap="square">
            <a:spAutoFit/>
          </a:bodyPr>
          <a:lstStyle/>
          <a:p>
            <a:pPr algn="ctr">
              <a:lnSpc>
                <a:spcPct val="95000"/>
              </a:lnSpc>
              <a:spcBef>
                <a:spcPts val="239"/>
              </a:spcBef>
              <a:spcAft>
                <a:spcPts val="239"/>
              </a:spcAft>
            </a:pPr>
            <a:r>
              <a:rPr lang="en-US" sz="875" b="1"/>
              <a:t>07-May</a:t>
            </a:r>
          </a:p>
          <a:p>
            <a:pPr marL="73256" indent="-73256">
              <a:lnSpc>
                <a:spcPct val="95000"/>
              </a:lnSpc>
              <a:spcBef>
                <a:spcPts val="239"/>
              </a:spcBef>
              <a:spcAft>
                <a:spcPts val="239"/>
              </a:spcAft>
              <a:buFont typeface="Arial" panose="020B0604020202020204" pitchFamily="34" charset="0"/>
              <a:buChar char="•"/>
            </a:pPr>
            <a:r>
              <a:rPr lang="en-AU" sz="836"/>
              <a:t>PCF Update Session</a:t>
            </a:r>
            <a:endParaRPr lang="en-US" sz="836"/>
          </a:p>
        </p:txBody>
      </p:sp>
    </p:spTree>
    <p:extLst>
      <p:ext uri="{BB962C8B-B14F-4D97-AF65-F5344CB8AC3E}">
        <p14:creationId xmlns:p14="http://schemas.microsoft.com/office/powerpoint/2010/main" val="4237870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7E67D-1905-4808-B9E4-218649F8BDF2}"/>
              </a:ext>
            </a:extLst>
          </p:cNvPr>
          <p:cNvSpPr>
            <a:spLocks noGrp="1"/>
          </p:cNvSpPr>
          <p:nvPr>
            <p:ph type="title"/>
          </p:nvPr>
        </p:nvSpPr>
        <p:spPr>
          <a:xfrm>
            <a:off x="107577" y="301532"/>
            <a:ext cx="10838134" cy="945947"/>
          </a:xfrm>
        </p:spPr>
        <p:txBody>
          <a:bodyPr>
            <a:normAutofit/>
          </a:bodyPr>
          <a:lstStyle/>
          <a:p>
            <a:r>
              <a:rPr lang="en-AU" dirty="0"/>
              <a:t>Retail Checkpoint Criteria</a:t>
            </a:r>
          </a:p>
        </p:txBody>
      </p:sp>
      <p:sp>
        <p:nvSpPr>
          <p:cNvPr id="5" name="Slide Number Placeholder 4">
            <a:extLst>
              <a:ext uri="{FF2B5EF4-FFF2-40B4-BE49-F238E27FC236}">
                <a16:creationId xmlns:a16="http://schemas.microsoft.com/office/drawing/2014/main" id="{65E9F879-3FCA-4413-99FD-8FFE5B1AB8AF}"/>
              </a:ext>
            </a:extLst>
          </p:cNvPr>
          <p:cNvSpPr>
            <a:spLocks noGrp="1"/>
          </p:cNvSpPr>
          <p:nvPr>
            <p:ph type="sldNum" sz="quarter" idx="12"/>
          </p:nvPr>
        </p:nvSpPr>
        <p:spPr/>
        <p:txBody>
          <a:bodyPr/>
          <a:lstStyle/>
          <a:p>
            <a:fld id="{4EC81F68-4976-451A-B2E9-79BCBD2F70CC}" type="slidenum">
              <a:rPr lang="en-AU" smtClean="0"/>
              <a:t>7</a:t>
            </a:fld>
            <a:endParaRPr lang="en-AU"/>
          </a:p>
        </p:txBody>
      </p:sp>
      <p:sp>
        <p:nvSpPr>
          <p:cNvPr id="8" name="Rectangle 1">
            <a:extLst>
              <a:ext uri="{FF2B5EF4-FFF2-40B4-BE49-F238E27FC236}">
                <a16:creationId xmlns:a16="http://schemas.microsoft.com/office/drawing/2014/main" id="{6BDE4FB2-AC71-44B9-93F2-9595361A422D}"/>
              </a:ext>
            </a:extLst>
          </p:cNvPr>
          <p:cNvSpPr>
            <a:spLocks noChangeArrowheads="1"/>
          </p:cNvSpPr>
          <p:nvPr/>
        </p:nvSpPr>
        <p:spPr bwMode="auto">
          <a:xfrm>
            <a:off x="4298831" y="2342284"/>
            <a:ext cx="7274563" cy="4406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2746" tIns="36373" rIns="72746" bIns="36373"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954">
                <a:solidFill>
                  <a:srgbClr val="000000"/>
                </a:solidFill>
                <a:latin typeface="Times New Roman" panose="02020603050405020304" pitchFamily="18" charset="0"/>
                <a:cs typeface="Times New Roman" panose="02020603050405020304" pitchFamily="18" charset="0"/>
              </a:rPr>
              <a:t> </a:t>
            </a:r>
            <a:endParaRPr lang="en-US" altLang="en-US" sz="477"/>
          </a:p>
          <a:p>
            <a:endParaRPr lang="en-US" altLang="en-US" sz="1432"/>
          </a:p>
        </p:txBody>
      </p:sp>
      <p:sp>
        <p:nvSpPr>
          <p:cNvPr id="10" name="Rectangle 2">
            <a:extLst>
              <a:ext uri="{FF2B5EF4-FFF2-40B4-BE49-F238E27FC236}">
                <a16:creationId xmlns:a16="http://schemas.microsoft.com/office/drawing/2014/main" id="{344FF79C-BD1C-4D5F-9B04-A00CFCE5C4BA}"/>
              </a:ext>
            </a:extLst>
          </p:cNvPr>
          <p:cNvSpPr>
            <a:spLocks noChangeArrowheads="1"/>
          </p:cNvSpPr>
          <p:nvPr/>
        </p:nvSpPr>
        <p:spPr bwMode="auto">
          <a:xfrm>
            <a:off x="4298831" y="2342284"/>
            <a:ext cx="7274563" cy="4406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2746" tIns="36373" rIns="72746" bIns="36373"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954">
                <a:solidFill>
                  <a:srgbClr val="000000"/>
                </a:solidFill>
                <a:latin typeface="Times New Roman" panose="02020603050405020304" pitchFamily="18" charset="0"/>
                <a:cs typeface="Times New Roman" panose="02020603050405020304" pitchFamily="18" charset="0"/>
              </a:rPr>
              <a:t> </a:t>
            </a:r>
            <a:endParaRPr lang="en-US" altLang="en-US" sz="477"/>
          </a:p>
          <a:p>
            <a:endParaRPr lang="en-US" altLang="en-US" sz="1432"/>
          </a:p>
        </p:txBody>
      </p:sp>
      <p:graphicFrame>
        <p:nvGraphicFramePr>
          <p:cNvPr id="7" name="Table 8">
            <a:extLst>
              <a:ext uri="{FF2B5EF4-FFF2-40B4-BE49-F238E27FC236}">
                <a16:creationId xmlns:a16="http://schemas.microsoft.com/office/drawing/2014/main" id="{C7AB734C-2693-4DA9-AF13-A10733EED62D}"/>
              </a:ext>
            </a:extLst>
          </p:cNvPr>
          <p:cNvGraphicFramePr>
            <a:graphicFrameLocks noGrp="1"/>
          </p:cNvGraphicFramePr>
          <p:nvPr>
            <p:extLst>
              <p:ext uri="{D42A27DB-BD31-4B8C-83A1-F6EECF244321}">
                <p14:modId xmlns:p14="http://schemas.microsoft.com/office/powerpoint/2010/main" val="3548431297"/>
              </p:ext>
            </p:extLst>
          </p:nvPr>
        </p:nvGraphicFramePr>
        <p:xfrm>
          <a:off x="457200" y="1475686"/>
          <a:ext cx="11304493" cy="5162858"/>
        </p:xfrm>
        <a:graphic>
          <a:graphicData uri="http://schemas.openxmlformats.org/drawingml/2006/table">
            <a:tbl>
              <a:tblPr firstRow="1" bandRow="1">
                <a:tableStyleId>{7DF18680-E054-41AD-8BC1-D1AEF772440D}</a:tableStyleId>
              </a:tblPr>
              <a:tblGrid>
                <a:gridCol w="1150042">
                  <a:extLst>
                    <a:ext uri="{9D8B030D-6E8A-4147-A177-3AD203B41FA5}">
                      <a16:colId xmlns:a16="http://schemas.microsoft.com/office/drawing/2014/main" val="1715578587"/>
                    </a:ext>
                  </a:extLst>
                </a:gridCol>
                <a:gridCol w="4054964">
                  <a:extLst>
                    <a:ext uri="{9D8B030D-6E8A-4147-A177-3AD203B41FA5}">
                      <a16:colId xmlns:a16="http://schemas.microsoft.com/office/drawing/2014/main" val="2465471930"/>
                    </a:ext>
                  </a:extLst>
                </a:gridCol>
                <a:gridCol w="894479">
                  <a:extLst>
                    <a:ext uri="{9D8B030D-6E8A-4147-A177-3AD203B41FA5}">
                      <a16:colId xmlns:a16="http://schemas.microsoft.com/office/drawing/2014/main" val="494449307"/>
                    </a:ext>
                  </a:extLst>
                </a:gridCol>
                <a:gridCol w="5205008">
                  <a:extLst>
                    <a:ext uri="{9D8B030D-6E8A-4147-A177-3AD203B41FA5}">
                      <a16:colId xmlns:a16="http://schemas.microsoft.com/office/drawing/2014/main" val="292056898"/>
                    </a:ext>
                  </a:extLst>
                </a:gridCol>
              </a:tblGrid>
              <a:tr h="28704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400">
                          <a:effectLst/>
                        </a:rPr>
                        <a:t>Criteria​</a:t>
                      </a:r>
                      <a:endParaRPr lang="en-AU" sz="1400"/>
                    </a:p>
                  </a:txBody>
                  <a:tcPr marL="72746" marR="72746" marT="36373" marB="36373">
                    <a:solidFill>
                      <a:schemeClr val="accent2"/>
                    </a:solidFill>
                  </a:tcPr>
                </a:tc>
                <a:tc>
                  <a:txBody>
                    <a:bodyPr/>
                    <a:lstStyle/>
                    <a:p>
                      <a:r>
                        <a:rPr lang="en-AU" sz="1400"/>
                        <a:t>Description</a:t>
                      </a:r>
                    </a:p>
                  </a:txBody>
                  <a:tcPr marL="72746" marR="72746" marT="36373" marB="36373">
                    <a:solidFill>
                      <a:schemeClr val="accent2"/>
                    </a:solidFill>
                  </a:tcPr>
                </a:tc>
                <a:tc>
                  <a:txBody>
                    <a:bodyPr/>
                    <a:lstStyle/>
                    <a:p>
                      <a:r>
                        <a:rPr lang="en-AU" sz="1400"/>
                        <a:t>Status</a:t>
                      </a:r>
                    </a:p>
                  </a:txBody>
                  <a:tcPr marL="72746" marR="72746" marT="36373" marB="36373">
                    <a:solidFill>
                      <a:schemeClr val="accent2"/>
                    </a:solidFill>
                  </a:tcPr>
                </a:tc>
                <a:tc>
                  <a:txBody>
                    <a:bodyPr/>
                    <a:lstStyle/>
                    <a:p>
                      <a:r>
                        <a:rPr lang="en-AU" sz="1400"/>
                        <a:t>Commentary</a:t>
                      </a:r>
                    </a:p>
                  </a:txBody>
                  <a:tcPr marL="72746" marR="72746" marT="36373" marB="36373">
                    <a:solidFill>
                      <a:schemeClr val="accent2"/>
                    </a:solidFill>
                  </a:tcPr>
                </a:tc>
                <a:extLst>
                  <a:ext uri="{0D108BD9-81ED-4DB2-BD59-A6C34878D82A}">
                    <a16:rowId xmlns:a16="http://schemas.microsoft.com/office/drawing/2014/main" val="508218256"/>
                  </a:ext>
                </a:extLst>
              </a:tr>
              <a:tr h="749906">
                <a:tc>
                  <a:txBody>
                    <a:bodyPr/>
                    <a:lstStyle/>
                    <a:p>
                      <a:r>
                        <a:rPr lang="en-AU" sz="1100" b="1">
                          <a:effectLst/>
                        </a:rPr>
                        <a:t>Testing</a:t>
                      </a:r>
                      <a:endParaRPr lang="en-AU" sz="1100" b="1"/>
                    </a:p>
                  </a:txBody>
                  <a:tcPr marL="72746" marR="72746" marT="36373" marB="36373"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100">
                          <a:effectLst/>
                        </a:rPr>
                        <a:t>All UAT test cases executed </a:t>
                      </a:r>
                      <a:r>
                        <a:rPr lang="en-AU" sz="1100"/>
                        <a:t>with no critical defects that cannot be remedied for 31 May go-live.</a:t>
                      </a:r>
                    </a:p>
                  </a:txBody>
                  <a:tcPr marL="72746" marR="72746" marT="36373" marB="36373"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AU" sz="1100"/>
                        <a:t>In Progress</a:t>
                      </a:r>
                    </a:p>
                  </a:txBody>
                  <a:tcPr marL="72746" marR="72746" marT="36373" marB="36373"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100" strike="noStrike"/>
                        <a:t>All test cases executed. Re-testing for defect fixes remains in progress.</a:t>
                      </a:r>
                    </a:p>
                    <a:p>
                      <a:pPr marL="0" marR="0" lvl="0" indent="0" algn="l" defTabSz="685800" rtl="0" eaLnBrk="1" fontAlgn="auto" latinLnBrk="0" hangingPunct="1">
                        <a:lnSpc>
                          <a:spcPct val="100000"/>
                        </a:lnSpc>
                        <a:spcBef>
                          <a:spcPts val="0"/>
                        </a:spcBef>
                        <a:spcAft>
                          <a:spcPts val="0"/>
                        </a:spcAft>
                        <a:buClrTx/>
                        <a:buSzTx/>
                        <a:buFontTx/>
                        <a:buNone/>
                        <a:tabLst/>
                        <a:defRPr/>
                      </a:pPr>
                      <a:r>
                        <a:rPr lang="en-AU" sz="1100" strike="noStrike">
                          <a:solidFill>
                            <a:schemeClr val="tx1"/>
                          </a:solidFill>
                        </a:rPr>
                        <a:t>Defect numbers related to functionality are low. However open defects remain related to environment, data, performance testing and industry testing. These are being fixed/re-tested but time remaining is limited and workarounds are being examined.</a:t>
                      </a:r>
                    </a:p>
                  </a:txBody>
                  <a:tcPr marL="72746" marR="72746" marT="36373" marB="36373" anchor="ctr"/>
                </a:tc>
                <a:extLst>
                  <a:ext uri="{0D108BD9-81ED-4DB2-BD59-A6C34878D82A}">
                    <a16:rowId xmlns:a16="http://schemas.microsoft.com/office/drawing/2014/main" val="271369402"/>
                  </a:ext>
                </a:extLst>
              </a:tr>
              <a:tr h="632151">
                <a:tc>
                  <a:txBody>
                    <a:bodyPr/>
                    <a:lstStyle/>
                    <a:p>
                      <a:r>
                        <a:rPr lang="en-AU" sz="1100" b="1">
                          <a:effectLst/>
                        </a:rPr>
                        <a:t>Solution Stability</a:t>
                      </a:r>
                      <a:endParaRPr lang="en-AU" sz="1100" b="1"/>
                    </a:p>
                  </a:txBody>
                  <a:tcPr marL="72746" marR="72746" marT="36373" marB="36373" anchor="ctr"/>
                </a:tc>
                <a:tc>
                  <a:txBody>
                    <a:bodyPr/>
                    <a:lstStyle/>
                    <a:p>
                      <a:r>
                        <a:rPr lang="en-AU" sz="1100">
                          <a:effectLst/>
                        </a:rPr>
                        <a:t>End-to-end solution operating stably in Test with no process blockers or unexplainable pauses/interruptions to processing.</a:t>
                      </a:r>
                      <a:endParaRPr lang="en-AU" sz="1100"/>
                    </a:p>
                  </a:txBody>
                  <a:tcPr marL="72746" marR="72746" marT="36373" marB="36373"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AU" sz="1100"/>
                        <a:t>In Progress</a:t>
                      </a:r>
                    </a:p>
                  </a:txBody>
                  <a:tcPr marL="72746" marR="72746" marT="36373" marB="36373" anchor="ctr"/>
                </a:tc>
                <a:tc>
                  <a:txBody>
                    <a:bodyPr/>
                    <a:lstStyle/>
                    <a:p>
                      <a:r>
                        <a:rPr lang="en-AU" sz="1100"/>
                        <a:t>Overall solution stability has improved.  However, some pre-prod stability issues have been experienced, and there is a Microsoft ticket, resulting in the incorrect writing of data, that is to be resolved (an edge case that we are struggling to reproduce).</a:t>
                      </a:r>
                      <a:endParaRPr lang="en-AU" sz="1100">
                        <a:solidFill>
                          <a:srgbClr val="FF0000"/>
                        </a:solidFill>
                      </a:endParaRPr>
                    </a:p>
                  </a:txBody>
                  <a:tcPr marL="72746" marR="72746" marT="36373" marB="36373" anchor="ctr"/>
                </a:tc>
                <a:extLst>
                  <a:ext uri="{0D108BD9-81ED-4DB2-BD59-A6C34878D82A}">
                    <a16:rowId xmlns:a16="http://schemas.microsoft.com/office/drawing/2014/main" val="2793707006"/>
                  </a:ext>
                </a:extLst>
              </a:tr>
              <a:tr h="749906">
                <a:tc>
                  <a:txBody>
                    <a:bodyPr/>
                    <a:lstStyle/>
                    <a:p>
                      <a:r>
                        <a:rPr lang="en-AU" sz="1100" b="1">
                          <a:effectLst/>
                        </a:rPr>
                        <a:t>Remediation</a:t>
                      </a:r>
                      <a:endParaRPr lang="en-AU" sz="1100" b="1"/>
                    </a:p>
                  </a:txBody>
                  <a:tcPr marL="72746" marR="72746" marT="36373" marB="36373" anchor="ctr"/>
                </a:tc>
                <a:tc>
                  <a:txBody>
                    <a:bodyPr/>
                    <a:lstStyle/>
                    <a:p>
                      <a:r>
                        <a:rPr lang="en-AU" sz="1100">
                          <a:effectLst/>
                        </a:rPr>
                        <a:t>Known remediation work (internal reports performance, business activity monitoring) completed and remediation for any new defects scheduled.</a:t>
                      </a:r>
                      <a:endParaRPr lang="en-AU" sz="1100"/>
                    </a:p>
                  </a:txBody>
                  <a:tcPr marL="72746" marR="72746" marT="36373" marB="3637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100"/>
                        <a:t>In Progress</a:t>
                      </a:r>
                    </a:p>
                  </a:txBody>
                  <a:tcPr marL="72746" marR="72746" marT="36373" marB="36373" anchor="ctr"/>
                </a:tc>
                <a:tc>
                  <a:txBody>
                    <a:bodyPr/>
                    <a:lstStyle/>
                    <a:p>
                      <a:r>
                        <a:rPr lang="en-US" sz="1100"/>
                        <a:t>Internal work on Operational Reporting and Business Activity Monitoring continues. Readiness of all key Operational Reports for go live as per AEMO business team expectations remains open and is being discussed with the business.</a:t>
                      </a:r>
                      <a:endParaRPr lang="en-AU" sz="1100"/>
                    </a:p>
                  </a:txBody>
                  <a:tcPr marL="72746" marR="72746" marT="36373" marB="36373" anchor="ctr"/>
                </a:tc>
                <a:extLst>
                  <a:ext uri="{0D108BD9-81ED-4DB2-BD59-A6C34878D82A}">
                    <a16:rowId xmlns:a16="http://schemas.microsoft.com/office/drawing/2014/main" val="1625519646"/>
                  </a:ext>
                </a:extLst>
              </a:tr>
              <a:tr h="582453">
                <a:tc>
                  <a:txBody>
                    <a:bodyPr/>
                    <a:lstStyle/>
                    <a:p>
                      <a:r>
                        <a:rPr lang="en-AU" sz="1100" b="1">
                          <a:effectLst/>
                        </a:rPr>
                        <a:t>Performance</a:t>
                      </a:r>
                      <a:endParaRPr lang="en-AU" sz="1100" b="1"/>
                    </a:p>
                  </a:txBody>
                  <a:tcPr marL="72746" marR="72746" marT="36373" marB="36373"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100">
                          <a:effectLst/>
                        </a:rPr>
                        <a:t>“Day in the Life Testing” completed with no performance issues identified that cannot be remedied for 31 May go-live.</a:t>
                      </a:r>
                      <a:endParaRPr lang="en-AU" sz="1100"/>
                    </a:p>
                  </a:txBody>
                  <a:tcPr marL="72746" marR="72746" marT="36373" marB="36373"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AU" sz="1100"/>
                        <a:t>In Progress</a:t>
                      </a:r>
                    </a:p>
                  </a:txBody>
                  <a:tcPr marL="72746" marR="72746" marT="36373" marB="36373" anchor="ctr"/>
                </a:tc>
                <a:tc>
                  <a:txBody>
                    <a:bodyPr/>
                    <a:lstStyle/>
                    <a:p>
                      <a:pPr marL="0" marR="0" lvl="0" indent="0" algn="l" rtl="0" eaLnBrk="1" fontAlgn="auto" latinLnBrk="0" hangingPunct="1">
                        <a:lnSpc>
                          <a:spcPct val="100000"/>
                        </a:lnSpc>
                        <a:spcBef>
                          <a:spcPts val="0"/>
                        </a:spcBef>
                        <a:spcAft>
                          <a:spcPts val="0"/>
                        </a:spcAft>
                        <a:buClrTx/>
                        <a:buSzTx/>
                        <a:buFontTx/>
                        <a:buNone/>
                      </a:pPr>
                      <a:r>
                        <a:rPr lang="en-AU" sz="1100"/>
                        <a:t>Some delays have impacted the progress of Day In The Life testing. There has been a performance issue with respect to the time to recover from issues that result in Configuration  Data and Standing Data slowing down, which AEMO is remediating. </a:t>
                      </a:r>
                      <a:endParaRPr lang="en-AU" sz="1100">
                        <a:highlight>
                          <a:srgbClr val="FFFF99"/>
                        </a:highlight>
                      </a:endParaRPr>
                    </a:p>
                  </a:txBody>
                  <a:tcPr marL="72746" marR="72746" marT="36373" marB="36373" anchor="ctr"/>
                </a:tc>
                <a:extLst>
                  <a:ext uri="{0D108BD9-81ED-4DB2-BD59-A6C34878D82A}">
                    <a16:rowId xmlns:a16="http://schemas.microsoft.com/office/drawing/2014/main" val="1501581093"/>
                  </a:ext>
                </a:extLst>
              </a:tr>
              <a:tr h="539125">
                <a:tc>
                  <a:txBody>
                    <a:bodyPr/>
                    <a:lstStyle/>
                    <a:p>
                      <a:r>
                        <a:rPr lang="en-AU" sz="1100" b="1">
                          <a:effectLst/>
                        </a:rPr>
                        <a:t>Production Deployment</a:t>
                      </a:r>
                      <a:endParaRPr lang="en-AU" sz="1100" b="1"/>
                    </a:p>
                  </a:txBody>
                  <a:tcPr marL="72746" marR="72746" marT="36373" marB="36373" anchor="ctr"/>
                </a:tc>
                <a:tc>
                  <a:txBody>
                    <a:bodyPr/>
                    <a:lstStyle/>
                    <a:p>
                      <a:r>
                        <a:rPr lang="en-AU" sz="1100">
                          <a:effectLst/>
                        </a:rPr>
                        <a:t>Data migration on track and no blockers to meeting criteria/schedule for pre-production deployment.</a:t>
                      </a:r>
                      <a:endParaRPr lang="en-AU" sz="1100"/>
                    </a:p>
                  </a:txBody>
                  <a:tcPr marL="72746" marR="72746" marT="36373" marB="3637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100">
                          <a:sym typeface="Wingdings" panose="05000000000000000000" pitchFamily="2" charset="2"/>
                        </a:rPr>
                        <a:t></a:t>
                      </a:r>
                      <a:endParaRPr lang="en-AU" sz="1100"/>
                    </a:p>
                  </a:txBody>
                  <a:tcPr marL="72746" marR="72746" marT="36373" marB="36373" anchor="ctr"/>
                </a:tc>
                <a:tc>
                  <a:txBody>
                    <a:bodyPr/>
                    <a:lstStyle/>
                    <a:p>
                      <a:r>
                        <a:rPr lang="en-AU" sz="1100"/>
                        <a:t>Production data migration has commenced and is on time.  Final reviews of cutover timeline are being completed and industry workshop is scheduled.</a:t>
                      </a:r>
                    </a:p>
                  </a:txBody>
                  <a:tcPr marL="72746" marR="72746" marT="36373" marB="36373" anchor="ctr"/>
                </a:tc>
                <a:extLst>
                  <a:ext uri="{0D108BD9-81ED-4DB2-BD59-A6C34878D82A}">
                    <a16:rowId xmlns:a16="http://schemas.microsoft.com/office/drawing/2014/main" val="80521530"/>
                  </a:ext>
                </a:extLst>
              </a:tr>
              <a:tr h="466131">
                <a:tc>
                  <a:txBody>
                    <a:bodyPr/>
                    <a:lstStyle/>
                    <a:p>
                      <a:r>
                        <a:rPr lang="en-AU" sz="1100" b="1">
                          <a:effectLst/>
                        </a:rPr>
                        <a:t>Industry Test</a:t>
                      </a:r>
                      <a:endParaRPr lang="en-AU" sz="1100" b="1"/>
                    </a:p>
                  </a:txBody>
                  <a:tcPr marL="72746" marR="72746" marT="36373" marB="36373" anchor="ctr"/>
                </a:tc>
                <a:tc>
                  <a:txBody>
                    <a:bodyPr/>
                    <a:lstStyle/>
                    <a:p>
                      <a:r>
                        <a:rPr lang="en-AU" sz="1100">
                          <a:effectLst/>
                        </a:rPr>
                        <a:t>Retail Industry Testing on track.</a:t>
                      </a:r>
                      <a:endParaRPr lang="en-AU" sz="1100"/>
                    </a:p>
                  </a:txBody>
                  <a:tcPr marL="72746" marR="72746" marT="36373" marB="36373" anchor="ctr"/>
                </a:tc>
                <a:tc>
                  <a:txBody>
                    <a:bodyPr/>
                    <a:lstStyle/>
                    <a:p>
                      <a:pPr algn="ctr"/>
                      <a:r>
                        <a:rPr lang="en-AU" sz="1100">
                          <a:sym typeface="Wingdings" panose="05000000000000000000" pitchFamily="2" charset="2"/>
                        </a:rPr>
                        <a:t></a:t>
                      </a:r>
                      <a:endParaRPr lang="en-AU" sz="1100"/>
                    </a:p>
                  </a:txBody>
                  <a:tcPr marL="72746" marR="72746" marT="36373" marB="36373" anchor="ctr"/>
                </a:tc>
                <a:tc>
                  <a:txBody>
                    <a:bodyPr/>
                    <a:lstStyle/>
                    <a:p>
                      <a:r>
                        <a:rPr lang="en-AU" sz="1100"/>
                        <a:t>2 industry issues identified in from Industry Testing, see overleaf.</a:t>
                      </a:r>
                    </a:p>
                    <a:p>
                      <a:r>
                        <a:rPr lang="en-AU" sz="1100"/>
                        <a:t>Overall positive progress by industry in completing assigned test cases.</a:t>
                      </a:r>
                    </a:p>
                  </a:txBody>
                  <a:tcPr marL="72746" marR="72746" marT="36373" marB="36373" anchor="ctr"/>
                </a:tc>
                <a:extLst>
                  <a:ext uri="{0D108BD9-81ED-4DB2-BD59-A6C34878D82A}">
                    <a16:rowId xmlns:a16="http://schemas.microsoft.com/office/drawing/2014/main" val="1630536127"/>
                  </a:ext>
                </a:extLst>
              </a:tr>
              <a:tr h="466131">
                <a:tc>
                  <a:txBody>
                    <a:bodyPr/>
                    <a:lstStyle/>
                    <a:p>
                      <a:r>
                        <a:rPr lang="en-AU" sz="1100" b="1"/>
                        <a:t>Emerging Issue</a:t>
                      </a:r>
                    </a:p>
                  </a:txBody>
                  <a:tcPr marL="72746" marR="72746" marT="36373" marB="36373" anchor="ctr"/>
                </a:tc>
                <a:tc>
                  <a:txBody>
                    <a:bodyPr/>
                    <a:lstStyle/>
                    <a:p>
                      <a:r>
                        <a:rPr lang="en-AU" sz="1100"/>
                        <a:t>Covid-19 in India</a:t>
                      </a:r>
                    </a:p>
                  </a:txBody>
                  <a:tcPr marL="72746" marR="72746" marT="36373" marB="36373" anchor="ctr"/>
                </a:tc>
                <a:tc>
                  <a:txBody>
                    <a:bodyPr/>
                    <a:lstStyle/>
                    <a:p>
                      <a:pPr algn="ctr"/>
                      <a:r>
                        <a:rPr lang="en-AU" sz="1100"/>
                        <a:t>Open</a:t>
                      </a:r>
                    </a:p>
                  </a:txBody>
                  <a:tcPr marL="72746" marR="72746" marT="36373" marB="36373" anchor="ctr"/>
                </a:tc>
                <a:tc>
                  <a:txBody>
                    <a:bodyPr/>
                    <a:lstStyle/>
                    <a:p>
                      <a:r>
                        <a:rPr lang="en-AU" sz="1100"/>
                        <a:t>Impacts from escalating Covid-19 situation in India are starting to emerge, notwithstanding the significant and proactive mitigation measures undertaken by TCS. Situation is being monitored with regular reports to the Project and Executive.</a:t>
                      </a:r>
                    </a:p>
                  </a:txBody>
                  <a:tcPr marL="72746" marR="72746" marT="36373" marB="36373" anchor="ctr"/>
                </a:tc>
                <a:extLst>
                  <a:ext uri="{0D108BD9-81ED-4DB2-BD59-A6C34878D82A}">
                    <a16:rowId xmlns:a16="http://schemas.microsoft.com/office/drawing/2014/main" val="4241700606"/>
                  </a:ext>
                </a:extLst>
              </a:tr>
              <a:tr h="580471">
                <a:tc>
                  <a:txBody>
                    <a:bodyPr/>
                    <a:lstStyle/>
                    <a:p>
                      <a:r>
                        <a:rPr lang="en-AU" sz="1100" b="1"/>
                        <a:t>Overall</a:t>
                      </a:r>
                    </a:p>
                  </a:txBody>
                  <a:tcPr marL="72746" marR="72746" marT="36373" marB="36373" anchor="ctr"/>
                </a:tc>
                <a:tc>
                  <a:txBody>
                    <a:bodyPr/>
                    <a:lstStyle/>
                    <a:p>
                      <a:endParaRPr lang="en-AU" sz="1100"/>
                    </a:p>
                  </a:txBody>
                  <a:tcPr marL="72746" marR="72746" marT="36373" marB="36373" anchor="ctr"/>
                </a:tc>
                <a:tc>
                  <a:txBody>
                    <a:bodyPr/>
                    <a:lstStyle/>
                    <a:p>
                      <a:endParaRPr lang="en-AU" sz="1100"/>
                    </a:p>
                  </a:txBody>
                  <a:tcPr marL="72746" marR="72746" marT="36373" marB="36373" anchor="ctr"/>
                </a:tc>
                <a:tc>
                  <a:txBody>
                    <a:bodyPr/>
                    <a:lstStyle/>
                    <a:p>
                      <a:r>
                        <a:rPr lang="en-US" sz="1100" strike="noStrike">
                          <a:solidFill>
                            <a:schemeClr val="tx1"/>
                          </a:solidFill>
                        </a:rPr>
                        <a:t>31 May go-live is at risk.  Go-live decision is subject to executive steering committee approval. Decision dates have been aligned to industry notification dates.</a:t>
                      </a:r>
                      <a:endParaRPr lang="en-AU" sz="1100" strike="noStrike">
                        <a:solidFill>
                          <a:schemeClr val="tx1"/>
                        </a:solidFill>
                      </a:endParaRPr>
                    </a:p>
                  </a:txBody>
                  <a:tcPr marL="72746" marR="72746" marT="36373" marB="36373" anchor="ctr"/>
                </a:tc>
                <a:extLst>
                  <a:ext uri="{0D108BD9-81ED-4DB2-BD59-A6C34878D82A}">
                    <a16:rowId xmlns:a16="http://schemas.microsoft.com/office/drawing/2014/main" val="3696285219"/>
                  </a:ext>
                </a:extLst>
              </a:tr>
            </a:tbl>
          </a:graphicData>
        </a:graphic>
      </p:graphicFrame>
      <p:grpSp>
        <p:nvGrpSpPr>
          <p:cNvPr id="9" name="Group 8">
            <a:extLst>
              <a:ext uri="{FF2B5EF4-FFF2-40B4-BE49-F238E27FC236}">
                <a16:creationId xmlns:a16="http://schemas.microsoft.com/office/drawing/2014/main" id="{4918FC3B-3918-4027-9097-8DF6BEEBEE6F}"/>
              </a:ext>
            </a:extLst>
          </p:cNvPr>
          <p:cNvGrpSpPr/>
          <p:nvPr/>
        </p:nvGrpSpPr>
        <p:grpSpPr>
          <a:xfrm>
            <a:off x="5920007" y="6201073"/>
            <a:ext cx="351986" cy="310554"/>
            <a:chOff x="181654" y="2696976"/>
            <a:chExt cx="432000" cy="432000"/>
          </a:xfrm>
        </p:grpSpPr>
        <p:sp>
          <p:nvSpPr>
            <p:cNvPr id="12" name="Rectangle: Rounded Corners 11">
              <a:extLst>
                <a:ext uri="{FF2B5EF4-FFF2-40B4-BE49-F238E27FC236}">
                  <a16:creationId xmlns:a16="http://schemas.microsoft.com/office/drawing/2014/main" id="{761AFCC7-8CCC-4442-B077-8D11F189A62F}"/>
                </a:ext>
              </a:extLst>
            </p:cNvPr>
            <p:cNvSpPr/>
            <p:nvPr/>
          </p:nvSpPr>
          <p:spPr>
            <a:xfrm>
              <a:off x="181654" y="2696976"/>
              <a:ext cx="432000" cy="4320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45633"/>
              <a:endParaRPr lang="en-AU" sz="1074">
                <a:solidFill>
                  <a:srgbClr val="FFFFFF"/>
                </a:solidFill>
                <a:latin typeface="Tw Cen MT" panose="020B0602020104020603"/>
              </a:endParaRPr>
            </a:p>
          </p:txBody>
        </p:sp>
        <p:sp>
          <p:nvSpPr>
            <p:cNvPr id="13" name="Oval 12">
              <a:extLst>
                <a:ext uri="{FF2B5EF4-FFF2-40B4-BE49-F238E27FC236}">
                  <a16:creationId xmlns:a16="http://schemas.microsoft.com/office/drawing/2014/main" id="{B1685EC3-AF05-4C7B-AFBF-6F37FFE68FDD}"/>
                </a:ext>
              </a:extLst>
            </p:cNvPr>
            <p:cNvSpPr/>
            <p:nvPr/>
          </p:nvSpPr>
          <p:spPr>
            <a:xfrm>
              <a:off x="292202" y="2793455"/>
              <a:ext cx="210903" cy="239040"/>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45633"/>
              <a:endParaRPr lang="en-AU" sz="689">
                <a:solidFill>
                  <a:srgbClr val="FFFFFF"/>
                </a:solidFill>
                <a:latin typeface="Tw Cen MT" panose="020B0602020104020603"/>
              </a:endParaRPr>
            </a:p>
          </p:txBody>
        </p:sp>
      </p:grpSp>
    </p:spTree>
    <p:extLst>
      <p:ext uri="{BB962C8B-B14F-4D97-AF65-F5344CB8AC3E}">
        <p14:creationId xmlns:p14="http://schemas.microsoft.com/office/powerpoint/2010/main" val="3693968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73D2C-637E-4046-A4F1-27B6790783B8}"/>
              </a:ext>
            </a:extLst>
          </p:cNvPr>
          <p:cNvSpPr>
            <a:spLocks noGrp="1"/>
          </p:cNvSpPr>
          <p:nvPr>
            <p:ph type="title"/>
          </p:nvPr>
        </p:nvSpPr>
        <p:spPr/>
        <p:txBody>
          <a:bodyPr/>
          <a:lstStyle/>
          <a:p>
            <a:r>
              <a:rPr lang="en-AU"/>
              <a:t>Industry Test Status</a:t>
            </a:r>
          </a:p>
        </p:txBody>
      </p:sp>
      <p:sp>
        <p:nvSpPr>
          <p:cNvPr id="3" name="Text Placeholder 2">
            <a:extLst>
              <a:ext uri="{FF2B5EF4-FFF2-40B4-BE49-F238E27FC236}">
                <a16:creationId xmlns:a16="http://schemas.microsoft.com/office/drawing/2014/main" id="{6508301B-A945-484D-B65B-BD1257798539}"/>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FADB8667-B9FA-4703-9DD7-4DE893D0FE65}"/>
              </a:ext>
            </a:extLst>
          </p:cNvPr>
          <p:cNvSpPr>
            <a:spLocks noGrp="1"/>
          </p:cNvSpPr>
          <p:nvPr>
            <p:ph type="sldNum" sz="quarter" idx="12"/>
          </p:nvPr>
        </p:nvSpPr>
        <p:spPr/>
        <p:txBody>
          <a:bodyPr/>
          <a:lstStyle/>
          <a:p>
            <a:fld id="{4EC81F68-4976-451A-B2E9-79BCBD2F70CC}" type="slidenum">
              <a:rPr lang="en-AU" smtClean="0"/>
              <a:pPr/>
              <a:t>8</a:t>
            </a:fld>
            <a:endParaRPr lang="en-AU"/>
          </a:p>
        </p:txBody>
      </p:sp>
    </p:spTree>
    <p:extLst>
      <p:ext uri="{BB962C8B-B14F-4D97-AF65-F5344CB8AC3E}">
        <p14:creationId xmlns:p14="http://schemas.microsoft.com/office/powerpoint/2010/main" val="23137141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1F08D-D28F-4B80-A433-AB71CF6C9EE0}"/>
              </a:ext>
            </a:extLst>
          </p:cNvPr>
          <p:cNvSpPr>
            <a:spLocks noGrp="1"/>
          </p:cNvSpPr>
          <p:nvPr>
            <p:ph type="title"/>
          </p:nvPr>
        </p:nvSpPr>
        <p:spPr/>
        <p:txBody>
          <a:bodyPr/>
          <a:lstStyle/>
          <a:p>
            <a:r>
              <a:rPr lang="en-AU">
                <a:ea typeface="+mj-lt"/>
                <a:cs typeface="+mj-lt"/>
              </a:rPr>
              <a:t>Industry Testing</a:t>
            </a:r>
            <a:endParaRPr lang="en-US"/>
          </a:p>
        </p:txBody>
      </p:sp>
      <p:sp>
        <p:nvSpPr>
          <p:cNvPr id="3" name="Content Placeholder 2">
            <a:extLst>
              <a:ext uri="{FF2B5EF4-FFF2-40B4-BE49-F238E27FC236}">
                <a16:creationId xmlns:a16="http://schemas.microsoft.com/office/drawing/2014/main" id="{803AA9AF-B4CC-4CF3-9618-A01205FC1B30}"/>
              </a:ext>
            </a:extLst>
          </p:cNvPr>
          <p:cNvSpPr>
            <a:spLocks noGrp="1"/>
          </p:cNvSpPr>
          <p:nvPr>
            <p:ph idx="1"/>
          </p:nvPr>
        </p:nvSpPr>
        <p:spPr>
          <a:xfrm>
            <a:off x="248809" y="1619343"/>
            <a:ext cx="11694382" cy="4919569"/>
          </a:xfrm>
        </p:spPr>
        <p:txBody>
          <a:bodyPr vert="horz" lIns="91440" tIns="45720" rIns="91440" bIns="45720" rtlCol="0" anchor="t">
            <a:normAutofit fontScale="85000" lnSpcReduction="20000"/>
          </a:bodyPr>
          <a:lstStyle/>
          <a:p>
            <a:r>
              <a:rPr lang="en-AU" sz="1900" dirty="0"/>
              <a:t>Invitation Industry test Progress:</a:t>
            </a:r>
          </a:p>
          <a:p>
            <a:pPr lvl="1"/>
            <a:r>
              <a:rPr lang="en-AU" sz="1600" dirty="0"/>
              <a:t>Test Scenario Status as at 6/5</a:t>
            </a:r>
          </a:p>
          <a:p>
            <a:pPr lvl="1"/>
            <a:endParaRPr lang="en-AU" sz="1400" dirty="0"/>
          </a:p>
          <a:p>
            <a:pPr lvl="1"/>
            <a:endParaRPr lang="en-AU" sz="1400" dirty="0"/>
          </a:p>
          <a:p>
            <a:pPr lvl="1"/>
            <a:endParaRPr lang="en-AU" sz="1400" dirty="0"/>
          </a:p>
          <a:p>
            <a:pPr lvl="1"/>
            <a:endParaRPr lang="en-AU" sz="1400" dirty="0"/>
          </a:p>
          <a:p>
            <a:pPr lvl="1"/>
            <a:r>
              <a:rPr lang="en-AU" sz="1700" dirty="0"/>
              <a:t>Issue Status: </a:t>
            </a:r>
          </a:p>
          <a:p>
            <a:pPr lvl="2"/>
            <a:r>
              <a:rPr lang="en-AU" sz="1700" dirty="0"/>
              <a:t>1 open High , 14 open Medium</a:t>
            </a:r>
          </a:p>
          <a:p>
            <a:pPr lvl="1"/>
            <a:r>
              <a:rPr lang="en-AU" sz="1700" dirty="0"/>
              <a:t>Release planned for 17th May to close multiple items</a:t>
            </a:r>
          </a:p>
          <a:p>
            <a:pPr lvl="1"/>
            <a:r>
              <a:rPr lang="en-AU" sz="1700" dirty="0"/>
              <a:t>No defects that impact multiple participants</a:t>
            </a:r>
          </a:p>
          <a:p>
            <a:pPr lvl="1"/>
            <a:r>
              <a:rPr lang="en-AU" sz="1700" dirty="0"/>
              <a:t>A number of participant issues have resulted from  under-</a:t>
            </a:r>
            <a:r>
              <a:rPr lang="en-AU" sz="1700" dirty="0" err="1"/>
              <a:t>speced</a:t>
            </a:r>
            <a:r>
              <a:rPr lang="en-AU" sz="1700" dirty="0"/>
              <a:t> Preprod environment (being addressed) , will not impact production.</a:t>
            </a:r>
          </a:p>
          <a:p>
            <a:r>
              <a:rPr lang="en-AU" sz="1900" dirty="0"/>
              <a:t>File Length on MTRD transactions:</a:t>
            </a:r>
          </a:p>
          <a:p>
            <a:pPr lvl="1"/>
            <a:r>
              <a:rPr lang="en-AU" sz="1700" dirty="0"/>
              <a:t>Noted impact to multiple participants (2)</a:t>
            </a:r>
          </a:p>
          <a:p>
            <a:pPr lvl="1"/>
            <a:r>
              <a:rPr lang="en-AU" sz="1700" dirty="0"/>
              <a:t>AEMO to update to 45 characters </a:t>
            </a:r>
          </a:p>
          <a:p>
            <a:pPr lvl="1"/>
            <a:r>
              <a:rPr lang="en-AU" sz="1700" dirty="0"/>
              <a:t>Timing of delivery to be confirmed </a:t>
            </a:r>
          </a:p>
          <a:p>
            <a:r>
              <a:rPr lang="en-AU" sz="1900" dirty="0"/>
              <a:t>File naming in MTRD response </a:t>
            </a:r>
          </a:p>
          <a:p>
            <a:pPr lvl="1"/>
            <a:r>
              <a:rPr lang="en-AU" sz="1700" dirty="0"/>
              <a:t>AEMO impact position to retain validation</a:t>
            </a:r>
          </a:p>
          <a:p>
            <a:pPr lvl="1"/>
            <a:r>
              <a:rPr lang="en-AU" sz="1700" dirty="0"/>
              <a:t>Participants to address validation and processing, may require workaround</a:t>
            </a:r>
          </a:p>
          <a:p>
            <a:r>
              <a:rPr lang="en-AU" sz="1900" dirty="0"/>
              <a:t>XML reporting header for RM16, 27, etc optional fields not populated when automatically generated</a:t>
            </a:r>
          </a:p>
          <a:p>
            <a:pPr lvl="1"/>
            <a:r>
              <a:rPr lang="en-AU" sz="1600" dirty="0"/>
              <a:t>Initial feedback:</a:t>
            </a:r>
          </a:p>
          <a:p>
            <a:pPr lvl="2"/>
            <a:r>
              <a:rPr lang="en-AU" sz="1600" dirty="0"/>
              <a:t>One participant impacted – assessing changes required, 2 participants indicate no impact</a:t>
            </a:r>
          </a:p>
          <a:p>
            <a:pPr lvl="1"/>
            <a:r>
              <a:rPr lang="en-AU" sz="1600" dirty="0"/>
              <a:t>AEMO impact assessment in progress  - delivery (if committed) will not be in place for 31 May and require some work around</a:t>
            </a:r>
          </a:p>
          <a:p>
            <a:pPr lvl="2"/>
            <a:endParaRPr lang="en-AU" sz="1000" dirty="0"/>
          </a:p>
        </p:txBody>
      </p:sp>
      <p:sp>
        <p:nvSpPr>
          <p:cNvPr id="4" name="Slide Number Placeholder 3">
            <a:extLst>
              <a:ext uri="{FF2B5EF4-FFF2-40B4-BE49-F238E27FC236}">
                <a16:creationId xmlns:a16="http://schemas.microsoft.com/office/drawing/2014/main" id="{15F241D1-C6F7-4738-A722-46844FCD6318}"/>
              </a:ext>
            </a:extLst>
          </p:cNvPr>
          <p:cNvSpPr>
            <a:spLocks noGrp="1"/>
          </p:cNvSpPr>
          <p:nvPr>
            <p:ph type="sldNum" sz="quarter" idx="12"/>
          </p:nvPr>
        </p:nvSpPr>
        <p:spPr/>
        <p:txBody>
          <a:bodyPr/>
          <a:lstStyle/>
          <a:p>
            <a:fld id="{4EC81F68-4976-451A-B2E9-79BCBD2F70CC}" type="slidenum">
              <a:rPr lang="en-AU" smtClean="0"/>
              <a:t>9</a:t>
            </a:fld>
            <a:endParaRPr lang="en-AU"/>
          </a:p>
        </p:txBody>
      </p:sp>
      <p:graphicFrame>
        <p:nvGraphicFramePr>
          <p:cNvPr id="5" name="Table 5">
            <a:extLst>
              <a:ext uri="{FF2B5EF4-FFF2-40B4-BE49-F238E27FC236}">
                <a16:creationId xmlns:a16="http://schemas.microsoft.com/office/drawing/2014/main" id="{AB7F446A-9DAC-40D6-B7CD-BF9518035DD9}"/>
              </a:ext>
            </a:extLst>
          </p:cNvPr>
          <p:cNvGraphicFramePr>
            <a:graphicFrameLocks noGrp="1"/>
          </p:cNvGraphicFramePr>
          <p:nvPr>
            <p:extLst>
              <p:ext uri="{D42A27DB-BD31-4B8C-83A1-F6EECF244321}">
                <p14:modId xmlns:p14="http://schemas.microsoft.com/office/powerpoint/2010/main" val="990152194"/>
              </p:ext>
            </p:extLst>
          </p:nvPr>
        </p:nvGraphicFramePr>
        <p:xfrm>
          <a:off x="3645144" y="2053632"/>
          <a:ext cx="6735988" cy="792919"/>
        </p:xfrm>
        <a:graphic>
          <a:graphicData uri="http://schemas.openxmlformats.org/drawingml/2006/table">
            <a:tbl>
              <a:tblPr firstRow="1" bandRow="1">
                <a:tableStyleId>{21E4AEA4-8DFA-4A89-87EB-49C32662AFE0}</a:tableStyleId>
              </a:tblPr>
              <a:tblGrid>
                <a:gridCol w="962284">
                  <a:extLst>
                    <a:ext uri="{9D8B030D-6E8A-4147-A177-3AD203B41FA5}">
                      <a16:colId xmlns:a16="http://schemas.microsoft.com/office/drawing/2014/main" val="2680703115"/>
                    </a:ext>
                  </a:extLst>
                </a:gridCol>
                <a:gridCol w="962284">
                  <a:extLst>
                    <a:ext uri="{9D8B030D-6E8A-4147-A177-3AD203B41FA5}">
                      <a16:colId xmlns:a16="http://schemas.microsoft.com/office/drawing/2014/main" val="3754348512"/>
                    </a:ext>
                  </a:extLst>
                </a:gridCol>
                <a:gridCol w="962284">
                  <a:extLst>
                    <a:ext uri="{9D8B030D-6E8A-4147-A177-3AD203B41FA5}">
                      <a16:colId xmlns:a16="http://schemas.microsoft.com/office/drawing/2014/main" val="2571734131"/>
                    </a:ext>
                  </a:extLst>
                </a:gridCol>
                <a:gridCol w="962284">
                  <a:extLst>
                    <a:ext uri="{9D8B030D-6E8A-4147-A177-3AD203B41FA5}">
                      <a16:colId xmlns:a16="http://schemas.microsoft.com/office/drawing/2014/main" val="2427201572"/>
                    </a:ext>
                  </a:extLst>
                </a:gridCol>
                <a:gridCol w="962284">
                  <a:extLst>
                    <a:ext uri="{9D8B030D-6E8A-4147-A177-3AD203B41FA5}">
                      <a16:colId xmlns:a16="http://schemas.microsoft.com/office/drawing/2014/main" val="2903989867"/>
                    </a:ext>
                  </a:extLst>
                </a:gridCol>
                <a:gridCol w="962284">
                  <a:extLst>
                    <a:ext uri="{9D8B030D-6E8A-4147-A177-3AD203B41FA5}">
                      <a16:colId xmlns:a16="http://schemas.microsoft.com/office/drawing/2014/main" val="3598677059"/>
                    </a:ext>
                  </a:extLst>
                </a:gridCol>
                <a:gridCol w="962284">
                  <a:extLst>
                    <a:ext uri="{9D8B030D-6E8A-4147-A177-3AD203B41FA5}">
                      <a16:colId xmlns:a16="http://schemas.microsoft.com/office/drawing/2014/main" val="1982616575"/>
                    </a:ext>
                  </a:extLst>
                </a:gridCol>
              </a:tblGrid>
              <a:tr h="330980">
                <a:tc>
                  <a:txBody>
                    <a:bodyPr/>
                    <a:lstStyle/>
                    <a:p>
                      <a:r>
                        <a:rPr lang="en-AU" sz="1200"/>
                        <a:t>Passed</a:t>
                      </a:r>
                    </a:p>
                  </a:txBody>
                  <a:tcPr/>
                </a:tc>
                <a:tc>
                  <a:txBody>
                    <a:bodyPr/>
                    <a:lstStyle/>
                    <a:p>
                      <a:r>
                        <a:rPr lang="en-AU" sz="1200"/>
                        <a:t>Failed</a:t>
                      </a:r>
                    </a:p>
                  </a:txBody>
                  <a:tcPr/>
                </a:tc>
                <a:tc>
                  <a:txBody>
                    <a:bodyPr/>
                    <a:lstStyle/>
                    <a:p>
                      <a:r>
                        <a:rPr lang="en-AU" sz="1200"/>
                        <a:t>Not Complete</a:t>
                      </a:r>
                    </a:p>
                  </a:txBody>
                  <a:tcPr/>
                </a:tc>
                <a:tc>
                  <a:txBody>
                    <a:bodyPr/>
                    <a:lstStyle/>
                    <a:p>
                      <a:r>
                        <a:rPr lang="en-AU" sz="1200" dirty="0"/>
                        <a:t>No Run</a:t>
                      </a:r>
                    </a:p>
                  </a:txBody>
                  <a:tcPr/>
                </a:tc>
                <a:tc>
                  <a:txBody>
                    <a:bodyPr/>
                    <a:lstStyle/>
                    <a:p>
                      <a:r>
                        <a:rPr lang="en-AU" sz="1200"/>
                        <a:t>Blocked</a:t>
                      </a:r>
                    </a:p>
                  </a:txBody>
                  <a:tcPr/>
                </a:tc>
                <a:tc>
                  <a:txBody>
                    <a:bodyPr/>
                    <a:lstStyle/>
                    <a:p>
                      <a:r>
                        <a:rPr lang="en-AU" sz="1200"/>
                        <a:t>N/A</a:t>
                      </a:r>
                    </a:p>
                  </a:txBody>
                  <a:tcPr/>
                </a:tc>
                <a:tc>
                  <a:txBody>
                    <a:bodyPr/>
                    <a:lstStyle/>
                    <a:p>
                      <a:r>
                        <a:rPr lang="en-AU" sz="1200" dirty="0"/>
                        <a:t>Total</a:t>
                      </a:r>
                    </a:p>
                  </a:txBody>
                  <a:tcPr/>
                </a:tc>
                <a:extLst>
                  <a:ext uri="{0D108BD9-81ED-4DB2-BD59-A6C34878D82A}">
                    <a16:rowId xmlns:a16="http://schemas.microsoft.com/office/drawing/2014/main" val="1113608145"/>
                  </a:ext>
                </a:extLst>
              </a:tr>
              <a:tr h="335719">
                <a:tc>
                  <a:txBody>
                    <a:bodyPr/>
                    <a:lstStyle/>
                    <a:p>
                      <a:pPr algn="ctr"/>
                      <a:r>
                        <a:rPr lang="en-AU" sz="1200"/>
                        <a:t>39</a:t>
                      </a:r>
                    </a:p>
                  </a:txBody>
                  <a:tcPr/>
                </a:tc>
                <a:tc>
                  <a:txBody>
                    <a:bodyPr/>
                    <a:lstStyle/>
                    <a:p>
                      <a:pPr algn="ctr"/>
                      <a:r>
                        <a:rPr lang="en-AU" sz="1200"/>
                        <a:t>4</a:t>
                      </a:r>
                    </a:p>
                  </a:txBody>
                  <a:tcPr/>
                </a:tc>
                <a:tc>
                  <a:txBody>
                    <a:bodyPr/>
                    <a:lstStyle/>
                    <a:p>
                      <a:pPr algn="ctr"/>
                      <a:r>
                        <a:rPr lang="en-AU" sz="1200"/>
                        <a:t>12</a:t>
                      </a:r>
                    </a:p>
                  </a:txBody>
                  <a:tcPr/>
                </a:tc>
                <a:tc>
                  <a:txBody>
                    <a:bodyPr/>
                    <a:lstStyle/>
                    <a:p>
                      <a:pPr algn="ctr"/>
                      <a:r>
                        <a:rPr lang="en-AU" sz="1200"/>
                        <a:t>25</a:t>
                      </a:r>
                    </a:p>
                  </a:txBody>
                  <a:tcPr/>
                </a:tc>
                <a:tc>
                  <a:txBody>
                    <a:bodyPr/>
                    <a:lstStyle/>
                    <a:p>
                      <a:pPr algn="ctr"/>
                      <a:r>
                        <a:rPr lang="en-AU" sz="1200" dirty="0"/>
                        <a:t>1</a:t>
                      </a:r>
                    </a:p>
                  </a:txBody>
                  <a:tcPr/>
                </a:tc>
                <a:tc>
                  <a:txBody>
                    <a:bodyPr/>
                    <a:lstStyle/>
                    <a:p>
                      <a:pPr algn="ctr"/>
                      <a:r>
                        <a:rPr lang="en-AU" sz="1200"/>
                        <a:t>10</a:t>
                      </a:r>
                    </a:p>
                  </a:txBody>
                  <a:tcPr/>
                </a:tc>
                <a:tc>
                  <a:txBody>
                    <a:bodyPr/>
                    <a:lstStyle/>
                    <a:p>
                      <a:pPr algn="ctr"/>
                      <a:r>
                        <a:rPr lang="en-AU" sz="1200" dirty="0"/>
                        <a:t>91</a:t>
                      </a:r>
                    </a:p>
                  </a:txBody>
                  <a:tcPr/>
                </a:tc>
                <a:extLst>
                  <a:ext uri="{0D108BD9-81ED-4DB2-BD59-A6C34878D82A}">
                    <a16:rowId xmlns:a16="http://schemas.microsoft.com/office/drawing/2014/main" val="1883752754"/>
                  </a:ext>
                </a:extLst>
              </a:tr>
            </a:tbl>
          </a:graphicData>
        </a:graphic>
      </p:graphicFrame>
    </p:spTree>
    <p:extLst>
      <p:ext uri="{BB962C8B-B14F-4D97-AF65-F5344CB8AC3E}">
        <p14:creationId xmlns:p14="http://schemas.microsoft.com/office/powerpoint/2010/main" val="2865215976"/>
      </p:ext>
    </p:extLst>
  </p:cSld>
  <p:clrMapOvr>
    <a:masterClrMapping/>
  </p:clrMapOvr>
</p:sld>
</file>

<file path=ppt/theme/theme1.xml><?xml version="1.0" encoding="utf-8"?>
<a:theme xmlns:a="http://schemas.openxmlformats.org/drawingml/2006/main" name="Office Theme">
  <a:themeElements>
    <a:clrScheme name="AEMO PPT 2018">
      <a:dk1>
        <a:srgbClr val="222324"/>
      </a:dk1>
      <a:lt1>
        <a:srgbClr val="FFFFFF"/>
      </a:lt1>
      <a:dk2>
        <a:srgbClr val="000000"/>
      </a:dk2>
      <a:lt2>
        <a:srgbClr val="E0E8EA"/>
      </a:lt2>
      <a:accent1>
        <a:srgbClr val="C41230"/>
      </a:accent1>
      <a:accent2>
        <a:srgbClr val="360F3C"/>
      </a:accent2>
      <a:accent3>
        <a:srgbClr val="F37421"/>
      </a:accent3>
      <a:accent4>
        <a:srgbClr val="FFC222"/>
      </a:accent4>
      <a:accent5>
        <a:srgbClr val="82859C"/>
      </a:accent5>
      <a:accent6>
        <a:srgbClr val="B3E0EE"/>
      </a:accent6>
      <a:hlink>
        <a:srgbClr val="C41230"/>
      </a:hlink>
      <a:folHlink>
        <a:srgbClr val="C41230"/>
      </a:folHlink>
    </a:clrScheme>
    <a:fontScheme name="Tw Cen MT">
      <a:maj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 2018 16-9 v2.potx" id="{8BBE3452-16E1-4B69-A3C1-3024FB565F0A}" vid="{E508FD7E-E6F3-4F29-8CD8-628E5AED39E6}"/>
    </a:ext>
  </a:extLst>
</a:theme>
</file>

<file path=ppt/theme/theme2.xml><?xml version="1.0" encoding="utf-8"?>
<a:theme xmlns:a="http://schemas.openxmlformats.org/drawingml/2006/main" name="AEMO09">
  <a:themeElements>
    <a:clrScheme name="AEMO09">
      <a:dk1>
        <a:srgbClr val="1E4164"/>
      </a:dk1>
      <a:lt1>
        <a:srgbClr val="FFFFFF"/>
      </a:lt1>
      <a:dk2>
        <a:srgbClr val="F37421"/>
      </a:dk2>
      <a:lt2>
        <a:srgbClr val="C41230"/>
      </a:lt2>
      <a:accent1>
        <a:srgbClr val="FFC222"/>
      </a:accent1>
      <a:accent2>
        <a:srgbClr val="948671"/>
      </a:accent2>
      <a:accent3>
        <a:srgbClr val="FFFFFF"/>
      </a:accent3>
      <a:accent4>
        <a:srgbClr val="1E4164"/>
      </a:accent4>
      <a:accent5>
        <a:srgbClr val="A9C399"/>
      </a:accent5>
      <a:accent6>
        <a:srgbClr val="CB7E80"/>
      </a:accent6>
      <a:hlink>
        <a:srgbClr val="F37421"/>
      </a:hlink>
      <a:folHlink>
        <a:srgbClr val="C4123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ff08f022-2cdc-49e5-914c-f7e666dadb4c">
      <UserInfo>
        <DisplayName>Peter Carruthers</DisplayName>
        <AccountId>19</AccountId>
        <AccountType/>
      </UserInfo>
      <UserInfo>
        <DisplayName>George Dounas</DisplayName>
        <AccountId>29</AccountId>
        <AccountType/>
      </UserInfo>
      <UserInfo>
        <DisplayName>Monica Morona</DisplayName>
        <AccountId>50</AccountId>
        <AccountType/>
      </UserInfo>
    </SharedWithUsers>
    <Date xmlns="99eba8f5-7fec-4c00-afe1-f2f2944c28a7" xsi:nil="true"/>
    <Comment xmlns="99eba8f5-7fec-4c00-afe1-f2f2944c28a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0E2964DDED0EC4A8D459028649F1056" ma:contentTypeVersion="14" ma:contentTypeDescription="Create a new document." ma:contentTypeScope="" ma:versionID="e69100847e6549220f3374bec3110ff6">
  <xsd:schema xmlns:xsd="http://www.w3.org/2001/XMLSchema" xmlns:xs="http://www.w3.org/2001/XMLSchema" xmlns:p="http://schemas.microsoft.com/office/2006/metadata/properties" xmlns:ns2="99eba8f5-7fec-4c00-afe1-f2f2944c28a7" xmlns:ns3="ff08f022-2cdc-49e5-914c-f7e666dadb4c" targetNamespace="http://schemas.microsoft.com/office/2006/metadata/properties" ma:root="true" ma:fieldsID="548aab25d8444a675ce2ffc2b062e7fb" ns2:_="" ns3:_="">
    <xsd:import namespace="99eba8f5-7fec-4c00-afe1-f2f2944c28a7"/>
    <xsd:import namespace="ff08f022-2cdc-49e5-914c-f7e666dadb4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2:Date" minOccurs="0"/>
                <xsd:element ref="ns2:Comme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eba8f5-7fec-4c00-afe1-f2f2944c28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Date" ma:index="20" nillable="true" ma:displayName="Date" ma:format="DateOnly" ma:internalName="Date">
      <xsd:simpleType>
        <xsd:restriction base="dms:DateTime"/>
      </xsd:simpleType>
    </xsd:element>
    <xsd:element name="Comment" ma:index="21" nillable="true" ma:displayName="Comment" ma:description="Additional info about the doc" ma:format="Dropdown" ma:internalName="Comment">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f08f022-2cdc-49e5-914c-f7e666dadb4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38C7B03-B3CD-416A-BD5D-8F9B2E66E755}">
  <ds:schemaRefs>
    <ds:schemaRef ds:uri="99eba8f5-7fec-4c00-afe1-f2f2944c28a7"/>
    <ds:schemaRef ds:uri="ff08f022-2cdc-49e5-914c-f7e666dadb4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E50BEAAE-B0C7-41D3-8EB1-0310B00BD48C}">
  <ds:schemaRefs>
    <ds:schemaRef ds:uri="http://schemas.microsoft.com/sharepoint/v3/contenttype/forms"/>
  </ds:schemaRefs>
</ds:datastoreItem>
</file>

<file path=customXml/itemProps3.xml><?xml version="1.0" encoding="utf-8"?>
<ds:datastoreItem xmlns:ds="http://schemas.openxmlformats.org/officeDocument/2006/customXml" ds:itemID="{E7E58F62-3886-4B6B-A6E2-AD5D7547E499}">
  <ds:schemaRefs>
    <ds:schemaRef ds:uri="99eba8f5-7fec-4c00-afe1-f2f2944c28a7"/>
    <ds:schemaRef ds:uri="ff08f022-2cdc-49e5-914c-f7e666dadb4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AEMO presentation 2018 16-9</Template>
  <TotalTime>1226</TotalTime>
  <Words>1278</Words>
  <Application>Microsoft Office PowerPoint</Application>
  <PresentationFormat>Widescreen</PresentationFormat>
  <Paragraphs>180</Paragraphs>
  <Slides>13</Slides>
  <Notes>0</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Office Theme</vt:lpstr>
      <vt:lpstr>AEMO09</vt:lpstr>
      <vt:lpstr>5MS Program Consultative Forum Update</vt:lpstr>
      <vt:lpstr>AEMO Competition Law  Meeting Protocol</vt:lpstr>
      <vt:lpstr>Agenda</vt:lpstr>
      <vt:lpstr>Welcome</vt:lpstr>
      <vt:lpstr>Retail Checkpoint Criteria Update</vt:lpstr>
      <vt:lpstr>Approach to Retail Status Updates</vt:lpstr>
      <vt:lpstr>Retail Checkpoint Criteria</vt:lpstr>
      <vt:lpstr>Industry Test Status</vt:lpstr>
      <vt:lpstr>Industry Testing</vt:lpstr>
      <vt:lpstr>Readiness actions</vt:lpstr>
      <vt:lpstr>Conclusions and Next Steps </vt:lpstr>
      <vt:lpstr>Next Steps</vt:lpstr>
      <vt:lpstr>Meeting Close</vt:lpstr>
    </vt:vector>
  </TitlesOfParts>
  <Company>Australian Energy Market Operator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5MS Steering Committee Update</dc:title>
  <dc:creator>Michael Ryan</dc:creator>
  <cp:lastModifiedBy>Anne-Marie</cp:lastModifiedBy>
  <cp:revision>2</cp:revision>
  <cp:lastPrinted>2019-08-14T02:02:16Z</cp:lastPrinted>
  <dcterms:created xsi:type="dcterms:W3CDTF">2018-04-12T04:49:35Z</dcterms:created>
  <dcterms:modified xsi:type="dcterms:W3CDTF">2021-05-11T23:50:38Z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0x010100A0E2964DDED0EC4A8D459028649F1056</vt:lpwstr>
  </property>
  <property fmtid="{D5CDD505-2E9C-101B-9397-08002B2CF9AE}" pid="3" name="_dlc_DocIdItemGuid">
    <vt:lpwstr>161d5d76-da3a-42e6-ab6c-f31547b095a6</vt:lpwstr>
  </property>
  <property fmtid="{D5CDD505-2E9C-101B-9397-08002B2CF9AE}" pid="4" name="AuthorIds_UIVersion_8704">
    <vt:lpwstr>18</vt:lpwstr>
  </property>
  <property fmtid="{D5CDD505-2E9C-101B-9397-08002B2CF9AE}" pid="5" name="AuthorIds_UIVersion_23552">
    <vt:lpwstr>18</vt:lpwstr>
  </property>
  <property fmtid="{D5CDD505-2E9C-101B-9397-08002B2CF9AE}" pid="6" name="AuthorIds_UIVersion_17408">
    <vt:lpwstr>20</vt:lpwstr>
  </property>
  <property fmtid="{D5CDD505-2E9C-101B-9397-08002B2CF9AE}" pid="7" name="AuthorIds_UIVersion_4608">
    <vt:lpwstr>18</vt:lpwstr>
  </property>
</Properties>
</file>