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72" r:id="rId5"/>
  </p:sldMasterIdLst>
  <p:notesMasterIdLst>
    <p:notesMasterId r:id="rId43"/>
  </p:notesMasterIdLst>
  <p:sldIdLst>
    <p:sldId id="257" r:id="rId6"/>
    <p:sldId id="1501" r:id="rId7"/>
    <p:sldId id="3867" r:id="rId8"/>
    <p:sldId id="1466" r:id="rId9"/>
    <p:sldId id="1502" r:id="rId10"/>
    <p:sldId id="3871" r:id="rId11"/>
    <p:sldId id="2146847033" r:id="rId12"/>
    <p:sldId id="4030" r:id="rId13"/>
    <p:sldId id="2146847035" r:id="rId14"/>
    <p:sldId id="2146847036" r:id="rId15"/>
    <p:sldId id="2146847049" r:id="rId16"/>
    <p:sldId id="2146847059" r:id="rId17"/>
    <p:sldId id="2146847054" r:id="rId18"/>
    <p:sldId id="2146847050" r:id="rId19"/>
    <p:sldId id="2146847061" r:id="rId20"/>
    <p:sldId id="2146847060" r:id="rId21"/>
    <p:sldId id="2146847051" r:id="rId22"/>
    <p:sldId id="2146847037" r:id="rId23"/>
    <p:sldId id="2146847038" r:id="rId24"/>
    <p:sldId id="2146847039" r:id="rId25"/>
    <p:sldId id="2146847042" r:id="rId26"/>
    <p:sldId id="2146847041" r:id="rId27"/>
    <p:sldId id="1518" r:id="rId28"/>
    <p:sldId id="3868" r:id="rId29"/>
    <p:sldId id="2146847052" r:id="rId30"/>
    <p:sldId id="2146847053" r:id="rId31"/>
    <p:sldId id="2146847045" r:id="rId32"/>
    <p:sldId id="2146847025" r:id="rId33"/>
    <p:sldId id="2146847048" r:id="rId34"/>
    <p:sldId id="1539" r:id="rId35"/>
    <p:sldId id="1552" r:id="rId36"/>
    <p:sldId id="1551" r:id="rId37"/>
    <p:sldId id="1550" r:id="rId38"/>
    <p:sldId id="2146847057" r:id="rId39"/>
    <p:sldId id="2146847055" r:id="rId40"/>
    <p:sldId id="2146847056" r:id="rId41"/>
    <p:sldId id="2146847046"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Agenda and Actions" id="{2516B57D-942A-48D4-B424-A2B55035C8EA}">
          <p14:sldIdLst>
            <p14:sldId id="257"/>
            <p14:sldId id="1501"/>
            <p14:sldId id="3867"/>
            <p14:sldId id="1466"/>
          </p14:sldIdLst>
        </p14:section>
        <p14:section name="Program Status Update" id="{A824D464-18FC-4756-8E6A-B69E7ECF6DF6}">
          <p14:sldIdLst>
            <p14:sldId id="1502"/>
            <p14:sldId id="3871"/>
            <p14:sldId id="2146847033"/>
            <p14:sldId id="4030"/>
            <p14:sldId id="2146847035"/>
            <p14:sldId id="2146847036"/>
            <p14:sldId id="2146847049"/>
            <p14:sldId id="2146847059"/>
            <p14:sldId id="2146847054"/>
            <p14:sldId id="2146847050"/>
            <p14:sldId id="2146847061"/>
            <p14:sldId id="2146847060"/>
            <p14:sldId id="2146847051"/>
            <p14:sldId id="2146847037"/>
            <p14:sldId id="2146847038"/>
            <p14:sldId id="2146847039"/>
            <p14:sldId id="2146847042"/>
            <p14:sldId id="2146847041"/>
            <p14:sldId id="1518"/>
            <p14:sldId id="3868"/>
            <p14:sldId id="2146847052"/>
            <p14:sldId id="2146847053"/>
            <p14:sldId id="2146847045"/>
            <p14:sldId id="2146847025"/>
            <p14:sldId id="2146847048"/>
            <p14:sldId id="1539"/>
            <p14:sldId id="1552"/>
            <p14:sldId id="1551"/>
            <p14:sldId id="1550"/>
            <p14:sldId id="2146847057"/>
            <p14:sldId id="2146847055"/>
            <p14:sldId id="2146847056"/>
            <p14:sldId id="214684704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tte Kelly" initials="AK" lastIdx="8" clrIdx="0">
    <p:extLst>
      <p:ext uri="{19B8F6BF-5375-455C-9EA6-DF929625EA0E}">
        <p15:presenceInfo xmlns:p15="http://schemas.microsoft.com/office/powerpoint/2012/main" userId="S-1-5-21-256186967-1468483519-2110688028-4890" providerId="AD"/>
      </p:ext>
    </p:extLst>
  </p:cmAuthor>
  <p:cmAuthor id="2" name="Michael Ryan" initials="MR" lastIdx="4" clrIdx="1">
    <p:extLst>
      <p:ext uri="{19B8F6BF-5375-455C-9EA6-DF929625EA0E}">
        <p15:presenceInfo xmlns:p15="http://schemas.microsoft.com/office/powerpoint/2012/main" userId="S-1-5-21-256186967-1468483519-2110688028-22617" providerId="AD"/>
      </p:ext>
    </p:extLst>
  </p:cmAuthor>
  <p:cmAuthor id="3" name="Sonja Nigmann" initials="SN" lastIdx="26" clrIdx="2">
    <p:extLst>
      <p:ext uri="{19B8F6BF-5375-455C-9EA6-DF929625EA0E}">
        <p15:presenceInfo xmlns:p15="http://schemas.microsoft.com/office/powerpoint/2012/main" userId="S-1-5-21-256186967-1468483519-2110688028-50554" providerId="AD"/>
      </p:ext>
    </p:extLst>
  </p:cmAuthor>
  <p:cmAuthor id="4" name="Sonja Nigmann" initials="SN [2]" lastIdx="22" clrIdx="3">
    <p:extLst>
      <p:ext uri="{19B8F6BF-5375-455C-9EA6-DF929625EA0E}">
        <p15:presenceInfo xmlns:p15="http://schemas.microsoft.com/office/powerpoint/2012/main" userId="S::sonja.nigmann@aemo.com.au::16f05baa-2571-4dfc-a8dd-ce2221f2dbbd" providerId="AD"/>
      </p:ext>
    </p:extLst>
  </p:cmAuthor>
  <p:cmAuthor id="5" name="Katherine Walker" initials="KW" lastIdx="9" clrIdx="4">
    <p:extLst>
      <p:ext uri="{19B8F6BF-5375-455C-9EA6-DF929625EA0E}">
        <p15:presenceInfo xmlns:p15="http://schemas.microsoft.com/office/powerpoint/2012/main" userId="S-1-5-21-256186967-1468483519-2110688028-56777" providerId="AD"/>
      </p:ext>
    </p:extLst>
  </p:cmAuthor>
  <p:cmAuthor id="6" name="Graeme Windley" initials="GW" lastIdx="13" clrIdx="5">
    <p:extLst>
      <p:ext uri="{19B8F6BF-5375-455C-9EA6-DF929625EA0E}">
        <p15:presenceInfo xmlns:p15="http://schemas.microsoft.com/office/powerpoint/2012/main" userId="S-1-5-21-256186967-1468483519-2110688028-39900" providerId="AD"/>
      </p:ext>
    </p:extLst>
  </p:cmAuthor>
  <p:cmAuthor id="7" name="Malcolm Borschman" initials="MB" lastIdx="7" clrIdx="6">
    <p:extLst>
      <p:ext uri="{19B8F6BF-5375-455C-9EA6-DF929625EA0E}">
        <p15:presenceInfo xmlns:p15="http://schemas.microsoft.com/office/powerpoint/2012/main" userId="S-1-5-21-256186967-1468483519-2110688028-56809" providerId="AD"/>
      </p:ext>
    </p:extLst>
  </p:cmAuthor>
  <p:cmAuthor id="8" name="Boris Komissarchik" initials="BK" lastIdx="4" clrIdx="7">
    <p:extLst>
      <p:ext uri="{19B8F6BF-5375-455C-9EA6-DF929625EA0E}">
        <p15:presenceInfo xmlns:p15="http://schemas.microsoft.com/office/powerpoint/2012/main" userId="S::boris.komissarchik@aemo.com.au::0153ce51-d3f0-433e-800c-698e2f111490" providerId="AD"/>
      </p:ext>
    </p:extLst>
  </p:cmAuthor>
  <p:cmAuthor id="9" name="Peter Carruthers" initials="PC" lastIdx="1" clrIdx="8">
    <p:extLst>
      <p:ext uri="{19B8F6BF-5375-455C-9EA6-DF929625EA0E}">
        <p15:presenceInfo xmlns:p15="http://schemas.microsoft.com/office/powerpoint/2012/main" userId="S-1-5-21-256186967-1468483519-2110688028-56805" providerId="AD"/>
      </p:ext>
    </p:extLst>
  </p:cmAuthor>
  <p:cmAuthor id="10" name="Katherine Walker" initials="KW [2]" lastIdx="13" clrIdx="9">
    <p:extLst>
      <p:ext uri="{19B8F6BF-5375-455C-9EA6-DF929625EA0E}">
        <p15:presenceInfo xmlns:p15="http://schemas.microsoft.com/office/powerpoint/2012/main" userId="S::Katherine.Walker@aemo.com.au::151d0658-4331-41af-a3b9-d8ca88b74285" providerId="AD"/>
      </p:ext>
    </p:extLst>
  </p:cmAuthor>
  <p:cmAuthor id="11" name="Greg Minney" initials="GM" lastIdx="5" clrIdx="10">
    <p:extLst>
      <p:ext uri="{19B8F6BF-5375-455C-9EA6-DF929625EA0E}">
        <p15:presenceInfo xmlns:p15="http://schemas.microsoft.com/office/powerpoint/2012/main" userId="S::Greg.Minney@aemo.com.au::e657595f-f519-43ef-a5ac-dcb6c666504e" providerId="AD"/>
      </p:ext>
    </p:extLst>
  </p:cmAuthor>
  <p:cmAuthor id="12" name="Anne-Marie McCague" initials="AM" lastIdx="1" clrIdx="11">
    <p:extLst>
      <p:ext uri="{19B8F6BF-5375-455C-9EA6-DF929625EA0E}">
        <p15:presenceInfo xmlns:p15="http://schemas.microsoft.com/office/powerpoint/2012/main" userId="S::Anne-Marie.McCague@aemo.com.au::3580a8e1-7513-45f1-8e90-655e8672d335" providerId="AD"/>
      </p:ext>
    </p:extLst>
  </p:cmAuthor>
  <p:cmAuthor id="13" name="Carol Bosnjak" initials="CB" lastIdx="1" clrIdx="12">
    <p:extLst>
      <p:ext uri="{19B8F6BF-5375-455C-9EA6-DF929625EA0E}">
        <p15:presenceInfo xmlns:p15="http://schemas.microsoft.com/office/powerpoint/2012/main" userId="S::Carol.Bosnjak@aemo.com.au::600c1e65-3783-49a7-928f-fac047940cb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20918"/>
    <a:srgbClr val="E8E8E8"/>
    <a:srgbClr val="CCCCCC"/>
    <a:srgbClr val="EDCAF2"/>
    <a:srgbClr val="009A00"/>
    <a:srgbClr val="134555"/>
    <a:srgbClr val="360F3C"/>
    <a:srgbClr val="A9C399"/>
    <a:srgbClr val="1E40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15A94F-D68B-4FAC-ABCC-0D584A9D9001}" v="978" dt="2021-08-25T22:41:20.031"/>
    <p1510:client id="{98CFA641-4302-4D90-85A3-CF855F60C4F4}" v="1192" dt="2021-08-25T22:47:22.721"/>
    <p1510:client id="{AC2AFEEF-BE3D-B26D-101C-C004395837E4}" v="6" dt="2021-08-25T22:37:34.799"/>
    <p1510:client id="{B28C4AB9-6E7C-4886-B26D-4CCAC1ADFB0C}" v="3808" dt="2021-08-26T10:48:56.441"/>
    <p1510:client id="{E6233F9A-CCBF-4DB2-8E51-54FD585BAF62}" vWet="2" dt="2021-08-24T22:20:11.3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en-AU"/>
          </a:p>
        </p:txBody>
      </p:sp>
      <p:sp>
        <p:nvSpPr>
          <p:cNvPr id="3" name="Date Placeholder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51253FA7-A297-4473-BFE2-D8E764DB6C0A}" type="datetimeFigureOut">
              <a:rPr lang="en-AU" smtClean="0"/>
              <a:t>26/08/2021</a:t>
            </a:fld>
            <a:endParaRPr lang="en-AU"/>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en-AU"/>
          </a:p>
        </p:txBody>
      </p:sp>
      <p:sp>
        <p:nvSpPr>
          <p:cNvPr id="5" name="Notes Placeholder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en-AU"/>
          </a:p>
        </p:txBody>
      </p:sp>
      <p:sp>
        <p:nvSpPr>
          <p:cNvPr id="7" name="Slide Number Placeholder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AEF49620-6741-4FED-BCB0-A1A8263B3F52}" type="slidenum">
              <a:rPr lang="en-AU" smtClean="0"/>
              <a:t>‹#›</a:t>
            </a:fld>
            <a:endParaRPr lang="en-AU"/>
          </a:p>
        </p:txBody>
      </p:sp>
    </p:spTree>
    <p:extLst>
      <p:ext uri="{BB962C8B-B14F-4D97-AF65-F5344CB8AC3E}">
        <p14:creationId xmlns:p14="http://schemas.microsoft.com/office/powerpoint/2010/main" val="1460449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EF49620-6741-4FED-BCB0-A1A8263B3F52}" type="slidenum">
              <a:rPr lang="en-AU" smtClean="0"/>
              <a:t>6</a:t>
            </a:fld>
            <a:endParaRPr lang="en-AU"/>
          </a:p>
        </p:txBody>
      </p:sp>
    </p:spTree>
    <p:extLst>
      <p:ext uri="{BB962C8B-B14F-4D97-AF65-F5344CB8AC3E}">
        <p14:creationId xmlns:p14="http://schemas.microsoft.com/office/powerpoint/2010/main" val="176963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83067347-FF0A-464F-9143-9D86E059E3F8}" type="slidenum">
              <a:rPr lang="en-AU" smtClean="0"/>
              <a:t>7</a:t>
            </a:fld>
            <a:endParaRPr lang="en-AU"/>
          </a:p>
        </p:txBody>
      </p:sp>
    </p:spTree>
    <p:extLst>
      <p:ext uri="{BB962C8B-B14F-4D97-AF65-F5344CB8AC3E}">
        <p14:creationId xmlns:p14="http://schemas.microsoft.com/office/powerpoint/2010/main" val="2944856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83067347-FF0A-464F-9143-9D86E059E3F8}" type="slidenum">
              <a:rPr lang="en-AU" smtClean="0"/>
              <a:t>8</a:t>
            </a:fld>
            <a:endParaRPr lang="en-AU"/>
          </a:p>
        </p:txBody>
      </p:sp>
    </p:spTree>
    <p:extLst>
      <p:ext uri="{BB962C8B-B14F-4D97-AF65-F5344CB8AC3E}">
        <p14:creationId xmlns:p14="http://schemas.microsoft.com/office/powerpoint/2010/main" val="3440418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EF49620-6741-4FED-BCB0-A1A8263B3F52}" type="slidenum">
              <a:rPr lang="en-AU" smtClean="0"/>
              <a:t>24</a:t>
            </a:fld>
            <a:endParaRPr lang="en-AU"/>
          </a:p>
        </p:txBody>
      </p:sp>
    </p:spTree>
    <p:extLst>
      <p:ext uri="{BB962C8B-B14F-4D97-AF65-F5344CB8AC3E}">
        <p14:creationId xmlns:p14="http://schemas.microsoft.com/office/powerpoint/2010/main" val="3234530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63AB8F0B-E57C-4B69-B2F1-BD7A46316893}" type="slidenum">
              <a:rPr lang="en-AU" smtClean="0"/>
              <a:t>25</a:t>
            </a:fld>
            <a:endParaRPr lang="en-AU"/>
          </a:p>
        </p:txBody>
      </p:sp>
    </p:spTree>
    <p:extLst>
      <p:ext uri="{BB962C8B-B14F-4D97-AF65-F5344CB8AC3E}">
        <p14:creationId xmlns:p14="http://schemas.microsoft.com/office/powerpoint/2010/main" val="135390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83067347-FF0A-464F-9143-9D86E059E3F8}" type="slidenum">
              <a:rPr lang="en-AU" smtClean="0"/>
              <a:t>28</a:t>
            </a:fld>
            <a:endParaRPr lang="en-AU"/>
          </a:p>
        </p:txBody>
      </p:sp>
    </p:spTree>
    <p:extLst>
      <p:ext uri="{BB962C8B-B14F-4D97-AF65-F5344CB8AC3E}">
        <p14:creationId xmlns:p14="http://schemas.microsoft.com/office/powerpoint/2010/main" val="8003167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7" name="Freeform 15">
            <a:extLst>
              <a:ext uri="{FF2B5EF4-FFF2-40B4-BE49-F238E27FC236}">
                <a16:creationId xmlns:a16="http://schemas.microsoft.com/office/drawing/2014/main" id="{332CD06C-42C1-4DF5-AEBC-2DBE2DAFBA10}"/>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8" name="Freeform 16">
            <a:extLst>
              <a:ext uri="{FF2B5EF4-FFF2-40B4-BE49-F238E27FC236}">
                <a16:creationId xmlns:a16="http://schemas.microsoft.com/office/drawing/2014/main" id="{76E05CA3-D21A-42E0-A63A-D375E1C1E26E}"/>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9" name="Picture 8">
            <a:extLst>
              <a:ext uri="{FF2B5EF4-FFF2-40B4-BE49-F238E27FC236}">
                <a16:creationId xmlns:a16="http://schemas.microsoft.com/office/drawing/2014/main" id="{9234F0ED-53FA-453F-AAA8-F2EA2B5748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70032" y="728148"/>
            <a:ext cx="3024336" cy="996252"/>
          </a:xfrm>
          <a:prstGeom prst="rect">
            <a:avLst/>
          </a:prstGeom>
        </p:spPr>
      </p:pic>
      <p:sp>
        <p:nvSpPr>
          <p:cNvPr id="10" name="Freeform: Shape 9">
            <a:extLst>
              <a:ext uri="{FF2B5EF4-FFF2-40B4-BE49-F238E27FC236}">
                <a16:creationId xmlns:a16="http://schemas.microsoft.com/office/drawing/2014/main" id="{7B9E9ED6-D0E9-4818-A55E-FEFC2F0CD672}"/>
              </a:ext>
            </a:extLst>
          </p:cNvPr>
          <p:cNvSpPr/>
          <p:nvPr userDrawn="1"/>
        </p:nvSpPr>
        <p:spPr>
          <a:xfrm>
            <a:off x="0" y="0"/>
            <a:ext cx="12192000" cy="6858000"/>
          </a:xfrm>
          <a:custGeom>
            <a:avLst/>
            <a:gdLst>
              <a:gd name="connsiteX0" fmla="*/ 263525 w 12192000"/>
              <a:gd name="connsiteY0" fmla="*/ 260350 h 6858000"/>
              <a:gd name="connsiteX1" fmla="*/ 263525 w 12192000"/>
              <a:gd name="connsiteY1" fmla="*/ 6597650 h 6858000"/>
              <a:gd name="connsiteX2" fmla="*/ 11928475 w 12192000"/>
              <a:gd name="connsiteY2" fmla="*/ 6597650 h 6858000"/>
              <a:gd name="connsiteX3" fmla="*/ 11928475 w 12192000"/>
              <a:gd name="connsiteY3" fmla="*/ 2603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63525" y="260350"/>
                </a:moveTo>
                <a:lnTo>
                  <a:pt x="263525" y="6597650"/>
                </a:lnTo>
                <a:lnTo>
                  <a:pt x="11928475" y="6597650"/>
                </a:lnTo>
                <a:lnTo>
                  <a:pt x="11928475" y="260350"/>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utura Std Light"/>
              <a:ea typeface="+mn-ea"/>
              <a:cs typeface="+mn-cs"/>
              <a:sym typeface="Futura Std Light"/>
            </a:endParaRPr>
          </a:p>
        </p:txBody>
      </p:sp>
      <p:sp>
        <p:nvSpPr>
          <p:cNvPr id="2" name="Title 1">
            <a:extLst>
              <a:ext uri="{FF2B5EF4-FFF2-40B4-BE49-F238E27FC236}">
                <a16:creationId xmlns:a16="http://schemas.microsoft.com/office/drawing/2014/main" id="{AD559B4D-39E2-4A2E-8A5C-95726E785FF9}"/>
              </a:ext>
            </a:extLst>
          </p:cNvPr>
          <p:cNvSpPr>
            <a:spLocks noGrp="1"/>
          </p:cNvSpPr>
          <p:nvPr>
            <p:ph type="ctrTitle"/>
          </p:nvPr>
        </p:nvSpPr>
        <p:spPr>
          <a:xfrm>
            <a:off x="838800" y="2350800"/>
            <a:ext cx="9144000" cy="2387600"/>
          </a:xfrm>
        </p:spPr>
        <p:txBody>
          <a:bodyPr anchor="b"/>
          <a:lstStyle>
            <a:lvl1pPr algn="l">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F9AB51E-A732-4105-AAF9-C4C491281C8E}"/>
              </a:ext>
            </a:extLst>
          </p:cNvPr>
          <p:cNvSpPr>
            <a:spLocks noGrp="1"/>
          </p:cNvSpPr>
          <p:nvPr>
            <p:ph type="subTitle" idx="1"/>
          </p:nvPr>
        </p:nvSpPr>
        <p:spPr>
          <a:xfrm>
            <a:off x="838800" y="4899600"/>
            <a:ext cx="9144000" cy="626400"/>
          </a:xfrm>
        </p:spPr>
        <p:txBody>
          <a:bodyPr>
            <a:normAutofit/>
          </a:bodyPr>
          <a:lstStyle>
            <a:lvl1pPr marL="0" indent="0" algn="l">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6" name="Slide Number Placeholder 5">
            <a:extLst>
              <a:ext uri="{FF2B5EF4-FFF2-40B4-BE49-F238E27FC236}">
                <a16:creationId xmlns:a16="http://schemas.microsoft.com/office/drawing/2014/main" id="{5B9216FF-48D2-43CC-A7A2-6B66955AF4F4}"/>
              </a:ext>
            </a:extLst>
          </p:cNvPr>
          <p:cNvSpPr>
            <a:spLocks noGrp="1"/>
          </p:cNvSpPr>
          <p:nvPr>
            <p:ph type="sldNum" sz="quarter" idx="12"/>
          </p:nvPr>
        </p:nvSpPr>
        <p:spPr>
          <a:xfrm>
            <a:off x="11335871" y="6230847"/>
            <a:ext cx="576108" cy="365125"/>
          </a:xfrm>
        </p:spPr>
        <p:txBody>
          <a:bodyPr/>
          <a:lstStyle>
            <a:lvl1pPr>
              <a:defRPr>
                <a:solidFill>
                  <a:schemeClr val="bg1"/>
                </a:solidFill>
              </a:defRPr>
            </a:lvl1pPr>
          </a:lstStyle>
          <a:p>
            <a:fld id="{4EC81F68-4976-451A-B2E9-79BCBD2F70CC}" type="slidenum">
              <a:rPr lang="en-AU" smtClean="0"/>
              <a:pPr/>
              <a:t>‹#›</a:t>
            </a:fld>
            <a:endParaRPr lang="en-AU"/>
          </a:p>
        </p:txBody>
      </p:sp>
      <p:sp>
        <p:nvSpPr>
          <p:cNvPr id="4" name="Date Placeholder 3">
            <a:extLst>
              <a:ext uri="{FF2B5EF4-FFF2-40B4-BE49-F238E27FC236}">
                <a16:creationId xmlns:a16="http://schemas.microsoft.com/office/drawing/2014/main" id="{FCDF4901-5DA8-4CDF-9DD6-0DFA0044C2F9}"/>
              </a:ext>
            </a:extLst>
          </p:cNvPr>
          <p:cNvSpPr>
            <a:spLocks noGrp="1"/>
          </p:cNvSpPr>
          <p:nvPr>
            <p:ph type="dt" sz="half" idx="10"/>
          </p:nvPr>
        </p:nvSpPr>
        <p:spPr>
          <a:xfrm>
            <a:off x="9478496" y="6230847"/>
            <a:ext cx="1736066" cy="365125"/>
          </a:xfrm>
        </p:spPr>
        <p:txBody>
          <a:bodyPr/>
          <a:lstStyle>
            <a:lvl1pPr>
              <a:defRPr>
                <a:solidFill>
                  <a:schemeClr val="bg1"/>
                </a:solidFill>
              </a:defRPr>
            </a:lvl1pPr>
          </a:lstStyle>
          <a:p>
            <a:fld id="{19C26B8A-D267-4DFE-879A-4ACA6A364552}" type="datetime1">
              <a:rPr lang="en-AU" smtClean="0"/>
              <a:t>26/08/2021</a:t>
            </a:fld>
            <a:endParaRPr lang="en-AU"/>
          </a:p>
        </p:txBody>
      </p:sp>
      <p:sp>
        <p:nvSpPr>
          <p:cNvPr id="5" name="Footer Placeholder 4">
            <a:extLst>
              <a:ext uri="{FF2B5EF4-FFF2-40B4-BE49-F238E27FC236}">
                <a16:creationId xmlns:a16="http://schemas.microsoft.com/office/drawing/2014/main" id="{4A27B57D-1C5A-4936-973A-C09D58DAEA00}"/>
              </a:ext>
            </a:extLst>
          </p:cNvPr>
          <p:cNvSpPr>
            <a:spLocks noGrp="1"/>
          </p:cNvSpPr>
          <p:nvPr>
            <p:ph type="ftr" sz="quarter" idx="11"/>
          </p:nvPr>
        </p:nvSpPr>
        <p:spPr>
          <a:xfrm>
            <a:off x="4020670" y="6230847"/>
            <a:ext cx="5336509" cy="365125"/>
          </a:xfrm>
        </p:spPr>
        <p:txBody>
          <a:bodyPr/>
          <a:lstStyle>
            <a:lvl1pPr>
              <a:defRPr>
                <a:solidFill>
                  <a:schemeClr val="bg1"/>
                </a:solidFill>
              </a:defRPr>
            </a:lvl1pPr>
          </a:lstStyle>
          <a:p>
            <a:endParaRPr lang="en-AU"/>
          </a:p>
        </p:txBody>
      </p:sp>
    </p:spTree>
    <p:extLst>
      <p:ext uri="{BB962C8B-B14F-4D97-AF65-F5344CB8AC3E}">
        <p14:creationId xmlns:p14="http://schemas.microsoft.com/office/powerpoint/2010/main" val="319104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6B70B14-71BF-4D10-B3DA-12193BF02EE1}"/>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3A023EC-89BA-427F-B659-C9BA6F7C97BD}"/>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E2789DB-5346-49A4-93BC-CE824ABD6F0D}"/>
              </a:ext>
            </a:extLst>
          </p:cNvPr>
          <p:cNvSpPr>
            <a:spLocks noGrp="1"/>
          </p:cNvSpPr>
          <p:nvPr>
            <p:ph type="pic" idx="1"/>
          </p:nvPr>
        </p:nvSpPr>
        <p:spPr>
          <a:xfrm>
            <a:off x="4201812" y="457200"/>
            <a:ext cx="7724987" cy="562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a:extLst>
              <a:ext uri="{FF2B5EF4-FFF2-40B4-BE49-F238E27FC236}">
                <a16:creationId xmlns:a16="http://schemas.microsoft.com/office/drawing/2014/main" id="{227ED3C4-6241-480A-9C80-94FA28B6BFD3}"/>
              </a:ext>
            </a:extLst>
          </p:cNvPr>
          <p:cNvSpPr>
            <a:spLocks noGrp="1"/>
          </p:cNvSpPr>
          <p:nvPr>
            <p:ph type="body" sz="half" idx="2"/>
          </p:nvPr>
        </p:nvSpPr>
        <p:spPr>
          <a:xfrm>
            <a:off x="266400" y="3117600"/>
            <a:ext cx="3315600" cy="1846800"/>
          </a:xfrm>
        </p:spPr>
        <p:txBody>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2BE93A-F35B-437B-B683-A13F8549B11A}"/>
              </a:ext>
            </a:extLst>
          </p:cNvPr>
          <p:cNvSpPr>
            <a:spLocks noGrp="1"/>
          </p:cNvSpPr>
          <p:nvPr>
            <p:ph type="dt" sz="half" idx="10"/>
          </p:nvPr>
        </p:nvSpPr>
        <p:spPr/>
        <p:txBody>
          <a:bodyPr/>
          <a:lstStyle/>
          <a:p>
            <a:fld id="{A3F456F0-636F-47F0-BBA2-C930FA48B289}" type="datetime1">
              <a:rPr lang="en-AU" smtClean="0"/>
              <a:t>26/08/2021</a:t>
            </a:fld>
            <a:endParaRPr lang="en-AU"/>
          </a:p>
        </p:txBody>
      </p:sp>
      <p:sp>
        <p:nvSpPr>
          <p:cNvPr id="6" name="Footer Placeholder 5">
            <a:extLst>
              <a:ext uri="{FF2B5EF4-FFF2-40B4-BE49-F238E27FC236}">
                <a16:creationId xmlns:a16="http://schemas.microsoft.com/office/drawing/2014/main" id="{F94D30DB-3BC0-4933-B267-A5A1205AA3B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67EDBB3-96E6-4EEA-931F-DB7B9E145130}"/>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43897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bg>
      <p:bgPr>
        <a:solidFill>
          <a:schemeClr val="accent2"/>
        </a:solidFill>
        <a:effectLst/>
      </p:bgPr>
    </p:bg>
    <p:spTree>
      <p:nvGrpSpPr>
        <p:cNvPr id="1" name=""/>
        <p:cNvGrpSpPr/>
        <p:nvPr/>
      </p:nvGrpSpPr>
      <p:grpSpPr>
        <a:xfrm>
          <a:off x="0" y="0"/>
          <a:ext cx="0" cy="0"/>
          <a:chOff x="0" y="0"/>
          <a:chExt cx="0" cy="0"/>
        </a:xfrm>
      </p:grpSpPr>
      <p:sp>
        <p:nvSpPr>
          <p:cNvPr id="9" name="Freeform 15">
            <a:extLst>
              <a:ext uri="{FF2B5EF4-FFF2-40B4-BE49-F238E27FC236}">
                <a16:creationId xmlns:a16="http://schemas.microsoft.com/office/drawing/2014/main" id="{A60732D9-43AE-45F7-B226-98D000B102F6}"/>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10" name="Freeform 16">
            <a:extLst>
              <a:ext uri="{FF2B5EF4-FFF2-40B4-BE49-F238E27FC236}">
                <a16:creationId xmlns:a16="http://schemas.microsoft.com/office/drawing/2014/main" id="{20B52A3C-76FF-428B-9F8F-F455D362E761}"/>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7" name="Picture 6">
            <a:extLst>
              <a:ext uri="{FF2B5EF4-FFF2-40B4-BE49-F238E27FC236}">
                <a16:creationId xmlns:a16="http://schemas.microsoft.com/office/drawing/2014/main" id="{D7659222-D08F-45A0-BBAE-5F79E3B45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73232" y="2729735"/>
            <a:ext cx="4245537" cy="1398530"/>
          </a:xfrm>
          <a:prstGeom prst="rect">
            <a:avLst/>
          </a:prstGeom>
        </p:spPr>
      </p:pic>
    </p:spTree>
    <p:extLst>
      <p:ext uri="{BB962C8B-B14F-4D97-AF65-F5344CB8AC3E}">
        <p14:creationId xmlns:p14="http://schemas.microsoft.com/office/powerpoint/2010/main" val="1029808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86680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Content Placeholder 2"/>
          <p:cNvSpPr>
            <a:spLocks noGrp="1"/>
          </p:cNvSpPr>
          <p:nvPr>
            <p:ph sz="half" idx="10"/>
          </p:nvPr>
        </p:nvSpPr>
        <p:spPr>
          <a:xfrm>
            <a:off x="6096000" y="1617681"/>
            <a:ext cx="53848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650562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357299"/>
            <a:ext cx="5386917"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357299"/>
            <a:ext cx="5389033"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3405377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Tree>
    <p:extLst>
      <p:ext uri="{BB962C8B-B14F-4D97-AF65-F5344CB8AC3E}">
        <p14:creationId xmlns:p14="http://schemas.microsoft.com/office/powerpoint/2010/main" val="389291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03230C1F-AFF3-4284-BD19-B8D596528C40}" type="datetime1">
              <a:rPr lang="en-AU" smtClean="0"/>
              <a:t>26/08/2021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
        <p:nvSpPr>
          <p:cNvPr id="9" name="Text Placeholder 8">
            <a:extLst>
              <a:ext uri="{FF2B5EF4-FFF2-40B4-BE49-F238E27FC236}">
                <a16:creationId xmlns:a16="http://schemas.microsoft.com/office/drawing/2014/main" id="{1F1E3B37-D501-42E3-9623-5B5A892FD8A7}"/>
              </a:ext>
            </a:extLst>
          </p:cNvPr>
          <p:cNvSpPr>
            <a:spLocks noGrp="1"/>
          </p:cNvSpPr>
          <p:nvPr>
            <p:ph type="body" sz="quarter" idx="13"/>
          </p:nvPr>
        </p:nvSpPr>
        <p:spPr>
          <a:xfrm>
            <a:off x="4201200" y="457200"/>
            <a:ext cx="7725600" cy="5626800"/>
          </a:xfrm>
        </p:spPr>
        <p:txBody>
          <a:bodyPr/>
          <a:lstStyle>
            <a:lvl1pPr marL="450850" indent="-4508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1345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8D73-741E-4A3A-B8C4-124CE6BAC4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D4DF620-32AE-46C9-9F22-DDE369B504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8A0033-3118-46E0-9F01-3652AE36EBE3}"/>
              </a:ext>
            </a:extLst>
          </p:cNvPr>
          <p:cNvSpPr>
            <a:spLocks noGrp="1"/>
          </p:cNvSpPr>
          <p:nvPr>
            <p:ph type="dt" sz="half" idx="10"/>
          </p:nvPr>
        </p:nvSpPr>
        <p:spPr/>
        <p:txBody>
          <a:bodyPr/>
          <a:lstStyle/>
          <a:p>
            <a:fld id="{76B11863-6D55-4E26-A8C4-564E5797E1F1}" type="datetime1">
              <a:rPr lang="en-AU" smtClean="0"/>
              <a:t>26/08/2021</a:t>
            </a:fld>
            <a:endParaRPr lang="en-AU"/>
          </a:p>
        </p:txBody>
      </p:sp>
      <p:sp>
        <p:nvSpPr>
          <p:cNvPr id="5" name="Footer Placeholder 4">
            <a:extLst>
              <a:ext uri="{FF2B5EF4-FFF2-40B4-BE49-F238E27FC236}">
                <a16:creationId xmlns:a16="http://schemas.microsoft.com/office/drawing/2014/main" id="{947995D5-0AEB-4D1D-8A60-9100F1F045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05ED6E-F140-4083-9570-EFDF8AAE9C49}"/>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04627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07475-FEE0-40F3-B487-DB82C2806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A56FD0D-B4CE-41F4-9879-E575CB28F436}"/>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3BDB86D-BED8-4F4E-A228-4A9502398278}"/>
              </a:ext>
            </a:extLst>
          </p:cNvPr>
          <p:cNvSpPr>
            <a:spLocks noGrp="1"/>
          </p:cNvSpPr>
          <p:nvPr>
            <p:ph type="dt" sz="half" idx="10"/>
          </p:nvPr>
        </p:nvSpPr>
        <p:spPr/>
        <p:txBody>
          <a:bodyPr/>
          <a:lstStyle>
            <a:lvl1pPr>
              <a:defRPr>
                <a:solidFill>
                  <a:schemeClr val="bg1"/>
                </a:solidFill>
              </a:defRPr>
            </a:lvl1pPr>
          </a:lstStyle>
          <a:p>
            <a:fld id="{F27A1A61-2C7C-4A5A-87D9-EB525D4638FF}" type="datetime1">
              <a:rPr lang="en-AU" smtClean="0"/>
              <a:t>26/08/2021</a:t>
            </a:fld>
            <a:endParaRPr lang="en-AU"/>
          </a:p>
        </p:txBody>
      </p:sp>
      <p:sp>
        <p:nvSpPr>
          <p:cNvPr id="5" name="Footer Placeholder 4">
            <a:extLst>
              <a:ext uri="{FF2B5EF4-FFF2-40B4-BE49-F238E27FC236}">
                <a16:creationId xmlns:a16="http://schemas.microsoft.com/office/drawing/2014/main" id="{8C4C2DBD-604C-465E-B9D8-B4B22647CF29}"/>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DFD5CE2D-E898-480E-8C7D-50D7E3781CA3}"/>
              </a:ext>
            </a:extLst>
          </p:cNvPr>
          <p:cNvSpPr>
            <a:spLocks noGrp="1"/>
          </p:cNvSpPr>
          <p:nvPr>
            <p:ph type="sldNum" sz="quarter" idx="12"/>
          </p:nvPr>
        </p:nvSpPr>
        <p:spPr/>
        <p:txBody>
          <a:bodyPr/>
          <a:lstStyle>
            <a:lvl1pPr>
              <a:defRPr>
                <a:solidFill>
                  <a:schemeClr val="bg1"/>
                </a:solidFill>
              </a:defRPr>
            </a:lvl1pPr>
          </a:lstStyle>
          <a:p>
            <a:fld id="{4EC81F68-4976-451A-B2E9-79BCBD2F70CC}" type="slidenum">
              <a:rPr lang="en-AU" smtClean="0"/>
              <a:pPr/>
              <a:t>‹#›</a:t>
            </a:fld>
            <a:endParaRPr lang="en-AU"/>
          </a:p>
        </p:txBody>
      </p:sp>
    </p:spTree>
    <p:extLst>
      <p:ext uri="{BB962C8B-B14F-4D97-AF65-F5344CB8AC3E}">
        <p14:creationId xmlns:p14="http://schemas.microsoft.com/office/powerpoint/2010/main" val="257096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75BD-C264-4D14-9F9C-5E355E6152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050E30A-9FDC-436A-82DC-AF6B205EB45E}"/>
              </a:ext>
            </a:extLst>
          </p:cNvPr>
          <p:cNvSpPr>
            <a:spLocks noGrp="1"/>
          </p:cNvSpPr>
          <p:nvPr>
            <p:ph sz="half" idx="1"/>
          </p:nvPr>
        </p:nvSpPr>
        <p:spPr>
          <a:xfrm>
            <a:off x="235528" y="1825625"/>
            <a:ext cx="57564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6E30723-81C3-4A18-9021-A93A3C56F363}"/>
              </a:ext>
            </a:extLst>
          </p:cNvPr>
          <p:cNvSpPr>
            <a:spLocks noGrp="1"/>
          </p:cNvSpPr>
          <p:nvPr>
            <p:ph sz="half" idx="2"/>
          </p:nvPr>
        </p:nvSpPr>
        <p:spPr>
          <a:xfrm>
            <a:off x="6172200" y="1825625"/>
            <a:ext cx="575770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C43672F-28FD-447E-B5A2-6040CEC9D790}"/>
              </a:ext>
            </a:extLst>
          </p:cNvPr>
          <p:cNvSpPr>
            <a:spLocks noGrp="1"/>
          </p:cNvSpPr>
          <p:nvPr>
            <p:ph type="dt" sz="half" idx="10"/>
          </p:nvPr>
        </p:nvSpPr>
        <p:spPr/>
        <p:txBody>
          <a:bodyPr/>
          <a:lstStyle/>
          <a:p>
            <a:fld id="{DDC67905-FC53-4396-B3CA-2682794D2D36}" type="datetime1">
              <a:rPr lang="en-AU" smtClean="0"/>
              <a:t>26/08/2021</a:t>
            </a:fld>
            <a:endParaRPr lang="en-AU"/>
          </a:p>
        </p:txBody>
      </p:sp>
      <p:sp>
        <p:nvSpPr>
          <p:cNvPr id="6" name="Footer Placeholder 5">
            <a:extLst>
              <a:ext uri="{FF2B5EF4-FFF2-40B4-BE49-F238E27FC236}">
                <a16:creationId xmlns:a16="http://schemas.microsoft.com/office/drawing/2014/main" id="{69EE0952-34FB-4217-8FBC-774BE000F6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1122B44-2702-4DE0-8F4B-297ACA78CA11}"/>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55438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346C0-76B2-4261-BBDE-BA8E98953FAE}"/>
              </a:ext>
            </a:extLst>
          </p:cNvPr>
          <p:cNvSpPr>
            <a:spLocks noGrp="1"/>
          </p:cNvSpPr>
          <p:nvPr>
            <p:ph type="title"/>
          </p:nvPr>
        </p:nvSpPr>
        <p:spPr>
          <a:xfrm>
            <a:off x="234000" y="136800"/>
            <a:ext cx="9003600" cy="1188000"/>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26F9673-06A6-4883-87B9-AEFCC485B9D1}"/>
              </a:ext>
            </a:extLst>
          </p:cNvPr>
          <p:cNvSpPr>
            <a:spLocks noGrp="1"/>
          </p:cNvSpPr>
          <p:nvPr>
            <p:ph type="body" idx="1"/>
          </p:nvPr>
        </p:nvSpPr>
        <p:spPr>
          <a:xfrm>
            <a:off x="234000" y="1681163"/>
            <a:ext cx="57635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5ECD162-0697-49BE-8899-05FCFB71539C}"/>
              </a:ext>
            </a:extLst>
          </p:cNvPr>
          <p:cNvSpPr>
            <a:spLocks noGrp="1"/>
          </p:cNvSpPr>
          <p:nvPr>
            <p:ph sz="half" idx="2"/>
          </p:nvPr>
        </p:nvSpPr>
        <p:spPr>
          <a:xfrm>
            <a:off x="234000" y="2505075"/>
            <a:ext cx="5763575"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A69E6007-785B-41D0-B932-2B4BFF073755}"/>
              </a:ext>
            </a:extLst>
          </p:cNvPr>
          <p:cNvSpPr>
            <a:spLocks noGrp="1"/>
          </p:cNvSpPr>
          <p:nvPr>
            <p:ph type="body" sz="quarter" idx="3"/>
          </p:nvPr>
        </p:nvSpPr>
        <p:spPr>
          <a:xfrm>
            <a:off x="6172200" y="1681163"/>
            <a:ext cx="57636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5DF337-0335-4780-B1BA-0BBD0A42EA5C}"/>
              </a:ext>
            </a:extLst>
          </p:cNvPr>
          <p:cNvSpPr>
            <a:spLocks noGrp="1"/>
          </p:cNvSpPr>
          <p:nvPr>
            <p:ph sz="quarter" idx="4"/>
          </p:nvPr>
        </p:nvSpPr>
        <p:spPr>
          <a:xfrm>
            <a:off x="6172200" y="2505075"/>
            <a:ext cx="576360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0D2C4F8-CFFF-463C-BEA7-03012D7F8516}"/>
              </a:ext>
            </a:extLst>
          </p:cNvPr>
          <p:cNvSpPr>
            <a:spLocks noGrp="1"/>
          </p:cNvSpPr>
          <p:nvPr>
            <p:ph type="dt" sz="half" idx="10"/>
          </p:nvPr>
        </p:nvSpPr>
        <p:spPr/>
        <p:txBody>
          <a:bodyPr/>
          <a:lstStyle/>
          <a:p>
            <a:fld id="{FCB5436F-4535-42A0-B5CA-09E15DDE10B5}" type="datetime1">
              <a:rPr lang="en-AU" smtClean="0"/>
              <a:t>26/08/2021</a:t>
            </a:fld>
            <a:endParaRPr lang="en-AU"/>
          </a:p>
        </p:txBody>
      </p:sp>
      <p:sp>
        <p:nvSpPr>
          <p:cNvPr id="8" name="Footer Placeholder 7">
            <a:extLst>
              <a:ext uri="{FF2B5EF4-FFF2-40B4-BE49-F238E27FC236}">
                <a16:creationId xmlns:a16="http://schemas.microsoft.com/office/drawing/2014/main" id="{45F5B21B-D917-4C2D-A86B-12BB20BCDC1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ED006EB-F623-4403-A677-A9921610C0AE}"/>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336557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57A25-6280-4D1F-8222-2DE5D168B25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F5B11E6-D675-4EEF-978E-E387831969B1}"/>
              </a:ext>
            </a:extLst>
          </p:cNvPr>
          <p:cNvSpPr>
            <a:spLocks noGrp="1"/>
          </p:cNvSpPr>
          <p:nvPr>
            <p:ph type="dt" sz="half" idx="10"/>
          </p:nvPr>
        </p:nvSpPr>
        <p:spPr/>
        <p:txBody>
          <a:bodyPr/>
          <a:lstStyle/>
          <a:p>
            <a:fld id="{D815AB49-6F22-4ED0-B589-EC2B677883EB}" type="datetime1">
              <a:rPr lang="en-AU" smtClean="0"/>
              <a:t>26/08/2021</a:t>
            </a:fld>
            <a:endParaRPr lang="en-AU"/>
          </a:p>
        </p:txBody>
      </p:sp>
      <p:sp>
        <p:nvSpPr>
          <p:cNvPr id="4" name="Footer Placeholder 3">
            <a:extLst>
              <a:ext uri="{FF2B5EF4-FFF2-40B4-BE49-F238E27FC236}">
                <a16:creationId xmlns:a16="http://schemas.microsoft.com/office/drawing/2014/main" id="{495CDF87-D029-4429-9F21-882389F5C0E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70BC53C-4C4B-4FB5-B43A-F9255C94B3E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85741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ABD13F-814C-4D3A-8EB6-2F0288292708}"/>
              </a:ext>
            </a:extLst>
          </p:cNvPr>
          <p:cNvSpPr>
            <a:spLocks noGrp="1"/>
          </p:cNvSpPr>
          <p:nvPr>
            <p:ph type="dt" sz="half" idx="10"/>
          </p:nvPr>
        </p:nvSpPr>
        <p:spPr/>
        <p:txBody>
          <a:bodyPr/>
          <a:lstStyle/>
          <a:p>
            <a:fld id="{76062BD9-CBA2-434B-A965-D8BD4E005856}" type="datetime1">
              <a:rPr lang="en-AU" smtClean="0"/>
              <a:t>26/08/2021</a:t>
            </a:fld>
            <a:endParaRPr lang="en-AU"/>
          </a:p>
        </p:txBody>
      </p:sp>
      <p:sp>
        <p:nvSpPr>
          <p:cNvPr id="3" name="Footer Placeholder 2">
            <a:extLst>
              <a:ext uri="{FF2B5EF4-FFF2-40B4-BE49-F238E27FC236}">
                <a16:creationId xmlns:a16="http://schemas.microsoft.com/office/drawing/2014/main" id="{A6DB036C-D370-4FDE-B942-8258769CEEC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CCFD27-C193-40B6-BAF5-5C073FCA20A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7813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AE116F7-0AE7-40B0-9C9D-0F9CBF82DF85}"/>
              </a:ext>
            </a:extLst>
          </p:cNvPr>
          <p:cNvSpPr>
            <a:spLocks noGrp="1"/>
          </p:cNvSpPr>
          <p:nvPr>
            <p:ph idx="1"/>
          </p:nvPr>
        </p:nvSpPr>
        <p:spPr>
          <a:xfrm>
            <a:off x="4201812" y="457200"/>
            <a:ext cx="7724987" cy="562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A46DFC6-B1F9-4548-AD13-D6EEFAE6DD0C}"/>
              </a:ext>
            </a:extLst>
          </p:cNvPr>
          <p:cNvSpPr>
            <a:spLocks noGrp="1"/>
          </p:cNvSpPr>
          <p:nvPr>
            <p:ph type="body" sz="half" idx="2"/>
          </p:nvPr>
        </p:nvSpPr>
        <p:spPr>
          <a:xfrm>
            <a:off x="266400" y="3117600"/>
            <a:ext cx="3315600" cy="1846800"/>
          </a:xfrm>
        </p:spPr>
        <p:txBody>
          <a:bodyPr>
            <a:normAutofit/>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4089AC73-4B71-40F5-AC54-9DE09DE74C46}" type="datetime1">
              <a:rPr lang="en-AU" smtClean="0"/>
              <a:t>26/08/2021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403536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AA570C-1BBC-4CDB-A506-E6982C6B7BDD}"/>
              </a:ext>
            </a:extLst>
          </p:cNvPr>
          <p:cNvSpPr/>
          <p:nvPr userDrawn="1"/>
        </p:nvSpPr>
        <p:spPr>
          <a:xfrm>
            <a:off x="0" y="0"/>
            <a:ext cx="12192000" cy="1325563"/>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 name="Title Placeholder 1">
            <a:extLst>
              <a:ext uri="{FF2B5EF4-FFF2-40B4-BE49-F238E27FC236}">
                <a16:creationId xmlns:a16="http://schemas.microsoft.com/office/drawing/2014/main" id="{E813FF67-1633-4DD4-99C9-C98EEFE702B2}"/>
              </a:ext>
            </a:extLst>
          </p:cNvPr>
          <p:cNvSpPr>
            <a:spLocks noGrp="1"/>
          </p:cNvSpPr>
          <p:nvPr>
            <p:ph type="title"/>
          </p:nvPr>
        </p:nvSpPr>
        <p:spPr>
          <a:xfrm>
            <a:off x="235528" y="136525"/>
            <a:ext cx="9001778" cy="1189039"/>
          </a:xfrm>
          <a:prstGeom prst="rect">
            <a:avLst/>
          </a:prstGeom>
        </p:spPr>
        <p:txBody>
          <a:bodyPr vert="horz" lIns="91440" tIns="45720" rIns="91440" bIns="45720" rtlCol="0" anchor="b" anchorCtr="0">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7D0BBB1-D145-40B9-81B9-93197AFAADDE}"/>
              </a:ext>
            </a:extLst>
          </p:cNvPr>
          <p:cNvSpPr>
            <a:spLocks noGrp="1"/>
          </p:cNvSpPr>
          <p:nvPr>
            <p:ph type="body" idx="1"/>
          </p:nvPr>
        </p:nvSpPr>
        <p:spPr>
          <a:xfrm>
            <a:off x="235527" y="1825625"/>
            <a:ext cx="11694382"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4F2B31C-A208-4978-9A1D-EA4662D26BC7}"/>
              </a:ext>
            </a:extLst>
          </p:cNvPr>
          <p:cNvSpPr>
            <a:spLocks noGrp="1"/>
          </p:cNvSpPr>
          <p:nvPr>
            <p:ph type="dt" sz="half" idx="2"/>
          </p:nvPr>
        </p:nvSpPr>
        <p:spPr>
          <a:xfrm>
            <a:off x="9496425" y="6356350"/>
            <a:ext cx="173606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F163B-F9D1-49E0-8EA9-004EA50620D7}" type="datetime1">
              <a:rPr lang="en-AU" smtClean="0"/>
              <a:t>26/08/2021</a:t>
            </a:fld>
            <a:endParaRPr lang="en-AU"/>
          </a:p>
        </p:txBody>
      </p:sp>
      <p:sp>
        <p:nvSpPr>
          <p:cNvPr id="5" name="Footer Placeholder 4">
            <a:extLst>
              <a:ext uri="{FF2B5EF4-FFF2-40B4-BE49-F238E27FC236}">
                <a16:creationId xmlns:a16="http://schemas.microsoft.com/office/drawing/2014/main" id="{7ACC266F-310A-4449-8A29-6F1ACA0C6CA5}"/>
              </a:ext>
            </a:extLst>
          </p:cNvPr>
          <p:cNvSpPr>
            <a:spLocks noGrp="1"/>
          </p:cNvSpPr>
          <p:nvPr>
            <p:ph type="ftr" sz="quarter" idx="3"/>
          </p:nvPr>
        </p:nvSpPr>
        <p:spPr>
          <a:xfrm>
            <a:off x="4038599" y="6356350"/>
            <a:ext cx="5336509"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32EF9F2-B7AF-45F0-96E3-4AB78790C458}"/>
              </a:ext>
            </a:extLst>
          </p:cNvPr>
          <p:cNvSpPr>
            <a:spLocks noGrp="1"/>
          </p:cNvSpPr>
          <p:nvPr>
            <p:ph type="sldNum" sz="quarter" idx="4"/>
          </p:nvPr>
        </p:nvSpPr>
        <p:spPr>
          <a:xfrm>
            <a:off x="11353800" y="6356350"/>
            <a:ext cx="5761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81F68-4976-451A-B2E9-79BCBD2F70CC}" type="slidenum">
              <a:rPr lang="en-AU" smtClean="0"/>
              <a:t>‹#›</a:t>
            </a:fld>
            <a:endParaRPr lang="en-AU"/>
          </a:p>
        </p:txBody>
      </p:sp>
    </p:spTree>
    <p:extLst>
      <p:ext uri="{BB962C8B-B14F-4D97-AF65-F5344CB8AC3E}">
        <p14:creationId xmlns:p14="http://schemas.microsoft.com/office/powerpoint/2010/main" val="34374932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9" r:id="rId11"/>
  </p:sldLayoutIdLst>
  <p:hf hdr="0" ftr="0" dt="0"/>
  <p:txStyles>
    <p:titleStyle>
      <a:lvl1pPr algn="l" defTabSz="914400" rtl="0" eaLnBrk="1" latinLnBrk="0" hangingPunct="1">
        <a:lnSpc>
          <a:spcPct val="90000"/>
        </a:lnSpc>
        <a:spcBef>
          <a:spcPct val="0"/>
        </a:spcBef>
        <a:buNone/>
        <a:defRPr sz="4400" b="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8439171" cy="857256"/>
          </a:xfrm>
          <a:prstGeom prst="rect">
            <a:avLst/>
          </a:prstGeom>
        </p:spPr>
        <p:txBody>
          <a:bodyPr vert="horz" lIns="91440" tIns="45720" rIns="91440" bIns="45720" rtlCol="0" anchor="b">
            <a:normAutofit/>
          </a:bodyPr>
          <a:lstStyle/>
          <a:p>
            <a:r>
              <a:rPr lang="en-US"/>
              <a:t>Click to edit Master title style</a:t>
            </a:r>
            <a:endParaRPr lang="en-AU"/>
          </a:p>
        </p:txBody>
      </p:sp>
      <p:sp>
        <p:nvSpPr>
          <p:cNvPr id="3" name="Text Placeholder 2"/>
          <p:cNvSpPr>
            <a:spLocks noGrp="1"/>
          </p:cNvSpPr>
          <p:nvPr>
            <p:ph type="body" idx="1"/>
          </p:nvPr>
        </p:nvSpPr>
        <p:spPr>
          <a:xfrm>
            <a:off x="609600" y="1357298"/>
            <a:ext cx="10972800" cy="47688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TextBox 7"/>
          <p:cNvSpPr txBox="1"/>
          <p:nvPr/>
        </p:nvSpPr>
        <p:spPr>
          <a:xfrm>
            <a:off x="10058389" y="6357958"/>
            <a:ext cx="1524011" cy="261610"/>
          </a:xfrm>
          <a:prstGeom prst="rect">
            <a:avLst/>
          </a:prstGeom>
          <a:noFill/>
        </p:spPr>
        <p:txBody>
          <a:bodyPr wrap="square" rtlCol="0">
            <a:spAutoFit/>
          </a:bodyPr>
          <a:lstStyle/>
          <a:p>
            <a:pPr algn="r"/>
            <a:r>
              <a:rPr lang="en-AU" sz="1100"/>
              <a:t>SLIDE </a:t>
            </a:r>
            <a:fld id="{B602A6DE-BF6F-4EAB-917C-8134D0F37D4B}" type="slidenum">
              <a:rPr lang="en-AU" sz="1100" smtClean="0"/>
              <a:pPr algn="r"/>
              <a:t>‹#›</a:t>
            </a:fld>
            <a:endParaRPr lang="en-AU" sz="1100"/>
          </a:p>
        </p:txBody>
      </p:sp>
      <p:pic>
        <p:nvPicPr>
          <p:cNvPr id="6" name="Picture 5" descr="Header 1"/>
          <p:cNvPicPr/>
          <p:nvPr/>
        </p:nvPicPr>
        <p:blipFill>
          <a:blip r:embed="rId6" cstate="print"/>
          <a:srcRect/>
          <a:stretch>
            <a:fillRect/>
          </a:stretch>
        </p:blipFill>
        <p:spPr bwMode="auto">
          <a:xfrm>
            <a:off x="9334523" y="571480"/>
            <a:ext cx="1905013" cy="428628"/>
          </a:xfrm>
          <a:prstGeom prst="rect">
            <a:avLst/>
          </a:prstGeom>
          <a:solidFill>
            <a:srgbClr val="FFFFFF"/>
          </a:solidFill>
          <a:ln w="9525">
            <a:noFill/>
            <a:miter lim="800000"/>
            <a:headEnd/>
            <a:tailEnd/>
          </a:ln>
        </p:spPr>
      </p:pic>
    </p:spTree>
    <p:extLst>
      <p:ext uri="{BB962C8B-B14F-4D97-AF65-F5344CB8AC3E}">
        <p14:creationId xmlns:p14="http://schemas.microsoft.com/office/powerpoint/2010/main" val="8789690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l" defTabSz="914400" rtl="0" eaLnBrk="1" latinLnBrk="0" hangingPunct="1">
        <a:spcBef>
          <a:spcPct val="0"/>
        </a:spcBef>
        <a:buNone/>
        <a:defRPr sz="2400" kern="1200" cap="all" baseline="0">
          <a:solidFill>
            <a:schemeClr val="tx1"/>
          </a:solidFill>
          <a:latin typeface="+mj-lt"/>
          <a:ea typeface="+mj-ea"/>
          <a:cs typeface="+mj-cs"/>
        </a:defRPr>
      </a:lvl1pPr>
    </p:titleStyle>
    <p:bodyStyle>
      <a:lvl1pPr marL="363600" indent="-363600" algn="l" defTabSz="914400" rtl="0" eaLnBrk="1" latinLnBrk="0" hangingPunct="1">
        <a:spcBef>
          <a:spcPct val="20000"/>
        </a:spcBef>
        <a:buFont typeface="Arial" pitchFamily="34" charset="0"/>
        <a:buChar char="•"/>
        <a:defRPr sz="2400" kern="1200" cap="none" baseline="0">
          <a:solidFill>
            <a:schemeClr val="tx1"/>
          </a:solidFill>
          <a:latin typeface="+mn-lt"/>
          <a:ea typeface="+mn-ea"/>
          <a:cs typeface="+mn-cs"/>
        </a:defRPr>
      </a:lvl1pPr>
      <a:lvl2pPr marL="712788" indent="-349250" algn="l" defTabSz="914400" rtl="0" eaLnBrk="1" latinLnBrk="0" hangingPunct="1">
        <a:spcBef>
          <a:spcPct val="20000"/>
        </a:spcBef>
        <a:buFont typeface="Courier New" pitchFamily="49" charset="0"/>
        <a:buChar char="o"/>
        <a:defRPr sz="2200" kern="1200">
          <a:solidFill>
            <a:schemeClr val="tx1"/>
          </a:solidFill>
          <a:latin typeface="+mn-lt"/>
          <a:ea typeface="+mn-ea"/>
          <a:cs typeface="+mn-cs"/>
        </a:defRPr>
      </a:lvl2pPr>
      <a:lvl3pPr marL="1076400" indent="-363600" algn="l" defTabSz="914400" rtl="0" eaLnBrk="1" latinLnBrk="0" hangingPunct="1">
        <a:spcBef>
          <a:spcPct val="20000"/>
        </a:spcBef>
        <a:buFont typeface="Wingdings" pitchFamily="2" charset="2"/>
        <a:buChar char="Ø"/>
        <a:defRPr sz="2000" kern="1200">
          <a:solidFill>
            <a:schemeClr val="tx1"/>
          </a:solidFill>
          <a:latin typeface="+mn-lt"/>
          <a:ea typeface="+mn-ea"/>
          <a:cs typeface="+mn-cs"/>
        </a:defRPr>
      </a:lvl3pPr>
      <a:lvl4pPr marL="1346400" indent="-2700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612800" indent="-270000" algn="l" defTabSz="914400" rtl="0" eaLnBrk="1" latinLnBrk="0" hangingPunct="1">
        <a:spcBef>
          <a:spcPct val="20000"/>
        </a:spcBef>
        <a:buFont typeface="Courier New" pitchFamily="49" charset="0"/>
        <a:buChar char="o"/>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hyperlink" Target="https://prod.practitest.com/external_dashboards/22665-0799d094"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799" y="2350800"/>
            <a:ext cx="9808179" cy="2387600"/>
          </a:xfrm>
        </p:spPr>
        <p:txBody>
          <a:bodyPr>
            <a:normAutofit fontScale="90000"/>
          </a:bodyPr>
          <a:lstStyle/>
          <a:p>
            <a:r>
              <a:rPr lang="en-AU"/>
              <a:t>5MS &amp; GS Program Consultative Forum 5MS Start Notice Update </a:t>
            </a:r>
            <a:endParaRPr lang="en-AU" baseline="30000"/>
          </a:p>
        </p:txBody>
      </p:sp>
      <p:sp>
        <p:nvSpPr>
          <p:cNvPr id="5" name="Subtitle 4">
            <a:extLst>
              <a:ext uri="{FF2B5EF4-FFF2-40B4-BE49-F238E27FC236}">
                <a16:creationId xmlns:a16="http://schemas.microsoft.com/office/drawing/2014/main" id="{8C1BF767-69BB-4556-9D40-83E020974227}"/>
              </a:ext>
            </a:extLst>
          </p:cNvPr>
          <p:cNvSpPr>
            <a:spLocks noGrp="1"/>
          </p:cNvSpPr>
          <p:nvPr>
            <p:ph type="subTitle" idx="1"/>
          </p:nvPr>
        </p:nvSpPr>
        <p:spPr>
          <a:xfrm>
            <a:off x="838799" y="4899599"/>
            <a:ext cx="10112979" cy="1227931"/>
          </a:xfrm>
        </p:spPr>
        <p:txBody>
          <a:bodyPr vert="horz" lIns="91440" tIns="45720" rIns="91440" bIns="45720" rtlCol="0" anchor="t">
            <a:normAutofit fontScale="92500" lnSpcReduction="10000"/>
          </a:bodyPr>
          <a:lstStyle/>
          <a:p>
            <a:r>
              <a:rPr lang="en-AU" sz="3200"/>
              <a:t>Thursday, 26 August 2021</a:t>
            </a:r>
          </a:p>
          <a:p>
            <a:r>
              <a:rPr lang="en-AU" sz="1900"/>
              <a:t>This meeting is recorded for the purpose of minute taking.</a:t>
            </a:r>
          </a:p>
          <a:p>
            <a:r>
              <a:rPr lang="en-AU" sz="1900"/>
              <a:t>Please disconnect from your workplace VPN for the WebEx call​</a:t>
            </a:r>
          </a:p>
        </p:txBody>
      </p:sp>
    </p:spTree>
    <p:extLst>
      <p:ext uri="{BB962C8B-B14F-4D97-AF65-F5344CB8AC3E}">
        <p14:creationId xmlns:p14="http://schemas.microsoft.com/office/powerpoint/2010/main" val="1865525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F2397-39E4-470D-9497-1CC13167D3AD}"/>
              </a:ext>
            </a:extLst>
          </p:cNvPr>
          <p:cNvSpPr>
            <a:spLocks noGrp="1"/>
          </p:cNvSpPr>
          <p:nvPr>
            <p:ph type="title"/>
          </p:nvPr>
        </p:nvSpPr>
        <p:spPr/>
        <p:txBody>
          <a:bodyPr/>
          <a:lstStyle/>
          <a:p>
            <a:r>
              <a:rPr lang="en-AU"/>
              <a:t>Risk 1: Essential Meter Capability</a:t>
            </a:r>
          </a:p>
        </p:txBody>
      </p:sp>
      <p:sp>
        <p:nvSpPr>
          <p:cNvPr id="3" name="Slide Number Placeholder 2">
            <a:extLst>
              <a:ext uri="{FF2B5EF4-FFF2-40B4-BE49-F238E27FC236}">
                <a16:creationId xmlns:a16="http://schemas.microsoft.com/office/drawing/2014/main" id="{E37E9CE5-B0B8-41C4-9C85-5E3874075B14}"/>
              </a:ext>
            </a:extLst>
          </p:cNvPr>
          <p:cNvSpPr>
            <a:spLocks noGrp="1"/>
          </p:cNvSpPr>
          <p:nvPr>
            <p:ph type="sldNum" sz="quarter" idx="12"/>
          </p:nvPr>
        </p:nvSpPr>
        <p:spPr/>
        <p:txBody>
          <a:bodyPr/>
          <a:lstStyle/>
          <a:p>
            <a:fld id="{4EC81F68-4976-451A-B2E9-79BCBD2F70CC}" type="slidenum">
              <a:rPr lang="en-AU" smtClean="0"/>
              <a:t>10</a:t>
            </a:fld>
            <a:endParaRPr lang="en-AU"/>
          </a:p>
        </p:txBody>
      </p:sp>
      <p:pic>
        <p:nvPicPr>
          <p:cNvPr id="8" name="Picture 7">
            <a:extLst>
              <a:ext uri="{FF2B5EF4-FFF2-40B4-BE49-F238E27FC236}">
                <a16:creationId xmlns:a16="http://schemas.microsoft.com/office/drawing/2014/main" id="{0F061341-8BE0-402B-AED9-54C84D5C7814}"/>
              </a:ext>
            </a:extLst>
          </p:cNvPr>
          <p:cNvPicPr>
            <a:picLocks noChangeAspect="1"/>
          </p:cNvPicPr>
          <p:nvPr/>
        </p:nvPicPr>
        <p:blipFill>
          <a:blip r:embed="rId2"/>
          <a:stretch>
            <a:fillRect/>
          </a:stretch>
        </p:blipFill>
        <p:spPr>
          <a:xfrm>
            <a:off x="345256" y="1836231"/>
            <a:ext cx="7593788" cy="4332506"/>
          </a:xfrm>
          <a:prstGeom prst="rect">
            <a:avLst/>
          </a:prstGeom>
        </p:spPr>
      </p:pic>
      <p:sp>
        <p:nvSpPr>
          <p:cNvPr id="12" name="TextBox 11">
            <a:extLst>
              <a:ext uri="{FF2B5EF4-FFF2-40B4-BE49-F238E27FC236}">
                <a16:creationId xmlns:a16="http://schemas.microsoft.com/office/drawing/2014/main" id="{17F12581-FC74-445A-9340-221C77C7DAF3}"/>
              </a:ext>
            </a:extLst>
          </p:cNvPr>
          <p:cNvSpPr txBox="1"/>
          <p:nvPr/>
        </p:nvSpPr>
        <p:spPr>
          <a:xfrm>
            <a:off x="8007409" y="2020921"/>
            <a:ext cx="3756699" cy="3985706"/>
          </a:xfrm>
          <a:prstGeom prst="rect">
            <a:avLst/>
          </a:prstGeom>
          <a:noFill/>
        </p:spPr>
        <p:txBody>
          <a:bodyPr wrap="square" lIns="91440" tIns="45720" rIns="91440" bIns="45720" anchor="t">
            <a:spAutoFit/>
          </a:bodyPr>
          <a:lstStyle/>
          <a:p>
            <a:r>
              <a:rPr lang="en-AU" sz="1100" b="1">
                <a:effectLst/>
                <a:ea typeface="Calibri" panose="020F0502020204030204" pitchFamily="34" charset="0"/>
                <a:cs typeface="Calibri"/>
              </a:rPr>
              <a:t>MP Status</a:t>
            </a:r>
          </a:p>
          <a:p>
            <a:r>
              <a:rPr lang="en-AU" sz="1100">
                <a:effectLst/>
                <a:ea typeface="Calibri" panose="020F0502020204030204" pitchFamily="34" charset="0"/>
                <a:cs typeface="Calibri"/>
              </a:rPr>
              <a:t>Overall, good MP progress being made over the past week for essential meters and Tranche 1 meters, with:</a:t>
            </a:r>
          </a:p>
          <a:p>
            <a:endParaRPr lang="en-AU" sz="1100">
              <a:effectLst/>
              <a:ea typeface="Calibri" panose="020F0502020204030204" pitchFamily="34" charset="0"/>
            </a:endParaRPr>
          </a:p>
          <a:p>
            <a:pPr marL="342900" lvl="0" indent="-342900">
              <a:buFont typeface="Symbol" panose="05050102010706020507" pitchFamily="18" charset="2"/>
              <a:buChar char=""/>
            </a:pPr>
            <a:r>
              <a:rPr lang="en-AU" sz="1100">
                <a:effectLst/>
                <a:ea typeface="Times New Roman" panose="02020603050405020304" pitchFamily="18" charset="0"/>
                <a:cs typeface="Calibri"/>
              </a:rPr>
              <a:t>574 (~13%) more </a:t>
            </a:r>
            <a:r>
              <a:rPr lang="en-AU" sz="1100">
                <a:solidFill>
                  <a:srgbClr val="FF0000"/>
                </a:solidFill>
                <a:effectLst/>
                <a:ea typeface="Times New Roman" panose="02020603050405020304" pitchFamily="18" charset="0"/>
                <a:cs typeface="Calibri"/>
              </a:rPr>
              <a:t>essential </a:t>
            </a:r>
            <a:r>
              <a:rPr lang="en-AU" sz="1100">
                <a:effectLst/>
                <a:ea typeface="Times New Roman" panose="02020603050405020304" pitchFamily="18" charset="0"/>
                <a:cs typeface="Calibri"/>
              </a:rPr>
              <a:t>meters being reported as being 5min capable</a:t>
            </a:r>
            <a:endParaRPr lang="en-AU" sz="1100">
              <a:effectLst/>
              <a:ea typeface="Calibri" panose="020F0502020204030204" pitchFamily="34" charset="0"/>
              <a:cs typeface="Calibri"/>
            </a:endParaRPr>
          </a:p>
          <a:p>
            <a:pPr marL="342900" lvl="0" indent="-342900">
              <a:buFont typeface="Symbol" panose="05050102010706020507" pitchFamily="18" charset="2"/>
              <a:buChar char=""/>
            </a:pPr>
            <a:r>
              <a:rPr lang="en-AU" sz="1100">
                <a:effectLst/>
                <a:ea typeface="Times New Roman" panose="02020603050405020304" pitchFamily="18" charset="0"/>
                <a:cs typeface="Calibri"/>
              </a:rPr>
              <a:t>1,420 (~9%) more </a:t>
            </a:r>
            <a:r>
              <a:rPr lang="en-AU" sz="1100">
                <a:solidFill>
                  <a:srgbClr val="FF0000"/>
                </a:solidFill>
                <a:effectLst/>
                <a:ea typeface="Times New Roman" panose="02020603050405020304" pitchFamily="18" charset="0"/>
                <a:cs typeface="Calibri"/>
              </a:rPr>
              <a:t>non-essential </a:t>
            </a:r>
            <a:r>
              <a:rPr lang="en-AU" sz="1100">
                <a:effectLst/>
                <a:ea typeface="Times New Roman" panose="02020603050405020304" pitchFamily="18" charset="0"/>
                <a:cs typeface="Calibri"/>
              </a:rPr>
              <a:t>meters being reported as being 5min capable</a:t>
            </a:r>
          </a:p>
          <a:p>
            <a:pPr marL="342900" lvl="0" indent="-342900">
              <a:buFont typeface="Symbol" panose="05050102010706020507" pitchFamily="18" charset="2"/>
              <a:buChar char=""/>
            </a:pPr>
            <a:endParaRPr lang="en-AU" sz="1100">
              <a:ea typeface="Calibri" panose="020F0502020204030204" pitchFamily="34" charset="0"/>
            </a:endParaRPr>
          </a:p>
          <a:p>
            <a:pPr lvl="0"/>
            <a:r>
              <a:rPr lang="en-AU" sz="1100">
                <a:effectLst/>
                <a:ea typeface="Calibri" panose="020F0502020204030204" pitchFamily="34" charset="0"/>
                <a:cs typeface="Calibri"/>
              </a:rPr>
              <a:t>TBC metering schedule needs to be finalised and monitored.</a:t>
            </a:r>
          </a:p>
          <a:p>
            <a:pPr lvl="0"/>
            <a:endParaRPr lang="en-AU" sz="1100">
              <a:ea typeface="Calibri" panose="020F0502020204030204" pitchFamily="34" charset="0"/>
            </a:endParaRPr>
          </a:p>
          <a:p>
            <a:pPr lvl="0"/>
            <a:r>
              <a:rPr lang="en-AU" sz="1100" b="1">
                <a:ea typeface="Calibri" panose="020F0502020204030204" pitchFamily="34" charset="0"/>
                <a:cs typeface="Calibri"/>
              </a:rPr>
              <a:t>MDP Status</a:t>
            </a:r>
            <a:endParaRPr lang="en-AU" sz="1100" b="1">
              <a:effectLst/>
              <a:ea typeface="Calibri" panose="020F0502020204030204" pitchFamily="34" charset="0"/>
              <a:cs typeface="Calibri"/>
            </a:endParaRPr>
          </a:p>
          <a:p>
            <a:pPr marL="171450" lvl="0" indent="-171450">
              <a:buFont typeface="Arial" panose="020B0604020202020204" pitchFamily="34" charset="0"/>
              <a:buChar char="•"/>
            </a:pPr>
            <a:r>
              <a:rPr lang="en-AU" sz="1100">
                <a:ea typeface="Calibri" panose="020F0502020204030204" pitchFamily="34" charset="0"/>
                <a:cs typeface="Calibri"/>
              </a:rPr>
              <a:t>5/6 MDPs scheduled to deliver essential metering data by end August</a:t>
            </a:r>
          </a:p>
          <a:p>
            <a:pPr marL="171450" lvl="0" indent="-171450">
              <a:buFont typeface="Arial" panose="020B0604020202020204" pitchFamily="34" charset="0"/>
              <a:buChar char="•"/>
            </a:pPr>
            <a:r>
              <a:rPr lang="en-AU" sz="1100">
                <a:effectLst/>
                <a:ea typeface="Calibri" panose="020F0502020204030204" pitchFamily="34" charset="0"/>
                <a:cs typeface="Calibri"/>
              </a:rPr>
              <a:t>3/6 MDPs have already delivered 5 minute data to AEMO</a:t>
            </a:r>
          </a:p>
          <a:p>
            <a:pPr marL="171450" lvl="0" indent="-171450">
              <a:buFont typeface="Arial" panose="020B0604020202020204" pitchFamily="34" charset="0"/>
              <a:buChar char="•"/>
            </a:pPr>
            <a:r>
              <a:rPr lang="en-AU" sz="1100">
                <a:ea typeface="Calibri" panose="020F0502020204030204" pitchFamily="34" charset="0"/>
                <a:cs typeface="Calibri"/>
              </a:rPr>
              <a:t>Key risk exists for MDPs delivering in September, successful delivery and suitable contingency plan is imperative</a:t>
            </a:r>
          </a:p>
          <a:p>
            <a:pPr lvl="0"/>
            <a:endParaRPr lang="en-AU" sz="1100">
              <a:effectLst/>
              <a:ea typeface="Calibri" panose="020F0502020204030204" pitchFamily="34" charset="0"/>
            </a:endParaRPr>
          </a:p>
          <a:p>
            <a:pPr lvl="0"/>
            <a:r>
              <a:rPr lang="en-AU" sz="1100" b="1">
                <a:ea typeface="Calibri" panose="020F0502020204030204" pitchFamily="34" charset="0"/>
                <a:cs typeface="Calibri"/>
              </a:rPr>
              <a:t>Assurance</a:t>
            </a:r>
            <a:endParaRPr lang="en-AU" sz="1100" b="1">
              <a:effectLst/>
              <a:ea typeface="Calibri" panose="020F0502020204030204" pitchFamily="34" charset="0"/>
              <a:cs typeface="Calibri"/>
            </a:endParaRPr>
          </a:p>
          <a:p>
            <a:pPr lvl="0"/>
            <a:r>
              <a:rPr lang="en-AU" sz="1100">
                <a:effectLst/>
                <a:ea typeface="Calibri" panose="020F0502020204030204" pitchFamily="34" charset="0"/>
                <a:cs typeface="Calibri"/>
              </a:rPr>
              <a:t>Explicit confirmation on readiness and contingency plans received from (as at COB 25/08):</a:t>
            </a:r>
          </a:p>
          <a:p>
            <a:pPr marL="171450" indent="-171450">
              <a:buFont typeface="Arial" panose="020B0604020202020204" pitchFamily="34" charset="0"/>
              <a:buChar char="•"/>
            </a:pPr>
            <a:r>
              <a:rPr lang="en-AU" sz="1100">
                <a:ea typeface="Calibri" panose="020F0502020204030204" pitchFamily="34" charset="0"/>
                <a:cs typeface="Calibri"/>
              </a:rPr>
              <a:t>6 </a:t>
            </a:r>
            <a:r>
              <a:rPr lang="en-AU" sz="1100">
                <a:effectLst/>
                <a:ea typeface="Calibri" panose="020F0502020204030204" pitchFamily="34" charset="0"/>
                <a:cs typeface="Calibri"/>
              </a:rPr>
              <a:t> Metering Providers out of </a:t>
            </a:r>
            <a:r>
              <a:rPr lang="en-AU" sz="1100">
                <a:ea typeface="Calibri" panose="020F0502020204030204" pitchFamily="34" charset="0"/>
                <a:cs typeface="Calibri"/>
              </a:rPr>
              <a:t>8 (5 already complete)</a:t>
            </a:r>
            <a:endParaRPr lang="en-AU" sz="1100">
              <a:effectLst/>
              <a:ea typeface="Calibri" panose="020F0502020204030204" pitchFamily="34" charset="0"/>
              <a:cs typeface="Calibri"/>
            </a:endParaRPr>
          </a:p>
          <a:p>
            <a:pPr marL="171450" indent="-171450">
              <a:buFont typeface="Arial" panose="020B0604020202020204" pitchFamily="34" charset="0"/>
              <a:buChar char="•"/>
            </a:pPr>
            <a:r>
              <a:rPr lang="en-AU" sz="1100">
                <a:ea typeface="Calibri" panose="020F0502020204030204" pitchFamily="34" charset="0"/>
                <a:cs typeface="Calibri"/>
              </a:rPr>
              <a:t>3 Metering Data Providers out of 6 </a:t>
            </a:r>
            <a:endParaRPr lang="en-AU" sz="1100">
              <a:effectLst/>
              <a:ea typeface="Calibri" panose="020F0502020204030204" pitchFamily="34" charset="0"/>
              <a:cs typeface="Calibri"/>
            </a:endParaRPr>
          </a:p>
        </p:txBody>
      </p:sp>
    </p:spTree>
    <p:extLst>
      <p:ext uri="{BB962C8B-B14F-4D97-AF65-F5344CB8AC3E}">
        <p14:creationId xmlns:p14="http://schemas.microsoft.com/office/powerpoint/2010/main" val="496480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F2397-39E4-470D-9497-1CC13167D3AD}"/>
              </a:ext>
            </a:extLst>
          </p:cNvPr>
          <p:cNvSpPr>
            <a:spLocks noGrp="1"/>
          </p:cNvSpPr>
          <p:nvPr>
            <p:ph type="title"/>
          </p:nvPr>
        </p:nvSpPr>
        <p:spPr/>
        <p:txBody>
          <a:bodyPr/>
          <a:lstStyle/>
          <a:p>
            <a:r>
              <a:rPr lang="en-AU"/>
              <a:t>Risk 2: Industry end-to-end testing</a:t>
            </a:r>
          </a:p>
        </p:txBody>
      </p:sp>
      <p:sp>
        <p:nvSpPr>
          <p:cNvPr id="6" name="Content Placeholder 5">
            <a:extLst>
              <a:ext uri="{FF2B5EF4-FFF2-40B4-BE49-F238E27FC236}">
                <a16:creationId xmlns:a16="http://schemas.microsoft.com/office/drawing/2014/main" id="{5560CEE1-2440-41E9-814D-4C908B8D1C43}"/>
              </a:ext>
            </a:extLst>
          </p:cNvPr>
          <p:cNvSpPr>
            <a:spLocks noGrp="1"/>
          </p:cNvSpPr>
          <p:nvPr>
            <p:ph idx="1"/>
          </p:nvPr>
        </p:nvSpPr>
        <p:spPr>
          <a:xfrm>
            <a:off x="262092" y="1396878"/>
            <a:ext cx="11694382" cy="4895850"/>
          </a:xfrm>
        </p:spPr>
        <p:txBody>
          <a:bodyPr>
            <a:noAutofit/>
          </a:bodyPr>
          <a:lstStyle/>
          <a:p>
            <a:r>
              <a:rPr lang="en-AU" sz="1600"/>
              <a:t>Key issue identified at PCF of 19 August</a:t>
            </a:r>
          </a:p>
          <a:p>
            <a:pPr lvl="1"/>
            <a:endParaRPr lang="en-AU" sz="1600"/>
          </a:p>
          <a:p>
            <a:r>
              <a:rPr lang="en-AU" sz="1600"/>
              <a:t>Individually, 100% of participants have reported they are confident or very confident of being able to perform core functions from 1 October</a:t>
            </a:r>
          </a:p>
          <a:p>
            <a:endParaRPr lang="en-AU" sz="1600"/>
          </a:p>
          <a:p>
            <a:r>
              <a:rPr lang="en-AU" sz="1600"/>
              <a:t>However, some participants have indicated concern that testing through Market Trial is incomplete at the time of the Go/No-Go decision</a:t>
            </a:r>
          </a:p>
          <a:p>
            <a:endParaRPr lang="en-AU" sz="1600"/>
          </a:p>
          <a:p>
            <a:r>
              <a:rPr lang="en-AU" sz="1600"/>
              <a:t>Interpretation:</a:t>
            </a:r>
          </a:p>
          <a:p>
            <a:pPr lvl="1"/>
            <a:r>
              <a:rPr lang="en-AU" sz="1600"/>
              <a:t>Participants are confident in their own readiness</a:t>
            </a:r>
          </a:p>
          <a:p>
            <a:pPr lvl="1"/>
            <a:r>
              <a:rPr lang="en-AU" sz="1600"/>
              <a:t>Participants not necessarily confident of industry end-to-end readiness, as this has not been seen as proven through the Market Trial testing</a:t>
            </a:r>
          </a:p>
          <a:p>
            <a:endParaRPr lang="en-AU" sz="1600"/>
          </a:p>
          <a:p>
            <a:r>
              <a:rPr lang="en-AU" sz="1600"/>
              <a:t>In order to understand this risk and implications better, we examine:</a:t>
            </a:r>
          </a:p>
          <a:p>
            <a:pPr lvl="1"/>
            <a:r>
              <a:rPr lang="en-AU" sz="1600"/>
              <a:t>Market Trial test case status</a:t>
            </a:r>
          </a:p>
          <a:p>
            <a:pPr lvl="1"/>
            <a:r>
              <a:rPr lang="en-AU" sz="1600"/>
              <a:t>Market Trial Critical business functions (that relate to essential capability) test case status</a:t>
            </a:r>
          </a:p>
          <a:p>
            <a:pPr lvl="1"/>
            <a:r>
              <a:rPr lang="en-AU" sz="1600"/>
              <a:t>Market Trial Critical business functions status</a:t>
            </a:r>
          </a:p>
          <a:p>
            <a:pPr lvl="1"/>
            <a:r>
              <a:rPr lang="en-AU" sz="1600"/>
              <a:t>Defect status</a:t>
            </a:r>
          </a:p>
          <a:p>
            <a:pPr lvl="1"/>
            <a:r>
              <a:rPr lang="en-AU" sz="1600"/>
              <a:t>Proposed mitigation</a:t>
            </a:r>
          </a:p>
        </p:txBody>
      </p:sp>
      <p:sp>
        <p:nvSpPr>
          <p:cNvPr id="3" name="Slide Number Placeholder 2">
            <a:extLst>
              <a:ext uri="{FF2B5EF4-FFF2-40B4-BE49-F238E27FC236}">
                <a16:creationId xmlns:a16="http://schemas.microsoft.com/office/drawing/2014/main" id="{E37E9CE5-B0B8-41C4-9C85-5E3874075B14}"/>
              </a:ext>
            </a:extLst>
          </p:cNvPr>
          <p:cNvSpPr>
            <a:spLocks noGrp="1"/>
          </p:cNvSpPr>
          <p:nvPr>
            <p:ph type="sldNum" sz="quarter" idx="12"/>
          </p:nvPr>
        </p:nvSpPr>
        <p:spPr/>
        <p:txBody>
          <a:bodyPr/>
          <a:lstStyle/>
          <a:p>
            <a:fld id="{4EC81F68-4976-451A-B2E9-79BCBD2F70CC}" type="slidenum">
              <a:rPr lang="en-AU" smtClean="0"/>
              <a:t>11</a:t>
            </a:fld>
            <a:endParaRPr lang="en-AU"/>
          </a:p>
        </p:txBody>
      </p:sp>
    </p:spTree>
    <p:extLst>
      <p:ext uri="{BB962C8B-B14F-4D97-AF65-F5344CB8AC3E}">
        <p14:creationId xmlns:p14="http://schemas.microsoft.com/office/powerpoint/2010/main" val="1189232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A0135ABB-367E-43E3-98A5-C3FD3EB3131C}"/>
              </a:ext>
            </a:extLst>
          </p:cNvPr>
          <p:cNvSpPr>
            <a:spLocks noGrp="1"/>
          </p:cNvSpPr>
          <p:nvPr>
            <p:ph type="title"/>
          </p:nvPr>
        </p:nvSpPr>
        <p:spPr>
          <a:xfrm>
            <a:off x="235528" y="136525"/>
            <a:ext cx="11694380" cy="1189039"/>
          </a:xfrm>
        </p:spPr>
        <p:txBody>
          <a:bodyPr>
            <a:normAutofit fontScale="90000"/>
          </a:bodyPr>
          <a:lstStyle/>
          <a:p>
            <a:r>
              <a:rPr lang="en-AU"/>
              <a:t>Risk 2: Industry end-to-end testing</a:t>
            </a:r>
            <a:br>
              <a:rPr lang="en-AU"/>
            </a:br>
            <a:r>
              <a:rPr lang="en-AU"/>
              <a:t>Key Market Trial Business Functions Test Case Summary</a:t>
            </a:r>
            <a:endParaRPr lang="en-US"/>
          </a:p>
        </p:txBody>
      </p:sp>
      <p:sp>
        <p:nvSpPr>
          <p:cNvPr id="4" name="Slide Number Placeholder 3">
            <a:extLst>
              <a:ext uri="{FF2B5EF4-FFF2-40B4-BE49-F238E27FC236}">
                <a16:creationId xmlns:a16="http://schemas.microsoft.com/office/drawing/2014/main" id="{4B46ED40-0FDC-456D-B562-3044E3D2EEEB}"/>
              </a:ext>
            </a:extLst>
          </p:cNvPr>
          <p:cNvSpPr>
            <a:spLocks noGrp="1"/>
          </p:cNvSpPr>
          <p:nvPr>
            <p:ph type="sldNum" sz="quarter" idx="12"/>
          </p:nvPr>
        </p:nvSpPr>
        <p:spPr>
          <a:xfrm>
            <a:off x="11353800" y="6356350"/>
            <a:ext cx="576108" cy="365125"/>
          </a:xfrm>
        </p:spPr>
        <p:txBody>
          <a:bodyPr anchor="ctr">
            <a:normAutofit/>
          </a:bodyPr>
          <a:lstStyle/>
          <a:p>
            <a:pPr>
              <a:spcAft>
                <a:spcPts val="600"/>
              </a:spcAft>
            </a:pPr>
            <a:fld id="{4EC81F68-4976-451A-B2E9-79BCBD2F70CC}" type="slidenum">
              <a:rPr lang="en-AU" smtClean="0"/>
              <a:pPr>
                <a:spcAft>
                  <a:spcPts val="600"/>
                </a:spcAft>
              </a:pPr>
              <a:t>12</a:t>
            </a:fld>
            <a:endParaRPr lang="en-AU"/>
          </a:p>
        </p:txBody>
      </p:sp>
      <p:sp>
        <p:nvSpPr>
          <p:cNvPr id="3" name="Content Placeholder 2">
            <a:extLst>
              <a:ext uri="{FF2B5EF4-FFF2-40B4-BE49-F238E27FC236}">
                <a16:creationId xmlns:a16="http://schemas.microsoft.com/office/drawing/2014/main" id="{3F5A6107-7EF5-40F4-8FDE-E4C8F8CF4608}"/>
              </a:ext>
            </a:extLst>
          </p:cNvPr>
          <p:cNvSpPr>
            <a:spLocks noGrp="1"/>
          </p:cNvSpPr>
          <p:nvPr>
            <p:ph sz="half" idx="2"/>
          </p:nvPr>
        </p:nvSpPr>
        <p:spPr>
          <a:xfrm>
            <a:off x="6172200" y="1825625"/>
            <a:ext cx="5757708" cy="4895850"/>
          </a:xfrm>
        </p:spPr>
        <p:txBody>
          <a:bodyPr>
            <a:normAutofit lnSpcReduction="10000"/>
          </a:bodyPr>
          <a:lstStyle/>
          <a:p>
            <a:r>
              <a:rPr lang="en-AU" sz="1600">
                <a:solidFill>
                  <a:srgbClr val="000000"/>
                </a:solidFill>
              </a:rPr>
              <a:t>Current status sees some 46% of total scenarios are either completed or in progress. </a:t>
            </a:r>
          </a:p>
          <a:p>
            <a:endParaRPr lang="en-AU" sz="1600">
              <a:solidFill>
                <a:srgbClr val="000000"/>
              </a:solidFill>
            </a:endParaRPr>
          </a:p>
          <a:p>
            <a:r>
              <a:rPr lang="en-AU" sz="1600">
                <a:solidFill>
                  <a:srgbClr val="000000"/>
                </a:solidFill>
              </a:rPr>
              <a:t>Twofold Market Trial objective:</a:t>
            </a:r>
          </a:p>
          <a:p>
            <a:pPr lvl="1"/>
            <a:r>
              <a:rPr lang="en-AU" sz="1600">
                <a:solidFill>
                  <a:srgbClr val="000000"/>
                </a:solidFill>
              </a:rPr>
              <a:t>Demonstrate essential capability for bidding, metering and settlements in time for the go/no-go decision </a:t>
            </a:r>
          </a:p>
          <a:p>
            <a:pPr lvl="1"/>
            <a:r>
              <a:rPr lang="en-AU" sz="1600">
                <a:solidFill>
                  <a:srgbClr val="000000"/>
                </a:solidFill>
              </a:rPr>
              <a:t>Provide opportunity for participants to conduct (end-to-end, multi-participant) test scenarios that contributed to their own readiness, throughout the Market Trial period.</a:t>
            </a:r>
          </a:p>
          <a:p>
            <a:pPr lvl="1"/>
            <a:endParaRPr lang="en-AU" sz="1600">
              <a:solidFill>
                <a:srgbClr val="000000"/>
              </a:solidFill>
            </a:endParaRPr>
          </a:p>
          <a:p>
            <a:r>
              <a:rPr lang="en-AU" sz="1600">
                <a:solidFill>
                  <a:srgbClr val="000000"/>
                </a:solidFill>
              </a:rPr>
              <a:t>Focus for Go/No-Go decision is on objective 1 i.e. demonstrating the essential capability (i.e. the critical business functions).</a:t>
            </a:r>
          </a:p>
          <a:p>
            <a:pPr lvl="1"/>
            <a:r>
              <a:rPr lang="en-AU" sz="1600">
                <a:solidFill>
                  <a:srgbClr val="000000"/>
                </a:solidFill>
              </a:rPr>
              <a:t>Bidding Capability – for AEMO and Generators/MNSPs</a:t>
            </a:r>
          </a:p>
          <a:p>
            <a:pPr lvl="1"/>
            <a:r>
              <a:rPr lang="en-AU" sz="1600">
                <a:solidFill>
                  <a:srgbClr val="000000"/>
                </a:solidFill>
              </a:rPr>
              <a:t>Metering and Settlements – successful production of the Transition Week Preliminary and Final, and a 5m week Preliminary</a:t>
            </a:r>
          </a:p>
          <a:p>
            <a:pPr lvl="1"/>
            <a:endParaRPr lang="en-AU" sz="1600">
              <a:solidFill>
                <a:srgbClr val="000000"/>
              </a:solidFill>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AU" sz="1600" b="0" i="0" u="none" strike="noStrike" kern="1200" cap="none" spc="0" normalizeH="0" baseline="0" noProof="0">
                <a:ln>
                  <a:noFill/>
                </a:ln>
                <a:solidFill>
                  <a:srgbClr val="000000"/>
                </a:solidFill>
                <a:effectLst/>
                <a:uLnTx/>
                <a:uFillTx/>
                <a:ea typeface="+mn-ea"/>
                <a:cs typeface="+mn-cs"/>
              </a:rPr>
              <a:t>Significant number of test scenarios/cases identified, scheduled across a range of market functions, for objective 2. Sign-up and execution is voluntary.</a:t>
            </a:r>
          </a:p>
        </p:txBody>
      </p:sp>
      <p:sp>
        <p:nvSpPr>
          <p:cNvPr id="9" name="TextBox 8">
            <a:extLst>
              <a:ext uri="{FF2B5EF4-FFF2-40B4-BE49-F238E27FC236}">
                <a16:creationId xmlns:a16="http://schemas.microsoft.com/office/drawing/2014/main" id="{4744CAAE-4E15-4176-B75A-1E2333B34EDC}"/>
              </a:ext>
            </a:extLst>
          </p:cNvPr>
          <p:cNvSpPr txBox="1"/>
          <p:nvPr/>
        </p:nvSpPr>
        <p:spPr>
          <a:xfrm>
            <a:off x="1185636" y="2303697"/>
            <a:ext cx="4239217" cy="369332"/>
          </a:xfrm>
          <a:prstGeom prst="rect">
            <a:avLst/>
          </a:prstGeom>
          <a:solidFill>
            <a:schemeClr val="accent5"/>
          </a:solidFill>
        </p:spPr>
        <p:txBody>
          <a:bodyPr wrap="square" rtlCol="0">
            <a:spAutoFit/>
          </a:bodyPr>
          <a:lstStyle/>
          <a:p>
            <a:pPr algn="ctr"/>
            <a:r>
              <a:rPr lang="en-AU" b="1">
                <a:solidFill>
                  <a:schemeClr val="bg1"/>
                </a:solidFill>
              </a:rPr>
              <a:t>Test Scenario Summary</a:t>
            </a:r>
          </a:p>
        </p:txBody>
      </p:sp>
      <p:pic>
        <p:nvPicPr>
          <p:cNvPr id="5" name="Picture 4">
            <a:extLst>
              <a:ext uri="{FF2B5EF4-FFF2-40B4-BE49-F238E27FC236}">
                <a16:creationId xmlns:a16="http://schemas.microsoft.com/office/drawing/2014/main" id="{E09FC2C0-B515-4FBE-899C-F6925C181FDC}"/>
              </a:ext>
            </a:extLst>
          </p:cNvPr>
          <p:cNvPicPr>
            <a:picLocks noChangeAspect="1"/>
          </p:cNvPicPr>
          <p:nvPr/>
        </p:nvPicPr>
        <p:blipFill>
          <a:blip r:embed="rId2"/>
          <a:stretch>
            <a:fillRect/>
          </a:stretch>
        </p:blipFill>
        <p:spPr>
          <a:xfrm>
            <a:off x="1185636" y="2673029"/>
            <a:ext cx="4239217" cy="2848373"/>
          </a:xfrm>
          <a:prstGeom prst="rect">
            <a:avLst/>
          </a:prstGeom>
        </p:spPr>
      </p:pic>
    </p:spTree>
    <p:extLst>
      <p:ext uri="{BB962C8B-B14F-4D97-AF65-F5344CB8AC3E}">
        <p14:creationId xmlns:p14="http://schemas.microsoft.com/office/powerpoint/2010/main" val="2345013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A0135ABB-367E-43E3-98A5-C3FD3EB3131C}"/>
              </a:ext>
            </a:extLst>
          </p:cNvPr>
          <p:cNvSpPr>
            <a:spLocks noGrp="1"/>
          </p:cNvSpPr>
          <p:nvPr>
            <p:ph type="title"/>
          </p:nvPr>
        </p:nvSpPr>
        <p:spPr>
          <a:xfrm>
            <a:off x="235528" y="136525"/>
            <a:ext cx="11694380" cy="1189039"/>
          </a:xfrm>
        </p:spPr>
        <p:txBody>
          <a:bodyPr>
            <a:normAutofit fontScale="90000"/>
          </a:bodyPr>
          <a:lstStyle/>
          <a:p>
            <a:r>
              <a:rPr lang="en-AU"/>
              <a:t>Risk 2: Industry end-to-end testing</a:t>
            </a:r>
            <a:br>
              <a:rPr lang="en-AU"/>
            </a:br>
            <a:r>
              <a:rPr lang="en-AU"/>
              <a:t>Key Market Trial Business Functions Test Case Summary</a:t>
            </a:r>
            <a:endParaRPr lang="en-US"/>
          </a:p>
        </p:txBody>
      </p:sp>
      <p:pic>
        <p:nvPicPr>
          <p:cNvPr id="6" name="Picture 5">
            <a:extLst>
              <a:ext uri="{FF2B5EF4-FFF2-40B4-BE49-F238E27FC236}">
                <a16:creationId xmlns:a16="http://schemas.microsoft.com/office/drawing/2014/main" id="{DDFE6D77-5F9D-4373-B3F5-B89838DA42BF}"/>
              </a:ext>
            </a:extLst>
          </p:cNvPr>
          <p:cNvPicPr>
            <a:picLocks noChangeAspect="1"/>
          </p:cNvPicPr>
          <p:nvPr/>
        </p:nvPicPr>
        <p:blipFill>
          <a:blip r:embed="rId2"/>
          <a:stretch>
            <a:fillRect/>
          </a:stretch>
        </p:blipFill>
        <p:spPr>
          <a:xfrm>
            <a:off x="262092" y="1865376"/>
            <a:ext cx="4436126" cy="3991547"/>
          </a:xfrm>
          <a:prstGeom prst="rect">
            <a:avLst/>
          </a:prstGeom>
          <a:noFill/>
        </p:spPr>
      </p:pic>
      <p:sp>
        <p:nvSpPr>
          <p:cNvPr id="13" name="Content Placeholder 3">
            <a:extLst>
              <a:ext uri="{FF2B5EF4-FFF2-40B4-BE49-F238E27FC236}">
                <a16:creationId xmlns:a16="http://schemas.microsoft.com/office/drawing/2014/main" id="{E9B38C10-4ECA-41B5-BE4A-648DC51B7CB7}"/>
              </a:ext>
            </a:extLst>
          </p:cNvPr>
          <p:cNvSpPr>
            <a:spLocks noGrp="1"/>
          </p:cNvSpPr>
          <p:nvPr>
            <p:ph sz="half" idx="2"/>
          </p:nvPr>
        </p:nvSpPr>
        <p:spPr>
          <a:xfrm>
            <a:off x="5090746" y="1505585"/>
            <a:ext cx="6839162" cy="4351338"/>
          </a:xfrm>
        </p:spPr>
        <p:txBody>
          <a:bodyPr>
            <a:noAutofit/>
          </a:bodyPr>
          <a:lstStyle/>
          <a:p>
            <a:r>
              <a:rPr lang="en-US" sz="1600"/>
              <a:t>254 test cases identified related to the critical business functions:</a:t>
            </a:r>
          </a:p>
          <a:p>
            <a:pPr lvl="1"/>
            <a:r>
              <a:rPr lang="en-US" sz="1600"/>
              <a:t>40 Pass, 16 Fail, 8 N/A</a:t>
            </a:r>
          </a:p>
          <a:p>
            <a:pPr lvl="1"/>
            <a:r>
              <a:rPr lang="en-US" sz="1600"/>
              <a:t>190 No Run</a:t>
            </a:r>
          </a:p>
          <a:p>
            <a:r>
              <a:rPr lang="en-US" sz="1600"/>
              <a:t>High number of No Run, particularly given a number of functions have been available for several weeks. Contributing, and legitimate, factors include:</a:t>
            </a:r>
          </a:p>
          <a:p>
            <a:pPr lvl="1"/>
            <a:r>
              <a:rPr lang="en-AU" sz="1600"/>
              <a:t>Participants choose whether/when their allocated test cases get executed</a:t>
            </a:r>
          </a:p>
          <a:p>
            <a:pPr lvl="1"/>
            <a:r>
              <a:rPr lang="en-AU" sz="1600"/>
              <a:t>Participant execution completion can impact on downstream test case execution</a:t>
            </a:r>
          </a:p>
          <a:p>
            <a:pPr lvl="1"/>
            <a:r>
              <a:rPr lang="en-AU" sz="1600"/>
              <a:t>Participants choose how a test case is marked as successful e.g. 5m metering data consumed? Reconciled? Processed through dependent internal systems?</a:t>
            </a:r>
          </a:p>
          <a:p>
            <a:pPr lvl="1"/>
            <a:r>
              <a:rPr lang="en-AU" sz="1600"/>
              <a:t>Participants choose how and when the test statistics are updated in </a:t>
            </a:r>
            <a:r>
              <a:rPr lang="en-AU" sz="1600" err="1"/>
              <a:t>Practitest</a:t>
            </a:r>
            <a:endParaRPr lang="en-AU" sz="1600"/>
          </a:p>
          <a:p>
            <a:r>
              <a:rPr lang="en-US" sz="1600"/>
              <a:t>In light of these factors, assessing progress of these key tests does not provide a meaningful metric for measuring essential capability</a:t>
            </a:r>
          </a:p>
          <a:p>
            <a:r>
              <a:rPr lang="en-US" sz="1600"/>
              <a:t>AEMO considers a better measure of readiness for critical business functions is:</a:t>
            </a:r>
          </a:p>
          <a:p>
            <a:pPr lvl="1"/>
            <a:r>
              <a:rPr lang="en-US" sz="1600"/>
              <a:t>Defect status</a:t>
            </a:r>
          </a:p>
          <a:p>
            <a:pPr lvl="1"/>
            <a:r>
              <a:rPr lang="en-US" sz="1600"/>
              <a:t>Demonstration of AEMO’s ability to fulfill critical business functions (as set out in the Market Trial status report)</a:t>
            </a:r>
          </a:p>
          <a:p>
            <a:pPr lvl="1"/>
            <a:endParaRPr lang="en-US" sz="1600"/>
          </a:p>
        </p:txBody>
      </p:sp>
      <p:sp>
        <p:nvSpPr>
          <p:cNvPr id="4" name="Slide Number Placeholder 3">
            <a:extLst>
              <a:ext uri="{FF2B5EF4-FFF2-40B4-BE49-F238E27FC236}">
                <a16:creationId xmlns:a16="http://schemas.microsoft.com/office/drawing/2014/main" id="{4B46ED40-0FDC-456D-B562-3044E3D2EEEB}"/>
              </a:ext>
            </a:extLst>
          </p:cNvPr>
          <p:cNvSpPr>
            <a:spLocks noGrp="1"/>
          </p:cNvSpPr>
          <p:nvPr>
            <p:ph type="sldNum" sz="quarter" idx="12"/>
          </p:nvPr>
        </p:nvSpPr>
        <p:spPr>
          <a:xfrm>
            <a:off x="11353800" y="6356350"/>
            <a:ext cx="576108" cy="365125"/>
          </a:xfrm>
        </p:spPr>
        <p:txBody>
          <a:bodyPr anchor="ctr">
            <a:normAutofit/>
          </a:bodyPr>
          <a:lstStyle/>
          <a:p>
            <a:pPr>
              <a:spcAft>
                <a:spcPts val="600"/>
              </a:spcAft>
            </a:pPr>
            <a:fld id="{4EC81F68-4976-451A-B2E9-79BCBD2F70CC}" type="slidenum">
              <a:rPr lang="en-AU" smtClean="0"/>
              <a:pPr>
                <a:spcAft>
                  <a:spcPts val="600"/>
                </a:spcAft>
              </a:pPr>
              <a:t>13</a:t>
            </a:fld>
            <a:endParaRPr lang="en-AU"/>
          </a:p>
        </p:txBody>
      </p:sp>
      <p:sp>
        <p:nvSpPr>
          <p:cNvPr id="9" name="TextBox 8">
            <a:extLst>
              <a:ext uri="{FF2B5EF4-FFF2-40B4-BE49-F238E27FC236}">
                <a16:creationId xmlns:a16="http://schemas.microsoft.com/office/drawing/2014/main" id="{D8DE78D6-DBDE-4509-A23E-C902021B89EB}"/>
              </a:ext>
            </a:extLst>
          </p:cNvPr>
          <p:cNvSpPr txBox="1"/>
          <p:nvPr/>
        </p:nvSpPr>
        <p:spPr>
          <a:xfrm>
            <a:off x="928010" y="5856923"/>
            <a:ext cx="3387958" cy="584775"/>
          </a:xfrm>
          <a:prstGeom prst="rect">
            <a:avLst/>
          </a:prstGeom>
          <a:noFill/>
        </p:spPr>
        <p:txBody>
          <a:bodyPr wrap="square">
            <a:spAutoFit/>
          </a:bodyPr>
          <a:lstStyle/>
          <a:p>
            <a:r>
              <a:rPr kumimoji="0" lang="en-US" sz="1600" b="0" i="0" u="none" strike="noStrike" kern="1200" cap="none" spc="0" normalizeH="0" baseline="0" noProof="0">
                <a:ln>
                  <a:noFill/>
                </a:ln>
                <a:solidFill>
                  <a:srgbClr val="222324"/>
                </a:solidFill>
                <a:effectLst/>
                <a:uLnTx/>
                <a:uFillTx/>
                <a:latin typeface="Tw Cen MT" panose="020B0602020104020603"/>
                <a:ea typeface="+mn-ea"/>
                <a:cs typeface="+mn-cs"/>
              </a:rPr>
              <a:t>Key business functions relate to Transition Week and 5m Week</a:t>
            </a:r>
            <a:endParaRPr lang="en-AU"/>
          </a:p>
        </p:txBody>
      </p:sp>
    </p:spTree>
    <p:extLst>
      <p:ext uri="{BB962C8B-B14F-4D97-AF65-F5344CB8AC3E}">
        <p14:creationId xmlns:p14="http://schemas.microsoft.com/office/powerpoint/2010/main" val="879968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F2397-39E4-470D-9497-1CC13167D3AD}"/>
              </a:ext>
            </a:extLst>
          </p:cNvPr>
          <p:cNvSpPr>
            <a:spLocks noGrp="1"/>
          </p:cNvSpPr>
          <p:nvPr>
            <p:ph type="title"/>
          </p:nvPr>
        </p:nvSpPr>
        <p:spPr/>
        <p:txBody>
          <a:bodyPr>
            <a:normAutofit fontScale="90000"/>
          </a:bodyPr>
          <a:lstStyle/>
          <a:p>
            <a:r>
              <a:rPr lang="en-AU"/>
              <a:t>Risk 2: Industry end-to-end testing</a:t>
            </a:r>
            <a:br>
              <a:rPr lang="en-AU"/>
            </a:br>
            <a:r>
              <a:rPr lang="en-AU"/>
              <a:t>Defect Status</a:t>
            </a:r>
          </a:p>
        </p:txBody>
      </p:sp>
      <p:sp>
        <p:nvSpPr>
          <p:cNvPr id="3" name="Slide Number Placeholder 2">
            <a:extLst>
              <a:ext uri="{FF2B5EF4-FFF2-40B4-BE49-F238E27FC236}">
                <a16:creationId xmlns:a16="http://schemas.microsoft.com/office/drawing/2014/main" id="{E37E9CE5-B0B8-41C4-9C85-5E3874075B14}"/>
              </a:ext>
            </a:extLst>
          </p:cNvPr>
          <p:cNvSpPr>
            <a:spLocks noGrp="1"/>
          </p:cNvSpPr>
          <p:nvPr>
            <p:ph type="sldNum" sz="quarter" idx="12"/>
          </p:nvPr>
        </p:nvSpPr>
        <p:spPr/>
        <p:txBody>
          <a:bodyPr/>
          <a:lstStyle/>
          <a:p>
            <a:fld id="{4EC81F68-4976-451A-B2E9-79BCBD2F70CC}" type="slidenum">
              <a:rPr lang="en-AU" smtClean="0"/>
              <a:t>14</a:t>
            </a:fld>
            <a:endParaRPr lang="en-AU"/>
          </a:p>
        </p:txBody>
      </p:sp>
      <p:sp>
        <p:nvSpPr>
          <p:cNvPr id="7" name="TextBox 6">
            <a:extLst>
              <a:ext uri="{FF2B5EF4-FFF2-40B4-BE49-F238E27FC236}">
                <a16:creationId xmlns:a16="http://schemas.microsoft.com/office/drawing/2014/main" id="{46C7164E-0223-4082-AC41-ED13AEF27772}"/>
              </a:ext>
            </a:extLst>
          </p:cNvPr>
          <p:cNvSpPr txBox="1"/>
          <p:nvPr/>
        </p:nvSpPr>
        <p:spPr>
          <a:xfrm>
            <a:off x="399703" y="4159131"/>
            <a:ext cx="2411238" cy="307777"/>
          </a:xfrm>
          <a:prstGeom prst="rect">
            <a:avLst/>
          </a:prstGeom>
          <a:noFill/>
        </p:spPr>
        <p:txBody>
          <a:bodyPr wrap="none" rtlCol="0">
            <a:spAutoFit/>
          </a:bodyPr>
          <a:lstStyle/>
          <a:p>
            <a:r>
              <a:rPr lang="en-AU" sz="1400"/>
              <a:t>Open Issues Assigned to AEMO</a:t>
            </a:r>
          </a:p>
        </p:txBody>
      </p:sp>
      <p:graphicFrame>
        <p:nvGraphicFramePr>
          <p:cNvPr id="8" name="Table 9">
            <a:extLst>
              <a:ext uri="{FF2B5EF4-FFF2-40B4-BE49-F238E27FC236}">
                <a16:creationId xmlns:a16="http://schemas.microsoft.com/office/drawing/2014/main" id="{411A59B1-998F-4598-BAE4-2640B6706D3B}"/>
              </a:ext>
            </a:extLst>
          </p:cNvPr>
          <p:cNvGraphicFramePr>
            <a:graphicFrameLocks noGrp="1"/>
          </p:cNvGraphicFramePr>
          <p:nvPr>
            <p:extLst>
              <p:ext uri="{D42A27DB-BD31-4B8C-83A1-F6EECF244321}">
                <p14:modId xmlns:p14="http://schemas.microsoft.com/office/powerpoint/2010/main" val="3597648564"/>
              </p:ext>
            </p:extLst>
          </p:nvPr>
        </p:nvGraphicFramePr>
        <p:xfrm>
          <a:off x="3716073" y="2009035"/>
          <a:ext cx="8128000" cy="1006939"/>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737534674"/>
                    </a:ext>
                  </a:extLst>
                </a:gridCol>
                <a:gridCol w="2032000">
                  <a:extLst>
                    <a:ext uri="{9D8B030D-6E8A-4147-A177-3AD203B41FA5}">
                      <a16:colId xmlns:a16="http://schemas.microsoft.com/office/drawing/2014/main" val="2262748608"/>
                    </a:ext>
                  </a:extLst>
                </a:gridCol>
                <a:gridCol w="2032000">
                  <a:extLst>
                    <a:ext uri="{9D8B030D-6E8A-4147-A177-3AD203B41FA5}">
                      <a16:colId xmlns:a16="http://schemas.microsoft.com/office/drawing/2014/main" val="2024702555"/>
                    </a:ext>
                  </a:extLst>
                </a:gridCol>
                <a:gridCol w="2032000">
                  <a:extLst>
                    <a:ext uri="{9D8B030D-6E8A-4147-A177-3AD203B41FA5}">
                      <a16:colId xmlns:a16="http://schemas.microsoft.com/office/drawing/2014/main" val="3369663152"/>
                    </a:ext>
                  </a:extLst>
                </a:gridCol>
              </a:tblGrid>
              <a:tr h="366859">
                <a:tc>
                  <a:txBody>
                    <a:bodyPr/>
                    <a:lstStyle/>
                    <a:p>
                      <a:r>
                        <a:rPr lang="en-AU"/>
                        <a:t>Severity</a:t>
                      </a:r>
                    </a:p>
                    <a:p>
                      <a:r>
                        <a:rPr lang="en-AU"/>
                        <a:t>(Participant rated)</a:t>
                      </a:r>
                    </a:p>
                  </a:txBody>
                  <a:tcPr/>
                </a:tc>
                <a:tc>
                  <a:txBody>
                    <a:bodyPr/>
                    <a:lstStyle/>
                    <a:p>
                      <a:pPr algn="ctr"/>
                      <a:r>
                        <a:rPr lang="en-AU"/>
                        <a:t>1</a:t>
                      </a:r>
                    </a:p>
                  </a:txBody>
                  <a:tcPr/>
                </a:tc>
                <a:tc>
                  <a:txBody>
                    <a:bodyPr/>
                    <a:lstStyle/>
                    <a:p>
                      <a:pPr algn="ctr"/>
                      <a:r>
                        <a:rPr lang="en-AU"/>
                        <a:t>2</a:t>
                      </a:r>
                    </a:p>
                  </a:txBody>
                  <a:tcPr/>
                </a:tc>
                <a:tc>
                  <a:txBody>
                    <a:bodyPr/>
                    <a:lstStyle/>
                    <a:p>
                      <a:pPr algn="ctr"/>
                      <a:r>
                        <a:rPr lang="en-AU"/>
                        <a:t>3</a:t>
                      </a:r>
                    </a:p>
                  </a:txBody>
                  <a:tcPr/>
                </a:tc>
                <a:extLst>
                  <a:ext uri="{0D108BD9-81ED-4DB2-BD59-A6C34878D82A}">
                    <a16:rowId xmlns:a16="http://schemas.microsoft.com/office/drawing/2014/main" val="613346197"/>
                  </a:ext>
                </a:extLst>
              </a:tr>
              <a:tr h="366859">
                <a:tc>
                  <a:txBody>
                    <a:bodyPr/>
                    <a:lstStyle/>
                    <a:p>
                      <a:r>
                        <a:rPr lang="en-AU"/>
                        <a:t>Defects</a:t>
                      </a:r>
                    </a:p>
                  </a:txBody>
                  <a:tcPr/>
                </a:tc>
                <a:tc>
                  <a:txBody>
                    <a:bodyPr/>
                    <a:lstStyle/>
                    <a:p>
                      <a:pPr algn="ctr"/>
                      <a:r>
                        <a:rPr lang="en-AU"/>
                        <a:t>1</a:t>
                      </a:r>
                    </a:p>
                  </a:txBody>
                  <a:tcPr/>
                </a:tc>
                <a:tc>
                  <a:txBody>
                    <a:bodyPr/>
                    <a:lstStyle/>
                    <a:p>
                      <a:pPr algn="ctr"/>
                      <a:r>
                        <a:rPr lang="en-AU"/>
                        <a:t>5</a:t>
                      </a:r>
                    </a:p>
                  </a:txBody>
                  <a:tcPr/>
                </a:tc>
                <a:tc>
                  <a:txBody>
                    <a:bodyPr/>
                    <a:lstStyle/>
                    <a:p>
                      <a:pPr algn="ctr"/>
                      <a:r>
                        <a:rPr lang="en-AU"/>
                        <a:t>27</a:t>
                      </a:r>
                    </a:p>
                  </a:txBody>
                  <a:tcPr/>
                </a:tc>
                <a:extLst>
                  <a:ext uri="{0D108BD9-81ED-4DB2-BD59-A6C34878D82A}">
                    <a16:rowId xmlns:a16="http://schemas.microsoft.com/office/drawing/2014/main" val="693190239"/>
                  </a:ext>
                </a:extLst>
              </a:tr>
            </a:tbl>
          </a:graphicData>
        </a:graphic>
      </p:graphicFrame>
      <p:graphicFrame>
        <p:nvGraphicFramePr>
          <p:cNvPr id="10" name="Table 9">
            <a:extLst>
              <a:ext uri="{FF2B5EF4-FFF2-40B4-BE49-F238E27FC236}">
                <a16:creationId xmlns:a16="http://schemas.microsoft.com/office/drawing/2014/main" id="{3C004E96-6F4D-45A2-BE27-E423DBA59F3C}"/>
              </a:ext>
            </a:extLst>
          </p:cNvPr>
          <p:cNvGraphicFramePr>
            <a:graphicFrameLocks noGrp="1"/>
          </p:cNvGraphicFramePr>
          <p:nvPr>
            <p:extLst>
              <p:ext uri="{D42A27DB-BD31-4B8C-83A1-F6EECF244321}">
                <p14:modId xmlns:p14="http://schemas.microsoft.com/office/powerpoint/2010/main" val="3210036502"/>
              </p:ext>
            </p:extLst>
          </p:nvPr>
        </p:nvGraphicFramePr>
        <p:xfrm>
          <a:off x="3697437" y="3293844"/>
          <a:ext cx="8128000" cy="733718"/>
        </p:xfrm>
        <a:graphic>
          <a:graphicData uri="http://schemas.openxmlformats.org/drawingml/2006/table">
            <a:tbl>
              <a:tblPr firstRow="1" bandRow="1">
                <a:tableStyleId>{F5AB1C69-6EDB-4FF4-983F-18BD219EF322}</a:tableStyleId>
              </a:tblPr>
              <a:tblGrid>
                <a:gridCol w="2032000">
                  <a:extLst>
                    <a:ext uri="{9D8B030D-6E8A-4147-A177-3AD203B41FA5}">
                      <a16:colId xmlns:a16="http://schemas.microsoft.com/office/drawing/2014/main" val="737534674"/>
                    </a:ext>
                  </a:extLst>
                </a:gridCol>
                <a:gridCol w="2032000">
                  <a:extLst>
                    <a:ext uri="{9D8B030D-6E8A-4147-A177-3AD203B41FA5}">
                      <a16:colId xmlns:a16="http://schemas.microsoft.com/office/drawing/2014/main" val="2262748608"/>
                    </a:ext>
                  </a:extLst>
                </a:gridCol>
                <a:gridCol w="2119346">
                  <a:extLst>
                    <a:ext uri="{9D8B030D-6E8A-4147-A177-3AD203B41FA5}">
                      <a16:colId xmlns:a16="http://schemas.microsoft.com/office/drawing/2014/main" val="2024702555"/>
                    </a:ext>
                  </a:extLst>
                </a:gridCol>
                <a:gridCol w="1944654">
                  <a:extLst>
                    <a:ext uri="{9D8B030D-6E8A-4147-A177-3AD203B41FA5}">
                      <a16:colId xmlns:a16="http://schemas.microsoft.com/office/drawing/2014/main" val="3369663152"/>
                    </a:ext>
                  </a:extLst>
                </a:gridCol>
              </a:tblGrid>
              <a:tr h="366859">
                <a:tc>
                  <a:txBody>
                    <a:bodyPr/>
                    <a:lstStyle/>
                    <a:p>
                      <a:r>
                        <a:rPr lang="en-AU"/>
                        <a:t>Stream</a:t>
                      </a:r>
                    </a:p>
                  </a:txBody>
                  <a:tcPr/>
                </a:tc>
                <a:tc>
                  <a:txBody>
                    <a:bodyPr/>
                    <a:lstStyle/>
                    <a:p>
                      <a:pPr algn="ctr"/>
                      <a:r>
                        <a:rPr lang="en-AU"/>
                        <a:t>Bidding</a:t>
                      </a:r>
                    </a:p>
                  </a:txBody>
                  <a:tcPr/>
                </a:tc>
                <a:tc>
                  <a:txBody>
                    <a:bodyPr/>
                    <a:lstStyle/>
                    <a:p>
                      <a:pPr algn="ctr"/>
                      <a:r>
                        <a:rPr lang="en-AU"/>
                        <a:t>Settlements</a:t>
                      </a:r>
                    </a:p>
                  </a:txBody>
                  <a:tcPr/>
                </a:tc>
                <a:tc>
                  <a:txBody>
                    <a:bodyPr/>
                    <a:lstStyle/>
                    <a:p>
                      <a:pPr algn="ctr"/>
                      <a:r>
                        <a:rPr lang="en-AU"/>
                        <a:t>Retail (</a:t>
                      </a:r>
                      <a:r>
                        <a:rPr lang="en-AU" err="1"/>
                        <a:t>inc</a:t>
                      </a:r>
                      <a:r>
                        <a:rPr lang="en-AU"/>
                        <a:t> CS)</a:t>
                      </a:r>
                    </a:p>
                  </a:txBody>
                  <a:tcPr/>
                </a:tc>
                <a:extLst>
                  <a:ext uri="{0D108BD9-81ED-4DB2-BD59-A6C34878D82A}">
                    <a16:rowId xmlns:a16="http://schemas.microsoft.com/office/drawing/2014/main" val="613346197"/>
                  </a:ext>
                </a:extLst>
              </a:tr>
              <a:tr h="366859">
                <a:tc>
                  <a:txBody>
                    <a:bodyPr/>
                    <a:lstStyle/>
                    <a:p>
                      <a:r>
                        <a:rPr lang="en-AU"/>
                        <a:t>Defects</a:t>
                      </a:r>
                    </a:p>
                  </a:txBody>
                  <a:tcPr/>
                </a:tc>
                <a:tc>
                  <a:txBody>
                    <a:bodyPr/>
                    <a:lstStyle/>
                    <a:p>
                      <a:pPr algn="ctr"/>
                      <a:r>
                        <a:rPr lang="en-AU"/>
                        <a:t>6</a:t>
                      </a:r>
                    </a:p>
                  </a:txBody>
                  <a:tcPr/>
                </a:tc>
                <a:tc>
                  <a:txBody>
                    <a:bodyPr/>
                    <a:lstStyle/>
                    <a:p>
                      <a:pPr algn="ctr"/>
                      <a:r>
                        <a:rPr lang="en-AU"/>
                        <a:t>8</a:t>
                      </a:r>
                    </a:p>
                  </a:txBody>
                  <a:tcPr/>
                </a:tc>
                <a:tc>
                  <a:txBody>
                    <a:bodyPr/>
                    <a:lstStyle/>
                    <a:p>
                      <a:pPr algn="ctr"/>
                      <a:r>
                        <a:rPr lang="en-AU"/>
                        <a:t>19</a:t>
                      </a:r>
                    </a:p>
                  </a:txBody>
                  <a:tcPr/>
                </a:tc>
                <a:extLst>
                  <a:ext uri="{0D108BD9-81ED-4DB2-BD59-A6C34878D82A}">
                    <a16:rowId xmlns:a16="http://schemas.microsoft.com/office/drawing/2014/main" val="693190239"/>
                  </a:ext>
                </a:extLst>
              </a:tr>
            </a:tbl>
          </a:graphicData>
        </a:graphic>
      </p:graphicFrame>
      <p:sp>
        <p:nvSpPr>
          <p:cNvPr id="11" name="TextBox 10">
            <a:extLst>
              <a:ext uri="{FF2B5EF4-FFF2-40B4-BE49-F238E27FC236}">
                <a16:creationId xmlns:a16="http://schemas.microsoft.com/office/drawing/2014/main" id="{C5B83899-8A07-4C17-9B78-903FBC001447}"/>
              </a:ext>
            </a:extLst>
          </p:cNvPr>
          <p:cNvSpPr txBox="1"/>
          <p:nvPr/>
        </p:nvSpPr>
        <p:spPr>
          <a:xfrm>
            <a:off x="3651718" y="4545686"/>
            <a:ext cx="8128000" cy="369332"/>
          </a:xfrm>
          <a:prstGeom prst="rect">
            <a:avLst/>
          </a:prstGeom>
          <a:noFill/>
        </p:spPr>
        <p:txBody>
          <a:bodyPr wrap="square" rtlCol="0">
            <a:spAutoFit/>
          </a:bodyPr>
          <a:lstStyle/>
          <a:p>
            <a:endParaRPr lang="en-AU"/>
          </a:p>
        </p:txBody>
      </p:sp>
      <p:sp>
        <p:nvSpPr>
          <p:cNvPr id="12" name="TextBox 11">
            <a:extLst>
              <a:ext uri="{FF2B5EF4-FFF2-40B4-BE49-F238E27FC236}">
                <a16:creationId xmlns:a16="http://schemas.microsoft.com/office/drawing/2014/main" id="{1A0357F8-1CE1-4A24-A341-5BE59BC60FB9}"/>
              </a:ext>
            </a:extLst>
          </p:cNvPr>
          <p:cNvSpPr txBox="1"/>
          <p:nvPr/>
        </p:nvSpPr>
        <p:spPr>
          <a:xfrm flipH="1">
            <a:off x="3834887" y="4637784"/>
            <a:ext cx="8009186" cy="1754326"/>
          </a:xfrm>
          <a:prstGeom prst="rect">
            <a:avLst/>
          </a:prstGeom>
          <a:noFill/>
        </p:spPr>
        <p:txBody>
          <a:bodyPr wrap="square" rtlCol="0">
            <a:spAutoFit/>
          </a:bodyPr>
          <a:lstStyle/>
          <a:p>
            <a:pPr marL="285750" indent="-285750">
              <a:buFont typeface="Arial" panose="020B0604020202020204" pitchFamily="34" charset="0"/>
              <a:buChar char="•"/>
            </a:pPr>
            <a:r>
              <a:rPr lang="en-AU"/>
              <a:t>All Participant rated </a:t>
            </a:r>
            <a:r>
              <a:rPr lang="en-AU" err="1"/>
              <a:t>Sev</a:t>
            </a:r>
            <a:r>
              <a:rPr lang="en-AU"/>
              <a:t> 1 &amp; 2 defects are Assigned / WIP, overall market severity not yet established</a:t>
            </a:r>
          </a:p>
          <a:p>
            <a:pPr marL="285750" indent="-285750">
              <a:buFont typeface="Arial" panose="020B0604020202020204" pitchFamily="34" charset="0"/>
              <a:buChar char="•"/>
            </a:pPr>
            <a:r>
              <a:rPr lang="en-AU"/>
              <a:t>Current </a:t>
            </a:r>
            <a:r>
              <a:rPr lang="en-AU" err="1"/>
              <a:t>Sev</a:t>
            </a:r>
            <a:r>
              <a:rPr lang="en-AU"/>
              <a:t> 1 defect relates  to transaction acknowledgement on subset of Meter Data Notifications noted by one participant</a:t>
            </a:r>
          </a:p>
          <a:p>
            <a:pPr marL="285750" indent="-285750">
              <a:buFont typeface="Arial" panose="020B0604020202020204" pitchFamily="34" charset="0"/>
              <a:buChar char="•"/>
            </a:pPr>
            <a:r>
              <a:rPr lang="en-AU"/>
              <a:t>All Participant Rated </a:t>
            </a:r>
            <a:r>
              <a:rPr lang="en-AU" err="1"/>
              <a:t>Sev</a:t>
            </a:r>
            <a:r>
              <a:rPr lang="en-AU"/>
              <a:t> 1 &amp; 2 defects expected to be addressed prior to 1 Oct and capacity exists within AEMO to address</a:t>
            </a:r>
          </a:p>
        </p:txBody>
      </p:sp>
      <p:pic>
        <p:nvPicPr>
          <p:cNvPr id="4" name="Picture 3">
            <a:extLst>
              <a:ext uri="{FF2B5EF4-FFF2-40B4-BE49-F238E27FC236}">
                <a16:creationId xmlns:a16="http://schemas.microsoft.com/office/drawing/2014/main" id="{D4A06C13-AE28-4ECF-802F-787B06899F0D}"/>
              </a:ext>
            </a:extLst>
          </p:cNvPr>
          <p:cNvPicPr>
            <a:picLocks noChangeAspect="1"/>
          </p:cNvPicPr>
          <p:nvPr/>
        </p:nvPicPr>
        <p:blipFill>
          <a:blip r:embed="rId2"/>
          <a:stretch>
            <a:fillRect/>
          </a:stretch>
        </p:blipFill>
        <p:spPr>
          <a:xfrm>
            <a:off x="-677828" y="1417741"/>
            <a:ext cx="4566300" cy="2743438"/>
          </a:xfrm>
          <a:prstGeom prst="rect">
            <a:avLst/>
          </a:prstGeom>
        </p:spPr>
      </p:pic>
    </p:spTree>
    <p:extLst>
      <p:ext uri="{BB962C8B-B14F-4D97-AF65-F5344CB8AC3E}">
        <p14:creationId xmlns:p14="http://schemas.microsoft.com/office/powerpoint/2010/main" val="194254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1EB6-3532-4015-81A6-F069571523E5}"/>
              </a:ext>
            </a:extLst>
          </p:cNvPr>
          <p:cNvSpPr>
            <a:spLocks noGrp="1"/>
          </p:cNvSpPr>
          <p:nvPr>
            <p:ph type="title"/>
          </p:nvPr>
        </p:nvSpPr>
        <p:spPr>
          <a:xfrm>
            <a:off x="235528" y="136525"/>
            <a:ext cx="9134060" cy="1189039"/>
          </a:xfrm>
        </p:spPr>
        <p:txBody>
          <a:bodyPr>
            <a:normAutofit fontScale="90000"/>
          </a:bodyPr>
          <a:lstStyle/>
          <a:p>
            <a:r>
              <a:rPr lang="en-AU"/>
              <a:t>Risk 2: Industry end-to-end testing </a:t>
            </a:r>
            <a:br>
              <a:rPr lang="en-AU"/>
            </a:br>
            <a:r>
              <a:rPr lang="en-AU"/>
              <a:t>Key Market Trial Business Functions (24 Aug)</a:t>
            </a:r>
          </a:p>
        </p:txBody>
      </p:sp>
      <p:sp>
        <p:nvSpPr>
          <p:cNvPr id="4" name="Slide Number Placeholder 3">
            <a:extLst>
              <a:ext uri="{FF2B5EF4-FFF2-40B4-BE49-F238E27FC236}">
                <a16:creationId xmlns:a16="http://schemas.microsoft.com/office/drawing/2014/main" id="{F3023BAB-A8A4-4890-AA30-AC9BDE861C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C81F68-4976-451A-B2E9-79BCBD2F70CC}" type="slidenum">
              <a:rPr kumimoji="0" lang="en-AU" sz="1200" b="0" i="0" u="none" strike="noStrike" kern="1200" cap="none" spc="0" normalizeH="0" baseline="0" noProof="0" smtClean="0">
                <a:ln>
                  <a:noFill/>
                </a:ln>
                <a:solidFill>
                  <a:srgbClr val="222324">
                    <a:tint val="75000"/>
                  </a:srgbClr>
                </a:solidFill>
                <a:effectLst/>
                <a:uLnTx/>
                <a:uFillTx/>
                <a:latin typeface="Tw Cen MT" panose="020B06020201040206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AU" sz="1200" b="0" i="0" u="none" strike="noStrike" kern="1200" cap="none" spc="0" normalizeH="0" baseline="0" noProof="0">
              <a:ln>
                <a:noFill/>
              </a:ln>
              <a:solidFill>
                <a:srgbClr val="222324">
                  <a:tint val="75000"/>
                </a:srgbClr>
              </a:solidFill>
              <a:effectLst/>
              <a:uLnTx/>
              <a:uFillTx/>
              <a:latin typeface="Tw Cen MT" panose="020B0602020104020603"/>
              <a:ea typeface="+mn-ea"/>
              <a:cs typeface="+mn-cs"/>
            </a:endParaRPr>
          </a:p>
        </p:txBody>
      </p:sp>
      <p:graphicFrame>
        <p:nvGraphicFramePr>
          <p:cNvPr id="7" name="Table 7">
            <a:extLst>
              <a:ext uri="{FF2B5EF4-FFF2-40B4-BE49-F238E27FC236}">
                <a16:creationId xmlns:a16="http://schemas.microsoft.com/office/drawing/2014/main" id="{68D00FA1-B533-4EBD-9A9C-1DA25488CB96}"/>
              </a:ext>
            </a:extLst>
          </p:cNvPr>
          <p:cNvGraphicFramePr>
            <a:graphicFrameLocks noGrp="1"/>
          </p:cNvGraphicFramePr>
          <p:nvPr>
            <p:extLst>
              <p:ext uri="{D42A27DB-BD31-4B8C-83A1-F6EECF244321}">
                <p14:modId xmlns:p14="http://schemas.microsoft.com/office/powerpoint/2010/main" val="2128109082"/>
              </p:ext>
            </p:extLst>
          </p:nvPr>
        </p:nvGraphicFramePr>
        <p:xfrm>
          <a:off x="0" y="1471868"/>
          <a:ext cx="12192000" cy="4798816"/>
        </p:xfrm>
        <a:graphic>
          <a:graphicData uri="http://schemas.openxmlformats.org/drawingml/2006/table">
            <a:tbl>
              <a:tblPr firstRow="1" bandRow="1">
                <a:tableStyleId>{21E4AEA4-8DFA-4A89-87EB-49C32662AFE0}</a:tableStyleId>
              </a:tblPr>
              <a:tblGrid>
                <a:gridCol w="1197125">
                  <a:extLst>
                    <a:ext uri="{9D8B030D-6E8A-4147-A177-3AD203B41FA5}">
                      <a16:colId xmlns:a16="http://schemas.microsoft.com/office/drawing/2014/main" val="2566228813"/>
                    </a:ext>
                  </a:extLst>
                </a:gridCol>
                <a:gridCol w="2663676">
                  <a:extLst>
                    <a:ext uri="{9D8B030D-6E8A-4147-A177-3AD203B41FA5}">
                      <a16:colId xmlns:a16="http://schemas.microsoft.com/office/drawing/2014/main" val="3042024978"/>
                    </a:ext>
                  </a:extLst>
                </a:gridCol>
                <a:gridCol w="1771650">
                  <a:extLst>
                    <a:ext uri="{9D8B030D-6E8A-4147-A177-3AD203B41FA5}">
                      <a16:colId xmlns:a16="http://schemas.microsoft.com/office/drawing/2014/main" val="202026467"/>
                    </a:ext>
                  </a:extLst>
                </a:gridCol>
                <a:gridCol w="710160">
                  <a:extLst>
                    <a:ext uri="{9D8B030D-6E8A-4147-A177-3AD203B41FA5}">
                      <a16:colId xmlns:a16="http://schemas.microsoft.com/office/drawing/2014/main" val="2476054128"/>
                    </a:ext>
                  </a:extLst>
                </a:gridCol>
                <a:gridCol w="946212">
                  <a:extLst>
                    <a:ext uri="{9D8B030D-6E8A-4147-A177-3AD203B41FA5}">
                      <a16:colId xmlns:a16="http://schemas.microsoft.com/office/drawing/2014/main" val="2183065466"/>
                    </a:ext>
                  </a:extLst>
                </a:gridCol>
                <a:gridCol w="4903177">
                  <a:extLst>
                    <a:ext uri="{9D8B030D-6E8A-4147-A177-3AD203B41FA5}">
                      <a16:colId xmlns:a16="http://schemas.microsoft.com/office/drawing/2014/main" val="1097679509"/>
                    </a:ext>
                  </a:extLst>
                </a:gridCol>
              </a:tblGrid>
              <a:tr h="376966">
                <a:tc>
                  <a:txBody>
                    <a:bodyPr/>
                    <a:lstStyle/>
                    <a:p>
                      <a:r>
                        <a:rPr lang="en-AU" sz="1400">
                          <a:latin typeface="Arial" panose="020B0604020202020204" pitchFamily="34" charset="0"/>
                          <a:cs typeface="Arial" panose="020B0604020202020204" pitchFamily="34" charset="0"/>
                        </a:rPr>
                        <a:t>Stream</a:t>
                      </a:r>
                    </a:p>
                  </a:txBody>
                  <a:tcPr/>
                </a:tc>
                <a:tc>
                  <a:txBody>
                    <a:bodyPr/>
                    <a:lstStyle/>
                    <a:p>
                      <a:r>
                        <a:rPr lang="en-AU" sz="1400">
                          <a:latin typeface="Arial" panose="020B0604020202020204" pitchFamily="34" charset="0"/>
                          <a:cs typeface="Arial" panose="020B0604020202020204" pitchFamily="34" charset="0"/>
                        </a:rPr>
                        <a:t>Action</a:t>
                      </a:r>
                    </a:p>
                  </a:txBody>
                  <a:tcPr/>
                </a:tc>
                <a:tc>
                  <a:txBody>
                    <a:bodyPr/>
                    <a:lstStyle/>
                    <a:p>
                      <a:r>
                        <a:rPr lang="en-AU" sz="1400">
                          <a:latin typeface="Arial" panose="020B0604020202020204" pitchFamily="34" charset="0"/>
                          <a:cs typeface="Arial" panose="020B0604020202020204" pitchFamily="34" charset="0"/>
                        </a:rPr>
                        <a:t>Owner </a:t>
                      </a:r>
                    </a:p>
                  </a:txBody>
                  <a:tcPr/>
                </a:tc>
                <a:tc>
                  <a:txBody>
                    <a:bodyPr/>
                    <a:lstStyle/>
                    <a:p>
                      <a:r>
                        <a:rPr lang="en-AU" sz="1400">
                          <a:latin typeface="Arial" panose="020B0604020202020204" pitchFamily="34" charset="0"/>
                          <a:cs typeface="Arial" panose="020B0604020202020204" pitchFamily="34" charset="0"/>
                        </a:rPr>
                        <a:t>TS #*</a:t>
                      </a:r>
                    </a:p>
                  </a:txBody>
                  <a:tcPr/>
                </a:tc>
                <a:tc>
                  <a:txBody>
                    <a:bodyPr/>
                    <a:lstStyle/>
                    <a:p>
                      <a:r>
                        <a:rPr lang="en-AU" sz="1400">
                          <a:latin typeface="Arial" panose="020B0604020202020204" pitchFamily="34" charset="0"/>
                          <a:cs typeface="Arial" panose="020B0604020202020204" pitchFamily="34" charset="0"/>
                        </a:rPr>
                        <a:t>Status </a:t>
                      </a:r>
                    </a:p>
                  </a:txBody>
                  <a:tcPr/>
                </a:tc>
                <a:tc>
                  <a:txBody>
                    <a:bodyPr/>
                    <a:lstStyle/>
                    <a:p>
                      <a:r>
                        <a:rPr lang="en-AU" sz="1400">
                          <a:latin typeface="Arial" panose="020B0604020202020204" pitchFamily="34" charset="0"/>
                          <a:cs typeface="Arial" panose="020B0604020202020204" pitchFamily="34" charset="0"/>
                        </a:rPr>
                        <a:t>Comment </a:t>
                      </a:r>
                    </a:p>
                  </a:txBody>
                  <a:tcPr/>
                </a:tc>
                <a:extLst>
                  <a:ext uri="{0D108BD9-81ED-4DB2-BD59-A6C34878D82A}">
                    <a16:rowId xmlns:a16="http://schemas.microsoft.com/office/drawing/2014/main" val="2940470788"/>
                  </a:ext>
                </a:extLst>
              </a:tr>
              <a:tr h="743605">
                <a:tc>
                  <a:txBody>
                    <a:bodyPr/>
                    <a:lstStyle/>
                    <a:p>
                      <a:r>
                        <a:rPr lang="en-AU" sz="1400">
                          <a:latin typeface="Arial" panose="020B0604020202020204" pitchFamily="34" charset="0"/>
                          <a:cs typeface="Arial" panose="020B0604020202020204" pitchFamily="34" charset="0"/>
                        </a:rPr>
                        <a:t>Bidding</a:t>
                      </a:r>
                    </a:p>
                  </a:txBody>
                  <a:tcPr anchor="ctr"/>
                </a:tc>
                <a:tc>
                  <a:txBody>
                    <a:bodyPr/>
                    <a:lstStyle/>
                    <a:p>
                      <a:r>
                        <a:rPr lang="en-AU" sz="1400">
                          <a:latin typeface="Arial"/>
                          <a:cs typeface="Arial"/>
                        </a:rPr>
                        <a:t>Verify successful submission of 5-min bids with varying underlying values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panose="020B0604020202020204" pitchFamily="34" charset="0"/>
                          <a:cs typeface="Arial" panose="020B0604020202020204" pitchFamily="34" charset="0"/>
                        </a:rPr>
                        <a:t>Generators</a:t>
                      </a:r>
                    </a:p>
                  </a:txBody>
                  <a:tcPr anchor="ctr"/>
                </a:tc>
                <a:tc>
                  <a:txBody>
                    <a:bodyPr/>
                    <a:lstStyle/>
                    <a:p>
                      <a:r>
                        <a:rPr lang="en-AU" sz="1400">
                          <a:latin typeface="Arial"/>
                          <a:cs typeface="Arial"/>
                        </a:rPr>
                        <a:t>BD02,BD03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panose="020B0604020202020204" pitchFamily="34" charset="0"/>
                          <a:cs typeface="Arial" panose="020B0604020202020204" pitchFamily="34" charset="0"/>
                        </a:rPr>
                        <a:t>Participants have been submitting 5-min varied bids. Open issues have resolution path. </a:t>
                      </a:r>
                    </a:p>
                  </a:txBody>
                  <a:tcPr anchor="ctr"/>
                </a:tc>
                <a:extLst>
                  <a:ext uri="{0D108BD9-81ED-4DB2-BD59-A6C34878D82A}">
                    <a16:rowId xmlns:a16="http://schemas.microsoft.com/office/drawing/2014/main" val="2943609423"/>
                  </a:ext>
                </a:extLst>
              </a:tr>
              <a:tr h="513521">
                <a:tc>
                  <a:txBody>
                    <a:bodyPr/>
                    <a:lstStyle/>
                    <a:p>
                      <a:r>
                        <a:rPr lang="en-AU" sz="1400">
                          <a:latin typeface="Arial" panose="020B0604020202020204" pitchFamily="34" charset="0"/>
                          <a:cs typeface="Arial" panose="020B0604020202020204" pitchFamily="34" charset="0"/>
                        </a:rPr>
                        <a:t>Retail </a:t>
                      </a:r>
                    </a:p>
                  </a:txBody>
                  <a:tcPr anchor="ctr"/>
                </a:tc>
                <a:tc>
                  <a:txBody>
                    <a:bodyPr/>
                    <a:lstStyle/>
                    <a:p>
                      <a:r>
                        <a:rPr lang="en-AU" sz="1400">
                          <a:latin typeface="Arial"/>
                          <a:cs typeface="Arial"/>
                        </a:rPr>
                        <a:t>Verify 5-min settlement (RM reporting)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a:cs typeface="Arial"/>
                        </a:rPr>
                        <a:t>Generators and Retailers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a:cs typeface="Arial"/>
                        </a:rPr>
                        <a:t>S02, S03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5-min RM reports have been issued and are available for participant verification. There are a few open investigations. </a:t>
                      </a:r>
                    </a:p>
                  </a:txBody>
                  <a:tcPr anchor="ctr"/>
                </a:tc>
                <a:extLst>
                  <a:ext uri="{0D108BD9-81ED-4DB2-BD59-A6C34878D82A}">
                    <a16:rowId xmlns:a16="http://schemas.microsoft.com/office/drawing/2014/main" val="3994585514"/>
                  </a:ext>
                </a:extLst>
              </a:tr>
              <a:tr h="526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Retail </a:t>
                      </a:r>
                    </a:p>
                  </a:txBody>
                  <a:tcPr anchor="ctr"/>
                </a:tc>
                <a:tc>
                  <a:txBody>
                    <a:bodyPr/>
                    <a:lstStyle/>
                    <a:p>
                      <a:r>
                        <a:rPr lang="en-AU" sz="1400">
                          <a:latin typeface="Arial"/>
                          <a:cs typeface="Arial"/>
                        </a:rPr>
                        <a:t>Verify RM reports for UFE </a:t>
                      </a:r>
                    </a:p>
                  </a:txBody>
                  <a:tcPr anchor="ctr"/>
                </a:tc>
                <a:tc>
                  <a:txBody>
                    <a:bodyPr/>
                    <a:lstStyle/>
                    <a:p>
                      <a:r>
                        <a:rPr lang="en-AU" sz="1400">
                          <a:latin typeface="Arial" panose="020B0604020202020204" pitchFamily="34" charset="0"/>
                          <a:cs typeface="Arial" panose="020B0604020202020204" pitchFamily="34" charset="0"/>
                        </a:rPr>
                        <a:t>Generators and Retailers</a:t>
                      </a:r>
                    </a:p>
                  </a:txBody>
                  <a:tcPr anchor="ctr"/>
                </a:tc>
                <a:tc>
                  <a:txBody>
                    <a:bodyPr/>
                    <a:lstStyle/>
                    <a:p>
                      <a:r>
                        <a:rPr lang="en-AU" sz="1400">
                          <a:latin typeface="Arial"/>
                          <a:cs typeface="Arial"/>
                        </a:rPr>
                        <a:t>S02,</a:t>
                      </a:r>
                    </a:p>
                    <a:p>
                      <a:pPr lvl="0">
                        <a:buNone/>
                      </a:pPr>
                      <a:r>
                        <a:rPr lang="en-AU" sz="1400">
                          <a:latin typeface="Arial"/>
                          <a:cs typeface="Arial"/>
                        </a:rPr>
                        <a:t>S03</a:t>
                      </a: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UFE reports produced. Two issues have been raised and are under investigation. </a:t>
                      </a:r>
                    </a:p>
                  </a:txBody>
                  <a:tcPr anchor="ctr"/>
                </a:tc>
                <a:extLst>
                  <a:ext uri="{0D108BD9-81ED-4DB2-BD59-A6C34878D82A}">
                    <a16:rowId xmlns:a16="http://schemas.microsoft.com/office/drawing/2014/main" val="2319246011"/>
                  </a:ext>
                </a:extLst>
              </a:tr>
              <a:tr h="743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Settlements</a:t>
                      </a:r>
                    </a:p>
                  </a:txBody>
                  <a:tcPr anchor="ctr"/>
                </a:tc>
                <a:tc>
                  <a:txBody>
                    <a:bodyPr/>
                    <a:lstStyle/>
                    <a:p>
                      <a:r>
                        <a:rPr lang="en-AU" sz="1400">
                          <a:latin typeface="Arial"/>
                          <a:cs typeface="Arial"/>
                        </a:rPr>
                        <a:t>Verify transition invoice – prelim and final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AEMO to send and Gens and Retailers to receive </a:t>
                      </a:r>
                    </a:p>
                  </a:txBody>
                  <a:tcPr anchor="ctr"/>
                </a:tc>
                <a:tc>
                  <a:txBody>
                    <a:bodyPr/>
                    <a:lstStyle/>
                    <a:p>
                      <a:r>
                        <a:rPr lang="en-AU" sz="1400">
                          <a:latin typeface="Arial"/>
                          <a:cs typeface="Arial"/>
                        </a:rPr>
                        <a:t>S08, S02, S03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The transition week preliminary invoice has been produced and available for participant verification.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Final transition invoice scheduled to be produced 25 August. </a:t>
                      </a:r>
                    </a:p>
                  </a:txBody>
                  <a:tcPr anchor="ctr"/>
                </a:tc>
                <a:extLst>
                  <a:ext uri="{0D108BD9-81ED-4DB2-BD59-A6C34878D82A}">
                    <a16:rowId xmlns:a16="http://schemas.microsoft.com/office/drawing/2014/main" val="740191429"/>
                  </a:ext>
                </a:extLst>
              </a:tr>
              <a:tr h="743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Settlements</a:t>
                      </a:r>
                    </a:p>
                  </a:txBody>
                  <a:tcPr anchor="ctr"/>
                </a:tc>
                <a:tc>
                  <a:txBody>
                    <a:bodyPr/>
                    <a:lstStyle/>
                    <a:p>
                      <a:r>
                        <a:rPr lang="en-AU" sz="1400">
                          <a:latin typeface="Arial"/>
                          <a:cs typeface="Arial"/>
                        </a:rPr>
                        <a:t>Verify prelim for full 5-min week  </a:t>
                      </a: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AEMO to send and Gens and Retailers to receive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a:cs typeface="Arial"/>
                        </a:rPr>
                        <a:t>S02</a:t>
                      </a: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Issued on 20 August. Once the wholesale reads were corrected the settlement run ran successfully. </a:t>
                      </a:r>
                    </a:p>
                  </a:txBody>
                  <a:tcPr anchor="ctr"/>
                </a:tc>
                <a:extLst>
                  <a:ext uri="{0D108BD9-81ED-4DB2-BD59-A6C34878D82A}">
                    <a16:rowId xmlns:a16="http://schemas.microsoft.com/office/drawing/2014/main" val="1539268833"/>
                  </a:ext>
                </a:extLst>
              </a:tr>
              <a:tr h="526720">
                <a:tc gridSpan="4">
                  <a:txBody>
                    <a:bodyPr/>
                    <a:lstStyle/>
                    <a:p>
                      <a:r>
                        <a:rPr lang="en-AU" sz="1400">
                          <a:latin typeface="Arial" panose="020B0604020202020204" pitchFamily="34" charset="0"/>
                          <a:cs typeface="Arial" panose="020B0604020202020204" pitchFamily="34" charset="0"/>
                        </a:rPr>
                        <a:t>Overall status</a:t>
                      </a:r>
                    </a:p>
                  </a:txBody>
                  <a:tcPr anchor="ctr"/>
                </a:tc>
                <a:tc hMerge="1">
                  <a:txBody>
                    <a:bodyPr/>
                    <a:lstStyle/>
                    <a:p>
                      <a:endParaRPr lang="en-AU"/>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a:p>
                  </a:txBody>
                  <a:tcPr/>
                </a:tc>
                <a:tc hMerge="1">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Overall status is amber and improving. Two key scenarios remaining for execution. No showstoppers issues identified to date. Delay in updating </a:t>
                      </a:r>
                      <a:r>
                        <a:rPr lang="en-AU" sz="1400" err="1">
                          <a:latin typeface="Arial" panose="020B0604020202020204" pitchFamily="34" charset="0"/>
                          <a:cs typeface="Arial" panose="020B0604020202020204" pitchFamily="34" charset="0"/>
                        </a:rPr>
                        <a:t>PractiTest</a:t>
                      </a:r>
                      <a:r>
                        <a:rPr lang="en-AU" sz="1400">
                          <a:latin typeface="Arial" panose="020B0604020202020204" pitchFamily="34" charset="0"/>
                          <a:cs typeface="Arial" panose="020B0604020202020204" pitchFamily="34" charset="0"/>
                        </a:rPr>
                        <a:t> is not providing an accurate view of participant success/failure. </a:t>
                      </a:r>
                    </a:p>
                  </a:txBody>
                  <a:tcPr anchor="ctr"/>
                </a:tc>
                <a:extLst>
                  <a:ext uri="{0D108BD9-81ED-4DB2-BD59-A6C34878D82A}">
                    <a16:rowId xmlns:a16="http://schemas.microsoft.com/office/drawing/2014/main" val="3567135630"/>
                  </a:ext>
                </a:extLst>
              </a:tr>
            </a:tbl>
          </a:graphicData>
        </a:graphic>
      </p:graphicFrame>
      <p:sp>
        <p:nvSpPr>
          <p:cNvPr id="8" name="Oval 7">
            <a:extLst>
              <a:ext uri="{FF2B5EF4-FFF2-40B4-BE49-F238E27FC236}">
                <a16:creationId xmlns:a16="http://schemas.microsoft.com/office/drawing/2014/main" id="{82E82538-1AFE-4DA5-8351-B0F528209E99}"/>
              </a:ext>
            </a:extLst>
          </p:cNvPr>
          <p:cNvSpPr/>
          <p:nvPr/>
        </p:nvSpPr>
        <p:spPr>
          <a:xfrm>
            <a:off x="6641869" y="2027966"/>
            <a:ext cx="407324" cy="40732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9" name="Oval 8">
            <a:extLst>
              <a:ext uri="{FF2B5EF4-FFF2-40B4-BE49-F238E27FC236}">
                <a16:creationId xmlns:a16="http://schemas.microsoft.com/office/drawing/2014/main" id="{54AD453B-564C-4FEC-A841-139386B60909}"/>
              </a:ext>
            </a:extLst>
          </p:cNvPr>
          <p:cNvSpPr/>
          <p:nvPr/>
        </p:nvSpPr>
        <p:spPr>
          <a:xfrm>
            <a:off x="6641869" y="3157970"/>
            <a:ext cx="407324" cy="407323"/>
          </a:xfrm>
          <a:prstGeom prst="ellipse">
            <a:avLst/>
          </a:prstGeom>
          <a:solidFill>
            <a:schemeClr val="accent4"/>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0" name="Oval 9">
            <a:extLst>
              <a:ext uri="{FF2B5EF4-FFF2-40B4-BE49-F238E27FC236}">
                <a16:creationId xmlns:a16="http://schemas.microsoft.com/office/drawing/2014/main" id="{A463E93A-E943-4403-8427-01D3A742CD46}"/>
              </a:ext>
            </a:extLst>
          </p:cNvPr>
          <p:cNvSpPr/>
          <p:nvPr/>
        </p:nvSpPr>
        <p:spPr>
          <a:xfrm>
            <a:off x="6641869" y="4759446"/>
            <a:ext cx="407324" cy="40732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1" name="Oval 10">
            <a:extLst>
              <a:ext uri="{FF2B5EF4-FFF2-40B4-BE49-F238E27FC236}">
                <a16:creationId xmlns:a16="http://schemas.microsoft.com/office/drawing/2014/main" id="{16E3D2D5-817E-4CC9-8DC4-64A4F16BA4E9}"/>
              </a:ext>
            </a:extLst>
          </p:cNvPr>
          <p:cNvSpPr/>
          <p:nvPr/>
        </p:nvSpPr>
        <p:spPr>
          <a:xfrm>
            <a:off x="6641869" y="3930989"/>
            <a:ext cx="407324" cy="407323"/>
          </a:xfrm>
          <a:prstGeom prst="ellipse">
            <a:avLst/>
          </a:prstGeom>
          <a:solidFill>
            <a:srgbClr val="00B050"/>
          </a:solidFill>
          <a:ln>
            <a:solidFill>
              <a:srgbClr val="00B05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2" name="Oval 11">
            <a:extLst>
              <a:ext uri="{FF2B5EF4-FFF2-40B4-BE49-F238E27FC236}">
                <a16:creationId xmlns:a16="http://schemas.microsoft.com/office/drawing/2014/main" id="{2B43A660-2891-4483-B0A5-03C9A2AD7DFA}"/>
              </a:ext>
            </a:extLst>
          </p:cNvPr>
          <p:cNvSpPr/>
          <p:nvPr/>
        </p:nvSpPr>
        <p:spPr>
          <a:xfrm>
            <a:off x="6641869" y="2642571"/>
            <a:ext cx="407324" cy="407323"/>
          </a:xfrm>
          <a:prstGeom prst="ellipse">
            <a:avLst/>
          </a:prstGeom>
          <a:solidFill>
            <a:schemeClr val="accent4"/>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3" name="Oval 12">
            <a:extLst>
              <a:ext uri="{FF2B5EF4-FFF2-40B4-BE49-F238E27FC236}">
                <a16:creationId xmlns:a16="http://schemas.microsoft.com/office/drawing/2014/main" id="{6FF92E18-9018-4B6E-9B40-E68C3D7D60E9}"/>
              </a:ext>
            </a:extLst>
          </p:cNvPr>
          <p:cNvSpPr/>
          <p:nvPr/>
        </p:nvSpPr>
        <p:spPr>
          <a:xfrm>
            <a:off x="6641869" y="5515065"/>
            <a:ext cx="407324" cy="407323"/>
          </a:xfrm>
          <a:prstGeom prst="ellipse">
            <a:avLst/>
          </a:prstGeom>
          <a:solidFill>
            <a:schemeClr val="accent4"/>
          </a:solid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438402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F2397-39E4-470D-9497-1CC13167D3AD}"/>
              </a:ext>
            </a:extLst>
          </p:cNvPr>
          <p:cNvSpPr>
            <a:spLocks noGrp="1"/>
          </p:cNvSpPr>
          <p:nvPr>
            <p:ph type="title"/>
          </p:nvPr>
        </p:nvSpPr>
        <p:spPr/>
        <p:txBody>
          <a:bodyPr>
            <a:normAutofit fontScale="90000"/>
          </a:bodyPr>
          <a:lstStyle/>
          <a:p>
            <a:r>
              <a:rPr lang="en-AU"/>
              <a:t>Risk 2: Industry end-to-end testing</a:t>
            </a:r>
            <a:br>
              <a:rPr lang="en-AU"/>
            </a:br>
            <a:r>
              <a:rPr lang="en-AU"/>
              <a:t>Mitigation approach</a:t>
            </a:r>
          </a:p>
        </p:txBody>
      </p:sp>
      <p:sp>
        <p:nvSpPr>
          <p:cNvPr id="6" name="Content Placeholder 5">
            <a:extLst>
              <a:ext uri="{FF2B5EF4-FFF2-40B4-BE49-F238E27FC236}">
                <a16:creationId xmlns:a16="http://schemas.microsoft.com/office/drawing/2014/main" id="{5560CEE1-2440-41E9-814D-4C908B8D1C43}"/>
              </a:ext>
            </a:extLst>
          </p:cNvPr>
          <p:cNvSpPr>
            <a:spLocks noGrp="1"/>
          </p:cNvSpPr>
          <p:nvPr>
            <p:ph idx="1"/>
          </p:nvPr>
        </p:nvSpPr>
        <p:spPr>
          <a:xfrm>
            <a:off x="235527" y="1825625"/>
            <a:ext cx="11694382" cy="4895850"/>
          </a:xfrm>
        </p:spPr>
        <p:txBody>
          <a:bodyPr>
            <a:normAutofit/>
          </a:bodyPr>
          <a:lstStyle/>
          <a:p>
            <a:r>
              <a:rPr lang="en-AU" sz="1600"/>
              <a:t>Nonetheless, a strategy to address participants concerns in relation to end-to-end testing is required</a:t>
            </a:r>
          </a:p>
          <a:p>
            <a:endParaRPr lang="en-AU" sz="1600"/>
          </a:p>
          <a:p>
            <a:r>
              <a:rPr lang="en-AU" sz="1600"/>
              <a:t>Recognises that participant confidence is important, and industry testing makes a significant contribution in the smooth transition to a 5m market</a:t>
            </a:r>
          </a:p>
          <a:p>
            <a:endParaRPr lang="en-AU" sz="1600"/>
          </a:p>
          <a:p>
            <a:r>
              <a:rPr lang="en-AU" sz="1600"/>
              <a:t>AEMO is proposing to extend the Market Trial, acknowledging requests from participants</a:t>
            </a:r>
          </a:p>
          <a:p>
            <a:pPr lvl="1"/>
            <a:r>
              <a:rPr lang="en-AU" sz="1600"/>
              <a:t>Aim is to enable the most important testing to proceed, but without causing 5m transition activities to be compromised</a:t>
            </a:r>
          </a:p>
          <a:p>
            <a:pPr lvl="1"/>
            <a:r>
              <a:rPr lang="en-AU" sz="1600"/>
              <a:t>To the extent possible, facilitate increased “pairing” options for retailers given smaller numbers of DNSP / MDP to perform repeated cases</a:t>
            </a:r>
          </a:p>
          <a:p>
            <a:pPr lvl="1"/>
            <a:endParaRPr lang="en-AU" sz="1600"/>
          </a:p>
          <a:p>
            <a:r>
              <a:rPr lang="en-AU" sz="1600"/>
              <a:t>Arrangements to be discussed with the ITWG, focus on key scenarios requiring multiple participants</a:t>
            </a:r>
          </a:p>
          <a:p>
            <a:endParaRPr lang="en-AU" sz="1600"/>
          </a:p>
        </p:txBody>
      </p:sp>
      <p:sp>
        <p:nvSpPr>
          <p:cNvPr id="3" name="Slide Number Placeholder 2">
            <a:extLst>
              <a:ext uri="{FF2B5EF4-FFF2-40B4-BE49-F238E27FC236}">
                <a16:creationId xmlns:a16="http://schemas.microsoft.com/office/drawing/2014/main" id="{E37E9CE5-B0B8-41C4-9C85-5E3874075B14}"/>
              </a:ext>
            </a:extLst>
          </p:cNvPr>
          <p:cNvSpPr>
            <a:spLocks noGrp="1"/>
          </p:cNvSpPr>
          <p:nvPr>
            <p:ph type="sldNum" sz="quarter" idx="12"/>
          </p:nvPr>
        </p:nvSpPr>
        <p:spPr/>
        <p:txBody>
          <a:bodyPr/>
          <a:lstStyle/>
          <a:p>
            <a:fld id="{4EC81F68-4976-451A-B2E9-79BCBD2F70CC}" type="slidenum">
              <a:rPr lang="en-AU" smtClean="0"/>
              <a:t>16</a:t>
            </a:fld>
            <a:endParaRPr lang="en-AU"/>
          </a:p>
        </p:txBody>
      </p:sp>
    </p:spTree>
    <p:extLst>
      <p:ext uri="{BB962C8B-B14F-4D97-AF65-F5344CB8AC3E}">
        <p14:creationId xmlns:p14="http://schemas.microsoft.com/office/powerpoint/2010/main" val="2979501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F2397-39E4-470D-9497-1CC13167D3AD}"/>
              </a:ext>
            </a:extLst>
          </p:cNvPr>
          <p:cNvSpPr>
            <a:spLocks noGrp="1"/>
          </p:cNvSpPr>
          <p:nvPr>
            <p:ph type="title"/>
          </p:nvPr>
        </p:nvSpPr>
        <p:spPr/>
        <p:txBody>
          <a:bodyPr/>
          <a:lstStyle/>
          <a:p>
            <a:r>
              <a:rPr lang="en-AU"/>
              <a:t>Risk 3: Market functions readiness</a:t>
            </a:r>
          </a:p>
        </p:txBody>
      </p:sp>
      <p:sp>
        <p:nvSpPr>
          <p:cNvPr id="3" name="Slide Number Placeholder 2">
            <a:extLst>
              <a:ext uri="{FF2B5EF4-FFF2-40B4-BE49-F238E27FC236}">
                <a16:creationId xmlns:a16="http://schemas.microsoft.com/office/drawing/2014/main" id="{E37E9CE5-B0B8-41C4-9C85-5E3874075B14}"/>
              </a:ext>
            </a:extLst>
          </p:cNvPr>
          <p:cNvSpPr>
            <a:spLocks noGrp="1"/>
          </p:cNvSpPr>
          <p:nvPr>
            <p:ph type="sldNum" sz="quarter" idx="12"/>
          </p:nvPr>
        </p:nvSpPr>
        <p:spPr/>
        <p:txBody>
          <a:bodyPr/>
          <a:lstStyle/>
          <a:p>
            <a:fld id="{4EC81F68-4976-451A-B2E9-79BCBD2F70CC}" type="slidenum">
              <a:rPr lang="en-AU" smtClean="0"/>
              <a:t>17</a:t>
            </a:fld>
            <a:endParaRPr lang="en-AU"/>
          </a:p>
        </p:txBody>
      </p:sp>
      <p:sp>
        <p:nvSpPr>
          <p:cNvPr id="7" name="Content Placeholder 5">
            <a:extLst>
              <a:ext uri="{FF2B5EF4-FFF2-40B4-BE49-F238E27FC236}">
                <a16:creationId xmlns:a16="http://schemas.microsoft.com/office/drawing/2014/main" id="{7F160331-B72F-4A0A-AF40-ED5EEE9C6730}"/>
              </a:ext>
            </a:extLst>
          </p:cNvPr>
          <p:cNvSpPr>
            <a:spLocks noGrp="1"/>
          </p:cNvSpPr>
          <p:nvPr>
            <p:ph idx="1"/>
          </p:nvPr>
        </p:nvSpPr>
        <p:spPr>
          <a:xfrm>
            <a:off x="235527" y="1450720"/>
            <a:ext cx="11694382" cy="5407279"/>
          </a:xfrm>
        </p:spPr>
        <p:txBody>
          <a:bodyPr>
            <a:noAutofit/>
          </a:bodyPr>
          <a:lstStyle/>
          <a:p>
            <a:r>
              <a:rPr lang="en-AU" sz="1200"/>
              <a:t>The phased implementation of AEMO systems has substantively de-risked 5MS go-live</a:t>
            </a:r>
          </a:p>
          <a:p>
            <a:pPr lvl="1"/>
            <a:r>
              <a:rPr lang="en-AU" sz="1200"/>
              <a:t>All AEMO 5MS systems are in production operation and are proven.</a:t>
            </a:r>
          </a:p>
          <a:p>
            <a:pPr lvl="1"/>
            <a:r>
              <a:rPr lang="en-AU" sz="1200"/>
              <a:t>AEMO cutover for go-live is a configuration and defect release.</a:t>
            </a:r>
          </a:p>
          <a:p>
            <a:r>
              <a:rPr lang="en-AU" sz="1200"/>
              <a:t>Assurances on accuracy of commercial outcomes through a number of avenues</a:t>
            </a:r>
          </a:p>
          <a:p>
            <a:pPr lvl="1"/>
            <a:r>
              <a:rPr lang="en-AU" sz="1200"/>
              <a:t>AEMO internal testing process</a:t>
            </a:r>
          </a:p>
          <a:p>
            <a:pPr lvl="1"/>
            <a:r>
              <a:rPr lang="en-AU" sz="1200"/>
              <a:t>Independent certification of the settlements engine</a:t>
            </a:r>
          </a:p>
          <a:p>
            <a:pPr lvl="1"/>
            <a:r>
              <a:rPr lang="en-AU" sz="1200"/>
              <a:t>Production operation and reliability of settlement outcomes for 30m</a:t>
            </a:r>
          </a:p>
          <a:p>
            <a:pPr lvl="1"/>
            <a:r>
              <a:rPr lang="en-AU" sz="1200"/>
              <a:t>AEMO already accepting 5m granularity &amp; register level metering data from MDPs, and processing this successfully to 30m outcomes</a:t>
            </a:r>
          </a:p>
          <a:p>
            <a:pPr lvl="1"/>
            <a:r>
              <a:rPr lang="en-AU" sz="1200"/>
              <a:t>Market Trial process</a:t>
            </a:r>
          </a:p>
          <a:p>
            <a:r>
              <a:rPr lang="en-AU" sz="1200"/>
              <a:t>Key risks, and commentary on mitigations</a:t>
            </a:r>
          </a:p>
          <a:p>
            <a:pPr lvl="1"/>
            <a:r>
              <a:rPr lang="en-AU" sz="1200"/>
              <a:t>Complexities of transition week: Market Trial preliminary and final, AEMO UAT</a:t>
            </a:r>
          </a:p>
          <a:p>
            <a:pPr lvl="1"/>
            <a:r>
              <a:rPr lang="en-AU" sz="1200"/>
              <a:t>MDP metering data input issues: transitional period underway, issues already encountered, AEMO data quality checks, co-ordination between MDPs and AEMO</a:t>
            </a:r>
          </a:p>
          <a:p>
            <a:pPr lvl="1"/>
            <a:r>
              <a:rPr lang="en-AU" sz="1200"/>
              <a:t>Unexpected 5m specific issue arising for edge case scenario: 30m operation has identified the bulk of edge cases, AEMO 5m testing, support processes well practised</a:t>
            </a:r>
          </a:p>
          <a:p>
            <a:pPr lvl="1"/>
            <a:r>
              <a:rPr lang="en-AU" sz="1200"/>
              <a:t>5m performance issues: current production operation, RM performance defect resolution, observations of pre-production performance</a:t>
            </a:r>
          </a:p>
          <a:p>
            <a:r>
              <a:rPr lang="en-AU" sz="1200"/>
              <a:t>Contingency Plan for Settlements and Prudentials</a:t>
            </a:r>
          </a:p>
          <a:p>
            <a:pPr lvl="1"/>
            <a:r>
              <a:rPr lang="en-AU" sz="1200"/>
              <a:t>Developed &amp; tested during the Retail go-live</a:t>
            </a:r>
          </a:p>
          <a:p>
            <a:pPr lvl="1"/>
            <a:r>
              <a:rPr lang="en-AU" sz="1200"/>
              <a:t>pre-emptive data checks</a:t>
            </a:r>
          </a:p>
          <a:p>
            <a:pPr lvl="1"/>
            <a:r>
              <a:rPr lang="en-AU" sz="1200"/>
              <a:t>BAU processes for addressing data quality issues </a:t>
            </a:r>
            <a:r>
              <a:rPr lang="en-AU" sz="1200" err="1"/>
              <a:t>eg</a:t>
            </a:r>
            <a:r>
              <a:rPr lang="en-AU" sz="1200"/>
              <a:t> preliminary/final/revised settlements, prudential estimates where actuals not available</a:t>
            </a:r>
          </a:p>
          <a:p>
            <a:pPr lvl="1"/>
            <a:r>
              <a:rPr lang="en-AU" sz="1200"/>
              <a:t>internal tools for additional </a:t>
            </a:r>
            <a:r>
              <a:rPr lang="en-AU" sz="1200" err="1"/>
              <a:t>prudentials</a:t>
            </a:r>
            <a:r>
              <a:rPr lang="en-AU" sz="1200"/>
              <a:t> assessments</a:t>
            </a:r>
          </a:p>
          <a:p>
            <a:pPr lvl="1"/>
            <a:r>
              <a:rPr lang="en-AU" sz="1200"/>
              <a:t>shoulder season go-live</a:t>
            </a:r>
          </a:p>
          <a:p>
            <a:r>
              <a:rPr lang="en-AU" sz="1200"/>
              <a:t>AEMO Support processes crucial</a:t>
            </a:r>
          </a:p>
          <a:p>
            <a:pPr lvl="1"/>
            <a:r>
              <a:rPr lang="en-AU" sz="1200"/>
              <a:t>As set out in PCF of 19 August, and included in Appendix 4 FYI</a:t>
            </a:r>
          </a:p>
        </p:txBody>
      </p:sp>
    </p:spTree>
    <p:extLst>
      <p:ext uri="{BB962C8B-B14F-4D97-AF65-F5344CB8AC3E}">
        <p14:creationId xmlns:p14="http://schemas.microsoft.com/office/powerpoint/2010/main" val="1253780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1C43938-66C4-4A02-8A82-3F38132C8FED}"/>
              </a:ext>
            </a:extLst>
          </p:cNvPr>
          <p:cNvSpPr>
            <a:spLocks noGrp="1"/>
          </p:cNvSpPr>
          <p:nvPr>
            <p:ph type="ctrTitle"/>
          </p:nvPr>
        </p:nvSpPr>
        <p:spPr/>
        <p:txBody>
          <a:bodyPr/>
          <a:lstStyle/>
          <a:p>
            <a:r>
              <a:rPr lang="en-AU"/>
              <a:t>Options Analysis</a:t>
            </a:r>
          </a:p>
        </p:txBody>
      </p:sp>
      <p:sp>
        <p:nvSpPr>
          <p:cNvPr id="6" name="Subtitle 5">
            <a:extLst>
              <a:ext uri="{FF2B5EF4-FFF2-40B4-BE49-F238E27FC236}">
                <a16:creationId xmlns:a16="http://schemas.microsoft.com/office/drawing/2014/main" id="{3413C6A6-7F65-45E3-A574-BF7B480B8D45}"/>
              </a:ext>
            </a:extLst>
          </p:cNvPr>
          <p:cNvSpPr>
            <a:spLocks noGrp="1"/>
          </p:cNvSpPr>
          <p:nvPr>
            <p:ph type="subTitle" idx="1"/>
          </p:nvPr>
        </p:nvSpPr>
        <p:spPr/>
        <p:txBody>
          <a:bodyPr/>
          <a:lstStyle/>
          <a:p>
            <a:endParaRPr lang="en-AU"/>
          </a:p>
        </p:txBody>
      </p:sp>
      <p:sp>
        <p:nvSpPr>
          <p:cNvPr id="4" name="Slide Number Placeholder 3">
            <a:extLst>
              <a:ext uri="{FF2B5EF4-FFF2-40B4-BE49-F238E27FC236}">
                <a16:creationId xmlns:a16="http://schemas.microsoft.com/office/drawing/2014/main" id="{7D8A3F97-4768-4EE4-B655-D8B94F09260E}"/>
              </a:ext>
            </a:extLst>
          </p:cNvPr>
          <p:cNvSpPr>
            <a:spLocks noGrp="1"/>
          </p:cNvSpPr>
          <p:nvPr>
            <p:ph type="sldNum" sz="quarter" idx="12"/>
          </p:nvPr>
        </p:nvSpPr>
        <p:spPr/>
        <p:txBody>
          <a:bodyPr/>
          <a:lstStyle/>
          <a:p>
            <a:fld id="{4EC81F68-4976-451A-B2E9-79BCBD2F70CC}" type="slidenum">
              <a:rPr lang="en-AU" smtClean="0"/>
              <a:t>18</a:t>
            </a:fld>
            <a:endParaRPr lang="en-AU"/>
          </a:p>
        </p:txBody>
      </p:sp>
    </p:spTree>
    <p:extLst>
      <p:ext uri="{BB962C8B-B14F-4D97-AF65-F5344CB8AC3E}">
        <p14:creationId xmlns:p14="http://schemas.microsoft.com/office/powerpoint/2010/main" val="208775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D7C66-07E7-44C7-B00E-FDA22029A153}"/>
              </a:ext>
            </a:extLst>
          </p:cNvPr>
          <p:cNvSpPr>
            <a:spLocks noGrp="1"/>
          </p:cNvSpPr>
          <p:nvPr>
            <p:ph type="title"/>
          </p:nvPr>
        </p:nvSpPr>
        <p:spPr/>
        <p:txBody>
          <a:bodyPr/>
          <a:lstStyle/>
          <a:p>
            <a:r>
              <a:rPr lang="en-AU"/>
              <a:t>Overview</a:t>
            </a:r>
          </a:p>
        </p:txBody>
      </p:sp>
      <p:sp>
        <p:nvSpPr>
          <p:cNvPr id="3" name="Content Placeholder 2">
            <a:extLst>
              <a:ext uri="{FF2B5EF4-FFF2-40B4-BE49-F238E27FC236}">
                <a16:creationId xmlns:a16="http://schemas.microsoft.com/office/drawing/2014/main" id="{12A5A85C-C617-4889-B836-24A76EA8427A}"/>
              </a:ext>
            </a:extLst>
          </p:cNvPr>
          <p:cNvSpPr>
            <a:spLocks noGrp="1"/>
          </p:cNvSpPr>
          <p:nvPr>
            <p:ph idx="1"/>
          </p:nvPr>
        </p:nvSpPr>
        <p:spPr/>
        <p:txBody>
          <a:bodyPr>
            <a:normAutofit/>
          </a:bodyPr>
          <a:lstStyle/>
          <a:p>
            <a:r>
              <a:rPr lang="en-AU" sz="1600"/>
              <a:t>Go-Live for 1 October can be compared against Delay options</a:t>
            </a:r>
          </a:p>
          <a:p>
            <a:pPr lvl="1"/>
            <a:r>
              <a:rPr lang="en-AU" sz="1600"/>
              <a:t>Assists to inform the decision making process</a:t>
            </a:r>
          </a:p>
          <a:p>
            <a:pPr lvl="1"/>
            <a:endParaRPr lang="en-AU" sz="1600"/>
          </a:p>
          <a:p>
            <a:r>
              <a:rPr lang="en-AU" sz="1600"/>
              <a:t>Baseline is 1 October go-live</a:t>
            </a:r>
          </a:p>
          <a:p>
            <a:pPr lvl="1"/>
            <a:r>
              <a:rPr lang="en-AU" sz="1600"/>
              <a:t>No show-stoppers exist in any of the essential criteria categories</a:t>
            </a:r>
          </a:p>
          <a:p>
            <a:pPr lvl="1"/>
            <a:r>
              <a:rPr lang="en-AU" sz="1600"/>
              <a:t>However, risks do exist and some participants have reservations about end-to-end industry readiness on the basis of Market Trial test status</a:t>
            </a:r>
          </a:p>
          <a:p>
            <a:pPr lvl="1"/>
            <a:endParaRPr lang="en-AU" sz="1600"/>
          </a:p>
          <a:p>
            <a:r>
              <a:rPr lang="en-AU" sz="1600"/>
              <a:t>Compare 1 October go-live against Delay options</a:t>
            </a:r>
          </a:p>
          <a:p>
            <a:pPr lvl="1"/>
            <a:r>
              <a:rPr lang="en-AU" sz="1600"/>
              <a:t>Short delay: 1 December 2021</a:t>
            </a:r>
          </a:p>
          <a:p>
            <a:pPr lvl="1"/>
            <a:r>
              <a:rPr lang="en-AU" sz="1600"/>
              <a:t>Extended delay: 1 Feb 2022 or 1 Apr 2022</a:t>
            </a:r>
          </a:p>
        </p:txBody>
      </p:sp>
      <p:sp>
        <p:nvSpPr>
          <p:cNvPr id="4" name="Slide Number Placeholder 3">
            <a:extLst>
              <a:ext uri="{FF2B5EF4-FFF2-40B4-BE49-F238E27FC236}">
                <a16:creationId xmlns:a16="http://schemas.microsoft.com/office/drawing/2014/main" id="{C90CBEDE-FC20-4F90-879D-292139D7D5AC}"/>
              </a:ext>
            </a:extLst>
          </p:cNvPr>
          <p:cNvSpPr>
            <a:spLocks noGrp="1"/>
          </p:cNvSpPr>
          <p:nvPr>
            <p:ph type="sldNum" sz="quarter" idx="12"/>
          </p:nvPr>
        </p:nvSpPr>
        <p:spPr/>
        <p:txBody>
          <a:bodyPr/>
          <a:lstStyle/>
          <a:p>
            <a:fld id="{4EC81F68-4976-451A-B2E9-79BCBD2F70CC}" type="slidenum">
              <a:rPr lang="en-AU" smtClean="0"/>
              <a:t>19</a:t>
            </a:fld>
            <a:endParaRPr lang="en-AU"/>
          </a:p>
        </p:txBody>
      </p:sp>
    </p:spTree>
    <p:extLst>
      <p:ext uri="{BB962C8B-B14F-4D97-AF65-F5344CB8AC3E}">
        <p14:creationId xmlns:p14="http://schemas.microsoft.com/office/powerpoint/2010/main" val="2755735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5EA9-EADC-4D1D-846D-0A697DF0B0B7}"/>
              </a:ext>
            </a:extLst>
          </p:cNvPr>
          <p:cNvSpPr>
            <a:spLocks noGrp="1"/>
          </p:cNvSpPr>
          <p:nvPr>
            <p:ph type="title"/>
          </p:nvPr>
        </p:nvSpPr>
        <p:spPr/>
        <p:txBody>
          <a:bodyPr>
            <a:normAutofit fontScale="90000"/>
          </a:bodyPr>
          <a:lstStyle/>
          <a:p>
            <a:r>
              <a:rPr lang="en-AU" sz="4000"/>
              <a:t>AEMO Competition Law </a:t>
            </a:r>
            <a:br>
              <a:rPr lang="en-AU" sz="4000"/>
            </a:br>
            <a:r>
              <a:rPr lang="en-AU" sz="4000"/>
              <a:t>Meeting Protocol</a:t>
            </a:r>
          </a:p>
        </p:txBody>
      </p:sp>
      <p:sp>
        <p:nvSpPr>
          <p:cNvPr id="4" name="Slide Number Placeholder 3">
            <a:extLst>
              <a:ext uri="{FF2B5EF4-FFF2-40B4-BE49-F238E27FC236}">
                <a16:creationId xmlns:a16="http://schemas.microsoft.com/office/drawing/2014/main" id="{5F3EB585-4D7A-4487-A899-13C74FB077F5}"/>
              </a:ext>
            </a:extLst>
          </p:cNvPr>
          <p:cNvSpPr>
            <a:spLocks noGrp="1"/>
          </p:cNvSpPr>
          <p:nvPr>
            <p:ph type="sldNum" sz="quarter" idx="12"/>
          </p:nvPr>
        </p:nvSpPr>
        <p:spPr/>
        <p:txBody>
          <a:bodyPr/>
          <a:lstStyle/>
          <a:p>
            <a:fld id="{4EC81F68-4976-451A-B2E9-79BCBD2F70CC}" type="slidenum">
              <a:rPr lang="en-AU" smtClean="0"/>
              <a:t>2</a:t>
            </a:fld>
            <a:endParaRPr lang="en-AU"/>
          </a:p>
        </p:txBody>
      </p:sp>
      <p:pic>
        <p:nvPicPr>
          <p:cNvPr id="5" name="Picture 4">
            <a:extLst>
              <a:ext uri="{FF2B5EF4-FFF2-40B4-BE49-F238E27FC236}">
                <a16:creationId xmlns:a16="http://schemas.microsoft.com/office/drawing/2014/main" id="{C3BAA1CE-6CA6-4F56-8282-5E3FB15F2B5A}"/>
              </a:ext>
            </a:extLst>
          </p:cNvPr>
          <p:cNvPicPr>
            <a:picLocks noChangeAspect="1"/>
          </p:cNvPicPr>
          <p:nvPr/>
        </p:nvPicPr>
        <p:blipFill>
          <a:blip r:embed="rId2"/>
          <a:stretch>
            <a:fillRect/>
          </a:stretch>
        </p:blipFill>
        <p:spPr>
          <a:xfrm>
            <a:off x="96541" y="5979294"/>
            <a:ext cx="1783534" cy="754112"/>
          </a:xfrm>
          <a:prstGeom prst="rect">
            <a:avLst/>
          </a:prstGeom>
        </p:spPr>
      </p:pic>
      <p:sp>
        <p:nvSpPr>
          <p:cNvPr id="8" name="Rectangle 7">
            <a:extLst>
              <a:ext uri="{FF2B5EF4-FFF2-40B4-BE49-F238E27FC236}">
                <a16:creationId xmlns:a16="http://schemas.microsoft.com/office/drawing/2014/main" id="{A931A289-CD6B-436D-A2D1-61F2ADE34220}"/>
              </a:ext>
            </a:extLst>
          </p:cNvPr>
          <p:cNvSpPr/>
          <p:nvPr/>
        </p:nvSpPr>
        <p:spPr>
          <a:xfrm>
            <a:off x="4251489" y="5352593"/>
            <a:ext cx="7277492" cy="1068736"/>
          </a:xfrm>
          <a:prstGeom prst="rect">
            <a:avLst/>
          </a:prstGeom>
          <a:solidFill>
            <a:srgbClr val="FFFFFF"/>
          </a:solidFill>
          <a:ln>
            <a:solidFill>
              <a:srgbClr val="FFFFFF">
                <a:lumMod val="95000"/>
              </a:srgbClr>
            </a:solidFill>
          </a:ln>
          <a:effectLst>
            <a:outerShdw blurRad="50800" dist="38100" dir="5400000" algn="t" rotWithShape="0">
              <a:prstClr val="black">
                <a:alpha val="40000"/>
              </a:prstClr>
            </a:outerShdw>
          </a:effectLst>
        </p:spPr>
        <p:txBody>
          <a:bodyPr wrap="square" lIns="72000" tIns="72000" rIns="72000" bIns="7200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222324"/>
                </a:solidFill>
                <a:effectLst/>
                <a:uLnTx/>
                <a:uFillTx/>
                <a:latin typeface="Calibri" panose="020F0502020204030204" pitchFamily="34" charset="0"/>
                <a:cs typeface="Calibri" panose="020F0502020204030204" pitchFamily="34" charset="0"/>
              </a:rPr>
              <a:t>Under no circumstances must Participants share Competitively Sensitive Information. Competitively Sensitive Information means confidential information relating to a Participant which if disclosed to a competitor could affect its current or future commercial strategies, such as pricing information, customer terms and conditions, supply terms and conditions, sales, marketing or procurement strategies, product development, margins, costs, capacity or production planning.</a:t>
            </a:r>
          </a:p>
        </p:txBody>
      </p:sp>
      <p:sp>
        <p:nvSpPr>
          <p:cNvPr id="9" name="Rectangle 8">
            <a:extLst>
              <a:ext uri="{FF2B5EF4-FFF2-40B4-BE49-F238E27FC236}">
                <a16:creationId xmlns:a16="http://schemas.microsoft.com/office/drawing/2014/main" id="{ACDF3551-1E73-4FD1-9714-21A685A5CDD7}"/>
              </a:ext>
            </a:extLst>
          </p:cNvPr>
          <p:cNvSpPr/>
          <p:nvPr/>
        </p:nvSpPr>
        <p:spPr>
          <a:xfrm>
            <a:off x="4185501" y="190350"/>
            <a:ext cx="7343480" cy="4890057"/>
          </a:xfrm>
          <a:prstGeom prst="rect">
            <a:avLst/>
          </a:prstGeom>
        </p:spPr>
        <p:txBody>
          <a:bodyPr wrap="square">
            <a:spAutoFit/>
          </a:bodyPr>
          <a:lstStyle/>
          <a:p>
            <a:pPr lvl="0" defTabSz="685800">
              <a:spcBef>
                <a:spcPts val="600"/>
              </a:spcBef>
            </a:pPr>
            <a:r>
              <a:rPr lang="en-AU" sz="1300">
                <a:solidFill>
                  <a:srgbClr val="222324"/>
                </a:solidFill>
                <a:latin typeface="Calibri" panose="020F0502020204030204" pitchFamily="34" charset="0"/>
                <a:cs typeface="Calibri" panose="020F0502020204030204" pitchFamily="34" charset="0"/>
              </a:rPr>
              <a:t>AEMO is committed to complying with all applicable laws, including the Competition and Consumer Act 2010 (CCA). In any dealings with AEMO regarding proposed reforms or other initiatives, all participants agree to adhere to the CCA at all times and to comply with this Protocol. Participants must arrange for their representatives to be briefed on competition law risks and obligations.</a:t>
            </a:r>
          </a:p>
          <a:p>
            <a:pPr lvl="0" defTabSz="685800">
              <a:spcBef>
                <a:spcPts val="600"/>
              </a:spcBef>
            </a:pPr>
            <a:r>
              <a:rPr lang="en-AU" sz="1300">
                <a:solidFill>
                  <a:srgbClr val="222324"/>
                </a:solidFill>
                <a:latin typeface="Calibri" panose="020F0502020204030204" pitchFamily="34" charset="0"/>
                <a:cs typeface="Calibri" panose="020F0502020204030204" pitchFamily="34" charset="0"/>
              </a:rPr>
              <a:t>Participants in AEMO discussions </a:t>
            </a:r>
            <a:r>
              <a:rPr lang="en-AU" sz="1300" b="1">
                <a:solidFill>
                  <a:srgbClr val="222324"/>
                </a:solidFill>
                <a:latin typeface="Calibri" panose="020F0502020204030204" pitchFamily="34" charset="0"/>
                <a:cs typeface="Calibri" panose="020F0502020204030204" pitchFamily="34" charset="0"/>
              </a:rPr>
              <a:t>must</a:t>
            </a:r>
            <a:r>
              <a:rPr lang="en-AU" sz="1300">
                <a:solidFill>
                  <a:srgbClr val="222324"/>
                </a:solidFill>
                <a:latin typeface="Calibri" panose="020F0502020204030204" pitchFamily="34" charset="0"/>
                <a:cs typeface="Calibri" panose="020F0502020204030204" pitchFamily="34" charset="0"/>
              </a:rPr>
              <a:t>: </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Ensure that discussions are limited to the matters contemplated by the agenda for the discussion  </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Make independent and unilateral decisions about their commercial positions and approach in relation to the matters under discussion with AEMO</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Immediately and clearly raise an objection with AEMO or the Chair of the meeting if a matter is discussed that the participant is concerned may give rise to competition law risks or a breach of this Protocol</a:t>
            </a:r>
          </a:p>
          <a:p>
            <a:pPr lvl="0" defTabSz="685800">
              <a:spcBef>
                <a:spcPts val="600"/>
              </a:spcBef>
            </a:pPr>
            <a:r>
              <a:rPr lang="en-AU" sz="1300">
                <a:solidFill>
                  <a:srgbClr val="222324"/>
                </a:solidFill>
                <a:latin typeface="Calibri" panose="020F0502020204030204" pitchFamily="34" charset="0"/>
                <a:cs typeface="Calibri" panose="020F0502020204030204" pitchFamily="34" charset="0"/>
              </a:rPr>
              <a:t>Participants in AEMO meetings </a:t>
            </a:r>
            <a:r>
              <a:rPr lang="en-AU" sz="1300" b="1">
                <a:solidFill>
                  <a:srgbClr val="222324"/>
                </a:solidFill>
                <a:latin typeface="Calibri" panose="020F0502020204030204" pitchFamily="34" charset="0"/>
                <a:cs typeface="Calibri" panose="020F0502020204030204" pitchFamily="34" charset="0"/>
              </a:rPr>
              <a:t>must not</a:t>
            </a:r>
            <a:r>
              <a:rPr lang="en-AU" sz="1300">
                <a:solidFill>
                  <a:srgbClr val="222324"/>
                </a:solidFill>
                <a:latin typeface="Calibri" panose="020F0502020204030204" pitchFamily="34" charset="0"/>
                <a:cs typeface="Calibri" panose="020F0502020204030204" pitchFamily="34" charset="0"/>
              </a:rPr>
              <a:t> discuss or agree on the following topics:</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Which customers they will supply or market to</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The price or other terms at which Participants will supply</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Bids or tenders, including the nature of a bid that a Participant intends to make or whether the Participant will participate in the bid</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Which suppliers Participants will acquire from (or the price or other terms on which they acquire goods or services)</a:t>
            </a:r>
          </a:p>
          <a:p>
            <a:pPr marL="361950" lvl="0" indent="-361950" defTabSz="685800">
              <a:spcBef>
                <a:spcPts val="600"/>
              </a:spcBef>
              <a:buFont typeface="+mj-lt"/>
              <a:buAutoNum type="arabicPeriod"/>
            </a:pPr>
            <a:r>
              <a:rPr lang="en-AU" sz="1300">
                <a:solidFill>
                  <a:srgbClr val="222324"/>
                </a:solidFill>
                <a:latin typeface="Calibri" panose="020F0502020204030204" pitchFamily="34" charset="0"/>
                <a:cs typeface="Calibri" panose="020F0502020204030204" pitchFamily="34" charset="0"/>
              </a:rPr>
              <a:t>Refusing to supply a person or company access to any products, services or inputs they require</a:t>
            </a:r>
          </a:p>
          <a:p>
            <a:pPr lvl="0" defTabSz="685800">
              <a:lnSpc>
                <a:spcPct val="90000"/>
              </a:lnSpc>
              <a:spcBef>
                <a:spcPts val="750"/>
              </a:spcBef>
            </a:pPr>
            <a:endParaRPr lang="en-AU" sz="900">
              <a:solidFill>
                <a:srgbClr val="222324"/>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1255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EDDBB-6D06-4F7B-8D71-2E0BC007B402}"/>
              </a:ext>
            </a:extLst>
          </p:cNvPr>
          <p:cNvSpPr>
            <a:spLocks noGrp="1"/>
          </p:cNvSpPr>
          <p:nvPr>
            <p:ph type="title"/>
          </p:nvPr>
        </p:nvSpPr>
        <p:spPr/>
        <p:txBody>
          <a:bodyPr/>
          <a:lstStyle/>
          <a:p>
            <a:r>
              <a:rPr lang="en-AU"/>
              <a:t>Delay Impact Assessment</a:t>
            </a:r>
          </a:p>
        </p:txBody>
      </p:sp>
      <p:graphicFrame>
        <p:nvGraphicFramePr>
          <p:cNvPr id="5" name="Table 5">
            <a:extLst>
              <a:ext uri="{FF2B5EF4-FFF2-40B4-BE49-F238E27FC236}">
                <a16:creationId xmlns:a16="http://schemas.microsoft.com/office/drawing/2014/main" id="{34A96067-DC62-4098-BFD9-7EDFFF49E990}"/>
              </a:ext>
            </a:extLst>
          </p:cNvPr>
          <p:cNvGraphicFramePr>
            <a:graphicFrameLocks noGrp="1"/>
          </p:cNvGraphicFramePr>
          <p:nvPr>
            <p:ph idx="1"/>
            <p:extLst>
              <p:ext uri="{D42A27DB-BD31-4B8C-83A1-F6EECF244321}">
                <p14:modId xmlns:p14="http://schemas.microsoft.com/office/powerpoint/2010/main" val="836080619"/>
              </p:ext>
            </p:extLst>
          </p:nvPr>
        </p:nvGraphicFramePr>
        <p:xfrm>
          <a:off x="234950" y="1825625"/>
          <a:ext cx="11695112" cy="4211320"/>
        </p:xfrm>
        <a:graphic>
          <a:graphicData uri="http://schemas.openxmlformats.org/drawingml/2006/table">
            <a:tbl>
              <a:tblPr firstRow="1" bandRow="1">
                <a:tableStyleId>{5C22544A-7EE6-4342-B048-85BDC9FD1C3A}</a:tableStyleId>
              </a:tblPr>
              <a:tblGrid>
                <a:gridCol w="5847556">
                  <a:extLst>
                    <a:ext uri="{9D8B030D-6E8A-4147-A177-3AD203B41FA5}">
                      <a16:colId xmlns:a16="http://schemas.microsoft.com/office/drawing/2014/main" val="2575543521"/>
                    </a:ext>
                  </a:extLst>
                </a:gridCol>
                <a:gridCol w="5847556">
                  <a:extLst>
                    <a:ext uri="{9D8B030D-6E8A-4147-A177-3AD203B41FA5}">
                      <a16:colId xmlns:a16="http://schemas.microsoft.com/office/drawing/2014/main" val="4268476723"/>
                    </a:ext>
                  </a:extLst>
                </a:gridCol>
              </a:tblGrid>
              <a:tr h="370840">
                <a:tc>
                  <a:txBody>
                    <a:bodyPr/>
                    <a:lstStyle/>
                    <a:p>
                      <a:r>
                        <a:rPr lang="en-AU" sz="1200"/>
                        <a:t>Short Delay (1 Dec 2021)</a:t>
                      </a:r>
                    </a:p>
                  </a:txBody>
                  <a:tcPr/>
                </a:tc>
                <a:tc>
                  <a:txBody>
                    <a:bodyPr/>
                    <a:lstStyle/>
                    <a:p>
                      <a:r>
                        <a:rPr lang="en-AU" sz="1200"/>
                        <a:t>Extended Delay (1 Feb 2022 or 1 Apr 2022)</a:t>
                      </a:r>
                    </a:p>
                  </a:txBody>
                  <a:tcPr/>
                </a:tc>
                <a:extLst>
                  <a:ext uri="{0D108BD9-81ED-4DB2-BD59-A6C34878D82A}">
                    <a16:rowId xmlns:a16="http://schemas.microsoft.com/office/drawing/2014/main" val="1056712029"/>
                  </a:ext>
                </a:extLst>
              </a:tr>
              <a:tr h="370840">
                <a:tc>
                  <a:txBody>
                    <a:bodyPr/>
                    <a:lstStyle/>
                    <a:p>
                      <a:pPr marL="285750" indent="-285750">
                        <a:buFont typeface="Wingdings" panose="05000000000000000000" pitchFamily="2" charset="2"/>
                        <a:buChar char="ü"/>
                      </a:pPr>
                      <a:r>
                        <a:rPr lang="en-AU" sz="1200"/>
                        <a:t>Additional time for Market Trial and MSP activity completion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AU" sz="1200" b="0" i="0" u="none" strike="noStrike" kern="1200" cap="none" spc="0" normalizeH="0" baseline="0" noProof="0">
                          <a:ln>
                            <a:noFill/>
                          </a:ln>
                          <a:solidFill>
                            <a:srgbClr val="222324"/>
                          </a:solidFill>
                          <a:effectLst/>
                          <a:uLnTx/>
                          <a:uFillTx/>
                          <a:latin typeface="+mn-lt"/>
                          <a:ea typeface="+mn-ea"/>
                          <a:cs typeface="+mn-cs"/>
                        </a:rPr>
                        <a:t>Increased participant confidence and time for participants and AEMO to resolve any defects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AU" sz="1200"/>
                        <a:t>Increased time for participants with at-risk program status to complete readiness activities</a:t>
                      </a:r>
                    </a:p>
                    <a:p>
                      <a:pPr marL="285750" indent="-285750">
                        <a:buFont typeface="Wingdings" panose="05000000000000000000" pitchFamily="2" charset="2"/>
                        <a:buChar char="ü"/>
                      </a:pPr>
                      <a:r>
                        <a:rPr lang="en-AU" sz="1200"/>
                        <a:t>Reduced risk of go-live operational impacts</a:t>
                      </a:r>
                    </a:p>
                  </a:txBody>
                  <a:tcPr/>
                </a:tc>
                <a:tc>
                  <a:txBody>
                    <a:bodyPr/>
                    <a:lstStyle/>
                    <a:p>
                      <a:pPr marL="285750" indent="-285750">
                        <a:buFont typeface="Wingdings" panose="05000000000000000000" pitchFamily="2" charset="2"/>
                        <a:buChar char="ü"/>
                      </a:pPr>
                      <a:r>
                        <a:rPr lang="en-AU" sz="1200"/>
                        <a:t>Significant additional time for Market Trial and MSP activity completion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AU" sz="1200" b="0" i="0" u="none" strike="noStrike" kern="1200" cap="none" spc="0" normalizeH="0" baseline="0" noProof="0">
                          <a:ln>
                            <a:noFill/>
                          </a:ln>
                          <a:solidFill>
                            <a:srgbClr val="222324"/>
                          </a:solidFill>
                          <a:effectLst/>
                          <a:uLnTx/>
                          <a:uFillTx/>
                          <a:latin typeface="+mn-lt"/>
                          <a:ea typeface="+mn-ea"/>
                          <a:cs typeface="+mn-cs"/>
                        </a:rPr>
                        <a:t>Increased participant confidence and time for participants to resolve any defects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AU" sz="1200"/>
                        <a:t>Significant increased time for participants with at-risk program status to complete readiness activities</a:t>
                      </a:r>
                    </a:p>
                    <a:p>
                      <a:pPr marL="285750" indent="-285750">
                        <a:buFont typeface="Wingdings" panose="05000000000000000000" pitchFamily="2" charset="2"/>
                        <a:buChar char="ü"/>
                      </a:pPr>
                      <a:r>
                        <a:rPr lang="en-AU" sz="1200"/>
                        <a:t>Reduced risk of go-live operational impacts</a:t>
                      </a:r>
                    </a:p>
                  </a:txBody>
                  <a:tcPr/>
                </a:tc>
                <a:extLst>
                  <a:ext uri="{0D108BD9-81ED-4DB2-BD59-A6C34878D82A}">
                    <a16:rowId xmlns:a16="http://schemas.microsoft.com/office/drawing/2014/main" val="336891895"/>
                  </a:ext>
                </a:extLst>
              </a:tr>
              <a:tr h="370840">
                <a:tc>
                  <a:txBody>
                    <a:bodyPr/>
                    <a:lstStyle/>
                    <a:p>
                      <a:pPr marL="171450" indent="-171450">
                        <a:buFont typeface="Tw Cen MT" panose="020B0602020104020603" pitchFamily="34" charset="0"/>
                        <a:buChar char="x"/>
                      </a:pPr>
                      <a:r>
                        <a:rPr lang="en-AU" sz="1200"/>
                        <a:t>Costs: Project extension/hold costs associated with delay, with consequent budgetary impacts &amp; requests for extension</a:t>
                      </a:r>
                    </a:p>
                    <a:p>
                      <a:pPr marL="171450" indent="-171450">
                        <a:buFont typeface="Tw Cen MT" panose="020B0602020104020603" pitchFamily="34" charset="0"/>
                        <a:buChar char="x"/>
                      </a:pPr>
                      <a:r>
                        <a:rPr lang="en-AU" sz="1200"/>
                        <a:t>Resources: Program fatigue, loss of IP for go-live esp for contractors seeking long-term roles</a:t>
                      </a:r>
                    </a:p>
                    <a:p>
                      <a:pPr marL="171450" indent="-171450">
                        <a:buFont typeface="Tw Cen MT" panose="020B0602020104020603" pitchFamily="34" charset="0"/>
                        <a:buChar char="x"/>
                      </a:pPr>
                      <a:r>
                        <a:rPr lang="en-AU" sz="1200"/>
                        <a:t>Impacts to other internal projects: resource contention</a:t>
                      </a:r>
                    </a:p>
                    <a:p>
                      <a:pPr marL="171450" indent="-171450">
                        <a:buFont typeface="Tw Cen MT" panose="020B0602020104020603" pitchFamily="34" charset="0"/>
                        <a:buChar char="x"/>
                      </a:pPr>
                      <a:r>
                        <a:rPr lang="en-AU" sz="1200"/>
                        <a:t>Delays to benefits of reform by 2 months</a:t>
                      </a:r>
                    </a:p>
                    <a:p>
                      <a:pPr marL="171450" indent="-171450">
                        <a:buFont typeface="Tw Cen MT" panose="020B0602020104020603" pitchFamily="34" charset="0"/>
                        <a:buChar char="x"/>
                      </a:pPr>
                      <a:r>
                        <a:rPr lang="en-AU" sz="1200"/>
                        <a:t>Delays to other reform implementation: Customer switching, WDR, electricity B2B</a:t>
                      </a:r>
                    </a:p>
                    <a:p>
                      <a:pPr marL="171450" indent="-171450">
                        <a:buFont typeface="Tw Cen MT" panose="020B0602020104020603" pitchFamily="34" charset="0"/>
                        <a:buChar char="x"/>
                      </a:pPr>
                      <a:r>
                        <a:rPr lang="en-AU" sz="1200"/>
                        <a:t>Adjustment of programs to manage bundling of CS, WDR, elec B2B</a:t>
                      </a:r>
                    </a:p>
                    <a:p>
                      <a:pPr marL="171450" indent="-171450">
                        <a:buFont typeface="Tw Cen MT" panose="020B0602020104020603" pitchFamily="34" charset="0"/>
                        <a:buChar char="x"/>
                      </a:pPr>
                      <a:r>
                        <a:rPr lang="en-AU" sz="1200"/>
                        <a:t>1 Dec date: close to holiday period with potential impacts for resources, concerns from some participants in relation to summer proximity</a:t>
                      </a:r>
                    </a:p>
                    <a:p>
                      <a:pPr marL="171450" indent="-171450">
                        <a:buFont typeface="Tw Cen MT" panose="020B0602020104020603" pitchFamily="34" charset="0"/>
                        <a:buChar char="x"/>
                      </a:pPr>
                      <a:r>
                        <a:rPr lang="en-AU" sz="1200"/>
                        <a:t>Uncertainty whilst reform projects get re-planned for 1 Dec</a:t>
                      </a:r>
                    </a:p>
                    <a:p>
                      <a:pPr marL="171450" indent="-171450">
                        <a:buFont typeface="Tw Cen MT" panose="020B0602020104020603" pitchFamily="34" charset="0"/>
                        <a:buChar char="x"/>
                      </a:pPr>
                      <a:r>
                        <a:rPr lang="en-AU" sz="1200"/>
                        <a:t>Impacts to open (4Q21) 5m financial contracts (esp 5m caps) and implications for managing within-quarter financial contracts and systems</a:t>
                      </a:r>
                    </a:p>
                  </a:txBody>
                  <a:tcPr/>
                </a:tc>
                <a:tc>
                  <a:txBody>
                    <a:bodyPr/>
                    <a:lstStyle/>
                    <a:p>
                      <a:pPr marL="171450" indent="-171450">
                        <a:buFont typeface="Tw Cen MT" panose="020B0602020104020603" pitchFamily="34" charset="0"/>
                        <a:buChar char="x"/>
                      </a:pPr>
                      <a:r>
                        <a:rPr lang="en-AU" sz="1200"/>
                        <a:t>Costs: Project extension/hold costs associated with delay, with consequent budgetary impacts &amp; requests for extension</a:t>
                      </a:r>
                    </a:p>
                    <a:p>
                      <a:pPr marL="171450" indent="-171450">
                        <a:buFont typeface="Tw Cen MT" panose="020B0602020104020603" pitchFamily="34" charset="0"/>
                        <a:buChar char="x"/>
                      </a:pPr>
                      <a:r>
                        <a:rPr lang="en-AU" sz="1200"/>
                        <a:t>Resources: Program fatigue, loss of IP for go-live esp for contractors seeking long-term roles</a:t>
                      </a:r>
                    </a:p>
                    <a:p>
                      <a:pPr marL="171450" indent="-171450">
                        <a:buFont typeface="Tw Cen MT" panose="020B0602020104020603" pitchFamily="34" charset="0"/>
                        <a:buChar char="x"/>
                      </a:pPr>
                      <a:r>
                        <a:rPr lang="en-AU" sz="1200"/>
                        <a:t>Impacts to other internal projects: resource contention</a:t>
                      </a:r>
                    </a:p>
                    <a:p>
                      <a:pPr marL="171450" indent="-171450">
                        <a:buFont typeface="Tw Cen MT" panose="020B0602020104020603" pitchFamily="34" charset="0"/>
                        <a:buChar char="x"/>
                      </a:pPr>
                      <a:r>
                        <a:rPr lang="en-AU" sz="1200"/>
                        <a:t>Delays to benefits of reform by 4 or 6 months</a:t>
                      </a:r>
                    </a:p>
                    <a:p>
                      <a:pPr marL="171450" indent="-171450">
                        <a:buFont typeface="Tw Cen MT" panose="020B0602020104020603" pitchFamily="34" charset="0"/>
                        <a:buChar char="x"/>
                      </a:pPr>
                      <a:r>
                        <a:rPr lang="en-AU" sz="1200"/>
                        <a:t>Significant delays to other reform implementation: Customer switching, WDR, electricity B2B, Global settlement, entire 2022 reform implementation program</a:t>
                      </a:r>
                    </a:p>
                    <a:p>
                      <a:pPr marL="171450" indent="-171450">
                        <a:buFont typeface="Tw Cen MT" panose="020B0602020104020603" pitchFamily="34" charset="0"/>
                        <a:buChar char="x"/>
                      </a:pPr>
                      <a:r>
                        <a:rPr lang="en-AU" sz="1200"/>
                        <a:t>Adjustment of programs to manage bundling of reform programs</a:t>
                      </a:r>
                    </a:p>
                    <a:p>
                      <a:pPr marL="171450" indent="-171450">
                        <a:buFont typeface="Tw Cen MT" panose="020B0602020104020603" pitchFamily="34" charset="0"/>
                        <a:buChar char="x"/>
                      </a:pPr>
                      <a:r>
                        <a:rPr lang="en-AU" sz="1200"/>
                        <a:t>Uncertainty whilst AEMC makes decision on 1 Feb vs 1 April</a:t>
                      </a:r>
                    </a:p>
                    <a:p>
                      <a:pPr marL="171450" indent="-171450">
                        <a:buFont typeface="Tw Cen MT" panose="020B0602020104020603" pitchFamily="34" charset="0"/>
                        <a:buChar char="x"/>
                      </a:pPr>
                      <a:r>
                        <a:rPr lang="en-AU" sz="1200"/>
                        <a:t>Uncertainty whilst impacted reform projects get re-planned, depending on AEMC decision</a:t>
                      </a:r>
                    </a:p>
                    <a:p>
                      <a:pPr marL="171450" indent="-171450">
                        <a:buFont typeface="Tw Cen MT" panose="020B0602020104020603" pitchFamily="34" charset="0"/>
                        <a:buChar char="x"/>
                      </a:pPr>
                      <a:r>
                        <a:rPr lang="en-AU" sz="1200"/>
                        <a:t>Impacts to open (4Q21) 5m financial contracts (esp 5m caps) </a:t>
                      </a:r>
                    </a:p>
                    <a:p>
                      <a:pPr marL="171450" indent="-171450">
                        <a:buFont typeface="Tw Cen MT" panose="020B0602020104020603" pitchFamily="34" charset="0"/>
                        <a:buChar char="x"/>
                      </a:pPr>
                      <a:r>
                        <a:rPr lang="en-AU" sz="1200"/>
                        <a:t>Potential implications for managing within-quarter financial contracts and systems and summer go-live (1 Feb) balanced against extended delay (1 Apr)</a:t>
                      </a:r>
                    </a:p>
                  </a:txBody>
                  <a:tcPr/>
                </a:tc>
                <a:extLst>
                  <a:ext uri="{0D108BD9-81ED-4DB2-BD59-A6C34878D82A}">
                    <a16:rowId xmlns:a16="http://schemas.microsoft.com/office/drawing/2014/main" val="3729300981"/>
                  </a:ext>
                </a:extLst>
              </a:tr>
            </a:tbl>
          </a:graphicData>
        </a:graphic>
      </p:graphicFrame>
      <p:sp>
        <p:nvSpPr>
          <p:cNvPr id="4" name="Slide Number Placeholder 3">
            <a:extLst>
              <a:ext uri="{FF2B5EF4-FFF2-40B4-BE49-F238E27FC236}">
                <a16:creationId xmlns:a16="http://schemas.microsoft.com/office/drawing/2014/main" id="{CE56718F-9EF5-4C65-B0F3-3C0440EF4F3F}"/>
              </a:ext>
            </a:extLst>
          </p:cNvPr>
          <p:cNvSpPr>
            <a:spLocks noGrp="1"/>
          </p:cNvSpPr>
          <p:nvPr>
            <p:ph type="sldNum" sz="quarter" idx="12"/>
          </p:nvPr>
        </p:nvSpPr>
        <p:spPr/>
        <p:txBody>
          <a:bodyPr/>
          <a:lstStyle/>
          <a:p>
            <a:fld id="{4EC81F68-4976-451A-B2E9-79BCBD2F70CC}" type="slidenum">
              <a:rPr lang="en-AU" smtClean="0"/>
              <a:t>20</a:t>
            </a:fld>
            <a:endParaRPr lang="en-AU"/>
          </a:p>
        </p:txBody>
      </p:sp>
      <p:sp>
        <p:nvSpPr>
          <p:cNvPr id="6" name="TextBox 5">
            <a:extLst>
              <a:ext uri="{FF2B5EF4-FFF2-40B4-BE49-F238E27FC236}">
                <a16:creationId xmlns:a16="http://schemas.microsoft.com/office/drawing/2014/main" id="{53B25307-D9B6-481C-9D2A-75DA85429E80}"/>
              </a:ext>
            </a:extLst>
          </p:cNvPr>
          <p:cNvSpPr txBox="1"/>
          <p:nvPr/>
        </p:nvSpPr>
        <p:spPr>
          <a:xfrm>
            <a:off x="435836" y="6204247"/>
            <a:ext cx="5339539" cy="307777"/>
          </a:xfrm>
          <a:prstGeom prst="rect">
            <a:avLst/>
          </a:prstGeom>
          <a:noFill/>
        </p:spPr>
        <p:txBody>
          <a:bodyPr wrap="none" rtlCol="0">
            <a:spAutoFit/>
          </a:bodyPr>
          <a:lstStyle/>
          <a:p>
            <a:r>
              <a:rPr lang="en-AU" sz="1400"/>
              <a:t>List of implications is general, and impact will vary between participants</a:t>
            </a:r>
          </a:p>
        </p:txBody>
      </p:sp>
    </p:spTree>
    <p:extLst>
      <p:ext uri="{BB962C8B-B14F-4D97-AF65-F5344CB8AC3E}">
        <p14:creationId xmlns:p14="http://schemas.microsoft.com/office/powerpoint/2010/main" val="1205124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3AEFD-DFE3-4526-B494-96374E501957}"/>
              </a:ext>
            </a:extLst>
          </p:cNvPr>
          <p:cNvSpPr>
            <a:spLocks noGrp="1"/>
          </p:cNvSpPr>
          <p:nvPr>
            <p:ph type="ctrTitle"/>
          </p:nvPr>
        </p:nvSpPr>
        <p:spPr/>
        <p:txBody>
          <a:bodyPr/>
          <a:lstStyle/>
          <a:p>
            <a:r>
              <a:rPr lang="en-AU"/>
              <a:t>Conclusions and Next Steps</a:t>
            </a:r>
          </a:p>
        </p:txBody>
      </p:sp>
      <p:sp>
        <p:nvSpPr>
          <p:cNvPr id="3" name="Subtitle 2">
            <a:extLst>
              <a:ext uri="{FF2B5EF4-FFF2-40B4-BE49-F238E27FC236}">
                <a16:creationId xmlns:a16="http://schemas.microsoft.com/office/drawing/2014/main" id="{CE2FD88D-DDA5-4738-B6AB-A22352AF8DF7}"/>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2284699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5DC7D-4E4C-425B-8C38-81D4DC9FE829}"/>
              </a:ext>
            </a:extLst>
          </p:cNvPr>
          <p:cNvSpPr>
            <a:spLocks noGrp="1"/>
          </p:cNvSpPr>
          <p:nvPr>
            <p:ph type="title"/>
          </p:nvPr>
        </p:nvSpPr>
        <p:spPr/>
        <p:txBody>
          <a:bodyPr/>
          <a:lstStyle/>
          <a:p>
            <a:r>
              <a:rPr lang="en-AU"/>
              <a:t>Summary / Conclusions</a:t>
            </a:r>
          </a:p>
        </p:txBody>
      </p:sp>
      <p:sp>
        <p:nvSpPr>
          <p:cNvPr id="3" name="Content Placeholder 2">
            <a:extLst>
              <a:ext uri="{FF2B5EF4-FFF2-40B4-BE49-F238E27FC236}">
                <a16:creationId xmlns:a16="http://schemas.microsoft.com/office/drawing/2014/main" id="{FEEEC104-74AE-48FC-B12F-8D5BB0354ED2}"/>
              </a:ext>
            </a:extLst>
          </p:cNvPr>
          <p:cNvSpPr>
            <a:spLocks noGrp="1"/>
          </p:cNvSpPr>
          <p:nvPr>
            <p:ph idx="1"/>
          </p:nvPr>
        </p:nvSpPr>
        <p:spPr/>
        <p:txBody>
          <a:bodyPr>
            <a:normAutofit/>
          </a:bodyPr>
          <a:lstStyle/>
          <a:p>
            <a:r>
              <a:rPr lang="en-AU" sz="1800"/>
              <a:t>AEMO 5MS Project Team ‘minded to’ position is to recommend Go decision</a:t>
            </a:r>
          </a:p>
          <a:p>
            <a:pPr lvl="1"/>
            <a:r>
              <a:rPr lang="en-AU" sz="1600"/>
              <a:t>Based on no show-stoppers for any essential capability category</a:t>
            </a:r>
          </a:p>
          <a:p>
            <a:pPr lvl="1"/>
            <a:r>
              <a:rPr lang="en-AU" sz="1600"/>
              <a:t>Delay options create substantial industry-wide issues and consequences</a:t>
            </a:r>
          </a:p>
          <a:p>
            <a:pPr lvl="1"/>
            <a:r>
              <a:rPr lang="en-AU" sz="1600"/>
              <a:t>Recognises that risks exist and mitigations are necessary, including market trial extension and contingency plans for MSPs and AEMO</a:t>
            </a:r>
          </a:p>
          <a:p>
            <a:pPr lvl="1"/>
            <a:endParaRPr lang="en-AU" sz="1600"/>
          </a:p>
          <a:p>
            <a:r>
              <a:rPr lang="en-AU" sz="1800"/>
              <a:t>Participant views welcome</a:t>
            </a:r>
          </a:p>
          <a:p>
            <a:endParaRPr lang="en-AU" sz="1800"/>
          </a:p>
          <a:p>
            <a:r>
              <a:rPr lang="en-AU" sz="1800"/>
              <a:t>Next Steps:</a:t>
            </a:r>
          </a:p>
          <a:p>
            <a:pPr lvl="1"/>
            <a:r>
              <a:rPr lang="en-AU" sz="1600"/>
              <a:t>AEMO 5MS Project Steering Committee on Friday 27/8 for recommendation, participant views to be included</a:t>
            </a:r>
          </a:p>
          <a:p>
            <a:pPr lvl="1"/>
            <a:r>
              <a:rPr lang="en-AU" sz="1600"/>
              <a:t>Executive Forum for Monday 30/8</a:t>
            </a:r>
          </a:p>
          <a:p>
            <a:pPr lvl="1"/>
            <a:r>
              <a:rPr lang="en-AU" sz="1600"/>
              <a:t>5MS Start Notice for Wednesday 01/9</a:t>
            </a:r>
          </a:p>
          <a:p>
            <a:endParaRPr lang="en-AU" sz="1800"/>
          </a:p>
        </p:txBody>
      </p:sp>
      <p:sp>
        <p:nvSpPr>
          <p:cNvPr id="4" name="Slide Number Placeholder 3">
            <a:extLst>
              <a:ext uri="{FF2B5EF4-FFF2-40B4-BE49-F238E27FC236}">
                <a16:creationId xmlns:a16="http://schemas.microsoft.com/office/drawing/2014/main" id="{BACB00BE-E62F-4B4F-9DAD-6CB616E07705}"/>
              </a:ext>
            </a:extLst>
          </p:cNvPr>
          <p:cNvSpPr>
            <a:spLocks noGrp="1"/>
          </p:cNvSpPr>
          <p:nvPr>
            <p:ph type="sldNum" sz="quarter" idx="12"/>
          </p:nvPr>
        </p:nvSpPr>
        <p:spPr/>
        <p:txBody>
          <a:bodyPr/>
          <a:lstStyle/>
          <a:p>
            <a:fld id="{4EC81F68-4976-451A-B2E9-79BCBD2F70CC}" type="slidenum">
              <a:rPr lang="en-AU" smtClean="0"/>
              <a:t>22</a:t>
            </a:fld>
            <a:endParaRPr lang="en-AU"/>
          </a:p>
        </p:txBody>
      </p:sp>
    </p:spTree>
    <p:extLst>
      <p:ext uri="{BB962C8B-B14F-4D97-AF65-F5344CB8AC3E}">
        <p14:creationId xmlns:p14="http://schemas.microsoft.com/office/powerpoint/2010/main" val="2091486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800" y="1768094"/>
            <a:ext cx="9144000" cy="2387600"/>
          </a:xfrm>
        </p:spPr>
        <p:txBody>
          <a:bodyPr/>
          <a:lstStyle/>
          <a:p>
            <a:r>
              <a:rPr lang="en-AU"/>
              <a:t>Meeting Close</a:t>
            </a:r>
          </a:p>
        </p:txBody>
      </p:sp>
      <p:sp>
        <p:nvSpPr>
          <p:cNvPr id="3" name="Text Placeholder 2">
            <a:extLst>
              <a:ext uri="{FF2B5EF4-FFF2-40B4-BE49-F238E27FC236}">
                <a16:creationId xmlns:a16="http://schemas.microsoft.com/office/drawing/2014/main" id="{824A2671-F8E9-4B64-8A52-A923E0EEBE5D}"/>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Peter Carruthers</a:t>
            </a:r>
          </a:p>
        </p:txBody>
      </p:sp>
    </p:spTree>
    <p:extLst>
      <p:ext uri="{BB962C8B-B14F-4D97-AF65-F5344CB8AC3E}">
        <p14:creationId xmlns:p14="http://schemas.microsoft.com/office/powerpoint/2010/main" val="1027895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800" y="1768094"/>
            <a:ext cx="9596118" cy="2387600"/>
          </a:xfrm>
        </p:spPr>
        <p:txBody>
          <a:bodyPr/>
          <a:lstStyle/>
          <a:p>
            <a:r>
              <a:rPr lang="en-AU"/>
              <a:t>Appendix 1: </a:t>
            </a:r>
            <a:r>
              <a:rPr lang="en-US"/>
              <a:t>5MS Market Trial Status Report</a:t>
            </a:r>
            <a:r>
              <a:rPr lang="en-AU"/>
              <a:t> </a:t>
            </a:r>
          </a:p>
        </p:txBody>
      </p:sp>
      <p:sp>
        <p:nvSpPr>
          <p:cNvPr id="3" name="Text Placeholder 2">
            <a:extLst>
              <a:ext uri="{FF2B5EF4-FFF2-40B4-BE49-F238E27FC236}">
                <a16:creationId xmlns:a16="http://schemas.microsoft.com/office/drawing/2014/main" id="{90C249BD-BD52-4C34-A1B3-4790D2A53748}"/>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Tree>
    <p:extLst>
      <p:ext uri="{BB962C8B-B14F-4D97-AF65-F5344CB8AC3E}">
        <p14:creationId xmlns:p14="http://schemas.microsoft.com/office/powerpoint/2010/main" val="1029241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4">
            <a:extLst>
              <a:ext uri="{FF2B5EF4-FFF2-40B4-BE49-F238E27FC236}">
                <a16:creationId xmlns:a16="http://schemas.microsoft.com/office/drawing/2014/main" id="{069F1B89-2F86-4694-9802-FE9CD5A3DE60}"/>
              </a:ext>
            </a:extLst>
          </p:cNvPr>
          <p:cNvGraphicFramePr>
            <a:graphicFrameLocks noGrp="1"/>
          </p:cNvGraphicFramePr>
          <p:nvPr/>
        </p:nvGraphicFramePr>
        <p:xfrm>
          <a:off x="8268138" y="1227164"/>
          <a:ext cx="3601247" cy="552917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601247">
                  <a:extLst>
                    <a:ext uri="{9D8B030D-6E8A-4147-A177-3AD203B41FA5}">
                      <a16:colId xmlns:a16="http://schemas.microsoft.com/office/drawing/2014/main" val="522524097"/>
                    </a:ext>
                  </a:extLst>
                </a:gridCol>
              </a:tblGrid>
              <a:tr h="5529170">
                <a:tc>
                  <a:txBody>
                    <a:bodyPr/>
                    <a:lstStyle/>
                    <a:p>
                      <a:endParaRPr lang="en-AU"/>
                    </a:p>
                    <a:p>
                      <a:r>
                        <a:rPr lang="en-AU"/>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8857854"/>
                  </a:ext>
                </a:extLst>
              </a:tr>
            </a:tbl>
          </a:graphicData>
        </a:graphic>
      </p:graphicFrame>
      <p:pic>
        <p:nvPicPr>
          <p:cNvPr id="15" name="Picture 14">
            <a:extLst>
              <a:ext uri="{FF2B5EF4-FFF2-40B4-BE49-F238E27FC236}">
                <a16:creationId xmlns:a16="http://schemas.microsoft.com/office/drawing/2014/main" id="{BD7865AD-EDDB-447A-A91F-117561B8AC47}"/>
              </a:ext>
            </a:extLst>
          </p:cNvPr>
          <p:cNvPicPr>
            <a:picLocks noChangeAspect="1"/>
          </p:cNvPicPr>
          <p:nvPr/>
        </p:nvPicPr>
        <p:blipFill>
          <a:blip r:embed="rId3"/>
          <a:stretch>
            <a:fillRect/>
          </a:stretch>
        </p:blipFill>
        <p:spPr>
          <a:xfrm>
            <a:off x="8287032" y="1501905"/>
            <a:ext cx="3508109" cy="2284169"/>
          </a:xfrm>
          <a:prstGeom prst="rect">
            <a:avLst/>
          </a:prstGeom>
        </p:spPr>
      </p:pic>
      <p:graphicFrame>
        <p:nvGraphicFramePr>
          <p:cNvPr id="8" name="Table 4">
            <a:extLst>
              <a:ext uri="{FF2B5EF4-FFF2-40B4-BE49-F238E27FC236}">
                <a16:creationId xmlns:a16="http://schemas.microsoft.com/office/drawing/2014/main" id="{B759F21C-4848-41FD-8D71-D4429DE98574}"/>
              </a:ext>
            </a:extLst>
          </p:cNvPr>
          <p:cNvGraphicFramePr>
            <a:graphicFrameLocks noGrp="1"/>
          </p:cNvGraphicFramePr>
          <p:nvPr/>
        </p:nvGraphicFramePr>
        <p:xfrm>
          <a:off x="4302946" y="1263837"/>
          <a:ext cx="3601248" cy="5492497"/>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601248">
                  <a:extLst>
                    <a:ext uri="{9D8B030D-6E8A-4147-A177-3AD203B41FA5}">
                      <a16:colId xmlns:a16="http://schemas.microsoft.com/office/drawing/2014/main" val="522524097"/>
                    </a:ext>
                  </a:extLst>
                </a:gridCol>
              </a:tblGrid>
              <a:tr h="5492497">
                <a:tc>
                  <a:txBody>
                    <a:bodyPr/>
                    <a:lstStyle/>
                    <a:p>
                      <a:endParaRPr lang="en-AU"/>
                    </a:p>
                    <a:p>
                      <a:endParaRPr lang="en-AU"/>
                    </a:p>
                    <a:p>
                      <a:endParaRPr lang="en-AU"/>
                    </a:p>
                    <a:p>
                      <a:endParaRPr lang="en-AU"/>
                    </a:p>
                    <a:p>
                      <a:endParaRPr lang="en-AU"/>
                    </a:p>
                    <a:p>
                      <a:endParaRPr lang="en-AU"/>
                    </a:p>
                    <a:p>
                      <a:endParaRPr lang="en-AU"/>
                    </a:p>
                    <a:p>
                      <a:endParaRPr lang="en-AU"/>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8857854"/>
                  </a:ext>
                </a:extLst>
              </a:tr>
            </a:tbl>
          </a:graphicData>
        </a:graphic>
      </p:graphicFrame>
      <p:sp>
        <p:nvSpPr>
          <p:cNvPr id="2" name="Title 1">
            <a:extLst>
              <a:ext uri="{FF2B5EF4-FFF2-40B4-BE49-F238E27FC236}">
                <a16:creationId xmlns:a16="http://schemas.microsoft.com/office/drawing/2014/main" id="{BB65D80C-9ED0-433F-88BB-AEFE4E2215A1}"/>
              </a:ext>
            </a:extLst>
          </p:cNvPr>
          <p:cNvSpPr>
            <a:spLocks noGrp="1"/>
          </p:cNvSpPr>
          <p:nvPr>
            <p:ph type="title"/>
          </p:nvPr>
        </p:nvSpPr>
        <p:spPr>
          <a:xfrm>
            <a:off x="71908" y="-291733"/>
            <a:ext cx="9001778" cy="1189039"/>
          </a:xfrm>
        </p:spPr>
        <p:txBody>
          <a:bodyPr/>
          <a:lstStyle/>
          <a:p>
            <a:r>
              <a:rPr lang="en-AU"/>
              <a:t>Overall Status as at 24 August 2021</a:t>
            </a:r>
          </a:p>
        </p:txBody>
      </p:sp>
      <p:sp>
        <p:nvSpPr>
          <p:cNvPr id="3" name="Slide Number Placeholder 2">
            <a:extLst>
              <a:ext uri="{FF2B5EF4-FFF2-40B4-BE49-F238E27FC236}">
                <a16:creationId xmlns:a16="http://schemas.microsoft.com/office/drawing/2014/main" id="{0F643D19-B1B4-462B-8429-6C6ED78ACA38}"/>
              </a:ext>
            </a:extLst>
          </p:cNvPr>
          <p:cNvSpPr>
            <a:spLocks noGrp="1"/>
          </p:cNvSpPr>
          <p:nvPr>
            <p:ph type="sldNum" sz="quarter" idx="12"/>
          </p:nvPr>
        </p:nvSpPr>
        <p:spPr>
          <a:xfrm>
            <a:off x="11514101" y="6473704"/>
            <a:ext cx="576108" cy="365125"/>
          </a:xfrm>
        </p:spPr>
        <p:txBody>
          <a:bodyPr/>
          <a:lstStyle/>
          <a:p>
            <a:fld id="{4EC81F68-4976-451A-B2E9-79BCBD2F70CC}" type="slidenum">
              <a:rPr lang="en-AU" smtClean="0"/>
              <a:t>25</a:t>
            </a:fld>
            <a:endParaRPr lang="en-AU"/>
          </a:p>
        </p:txBody>
      </p:sp>
      <p:sp>
        <p:nvSpPr>
          <p:cNvPr id="17" name="TextBox 16">
            <a:extLst>
              <a:ext uri="{FF2B5EF4-FFF2-40B4-BE49-F238E27FC236}">
                <a16:creationId xmlns:a16="http://schemas.microsoft.com/office/drawing/2014/main" id="{67B90EC8-1710-4990-8EF0-89F1AAD7F3F3}"/>
              </a:ext>
            </a:extLst>
          </p:cNvPr>
          <p:cNvSpPr txBox="1"/>
          <p:nvPr/>
        </p:nvSpPr>
        <p:spPr>
          <a:xfrm>
            <a:off x="8268138" y="3755081"/>
            <a:ext cx="3601248" cy="369332"/>
          </a:xfrm>
          <a:prstGeom prst="rect">
            <a:avLst/>
          </a:prstGeom>
          <a:solidFill>
            <a:schemeClr val="accent2">
              <a:lumMod val="75000"/>
              <a:lumOff val="25000"/>
            </a:schemeClr>
          </a:solidFill>
        </p:spPr>
        <p:txBody>
          <a:bodyPr wrap="square" rtlCol="0">
            <a:spAutoFit/>
          </a:bodyPr>
          <a:lstStyle/>
          <a:p>
            <a:pPr algn="ctr"/>
            <a:r>
              <a:rPr lang="en-AU" b="1">
                <a:solidFill>
                  <a:schemeClr val="bg1"/>
                </a:solidFill>
              </a:rPr>
              <a:t>Key Issues – see slide 4</a:t>
            </a:r>
          </a:p>
        </p:txBody>
      </p:sp>
      <p:sp>
        <p:nvSpPr>
          <p:cNvPr id="14" name="TextBox 13">
            <a:extLst>
              <a:ext uri="{FF2B5EF4-FFF2-40B4-BE49-F238E27FC236}">
                <a16:creationId xmlns:a16="http://schemas.microsoft.com/office/drawing/2014/main" id="{056BA851-A8F8-41EA-8469-4B641CFF1BA1}"/>
              </a:ext>
            </a:extLst>
          </p:cNvPr>
          <p:cNvSpPr txBox="1"/>
          <p:nvPr/>
        </p:nvSpPr>
        <p:spPr>
          <a:xfrm>
            <a:off x="4302946" y="3756321"/>
            <a:ext cx="3605362" cy="369332"/>
          </a:xfrm>
          <a:prstGeom prst="rect">
            <a:avLst/>
          </a:prstGeom>
          <a:solidFill>
            <a:schemeClr val="accent5"/>
          </a:solidFill>
        </p:spPr>
        <p:txBody>
          <a:bodyPr wrap="square" rtlCol="0">
            <a:spAutoFit/>
          </a:bodyPr>
          <a:lstStyle/>
          <a:p>
            <a:pPr algn="ctr"/>
            <a:r>
              <a:rPr lang="en-AU" b="1">
                <a:solidFill>
                  <a:schemeClr val="bg1"/>
                </a:solidFill>
              </a:rPr>
              <a:t>Key Risks – no change</a:t>
            </a:r>
          </a:p>
        </p:txBody>
      </p:sp>
      <p:graphicFrame>
        <p:nvGraphicFramePr>
          <p:cNvPr id="31" name="Table 31">
            <a:extLst>
              <a:ext uri="{FF2B5EF4-FFF2-40B4-BE49-F238E27FC236}">
                <a16:creationId xmlns:a16="http://schemas.microsoft.com/office/drawing/2014/main" id="{28276FC8-AD1F-40C3-86E9-F6B5B3350A59}"/>
              </a:ext>
            </a:extLst>
          </p:cNvPr>
          <p:cNvGraphicFramePr>
            <a:graphicFrameLocks noGrp="1"/>
          </p:cNvGraphicFramePr>
          <p:nvPr/>
        </p:nvGraphicFramePr>
        <p:xfrm>
          <a:off x="0" y="978658"/>
          <a:ext cx="12192000" cy="370840"/>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1309802894"/>
                    </a:ext>
                  </a:extLst>
                </a:gridCol>
              </a:tblGrid>
              <a:tr h="370840">
                <a:tc>
                  <a:txBody>
                    <a:bodyPr/>
                    <a:lstStyle/>
                    <a:p>
                      <a:endParaRPr lang="en-AU"/>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07128990"/>
                  </a:ext>
                </a:extLst>
              </a:tr>
            </a:tbl>
          </a:graphicData>
        </a:graphic>
      </p:graphicFrame>
      <p:sp>
        <p:nvSpPr>
          <p:cNvPr id="11" name="TextBox 10">
            <a:extLst>
              <a:ext uri="{FF2B5EF4-FFF2-40B4-BE49-F238E27FC236}">
                <a16:creationId xmlns:a16="http://schemas.microsoft.com/office/drawing/2014/main" id="{65A2162A-B0C7-4CC0-9838-7FB00039FB28}"/>
              </a:ext>
            </a:extLst>
          </p:cNvPr>
          <p:cNvSpPr txBox="1"/>
          <p:nvPr/>
        </p:nvSpPr>
        <p:spPr>
          <a:xfrm>
            <a:off x="8272337" y="1124746"/>
            <a:ext cx="3601247" cy="369332"/>
          </a:xfrm>
          <a:prstGeom prst="rect">
            <a:avLst/>
          </a:prstGeom>
          <a:solidFill>
            <a:schemeClr val="accent2">
              <a:lumMod val="75000"/>
              <a:lumOff val="25000"/>
            </a:schemeClr>
          </a:solidFill>
        </p:spPr>
        <p:txBody>
          <a:bodyPr wrap="square" rtlCol="0">
            <a:spAutoFit/>
          </a:bodyPr>
          <a:lstStyle/>
          <a:p>
            <a:pPr algn="ctr"/>
            <a:r>
              <a:rPr lang="en-AU" b="1">
                <a:solidFill>
                  <a:schemeClr val="bg1"/>
                </a:solidFill>
              </a:rPr>
              <a:t>Defects Summary  </a:t>
            </a:r>
          </a:p>
        </p:txBody>
      </p:sp>
      <p:sp>
        <p:nvSpPr>
          <p:cNvPr id="12" name="TextBox 11">
            <a:extLst>
              <a:ext uri="{FF2B5EF4-FFF2-40B4-BE49-F238E27FC236}">
                <a16:creationId xmlns:a16="http://schemas.microsoft.com/office/drawing/2014/main" id="{3A2E781D-3869-45D4-84DF-330C7F4BBE94}"/>
              </a:ext>
            </a:extLst>
          </p:cNvPr>
          <p:cNvSpPr txBox="1"/>
          <p:nvPr/>
        </p:nvSpPr>
        <p:spPr>
          <a:xfrm>
            <a:off x="4296137" y="1126345"/>
            <a:ext cx="3608057" cy="369332"/>
          </a:xfrm>
          <a:prstGeom prst="rect">
            <a:avLst/>
          </a:prstGeom>
          <a:solidFill>
            <a:schemeClr val="accent5"/>
          </a:solidFill>
        </p:spPr>
        <p:txBody>
          <a:bodyPr wrap="square" rtlCol="0">
            <a:spAutoFit/>
          </a:bodyPr>
          <a:lstStyle/>
          <a:p>
            <a:pPr algn="ctr"/>
            <a:r>
              <a:rPr lang="en-AU" b="1">
                <a:solidFill>
                  <a:schemeClr val="bg1"/>
                </a:solidFill>
              </a:rPr>
              <a:t>Test Case Summary</a:t>
            </a:r>
          </a:p>
        </p:txBody>
      </p:sp>
      <p:graphicFrame>
        <p:nvGraphicFramePr>
          <p:cNvPr id="33" name="Table 4">
            <a:extLst>
              <a:ext uri="{FF2B5EF4-FFF2-40B4-BE49-F238E27FC236}">
                <a16:creationId xmlns:a16="http://schemas.microsoft.com/office/drawing/2014/main" id="{0500F852-E4C9-4978-81EB-7B3873EA37D2}"/>
              </a:ext>
            </a:extLst>
          </p:cNvPr>
          <p:cNvGraphicFramePr>
            <a:graphicFrameLocks noGrp="1"/>
          </p:cNvGraphicFramePr>
          <p:nvPr/>
        </p:nvGraphicFramePr>
        <p:xfrm>
          <a:off x="389845" y="1104213"/>
          <a:ext cx="3508109" cy="5652122"/>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508109">
                  <a:extLst>
                    <a:ext uri="{9D8B030D-6E8A-4147-A177-3AD203B41FA5}">
                      <a16:colId xmlns:a16="http://schemas.microsoft.com/office/drawing/2014/main" val="522524097"/>
                    </a:ext>
                  </a:extLst>
                </a:gridCol>
              </a:tblGrid>
              <a:tr h="5652122">
                <a:tc>
                  <a:txBody>
                    <a:bodyPr/>
                    <a:lstStyle/>
                    <a:p>
                      <a:r>
                        <a:rPr lang="en-AU"/>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8857854"/>
                  </a:ext>
                </a:extLst>
              </a:tr>
            </a:tbl>
          </a:graphicData>
        </a:graphic>
      </p:graphicFrame>
      <p:sp>
        <p:nvSpPr>
          <p:cNvPr id="34" name="TextBox 33">
            <a:extLst>
              <a:ext uri="{FF2B5EF4-FFF2-40B4-BE49-F238E27FC236}">
                <a16:creationId xmlns:a16="http://schemas.microsoft.com/office/drawing/2014/main" id="{C33EC9DB-6CB3-4934-B816-32138AB8535F}"/>
              </a:ext>
            </a:extLst>
          </p:cNvPr>
          <p:cNvSpPr txBox="1"/>
          <p:nvPr/>
        </p:nvSpPr>
        <p:spPr>
          <a:xfrm>
            <a:off x="383641" y="1104213"/>
            <a:ext cx="3508108" cy="369332"/>
          </a:xfrm>
          <a:prstGeom prst="rect">
            <a:avLst/>
          </a:prstGeom>
          <a:solidFill>
            <a:schemeClr val="accent2"/>
          </a:solidFill>
        </p:spPr>
        <p:txBody>
          <a:bodyPr wrap="square" rtlCol="0">
            <a:spAutoFit/>
          </a:bodyPr>
          <a:lstStyle/>
          <a:p>
            <a:pPr algn="ctr"/>
            <a:r>
              <a:rPr lang="en-AU" b="1">
                <a:solidFill>
                  <a:schemeClr val="bg1"/>
                </a:solidFill>
              </a:rPr>
              <a:t>Overall RAG Status</a:t>
            </a:r>
          </a:p>
        </p:txBody>
      </p:sp>
      <p:sp>
        <p:nvSpPr>
          <p:cNvPr id="35" name="TextBox 34">
            <a:extLst>
              <a:ext uri="{FF2B5EF4-FFF2-40B4-BE49-F238E27FC236}">
                <a16:creationId xmlns:a16="http://schemas.microsoft.com/office/drawing/2014/main" id="{62190A96-E443-4C21-87EE-E75A2DD17CF8}"/>
              </a:ext>
            </a:extLst>
          </p:cNvPr>
          <p:cNvSpPr txBox="1"/>
          <p:nvPr/>
        </p:nvSpPr>
        <p:spPr>
          <a:xfrm>
            <a:off x="383523" y="4569749"/>
            <a:ext cx="3508108" cy="369332"/>
          </a:xfrm>
          <a:prstGeom prst="rect">
            <a:avLst/>
          </a:prstGeom>
          <a:solidFill>
            <a:schemeClr val="accent2"/>
          </a:solidFill>
        </p:spPr>
        <p:txBody>
          <a:bodyPr wrap="square" rtlCol="0">
            <a:spAutoFit/>
          </a:bodyPr>
          <a:lstStyle/>
          <a:p>
            <a:pPr algn="ctr"/>
            <a:r>
              <a:rPr lang="en-AU" b="1">
                <a:solidFill>
                  <a:schemeClr val="bg1"/>
                </a:solidFill>
              </a:rPr>
              <a:t>Risk/Issue RAG Status</a:t>
            </a:r>
          </a:p>
        </p:txBody>
      </p:sp>
      <p:sp>
        <p:nvSpPr>
          <p:cNvPr id="37" name="Flowchart: Connector 36">
            <a:extLst>
              <a:ext uri="{FF2B5EF4-FFF2-40B4-BE49-F238E27FC236}">
                <a16:creationId xmlns:a16="http://schemas.microsoft.com/office/drawing/2014/main" id="{7A8C63F8-F866-4076-BD18-D1A3DBE75B82}"/>
              </a:ext>
            </a:extLst>
          </p:cNvPr>
          <p:cNvSpPr/>
          <p:nvPr/>
        </p:nvSpPr>
        <p:spPr>
          <a:xfrm>
            <a:off x="597484" y="1528646"/>
            <a:ext cx="540000" cy="540000"/>
          </a:xfrm>
          <a:prstGeom prst="flowChartConnecto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TextBox 38">
            <a:extLst>
              <a:ext uri="{FF2B5EF4-FFF2-40B4-BE49-F238E27FC236}">
                <a16:creationId xmlns:a16="http://schemas.microsoft.com/office/drawing/2014/main" id="{ECFE98C2-74F3-4061-B669-4B885166D3DE}"/>
              </a:ext>
            </a:extLst>
          </p:cNvPr>
          <p:cNvSpPr txBox="1"/>
          <p:nvPr/>
        </p:nvSpPr>
        <p:spPr>
          <a:xfrm>
            <a:off x="360882" y="2052739"/>
            <a:ext cx="3601248" cy="2392963"/>
          </a:xfrm>
          <a:prstGeom prst="rect">
            <a:avLst/>
          </a:prstGeom>
          <a:noFill/>
        </p:spPr>
        <p:txBody>
          <a:bodyPr wrap="square" rtlCol="0">
            <a:spAutoFit/>
          </a:bodyPr>
          <a:lstStyle/>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46% of total scenarios are either completed or in progress. </a:t>
            </a:r>
          </a:p>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5-min profiled bids continue to be submitted.</a:t>
            </a:r>
          </a:p>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Preliminary invoice for 2021Wk33 released on 22 Aug.</a:t>
            </a:r>
          </a:p>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Participant </a:t>
            </a:r>
            <a:r>
              <a:rPr lang="en-AU" sz="1150" err="1">
                <a:latin typeface="Arial" panose="020B0604020202020204" pitchFamily="34" charset="0"/>
                <a:cs typeface="Arial" panose="020B0604020202020204" pitchFamily="34" charset="0"/>
              </a:rPr>
              <a:t>PractiTest</a:t>
            </a:r>
            <a:r>
              <a:rPr lang="en-AU" sz="1150">
                <a:latin typeface="Arial" panose="020B0604020202020204" pitchFamily="34" charset="0"/>
                <a:cs typeface="Arial" panose="020B0604020202020204" pitchFamily="34" charset="0"/>
              </a:rPr>
              <a:t> profiles are inconsistently updated which may result in inaccurate status reporting.</a:t>
            </a:r>
          </a:p>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Intervention Pricing testing commenced 19 Aug. Proceeding well. </a:t>
            </a:r>
          </a:p>
          <a:p>
            <a:pPr marL="171450" indent="-171450">
              <a:buFont typeface="Arial" panose="020B0604020202020204" pitchFamily="34" charset="0"/>
              <a:buChar char="•"/>
            </a:pPr>
            <a:r>
              <a:rPr lang="en-AU" sz="1150">
                <a:latin typeface="Arial" panose="020B0604020202020204" pitchFamily="34" charset="0"/>
                <a:cs typeface="Arial" panose="020B0604020202020204" pitchFamily="34" charset="0"/>
              </a:rPr>
              <a:t>3 of 5 key scenarios have been run with 2 scheduled for this week. No critical capability issues have been identified. </a:t>
            </a:r>
          </a:p>
        </p:txBody>
      </p:sp>
      <p:sp>
        <p:nvSpPr>
          <p:cNvPr id="40" name="TextBox 39">
            <a:extLst>
              <a:ext uri="{FF2B5EF4-FFF2-40B4-BE49-F238E27FC236}">
                <a16:creationId xmlns:a16="http://schemas.microsoft.com/office/drawing/2014/main" id="{94FEC0DB-73AC-46A9-8229-459E6236BB5F}"/>
              </a:ext>
            </a:extLst>
          </p:cNvPr>
          <p:cNvSpPr txBox="1"/>
          <p:nvPr/>
        </p:nvSpPr>
        <p:spPr>
          <a:xfrm>
            <a:off x="4273983" y="4240356"/>
            <a:ext cx="3601248" cy="1754326"/>
          </a:xfrm>
          <a:prstGeom prst="rect">
            <a:avLst/>
          </a:prstGeom>
          <a:noFill/>
        </p:spPr>
        <p:txBody>
          <a:bodyPr wrap="square" rtlCol="0">
            <a:spAutoFit/>
          </a:bodyPr>
          <a:lstStyle/>
          <a:p>
            <a:r>
              <a:rPr lang="en-AU" sz="1200">
                <a:latin typeface="Arial" panose="020B0604020202020204" pitchFamily="34" charset="0"/>
                <a:cs typeface="Arial" panose="020B0604020202020204" pitchFamily="34" charset="0"/>
              </a:rPr>
              <a:t>Heightened risk of issues occurring early in the Market Trial as a result of:</a:t>
            </a:r>
          </a:p>
          <a:p>
            <a:pPr marL="171450" indent="-171450">
              <a:buFont typeface="Arial" panose="020B0604020202020204" pitchFamily="34" charset="0"/>
              <a:buChar char="•"/>
            </a:pPr>
            <a:r>
              <a:rPr lang="en-AU" sz="1200">
                <a:latin typeface="Arial" panose="020B0604020202020204" pitchFamily="34" charset="0"/>
                <a:cs typeface="Arial" panose="020B0604020202020204" pitchFamily="34" charset="0"/>
              </a:rPr>
              <a:t>Testing of production defects in pre-prod</a:t>
            </a:r>
          </a:p>
          <a:p>
            <a:pPr marL="171450" indent="-171450">
              <a:buFont typeface="Arial" panose="020B0604020202020204" pitchFamily="34" charset="0"/>
              <a:buChar char="•"/>
            </a:pPr>
            <a:r>
              <a:rPr lang="en-AU" sz="1200">
                <a:latin typeface="Arial" panose="020B0604020202020204" pitchFamily="34" charset="0"/>
                <a:cs typeface="Arial" panose="020B0604020202020204" pitchFamily="34" charset="0"/>
              </a:rPr>
              <a:t>Unexpected data/environment issues encountered following the refresh has required time to resolve </a:t>
            </a:r>
          </a:p>
          <a:p>
            <a:pPr marL="171450" indent="-171450">
              <a:buFont typeface="Arial" panose="020B0604020202020204" pitchFamily="34" charset="0"/>
              <a:buChar char="•"/>
            </a:pPr>
            <a:r>
              <a:rPr lang="en-AU" sz="1200">
                <a:latin typeface="Arial" panose="020B0604020202020204" pitchFamily="34" charset="0"/>
                <a:cs typeface="Arial" panose="020B0604020202020204" pitchFamily="34" charset="0"/>
              </a:rPr>
              <a:t>Conflicting resource demands based on production support, Market Trial preparations and completion of testing including edge case</a:t>
            </a:r>
          </a:p>
        </p:txBody>
      </p:sp>
      <p:sp>
        <p:nvSpPr>
          <p:cNvPr id="41" name="TextBox 40">
            <a:extLst>
              <a:ext uri="{FF2B5EF4-FFF2-40B4-BE49-F238E27FC236}">
                <a16:creationId xmlns:a16="http://schemas.microsoft.com/office/drawing/2014/main" id="{35585A23-D9AA-4E86-BB00-A31CCD1E2927}"/>
              </a:ext>
            </a:extLst>
          </p:cNvPr>
          <p:cNvSpPr txBox="1"/>
          <p:nvPr/>
        </p:nvSpPr>
        <p:spPr>
          <a:xfrm>
            <a:off x="8273993" y="4170299"/>
            <a:ext cx="3601246" cy="1015663"/>
          </a:xfrm>
          <a:prstGeom prst="rect">
            <a:avLst/>
          </a:prstGeom>
          <a:noFill/>
        </p:spPr>
        <p:txBody>
          <a:bodyPr wrap="square" rtlCol="0">
            <a:spAutoFit/>
          </a:bodyPr>
          <a:lstStyle/>
          <a:p>
            <a:pPr marL="285750" indent="-285750">
              <a:buFont typeface="Arial" panose="020B0604020202020204" pitchFamily="34" charset="0"/>
              <a:buChar char="•"/>
            </a:pPr>
            <a:r>
              <a:rPr lang="en-AU" sz="1200">
                <a:latin typeface="Arial" panose="020B0604020202020204" pitchFamily="34" charset="0"/>
                <a:cs typeface="Arial" panose="020B0604020202020204" pitchFamily="34" charset="0"/>
              </a:rPr>
              <a:t>5-minute pre-dispatch (5MPD) scenarios formulation error – due in pre-prod 25 Aug</a:t>
            </a:r>
          </a:p>
          <a:p>
            <a:endParaRPr lang="en-AU" sz="12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AU" sz="1200">
              <a:latin typeface="Arial" panose="020B0604020202020204" pitchFamily="34" charset="0"/>
              <a:cs typeface="Arial" panose="020B0604020202020204" pitchFamily="34" charset="0"/>
            </a:endParaRPr>
          </a:p>
          <a:p>
            <a:r>
              <a:rPr lang="en-AU" sz="1200">
                <a:latin typeface="Arial" panose="020B0604020202020204" pitchFamily="34" charset="0"/>
                <a:cs typeface="Arial" panose="020B0604020202020204" pitchFamily="34" charset="0"/>
              </a:rPr>
              <a:t>  </a:t>
            </a:r>
          </a:p>
        </p:txBody>
      </p:sp>
      <p:sp>
        <p:nvSpPr>
          <p:cNvPr id="42" name="TextBox 41">
            <a:extLst>
              <a:ext uri="{FF2B5EF4-FFF2-40B4-BE49-F238E27FC236}">
                <a16:creationId xmlns:a16="http://schemas.microsoft.com/office/drawing/2014/main" id="{90FEF604-8882-491A-BAC3-47A437F24734}"/>
              </a:ext>
            </a:extLst>
          </p:cNvPr>
          <p:cNvSpPr txBox="1"/>
          <p:nvPr/>
        </p:nvSpPr>
        <p:spPr>
          <a:xfrm>
            <a:off x="1303078" y="5143870"/>
            <a:ext cx="2497551" cy="307777"/>
          </a:xfrm>
          <a:prstGeom prst="rect">
            <a:avLst/>
          </a:prstGeom>
          <a:noFill/>
        </p:spPr>
        <p:txBody>
          <a:bodyPr wrap="square" rtlCol="0">
            <a:spAutoFit/>
          </a:bodyPr>
          <a:lstStyle/>
          <a:p>
            <a:r>
              <a:rPr lang="en-AU" sz="1400">
                <a:latin typeface="Arial" panose="020B0604020202020204" pitchFamily="34" charset="0"/>
                <a:cs typeface="Arial" panose="020B0604020202020204" pitchFamily="34" charset="0"/>
              </a:rPr>
              <a:t>Amber risk status. </a:t>
            </a:r>
          </a:p>
        </p:txBody>
      </p:sp>
      <p:sp>
        <p:nvSpPr>
          <p:cNvPr id="4" name="TextBox 3">
            <a:extLst>
              <a:ext uri="{FF2B5EF4-FFF2-40B4-BE49-F238E27FC236}">
                <a16:creationId xmlns:a16="http://schemas.microsoft.com/office/drawing/2014/main" id="{036B48F1-76E5-4C7D-8A10-3AF0ACA6F626}"/>
              </a:ext>
            </a:extLst>
          </p:cNvPr>
          <p:cNvSpPr txBox="1"/>
          <p:nvPr/>
        </p:nvSpPr>
        <p:spPr>
          <a:xfrm>
            <a:off x="10223736" y="1501905"/>
            <a:ext cx="2660278" cy="276999"/>
          </a:xfrm>
          <a:prstGeom prst="rect">
            <a:avLst/>
          </a:prstGeom>
          <a:noFill/>
        </p:spPr>
        <p:txBody>
          <a:bodyPr wrap="square" rtlCol="0">
            <a:spAutoFit/>
          </a:bodyPr>
          <a:lstStyle/>
          <a:p>
            <a:r>
              <a:rPr lang="en-AU" sz="1200">
                <a:latin typeface="Arial" panose="020B0604020202020204" pitchFamily="34" charset="0"/>
                <a:cs typeface="Arial" panose="020B0604020202020204" pitchFamily="34" charset="0"/>
              </a:rPr>
              <a:t>See slide 5 for details</a:t>
            </a:r>
          </a:p>
        </p:txBody>
      </p:sp>
      <p:sp>
        <p:nvSpPr>
          <p:cNvPr id="24" name="Flowchart: Connector 23">
            <a:extLst>
              <a:ext uri="{FF2B5EF4-FFF2-40B4-BE49-F238E27FC236}">
                <a16:creationId xmlns:a16="http://schemas.microsoft.com/office/drawing/2014/main" id="{582EBC9B-F8D3-436A-9108-411F96073DB4}"/>
              </a:ext>
            </a:extLst>
          </p:cNvPr>
          <p:cNvSpPr/>
          <p:nvPr/>
        </p:nvSpPr>
        <p:spPr>
          <a:xfrm>
            <a:off x="597484" y="4973968"/>
            <a:ext cx="540000" cy="540000"/>
          </a:xfrm>
          <a:prstGeom prst="flowChartConnecto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62BF079E-4263-4CF2-A0D7-F26376DFACF4}"/>
              </a:ext>
            </a:extLst>
          </p:cNvPr>
          <p:cNvSpPr txBox="1"/>
          <p:nvPr/>
        </p:nvSpPr>
        <p:spPr>
          <a:xfrm>
            <a:off x="1270503" y="1466737"/>
            <a:ext cx="2462383" cy="646331"/>
          </a:xfrm>
          <a:prstGeom prst="rect">
            <a:avLst/>
          </a:prstGeom>
          <a:noFill/>
        </p:spPr>
        <p:txBody>
          <a:bodyPr wrap="square" rtlCol="0">
            <a:spAutoFit/>
          </a:bodyPr>
          <a:lstStyle/>
          <a:p>
            <a:r>
              <a:rPr lang="en-AU" sz="1200">
                <a:latin typeface="Arial" panose="020B0604020202020204" pitchFamily="34" charset="0"/>
                <a:cs typeface="Arial" panose="020B0604020202020204" pitchFamily="34" charset="0"/>
              </a:rPr>
              <a:t>Schedule is on track however  open issues and lack of visibility of participant progress</a:t>
            </a:r>
          </a:p>
        </p:txBody>
      </p:sp>
      <p:sp>
        <p:nvSpPr>
          <p:cNvPr id="10" name="TextBox 9">
            <a:extLst>
              <a:ext uri="{FF2B5EF4-FFF2-40B4-BE49-F238E27FC236}">
                <a16:creationId xmlns:a16="http://schemas.microsoft.com/office/drawing/2014/main" id="{D7A42199-D5E4-4A99-8A5E-0F23FAA1D29F}"/>
              </a:ext>
            </a:extLst>
          </p:cNvPr>
          <p:cNvSpPr txBox="1"/>
          <p:nvPr/>
        </p:nvSpPr>
        <p:spPr>
          <a:xfrm>
            <a:off x="8678008" y="184638"/>
            <a:ext cx="3191377" cy="646331"/>
          </a:xfrm>
          <a:prstGeom prst="rect">
            <a:avLst/>
          </a:prstGeom>
          <a:noFill/>
        </p:spPr>
        <p:txBody>
          <a:bodyPr wrap="square" rtlCol="0">
            <a:spAutoFit/>
          </a:bodyPr>
          <a:lstStyle/>
          <a:p>
            <a:r>
              <a:rPr lang="en-AU">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Click here for </a:t>
            </a:r>
            <a:r>
              <a:rPr lang="en-AU" err="1">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PractiTest</a:t>
            </a:r>
            <a:r>
              <a:rPr lang="en-AU">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 Dashboard</a:t>
            </a:r>
            <a:endParaRPr lang="en-AU">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7DCDB85E-70F4-437B-B4FD-902E4A40827D}"/>
              </a:ext>
            </a:extLst>
          </p:cNvPr>
          <p:cNvSpPr txBox="1"/>
          <p:nvPr/>
        </p:nvSpPr>
        <p:spPr>
          <a:xfrm>
            <a:off x="360882" y="5534987"/>
            <a:ext cx="3467548" cy="1200329"/>
          </a:xfrm>
          <a:prstGeom prst="rect">
            <a:avLst/>
          </a:prstGeom>
          <a:noFill/>
        </p:spPr>
        <p:txBody>
          <a:bodyPr wrap="square" rtlCol="0">
            <a:spAutoFit/>
          </a:bodyPr>
          <a:lstStyle>
            <a:defPPr>
              <a:defRPr lang="en-US"/>
            </a:defPPr>
            <a:lvl1pPr marL="171450" indent="-171450">
              <a:buFont typeface="Arial" panose="020B0604020202020204" pitchFamily="34" charset="0"/>
              <a:buChar char="•"/>
              <a:defRPr sz="1200">
                <a:latin typeface="Arial" panose="020B0604020202020204" pitchFamily="34" charset="0"/>
                <a:cs typeface="Arial" panose="020B0604020202020204" pitchFamily="34" charset="0"/>
              </a:defRPr>
            </a:lvl1pPr>
          </a:lstStyle>
          <a:p>
            <a:r>
              <a:rPr lang="en-AU"/>
              <a:t>No critical capability issues for market start have been identified</a:t>
            </a:r>
          </a:p>
          <a:p>
            <a:r>
              <a:rPr lang="en-AU"/>
              <a:t>Uses of estimated meter read data and participant input test data may impact data quality which will be reflected in Market Trial outcomes (Issue 5)</a:t>
            </a:r>
          </a:p>
        </p:txBody>
      </p:sp>
      <p:pic>
        <p:nvPicPr>
          <p:cNvPr id="18" name="Picture 17">
            <a:extLst>
              <a:ext uri="{FF2B5EF4-FFF2-40B4-BE49-F238E27FC236}">
                <a16:creationId xmlns:a16="http://schemas.microsoft.com/office/drawing/2014/main" id="{C2A79ACE-7C90-4007-A01C-6FCB3BC74A11}"/>
              </a:ext>
            </a:extLst>
          </p:cNvPr>
          <p:cNvPicPr>
            <a:picLocks noChangeAspect="1"/>
          </p:cNvPicPr>
          <p:nvPr/>
        </p:nvPicPr>
        <p:blipFill>
          <a:blip r:embed="rId5"/>
          <a:stretch>
            <a:fillRect/>
          </a:stretch>
        </p:blipFill>
        <p:spPr>
          <a:xfrm>
            <a:off x="4296137" y="1510697"/>
            <a:ext cx="3579094" cy="2227055"/>
          </a:xfrm>
          <a:prstGeom prst="rect">
            <a:avLst/>
          </a:prstGeom>
        </p:spPr>
      </p:pic>
    </p:spTree>
    <p:extLst>
      <p:ext uri="{BB962C8B-B14F-4D97-AF65-F5344CB8AC3E}">
        <p14:creationId xmlns:p14="http://schemas.microsoft.com/office/powerpoint/2010/main" val="4071935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1EB6-3532-4015-81A6-F069571523E5}"/>
              </a:ext>
            </a:extLst>
          </p:cNvPr>
          <p:cNvSpPr>
            <a:spLocks noGrp="1"/>
          </p:cNvSpPr>
          <p:nvPr>
            <p:ph type="title"/>
          </p:nvPr>
        </p:nvSpPr>
        <p:spPr/>
        <p:txBody>
          <a:bodyPr/>
          <a:lstStyle/>
          <a:p>
            <a:r>
              <a:rPr lang="en-AU"/>
              <a:t>Key Market Trial Business Functions</a:t>
            </a:r>
          </a:p>
        </p:txBody>
      </p:sp>
      <p:sp>
        <p:nvSpPr>
          <p:cNvPr id="4" name="Slide Number Placeholder 3">
            <a:extLst>
              <a:ext uri="{FF2B5EF4-FFF2-40B4-BE49-F238E27FC236}">
                <a16:creationId xmlns:a16="http://schemas.microsoft.com/office/drawing/2014/main" id="{F3023BAB-A8A4-4890-AA30-AC9BDE861C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C81F68-4976-451A-B2E9-79BCBD2F70CC}" type="slidenum">
              <a:rPr kumimoji="0" lang="en-AU" sz="1200" b="0" i="0" u="none" strike="noStrike" kern="1200" cap="none" spc="0" normalizeH="0" baseline="0" noProof="0" smtClean="0">
                <a:ln>
                  <a:noFill/>
                </a:ln>
                <a:solidFill>
                  <a:srgbClr val="222324">
                    <a:tint val="75000"/>
                  </a:srgbClr>
                </a:solidFill>
                <a:effectLst/>
                <a:uLnTx/>
                <a:uFillTx/>
                <a:latin typeface="Tw Cen MT" panose="020B06020201040206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AU" sz="1200" b="0" i="0" u="none" strike="noStrike" kern="1200" cap="none" spc="0" normalizeH="0" baseline="0" noProof="0">
              <a:ln>
                <a:noFill/>
              </a:ln>
              <a:solidFill>
                <a:srgbClr val="222324">
                  <a:tint val="75000"/>
                </a:srgbClr>
              </a:solidFill>
              <a:effectLst/>
              <a:uLnTx/>
              <a:uFillTx/>
              <a:latin typeface="Tw Cen MT" panose="020B0602020104020603"/>
              <a:ea typeface="+mn-ea"/>
              <a:cs typeface="+mn-cs"/>
            </a:endParaRPr>
          </a:p>
        </p:txBody>
      </p:sp>
      <p:graphicFrame>
        <p:nvGraphicFramePr>
          <p:cNvPr id="7" name="Table 7">
            <a:extLst>
              <a:ext uri="{FF2B5EF4-FFF2-40B4-BE49-F238E27FC236}">
                <a16:creationId xmlns:a16="http://schemas.microsoft.com/office/drawing/2014/main" id="{68D00FA1-B533-4EBD-9A9C-1DA25488CB96}"/>
              </a:ext>
            </a:extLst>
          </p:cNvPr>
          <p:cNvGraphicFramePr>
            <a:graphicFrameLocks noGrp="1"/>
          </p:cNvGraphicFramePr>
          <p:nvPr/>
        </p:nvGraphicFramePr>
        <p:xfrm>
          <a:off x="0" y="1325564"/>
          <a:ext cx="12192000" cy="4798816"/>
        </p:xfrm>
        <a:graphic>
          <a:graphicData uri="http://schemas.openxmlformats.org/drawingml/2006/table">
            <a:tbl>
              <a:tblPr firstRow="1" bandRow="1">
                <a:tableStyleId>{21E4AEA4-8DFA-4A89-87EB-49C32662AFE0}</a:tableStyleId>
              </a:tblPr>
              <a:tblGrid>
                <a:gridCol w="1197125">
                  <a:extLst>
                    <a:ext uri="{9D8B030D-6E8A-4147-A177-3AD203B41FA5}">
                      <a16:colId xmlns:a16="http://schemas.microsoft.com/office/drawing/2014/main" val="2566228813"/>
                    </a:ext>
                  </a:extLst>
                </a:gridCol>
                <a:gridCol w="2663676">
                  <a:extLst>
                    <a:ext uri="{9D8B030D-6E8A-4147-A177-3AD203B41FA5}">
                      <a16:colId xmlns:a16="http://schemas.microsoft.com/office/drawing/2014/main" val="3042024978"/>
                    </a:ext>
                  </a:extLst>
                </a:gridCol>
                <a:gridCol w="1771650">
                  <a:extLst>
                    <a:ext uri="{9D8B030D-6E8A-4147-A177-3AD203B41FA5}">
                      <a16:colId xmlns:a16="http://schemas.microsoft.com/office/drawing/2014/main" val="202026467"/>
                    </a:ext>
                  </a:extLst>
                </a:gridCol>
                <a:gridCol w="710160">
                  <a:extLst>
                    <a:ext uri="{9D8B030D-6E8A-4147-A177-3AD203B41FA5}">
                      <a16:colId xmlns:a16="http://schemas.microsoft.com/office/drawing/2014/main" val="2476054128"/>
                    </a:ext>
                  </a:extLst>
                </a:gridCol>
                <a:gridCol w="946212">
                  <a:extLst>
                    <a:ext uri="{9D8B030D-6E8A-4147-A177-3AD203B41FA5}">
                      <a16:colId xmlns:a16="http://schemas.microsoft.com/office/drawing/2014/main" val="2183065466"/>
                    </a:ext>
                  </a:extLst>
                </a:gridCol>
                <a:gridCol w="4903177">
                  <a:extLst>
                    <a:ext uri="{9D8B030D-6E8A-4147-A177-3AD203B41FA5}">
                      <a16:colId xmlns:a16="http://schemas.microsoft.com/office/drawing/2014/main" val="1097679509"/>
                    </a:ext>
                  </a:extLst>
                </a:gridCol>
              </a:tblGrid>
              <a:tr h="376966">
                <a:tc>
                  <a:txBody>
                    <a:bodyPr/>
                    <a:lstStyle/>
                    <a:p>
                      <a:r>
                        <a:rPr lang="en-AU" sz="1400">
                          <a:latin typeface="Arial" panose="020B0604020202020204" pitchFamily="34" charset="0"/>
                          <a:cs typeface="Arial" panose="020B0604020202020204" pitchFamily="34" charset="0"/>
                        </a:rPr>
                        <a:t>Stream</a:t>
                      </a:r>
                    </a:p>
                  </a:txBody>
                  <a:tcPr/>
                </a:tc>
                <a:tc>
                  <a:txBody>
                    <a:bodyPr/>
                    <a:lstStyle/>
                    <a:p>
                      <a:r>
                        <a:rPr lang="en-AU" sz="1400">
                          <a:latin typeface="Arial" panose="020B0604020202020204" pitchFamily="34" charset="0"/>
                          <a:cs typeface="Arial" panose="020B0604020202020204" pitchFamily="34" charset="0"/>
                        </a:rPr>
                        <a:t>Action</a:t>
                      </a:r>
                    </a:p>
                  </a:txBody>
                  <a:tcPr/>
                </a:tc>
                <a:tc>
                  <a:txBody>
                    <a:bodyPr/>
                    <a:lstStyle/>
                    <a:p>
                      <a:r>
                        <a:rPr lang="en-AU" sz="1400">
                          <a:latin typeface="Arial" panose="020B0604020202020204" pitchFamily="34" charset="0"/>
                          <a:cs typeface="Arial" panose="020B0604020202020204" pitchFamily="34" charset="0"/>
                        </a:rPr>
                        <a:t>Owner </a:t>
                      </a:r>
                    </a:p>
                  </a:txBody>
                  <a:tcPr/>
                </a:tc>
                <a:tc>
                  <a:txBody>
                    <a:bodyPr/>
                    <a:lstStyle/>
                    <a:p>
                      <a:r>
                        <a:rPr lang="en-AU" sz="1400">
                          <a:latin typeface="Arial" panose="020B0604020202020204" pitchFamily="34" charset="0"/>
                          <a:cs typeface="Arial" panose="020B0604020202020204" pitchFamily="34" charset="0"/>
                        </a:rPr>
                        <a:t>TS #*</a:t>
                      </a:r>
                    </a:p>
                  </a:txBody>
                  <a:tcPr/>
                </a:tc>
                <a:tc>
                  <a:txBody>
                    <a:bodyPr/>
                    <a:lstStyle/>
                    <a:p>
                      <a:r>
                        <a:rPr lang="en-AU" sz="1400">
                          <a:latin typeface="Arial" panose="020B0604020202020204" pitchFamily="34" charset="0"/>
                          <a:cs typeface="Arial" panose="020B0604020202020204" pitchFamily="34" charset="0"/>
                        </a:rPr>
                        <a:t>Status </a:t>
                      </a:r>
                    </a:p>
                  </a:txBody>
                  <a:tcPr/>
                </a:tc>
                <a:tc>
                  <a:txBody>
                    <a:bodyPr/>
                    <a:lstStyle/>
                    <a:p>
                      <a:r>
                        <a:rPr lang="en-AU" sz="1400">
                          <a:latin typeface="Arial" panose="020B0604020202020204" pitchFamily="34" charset="0"/>
                          <a:cs typeface="Arial" panose="020B0604020202020204" pitchFamily="34" charset="0"/>
                        </a:rPr>
                        <a:t>Comment </a:t>
                      </a:r>
                    </a:p>
                  </a:txBody>
                  <a:tcPr/>
                </a:tc>
                <a:extLst>
                  <a:ext uri="{0D108BD9-81ED-4DB2-BD59-A6C34878D82A}">
                    <a16:rowId xmlns:a16="http://schemas.microsoft.com/office/drawing/2014/main" val="2940470788"/>
                  </a:ext>
                </a:extLst>
              </a:tr>
              <a:tr h="743605">
                <a:tc>
                  <a:txBody>
                    <a:bodyPr/>
                    <a:lstStyle/>
                    <a:p>
                      <a:r>
                        <a:rPr lang="en-AU" sz="1400">
                          <a:latin typeface="Arial" panose="020B0604020202020204" pitchFamily="34" charset="0"/>
                          <a:cs typeface="Arial" panose="020B0604020202020204" pitchFamily="34" charset="0"/>
                        </a:rPr>
                        <a:t>Bidding</a:t>
                      </a:r>
                    </a:p>
                  </a:txBody>
                  <a:tcPr anchor="ctr"/>
                </a:tc>
                <a:tc>
                  <a:txBody>
                    <a:bodyPr/>
                    <a:lstStyle/>
                    <a:p>
                      <a:r>
                        <a:rPr lang="en-AU" sz="1400">
                          <a:latin typeface="Arial"/>
                          <a:cs typeface="Arial"/>
                        </a:rPr>
                        <a:t>Verify successful submission of 5-min bids with varying underlying values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panose="020B0604020202020204" pitchFamily="34" charset="0"/>
                          <a:cs typeface="Arial" panose="020B0604020202020204" pitchFamily="34" charset="0"/>
                        </a:rPr>
                        <a:t>Generators</a:t>
                      </a:r>
                    </a:p>
                  </a:txBody>
                  <a:tcPr anchor="ctr"/>
                </a:tc>
                <a:tc>
                  <a:txBody>
                    <a:bodyPr/>
                    <a:lstStyle/>
                    <a:p>
                      <a:r>
                        <a:rPr lang="en-AU" sz="1400">
                          <a:latin typeface="Arial"/>
                          <a:cs typeface="Arial"/>
                        </a:rPr>
                        <a:t>BD02,BD03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panose="020B0604020202020204" pitchFamily="34" charset="0"/>
                          <a:cs typeface="Arial" panose="020B0604020202020204" pitchFamily="34" charset="0"/>
                        </a:rPr>
                        <a:t>Participants have been submitting 5-min varied bids. Open issues have resolution path. </a:t>
                      </a:r>
                    </a:p>
                  </a:txBody>
                  <a:tcPr anchor="ctr"/>
                </a:tc>
                <a:extLst>
                  <a:ext uri="{0D108BD9-81ED-4DB2-BD59-A6C34878D82A}">
                    <a16:rowId xmlns:a16="http://schemas.microsoft.com/office/drawing/2014/main" val="2943609423"/>
                  </a:ext>
                </a:extLst>
              </a:tr>
              <a:tr h="513521">
                <a:tc>
                  <a:txBody>
                    <a:bodyPr/>
                    <a:lstStyle/>
                    <a:p>
                      <a:r>
                        <a:rPr lang="en-AU" sz="1400">
                          <a:latin typeface="Arial" panose="020B0604020202020204" pitchFamily="34" charset="0"/>
                          <a:cs typeface="Arial" panose="020B0604020202020204" pitchFamily="34" charset="0"/>
                        </a:rPr>
                        <a:t>Retail </a:t>
                      </a:r>
                    </a:p>
                  </a:txBody>
                  <a:tcPr anchor="ctr"/>
                </a:tc>
                <a:tc>
                  <a:txBody>
                    <a:bodyPr/>
                    <a:lstStyle/>
                    <a:p>
                      <a:r>
                        <a:rPr lang="en-AU" sz="1400">
                          <a:latin typeface="Arial"/>
                          <a:cs typeface="Arial"/>
                        </a:rPr>
                        <a:t>Verify 5-min settlement (RM reporting)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a:cs typeface="Arial"/>
                        </a:rPr>
                        <a:t>Generators and Retailers </a:t>
                      </a:r>
                      <a:endParaRPr lang="en-AU" sz="1400">
                        <a:latin typeface="Arial" panose="020B0604020202020204" pitchFamily="34" charset="0"/>
                        <a:cs typeface="Arial" panose="020B0604020202020204" pitchFamily="34" charset="0"/>
                      </a:endParaRPr>
                    </a:p>
                  </a:txBody>
                  <a:tcPr anchor="ctr"/>
                </a:tc>
                <a:tc>
                  <a:txBody>
                    <a:bodyPr/>
                    <a:lstStyle/>
                    <a:p>
                      <a:r>
                        <a:rPr lang="en-AU" sz="1400">
                          <a:latin typeface="Arial"/>
                          <a:cs typeface="Arial"/>
                        </a:rPr>
                        <a:t>S02, S03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5-min RM reports have been issued and are available for participant verification. There are a few open investigations. </a:t>
                      </a:r>
                    </a:p>
                  </a:txBody>
                  <a:tcPr anchor="ctr"/>
                </a:tc>
                <a:extLst>
                  <a:ext uri="{0D108BD9-81ED-4DB2-BD59-A6C34878D82A}">
                    <a16:rowId xmlns:a16="http://schemas.microsoft.com/office/drawing/2014/main" val="3994585514"/>
                  </a:ext>
                </a:extLst>
              </a:tr>
              <a:tr h="526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Retail </a:t>
                      </a:r>
                    </a:p>
                  </a:txBody>
                  <a:tcPr anchor="ctr"/>
                </a:tc>
                <a:tc>
                  <a:txBody>
                    <a:bodyPr/>
                    <a:lstStyle/>
                    <a:p>
                      <a:r>
                        <a:rPr lang="en-AU" sz="1400">
                          <a:latin typeface="Arial"/>
                          <a:cs typeface="Arial"/>
                        </a:rPr>
                        <a:t>Verify RM reports for UFE </a:t>
                      </a:r>
                    </a:p>
                  </a:txBody>
                  <a:tcPr anchor="ctr"/>
                </a:tc>
                <a:tc>
                  <a:txBody>
                    <a:bodyPr/>
                    <a:lstStyle/>
                    <a:p>
                      <a:r>
                        <a:rPr lang="en-AU" sz="1400">
                          <a:latin typeface="Arial" panose="020B0604020202020204" pitchFamily="34" charset="0"/>
                          <a:cs typeface="Arial" panose="020B0604020202020204" pitchFamily="34" charset="0"/>
                        </a:rPr>
                        <a:t>Generators and Retailers</a:t>
                      </a:r>
                    </a:p>
                  </a:txBody>
                  <a:tcPr anchor="ctr"/>
                </a:tc>
                <a:tc>
                  <a:txBody>
                    <a:bodyPr/>
                    <a:lstStyle/>
                    <a:p>
                      <a:r>
                        <a:rPr lang="en-AU" sz="1400">
                          <a:latin typeface="Arial"/>
                          <a:cs typeface="Arial"/>
                        </a:rPr>
                        <a:t>S02,</a:t>
                      </a:r>
                    </a:p>
                    <a:p>
                      <a:pPr lvl="0">
                        <a:buNone/>
                      </a:pPr>
                      <a:r>
                        <a:rPr lang="en-AU" sz="1400">
                          <a:latin typeface="Arial"/>
                          <a:cs typeface="Arial"/>
                        </a:rPr>
                        <a:t>S03</a:t>
                      </a: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UFE reports produced. Two issues have been raised and are under investigation. </a:t>
                      </a:r>
                    </a:p>
                  </a:txBody>
                  <a:tcPr anchor="ctr"/>
                </a:tc>
                <a:extLst>
                  <a:ext uri="{0D108BD9-81ED-4DB2-BD59-A6C34878D82A}">
                    <a16:rowId xmlns:a16="http://schemas.microsoft.com/office/drawing/2014/main" val="2319246011"/>
                  </a:ext>
                </a:extLst>
              </a:tr>
              <a:tr h="743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Settlements</a:t>
                      </a:r>
                    </a:p>
                  </a:txBody>
                  <a:tcPr anchor="ctr"/>
                </a:tc>
                <a:tc>
                  <a:txBody>
                    <a:bodyPr/>
                    <a:lstStyle/>
                    <a:p>
                      <a:r>
                        <a:rPr lang="en-AU" sz="1400">
                          <a:latin typeface="Arial"/>
                          <a:cs typeface="Arial"/>
                        </a:rPr>
                        <a:t>Verify transition invoice – prelim and final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AEMO to send and Gens and Retailers to receive </a:t>
                      </a:r>
                    </a:p>
                  </a:txBody>
                  <a:tcPr anchor="ctr"/>
                </a:tc>
                <a:tc>
                  <a:txBody>
                    <a:bodyPr/>
                    <a:lstStyle/>
                    <a:p>
                      <a:r>
                        <a:rPr lang="en-AU" sz="1400">
                          <a:latin typeface="Arial"/>
                          <a:cs typeface="Arial"/>
                        </a:rPr>
                        <a:t>S08, S02, S03</a:t>
                      </a:r>
                      <a:endParaRPr lang="en-AU" sz="1400">
                        <a:latin typeface="Arial" panose="020B0604020202020204" pitchFamily="34" charset="0"/>
                        <a:cs typeface="Arial" panose="020B0604020202020204" pitchFamily="34" charset="0"/>
                      </a:endParaRPr>
                    </a:p>
                  </a:txBody>
                  <a:tcPr anchor="ctr"/>
                </a:tc>
                <a:tc>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The transition week preliminary invoice has been produced and available for participant verification.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Final transition invoice scheduled to be produced 25 August. </a:t>
                      </a:r>
                    </a:p>
                  </a:txBody>
                  <a:tcPr anchor="ctr"/>
                </a:tc>
                <a:extLst>
                  <a:ext uri="{0D108BD9-81ED-4DB2-BD59-A6C34878D82A}">
                    <a16:rowId xmlns:a16="http://schemas.microsoft.com/office/drawing/2014/main" val="740191429"/>
                  </a:ext>
                </a:extLst>
              </a:tr>
              <a:tr h="743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Settlements</a:t>
                      </a:r>
                    </a:p>
                  </a:txBody>
                  <a:tcPr anchor="ctr"/>
                </a:tc>
                <a:tc>
                  <a:txBody>
                    <a:bodyPr/>
                    <a:lstStyle/>
                    <a:p>
                      <a:r>
                        <a:rPr lang="en-AU" sz="1400">
                          <a:latin typeface="Arial"/>
                          <a:cs typeface="Arial"/>
                        </a:rPr>
                        <a:t>Verify prelim for full 5-min week  </a:t>
                      </a: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AEMO to send and Gens and Retailers to receive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a:cs typeface="Arial"/>
                        </a:rPr>
                        <a:t>S02</a:t>
                      </a: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Issued on 20 August. Once the wholesale reads were corrected the settlement run ran successfully. </a:t>
                      </a:r>
                    </a:p>
                  </a:txBody>
                  <a:tcPr anchor="ctr"/>
                </a:tc>
                <a:extLst>
                  <a:ext uri="{0D108BD9-81ED-4DB2-BD59-A6C34878D82A}">
                    <a16:rowId xmlns:a16="http://schemas.microsoft.com/office/drawing/2014/main" val="1539268833"/>
                  </a:ext>
                </a:extLst>
              </a:tr>
              <a:tr h="526720">
                <a:tc gridSpan="4">
                  <a:txBody>
                    <a:bodyPr/>
                    <a:lstStyle/>
                    <a:p>
                      <a:r>
                        <a:rPr lang="en-AU" sz="1400">
                          <a:latin typeface="Arial" panose="020B0604020202020204" pitchFamily="34" charset="0"/>
                          <a:cs typeface="Arial" panose="020B0604020202020204" pitchFamily="34" charset="0"/>
                        </a:rPr>
                        <a:t>Overall status</a:t>
                      </a:r>
                    </a:p>
                  </a:txBody>
                  <a:tcPr anchor="ctr"/>
                </a:tc>
                <a:tc hMerge="1">
                  <a:txBody>
                    <a:bodyPr/>
                    <a:lstStyle/>
                    <a:p>
                      <a:endParaRPr lang="en-AU"/>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a:p>
                  </a:txBody>
                  <a:tcPr/>
                </a:tc>
                <a:tc hMerge="1">
                  <a:txBody>
                    <a:bodyPr/>
                    <a:lstStyle/>
                    <a:p>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40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latin typeface="Arial" panose="020B0604020202020204" pitchFamily="34" charset="0"/>
                          <a:cs typeface="Arial" panose="020B0604020202020204" pitchFamily="34" charset="0"/>
                        </a:rPr>
                        <a:t>Overall status is amber and improving. Two key scenarios remaining for execution. No showstoppers issues identified to date. Delay in updating </a:t>
                      </a:r>
                      <a:r>
                        <a:rPr lang="en-AU" sz="1400" err="1">
                          <a:latin typeface="Arial" panose="020B0604020202020204" pitchFamily="34" charset="0"/>
                          <a:cs typeface="Arial" panose="020B0604020202020204" pitchFamily="34" charset="0"/>
                        </a:rPr>
                        <a:t>PractiTest</a:t>
                      </a:r>
                      <a:r>
                        <a:rPr lang="en-AU" sz="1400">
                          <a:latin typeface="Arial" panose="020B0604020202020204" pitchFamily="34" charset="0"/>
                          <a:cs typeface="Arial" panose="020B0604020202020204" pitchFamily="34" charset="0"/>
                        </a:rPr>
                        <a:t> is not providing an accurate view of participant success/failure. </a:t>
                      </a:r>
                    </a:p>
                  </a:txBody>
                  <a:tcPr anchor="ctr"/>
                </a:tc>
                <a:extLst>
                  <a:ext uri="{0D108BD9-81ED-4DB2-BD59-A6C34878D82A}">
                    <a16:rowId xmlns:a16="http://schemas.microsoft.com/office/drawing/2014/main" val="3567135630"/>
                  </a:ext>
                </a:extLst>
              </a:tr>
            </a:tbl>
          </a:graphicData>
        </a:graphic>
      </p:graphicFrame>
      <p:sp>
        <p:nvSpPr>
          <p:cNvPr id="8" name="Oval 7">
            <a:extLst>
              <a:ext uri="{FF2B5EF4-FFF2-40B4-BE49-F238E27FC236}">
                <a16:creationId xmlns:a16="http://schemas.microsoft.com/office/drawing/2014/main" id="{82E82538-1AFE-4DA5-8351-B0F528209E99}"/>
              </a:ext>
            </a:extLst>
          </p:cNvPr>
          <p:cNvSpPr/>
          <p:nvPr/>
        </p:nvSpPr>
        <p:spPr>
          <a:xfrm>
            <a:off x="6641869" y="1860194"/>
            <a:ext cx="407324" cy="40732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9" name="Oval 8">
            <a:extLst>
              <a:ext uri="{FF2B5EF4-FFF2-40B4-BE49-F238E27FC236}">
                <a16:creationId xmlns:a16="http://schemas.microsoft.com/office/drawing/2014/main" id="{54AD453B-564C-4FEC-A841-139386B60909}"/>
              </a:ext>
            </a:extLst>
          </p:cNvPr>
          <p:cNvSpPr/>
          <p:nvPr/>
        </p:nvSpPr>
        <p:spPr>
          <a:xfrm>
            <a:off x="6641869" y="3056075"/>
            <a:ext cx="407324" cy="407323"/>
          </a:xfrm>
          <a:prstGeom prst="ellipse">
            <a:avLst/>
          </a:prstGeom>
          <a:solidFill>
            <a:schemeClr val="accent4"/>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0" name="Oval 9">
            <a:extLst>
              <a:ext uri="{FF2B5EF4-FFF2-40B4-BE49-F238E27FC236}">
                <a16:creationId xmlns:a16="http://schemas.microsoft.com/office/drawing/2014/main" id="{A463E93A-E943-4403-8427-01D3A742CD46}"/>
              </a:ext>
            </a:extLst>
          </p:cNvPr>
          <p:cNvSpPr/>
          <p:nvPr/>
        </p:nvSpPr>
        <p:spPr>
          <a:xfrm>
            <a:off x="6641869" y="4594789"/>
            <a:ext cx="407324" cy="40732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1" name="Oval 10">
            <a:extLst>
              <a:ext uri="{FF2B5EF4-FFF2-40B4-BE49-F238E27FC236}">
                <a16:creationId xmlns:a16="http://schemas.microsoft.com/office/drawing/2014/main" id="{16E3D2D5-817E-4CC9-8DC4-64A4F16BA4E9}"/>
              </a:ext>
            </a:extLst>
          </p:cNvPr>
          <p:cNvSpPr/>
          <p:nvPr/>
        </p:nvSpPr>
        <p:spPr>
          <a:xfrm>
            <a:off x="6641869" y="3764018"/>
            <a:ext cx="407324" cy="407323"/>
          </a:xfrm>
          <a:prstGeom prst="ellipse">
            <a:avLst/>
          </a:prstGeom>
          <a:solidFill>
            <a:srgbClr val="00B050"/>
          </a:solidFill>
          <a:ln>
            <a:solidFill>
              <a:srgbClr val="00B05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2" name="Oval 11">
            <a:extLst>
              <a:ext uri="{FF2B5EF4-FFF2-40B4-BE49-F238E27FC236}">
                <a16:creationId xmlns:a16="http://schemas.microsoft.com/office/drawing/2014/main" id="{2B43A660-2891-4483-B0A5-03C9A2AD7DFA}"/>
              </a:ext>
            </a:extLst>
          </p:cNvPr>
          <p:cNvSpPr/>
          <p:nvPr/>
        </p:nvSpPr>
        <p:spPr>
          <a:xfrm>
            <a:off x="6641869" y="2500022"/>
            <a:ext cx="407324" cy="407323"/>
          </a:xfrm>
          <a:prstGeom prst="ellipse">
            <a:avLst/>
          </a:prstGeom>
          <a:solidFill>
            <a:schemeClr val="accent4"/>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13" name="Oval 12">
            <a:extLst>
              <a:ext uri="{FF2B5EF4-FFF2-40B4-BE49-F238E27FC236}">
                <a16:creationId xmlns:a16="http://schemas.microsoft.com/office/drawing/2014/main" id="{6FF92E18-9018-4B6E-9B40-E68C3D7D60E9}"/>
              </a:ext>
            </a:extLst>
          </p:cNvPr>
          <p:cNvSpPr/>
          <p:nvPr/>
        </p:nvSpPr>
        <p:spPr>
          <a:xfrm>
            <a:off x="6641869" y="5515065"/>
            <a:ext cx="407324" cy="407323"/>
          </a:xfrm>
          <a:prstGeom prst="ellipse">
            <a:avLst/>
          </a:prstGeom>
          <a:solidFill>
            <a:schemeClr val="accent4"/>
          </a:solid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Tw Cen MT" panose="020B0602020104020603"/>
              <a:ea typeface="+mn-ea"/>
              <a:cs typeface="+mn-cs"/>
            </a:endParaRPr>
          </a:p>
        </p:txBody>
      </p:sp>
      <p:sp>
        <p:nvSpPr>
          <p:cNvPr id="3" name="TextBox 2">
            <a:extLst>
              <a:ext uri="{FF2B5EF4-FFF2-40B4-BE49-F238E27FC236}">
                <a16:creationId xmlns:a16="http://schemas.microsoft.com/office/drawing/2014/main" id="{F6A29C97-9CEE-4F00-BDAE-A6BA9DB391B7}"/>
              </a:ext>
            </a:extLst>
          </p:cNvPr>
          <p:cNvSpPr txBox="1"/>
          <p:nvPr/>
        </p:nvSpPr>
        <p:spPr>
          <a:xfrm>
            <a:off x="9369588" y="290944"/>
            <a:ext cx="2560320" cy="646331"/>
          </a:xfrm>
          <a:prstGeom prst="rect">
            <a:avLst/>
          </a:prstGeom>
          <a:noFill/>
        </p:spPr>
        <p:txBody>
          <a:bodyPr wrap="square" rtlCol="0">
            <a:spAutoFit/>
          </a:bodyPr>
          <a:lstStyle/>
          <a:p>
            <a:r>
              <a:rPr lang="en-AU">
                <a:solidFill>
                  <a:schemeClr val="bg1"/>
                </a:solidFill>
              </a:rPr>
              <a:t>* TS unique # reference to Market Trial Workbook </a:t>
            </a:r>
          </a:p>
        </p:txBody>
      </p:sp>
    </p:spTree>
    <p:extLst>
      <p:ext uri="{BB962C8B-B14F-4D97-AF65-F5344CB8AC3E}">
        <p14:creationId xmlns:p14="http://schemas.microsoft.com/office/powerpoint/2010/main" val="2638123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088A-8F27-474A-9B83-6608AB5E52F7}"/>
              </a:ext>
            </a:extLst>
          </p:cNvPr>
          <p:cNvSpPr>
            <a:spLocks noGrp="1"/>
          </p:cNvSpPr>
          <p:nvPr>
            <p:ph type="ctrTitle"/>
          </p:nvPr>
        </p:nvSpPr>
        <p:spPr/>
        <p:txBody>
          <a:bodyPr>
            <a:normAutofit fontScale="90000"/>
          </a:bodyPr>
          <a:lstStyle/>
          <a:p>
            <a:r>
              <a:rPr lang="en-AU"/>
              <a:t>Appendix 2: Readiness Dashboard – Other Capability </a:t>
            </a:r>
          </a:p>
        </p:txBody>
      </p:sp>
      <p:sp>
        <p:nvSpPr>
          <p:cNvPr id="3" name="Subtitle 2">
            <a:extLst>
              <a:ext uri="{FF2B5EF4-FFF2-40B4-BE49-F238E27FC236}">
                <a16:creationId xmlns:a16="http://schemas.microsoft.com/office/drawing/2014/main" id="{B06AE0D7-65E2-468A-ACF2-410A33C2D923}"/>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34517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08CD1FA7-1342-4698-AF42-2E2938F118BB}"/>
              </a:ext>
            </a:extLst>
          </p:cNvPr>
          <p:cNvGraphicFramePr>
            <a:graphicFrameLocks noGrp="1"/>
          </p:cNvGraphicFramePr>
          <p:nvPr/>
        </p:nvGraphicFramePr>
        <p:xfrm>
          <a:off x="0" y="895489"/>
          <a:ext cx="12192000" cy="469519"/>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2196425789"/>
                    </a:ext>
                  </a:extLst>
                </a:gridCol>
              </a:tblGrid>
              <a:tr h="469519">
                <a:tc>
                  <a:txBody>
                    <a:bodyPr/>
                    <a:lstStyle/>
                    <a:p>
                      <a:endParaRPr lang="en-AU"/>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862452662"/>
                  </a:ext>
                </a:extLst>
              </a:tr>
            </a:tbl>
          </a:graphicData>
        </a:graphic>
      </p:graphicFrame>
      <p:sp>
        <p:nvSpPr>
          <p:cNvPr id="3" name="Rectangle 2">
            <a:extLst>
              <a:ext uri="{FF2B5EF4-FFF2-40B4-BE49-F238E27FC236}">
                <a16:creationId xmlns:a16="http://schemas.microsoft.com/office/drawing/2014/main" id="{17D396CD-8649-4D7D-ABC4-764E4B5F5477}"/>
              </a:ext>
            </a:extLst>
          </p:cNvPr>
          <p:cNvSpPr/>
          <p:nvPr/>
        </p:nvSpPr>
        <p:spPr>
          <a:xfrm>
            <a:off x="140677" y="6022731"/>
            <a:ext cx="2514600" cy="783385"/>
          </a:xfrm>
          <a:prstGeom prst="rect">
            <a:avLst/>
          </a:prstGeom>
          <a:solidFill>
            <a:srgbClr val="E0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FFFFFF"/>
              </a:solidFill>
              <a:effectLst/>
              <a:uLnTx/>
              <a:uFillTx/>
              <a:latin typeface="Segoe UI Semilight"/>
              <a:ea typeface="+mn-ea"/>
              <a:cs typeface="+mn-cs"/>
            </a:endParaRPr>
          </a:p>
        </p:txBody>
      </p:sp>
      <p:sp>
        <p:nvSpPr>
          <p:cNvPr id="2" name="Title 1">
            <a:extLst>
              <a:ext uri="{FF2B5EF4-FFF2-40B4-BE49-F238E27FC236}">
                <a16:creationId xmlns:a16="http://schemas.microsoft.com/office/drawing/2014/main" id="{CBD1B524-7198-4422-862C-F5D721E7C9FF}"/>
              </a:ext>
            </a:extLst>
          </p:cNvPr>
          <p:cNvSpPr>
            <a:spLocks noGrp="1"/>
          </p:cNvSpPr>
          <p:nvPr>
            <p:ph type="title"/>
          </p:nvPr>
        </p:nvSpPr>
        <p:spPr>
          <a:xfrm>
            <a:off x="205710" y="39567"/>
            <a:ext cx="11621855" cy="843429"/>
          </a:xfrm>
        </p:spPr>
        <p:txBody>
          <a:bodyPr>
            <a:noAutofit/>
          </a:bodyPr>
          <a:lstStyle/>
          <a:p>
            <a:pPr>
              <a:lnSpc>
                <a:spcPct val="80000"/>
              </a:lnSpc>
            </a:pPr>
            <a:r>
              <a:rPr lang="en-AU" sz="4000"/>
              <a:t>Part B – Other Industry Capabilities</a:t>
            </a:r>
            <a:br>
              <a:rPr lang="en-AU" sz="4000"/>
            </a:br>
            <a:r>
              <a:rPr lang="en-AU" sz="2400"/>
              <a:t>(as at 13 August)</a:t>
            </a:r>
          </a:p>
        </p:txBody>
      </p:sp>
      <p:graphicFrame>
        <p:nvGraphicFramePr>
          <p:cNvPr id="6" name="Table 5">
            <a:extLst>
              <a:ext uri="{FF2B5EF4-FFF2-40B4-BE49-F238E27FC236}">
                <a16:creationId xmlns:a16="http://schemas.microsoft.com/office/drawing/2014/main" id="{EA4B267B-101A-4719-AD5E-64B0E92DF172}"/>
              </a:ext>
            </a:extLst>
          </p:cNvPr>
          <p:cNvGraphicFramePr>
            <a:graphicFrameLocks noGrp="1"/>
          </p:cNvGraphicFramePr>
          <p:nvPr>
            <p:extLst>
              <p:ext uri="{D42A27DB-BD31-4B8C-83A1-F6EECF244321}">
                <p14:modId xmlns:p14="http://schemas.microsoft.com/office/powerpoint/2010/main" val="1115940681"/>
              </p:ext>
            </p:extLst>
          </p:nvPr>
        </p:nvGraphicFramePr>
        <p:xfrm>
          <a:off x="0" y="940088"/>
          <a:ext cx="12192000" cy="5916022"/>
        </p:xfrm>
        <a:graphic>
          <a:graphicData uri="http://schemas.openxmlformats.org/drawingml/2006/table">
            <a:tbl>
              <a:tblPr firstRow="1" bandRow="1">
                <a:tableStyleId>{7DF18680-E054-41AD-8BC1-D1AEF772440D}</a:tableStyleId>
              </a:tblPr>
              <a:tblGrid>
                <a:gridCol w="735496">
                  <a:extLst>
                    <a:ext uri="{9D8B030D-6E8A-4147-A177-3AD203B41FA5}">
                      <a16:colId xmlns:a16="http://schemas.microsoft.com/office/drawing/2014/main" val="3462172089"/>
                    </a:ext>
                  </a:extLst>
                </a:gridCol>
                <a:gridCol w="3016470">
                  <a:extLst>
                    <a:ext uri="{9D8B030D-6E8A-4147-A177-3AD203B41FA5}">
                      <a16:colId xmlns:a16="http://schemas.microsoft.com/office/drawing/2014/main" val="702573530"/>
                    </a:ext>
                  </a:extLst>
                </a:gridCol>
                <a:gridCol w="651069">
                  <a:extLst>
                    <a:ext uri="{9D8B030D-6E8A-4147-A177-3AD203B41FA5}">
                      <a16:colId xmlns:a16="http://schemas.microsoft.com/office/drawing/2014/main" val="679785740"/>
                    </a:ext>
                  </a:extLst>
                </a:gridCol>
                <a:gridCol w="7788965">
                  <a:extLst>
                    <a:ext uri="{9D8B030D-6E8A-4147-A177-3AD203B41FA5}">
                      <a16:colId xmlns:a16="http://schemas.microsoft.com/office/drawing/2014/main" val="2121114831"/>
                    </a:ext>
                  </a:extLst>
                </a:gridCol>
              </a:tblGrid>
              <a:tr h="374252">
                <a:tc>
                  <a:txBody>
                    <a:bodyPr/>
                    <a:lstStyle/>
                    <a:p>
                      <a:pPr algn="ctr"/>
                      <a:r>
                        <a:rPr lang="en-AU" sz="1000">
                          <a:latin typeface="+mn-lt"/>
                        </a:rPr>
                        <a:t>Responsible Participant </a:t>
                      </a:r>
                    </a:p>
                  </a:txBody>
                  <a:tcPr marL="36000" marR="36000" anchor="ctr"/>
                </a:tc>
                <a:tc>
                  <a:txBody>
                    <a:bodyPr/>
                    <a:lstStyle/>
                    <a:p>
                      <a:pPr algn="ctr"/>
                      <a:r>
                        <a:rPr lang="en-AU" sz="1000">
                          <a:latin typeface="+mn-lt"/>
                        </a:rPr>
                        <a:t>Criteria</a:t>
                      </a:r>
                    </a:p>
                  </a:txBody>
                  <a:tcPr marL="36000" marR="36000" anchor="ctr"/>
                </a:tc>
                <a:tc>
                  <a:txBody>
                    <a:bodyPr/>
                    <a:lstStyle/>
                    <a:p>
                      <a:pPr algn="ctr"/>
                      <a:r>
                        <a:rPr lang="en-AU" sz="1000">
                          <a:latin typeface="+mn-lt"/>
                        </a:rPr>
                        <a:t>Status</a:t>
                      </a:r>
                    </a:p>
                  </a:txBody>
                  <a:tcPr marL="36000" marR="36000" anchor="ctr"/>
                </a:tc>
                <a:tc>
                  <a:txBody>
                    <a:bodyPr/>
                    <a:lstStyle/>
                    <a:p>
                      <a:pPr algn="ctr"/>
                      <a:r>
                        <a:rPr lang="en-AU" sz="1000">
                          <a:latin typeface="+mn-lt"/>
                        </a:rPr>
                        <a:t>Comments</a:t>
                      </a:r>
                    </a:p>
                  </a:txBody>
                  <a:tcPr marL="36000" marR="36000" anchor="ctr"/>
                </a:tc>
                <a:extLst>
                  <a:ext uri="{0D108BD9-81ED-4DB2-BD59-A6C34878D82A}">
                    <a16:rowId xmlns:a16="http://schemas.microsoft.com/office/drawing/2014/main" val="2237724404"/>
                  </a:ext>
                </a:extLst>
              </a:tr>
              <a:tr h="790003">
                <a:tc>
                  <a:txBody>
                    <a:bodyPr/>
                    <a:lstStyle/>
                    <a:p>
                      <a:pPr algn="ctr"/>
                      <a:r>
                        <a:rPr lang="en-AU" sz="1000" b="1">
                          <a:latin typeface="+mn-lt"/>
                          <a:cs typeface="Segoe UI Semilight"/>
                        </a:rPr>
                        <a:t>Retailer</a:t>
                      </a:r>
                    </a:p>
                  </a:txBody>
                  <a:tcPr marL="36000" marR="36000" anchor="ctr"/>
                </a:tc>
                <a:tc>
                  <a:txBody>
                    <a:bodyPr/>
                    <a:lstStyle/>
                    <a:p>
                      <a:pPr>
                        <a:spcAft>
                          <a:spcPts val="300"/>
                        </a:spcAft>
                      </a:pPr>
                      <a:r>
                        <a:rPr lang="en-AU" sz="1000">
                          <a:latin typeface="+mn-lt"/>
                          <a:cs typeface="Segoe UI Semilight"/>
                        </a:rPr>
                        <a:t>Receive and process 5-minute metering data.</a:t>
                      </a:r>
                    </a:p>
                    <a:p>
                      <a:r>
                        <a:rPr lang="en-AU" sz="1000">
                          <a:latin typeface="+mn-lt"/>
                          <a:cs typeface="Segoe UI Semilight"/>
                        </a:rPr>
                        <a:t>Receive and process 5-minute settlement data.</a:t>
                      </a:r>
                    </a:p>
                  </a:txBody>
                  <a:tcPr marL="36000" marR="36000" anchor="ctr"/>
                </a:tc>
                <a:tc>
                  <a:txBody>
                    <a:bodyPr/>
                    <a:lstStyle/>
                    <a:p>
                      <a:pPr algn="ctr"/>
                      <a:r>
                        <a:rPr lang="en-AU" sz="1000">
                          <a:solidFill>
                            <a:schemeClr val="bg1"/>
                          </a:solidFill>
                          <a:latin typeface="+mn-lt"/>
                        </a:rPr>
                        <a:t>On-track</a:t>
                      </a:r>
                    </a:p>
                  </a:txBody>
                  <a:tcPr marL="36000" marR="36000" anchor="ctr">
                    <a:solidFill>
                      <a:srgbClr val="00B050"/>
                    </a:solidFill>
                  </a:tcPr>
                </a:tc>
                <a:tc>
                  <a:txBody>
                    <a:bodyPr/>
                    <a:lstStyle/>
                    <a:p>
                      <a:pPr marL="171450" indent="-171450" algn="l" defTabSz="914400" rtl="0" eaLnBrk="1" latinLnBrk="0" hangingPunct="1">
                        <a:lnSpc>
                          <a:spcPct val="100000"/>
                        </a:lnSpc>
                        <a:spcBef>
                          <a:spcPts val="0"/>
                        </a:spcBef>
                        <a:spcAft>
                          <a:spcPts val="0"/>
                        </a:spcAft>
                        <a:buFont typeface="Arial" panose="020B0604020202020204" pitchFamily="34" charset="0"/>
                        <a:buChar char="•"/>
                      </a:pPr>
                      <a:r>
                        <a:rPr lang="en-AU" sz="1000" i="0" kern="1200">
                          <a:solidFill>
                            <a:schemeClr val="dk1"/>
                          </a:solidFill>
                          <a:latin typeface="+mn-lt"/>
                          <a:ea typeface="+mn-ea"/>
                          <a:cs typeface="+mn-cs"/>
                        </a:rPr>
                        <a:t>All 20 reporting Retailers confident or very confident of being able to operate core capabilities post 1 October</a:t>
                      </a:r>
                    </a:p>
                    <a:p>
                      <a:pPr marL="171450" indent="-171450" algn="l" defTabSz="914400" rtl="0" eaLnBrk="1" latinLnBrk="0" hangingPunct="1">
                        <a:lnSpc>
                          <a:spcPct val="100000"/>
                        </a:lnSpc>
                        <a:spcBef>
                          <a:spcPts val="0"/>
                        </a:spcBef>
                        <a:spcAft>
                          <a:spcPts val="0"/>
                        </a:spcAft>
                        <a:buFont typeface="Arial" panose="020B0604020202020204" pitchFamily="34" charset="0"/>
                        <a:buChar char="•"/>
                      </a:pPr>
                      <a:r>
                        <a:rPr lang="en-AU" sz="1000" i="0" kern="1200">
                          <a:solidFill>
                            <a:schemeClr val="dk1"/>
                          </a:solidFill>
                          <a:latin typeface="+mn-lt"/>
                          <a:ea typeface="+mn-ea"/>
                          <a:cs typeface="+mn-cs"/>
                        </a:rPr>
                        <a:t>18 “on track”, 2 “at risk” to be able to receive and process 5-min metering data</a:t>
                      </a:r>
                    </a:p>
                    <a:p>
                      <a:pPr marL="171450" indent="-171450" algn="l" defTabSz="914400" rtl="0" eaLnBrk="1" latinLnBrk="0" hangingPunct="1">
                        <a:lnSpc>
                          <a:spcPct val="100000"/>
                        </a:lnSpc>
                        <a:spcBef>
                          <a:spcPts val="0"/>
                        </a:spcBef>
                        <a:spcAft>
                          <a:spcPts val="0"/>
                        </a:spcAft>
                        <a:buFont typeface="Arial" panose="020B0604020202020204" pitchFamily="34" charset="0"/>
                        <a:buChar char="•"/>
                      </a:pPr>
                      <a:r>
                        <a:rPr lang="en-AU" sz="1000" i="0" kern="1200">
                          <a:solidFill>
                            <a:schemeClr val="dk1"/>
                          </a:solidFill>
                          <a:latin typeface="+mn-lt"/>
                          <a:ea typeface="+mn-ea"/>
                          <a:cs typeface="+mn-cs"/>
                        </a:rPr>
                        <a:t>16 “on track” and 4 “at risk” to be able to receive and reconcile 5-min settlement data</a:t>
                      </a:r>
                    </a:p>
                    <a:p>
                      <a:pPr marL="171450" indent="-171450" algn="l" defTabSz="914400" rtl="0" eaLnBrk="1" latinLnBrk="0" hangingPunct="1">
                        <a:lnSpc>
                          <a:spcPct val="100000"/>
                        </a:lnSpc>
                        <a:spcBef>
                          <a:spcPts val="0"/>
                        </a:spcBef>
                        <a:spcAft>
                          <a:spcPts val="0"/>
                        </a:spcAft>
                        <a:buFont typeface="Arial" panose="020B0604020202020204" pitchFamily="34" charset="0"/>
                        <a:buChar char="•"/>
                      </a:pPr>
                      <a:r>
                        <a:rPr lang="en-AU" sz="1000" i="0" kern="1200">
                          <a:solidFill>
                            <a:schemeClr val="dk1"/>
                          </a:solidFill>
                          <a:latin typeface="+mn-lt"/>
                          <a:ea typeface="+mn-ea"/>
                          <a:cs typeface="+mn-cs"/>
                        </a:rPr>
                        <a:t>Outstanding scenario execution in Market Trial reflected in level of at risk activities </a:t>
                      </a:r>
                    </a:p>
                    <a:p>
                      <a:pPr marL="0" indent="0" algn="l" defTabSz="914400" rtl="0" eaLnBrk="1" latinLnBrk="0" hangingPunct="1">
                        <a:lnSpc>
                          <a:spcPct val="100000"/>
                        </a:lnSpc>
                        <a:spcBef>
                          <a:spcPts val="0"/>
                        </a:spcBef>
                        <a:spcAft>
                          <a:spcPts val="0"/>
                        </a:spcAft>
                        <a:buFont typeface="Arial" panose="020B0604020202020204" pitchFamily="34" charset="0"/>
                        <a:buNone/>
                      </a:pPr>
                      <a:endParaRPr lang="en-AU" sz="1000" i="1" kern="1200">
                        <a:solidFill>
                          <a:schemeClr val="dk1"/>
                        </a:solidFill>
                        <a:latin typeface="+mn-lt"/>
                        <a:ea typeface="+mn-ea"/>
                        <a:cs typeface="+mn-cs"/>
                      </a:endParaRPr>
                    </a:p>
                  </a:txBody>
                  <a:tcPr marL="36000" marR="36000" anchor="ctr"/>
                </a:tc>
                <a:extLst>
                  <a:ext uri="{0D108BD9-81ED-4DB2-BD59-A6C34878D82A}">
                    <a16:rowId xmlns:a16="http://schemas.microsoft.com/office/drawing/2014/main" val="2886843936"/>
                  </a:ext>
                </a:extLst>
              </a:tr>
              <a:tr h="319683">
                <a:tc rowSpan="2">
                  <a:txBody>
                    <a:bodyPr/>
                    <a:lstStyle/>
                    <a:p>
                      <a:pPr algn="ctr">
                        <a:lnSpc>
                          <a:spcPct val="100000"/>
                        </a:lnSpc>
                        <a:spcBef>
                          <a:spcPts val="0"/>
                        </a:spcBef>
                        <a:spcAft>
                          <a:spcPts val="0"/>
                        </a:spcAft>
                      </a:pPr>
                      <a:r>
                        <a:rPr lang="en-AU" sz="1000" b="1">
                          <a:latin typeface="+mn-lt"/>
                          <a:cs typeface="Segoe UI Semilight"/>
                        </a:rPr>
                        <a:t>DNSP</a:t>
                      </a:r>
                    </a:p>
                    <a:p>
                      <a:pPr algn="ctr">
                        <a:lnSpc>
                          <a:spcPct val="100000"/>
                        </a:lnSpc>
                        <a:spcBef>
                          <a:spcPts val="0"/>
                        </a:spcBef>
                        <a:spcAft>
                          <a:spcPts val="0"/>
                        </a:spcAft>
                      </a:pPr>
                      <a:endParaRPr lang="en-AU" sz="1000" b="1">
                        <a:latin typeface="+mn-lt"/>
                        <a:cs typeface="Segoe UI Semilight" panose="020B0402040204020203" pitchFamily="34" charset="0"/>
                      </a:endParaRPr>
                    </a:p>
                  </a:txBody>
                  <a:tcPr marL="36000" marR="3600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a:latin typeface="+mn-lt"/>
                          <a:cs typeface="Segoe UI Semilight"/>
                        </a:rPr>
                        <a:t>Receive and process 5-minute metering data.</a:t>
                      </a:r>
                    </a:p>
                  </a:txBody>
                  <a:tcPr marL="36000" marR="36000" anchor="ctr"/>
                </a:tc>
                <a:tc rowSpan="2">
                  <a:txBody>
                    <a:bodyPr/>
                    <a:lstStyle/>
                    <a:p>
                      <a:pPr algn="ctr">
                        <a:lnSpc>
                          <a:spcPct val="100000"/>
                        </a:lnSpc>
                        <a:spcBef>
                          <a:spcPts val="0"/>
                        </a:spcBef>
                        <a:spcAft>
                          <a:spcPts val="0"/>
                        </a:spcAft>
                      </a:pPr>
                      <a:r>
                        <a:rPr lang="en-AU" sz="1000">
                          <a:latin typeface="+mn-lt"/>
                        </a:rPr>
                        <a:t>At-risk</a:t>
                      </a:r>
                    </a:p>
                  </a:txBody>
                  <a:tcPr marL="36000" marR="36000" anchor="ctr">
                    <a:solidFill>
                      <a:schemeClr val="accent4"/>
                    </a:solidFill>
                  </a:tcPr>
                </a:tc>
                <a:tc rowSpan="2">
                  <a:txBody>
                    <a:bodyPr/>
                    <a:lstStyle/>
                    <a:p>
                      <a:pPr marL="171450" indent="-171450" rtl="0" fontAlgn="base">
                        <a:buFont typeface="Arial" panose="020B0604020202020204" pitchFamily="34" charset="0"/>
                        <a:buChar char="•"/>
                      </a:pPr>
                      <a:r>
                        <a:rPr lang="en-AU" sz="1000" b="0" i="0" kern="1200">
                          <a:solidFill>
                            <a:schemeClr val="dk1"/>
                          </a:solidFill>
                          <a:effectLst/>
                          <a:latin typeface="+mn-lt"/>
                          <a:ea typeface="+mn-ea"/>
                          <a:cs typeface="+mn-cs"/>
                        </a:rPr>
                        <a:t>All DNSPs report "on track" for receive and process 5-min metering data</a:t>
                      </a:r>
                    </a:p>
                    <a:p>
                      <a:pPr marL="171450" lvl="0" indent="-171450">
                        <a:buFont typeface="Arial" panose="020B0604020202020204" pitchFamily="34" charset="0"/>
                        <a:buChar char="•"/>
                      </a:pPr>
                      <a:r>
                        <a:rPr lang="en-AU" sz="1000" b="0" i="0" kern="1200">
                          <a:solidFill>
                            <a:schemeClr val="dk1"/>
                          </a:solidFill>
                          <a:effectLst/>
                          <a:latin typeface="+mn-lt"/>
                          <a:ea typeface="+mn-ea"/>
                          <a:cs typeface="+mn-cs"/>
                        </a:rPr>
                        <a:t>Multiple DNSPs are reporting at risk or late for numerous GS related items, including:</a:t>
                      </a:r>
                      <a:r>
                        <a:rPr lang="en-US" sz="1000" b="0" i="0" kern="1200">
                          <a:solidFill>
                            <a:schemeClr val="dk1"/>
                          </a:solidFill>
                          <a:effectLst/>
                          <a:latin typeface="+mn-lt"/>
                          <a:ea typeface="+mn-ea"/>
                          <a:cs typeface="+mn-cs"/>
                        </a:rPr>
                        <a:t>​</a:t>
                      </a:r>
                    </a:p>
                    <a:p>
                      <a:pPr marL="628650" lvl="1" indent="-171450" rtl="0" fontAlgn="base">
                        <a:buFont typeface="Arial"/>
                        <a:buChar char="•"/>
                      </a:pPr>
                      <a:r>
                        <a:rPr lang="en-AU" sz="1000" b="0" i="0" kern="1200">
                          <a:solidFill>
                            <a:schemeClr val="dk1"/>
                          </a:solidFill>
                          <a:effectLst/>
                          <a:latin typeface="+mn-lt"/>
                          <a:ea typeface="+mn-ea"/>
                          <a:cs typeface="+mn-cs"/>
                        </a:rPr>
                        <a:t>Cross boundary supplies, 4 reporting at-risk or late</a:t>
                      </a:r>
                      <a:r>
                        <a:rPr lang="en-US" sz="1000" b="0" i="0" kern="1200">
                          <a:solidFill>
                            <a:schemeClr val="dk1"/>
                          </a:solidFill>
                          <a:effectLst/>
                          <a:latin typeface="+mn-lt"/>
                          <a:ea typeface="+mn-ea"/>
                          <a:cs typeface="+mn-cs"/>
                        </a:rPr>
                        <a:t>​</a:t>
                      </a:r>
                    </a:p>
                    <a:p>
                      <a:pPr marL="628650" lvl="1" indent="-171450" rtl="0" fontAlgn="base">
                        <a:buFont typeface="Arial"/>
                        <a:buChar char="•"/>
                      </a:pPr>
                      <a:r>
                        <a:rPr lang="en-AU" sz="1000" b="0" i="0" kern="1200">
                          <a:solidFill>
                            <a:schemeClr val="dk1"/>
                          </a:solidFill>
                          <a:effectLst/>
                          <a:latin typeface="+mn-lt"/>
                          <a:ea typeface="+mn-ea"/>
                          <a:cs typeface="+mn-cs"/>
                        </a:rPr>
                        <a:t>NCONUML, 2 reporting at-risk or late </a:t>
                      </a:r>
                      <a:r>
                        <a:rPr lang="en-US" sz="1000" b="0" i="0" kern="1200">
                          <a:solidFill>
                            <a:schemeClr val="dk1"/>
                          </a:solidFill>
                          <a:effectLst/>
                          <a:latin typeface="+mn-lt"/>
                          <a:ea typeface="+mn-ea"/>
                          <a:cs typeface="+mn-cs"/>
                        </a:rPr>
                        <a:t>​</a:t>
                      </a:r>
                    </a:p>
                    <a:p>
                      <a:pPr marL="171450" indent="-171450" rtl="0" fontAlgn="base">
                        <a:buFont typeface="Arial" panose="020B0604020202020204" pitchFamily="34" charset="0"/>
                        <a:buChar char="•"/>
                      </a:pPr>
                      <a:r>
                        <a:rPr lang="en-US" sz="1000" b="0" i="0" kern="1200">
                          <a:solidFill>
                            <a:schemeClr val="dk1"/>
                          </a:solidFill>
                          <a:effectLst/>
                          <a:latin typeface="+mn-lt"/>
                          <a:ea typeface="+mn-ea"/>
                          <a:cs typeface="+mn-cs"/>
                        </a:rPr>
                        <a:t>NMI reclassification required for GS has commenced, 1 DNSP reporting "late" for this activity</a:t>
                      </a:r>
                    </a:p>
                    <a:p>
                      <a:pPr marL="171450" indent="-171450" rtl="0" fontAlgn="base">
                        <a:buFont typeface="Arial" panose="020B0604020202020204" pitchFamily="34" charset="0"/>
                        <a:buChar char="•"/>
                      </a:pPr>
                      <a:r>
                        <a:rPr lang="en-AU" sz="1000" b="0" i="0" kern="1200">
                          <a:solidFill>
                            <a:schemeClr val="dk1"/>
                          </a:solidFill>
                          <a:effectLst/>
                          <a:latin typeface="+mn-lt"/>
                          <a:ea typeface="+mn-ea"/>
                          <a:cs typeface="+mn-cs"/>
                        </a:rPr>
                        <a:t>There will be an impact on the UFE values initially published for those profile areas, likely to be mainly confined to initial months of UFE reporting</a:t>
                      </a:r>
                      <a:endParaRPr lang="en-US" sz="1000" b="0" i="0" kern="1200">
                        <a:solidFill>
                          <a:schemeClr val="dk1"/>
                        </a:solidFill>
                        <a:effectLst/>
                        <a:latin typeface="+mn-lt"/>
                        <a:ea typeface="+mn-ea"/>
                        <a:cs typeface="+mn-cs"/>
                      </a:endParaRPr>
                    </a:p>
                  </a:txBody>
                  <a:tcPr marL="36000" marR="36000" anchor="ctr"/>
                </a:tc>
                <a:extLst>
                  <a:ext uri="{0D108BD9-81ED-4DB2-BD59-A6C34878D82A}">
                    <a16:rowId xmlns:a16="http://schemas.microsoft.com/office/drawing/2014/main" val="3585666908"/>
                  </a:ext>
                </a:extLst>
              </a:tr>
              <a:tr h="1014093">
                <a:tc vMerge="1">
                  <a:txBody>
                    <a:bodyPr/>
                    <a:lstStyle/>
                    <a:p>
                      <a:pPr algn="ctr"/>
                      <a:endParaRPr lang="en-AU" sz="1000" b="1"/>
                    </a:p>
                  </a:txBody>
                  <a:tcPr marL="36000" marR="36000" anchor="ctr"/>
                </a:tc>
                <a:tc>
                  <a:txBody>
                    <a:bodyPr/>
                    <a:lstStyle/>
                    <a:p>
                      <a:pPr>
                        <a:lnSpc>
                          <a:spcPct val="100000"/>
                        </a:lnSpc>
                        <a:spcBef>
                          <a:spcPts val="0"/>
                        </a:spcBef>
                        <a:spcAft>
                          <a:spcPts val="0"/>
                        </a:spcAft>
                      </a:pPr>
                      <a:r>
                        <a:rPr lang="en-AU" sz="1000">
                          <a:latin typeface="+mn-lt"/>
                          <a:cs typeface="Segoe UI Semilight"/>
                        </a:rPr>
                        <a:t>Provide GS metering and standing data updates (incl. NCONUML).</a:t>
                      </a:r>
                    </a:p>
                  </a:txBody>
                  <a:tcPr marL="36000" marR="36000" anchor="ctr"/>
                </a:tc>
                <a:tc vMerge="1">
                  <a:txBody>
                    <a:bodyPr/>
                    <a:lstStyle/>
                    <a:p>
                      <a:endParaRPr lang="en-AU" sz="1050"/>
                    </a:p>
                  </a:txBody>
                  <a:tcPr marL="36000" marR="36000" anchor="ctr">
                    <a:solidFill>
                      <a:schemeClr val="tx1"/>
                    </a:solidFill>
                  </a:tcPr>
                </a:tc>
                <a:tc vMerge="1">
                  <a:txBody>
                    <a:bodyPr/>
                    <a:lstStyle/>
                    <a:p>
                      <a:pPr marL="171450" indent="-171450">
                        <a:lnSpc>
                          <a:spcPct val="100000"/>
                        </a:lnSpc>
                        <a:spcBef>
                          <a:spcPts val="0"/>
                        </a:spcBef>
                        <a:spcAft>
                          <a:spcPts val="0"/>
                        </a:spcAft>
                        <a:buFont typeface="Arial" panose="020B0604020202020204" pitchFamily="34" charset="0"/>
                        <a:buChar char="•"/>
                      </a:pPr>
                      <a:endParaRPr lang="en-AU" sz="900" i="0"/>
                    </a:p>
                  </a:txBody>
                  <a:tcPr marL="36000" marR="36000" anchor="ctr"/>
                </a:tc>
                <a:extLst>
                  <a:ext uri="{0D108BD9-81ED-4DB2-BD59-A6C34878D82A}">
                    <a16:rowId xmlns:a16="http://schemas.microsoft.com/office/drawing/2014/main" val="905721622"/>
                  </a:ext>
                </a:extLst>
              </a:tr>
              <a:tr h="417861">
                <a:tc rowSpan="2">
                  <a:txBody>
                    <a:bodyPr/>
                    <a:lstStyle/>
                    <a:p>
                      <a:pPr algn="ctr"/>
                      <a:r>
                        <a:rPr lang="en-AU" sz="1000" b="1">
                          <a:latin typeface="+mn-lt"/>
                          <a:cs typeface="Segoe UI Semilight"/>
                        </a:rPr>
                        <a:t>TNSP</a:t>
                      </a:r>
                    </a:p>
                  </a:txBody>
                  <a:tcPr marL="36000" marR="3600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a:latin typeface="+mn-lt"/>
                          <a:cs typeface="Segoe UI Semilight"/>
                        </a:rPr>
                        <a:t>Receive and process 5-minute metering data</a:t>
                      </a:r>
                    </a:p>
                  </a:txBody>
                  <a:tcPr marL="36000" marR="36000"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000">
                          <a:solidFill>
                            <a:schemeClr val="bg1"/>
                          </a:solidFill>
                          <a:latin typeface="+mn-lt"/>
                        </a:rPr>
                        <a:t>On-track</a:t>
                      </a:r>
                    </a:p>
                  </a:txBody>
                  <a:tcPr marL="36000" marR="36000" anchor="ctr">
                    <a:solidFill>
                      <a:srgbClr val="00B050"/>
                    </a:solidFill>
                  </a:tcPr>
                </a:tc>
                <a:tc>
                  <a:txBody>
                    <a:bodyPr/>
                    <a:lstStyle/>
                    <a:p>
                      <a:pPr marL="171450" indent="-171450" rtl="0" fontAlgn="base">
                        <a:buFont typeface="Arial" panose="020B0604020202020204" pitchFamily="34" charset="0"/>
                        <a:buChar char="•"/>
                      </a:pPr>
                      <a:r>
                        <a:rPr lang="en-AU" sz="1000" b="0" i="0" kern="1200">
                          <a:solidFill>
                            <a:schemeClr val="dk1"/>
                          </a:solidFill>
                          <a:effectLst/>
                          <a:latin typeface="+mn-lt"/>
                          <a:ea typeface="+mn-ea"/>
                          <a:cs typeface="+mn-cs"/>
                        </a:rPr>
                        <a:t>5/7 TNSPs reporting their overall programs as on track</a:t>
                      </a:r>
                      <a:r>
                        <a:rPr lang="en-US" sz="1000" b="0" i="0" kern="1200">
                          <a:solidFill>
                            <a:schemeClr val="dk1"/>
                          </a:solidFill>
                          <a:effectLst/>
                          <a:latin typeface="+mn-lt"/>
                          <a:ea typeface="+mn-ea"/>
                          <a:cs typeface="+mn-cs"/>
                        </a:rPr>
                        <a:t>​, 2 "At risk" in regards ability to receive and process 5-min metering data</a:t>
                      </a:r>
                    </a:p>
                    <a:p>
                      <a:pPr marL="171450" indent="-171450" rtl="0" fontAlgn="base">
                        <a:buFont typeface="Arial" panose="020B0604020202020204" pitchFamily="34" charset="0"/>
                        <a:buChar char="•"/>
                      </a:pPr>
                      <a:r>
                        <a:rPr lang="en-AU" sz="1000" b="0" i="0" kern="1200">
                          <a:solidFill>
                            <a:schemeClr val="dk1"/>
                          </a:solidFill>
                          <a:effectLst/>
                          <a:latin typeface="+mn-lt"/>
                          <a:ea typeface="+mn-ea"/>
                          <a:cs typeface="+mn-cs"/>
                        </a:rPr>
                        <a:t>2 out of 7 have the intention to receive 5-min metering data prior to the Rule commencement date</a:t>
                      </a:r>
                      <a:r>
                        <a:rPr lang="en-US" sz="1000" b="0" i="0" kern="1200">
                          <a:solidFill>
                            <a:schemeClr val="dk1"/>
                          </a:solidFill>
                          <a:effectLst/>
                          <a:latin typeface="+mn-lt"/>
                          <a:ea typeface="+mn-ea"/>
                          <a:cs typeface="+mn-cs"/>
                        </a:rPr>
                        <a:t>​</a:t>
                      </a:r>
                    </a:p>
                  </a:txBody>
                  <a:tcPr marL="36000" marR="36000" anchor="ctr"/>
                </a:tc>
                <a:extLst>
                  <a:ext uri="{0D108BD9-81ED-4DB2-BD59-A6C34878D82A}">
                    <a16:rowId xmlns:a16="http://schemas.microsoft.com/office/drawing/2014/main" val="1757833865"/>
                  </a:ext>
                </a:extLst>
              </a:tr>
              <a:tr h="272020">
                <a:tc vMerge="1">
                  <a:txBody>
                    <a:bodyPr/>
                    <a:lstStyle/>
                    <a:p>
                      <a:pPr algn="ctr"/>
                      <a:endParaRPr lang="en-AU" sz="1000" b="1"/>
                    </a:p>
                  </a:txBody>
                  <a:tcPr marL="36000" marR="36000"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AU" sz="1000">
                          <a:latin typeface="+mn-lt"/>
                          <a:cs typeface="Segoe UI Semilight"/>
                        </a:rPr>
                        <a:t>Provide GS metering and standing data updates </a:t>
                      </a:r>
                    </a:p>
                  </a:txBody>
                  <a:tcPr marL="36000" marR="36000" anchor="ctr"/>
                </a:tc>
                <a:tc vMerge="1">
                  <a:txBody>
                    <a:bodyPr/>
                    <a:lstStyle/>
                    <a:p>
                      <a:endParaRPr lang="en-AU" sz="1050"/>
                    </a:p>
                  </a:txBody>
                  <a:tcPr marL="36000" marR="36000" anchor="ctr">
                    <a:solidFill>
                      <a:schemeClr val="tx1"/>
                    </a:solidFill>
                  </a:tcPr>
                </a:tc>
                <a:tc>
                  <a:txBody>
                    <a:bodyPr/>
                    <a:lstStyle/>
                    <a:p>
                      <a:pPr marL="171450" indent="-171450">
                        <a:buFont typeface="Arial" panose="020B0604020202020204" pitchFamily="34" charset="0"/>
                        <a:buChar char="•"/>
                      </a:pPr>
                      <a:r>
                        <a:rPr lang="en-AU" sz="1000" i="0">
                          <a:solidFill>
                            <a:schemeClr val="tx1"/>
                          </a:solidFill>
                          <a:latin typeface="+mn-lt"/>
                        </a:rPr>
                        <a:t>1 TNSP reporting "at risk" for establishment of new NMI classification codes</a:t>
                      </a:r>
                    </a:p>
                  </a:txBody>
                  <a:tcPr marL="36000" marR="36000" anchor="ctr"/>
                </a:tc>
                <a:extLst>
                  <a:ext uri="{0D108BD9-81ED-4DB2-BD59-A6C34878D82A}">
                    <a16:rowId xmlns:a16="http://schemas.microsoft.com/office/drawing/2014/main" val="4185138651"/>
                  </a:ext>
                </a:extLst>
              </a:tr>
              <a:tr h="686129">
                <a:tc rowSpan="3">
                  <a:txBody>
                    <a:bodyPr/>
                    <a:lstStyle/>
                    <a:p>
                      <a:pPr algn="ctr"/>
                      <a:r>
                        <a:rPr lang="en-AU" sz="1000" b="1">
                          <a:latin typeface="+mn-lt"/>
                          <a:cs typeface="Segoe UI Semilight"/>
                        </a:rPr>
                        <a:t>MDP</a:t>
                      </a:r>
                    </a:p>
                  </a:txBody>
                  <a:tcPr marL="36000" marR="36000" anchor="ctr"/>
                </a:tc>
                <a:tc>
                  <a:txBody>
                    <a:bodyPr/>
                    <a:lstStyle/>
                    <a:p>
                      <a:r>
                        <a:rPr lang="en-AU" sz="1000">
                          <a:latin typeface="+mn-lt"/>
                          <a:cs typeface="Segoe UI Semilight"/>
                        </a:rPr>
                        <a:t>Provide 5-minute metering data </a:t>
                      </a:r>
                      <a:r>
                        <a:rPr lang="en-AU" sz="1000" b="1">
                          <a:latin typeface="+mn-lt"/>
                          <a:cs typeface="Segoe UI Semilight"/>
                        </a:rPr>
                        <a:t>T1-3 distribution connected meters, type 7 meters. </a:t>
                      </a:r>
                    </a:p>
                  </a:txBody>
                  <a:tcPr marL="36000" marR="36000" anchor="ct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000">
                          <a:solidFill>
                            <a:schemeClr val="bg1"/>
                          </a:solidFill>
                          <a:latin typeface="+mn-lt"/>
                        </a:rPr>
                        <a:t>On-track</a:t>
                      </a:r>
                    </a:p>
                  </a:txBody>
                  <a:tcPr marL="36000" marR="36000" anchor="ctr">
                    <a:solidFill>
                      <a:srgbClr val="00B050"/>
                    </a:solidFill>
                  </a:tcPr>
                </a:tc>
                <a:tc rowSpan="3">
                  <a:txBody>
                    <a:bodyPr/>
                    <a:lstStyle/>
                    <a:p>
                      <a:pPr marL="171450" indent="-171450">
                        <a:buFont typeface="Arial" panose="020B0604020202020204" pitchFamily="34" charset="0"/>
                        <a:buChar char="•"/>
                      </a:pPr>
                      <a:endParaRPr lang="en-AU" sz="1000" i="0">
                        <a:latin typeface="+mn-lt"/>
                      </a:endParaRPr>
                    </a:p>
                    <a:p>
                      <a:pPr marL="171450" lvl="0" indent="-171450">
                        <a:buFont typeface="Arial" panose="020B0604020202020204" pitchFamily="34" charset="0"/>
                        <a:buChar char="•"/>
                      </a:pPr>
                      <a:r>
                        <a:rPr lang="en-AU" sz="1000" i="0">
                          <a:latin typeface="+mn-lt"/>
                        </a:rPr>
                        <a:t>98,000 Tier 1 basic meters do not have active datastreams (as at 8/8) indicating that basic reads may not be available for inclusion in UFE calculations, 93,000 relate to a single distribution area.  Majority of impact will be confined to that area, all relevant MDPs reporting activity "on track"</a:t>
                      </a:r>
                      <a:endParaRPr lang="en-US" sz="1000">
                        <a:latin typeface="+mn-lt"/>
                      </a:endParaRPr>
                    </a:p>
                    <a:p>
                      <a:pPr marL="171450" lvl="0" indent="-171450">
                        <a:buFont typeface="Arial" panose="020B0604020202020204" pitchFamily="34" charset="0"/>
                        <a:buChar char="•"/>
                      </a:pPr>
                      <a:r>
                        <a:rPr lang="en-AU" sz="1000" i="0">
                          <a:latin typeface="+mn-lt"/>
                        </a:rPr>
                        <a:t>Delivery of 5-minute metering data for T1-3 distribution connected meters dependent on MP upgrades in addition to MDP delivery capability</a:t>
                      </a:r>
                    </a:p>
                    <a:p>
                      <a:pPr marL="171450" lvl="0" indent="-171450">
                        <a:buFont typeface="Arial" panose="020B0604020202020204" pitchFamily="34" charset="0"/>
                        <a:buChar char="•"/>
                      </a:pPr>
                      <a:r>
                        <a:rPr lang="en-AU" sz="1000" i="0">
                          <a:latin typeface="+mn-lt"/>
                        </a:rPr>
                        <a:t>2 MDPs reporting "late" for delivery of type 7 data, with rectification plan for October</a:t>
                      </a:r>
                    </a:p>
                    <a:p>
                      <a:pPr marL="171450" lvl="0" indent="-171450">
                        <a:buFont typeface="Arial" panose="020B0604020202020204" pitchFamily="34" charset="0"/>
                        <a:buChar char="•"/>
                      </a:pPr>
                      <a:r>
                        <a:rPr lang="en-AU" sz="1000" i="0">
                          <a:latin typeface="+mn-lt"/>
                        </a:rPr>
                        <a:t>All MDPs report "on track" for delivery of interval metering data via MDFF</a:t>
                      </a:r>
                    </a:p>
                    <a:p>
                      <a:pPr marL="171450" indent="-171450">
                        <a:buFont typeface="Arial" panose="020B0604020202020204" pitchFamily="34" charset="0"/>
                        <a:buChar char="•"/>
                      </a:pPr>
                      <a:endParaRPr lang="en-AU" sz="1000" i="0">
                        <a:latin typeface="+mn-lt"/>
                      </a:endParaRPr>
                    </a:p>
                    <a:p>
                      <a:pPr marL="171450" indent="-171450">
                        <a:buFont typeface="Arial" panose="020B0604020202020204" pitchFamily="34" charset="0"/>
                        <a:buChar char="•"/>
                      </a:pPr>
                      <a:endParaRPr lang="en-AU" sz="1000" i="0">
                        <a:latin typeface="+mn-lt"/>
                      </a:endParaRPr>
                    </a:p>
                  </a:txBody>
                  <a:tcPr marL="36000" marR="36000" anchor="ctr"/>
                </a:tc>
                <a:extLst>
                  <a:ext uri="{0D108BD9-81ED-4DB2-BD59-A6C34878D82A}">
                    <a16:rowId xmlns:a16="http://schemas.microsoft.com/office/drawing/2014/main" val="1053141533"/>
                  </a:ext>
                </a:extLst>
              </a:tr>
              <a:tr h="577243">
                <a:tc vMerge="1">
                  <a:txBody>
                    <a:bodyPr/>
                    <a:lstStyle/>
                    <a:p>
                      <a:pPr algn="ctr"/>
                      <a:endParaRPr lang="en-AU" sz="1000" b="1"/>
                    </a:p>
                  </a:txBody>
                  <a:tcPr marL="36000" marR="36000" anchor="ctr"/>
                </a:tc>
                <a:tc>
                  <a:txBody>
                    <a:bodyPr/>
                    <a:lstStyle/>
                    <a:p>
                      <a:r>
                        <a:rPr lang="en-AU" sz="1000">
                          <a:latin typeface="+mn-lt"/>
                          <a:cs typeface="Segoe UI Semilight"/>
                        </a:rPr>
                        <a:t>Provide type 4, 4A, Vic Ami metering data at 5-minute granularity by 1 December 2022</a:t>
                      </a:r>
                    </a:p>
                  </a:txBody>
                  <a:tcPr marL="36000" marR="36000" anchor="ctr"/>
                </a:tc>
                <a:tc vMerge="1">
                  <a:txBody>
                    <a:bodyPr/>
                    <a:lstStyle/>
                    <a:p>
                      <a:endParaRPr lang="en-AU" sz="1050"/>
                    </a:p>
                  </a:txBody>
                  <a:tcPr marL="36000" marR="36000" anchor="ctr">
                    <a:solidFill>
                      <a:schemeClr val="tx1"/>
                    </a:solidFill>
                  </a:tcPr>
                </a:tc>
                <a:tc vMerge="1">
                  <a:txBody>
                    <a:bodyPr/>
                    <a:lstStyle/>
                    <a:p>
                      <a:pPr marL="171450" indent="-171450">
                        <a:buFont typeface="Arial" panose="020B0604020202020204" pitchFamily="34" charset="0"/>
                        <a:buChar char="•"/>
                      </a:pPr>
                      <a:endParaRPr lang="en-AU" sz="900" i="0"/>
                    </a:p>
                  </a:txBody>
                  <a:tcPr marL="36000" marR="36000" anchor="ctr"/>
                </a:tc>
                <a:extLst>
                  <a:ext uri="{0D108BD9-81ED-4DB2-BD59-A6C34878D82A}">
                    <a16:rowId xmlns:a16="http://schemas.microsoft.com/office/drawing/2014/main" val="1633647725"/>
                  </a:ext>
                </a:extLst>
              </a:tr>
              <a:tr h="0">
                <a:tc vMerge="1">
                  <a:txBody>
                    <a:bodyPr/>
                    <a:lstStyle/>
                    <a:p>
                      <a:endParaRPr lang="en-AU"/>
                    </a:p>
                  </a:txBody>
                  <a:tcPr/>
                </a:tc>
                <a:tc>
                  <a:txBody>
                    <a:bodyPr/>
                    <a:lstStyle/>
                    <a:p>
                      <a:r>
                        <a:rPr lang="en-AU" sz="1000">
                          <a:latin typeface="+mn-lt"/>
                          <a:cs typeface="Segoe UI Semilight"/>
                        </a:rPr>
                        <a:t>Provide basic metering data for tier 1 NMIs to AEMO.</a:t>
                      </a:r>
                    </a:p>
                  </a:txBody>
                  <a:tcPr marL="36000" marR="36000" anchor="ctr"/>
                </a:tc>
                <a:tc vMerge="1">
                  <a:txBody>
                    <a:bodyPr/>
                    <a:lstStyle/>
                    <a:p>
                      <a:endParaRPr lang="en-AU"/>
                    </a:p>
                  </a:txBody>
                  <a:tcPr/>
                </a:tc>
                <a:tc vMerge="1">
                  <a:txBody>
                    <a:bodyPr/>
                    <a:lstStyle/>
                    <a:p>
                      <a:pPr marL="171450" indent="-171450">
                        <a:buFont typeface="Arial" panose="020B0604020202020204" pitchFamily="34" charset="0"/>
                        <a:buChar char="•"/>
                      </a:pPr>
                      <a:endParaRPr lang="en-AU" sz="900" i="0"/>
                    </a:p>
                  </a:txBody>
                  <a:tcPr marL="36000" marR="36000" anchor="ctr"/>
                </a:tc>
                <a:extLst>
                  <a:ext uri="{0D108BD9-81ED-4DB2-BD59-A6C34878D82A}">
                    <a16:rowId xmlns:a16="http://schemas.microsoft.com/office/drawing/2014/main" val="3239564150"/>
                  </a:ext>
                </a:extLst>
              </a:tr>
              <a:tr h="58683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AU" sz="1000" b="1">
                          <a:latin typeface="+mn-lt"/>
                          <a:cs typeface="Segoe UI Semilight"/>
                        </a:rPr>
                        <a:t>MP, MC</a:t>
                      </a:r>
                    </a:p>
                    <a:p>
                      <a:pPr algn="ctr"/>
                      <a:endParaRPr lang="en-AU" sz="1000" b="1">
                        <a:latin typeface="+mn-lt"/>
                        <a:cs typeface="Segoe UI Semilight" panose="020B0402040204020203" pitchFamily="34" charset="0"/>
                      </a:endParaRPr>
                    </a:p>
                  </a:txBody>
                  <a:tcPr marL="36000" marR="36000" anchor="ctr"/>
                </a:tc>
                <a:tc>
                  <a:txBody>
                    <a:bodyPr/>
                    <a:lstStyle/>
                    <a:p>
                      <a:pPr algn="l"/>
                      <a:r>
                        <a:rPr lang="en-AU" sz="1000">
                          <a:latin typeface="+mn-lt"/>
                          <a:cs typeface="Segoe UI Semilight"/>
                        </a:rPr>
                        <a:t>All T1-3,4* meters are able to produce and store 5-minute data. </a:t>
                      </a:r>
                    </a:p>
                  </a:txBody>
                  <a:tcPr marL="36000" marR="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000">
                          <a:latin typeface="+mn-lt"/>
                        </a:rPr>
                        <a:t>At-risk</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AU" sz="1000">
                        <a:solidFill>
                          <a:schemeClr val="bg1"/>
                        </a:solidFill>
                        <a:highlight>
                          <a:srgbClr val="FFFF00"/>
                        </a:highlight>
                        <a:latin typeface="+mn-lt"/>
                      </a:endParaRPr>
                    </a:p>
                  </a:txBody>
                  <a:tcPr marL="36000" marR="36000" anchor="ctr">
                    <a:solidFill>
                      <a:schemeClr val="accent4"/>
                    </a:solidFill>
                  </a:tcPr>
                </a:tc>
                <a:tc>
                  <a:txBody>
                    <a:bodyPr/>
                    <a:lstStyle/>
                    <a:p>
                      <a:pPr marL="171450" indent="-171450">
                        <a:buFont typeface="Arial" panose="020B0604020202020204" pitchFamily="34" charset="0"/>
                        <a:buChar char="•"/>
                      </a:pPr>
                      <a:r>
                        <a:rPr lang="en-AU" sz="1000" i="0">
                          <a:latin typeface="+mn-lt"/>
                        </a:rPr>
                        <a:t>14% of T1 non-essential meters yet to be 5 minute capable (based on RTC update), with all scheduled to be compliant by 1 Oct,</a:t>
                      </a:r>
                    </a:p>
                    <a:p>
                      <a:pPr marL="171450" indent="-171450">
                        <a:buFont typeface="Arial" panose="020B0604020202020204" pitchFamily="34" charset="0"/>
                        <a:buChar char="•"/>
                      </a:pPr>
                      <a:r>
                        <a:rPr lang="en-AU" sz="1000" i="0">
                          <a:latin typeface="+mn-lt"/>
                        </a:rPr>
                        <a:t>Potential impact to accuracy of 5 minute readings when profiled with FRMP exposure for non-compliant meters, if late</a:t>
                      </a:r>
                    </a:p>
                  </a:txBody>
                  <a:tcPr marL="36000" marR="36000" marB="0" anchor="ctr"/>
                </a:tc>
                <a:extLst>
                  <a:ext uri="{0D108BD9-81ED-4DB2-BD59-A6C34878D82A}">
                    <a16:rowId xmlns:a16="http://schemas.microsoft.com/office/drawing/2014/main" val="413364890"/>
                  </a:ext>
                </a:extLst>
              </a:tr>
              <a:tr h="501289">
                <a:tc gridSpan="2">
                  <a:txBody>
                    <a:bodyPr/>
                    <a:lstStyle/>
                    <a:p>
                      <a:pPr algn="ctr"/>
                      <a:r>
                        <a:rPr lang="en-AU" sz="1000" b="1">
                          <a:solidFill>
                            <a:schemeClr val="tx1"/>
                          </a:solidFill>
                          <a:latin typeface="+mn-lt"/>
                          <a:cs typeface="Segoe UI Semilight"/>
                        </a:rPr>
                        <a:t>Summary – Other Industry Capabilities</a:t>
                      </a:r>
                    </a:p>
                  </a:txBody>
                  <a:tcPr marL="36000" marR="36000" anchor="ctr">
                    <a:solidFill>
                      <a:schemeClr val="accent6">
                        <a:lumMod val="90000"/>
                      </a:schemeClr>
                    </a:solidFill>
                  </a:tcPr>
                </a:tc>
                <a:tc hMerge="1">
                  <a:txBody>
                    <a:bodyPr/>
                    <a:lstStyle/>
                    <a:p>
                      <a:pPr algn="ctr"/>
                      <a:endParaRPr lang="en-AU" sz="800">
                        <a:solidFill>
                          <a:schemeClr val="bg1"/>
                        </a:solidFill>
                        <a:latin typeface="Segoe UI Semilight" panose="020B0402040204020203" pitchFamily="34" charset="0"/>
                        <a:cs typeface="Segoe UI Semilight" panose="020B0402040204020203" pitchFamily="34" charset="0"/>
                      </a:endParaRPr>
                    </a:p>
                  </a:txBody>
                  <a:tcPr marL="36000" marR="36000" anchor="ctr">
                    <a:solidFill>
                      <a:schemeClr val="accent6">
                        <a:lumMod val="90000"/>
                      </a:schemeClr>
                    </a:solidFill>
                  </a:tcPr>
                </a:tc>
                <a:tc>
                  <a:txBody>
                    <a:bodyPr/>
                    <a:lstStyle/>
                    <a:p>
                      <a:pPr algn="ctr"/>
                      <a:r>
                        <a:rPr lang="en-AU" sz="1000">
                          <a:solidFill>
                            <a:schemeClr val="bg1"/>
                          </a:solidFill>
                          <a:latin typeface="+mn-lt"/>
                        </a:rPr>
                        <a:t>On-track</a:t>
                      </a:r>
                      <a:endParaRPr lang="en-AU" sz="1000">
                        <a:latin typeface="+mn-lt"/>
                      </a:endParaRPr>
                    </a:p>
                  </a:txBody>
                  <a:tcPr marL="36000" marR="36000" anchor="ctr">
                    <a:solidFill>
                      <a:srgbClr val="00B050"/>
                    </a:solidFill>
                  </a:tcPr>
                </a:tc>
                <a:tc>
                  <a:txBody>
                    <a:bodyPr/>
                    <a:lstStyle/>
                    <a:p>
                      <a:pPr marL="171450" indent="-171450">
                        <a:buFont typeface="Arial" panose="020B0604020202020204" pitchFamily="34" charset="0"/>
                        <a:buChar char="•"/>
                      </a:pPr>
                      <a:r>
                        <a:rPr lang="en-AU" sz="1000" i="0">
                          <a:latin typeface="+mn-lt"/>
                        </a:rPr>
                        <a:t>Based on participant reports – no issues that would prevent rule commencement </a:t>
                      </a:r>
                    </a:p>
                    <a:p>
                      <a:pPr marL="171450" indent="-171450">
                        <a:buFont typeface="Arial" panose="020B0604020202020204" pitchFamily="34" charset="0"/>
                        <a:buChar char="•"/>
                      </a:pPr>
                      <a:r>
                        <a:rPr lang="en-AU" sz="1000" i="0">
                          <a:latin typeface="+mn-lt"/>
                        </a:rPr>
                        <a:t>Noted Risk re tranche 1 metering completion that has potential impact to FRMP</a:t>
                      </a:r>
                    </a:p>
                    <a:p>
                      <a:pPr marL="171450" lvl="0" indent="-171450">
                        <a:buFont typeface="Arial" panose="020B0604020202020204" pitchFamily="34" charset="0"/>
                        <a:buChar char="•"/>
                      </a:pPr>
                      <a:r>
                        <a:rPr lang="en-AU" sz="1000" i="0">
                          <a:latin typeface="+mn-lt"/>
                        </a:rPr>
                        <a:t>Impacts of late and at-risk activity relate to GS Soft start </a:t>
                      </a:r>
                    </a:p>
                  </a:txBody>
                  <a:tcPr marL="36000" marR="36000" anchor="ctr"/>
                </a:tc>
                <a:extLst>
                  <a:ext uri="{0D108BD9-81ED-4DB2-BD59-A6C34878D82A}">
                    <a16:rowId xmlns:a16="http://schemas.microsoft.com/office/drawing/2014/main" val="3615317680"/>
                  </a:ext>
                </a:extLst>
              </a:tr>
            </a:tbl>
          </a:graphicData>
        </a:graphic>
      </p:graphicFrame>
      <p:graphicFrame>
        <p:nvGraphicFramePr>
          <p:cNvPr id="13" name="Table 12">
            <a:extLst>
              <a:ext uri="{FF2B5EF4-FFF2-40B4-BE49-F238E27FC236}">
                <a16:creationId xmlns:a16="http://schemas.microsoft.com/office/drawing/2014/main" id="{11F84745-A131-4892-8C33-0C4B99154C7A}"/>
              </a:ext>
            </a:extLst>
          </p:cNvPr>
          <p:cNvGraphicFramePr>
            <a:graphicFrameLocks noGrp="1"/>
          </p:cNvGraphicFramePr>
          <p:nvPr/>
        </p:nvGraphicFramePr>
        <p:xfrm>
          <a:off x="8865825" y="89425"/>
          <a:ext cx="3213773" cy="1189039"/>
        </p:xfrm>
        <a:graphic>
          <a:graphicData uri="http://schemas.openxmlformats.org/drawingml/2006/table">
            <a:tbl>
              <a:tblPr/>
              <a:tblGrid>
                <a:gridCol w="455397">
                  <a:extLst>
                    <a:ext uri="{9D8B030D-6E8A-4147-A177-3AD203B41FA5}">
                      <a16:colId xmlns:a16="http://schemas.microsoft.com/office/drawing/2014/main" val="3752375256"/>
                    </a:ext>
                  </a:extLst>
                </a:gridCol>
                <a:gridCol w="1009513">
                  <a:extLst>
                    <a:ext uri="{9D8B030D-6E8A-4147-A177-3AD203B41FA5}">
                      <a16:colId xmlns:a16="http://schemas.microsoft.com/office/drawing/2014/main" val="1888874333"/>
                    </a:ext>
                  </a:extLst>
                </a:gridCol>
                <a:gridCol w="1748863">
                  <a:extLst>
                    <a:ext uri="{9D8B030D-6E8A-4147-A177-3AD203B41FA5}">
                      <a16:colId xmlns:a16="http://schemas.microsoft.com/office/drawing/2014/main" val="489716578"/>
                    </a:ext>
                  </a:extLst>
                </a:gridCol>
              </a:tblGrid>
              <a:tr h="39519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l" fontAlgn="t"/>
                      <a:r>
                        <a:rPr lang="en-AU" sz="800" b="1" i="0" u="none" strike="noStrike">
                          <a:solidFill>
                            <a:schemeClr val="tx1"/>
                          </a:solidFill>
                          <a:effectLst/>
                          <a:latin typeface="Calibri" panose="020F0502020204030204" pitchFamily="34" charset="0"/>
                        </a:rPr>
                        <a:t>On track</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64156069"/>
                  </a:ext>
                </a:extLst>
              </a:tr>
              <a:tr h="37011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00"/>
                    </a:solidFill>
                  </a:tcPr>
                </a:tc>
                <a:tc>
                  <a:txBody>
                    <a:bodyPr/>
                    <a:lstStyle/>
                    <a:p>
                      <a:pPr algn="l" fontAlgn="t"/>
                      <a:r>
                        <a:rPr lang="en-AU" sz="800" b="1" i="0" u="none" strike="noStrike">
                          <a:solidFill>
                            <a:schemeClr val="tx1"/>
                          </a:solidFill>
                          <a:effectLst/>
                          <a:latin typeface="Calibri" panose="020F0502020204030204" pitchFamily="34" charset="0"/>
                        </a:rPr>
                        <a:t>Risk 1 – Risk to major milestones or deliveries</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Remediation or contingency activation required to ensure on track delivery for Rule Commencement</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6061604"/>
                  </a:ext>
                </a:extLst>
              </a:tr>
              <a:tr h="423723">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0000"/>
                    </a:solidFill>
                  </a:tcPr>
                </a:tc>
                <a:tc>
                  <a:txBody>
                    <a:bodyPr/>
                    <a:lstStyle/>
                    <a:p>
                      <a:pPr algn="l" fontAlgn="t"/>
                      <a:r>
                        <a:rPr lang="en-AU" sz="800" b="1" i="0" u="none" strike="noStrike">
                          <a:solidFill>
                            <a:schemeClr val="tx1"/>
                          </a:solidFill>
                          <a:effectLst/>
                          <a:latin typeface="Calibri" panose="020F0502020204030204" pitchFamily="34" charset="0"/>
                        </a:rPr>
                        <a:t>Risk 2 – Risk to rule commencement</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Cannot be addressed with available contingencies to be 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91541292"/>
                  </a:ext>
                </a:extLst>
              </a:tr>
            </a:tbl>
          </a:graphicData>
        </a:graphic>
      </p:graphicFrame>
      <p:sp>
        <p:nvSpPr>
          <p:cNvPr id="9" name="Slide Number Placeholder 3">
            <a:extLst>
              <a:ext uri="{FF2B5EF4-FFF2-40B4-BE49-F238E27FC236}">
                <a16:creationId xmlns:a16="http://schemas.microsoft.com/office/drawing/2014/main" id="{BA2A1B99-DCDF-4D48-B6D5-9C6F8C3EC942}"/>
              </a:ext>
            </a:extLst>
          </p:cNvPr>
          <p:cNvSpPr txBox="1">
            <a:spLocks/>
          </p:cNvSpPr>
          <p:nvPr/>
        </p:nvSpPr>
        <p:spPr>
          <a:xfrm>
            <a:off x="11506200" y="6380197"/>
            <a:ext cx="57610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C81F68-4976-451A-B2E9-79BCBD2F70CC}" type="slidenum">
              <a:rPr lang="en-AU" smtClean="0"/>
              <a:pPr/>
              <a:t>28</a:t>
            </a:fld>
            <a:endParaRPr lang="en-AU"/>
          </a:p>
        </p:txBody>
      </p:sp>
    </p:spTree>
    <p:extLst>
      <p:ext uri="{BB962C8B-B14F-4D97-AF65-F5344CB8AC3E}">
        <p14:creationId xmlns:p14="http://schemas.microsoft.com/office/powerpoint/2010/main" val="4025531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68709-21C7-4ABE-ACC3-60EBA9359574}"/>
              </a:ext>
            </a:extLst>
          </p:cNvPr>
          <p:cNvSpPr>
            <a:spLocks noGrp="1"/>
          </p:cNvSpPr>
          <p:nvPr>
            <p:ph type="ctrTitle"/>
          </p:nvPr>
        </p:nvSpPr>
        <p:spPr/>
        <p:txBody>
          <a:bodyPr/>
          <a:lstStyle/>
          <a:p>
            <a:r>
              <a:rPr lang="en-AU"/>
              <a:t>Appendix 3: Essential Meters Status</a:t>
            </a:r>
          </a:p>
        </p:txBody>
      </p:sp>
      <p:sp>
        <p:nvSpPr>
          <p:cNvPr id="3" name="Subtitle 2">
            <a:extLst>
              <a:ext uri="{FF2B5EF4-FFF2-40B4-BE49-F238E27FC236}">
                <a16:creationId xmlns:a16="http://schemas.microsoft.com/office/drawing/2014/main" id="{1C5476EC-B52B-47CE-B12D-6A20E80FD61F}"/>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3966617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5EA9-EADC-4D1D-846D-0A697DF0B0B7}"/>
              </a:ext>
            </a:extLst>
          </p:cNvPr>
          <p:cNvSpPr>
            <a:spLocks noGrp="1"/>
          </p:cNvSpPr>
          <p:nvPr>
            <p:ph type="title"/>
          </p:nvPr>
        </p:nvSpPr>
        <p:spPr/>
        <p:txBody>
          <a:bodyPr>
            <a:normAutofit/>
          </a:bodyPr>
          <a:lstStyle/>
          <a:p>
            <a:r>
              <a:rPr lang="en-AU" sz="4000"/>
              <a:t>Agenda</a:t>
            </a:r>
          </a:p>
        </p:txBody>
      </p:sp>
      <p:sp>
        <p:nvSpPr>
          <p:cNvPr id="4" name="Slide Number Placeholder 3">
            <a:extLst>
              <a:ext uri="{FF2B5EF4-FFF2-40B4-BE49-F238E27FC236}">
                <a16:creationId xmlns:a16="http://schemas.microsoft.com/office/drawing/2014/main" id="{5F3EB585-4D7A-4487-A899-13C74FB077F5}"/>
              </a:ext>
            </a:extLst>
          </p:cNvPr>
          <p:cNvSpPr>
            <a:spLocks noGrp="1"/>
          </p:cNvSpPr>
          <p:nvPr>
            <p:ph type="sldNum" sz="quarter" idx="12"/>
          </p:nvPr>
        </p:nvSpPr>
        <p:spPr/>
        <p:txBody>
          <a:bodyPr/>
          <a:lstStyle/>
          <a:p>
            <a:fld id="{4EC81F68-4976-451A-B2E9-79BCBD2F70CC}" type="slidenum">
              <a:rPr lang="en-AU" smtClean="0"/>
              <a:t>3</a:t>
            </a:fld>
            <a:endParaRPr lang="en-AU"/>
          </a:p>
        </p:txBody>
      </p:sp>
      <p:graphicFrame>
        <p:nvGraphicFramePr>
          <p:cNvPr id="7" name="Table 6">
            <a:extLst>
              <a:ext uri="{FF2B5EF4-FFF2-40B4-BE49-F238E27FC236}">
                <a16:creationId xmlns:a16="http://schemas.microsoft.com/office/drawing/2014/main" id="{2DFEF904-5C70-4B46-8E43-5457B617AD1D}"/>
              </a:ext>
            </a:extLst>
          </p:cNvPr>
          <p:cNvGraphicFramePr>
            <a:graphicFrameLocks noGrp="1"/>
          </p:cNvGraphicFramePr>
          <p:nvPr>
            <p:extLst>
              <p:ext uri="{D42A27DB-BD31-4B8C-83A1-F6EECF244321}">
                <p14:modId xmlns:p14="http://schemas.microsoft.com/office/powerpoint/2010/main" val="4179503373"/>
              </p:ext>
            </p:extLst>
          </p:nvPr>
        </p:nvGraphicFramePr>
        <p:xfrm>
          <a:off x="312426" y="1501732"/>
          <a:ext cx="11224581" cy="5140222"/>
        </p:xfrm>
        <a:graphic>
          <a:graphicData uri="http://schemas.openxmlformats.org/drawingml/2006/table">
            <a:tbl>
              <a:tblPr firstRow="1" bandRow="1">
                <a:tableStyleId>{7DF18680-E054-41AD-8BC1-D1AEF772440D}</a:tableStyleId>
              </a:tblPr>
              <a:tblGrid>
                <a:gridCol w="747253">
                  <a:extLst>
                    <a:ext uri="{9D8B030D-6E8A-4147-A177-3AD203B41FA5}">
                      <a16:colId xmlns:a16="http://schemas.microsoft.com/office/drawing/2014/main" val="2162033012"/>
                    </a:ext>
                  </a:extLst>
                </a:gridCol>
                <a:gridCol w="1138398">
                  <a:extLst>
                    <a:ext uri="{9D8B030D-6E8A-4147-A177-3AD203B41FA5}">
                      <a16:colId xmlns:a16="http://schemas.microsoft.com/office/drawing/2014/main" val="1667841518"/>
                    </a:ext>
                  </a:extLst>
                </a:gridCol>
                <a:gridCol w="5912651">
                  <a:extLst>
                    <a:ext uri="{9D8B030D-6E8A-4147-A177-3AD203B41FA5}">
                      <a16:colId xmlns:a16="http://schemas.microsoft.com/office/drawing/2014/main" val="953405548"/>
                    </a:ext>
                  </a:extLst>
                </a:gridCol>
                <a:gridCol w="3426279">
                  <a:extLst>
                    <a:ext uri="{9D8B030D-6E8A-4147-A177-3AD203B41FA5}">
                      <a16:colId xmlns:a16="http://schemas.microsoft.com/office/drawing/2014/main" val="2897270249"/>
                    </a:ext>
                  </a:extLst>
                </a:gridCol>
              </a:tblGrid>
              <a:tr h="413632">
                <a:tc>
                  <a:txBody>
                    <a:bodyPr/>
                    <a:lstStyle/>
                    <a:p>
                      <a:r>
                        <a:rPr lang="en-AU" sz="1100">
                          <a:latin typeface="+mn-lt"/>
                        </a:rPr>
                        <a:t>#</a:t>
                      </a:r>
                    </a:p>
                  </a:txBody>
                  <a:tcPr marT="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100">
                          <a:latin typeface="+mn-lt"/>
                        </a:rPr>
                        <a:t>Time</a:t>
                      </a:r>
                    </a:p>
                  </a:txBody>
                  <a:tcPr marT="0" marB="0" anchor="ctr"/>
                </a:tc>
                <a:tc>
                  <a:txBody>
                    <a:bodyPr/>
                    <a:lstStyle/>
                    <a:p>
                      <a:r>
                        <a:rPr lang="en-AU" sz="1100">
                          <a:latin typeface="+mn-lt"/>
                        </a:rPr>
                        <a:t>Topic</a:t>
                      </a:r>
                    </a:p>
                  </a:txBody>
                  <a:tcPr marT="0" marB="0" anchor="ctr"/>
                </a:tc>
                <a:tc>
                  <a:txBody>
                    <a:bodyPr/>
                    <a:lstStyle/>
                    <a:p>
                      <a:r>
                        <a:rPr lang="en-AU" sz="1100">
                          <a:latin typeface="+mn-lt"/>
                        </a:rPr>
                        <a:t>Presenter</a:t>
                      </a:r>
                    </a:p>
                  </a:txBody>
                  <a:tcPr marT="0" marB="0" anchor="ctr"/>
                </a:tc>
                <a:extLst>
                  <a:ext uri="{0D108BD9-81ED-4DB2-BD59-A6C34878D82A}">
                    <a16:rowId xmlns:a16="http://schemas.microsoft.com/office/drawing/2014/main" val="2756556716"/>
                  </a:ext>
                </a:extLst>
              </a:tr>
              <a:tr h="429690">
                <a:tc>
                  <a:txBody>
                    <a:bodyPr/>
                    <a:lstStyle/>
                    <a:p>
                      <a:r>
                        <a:rPr lang="en-AU" sz="1100">
                          <a:effectLst/>
                          <a:latin typeface="+mn-lt"/>
                        </a:rPr>
                        <a:t>1​</a:t>
                      </a:r>
                      <a:endParaRPr lang="en-AU" sz="1100">
                        <a:effectLst/>
                        <a:latin typeface="+mn-lt"/>
                        <a:ea typeface="Calibri" panose="020F0502020204030204" pitchFamily="34" charset="0"/>
                      </a:endParaRPr>
                    </a:p>
                  </a:txBody>
                  <a:tcPr anchor="ctr"/>
                </a:tc>
                <a:tc>
                  <a:txBody>
                    <a:bodyPr/>
                    <a:lstStyle/>
                    <a:p>
                      <a:r>
                        <a:rPr lang="en-AU" sz="1100">
                          <a:effectLst/>
                          <a:latin typeface="+mn-lt"/>
                        </a:rPr>
                        <a:t>15:00 – 15:05</a:t>
                      </a:r>
                      <a:r>
                        <a:rPr lang="en-AU" sz="1100">
                          <a:effectLst/>
                          <a:highlight>
                            <a:srgbClr val="FFFF00"/>
                          </a:highlight>
                          <a:latin typeface="+mn-lt"/>
                        </a:rPr>
                        <a:t>​</a:t>
                      </a:r>
                      <a:endParaRPr lang="en-AU" sz="1100">
                        <a:effectLst/>
                        <a:highlight>
                          <a:srgbClr val="FFFF00"/>
                        </a:highlight>
                        <a:latin typeface="+mn-lt"/>
                        <a:ea typeface="Calibri" panose="020F0502020204030204" pitchFamily="34" charset="0"/>
                      </a:endParaRPr>
                    </a:p>
                  </a:txBody>
                  <a:tcPr anchor="ctr"/>
                </a:tc>
                <a:tc>
                  <a:txBody>
                    <a:bodyPr/>
                    <a:lstStyle/>
                    <a:p>
                      <a:r>
                        <a:rPr lang="en-AU" sz="1100">
                          <a:effectLst/>
                          <a:latin typeface="+mn-lt"/>
                        </a:rPr>
                        <a:t>Welcome​</a:t>
                      </a:r>
                      <a:endParaRPr lang="en-AU" sz="1100">
                        <a:effectLst/>
                        <a:latin typeface="+mn-lt"/>
                        <a:ea typeface="Calibri" panose="020F0502020204030204" pitchFamily="34" charset="0"/>
                      </a:endParaRPr>
                    </a:p>
                  </a:txBody>
                  <a:tcPr anchor="ctr"/>
                </a:tc>
                <a:tc>
                  <a:txBody>
                    <a:bodyPr/>
                    <a:lstStyle/>
                    <a:p>
                      <a:r>
                        <a:rPr lang="en-AU" sz="1100">
                          <a:effectLst/>
                          <a:latin typeface="+mn-lt"/>
                        </a:rPr>
                        <a:t>Peter Carruthers​</a:t>
                      </a:r>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759004064"/>
                  </a:ext>
                </a:extLst>
              </a:tr>
              <a:tr h="429690">
                <a:tc>
                  <a:txBody>
                    <a:bodyPr/>
                    <a:lstStyle/>
                    <a:p>
                      <a:r>
                        <a:rPr lang="en-AU" sz="1100">
                          <a:effectLst/>
                          <a:latin typeface="+mn-lt"/>
                        </a:rPr>
                        <a:t>2</a:t>
                      </a:r>
                      <a:endParaRPr lang="en-AU" sz="1100">
                        <a:effectLst/>
                        <a:latin typeface="+mn-lt"/>
                        <a:ea typeface="Calibri" panose="020F0502020204030204" pitchFamily="34" charset="0"/>
                      </a:endParaRPr>
                    </a:p>
                  </a:txBody>
                  <a:tcPr anchor="ctr"/>
                </a:tc>
                <a:tc>
                  <a:txBody>
                    <a:bodyPr/>
                    <a:lstStyle/>
                    <a:p>
                      <a:r>
                        <a:rPr lang="en-AU" sz="1100">
                          <a:effectLst/>
                          <a:latin typeface="+mn-lt"/>
                        </a:rPr>
                        <a:t>15:05 – 15:15</a:t>
                      </a:r>
                      <a:endParaRPr lang="en-AU" sz="1100">
                        <a:effectLst/>
                        <a:latin typeface="+mn-lt"/>
                        <a:ea typeface="Calibri" panose="020F0502020204030204" pitchFamily="34" charset="0"/>
                      </a:endParaRPr>
                    </a:p>
                  </a:txBody>
                  <a:tcPr anchor="ctr"/>
                </a:tc>
                <a:tc>
                  <a:txBody>
                    <a:bodyPr/>
                    <a:lstStyle/>
                    <a:p>
                      <a:r>
                        <a:rPr lang="en-AU" sz="1100">
                          <a:effectLst/>
                          <a:latin typeface="+mn-lt"/>
                        </a:rPr>
                        <a:t>5MS Start Notice Status Update </a:t>
                      </a:r>
                      <a:endParaRPr lang="en-AU" sz="1100">
                        <a:solidFill>
                          <a:schemeClr val="tx1"/>
                        </a:solidFill>
                        <a:effectLst/>
                        <a:latin typeface="+mn-lt"/>
                        <a:ea typeface="Calibri" panose="020F0502020204030204" pitchFamily="34" charset="0"/>
                      </a:endParaRPr>
                    </a:p>
                  </a:txBody>
                  <a:tcPr anchor="ctr"/>
                </a:tc>
                <a:tc>
                  <a:txBody>
                    <a:bodyPr/>
                    <a:lstStyle/>
                    <a:p>
                      <a:r>
                        <a:rPr lang="en-AU" sz="1100">
                          <a:solidFill>
                            <a:schemeClr val="tx1"/>
                          </a:solidFill>
                          <a:effectLst/>
                          <a:latin typeface="+mn-lt"/>
                          <a:ea typeface="Calibri" panose="020F0502020204030204" pitchFamily="34" charset="0"/>
                        </a:rPr>
                        <a:t>Anne-Marie McCague &amp; Greg Minney</a:t>
                      </a:r>
                    </a:p>
                  </a:txBody>
                  <a:tcPr anchor="ctr"/>
                </a:tc>
                <a:extLst>
                  <a:ext uri="{0D108BD9-81ED-4DB2-BD59-A6C34878D82A}">
                    <a16:rowId xmlns:a16="http://schemas.microsoft.com/office/drawing/2014/main" val="4030922404"/>
                  </a:ext>
                </a:extLst>
              </a:tr>
              <a:tr h="429690">
                <a:tc>
                  <a:txBody>
                    <a:bodyPr/>
                    <a:lstStyle/>
                    <a:p>
                      <a:r>
                        <a:rPr lang="en-AU" sz="1100">
                          <a:effectLst/>
                          <a:latin typeface="+mn-lt"/>
                          <a:ea typeface="Calibri" panose="020F0502020204030204" pitchFamily="34" charset="0"/>
                        </a:rPr>
                        <a:t>3</a:t>
                      </a:r>
                    </a:p>
                  </a:txBody>
                  <a:tcPr anchor="ctr"/>
                </a:tc>
                <a:tc>
                  <a:txBody>
                    <a:bodyPr/>
                    <a:lstStyle/>
                    <a:p>
                      <a:r>
                        <a:rPr lang="en-AU" sz="1100">
                          <a:effectLst/>
                          <a:latin typeface="+mn-lt"/>
                        </a:rPr>
                        <a:t>15:15 – 15:35</a:t>
                      </a:r>
                      <a:endParaRPr lang="en-AU" sz="1100">
                        <a:effectLst/>
                        <a:latin typeface="+mn-lt"/>
                        <a:ea typeface="Calibri" panose="020F0502020204030204" pitchFamily="34" charset="0"/>
                      </a:endParaRPr>
                    </a:p>
                  </a:txBody>
                  <a:tcPr anchor="ctr"/>
                </a:tc>
                <a:tc>
                  <a:txBody>
                    <a:bodyPr/>
                    <a:lstStyle/>
                    <a:p>
                      <a:pPr marL="0" indent="0" fontAlgn="base">
                        <a:spcBef>
                          <a:spcPts val="600"/>
                        </a:spcBef>
                        <a:buFont typeface="Arial" panose="020B0604020202020204" pitchFamily="34" charset="0"/>
                        <a:buNone/>
                      </a:pPr>
                      <a:r>
                        <a:rPr lang="en-AU" sz="1100">
                          <a:effectLst/>
                          <a:latin typeface="+mn-lt"/>
                        </a:rPr>
                        <a:t>Risk Management </a:t>
                      </a:r>
                      <a:endParaRPr lang="en-AU" sz="1100">
                        <a:latin typeface="+mn-lt"/>
                      </a:endParaRPr>
                    </a:p>
                  </a:txBody>
                  <a:tcPr anchor="ctr"/>
                </a:tc>
                <a:tc>
                  <a:txBody>
                    <a:bodyPr/>
                    <a:lstStyle/>
                    <a:p>
                      <a:r>
                        <a:rPr lang="en-AU" sz="1100">
                          <a:effectLst/>
                          <a:latin typeface="+mn-lt"/>
                          <a:ea typeface="Calibri" panose="020F0502020204030204" pitchFamily="34" charset="0"/>
                        </a:rPr>
                        <a:t>Greg Minney &amp; Peter Carruthers</a:t>
                      </a:r>
                    </a:p>
                  </a:txBody>
                  <a:tcPr anchor="ctr"/>
                </a:tc>
                <a:extLst>
                  <a:ext uri="{0D108BD9-81ED-4DB2-BD59-A6C34878D82A}">
                    <a16:rowId xmlns:a16="http://schemas.microsoft.com/office/drawing/2014/main" val="4250647324"/>
                  </a:ext>
                </a:extLst>
              </a:tr>
              <a:tr h="429690">
                <a:tc>
                  <a:txBody>
                    <a:bodyPr/>
                    <a:lstStyle/>
                    <a:p>
                      <a:r>
                        <a:rPr lang="en-AU" sz="1100">
                          <a:effectLst/>
                          <a:latin typeface="+mn-lt"/>
                          <a:ea typeface="Calibri" panose="020F0502020204030204" pitchFamily="34" charset="0"/>
                        </a:rPr>
                        <a:t>4</a:t>
                      </a:r>
                    </a:p>
                  </a:txBody>
                  <a:tcPr anchor="ctr"/>
                </a:tc>
                <a:tc>
                  <a:txBody>
                    <a:bodyPr/>
                    <a:lstStyle/>
                    <a:p>
                      <a:r>
                        <a:rPr lang="en-AU" sz="1100">
                          <a:effectLst/>
                          <a:latin typeface="+mn-lt"/>
                        </a:rPr>
                        <a:t>15:35 – 15:45</a:t>
                      </a:r>
                      <a:endParaRPr lang="en-AU" sz="1100">
                        <a:effectLst/>
                        <a:latin typeface="+mn-lt"/>
                        <a:ea typeface="Calibri" panose="020F050202020403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a:effectLst/>
                          <a:latin typeface="+mn-lt"/>
                          <a:ea typeface="Calibri" panose="020F0502020204030204" pitchFamily="34" charset="0"/>
                        </a:rPr>
                        <a:t>Options Analysis</a:t>
                      </a:r>
                    </a:p>
                  </a:txBody>
                  <a:tcPr anchor="ctr"/>
                </a:tc>
                <a:tc>
                  <a:txBody>
                    <a:bodyPr/>
                    <a:lstStyle/>
                    <a:p>
                      <a:r>
                        <a:rPr lang="en-AU" sz="1100">
                          <a:effectLst/>
                          <a:latin typeface="+mn-lt"/>
                        </a:rPr>
                        <a:t>​</a:t>
                      </a:r>
                      <a:r>
                        <a:rPr lang="en-AU" sz="1100">
                          <a:solidFill>
                            <a:schemeClr val="tx1"/>
                          </a:solidFill>
                          <a:effectLst/>
                          <a:latin typeface="+mn-lt"/>
                        </a:rPr>
                        <a:t>Peter Carruthers</a:t>
                      </a:r>
                      <a:endParaRPr lang="en-AU" sz="1100">
                        <a:solidFill>
                          <a:schemeClr val="tx1"/>
                        </a:solidFill>
                        <a:effectLst/>
                        <a:latin typeface="+mn-lt"/>
                        <a:ea typeface="Calibri" panose="020F0502020204030204" pitchFamily="34" charset="0"/>
                      </a:endParaRPr>
                    </a:p>
                  </a:txBody>
                  <a:tcPr anchor="ctr"/>
                </a:tc>
                <a:extLst>
                  <a:ext uri="{0D108BD9-81ED-4DB2-BD59-A6C34878D82A}">
                    <a16:rowId xmlns:a16="http://schemas.microsoft.com/office/drawing/2014/main" val="3043232215"/>
                  </a:ext>
                </a:extLst>
              </a:tr>
              <a:tr h="429690">
                <a:tc>
                  <a:txBody>
                    <a:bodyPr/>
                    <a:lstStyle/>
                    <a:p>
                      <a:r>
                        <a:rPr lang="en-AU" sz="1100">
                          <a:effectLst/>
                          <a:latin typeface="+mn-lt"/>
                          <a:ea typeface="Calibri" panose="020F0502020204030204" pitchFamily="34" charset="0"/>
                        </a:rPr>
                        <a:t>5</a:t>
                      </a:r>
                    </a:p>
                  </a:txBody>
                  <a:tcPr anchor="ctr"/>
                </a:tc>
                <a:tc>
                  <a:txBody>
                    <a:bodyPr/>
                    <a:lstStyle/>
                    <a:p>
                      <a:pPr marL="0" algn="l" defTabSz="914400" rtl="0" eaLnBrk="1" latinLnBrk="0" hangingPunct="1"/>
                      <a:r>
                        <a:rPr lang="en-AU" sz="1100" kern="1200">
                          <a:solidFill>
                            <a:schemeClr val="dk1"/>
                          </a:solidFill>
                          <a:effectLst/>
                          <a:latin typeface="+mn-lt"/>
                          <a:ea typeface="+mn-ea"/>
                          <a:cs typeface="+mn-cs"/>
                        </a:rPr>
                        <a:t>15:45 – 15:50</a:t>
                      </a:r>
                    </a:p>
                  </a:txBody>
                  <a:tcPr anchor="ctr"/>
                </a:tc>
                <a:tc>
                  <a:txBody>
                    <a:bodyPr/>
                    <a:lstStyle/>
                    <a:p>
                      <a:r>
                        <a:rPr lang="en-AU" sz="1100">
                          <a:effectLst/>
                          <a:latin typeface="+mn-lt"/>
                          <a:ea typeface="Calibri" panose="020F0502020204030204" pitchFamily="34" charset="0"/>
                        </a:rPr>
                        <a:t>Conclusions and Next Steps</a:t>
                      </a:r>
                    </a:p>
                  </a:txBody>
                  <a:tcPr anchor="ctr"/>
                </a:tc>
                <a:tc>
                  <a:txBody>
                    <a:bodyPr/>
                    <a:lstStyle/>
                    <a:p>
                      <a:r>
                        <a:rPr lang="en-AU" sz="1100">
                          <a:solidFill>
                            <a:schemeClr val="tx1"/>
                          </a:solidFill>
                          <a:effectLst/>
                          <a:latin typeface="+mn-lt"/>
                        </a:rPr>
                        <a:t>Peter Carruthers</a:t>
                      </a:r>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938548926"/>
                  </a:ext>
                </a:extLst>
              </a:tr>
              <a:tr h="429690">
                <a:tc>
                  <a:txBody>
                    <a:bodyPr/>
                    <a:lstStyle/>
                    <a:p>
                      <a:r>
                        <a:rPr lang="en-AU" sz="1100">
                          <a:effectLst/>
                          <a:latin typeface="+mn-lt"/>
                          <a:ea typeface="Calibri" panose="020F0502020204030204" pitchFamily="34" charset="0"/>
                        </a:rPr>
                        <a:t>6</a:t>
                      </a:r>
                    </a:p>
                  </a:txBody>
                  <a:tcPr anchor="ctr"/>
                </a:tc>
                <a:tc>
                  <a:txBody>
                    <a:bodyPr/>
                    <a:lstStyle/>
                    <a:p>
                      <a:r>
                        <a:rPr lang="en-AU" sz="1100">
                          <a:effectLst/>
                          <a:latin typeface="+mn-lt"/>
                          <a:ea typeface="Calibri" panose="020F0502020204030204" pitchFamily="34" charset="0"/>
                        </a:rPr>
                        <a:t>15:50 – 16:00</a:t>
                      </a:r>
                    </a:p>
                  </a:txBody>
                  <a:tcPr anchor="ctr"/>
                </a:tc>
                <a:tc>
                  <a:txBody>
                    <a:bodyPr/>
                    <a:lstStyle/>
                    <a:p>
                      <a:r>
                        <a:rPr lang="en-AU" sz="1100">
                          <a:effectLst/>
                          <a:latin typeface="+mn-lt"/>
                          <a:ea typeface="Calibri" panose="020F0502020204030204" pitchFamily="34" charset="0"/>
                        </a:rPr>
                        <a:t>General Questions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a:solidFill>
                            <a:schemeClr val="tx1"/>
                          </a:solidFill>
                          <a:effectLst/>
                          <a:latin typeface="+mn-lt"/>
                        </a:rPr>
                        <a:t>Peter Carruthers</a:t>
                      </a:r>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1930330277"/>
                  </a:ext>
                </a:extLst>
              </a:tr>
              <a:tr h="429690">
                <a:tc>
                  <a:txBody>
                    <a:bodyPr/>
                    <a:lstStyle/>
                    <a:p>
                      <a:r>
                        <a:rPr lang="en-AU" sz="1100">
                          <a:effectLst/>
                          <a:latin typeface="+mn-lt"/>
                          <a:ea typeface="Calibri" panose="020F0502020204030204" pitchFamily="34" charset="0"/>
                        </a:rPr>
                        <a:t>7</a:t>
                      </a:r>
                    </a:p>
                  </a:txBody>
                  <a:tcPr anchor="ctr"/>
                </a:tc>
                <a:tc>
                  <a:txBody>
                    <a:bodyPr/>
                    <a:lstStyle/>
                    <a:p>
                      <a:r>
                        <a:rPr lang="en-AU" sz="1100">
                          <a:effectLst/>
                          <a:latin typeface="+mn-lt"/>
                          <a:ea typeface="Calibri" panose="020F0502020204030204" pitchFamily="34" charset="0"/>
                        </a:rPr>
                        <a:t>16:00</a:t>
                      </a:r>
                    </a:p>
                  </a:txBody>
                  <a:tcPr anchor="ctr"/>
                </a:tc>
                <a:tc>
                  <a:txBody>
                    <a:bodyPr/>
                    <a:lstStyle/>
                    <a:p>
                      <a:r>
                        <a:rPr lang="en-AU" sz="1100">
                          <a:effectLst/>
                          <a:latin typeface="+mn-lt"/>
                          <a:ea typeface="Calibri" panose="020F0502020204030204" pitchFamily="34" charset="0"/>
                        </a:rPr>
                        <a:t>Meeting Close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a:solidFill>
                            <a:schemeClr val="tx1"/>
                          </a:solidFill>
                          <a:effectLst/>
                          <a:latin typeface="+mn-lt"/>
                        </a:rPr>
                        <a:t>Peter Carruthers</a:t>
                      </a:r>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941221737"/>
                  </a:ext>
                </a:extLst>
              </a:tr>
              <a:tr h="429690">
                <a:tc>
                  <a:txBody>
                    <a:bodyPr/>
                    <a:lstStyle/>
                    <a:p>
                      <a:r>
                        <a:rPr lang="en-AU" sz="1100">
                          <a:effectLst/>
                          <a:latin typeface="+mn-lt"/>
                          <a:ea typeface="Calibri" panose="020F0502020204030204" pitchFamily="34" charset="0"/>
                        </a:rPr>
                        <a:t>8</a:t>
                      </a:r>
                    </a:p>
                  </a:txBody>
                  <a:tcPr anchor="ctr"/>
                </a:tc>
                <a:tc>
                  <a:txBody>
                    <a:bodyPr/>
                    <a:lstStyle/>
                    <a:p>
                      <a:endParaRPr lang="en-AU" sz="1100">
                        <a:effectLst/>
                        <a:latin typeface="+mn-lt"/>
                        <a:ea typeface="Calibri" panose="020F0502020204030204" pitchFamily="34" charset="0"/>
                      </a:endParaRPr>
                    </a:p>
                  </a:txBody>
                  <a:tcPr anchor="ctr"/>
                </a:tc>
                <a:tc>
                  <a:txBody>
                    <a:bodyPr/>
                    <a:lstStyle/>
                    <a:p>
                      <a:r>
                        <a:rPr lang="en-US" sz="1100">
                          <a:effectLst/>
                          <a:latin typeface="+mn-lt"/>
                        </a:rPr>
                        <a:t>Appendix 1: 5MS Market Trial Status Report</a:t>
                      </a:r>
                      <a:endParaRPr lang="en-AU" sz="1100">
                        <a:effectLst/>
                        <a:latin typeface="+mn-lt"/>
                        <a:ea typeface="Calibri" panose="020F0502020204030204" pitchFamily="34" charset="0"/>
                      </a:endParaRPr>
                    </a:p>
                  </a:txBody>
                  <a:tcPr anchor="ctr"/>
                </a:tc>
                <a:tc>
                  <a:txBody>
                    <a:bodyPr/>
                    <a:lstStyle/>
                    <a:p>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3720843098"/>
                  </a:ext>
                </a:extLst>
              </a:tr>
              <a:tr h="429690">
                <a:tc>
                  <a:txBody>
                    <a:bodyPr/>
                    <a:lstStyle/>
                    <a:p>
                      <a:r>
                        <a:rPr lang="en-AU" sz="1100">
                          <a:effectLst/>
                          <a:latin typeface="+mn-lt"/>
                          <a:ea typeface="Calibri" panose="020F0502020204030204" pitchFamily="34" charset="0"/>
                        </a:rPr>
                        <a:t>9</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100">
                        <a:effectLst/>
                        <a:latin typeface="+mn-lt"/>
                        <a:ea typeface="Calibri" panose="020F0502020204030204" pitchFamily="34" charset="0"/>
                      </a:endParaRPr>
                    </a:p>
                  </a:txBody>
                  <a:tcPr anchor="ctr"/>
                </a:tc>
                <a:tc>
                  <a:txBody>
                    <a:bodyPr/>
                    <a:lstStyle/>
                    <a:p>
                      <a:r>
                        <a:rPr lang="en-AU" sz="1100">
                          <a:effectLst/>
                          <a:latin typeface="+mn-lt"/>
                        </a:rPr>
                        <a:t>Appendix 2: Readiness Dashboard – Other Capability </a:t>
                      </a:r>
                      <a:endParaRPr lang="en-AU" sz="1100">
                        <a:effectLst/>
                        <a:latin typeface="+mn-lt"/>
                        <a:ea typeface="Calibri" panose="020F0502020204030204" pitchFamily="34" charset="0"/>
                      </a:endParaRPr>
                    </a:p>
                  </a:txBody>
                  <a:tcPr anchor="ctr"/>
                </a:tc>
                <a:tc>
                  <a:txBody>
                    <a:bodyPr/>
                    <a:lstStyle/>
                    <a:p>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757461048"/>
                  </a:ext>
                </a:extLst>
              </a:tr>
              <a:tr h="429690">
                <a:tc>
                  <a:txBody>
                    <a:bodyPr/>
                    <a:lstStyle/>
                    <a:p>
                      <a:r>
                        <a:rPr lang="en-AU" sz="1100">
                          <a:effectLst/>
                          <a:latin typeface="+mn-lt"/>
                          <a:ea typeface="Calibri" panose="020F0502020204030204" pitchFamily="34" charset="0"/>
                        </a:rPr>
                        <a:t>10</a:t>
                      </a:r>
                    </a:p>
                  </a:txBody>
                  <a:tcPr anchor="ctr"/>
                </a:tc>
                <a:tc>
                  <a:txBody>
                    <a:bodyPr/>
                    <a:lstStyle/>
                    <a:p>
                      <a:endParaRPr lang="en-AU" sz="1100">
                        <a:effectLst/>
                        <a:latin typeface="+mn-lt"/>
                        <a:ea typeface="Calibri" panose="020F0502020204030204" pitchFamily="34" charset="0"/>
                      </a:endParaRPr>
                    </a:p>
                  </a:txBody>
                  <a:tcPr anchor="ctr"/>
                </a:tc>
                <a:tc>
                  <a:txBody>
                    <a:bodyPr/>
                    <a:lstStyle/>
                    <a:p>
                      <a:r>
                        <a:rPr lang="en-AU" sz="1100">
                          <a:effectLst/>
                          <a:latin typeface="+mn-lt"/>
                        </a:rPr>
                        <a:t>Appendix 3: Essential Meters Status</a:t>
                      </a:r>
                      <a:endParaRPr lang="en-AU" sz="1100">
                        <a:effectLst/>
                        <a:latin typeface="+mn-lt"/>
                        <a:ea typeface="Calibri" panose="020F0502020204030204" pitchFamily="34" charset="0"/>
                      </a:endParaRPr>
                    </a:p>
                  </a:txBody>
                  <a:tcPr anchor="ctr"/>
                </a:tc>
                <a:tc>
                  <a:txBody>
                    <a:bodyPr/>
                    <a:lstStyle/>
                    <a:p>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626225623"/>
                  </a:ext>
                </a:extLst>
              </a:tr>
              <a:tr h="429690">
                <a:tc>
                  <a:txBody>
                    <a:bodyPr/>
                    <a:lstStyle/>
                    <a:p>
                      <a:r>
                        <a:rPr lang="en-AU" sz="1100">
                          <a:effectLst/>
                          <a:latin typeface="+mn-lt"/>
                          <a:ea typeface="Calibri" panose="020F0502020204030204" pitchFamily="34" charset="0"/>
                        </a:rPr>
                        <a:t>11</a:t>
                      </a:r>
                    </a:p>
                  </a:txBody>
                  <a:tcPr anchor="ctr"/>
                </a:tc>
                <a:tc>
                  <a:txBody>
                    <a:bodyPr/>
                    <a:lstStyle/>
                    <a:p>
                      <a:endParaRPr lang="en-AU" sz="1100">
                        <a:effectLst/>
                        <a:latin typeface="+mn-lt"/>
                        <a:ea typeface="Calibri" panose="020F0502020204030204" pitchFamily="34" charset="0"/>
                      </a:endParaRPr>
                    </a:p>
                  </a:txBody>
                  <a:tcPr anchor="ctr"/>
                </a:tc>
                <a:tc>
                  <a:txBody>
                    <a:bodyPr/>
                    <a:lstStyle/>
                    <a:p>
                      <a:r>
                        <a:rPr lang="en-AU" sz="1100">
                          <a:effectLst/>
                          <a:latin typeface="+mn-lt"/>
                          <a:ea typeface="Calibri" panose="020F0502020204030204" pitchFamily="34" charset="0"/>
                        </a:rPr>
                        <a:t>Appendix 4: Support Arrangements for Participants</a:t>
                      </a:r>
                    </a:p>
                  </a:txBody>
                  <a:tcPr anchor="ctr"/>
                </a:tc>
                <a:tc>
                  <a:txBody>
                    <a:bodyPr/>
                    <a:lstStyle/>
                    <a:p>
                      <a:endParaRPr lang="en-AU" sz="1100">
                        <a:effectLst/>
                        <a:latin typeface="+mn-lt"/>
                        <a:ea typeface="Calibri" panose="020F0502020204030204" pitchFamily="34" charset="0"/>
                      </a:endParaRPr>
                    </a:p>
                  </a:txBody>
                  <a:tcPr anchor="ctr"/>
                </a:tc>
                <a:extLst>
                  <a:ext uri="{0D108BD9-81ED-4DB2-BD59-A6C34878D82A}">
                    <a16:rowId xmlns:a16="http://schemas.microsoft.com/office/drawing/2014/main" val="1465419383"/>
                  </a:ext>
                </a:extLst>
              </a:tr>
            </a:tbl>
          </a:graphicData>
        </a:graphic>
      </p:graphicFrame>
    </p:spTree>
    <p:extLst>
      <p:ext uri="{BB962C8B-B14F-4D97-AF65-F5344CB8AC3E}">
        <p14:creationId xmlns:p14="http://schemas.microsoft.com/office/powerpoint/2010/main" val="274471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D4DFE-EE81-42E8-9E04-95CE9669F7D2}"/>
              </a:ext>
            </a:extLst>
          </p:cNvPr>
          <p:cNvSpPr>
            <a:spLocks noGrp="1"/>
          </p:cNvSpPr>
          <p:nvPr>
            <p:ph type="title"/>
          </p:nvPr>
        </p:nvSpPr>
        <p:spPr>
          <a:xfrm>
            <a:off x="1433667" y="136526"/>
            <a:ext cx="8206510" cy="1189039"/>
          </a:xfrm>
        </p:spPr>
        <p:txBody>
          <a:bodyPr/>
          <a:lstStyle/>
          <a:p>
            <a:r>
              <a:rPr lang="fr-FR"/>
              <a:t>Tranche 1 Meters Overview</a:t>
            </a:r>
            <a:br>
              <a:rPr lang="fr-FR"/>
            </a:br>
            <a:r>
              <a:rPr lang="fr-FR" sz="1452"/>
              <a:t>(As at 23 August 2021)</a:t>
            </a:r>
            <a:endParaRPr lang="en-AU">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8AAC6FF2-8955-4A7B-97D4-D2A76727B397}"/>
              </a:ext>
            </a:extLst>
          </p:cNvPr>
          <p:cNvSpPr>
            <a:spLocks noGrp="1"/>
          </p:cNvSpPr>
          <p:nvPr>
            <p:ph type="sldNum" sz="quarter" idx="12"/>
          </p:nvPr>
        </p:nvSpPr>
        <p:spPr/>
        <p:txBody>
          <a:bodyPr/>
          <a:lstStyle/>
          <a:p>
            <a:fld id="{4EC81F68-4976-451A-B2E9-79BCBD2F70CC}" type="slidenum">
              <a:rPr lang="en-AU" smtClean="0"/>
              <a:t>30</a:t>
            </a:fld>
            <a:endParaRPr lang="en-AU"/>
          </a:p>
        </p:txBody>
      </p:sp>
      <p:sp>
        <p:nvSpPr>
          <p:cNvPr id="5" name="Content Placeholder 4">
            <a:extLst>
              <a:ext uri="{FF2B5EF4-FFF2-40B4-BE49-F238E27FC236}">
                <a16:creationId xmlns:a16="http://schemas.microsoft.com/office/drawing/2014/main" id="{6FF850DA-FBD1-449F-8049-6F4F64FDEC66}"/>
              </a:ext>
            </a:extLst>
          </p:cNvPr>
          <p:cNvSpPr>
            <a:spLocks noGrp="1"/>
          </p:cNvSpPr>
          <p:nvPr>
            <p:ph idx="1"/>
          </p:nvPr>
        </p:nvSpPr>
        <p:spPr>
          <a:xfrm>
            <a:off x="1433667" y="1582446"/>
            <a:ext cx="9303535" cy="5388929"/>
          </a:xfrm>
        </p:spPr>
        <p:txBody>
          <a:bodyPr>
            <a:normAutofit/>
          </a:bodyPr>
          <a:lstStyle/>
          <a:p>
            <a:pPr>
              <a:lnSpc>
                <a:spcPct val="120000"/>
              </a:lnSpc>
            </a:pPr>
            <a:r>
              <a:rPr lang="en-AU" sz="1770" b="1"/>
              <a:t>Total Tranche 1 meters – 19,056</a:t>
            </a:r>
          </a:p>
          <a:p>
            <a:pPr>
              <a:lnSpc>
                <a:spcPct val="120000"/>
              </a:lnSpc>
            </a:pPr>
            <a:r>
              <a:rPr lang="en-AU" sz="1770" b="1"/>
              <a:t>Essential Meters </a:t>
            </a:r>
            <a:r>
              <a:rPr lang="en-AU" sz="1770"/>
              <a:t>(Transmission connected)</a:t>
            </a:r>
          </a:p>
          <a:p>
            <a:pPr lvl="1">
              <a:lnSpc>
                <a:spcPct val="120000"/>
              </a:lnSpc>
            </a:pPr>
            <a:r>
              <a:rPr lang="en-AU" sz="1589"/>
              <a:t>Total number of meters – 4,004</a:t>
            </a:r>
          </a:p>
          <a:p>
            <a:pPr lvl="2">
              <a:lnSpc>
                <a:spcPct val="120000"/>
              </a:lnSpc>
            </a:pPr>
            <a:r>
              <a:rPr lang="en-AU" sz="1270"/>
              <a:t># of meters 5min capable, after MP updates applied - 3,657 (91.33%)</a:t>
            </a:r>
          </a:p>
          <a:p>
            <a:pPr lvl="3">
              <a:lnSpc>
                <a:spcPct val="120000"/>
              </a:lnSpc>
            </a:pPr>
            <a:r>
              <a:rPr lang="en-AU" sz="1111"/>
              <a:t>574 (~13%) more essential meters confirmed as being 5min capable compared to last week</a:t>
            </a:r>
          </a:p>
          <a:p>
            <a:pPr lvl="2">
              <a:lnSpc>
                <a:spcPct val="120000"/>
              </a:lnSpc>
            </a:pPr>
            <a:r>
              <a:rPr lang="en-AU" sz="1270"/>
              <a:t># of meters not 5min capable, after MP updates applied – 347 (8.67%)</a:t>
            </a:r>
          </a:p>
          <a:p>
            <a:pPr>
              <a:lnSpc>
                <a:spcPct val="120000"/>
              </a:lnSpc>
            </a:pPr>
            <a:endParaRPr lang="en-AU" sz="1770" b="1"/>
          </a:p>
          <a:p>
            <a:pPr>
              <a:lnSpc>
                <a:spcPct val="120000"/>
              </a:lnSpc>
            </a:pPr>
            <a:r>
              <a:rPr lang="en-AU" sz="1770" b="1"/>
              <a:t>Non-essential Meters </a:t>
            </a:r>
            <a:r>
              <a:rPr lang="en-AU" sz="1770"/>
              <a:t>(Distribution Connected)</a:t>
            </a:r>
          </a:p>
          <a:p>
            <a:pPr lvl="1">
              <a:lnSpc>
                <a:spcPct val="120000"/>
              </a:lnSpc>
            </a:pPr>
            <a:r>
              <a:rPr lang="en-AU" sz="1589"/>
              <a:t>Total number of meters - 15,052</a:t>
            </a:r>
          </a:p>
          <a:p>
            <a:pPr lvl="2">
              <a:lnSpc>
                <a:spcPct val="120000"/>
              </a:lnSpc>
            </a:pPr>
            <a:r>
              <a:rPr lang="en-AU" sz="1429"/>
              <a:t># of meters </a:t>
            </a:r>
            <a:r>
              <a:rPr lang="en-AU" sz="1452"/>
              <a:t>5min capable, after MP updates applied </a:t>
            </a:r>
            <a:r>
              <a:rPr lang="en-AU" sz="1429"/>
              <a:t>- 13,066 (86.81%)</a:t>
            </a:r>
          </a:p>
          <a:p>
            <a:pPr lvl="3">
              <a:lnSpc>
                <a:spcPct val="120000"/>
              </a:lnSpc>
            </a:pPr>
            <a:r>
              <a:rPr lang="en-AU" sz="1270"/>
              <a:t>1,420 (~9%) more non-essential meter confirmed as being 5min capable compared to last week</a:t>
            </a:r>
          </a:p>
          <a:p>
            <a:pPr lvl="1">
              <a:lnSpc>
                <a:spcPct val="120000"/>
              </a:lnSpc>
            </a:pPr>
            <a:endParaRPr lang="en-AU" sz="1589"/>
          </a:p>
        </p:txBody>
      </p:sp>
    </p:spTree>
    <p:extLst>
      <p:ext uri="{BB962C8B-B14F-4D97-AF65-F5344CB8AC3E}">
        <p14:creationId xmlns:p14="http://schemas.microsoft.com/office/powerpoint/2010/main" val="2495870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D4DFE-EE81-42E8-9E04-95CE9669F7D2}"/>
              </a:ext>
            </a:extLst>
          </p:cNvPr>
          <p:cNvSpPr>
            <a:spLocks noGrp="1"/>
          </p:cNvSpPr>
          <p:nvPr>
            <p:ph type="title"/>
          </p:nvPr>
        </p:nvSpPr>
        <p:spPr>
          <a:xfrm>
            <a:off x="1433667" y="136526"/>
            <a:ext cx="8206510" cy="1189039"/>
          </a:xfrm>
        </p:spPr>
        <p:txBody>
          <a:bodyPr>
            <a:normAutofit/>
          </a:bodyPr>
          <a:lstStyle/>
          <a:p>
            <a:r>
              <a:rPr lang="fr-FR"/>
              <a:t>Tranche 1 Overview</a:t>
            </a:r>
            <a:br>
              <a:rPr lang="fr-FR"/>
            </a:br>
            <a:r>
              <a:rPr lang="fr-FR" sz="1814"/>
              <a:t>(Based on MSATS </a:t>
            </a:r>
            <a:r>
              <a:rPr lang="fr-FR" sz="1814" err="1"/>
              <a:t>RTCs</a:t>
            </a:r>
            <a:r>
              <a:rPr lang="fr-FR" sz="1814"/>
              <a:t> </a:t>
            </a:r>
            <a:r>
              <a:rPr lang="fr-FR" sz="1814" err="1"/>
              <a:t>Only</a:t>
            </a:r>
            <a:r>
              <a:rPr lang="fr-FR" sz="1814"/>
              <a:t> )</a:t>
            </a:r>
            <a:endParaRPr lang="en-AU"/>
          </a:p>
        </p:txBody>
      </p:sp>
      <p:sp>
        <p:nvSpPr>
          <p:cNvPr id="4" name="Slide Number Placeholder 3">
            <a:extLst>
              <a:ext uri="{FF2B5EF4-FFF2-40B4-BE49-F238E27FC236}">
                <a16:creationId xmlns:a16="http://schemas.microsoft.com/office/drawing/2014/main" id="{8AAC6FF2-8955-4A7B-97D4-D2A76727B397}"/>
              </a:ext>
            </a:extLst>
          </p:cNvPr>
          <p:cNvSpPr>
            <a:spLocks noGrp="1"/>
          </p:cNvSpPr>
          <p:nvPr>
            <p:ph type="sldNum" sz="quarter" idx="12"/>
          </p:nvPr>
        </p:nvSpPr>
        <p:spPr/>
        <p:txBody>
          <a:bodyPr/>
          <a:lstStyle/>
          <a:p>
            <a:fld id="{4EC81F68-4976-451A-B2E9-79BCBD2F70CC}" type="slidenum">
              <a:rPr lang="en-AU" smtClean="0"/>
              <a:t>31</a:t>
            </a:fld>
            <a:endParaRPr lang="en-AU"/>
          </a:p>
        </p:txBody>
      </p:sp>
      <p:graphicFrame>
        <p:nvGraphicFramePr>
          <p:cNvPr id="8" name="Content Placeholder 7">
            <a:extLst>
              <a:ext uri="{FF2B5EF4-FFF2-40B4-BE49-F238E27FC236}">
                <a16:creationId xmlns:a16="http://schemas.microsoft.com/office/drawing/2014/main" id="{FA0C21DF-FE52-4BED-981D-A8A15FF89168}"/>
              </a:ext>
            </a:extLst>
          </p:cNvPr>
          <p:cNvGraphicFramePr>
            <a:graphicFrameLocks noGrp="1"/>
          </p:cNvGraphicFramePr>
          <p:nvPr>
            <p:ph idx="1"/>
          </p:nvPr>
        </p:nvGraphicFramePr>
        <p:xfrm>
          <a:off x="1697716" y="1520776"/>
          <a:ext cx="8796568" cy="4631023"/>
        </p:xfrm>
        <a:graphic>
          <a:graphicData uri="http://schemas.openxmlformats.org/drawingml/2006/table">
            <a:tbl>
              <a:tblPr firstRow="1" firstCol="1" bandRow="1"/>
              <a:tblGrid>
                <a:gridCol w="1124006">
                  <a:extLst>
                    <a:ext uri="{9D8B030D-6E8A-4147-A177-3AD203B41FA5}">
                      <a16:colId xmlns:a16="http://schemas.microsoft.com/office/drawing/2014/main" val="653526450"/>
                    </a:ext>
                  </a:extLst>
                </a:gridCol>
                <a:gridCol w="1875228">
                  <a:extLst>
                    <a:ext uri="{9D8B030D-6E8A-4147-A177-3AD203B41FA5}">
                      <a16:colId xmlns:a16="http://schemas.microsoft.com/office/drawing/2014/main" val="2317821378"/>
                    </a:ext>
                  </a:extLst>
                </a:gridCol>
                <a:gridCol w="1006638">
                  <a:extLst>
                    <a:ext uri="{9D8B030D-6E8A-4147-A177-3AD203B41FA5}">
                      <a16:colId xmlns:a16="http://schemas.microsoft.com/office/drawing/2014/main" val="2857181792"/>
                    </a:ext>
                  </a:extLst>
                </a:gridCol>
                <a:gridCol w="1491983">
                  <a:extLst>
                    <a:ext uri="{9D8B030D-6E8A-4147-A177-3AD203B41FA5}">
                      <a16:colId xmlns:a16="http://schemas.microsoft.com/office/drawing/2014/main" val="287558749"/>
                    </a:ext>
                  </a:extLst>
                </a:gridCol>
                <a:gridCol w="1447769">
                  <a:extLst>
                    <a:ext uri="{9D8B030D-6E8A-4147-A177-3AD203B41FA5}">
                      <a16:colId xmlns:a16="http://schemas.microsoft.com/office/drawing/2014/main" val="2385082086"/>
                    </a:ext>
                  </a:extLst>
                </a:gridCol>
                <a:gridCol w="1850944">
                  <a:extLst>
                    <a:ext uri="{9D8B030D-6E8A-4147-A177-3AD203B41FA5}">
                      <a16:colId xmlns:a16="http://schemas.microsoft.com/office/drawing/2014/main" val="667302468"/>
                    </a:ext>
                  </a:extLst>
                </a:gridCol>
              </a:tblGrid>
              <a:tr h="578877">
                <a:tc>
                  <a:txBody>
                    <a:bodyPr/>
                    <a:lstStyle/>
                    <a:p>
                      <a:pPr algn="ctr"/>
                      <a:r>
                        <a:rPr lang="en-AU" sz="1300">
                          <a:solidFill>
                            <a:srgbClr val="FFFFFF"/>
                          </a:solidFill>
                          <a:effectLst/>
                          <a:latin typeface="Calibri" panose="020F0502020204030204" pitchFamily="34" charset="0"/>
                          <a:ea typeface="Calibri" panose="020F0502020204030204" pitchFamily="34" charset="0"/>
                        </a:rPr>
                        <a:t>Category</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NMI Class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 of meters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With 5min RTC</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 with 5min RTC</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RTC still to be updated</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068297345"/>
                  </a:ext>
                </a:extLst>
              </a:tr>
              <a:tr h="289439">
                <a:tc>
                  <a:txBody>
                    <a:bodyPr/>
                    <a:lstStyle/>
                    <a:p>
                      <a:r>
                        <a:rPr lang="en-AU" sz="1300">
                          <a:effectLst/>
                          <a:latin typeface="Calibri" panose="020F0502020204030204" pitchFamily="34" charset="0"/>
                          <a:ea typeface="Calibri" panose="020F0502020204030204" pitchFamily="34" charset="0"/>
                        </a:rPr>
                        <a:t>Essential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Bulk</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2,158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1,776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382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9926725"/>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Interconnector</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4381651"/>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Market Generators</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871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716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155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1306416"/>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NREG</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892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638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254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5866254"/>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Market Customers</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51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43</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3793237"/>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Cross Boundary</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2076765"/>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Large</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2180849"/>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Small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976570"/>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Essential Totals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4,004</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3,199</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79.9%</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805</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646156352"/>
                  </a:ext>
                </a:extLst>
              </a:tr>
              <a:tr h="289439">
                <a:tc>
                  <a:txBody>
                    <a:bodyPr/>
                    <a:lstStyle/>
                    <a:p>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3038571329"/>
                  </a:ext>
                </a:extLst>
              </a:tr>
              <a:tr h="289439">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en-AU" sz="1300">
                          <a:effectLst/>
                          <a:latin typeface="Calibri" panose="020F0502020204030204" pitchFamily="34" charset="0"/>
                          <a:ea typeface="Calibri" panose="020F0502020204030204" pitchFamily="34" charset="0"/>
                        </a:rPr>
                        <a:t> Non-essential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Large</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14,695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12,779</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1,916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2458113"/>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Small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357</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275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843611"/>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Non-essential Totals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15,052</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13,054</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86.73%</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1,998</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767439220"/>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Tranche 1 Grand Total</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19,056</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16,253</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85.29%</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2,803</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770297781"/>
                  </a:ext>
                </a:extLst>
              </a:tr>
            </a:tbl>
          </a:graphicData>
        </a:graphic>
      </p:graphicFrame>
      <p:sp>
        <p:nvSpPr>
          <p:cNvPr id="5" name="TextBox 4">
            <a:extLst>
              <a:ext uri="{FF2B5EF4-FFF2-40B4-BE49-F238E27FC236}">
                <a16:creationId xmlns:a16="http://schemas.microsoft.com/office/drawing/2014/main" id="{C2045C8C-6736-4CAC-B6C4-400F05660729}"/>
              </a:ext>
            </a:extLst>
          </p:cNvPr>
          <p:cNvSpPr txBox="1"/>
          <p:nvPr/>
        </p:nvSpPr>
        <p:spPr>
          <a:xfrm>
            <a:off x="1644006" y="6151800"/>
            <a:ext cx="8850277" cy="287771"/>
          </a:xfrm>
          <a:prstGeom prst="rect">
            <a:avLst/>
          </a:prstGeom>
          <a:noFill/>
        </p:spPr>
        <p:txBody>
          <a:bodyPr wrap="square" rtlCol="0">
            <a:spAutoFit/>
          </a:bodyPr>
          <a:lstStyle/>
          <a:p>
            <a:r>
              <a:rPr lang="en-AU" sz="1270">
                <a:solidFill>
                  <a:srgbClr val="FF0000"/>
                </a:solidFill>
              </a:rPr>
              <a:t>Note: Updates to NMI Classification Codes and meter statuses in MSATS will change reported volumes week to week </a:t>
            </a:r>
          </a:p>
        </p:txBody>
      </p:sp>
      <p:sp>
        <p:nvSpPr>
          <p:cNvPr id="3" name="TextBox 2">
            <a:extLst>
              <a:ext uri="{FF2B5EF4-FFF2-40B4-BE49-F238E27FC236}">
                <a16:creationId xmlns:a16="http://schemas.microsoft.com/office/drawing/2014/main" id="{BE671D61-C984-4AF3-AA9B-6A4A8D4723F9}"/>
              </a:ext>
            </a:extLst>
          </p:cNvPr>
          <p:cNvSpPr txBox="1"/>
          <p:nvPr/>
        </p:nvSpPr>
        <p:spPr>
          <a:xfrm>
            <a:off x="10002033" y="1020871"/>
            <a:ext cx="1927875" cy="369332"/>
          </a:xfrm>
          <a:prstGeom prst="rect">
            <a:avLst/>
          </a:prstGeom>
          <a:noFill/>
        </p:spPr>
        <p:txBody>
          <a:bodyPr wrap="square" rtlCol="0">
            <a:spAutoFit/>
          </a:bodyPr>
          <a:lstStyle/>
          <a:p>
            <a:r>
              <a:rPr lang="en-AU">
                <a:solidFill>
                  <a:schemeClr val="bg1"/>
                </a:solidFill>
              </a:rPr>
              <a:t>As at 23</a:t>
            </a:r>
            <a:r>
              <a:rPr lang="en-AU" baseline="30000">
                <a:solidFill>
                  <a:schemeClr val="bg1"/>
                </a:solidFill>
              </a:rPr>
              <a:t>rd</a:t>
            </a:r>
            <a:r>
              <a:rPr lang="en-AU">
                <a:solidFill>
                  <a:schemeClr val="bg1"/>
                </a:solidFill>
              </a:rPr>
              <a:t> August</a:t>
            </a:r>
          </a:p>
        </p:txBody>
      </p:sp>
    </p:spTree>
    <p:extLst>
      <p:ext uri="{BB962C8B-B14F-4D97-AF65-F5344CB8AC3E}">
        <p14:creationId xmlns:p14="http://schemas.microsoft.com/office/powerpoint/2010/main" val="16459572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D4DFE-EE81-42E8-9E04-95CE9669F7D2}"/>
              </a:ext>
            </a:extLst>
          </p:cNvPr>
          <p:cNvSpPr>
            <a:spLocks noGrp="1"/>
          </p:cNvSpPr>
          <p:nvPr>
            <p:ph type="title"/>
          </p:nvPr>
        </p:nvSpPr>
        <p:spPr>
          <a:xfrm>
            <a:off x="1433667" y="136526"/>
            <a:ext cx="8206510" cy="1189039"/>
          </a:xfrm>
        </p:spPr>
        <p:txBody>
          <a:bodyPr>
            <a:normAutofit/>
          </a:bodyPr>
          <a:lstStyle/>
          <a:p>
            <a:r>
              <a:rPr lang="fr-FR"/>
              <a:t>Tranche 1 Overview </a:t>
            </a:r>
            <a:br>
              <a:rPr lang="fr-FR"/>
            </a:br>
            <a:r>
              <a:rPr lang="fr-FR" sz="1814"/>
              <a:t>(Post MP Update)</a:t>
            </a:r>
            <a:endParaRPr lang="en-AU" sz="1814"/>
          </a:p>
        </p:txBody>
      </p:sp>
      <p:sp>
        <p:nvSpPr>
          <p:cNvPr id="4" name="Slide Number Placeholder 3">
            <a:extLst>
              <a:ext uri="{FF2B5EF4-FFF2-40B4-BE49-F238E27FC236}">
                <a16:creationId xmlns:a16="http://schemas.microsoft.com/office/drawing/2014/main" id="{8AAC6FF2-8955-4A7B-97D4-D2A76727B397}"/>
              </a:ext>
            </a:extLst>
          </p:cNvPr>
          <p:cNvSpPr>
            <a:spLocks noGrp="1"/>
          </p:cNvSpPr>
          <p:nvPr>
            <p:ph type="sldNum" sz="quarter" idx="12"/>
          </p:nvPr>
        </p:nvSpPr>
        <p:spPr/>
        <p:txBody>
          <a:bodyPr/>
          <a:lstStyle/>
          <a:p>
            <a:fld id="{4EC81F68-4976-451A-B2E9-79BCBD2F70CC}" type="slidenum">
              <a:rPr lang="en-AU" smtClean="0"/>
              <a:t>32</a:t>
            </a:fld>
            <a:endParaRPr lang="en-AU"/>
          </a:p>
        </p:txBody>
      </p:sp>
      <p:graphicFrame>
        <p:nvGraphicFramePr>
          <p:cNvPr id="8" name="Content Placeholder 7">
            <a:extLst>
              <a:ext uri="{FF2B5EF4-FFF2-40B4-BE49-F238E27FC236}">
                <a16:creationId xmlns:a16="http://schemas.microsoft.com/office/drawing/2014/main" id="{FA0C21DF-FE52-4BED-981D-A8A15FF89168}"/>
              </a:ext>
            </a:extLst>
          </p:cNvPr>
          <p:cNvGraphicFramePr>
            <a:graphicFrameLocks noGrp="1"/>
          </p:cNvGraphicFramePr>
          <p:nvPr>
            <p:ph idx="1"/>
          </p:nvPr>
        </p:nvGraphicFramePr>
        <p:xfrm>
          <a:off x="1697716" y="1520776"/>
          <a:ext cx="8796567" cy="4951426"/>
        </p:xfrm>
        <a:graphic>
          <a:graphicData uri="http://schemas.openxmlformats.org/drawingml/2006/table">
            <a:tbl>
              <a:tblPr firstRow="1" firstCol="1" bandRow="1"/>
              <a:tblGrid>
                <a:gridCol w="1147952">
                  <a:extLst>
                    <a:ext uri="{9D8B030D-6E8A-4147-A177-3AD203B41FA5}">
                      <a16:colId xmlns:a16="http://schemas.microsoft.com/office/drawing/2014/main" val="653526450"/>
                    </a:ext>
                  </a:extLst>
                </a:gridCol>
                <a:gridCol w="1456148">
                  <a:extLst>
                    <a:ext uri="{9D8B030D-6E8A-4147-A177-3AD203B41FA5}">
                      <a16:colId xmlns:a16="http://schemas.microsoft.com/office/drawing/2014/main" val="2317821378"/>
                    </a:ext>
                  </a:extLst>
                </a:gridCol>
                <a:gridCol w="919044">
                  <a:extLst>
                    <a:ext uri="{9D8B030D-6E8A-4147-A177-3AD203B41FA5}">
                      <a16:colId xmlns:a16="http://schemas.microsoft.com/office/drawing/2014/main" val="2857181792"/>
                    </a:ext>
                  </a:extLst>
                </a:gridCol>
                <a:gridCol w="1145821">
                  <a:extLst>
                    <a:ext uri="{9D8B030D-6E8A-4147-A177-3AD203B41FA5}">
                      <a16:colId xmlns:a16="http://schemas.microsoft.com/office/drawing/2014/main" val="287558749"/>
                    </a:ext>
                  </a:extLst>
                </a:gridCol>
                <a:gridCol w="1408405">
                  <a:extLst>
                    <a:ext uri="{9D8B030D-6E8A-4147-A177-3AD203B41FA5}">
                      <a16:colId xmlns:a16="http://schemas.microsoft.com/office/drawing/2014/main" val="2385082086"/>
                    </a:ext>
                  </a:extLst>
                </a:gridCol>
                <a:gridCol w="1480020">
                  <a:extLst>
                    <a:ext uri="{9D8B030D-6E8A-4147-A177-3AD203B41FA5}">
                      <a16:colId xmlns:a16="http://schemas.microsoft.com/office/drawing/2014/main" val="667302468"/>
                    </a:ext>
                  </a:extLst>
                </a:gridCol>
                <a:gridCol w="1239177">
                  <a:extLst>
                    <a:ext uri="{9D8B030D-6E8A-4147-A177-3AD203B41FA5}">
                      <a16:colId xmlns:a16="http://schemas.microsoft.com/office/drawing/2014/main" val="86744027"/>
                    </a:ext>
                  </a:extLst>
                </a:gridCol>
              </a:tblGrid>
              <a:tr h="578877">
                <a:tc>
                  <a:txBody>
                    <a:bodyPr/>
                    <a:lstStyle/>
                    <a:p>
                      <a:pPr algn="ctr"/>
                      <a:r>
                        <a:rPr lang="en-AU" sz="1300">
                          <a:solidFill>
                            <a:srgbClr val="FFFFFF"/>
                          </a:solidFill>
                          <a:effectLst/>
                          <a:latin typeface="Calibri" panose="020F0502020204030204" pitchFamily="34" charset="0"/>
                          <a:ea typeface="Calibri" panose="020F0502020204030204" pitchFamily="34" charset="0"/>
                        </a:rPr>
                        <a:t>Category</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NMI Class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 of meters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5min Capable</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chemeClr val="tx1"/>
                          </a:solidFill>
                          <a:effectLst/>
                          <a:latin typeface="Calibri" panose="020F0502020204030204" pitchFamily="34" charset="0"/>
                          <a:ea typeface="Calibri" panose="020F0502020204030204" pitchFamily="34" charset="0"/>
                        </a:rPr>
                        <a:t>Scheduled for Aug</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en-AU" sz="1300">
                          <a:solidFill>
                            <a:srgbClr val="FFFFFF"/>
                          </a:solidFill>
                          <a:effectLst/>
                          <a:latin typeface="Calibri" panose="020F0502020204030204" pitchFamily="34" charset="0"/>
                          <a:ea typeface="Calibri" panose="020F0502020204030204" pitchFamily="34" charset="0"/>
                        </a:rPr>
                        <a:t>Scheduled for Sept</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r>
                        <a:rPr lang="en-AU" sz="1300">
                          <a:solidFill>
                            <a:schemeClr val="tx1"/>
                          </a:solidFill>
                          <a:effectLst/>
                          <a:latin typeface="Calibri" panose="020F0502020204030204" pitchFamily="34" charset="0"/>
                          <a:ea typeface="Calibri" panose="020F0502020204030204" pitchFamily="34" charset="0"/>
                        </a:rPr>
                        <a:t>TBC</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68297345"/>
                  </a:ext>
                </a:extLst>
              </a:tr>
              <a:tr h="289439">
                <a:tc>
                  <a:txBody>
                    <a:bodyPr/>
                    <a:lstStyle/>
                    <a:p>
                      <a:r>
                        <a:rPr lang="en-AU" sz="1300">
                          <a:effectLst/>
                          <a:latin typeface="Calibri" panose="020F0502020204030204" pitchFamily="34" charset="0"/>
                          <a:ea typeface="Calibri" panose="020F0502020204030204" pitchFamily="34" charset="0"/>
                        </a:rPr>
                        <a:t>Essential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Bulk</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2,158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2,099</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58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9926725"/>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Interconnector</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4381651"/>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Market Generators</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871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833</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29</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9</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1306416"/>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NREG</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892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646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224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5866254"/>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Market Customers</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51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51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3793237"/>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Cross Boundary</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3</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2076765"/>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Large</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2180849"/>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Small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976570"/>
                  </a:ext>
                </a:extLst>
              </a:tr>
              <a:tr h="387113">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Essential Totals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4,004</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3,657 </a:t>
                      </a:r>
                    </a:p>
                    <a:p>
                      <a:pPr algn="ctr"/>
                      <a:r>
                        <a:rPr lang="en-AU" sz="1300">
                          <a:solidFill>
                            <a:schemeClr val="bg1"/>
                          </a:solidFill>
                          <a:effectLst/>
                          <a:latin typeface="Calibri" panose="020F0502020204030204" pitchFamily="34" charset="0"/>
                          <a:ea typeface="Calibri" panose="020F0502020204030204" pitchFamily="34" charset="0"/>
                        </a:rPr>
                        <a:t>(91.33%)</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effectLst/>
                          <a:latin typeface="Calibri" panose="020F0502020204030204" pitchFamily="34" charset="0"/>
                          <a:ea typeface="Calibri" panose="020F0502020204030204" pitchFamily="34" charset="0"/>
                        </a:rPr>
                        <a:t>314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r>
                        <a:rPr lang="en-AU" sz="1300">
                          <a:solidFill>
                            <a:schemeClr val="tx1"/>
                          </a:solidFill>
                          <a:effectLst/>
                          <a:latin typeface="Calibri" panose="020F0502020204030204" pitchFamily="34" charset="0"/>
                          <a:ea typeface="Calibri" panose="020F0502020204030204" pitchFamily="34" charset="0"/>
                        </a:rPr>
                        <a:t>28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646156352"/>
                  </a:ext>
                </a:extLst>
              </a:tr>
              <a:tr h="289439">
                <a:tc>
                  <a:txBody>
                    <a:bodyPr/>
                    <a:lstStyle/>
                    <a:p>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3038571329"/>
                  </a:ext>
                </a:extLst>
              </a:tr>
              <a:tr h="289439">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en-AU" sz="1300">
                          <a:effectLst/>
                          <a:latin typeface="Calibri" panose="020F0502020204030204" pitchFamily="34" charset="0"/>
                          <a:ea typeface="Calibri" panose="020F0502020204030204" pitchFamily="34" charset="0"/>
                        </a:rPr>
                        <a:t> Non-essential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Large</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14,695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12,790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493</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146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1,266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2458113"/>
                  </a:ext>
                </a:extLst>
              </a:tr>
              <a:tr h="289439">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AU" sz="1300">
                          <a:effectLst/>
                          <a:latin typeface="Calibri" panose="020F0502020204030204" pitchFamily="34" charset="0"/>
                          <a:ea typeface="Calibri" panose="020F0502020204030204" pitchFamily="34" charset="0"/>
                        </a:rPr>
                        <a:t>Small</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357</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276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21</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AU" sz="1300">
                          <a:effectLst/>
                          <a:latin typeface="Calibri" panose="020F0502020204030204" pitchFamily="34" charset="0"/>
                          <a:ea typeface="Calibri" panose="020F0502020204030204" pitchFamily="34" charset="0"/>
                        </a:rPr>
                        <a:t>56</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843611"/>
                  </a:ext>
                </a:extLst>
              </a:tr>
              <a:tr h="387113">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Non-essential Totals</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15,052</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r>
                        <a:rPr lang="en-AU" sz="1300" b="0">
                          <a:solidFill>
                            <a:srgbClr val="FFFFFF"/>
                          </a:solidFill>
                          <a:effectLst/>
                          <a:latin typeface="Calibri" panose="020F0502020204030204" pitchFamily="34" charset="0"/>
                          <a:ea typeface="Calibri" panose="020F0502020204030204" pitchFamily="34" charset="0"/>
                        </a:rPr>
                        <a:t>13,066 (86.81%)</a:t>
                      </a:r>
                      <a:endParaRPr lang="en-AU" sz="1300" b="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514</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150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r>
                        <a:rPr lang="en-AU" sz="1300">
                          <a:effectLst/>
                          <a:latin typeface="Calibri" panose="020F0502020204030204" pitchFamily="34" charset="0"/>
                          <a:ea typeface="Calibri" panose="020F0502020204030204" pitchFamily="34" charset="0"/>
                        </a:rPr>
                        <a:t>1,322</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767439220"/>
                  </a:ext>
                </a:extLst>
              </a:tr>
              <a:tr h="387113">
                <a:tc>
                  <a:txBody>
                    <a:bodyPr/>
                    <a:lstStyle/>
                    <a:p>
                      <a:r>
                        <a:rPr lang="en-AU" sz="1300">
                          <a:effectLst/>
                          <a:latin typeface="Calibri" panose="020F0502020204030204" pitchFamily="34" charset="0"/>
                          <a:ea typeface="Calibri" panose="020F0502020204030204" pitchFamily="34" charset="0"/>
                        </a:rPr>
                        <a:t> </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50000"/>
                      </a:schemeClr>
                    </a:solidFill>
                  </a:tcPr>
                </a:tc>
                <a:tc>
                  <a:txBody>
                    <a:bodyPr/>
                    <a:lstStyle/>
                    <a:p>
                      <a:r>
                        <a:rPr lang="en-AU" sz="1300" b="1">
                          <a:solidFill>
                            <a:srgbClr val="FFFFFF"/>
                          </a:solidFill>
                          <a:effectLst/>
                          <a:latin typeface="Calibri" panose="020F0502020204030204" pitchFamily="34" charset="0"/>
                          <a:ea typeface="Calibri" panose="020F0502020204030204" pitchFamily="34" charset="0"/>
                        </a:rPr>
                        <a:t>Tranche 1 Grand Total</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r>
                        <a:rPr lang="en-AU" sz="1300" b="1">
                          <a:solidFill>
                            <a:srgbClr val="FFFFFF"/>
                          </a:solidFill>
                          <a:effectLst/>
                          <a:latin typeface="Calibri" panose="020F0502020204030204" pitchFamily="34" charset="0"/>
                          <a:ea typeface="Calibri" panose="020F0502020204030204" pitchFamily="34" charset="0"/>
                        </a:rPr>
                        <a:t>19,056</a:t>
                      </a:r>
                      <a:endParaRPr lang="en-AU" sz="1300">
                        <a:effectLst/>
                        <a:latin typeface="Calibri" panose="020F0502020204030204" pitchFamily="34" charset="0"/>
                        <a:ea typeface="Calibri" panose="020F050202020403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16,723 (87.69%)</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828</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r>
                        <a:rPr lang="en-AU" sz="1300">
                          <a:solidFill>
                            <a:schemeClr val="bg1"/>
                          </a:solidFill>
                          <a:effectLst/>
                          <a:latin typeface="Calibri" panose="020F0502020204030204" pitchFamily="34" charset="0"/>
                          <a:ea typeface="Calibri" panose="020F0502020204030204" pitchFamily="34" charset="0"/>
                        </a:rPr>
                        <a:t>155</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r>
                        <a:rPr lang="en-AU" sz="1300">
                          <a:effectLst/>
                          <a:latin typeface="Calibri" panose="020F0502020204030204" pitchFamily="34" charset="0"/>
                          <a:ea typeface="Calibri" panose="020F0502020204030204" pitchFamily="34" charset="0"/>
                        </a:rPr>
                        <a:t>1,350</a:t>
                      </a: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70297781"/>
                  </a:ext>
                </a:extLst>
              </a:tr>
            </a:tbl>
          </a:graphicData>
        </a:graphic>
      </p:graphicFrame>
      <p:sp>
        <p:nvSpPr>
          <p:cNvPr id="5" name="TextBox 4">
            <a:extLst>
              <a:ext uri="{FF2B5EF4-FFF2-40B4-BE49-F238E27FC236}">
                <a16:creationId xmlns:a16="http://schemas.microsoft.com/office/drawing/2014/main" id="{09250FC1-BF81-4169-BADB-7B4025C288EA}"/>
              </a:ext>
            </a:extLst>
          </p:cNvPr>
          <p:cNvSpPr txBox="1"/>
          <p:nvPr/>
        </p:nvSpPr>
        <p:spPr>
          <a:xfrm>
            <a:off x="10002033" y="1020871"/>
            <a:ext cx="1927875" cy="369332"/>
          </a:xfrm>
          <a:prstGeom prst="rect">
            <a:avLst/>
          </a:prstGeom>
          <a:noFill/>
        </p:spPr>
        <p:txBody>
          <a:bodyPr wrap="square" rtlCol="0">
            <a:spAutoFit/>
          </a:bodyPr>
          <a:lstStyle/>
          <a:p>
            <a:r>
              <a:rPr lang="en-AU">
                <a:solidFill>
                  <a:schemeClr val="bg1"/>
                </a:solidFill>
              </a:rPr>
              <a:t>As at 23</a:t>
            </a:r>
            <a:r>
              <a:rPr lang="en-AU" baseline="30000">
                <a:solidFill>
                  <a:schemeClr val="bg1"/>
                </a:solidFill>
              </a:rPr>
              <a:t>rd</a:t>
            </a:r>
            <a:r>
              <a:rPr lang="en-AU">
                <a:solidFill>
                  <a:schemeClr val="bg1"/>
                </a:solidFill>
              </a:rPr>
              <a:t> August</a:t>
            </a:r>
          </a:p>
        </p:txBody>
      </p:sp>
    </p:spTree>
    <p:extLst>
      <p:ext uri="{BB962C8B-B14F-4D97-AF65-F5344CB8AC3E}">
        <p14:creationId xmlns:p14="http://schemas.microsoft.com/office/powerpoint/2010/main" val="344626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D4DFE-EE81-42E8-9E04-95CE9669F7D2}"/>
              </a:ext>
            </a:extLst>
          </p:cNvPr>
          <p:cNvSpPr>
            <a:spLocks noGrp="1"/>
          </p:cNvSpPr>
          <p:nvPr>
            <p:ph type="title"/>
          </p:nvPr>
        </p:nvSpPr>
        <p:spPr>
          <a:xfrm>
            <a:off x="1433667" y="136526"/>
            <a:ext cx="8206510" cy="1189039"/>
          </a:xfrm>
        </p:spPr>
        <p:txBody>
          <a:bodyPr/>
          <a:lstStyle/>
          <a:p>
            <a:r>
              <a:rPr lang="fr-FR"/>
              <a:t>MP Updates</a:t>
            </a:r>
            <a:endParaRPr lang="en-AU">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8AAC6FF2-8955-4A7B-97D4-D2A76727B397}"/>
              </a:ext>
            </a:extLst>
          </p:cNvPr>
          <p:cNvSpPr>
            <a:spLocks noGrp="1"/>
          </p:cNvSpPr>
          <p:nvPr>
            <p:ph type="sldNum" sz="quarter" idx="12"/>
          </p:nvPr>
        </p:nvSpPr>
        <p:spPr/>
        <p:txBody>
          <a:bodyPr/>
          <a:lstStyle/>
          <a:p>
            <a:fld id="{4EC81F68-4976-451A-B2E9-79BCBD2F70CC}" type="slidenum">
              <a:rPr lang="en-AU" smtClean="0"/>
              <a:t>33</a:t>
            </a:fld>
            <a:endParaRPr lang="en-AU"/>
          </a:p>
        </p:txBody>
      </p:sp>
      <p:sp>
        <p:nvSpPr>
          <p:cNvPr id="5" name="Content Placeholder 4">
            <a:extLst>
              <a:ext uri="{FF2B5EF4-FFF2-40B4-BE49-F238E27FC236}">
                <a16:creationId xmlns:a16="http://schemas.microsoft.com/office/drawing/2014/main" id="{6FF850DA-FBD1-449F-8049-6F4F64FDEC66}"/>
              </a:ext>
            </a:extLst>
          </p:cNvPr>
          <p:cNvSpPr>
            <a:spLocks noGrp="1"/>
          </p:cNvSpPr>
          <p:nvPr>
            <p:ph idx="1"/>
          </p:nvPr>
        </p:nvSpPr>
        <p:spPr>
          <a:xfrm>
            <a:off x="1433667" y="1582446"/>
            <a:ext cx="9303535" cy="5388929"/>
          </a:xfrm>
        </p:spPr>
        <p:txBody>
          <a:bodyPr>
            <a:normAutofit/>
          </a:bodyPr>
          <a:lstStyle/>
          <a:p>
            <a:pPr>
              <a:lnSpc>
                <a:spcPct val="120000"/>
              </a:lnSpc>
            </a:pPr>
            <a:r>
              <a:rPr lang="en-AU" sz="1770" b="1"/>
              <a:t>The following MPs provided a Tranche 1 metering update this week:</a:t>
            </a:r>
          </a:p>
          <a:p>
            <a:pPr lvl="1">
              <a:lnSpc>
                <a:spcPct val="120000"/>
              </a:lnSpc>
            </a:pPr>
            <a:r>
              <a:rPr lang="en-AU" sz="1589"/>
              <a:t>AusNet Transmission</a:t>
            </a:r>
          </a:p>
          <a:p>
            <a:pPr lvl="1">
              <a:lnSpc>
                <a:spcPct val="120000"/>
              </a:lnSpc>
            </a:pPr>
            <a:r>
              <a:rPr lang="en-AU" sz="1589"/>
              <a:t>Intellihub</a:t>
            </a:r>
          </a:p>
          <a:p>
            <a:pPr lvl="1">
              <a:lnSpc>
                <a:spcPct val="120000"/>
              </a:lnSpc>
            </a:pPr>
            <a:r>
              <a:rPr lang="en-AU" sz="1589"/>
              <a:t>Metropolis</a:t>
            </a:r>
          </a:p>
          <a:p>
            <a:pPr lvl="1">
              <a:lnSpc>
                <a:spcPct val="120000"/>
              </a:lnSpc>
            </a:pPr>
            <a:r>
              <a:rPr lang="en-AU" sz="1589"/>
              <a:t>Mondo</a:t>
            </a:r>
          </a:p>
          <a:p>
            <a:pPr lvl="1">
              <a:lnSpc>
                <a:spcPct val="120000"/>
              </a:lnSpc>
            </a:pPr>
            <a:r>
              <a:rPr lang="en-AU" sz="1589"/>
              <a:t>PlusES</a:t>
            </a:r>
          </a:p>
          <a:p>
            <a:pPr lvl="1">
              <a:lnSpc>
                <a:spcPct val="120000"/>
              </a:lnSpc>
            </a:pPr>
            <a:r>
              <a:rPr lang="en-AU" sz="1589"/>
              <a:t>Powermetric</a:t>
            </a:r>
          </a:p>
          <a:p>
            <a:pPr lvl="1">
              <a:lnSpc>
                <a:spcPct val="120000"/>
              </a:lnSpc>
            </a:pPr>
            <a:r>
              <a:rPr lang="en-AU" sz="1589"/>
              <a:t>TasNetworks - TNSP </a:t>
            </a:r>
          </a:p>
          <a:p>
            <a:pPr lvl="1">
              <a:lnSpc>
                <a:spcPct val="120000"/>
              </a:lnSpc>
            </a:pPr>
            <a:r>
              <a:rPr lang="en-AU" sz="1589"/>
              <a:t>Transgrid</a:t>
            </a:r>
          </a:p>
          <a:p>
            <a:pPr lvl="1">
              <a:lnSpc>
                <a:spcPct val="120000"/>
              </a:lnSpc>
            </a:pPr>
            <a:r>
              <a:rPr lang="en-AU" sz="1589"/>
              <a:t>Yurika</a:t>
            </a:r>
          </a:p>
          <a:p>
            <a:pPr>
              <a:lnSpc>
                <a:spcPct val="120000"/>
              </a:lnSpc>
            </a:pPr>
            <a:endParaRPr lang="en-AU" sz="1907"/>
          </a:p>
        </p:txBody>
      </p:sp>
      <p:sp>
        <p:nvSpPr>
          <p:cNvPr id="6" name="TextBox 5">
            <a:extLst>
              <a:ext uri="{FF2B5EF4-FFF2-40B4-BE49-F238E27FC236}">
                <a16:creationId xmlns:a16="http://schemas.microsoft.com/office/drawing/2014/main" id="{F324E382-9133-4B19-90BD-4460BED3DC52}"/>
              </a:ext>
            </a:extLst>
          </p:cNvPr>
          <p:cNvSpPr txBox="1"/>
          <p:nvPr/>
        </p:nvSpPr>
        <p:spPr>
          <a:xfrm>
            <a:off x="10002033" y="1020871"/>
            <a:ext cx="1927875" cy="369332"/>
          </a:xfrm>
          <a:prstGeom prst="rect">
            <a:avLst/>
          </a:prstGeom>
          <a:noFill/>
        </p:spPr>
        <p:txBody>
          <a:bodyPr wrap="square" rtlCol="0">
            <a:spAutoFit/>
          </a:bodyPr>
          <a:lstStyle/>
          <a:p>
            <a:r>
              <a:rPr lang="en-AU">
                <a:solidFill>
                  <a:schemeClr val="bg1"/>
                </a:solidFill>
              </a:rPr>
              <a:t>As at 23</a:t>
            </a:r>
            <a:r>
              <a:rPr lang="en-AU" baseline="30000">
                <a:solidFill>
                  <a:schemeClr val="bg1"/>
                </a:solidFill>
              </a:rPr>
              <a:t>rd</a:t>
            </a:r>
            <a:r>
              <a:rPr lang="en-AU">
                <a:solidFill>
                  <a:schemeClr val="bg1"/>
                </a:solidFill>
              </a:rPr>
              <a:t> August</a:t>
            </a:r>
          </a:p>
        </p:txBody>
      </p:sp>
    </p:spTree>
    <p:extLst>
      <p:ext uri="{BB962C8B-B14F-4D97-AF65-F5344CB8AC3E}">
        <p14:creationId xmlns:p14="http://schemas.microsoft.com/office/powerpoint/2010/main" val="491055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AE13C-A77E-468F-87A2-60954247BD2E}"/>
              </a:ext>
            </a:extLst>
          </p:cNvPr>
          <p:cNvSpPr>
            <a:spLocks noGrp="1"/>
          </p:cNvSpPr>
          <p:nvPr>
            <p:ph type="ctrTitle"/>
          </p:nvPr>
        </p:nvSpPr>
        <p:spPr/>
        <p:txBody>
          <a:bodyPr>
            <a:normAutofit fontScale="90000"/>
          </a:bodyPr>
          <a:lstStyle/>
          <a:p>
            <a:r>
              <a:rPr lang="en-AU"/>
              <a:t>Appendix 4: Support Arrangements for Participants  </a:t>
            </a:r>
          </a:p>
        </p:txBody>
      </p:sp>
      <p:sp>
        <p:nvSpPr>
          <p:cNvPr id="3" name="Subtitle 2">
            <a:extLst>
              <a:ext uri="{FF2B5EF4-FFF2-40B4-BE49-F238E27FC236}">
                <a16:creationId xmlns:a16="http://schemas.microsoft.com/office/drawing/2014/main" id="{2A74ACED-3C29-4ECB-BDBA-FA131E10835F}"/>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15296176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AB20-C64A-4128-868B-27A077403273}"/>
              </a:ext>
            </a:extLst>
          </p:cNvPr>
          <p:cNvSpPr>
            <a:spLocks noGrp="1"/>
          </p:cNvSpPr>
          <p:nvPr>
            <p:ph type="title"/>
          </p:nvPr>
        </p:nvSpPr>
        <p:spPr/>
        <p:txBody>
          <a:bodyPr>
            <a:normAutofit/>
          </a:bodyPr>
          <a:lstStyle/>
          <a:p>
            <a:r>
              <a:rPr lang="en-AU" sz="4000"/>
              <a:t>Summary of Feedback Received </a:t>
            </a:r>
          </a:p>
        </p:txBody>
      </p:sp>
      <p:sp>
        <p:nvSpPr>
          <p:cNvPr id="3" name="Slide Number Placeholder 2">
            <a:extLst>
              <a:ext uri="{FF2B5EF4-FFF2-40B4-BE49-F238E27FC236}">
                <a16:creationId xmlns:a16="http://schemas.microsoft.com/office/drawing/2014/main" id="{1A414BB0-7212-4861-8037-C1B18267DC3E}"/>
              </a:ext>
            </a:extLst>
          </p:cNvPr>
          <p:cNvSpPr>
            <a:spLocks noGrp="1"/>
          </p:cNvSpPr>
          <p:nvPr>
            <p:ph type="sldNum" sz="quarter" idx="12"/>
          </p:nvPr>
        </p:nvSpPr>
        <p:spPr/>
        <p:txBody>
          <a:bodyPr/>
          <a:lstStyle/>
          <a:p>
            <a:fld id="{4EC81F68-4976-451A-B2E9-79BCBD2F70CC}" type="slidenum">
              <a:rPr lang="en-AU" smtClean="0"/>
              <a:t>35</a:t>
            </a:fld>
            <a:endParaRPr lang="en-AU"/>
          </a:p>
        </p:txBody>
      </p:sp>
      <p:sp>
        <p:nvSpPr>
          <p:cNvPr id="4" name="Rectangle 3">
            <a:extLst>
              <a:ext uri="{FF2B5EF4-FFF2-40B4-BE49-F238E27FC236}">
                <a16:creationId xmlns:a16="http://schemas.microsoft.com/office/drawing/2014/main" id="{51379880-2328-46BC-A1EB-790002E99BFA}"/>
              </a:ext>
            </a:extLst>
          </p:cNvPr>
          <p:cNvSpPr/>
          <p:nvPr/>
        </p:nvSpPr>
        <p:spPr>
          <a:xfrm>
            <a:off x="70337" y="2584939"/>
            <a:ext cx="3824653" cy="4062044"/>
          </a:xfrm>
          <a:prstGeom prst="rect">
            <a:avLst/>
          </a:prstGeom>
          <a:solidFill>
            <a:schemeClr val="accent2">
              <a:lumMod val="90000"/>
              <a:lumOff val="10000"/>
              <a:alpha val="17000"/>
            </a:schemeClr>
          </a:solidFill>
          <a:ln w="28575">
            <a:solidFill>
              <a:schemeClr val="accent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1200" b="1" u="sng">
                <a:solidFill>
                  <a:schemeClr val="tx1"/>
                </a:solidFill>
              </a:rPr>
              <a:t>Retail Support Process</a:t>
            </a:r>
          </a:p>
          <a:p>
            <a:pPr marL="285750" indent="-285750">
              <a:spcBef>
                <a:spcPts val="400"/>
              </a:spcBef>
              <a:buFont typeface="Arial" panose="020B0604020202020204" pitchFamily="34" charset="0"/>
              <a:buChar char="•"/>
            </a:pPr>
            <a:r>
              <a:rPr lang="en-AU" sz="1200">
                <a:solidFill>
                  <a:schemeClr val="tx1"/>
                </a:solidFill>
              </a:rPr>
              <a:t>Twice weekly Retail Q&amp;A sessions and daily issues log are helpful</a:t>
            </a:r>
          </a:p>
          <a:p>
            <a:pPr marL="285750" indent="-285750">
              <a:spcBef>
                <a:spcPts val="400"/>
              </a:spcBef>
              <a:buFont typeface="Arial" panose="020B0604020202020204" pitchFamily="34" charset="0"/>
              <a:buChar char="•"/>
            </a:pPr>
            <a:r>
              <a:rPr lang="en-AU" sz="1200">
                <a:solidFill>
                  <a:schemeClr val="tx1"/>
                </a:solidFill>
              </a:rPr>
              <a:t>Not including incident numbers against Issues makes it difficult for participants to track their own issues</a:t>
            </a:r>
          </a:p>
          <a:p>
            <a:pPr marL="742950" lvl="1" indent="-285750">
              <a:spcBef>
                <a:spcPts val="200"/>
              </a:spcBef>
              <a:buFont typeface="Arial" panose="020B0604020202020204" pitchFamily="34" charset="0"/>
              <a:buChar char="•"/>
            </a:pPr>
            <a:r>
              <a:rPr lang="en-AU" sz="1200">
                <a:solidFill>
                  <a:schemeClr val="tx1"/>
                </a:solidFill>
              </a:rPr>
              <a:t>AEMO has advised that incident numbers can be included with consent from participants</a:t>
            </a:r>
          </a:p>
          <a:p>
            <a:pPr marL="285750" indent="-285750">
              <a:spcBef>
                <a:spcPts val="400"/>
              </a:spcBef>
              <a:buFont typeface="Arial" panose="020B0604020202020204" pitchFamily="34" charset="0"/>
              <a:buChar char="•"/>
            </a:pPr>
            <a:r>
              <a:rPr lang="en-AU" sz="1200">
                <a:solidFill>
                  <a:schemeClr val="tx1"/>
                </a:solidFill>
              </a:rPr>
              <a:t>Greater transparency for defect fixes / participant role in testing defect fixes</a:t>
            </a:r>
          </a:p>
          <a:p>
            <a:pPr marL="742950" lvl="1" indent="-285750">
              <a:spcBef>
                <a:spcPts val="200"/>
              </a:spcBef>
              <a:buFont typeface="Arial" panose="020B0604020202020204" pitchFamily="34" charset="0"/>
              <a:buChar char="•"/>
            </a:pPr>
            <a:r>
              <a:rPr lang="en-AU" sz="1200">
                <a:solidFill>
                  <a:schemeClr val="tx1"/>
                </a:solidFill>
              </a:rPr>
              <a:t>Further information on defect fix dates is included in the Retail Issues Log</a:t>
            </a:r>
          </a:p>
          <a:p>
            <a:pPr marL="742950" lvl="1" indent="-285750">
              <a:spcBef>
                <a:spcPts val="200"/>
              </a:spcBef>
              <a:buFont typeface="Arial" panose="020B0604020202020204" pitchFamily="34" charset="0"/>
              <a:buChar char="•"/>
            </a:pPr>
            <a:r>
              <a:rPr lang="en-AU" sz="1200">
                <a:solidFill>
                  <a:schemeClr val="tx1"/>
                </a:solidFill>
              </a:rPr>
              <a:t>Overview of defect fix is provided through the twice weekly Retail Q&amp;A sessions</a:t>
            </a:r>
          </a:p>
          <a:p>
            <a:pPr marL="285750" indent="-285750">
              <a:spcBef>
                <a:spcPts val="400"/>
              </a:spcBef>
              <a:buFont typeface="Arial" panose="020B0604020202020204" pitchFamily="34" charset="0"/>
              <a:buChar char="•"/>
            </a:pPr>
            <a:r>
              <a:rPr lang="en-AU" sz="1200">
                <a:solidFill>
                  <a:schemeClr val="tx1"/>
                </a:solidFill>
              </a:rPr>
              <a:t>Lack of visibility into the prioritisation of feedback and whether an issue impacts multiple participants </a:t>
            </a:r>
          </a:p>
          <a:p>
            <a:pPr marL="742950" lvl="1" indent="-285750">
              <a:spcBef>
                <a:spcPts val="200"/>
              </a:spcBef>
              <a:buFont typeface="Arial" panose="020B0604020202020204" pitchFamily="34" charset="0"/>
              <a:buChar char="•"/>
            </a:pPr>
            <a:r>
              <a:rPr lang="en-AU" sz="1200">
                <a:solidFill>
                  <a:schemeClr val="tx1"/>
                </a:solidFill>
              </a:rPr>
              <a:t>Prioritisation and impact have now been included in Log</a:t>
            </a:r>
          </a:p>
          <a:p>
            <a:pPr marL="285750" indent="-285750">
              <a:spcBef>
                <a:spcPts val="400"/>
              </a:spcBef>
              <a:buFont typeface="Arial" panose="020B0604020202020204" pitchFamily="34" charset="0"/>
              <a:buChar char="•"/>
            </a:pPr>
            <a:r>
              <a:rPr lang="en-AU" sz="1200">
                <a:solidFill>
                  <a:schemeClr val="tx1"/>
                </a:solidFill>
              </a:rPr>
              <a:t>Defect release predictability </a:t>
            </a:r>
          </a:p>
          <a:p>
            <a:pPr marL="742950" lvl="1" indent="-285750">
              <a:spcBef>
                <a:spcPts val="200"/>
              </a:spcBef>
              <a:buFont typeface="Arial" panose="020B0604020202020204" pitchFamily="34" charset="0"/>
              <a:buChar char="•"/>
            </a:pPr>
            <a:r>
              <a:rPr lang="en-AU" sz="1200">
                <a:solidFill>
                  <a:schemeClr val="tx1"/>
                </a:solidFill>
              </a:rPr>
              <a:t>AEMO has committed to regular defect releases </a:t>
            </a:r>
          </a:p>
          <a:p>
            <a:pPr algn="ctr"/>
            <a:endParaRPr lang="en-AU" sz="1200" b="1" u="sng">
              <a:solidFill>
                <a:schemeClr val="tx1"/>
              </a:solidFill>
            </a:endParaRPr>
          </a:p>
        </p:txBody>
      </p:sp>
      <p:sp>
        <p:nvSpPr>
          <p:cNvPr id="5" name="Rectangle 4">
            <a:extLst>
              <a:ext uri="{FF2B5EF4-FFF2-40B4-BE49-F238E27FC236}">
                <a16:creationId xmlns:a16="http://schemas.microsoft.com/office/drawing/2014/main" id="{98287B17-2AB2-419E-9A47-467AB69B313F}"/>
              </a:ext>
            </a:extLst>
          </p:cNvPr>
          <p:cNvSpPr/>
          <p:nvPr/>
        </p:nvSpPr>
        <p:spPr>
          <a:xfrm>
            <a:off x="4121888" y="2584940"/>
            <a:ext cx="3824653" cy="4062044"/>
          </a:xfrm>
          <a:prstGeom prst="rect">
            <a:avLst/>
          </a:prstGeom>
          <a:solidFill>
            <a:schemeClr val="accent4">
              <a:alpha val="17000"/>
            </a:schemeClr>
          </a:solidFill>
          <a:ln w="19050"/>
        </p:spPr>
        <p:style>
          <a:lnRef idx="2">
            <a:schemeClr val="accent4"/>
          </a:lnRef>
          <a:fillRef idx="1">
            <a:schemeClr val="lt1"/>
          </a:fillRef>
          <a:effectRef idx="0">
            <a:schemeClr val="accent4"/>
          </a:effectRef>
          <a:fontRef idx="minor">
            <a:schemeClr val="dk1"/>
          </a:fontRef>
        </p:style>
        <p:txBody>
          <a:bodyPr rtlCol="0" anchor="t"/>
          <a:lstStyle/>
          <a:p>
            <a:pPr algn="ctr"/>
            <a:r>
              <a:rPr lang="en-AU" sz="1200" b="1" u="sng">
                <a:solidFill>
                  <a:schemeClr val="tx1"/>
                </a:solidFill>
              </a:rPr>
              <a:t>5MS Industry Go-Live Plan</a:t>
            </a:r>
          </a:p>
          <a:p>
            <a:pPr marL="285750" indent="-285750">
              <a:buFont typeface="Arial" panose="020B0604020202020204" pitchFamily="34" charset="0"/>
              <a:buChar char="•"/>
            </a:pPr>
            <a:r>
              <a:rPr lang="en-AU" sz="1200">
                <a:solidFill>
                  <a:schemeClr val="tx1"/>
                </a:solidFill>
              </a:rPr>
              <a:t>Frequent comms worked well and were clear and well structured</a:t>
            </a:r>
          </a:p>
          <a:p>
            <a:pPr marL="742950" lvl="1" indent="-285750">
              <a:buFont typeface="Arial" panose="020B0604020202020204" pitchFamily="34" charset="0"/>
              <a:buChar char="•"/>
            </a:pPr>
            <a:r>
              <a:rPr lang="en-AU" sz="1200">
                <a:solidFill>
                  <a:schemeClr val="tx1"/>
                </a:solidFill>
              </a:rPr>
              <a:t>Comms scheduled will be included in the Go-Live Plan </a:t>
            </a:r>
          </a:p>
          <a:p>
            <a:pPr marL="285750" indent="-285750">
              <a:buFont typeface="Arial" panose="020B0604020202020204" pitchFamily="34" charset="0"/>
              <a:buChar char="•"/>
            </a:pPr>
            <a:r>
              <a:rPr lang="en-AU" sz="1200">
                <a:solidFill>
                  <a:schemeClr val="tx1"/>
                </a:solidFill>
              </a:rPr>
              <a:t>Preparation briefing sessions worked well – AEMO will schedule same in advance of 1 Oct</a:t>
            </a:r>
          </a:p>
          <a:p>
            <a:pPr marL="285750" indent="-285750">
              <a:buFont typeface="Arial" panose="020B0604020202020204" pitchFamily="34" charset="0"/>
              <a:buChar char="•"/>
            </a:pPr>
            <a:r>
              <a:rPr lang="en-AU" sz="1200">
                <a:solidFill>
                  <a:schemeClr val="tx1"/>
                </a:solidFill>
              </a:rPr>
              <a:t>Delay in scheduled comms can cause confusion</a:t>
            </a:r>
          </a:p>
          <a:p>
            <a:pPr marL="742950" lvl="1" indent="-285750">
              <a:buFont typeface="Arial" panose="020B0604020202020204" pitchFamily="34" charset="0"/>
              <a:buChar char="•"/>
            </a:pPr>
            <a:r>
              <a:rPr lang="en-AU" sz="1200">
                <a:solidFill>
                  <a:schemeClr val="tx1"/>
                </a:solidFill>
              </a:rPr>
              <a:t>AEMO will avoid delays by issuing a status at scheduled time</a:t>
            </a:r>
          </a:p>
          <a:p>
            <a:pPr marL="285750" indent="-285750">
              <a:buFont typeface="Arial" panose="020B0604020202020204" pitchFamily="34" charset="0"/>
              <a:buChar char="•"/>
            </a:pPr>
            <a:r>
              <a:rPr lang="en-AU" sz="1200">
                <a:solidFill>
                  <a:schemeClr val="tx1"/>
                </a:solidFill>
              </a:rPr>
              <a:t>Greater transparency on go/no-go decision making</a:t>
            </a:r>
          </a:p>
          <a:p>
            <a:pPr marL="742950" lvl="1" indent="-285750">
              <a:buFont typeface="Arial" panose="020B0604020202020204" pitchFamily="34" charset="0"/>
              <a:buChar char="•"/>
            </a:pPr>
            <a:r>
              <a:rPr lang="en-AU" sz="1200">
                <a:solidFill>
                  <a:schemeClr val="tx1"/>
                </a:solidFill>
              </a:rPr>
              <a:t>AEMO has provided PCF the approach to the go/no-go assessment including the criteria</a:t>
            </a:r>
          </a:p>
          <a:p>
            <a:pPr marL="285750" indent="-285750">
              <a:buFont typeface="Arial" panose="020B0604020202020204" pitchFamily="34" charset="0"/>
              <a:buChar char="•"/>
            </a:pPr>
            <a:r>
              <a:rPr lang="en-AU" sz="1200">
                <a:solidFill>
                  <a:schemeClr val="tx1"/>
                </a:solidFill>
              </a:rPr>
              <a:t>Two-way comms and transparency over industry facing incidents</a:t>
            </a:r>
          </a:p>
          <a:p>
            <a:pPr marL="742950" lvl="1" indent="-285750">
              <a:buFont typeface="Arial" panose="020B0604020202020204" pitchFamily="34" charset="0"/>
              <a:buChar char="•"/>
            </a:pPr>
            <a:r>
              <a:rPr lang="en-AU" sz="1200">
                <a:solidFill>
                  <a:schemeClr val="tx1"/>
                </a:solidFill>
              </a:rPr>
              <a:t>AEMO will establish a Support Room for 1 Oct and will continue Q&amp;A sessions during October </a:t>
            </a:r>
          </a:p>
          <a:p>
            <a:pPr marL="285750" indent="-285750">
              <a:buFont typeface="Arial" panose="020B0604020202020204" pitchFamily="34" charset="0"/>
              <a:buChar char="•"/>
            </a:pPr>
            <a:r>
              <a:rPr lang="en-AU" sz="1200">
                <a:solidFill>
                  <a:schemeClr val="tx1"/>
                </a:solidFill>
              </a:rPr>
              <a:t>Online Issues Log could provide greater flexibility and reduces risk of working from old version</a:t>
            </a:r>
          </a:p>
        </p:txBody>
      </p:sp>
      <p:sp>
        <p:nvSpPr>
          <p:cNvPr id="6" name="Rectangle 5">
            <a:extLst>
              <a:ext uri="{FF2B5EF4-FFF2-40B4-BE49-F238E27FC236}">
                <a16:creationId xmlns:a16="http://schemas.microsoft.com/office/drawing/2014/main" id="{54395312-9C31-470C-B3BF-1448E235EDA8}"/>
              </a:ext>
            </a:extLst>
          </p:cNvPr>
          <p:cNvSpPr/>
          <p:nvPr/>
        </p:nvSpPr>
        <p:spPr>
          <a:xfrm>
            <a:off x="8105255" y="2584938"/>
            <a:ext cx="3824653" cy="4062043"/>
          </a:xfrm>
          <a:prstGeom prst="rect">
            <a:avLst/>
          </a:prstGeom>
          <a:solidFill>
            <a:schemeClr val="accent6">
              <a:alpha val="24000"/>
            </a:schemeClr>
          </a:solidFill>
          <a:ln w="28575">
            <a:solidFill>
              <a:schemeClr val="accent6">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1200" b="1" u="sng">
                <a:solidFill>
                  <a:schemeClr val="tx1"/>
                </a:solidFill>
              </a:rPr>
              <a:t>AEMO Lessons Learned Log</a:t>
            </a:r>
          </a:p>
          <a:p>
            <a:pPr marL="285750" indent="-285750">
              <a:buFont typeface="Arial" panose="020B0604020202020204" pitchFamily="34" charset="0"/>
              <a:buChar char="•"/>
            </a:pPr>
            <a:r>
              <a:rPr lang="en-AU" sz="1200">
                <a:solidFill>
                  <a:schemeClr val="tx1"/>
                </a:solidFill>
              </a:rPr>
              <a:t>AEMO should consider maintaining an environment for the purposes of participant testing of defect fixes</a:t>
            </a:r>
          </a:p>
          <a:p>
            <a:pPr marL="285750" indent="-285750">
              <a:buFont typeface="Arial" panose="020B0604020202020204" pitchFamily="34" charset="0"/>
              <a:buChar char="•"/>
            </a:pPr>
            <a:r>
              <a:rPr lang="en-AU" sz="1200">
                <a:solidFill>
                  <a:schemeClr val="tx1"/>
                </a:solidFill>
              </a:rPr>
              <a:t>System changes communicated through slide packs have resulted in discrepancy from consulted procedures.</a:t>
            </a:r>
          </a:p>
          <a:p>
            <a:pPr marL="285750" indent="-285750">
              <a:buFont typeface="Arial" panose="020B0604020202020204" pitchFamily="34" charset="0"/>
              <a:buChar char="•"/>
            </a:pPr>
            <a:r>
              <a:rPr lang="en-AU" sz="1200">
                <a:solidFill>
                  <a:schemeClr val="tx1"/>
                </a:solidFill>
              </a:rPr>
              <a:t>Failure to deliver projects to a schedule, impacting our resourcing and costs.</a:t>
            </a:r>
          </a:p>
          <a:p>
            <a:pPr marL="285750" indent="-285750">
              <a:buFont typeface="Arial" panose="020B0604020202020204" pitchFamily="34" charset="0"/>
              <a:buChar char="•"/>
            </a:pPr>
            <a:r>
              <a:rPr lang="en-AU" sz="1200">
                <a:solidFill>
                  <a:schemeClr val="tx1"/>
                </a:solidFill>
              </a:rPr>
              <a:t>Not enough time between first clean run of settlements left limited time for participant testing prior to Retail Go-Live</a:t>
            </a:r>
          </a:p>
          <a:p>
            <a:pPr marL="285750" indent="-285750">
              <a:buFont typeface="Arial" panose="020B0604020202020204" pitchFamily="34" charset="0"/>
              <a:buChar char="•"/>
            </a:pPr>
            <a:r>
              <a:rPr lang="en-AU" sz="1200">
                <a:solidFill>
                  <a:schemeClr val="tx1"/>
                </a:solidFill>
              </a:rPr>
              <a:t>Lack of performance testing prior to Go-Live</a:t>
            </a:r>
          </a:p>
          <a:p>
            <a:pPr marL="742950" lvl="1" indent="-285750">
              <a:buFont typeface="Arial" panose="020B0604020202020204" pitchFamily="34" charset="0"/>
              <a:buChar char="•"/>
            </a:pPr>
            <a:r>
              <a:rPr lang="en-AU" sz="1200">
                <a:solidFill>
                  <a:schemeClr val="tx1"/>
                </a:solidFill>
              </a:rPr>
              <a:t>AEMO’s approach to performance testing targeted the solution areas identified most at risk for performance challenges, that is metering data ingestion and profiling allocation/preparation. </a:t>
            </a:r>
          </a:p>
          <a:p>
            <a:pPr marL="285750" indent="-285750">
              <a:buFont typeface="Arial" panose="020B0604020202020204" pitchFamily="34" charset="0"/>
              <a:buChar char="•"/>
            </a:pPr>
            <a:endParaRPr lang="en-AU" sz="1200">
              <a:solidFill>
                <a:schemeClr val="tx1"/>
              </a:solidFill>
            </a:endParaRPr>
          </a:p>
        </p:txBody>
      </p:sp>
      <p:sp>
        <p:nvSpPr>
          <p:cNvPr id="7" name="TextBox 6">
            <a:extLst>
              <a:ext uri="{FF2B5EF4-FFF2-40B4-BE49-F238E27FC236}">
                <a16:creationId xmlns:a16="http://schemas.microsoft.com/office/drawing/2014/main" id="{C7397F12-56F2-48D6-A819-F8B6EF9A4368}"/>
              </a:ext>
            </a:extLst>
          </p:cNvPr>
          <p:cNvSpPr txBox="1"/>
          <p:nvPr/>
        </p:nvSpPr>
        <p:spPr>
          <a:xfrm>
            <a:off x="140677" y="1325564"/>
            <a:ext cx="11078308" cy="1220847"/>
          </a:xfrm>
          <a:prstGeom prst="rect">
            <a:avLst/>
          </a:prstGeom>
          <a:noFill/>
        </p:spPr>
        <p:txBody>
          <a:bodyPr wrap="square" rtlCol="0">
            <a:spAutoFit/>
          </a:bodyPr>
          <a:lstStyle/>
          <a:p>
            <a:pPr marL="285750" indent="-285750">
              <a:spcBef>
                <a:spcPts val="200"/>
              </a:spcBef>
              <a:buFont typeface="Arial" panose="020B0604020202020204" pitchFamily="34" charset="0"/>
              <a:buChar char="•"/>
            </a:pPr>
            <a:r>
              <a:rPr lang="en-AU" sz="1400"/>
              <a:t>AEMO requested feedback through the RWG PIR and the Retail Q&amp;A sessions. </a:t>
            </a:r>
          </a:p>
          <a:p>
            <a:pPr marL="285750" indent="-285750">
              <a:spcBef>
                <a:spcPts val="200"/>
              </a:spcBef>
              <a:buFont typeface="Arial" panose="020B0604020202020204" pitchFamily="34" charset="0"/>
              <a:buChar char="•"/>
            </a:pPr>
            <a:r>
              <a:rPr lang="en-AU" sz="1400"/>
              <a:t>Responses were received from Red Energy, PlusES, AGL, Origin and Intellihub.</a:t>
            </a:r>
          </a:p>
          <a:p>
            <a:pPr marL="285750" indent="-285750">
              <a:spcBef>
                <a:spcPts val="200"/>
              </a:spcBef>
              <a:buFont typeface="Arial" panose="020B0604020202020204" pitchFamily="34" charset="0"/>
              <a:buChar char="•"/>
            </a:pPr>
            <a:r>
              <a:rPr lang="en-AU" sz="1400"/>
              <a:t>AEMO has reviewed feedback and identified three ways in which feedback can be taken into account: immediately though the Retail Support Process, putting in place processes for Rule Commencement and post commencement support, sharing the feedback with other AEMO programs through the Lesson Learned Log </a:t>
            </a:r>
          </a:p>
        </p:txBody>
      </p:sp>
    </p:spTree>
    <p:extLst>
      <p:ext uri="{BB962C8B-B14F-4D97-AF65-F5344CB8AC3E}">
        <p14:creationId xmlns:p14="http://schemas.microsoft.com/office/powerpoint/2010/main" val="37102833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88995-07E3-4279-AAF9-B4DC89EDCAE8}"/>
              </a:ext>
            </a:extLst>
          </p:cNvPr>
          <p:cNvSpPr>
            <a:spLocks noGrp="1"/>
          </p:cNvSpPr>
          <p:nvPr>
            <p:ph type="title"/>
          </p:nvPr>
        </p:nvSpPr>
        <p:spPr>
          <a:xfrm>
            <a:off x="235527" y="136525"/>
            <a:ext cx="11791631" cy="1189039"/>
          </a:xfrm>
        </p:spPr>
        <p:txBody>
          <a:bodyPr>
            <a:normAutofit fontScale="90000"/>
          </a:bodyPr>
          <a:lstStyle/>
          <a:p>
            <a:r>
              <a:rPr lang="en-AU"/>
              <a:t>Overview of Support Arrangements for 5MS Commencement</a:t>
            </a:r>
          </a:p>
        </p:txBody>
      </p:sp>
      <p:sp>
        <p:nvSpPr>
          <p:cNvPr id="3" name="Slide Number Placeholder 2">
            <a:extLst>
              <a:ext uri="{FF2B5EF4-FFF2-40B4-BE49-F238E27FC236}">
                <a16:creationId xmlns:a16="http://schemas.microsoft.com/office/drawing/2014/main" id="{4C8D4A90-FA83-4727-9910-9AC82ABFC60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C81F68-4976-451A-B2E9-79BCBD2F70CC}" type="slidenum">
              <a:rPr kumimoji="0" lang="en-AU" sz="1200" b="0" i="0" u="none" strike="noStrike" kern="1200" cap="none" spc="0" normalizeH="0" baseline="0" noProof="0" smtClean="0">
                <a:ln>
                  <a:noFill/>
                </a:ln>
                <a:solidFill>
                  <a:srgbClr val="222324">
                    <a:tint val="75000"/>
                  </a:srgbClr>
                </a:solidFill>
                <a:effectLst/>
                <a:uLnTx/>
                <a:uFillTx/>
                <a:latin typeface="Tw Cen MT" panose="020B06020201040206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AU" sz="1200" b="0" i="0" u="none" strike="noStrike" kern="1200" cap="none" spc="0" normalizeH="0" baseline="0" noProof="0">
              <a:ln>
                <a:noFill/>
              </a:ln>
              <a:solidFill>
                <a:srgbClr val="222324">
                  <a:tint val="75000"/>
                </a:srgbClr>
              </a:solidFill>
              <a:effectLst/>
              <a:uLnTx/>
              <a:uFillTx/>
              <a:latin typeface="Tw Cen MT" panose="020B0602020104020603"/>
              <a:ea typeface="+mn-ea"/>
              <a:cs typeface="+mn-cs"/>
            </a:endParaRPr>
          </a:p>
        </p:txBody>
      </p:sp>
      <p:sp>
        <p:nvSpPr>
          <p:cNvPr id="7" name="Rectangle 6">
            <a:extLst>
              <a:ext uri="{FF2B5EF4-FFF2-40B4-BE49-F238E27FC236}">
                <a16:creationId xmlns:a16="http://schemas.microsoft.com/office/drawing/2014/main" id="{DC426BA1-C223-46B7-8E7B-B3C2841E9D48}"/>
              </a:ext>
            </a:extLst>
          </p:cNvPr>
          <p:cNvSpPr/>
          <p:nvPr/>
        </p:nvSpPr>
        <p:spPr>
          <a:xfrm>
            <a:off x="1037493" y="1624394"/>
            <a:ext cx="4870860" cy="857908"/>
          </a:xfrm>
          <a:prstGeom prst="rect">
            <a:avLst/>
          </a:prstGeom>
          <a:solidFill>
            <a:schemeClr val="bg1"/>
          </a:solidFill>
          <a:ln w="28575">
            <a:solidFill>
              <a:schemeClr val="accent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300" b="1" i="0" u="sng" strike="noStrike" kern="1200" cap="none" spc="0" normalizeH="0" baseline="0" noProof="0">
                <a:ln>
                  <a:noFill/>
                </a:ln>
                <a:solidFill>
                  <a:srgbClr val="222324"/>
                </a:solidFill>
                <a:effectLst/>
                <a:uLnTx/>
                <a:uFillTx/>
                <a:latin typeface="Tw Cen MT" panose="020B0602020104020603"/>
                <a:ea typeface="+mn-ea"/>
                <a:cs typeface="+mn-cs"/>
              </a:rPr>
              <a:t>Pre- 1 October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300" b="0" i="0" u="none" strike="noStrike" kern="1200" cap="none" spc="0" normalizeH="0" baseline="0" noProof="0">
                <a:ln>
                  <a:noFill/>
                </a:ln>
                <a:solidFill>
                  <a:srgbClr val="222324"/>
                </a:solidFill>
                <a:effectLst/>
                <a:uLnTx/>
                <a:uFillTx/>
                <a:latin typeface="Tw Cen MT" panose="020B0602020104020603"/>
                <a:ea typeface="+mn-ea"/>
                <a:cs typeface="+mn-cs"/>
              </a:rPr>
              <a:t>Go-Live Plan walkthrough with RWG 7 September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Q&amp;A sessions – dates TBD – approx. 17- Sep, 24-Sep, 29-Sep</a:t>
            </a:r>
            <a:endParaRPr kumimoji="0" lang="en-AU" sz="1300" b="0" i="0" u="none" strike="noStrike" kern="1200" cap="none" spc="0" normalizeH="0" baseline="0" noProof="0">
              <a:ln>
                <a:noFill/>
              </a:ln>
              <a:solidFill>
                <a:srgbClr val="222324"/>
              </a:solidFill>
              <a:effectLst/>
              <a:uLnTx/>
              <a:uFillTx/>
              <a:latin typeface="Tw Cen MT" panose="020B0602020104020603"/>
              <a:ea typeface="+mn-ea"/>
              <a:cs typeface="+mn-cs"/>
            </a:endParaRPr>
          </a:p>
        </p:txBody>
      </p:sp>
      <p:sp>
        <p:nvSpPr>
          <p:cNvPr id="8" name="Rectangle 7">
            <a:extLst>
              <a:ext uri="{FF2B5EF4-FFF2-40B4-BE49-F238E27FC236}">
                <a16:creationId xmlns:a16="http://schemas.microsoft.com/office/drawing/2014/main" id="{9AEF5D5B-E285-489C-8882-4DE5B8405456}"/>
              </a:ext>
            </a:extLst>
          </p:cNvPr>
          <p:cNvSpPr/>
          <p:nvPr/>
        </p:nvSpPr>
        <p:spPr>
          <a:xfrm>
            <a:off x="6225780" y="2685485"/>
            <a:ext cx="4870859" cy="707061"/>
          </a:xfrm>
          <a:prstGeom prst="rect">
            <a:avLst/>
          </a:prstGeom>
          <a:ln w="19050"/>
        </p:spPr>
        <p:style>
          <a:lnRef idx="2">
            <a:schemeClr val="accent4"/>
          </a:lnRef>
          <a:fillRef idx="1">
            <a:schemeClr val="lt1"/>
          </a:fillRef>
          <a:effectRef idx="0">
            <a:schemeClr val="accent4"/>
          </a:effectRef>
          <a:fontRef idx="minor">
            <a:schemeClr val="dk1"/>
          </a:fontRef>
        </p:style>
        <p:txBody>
          <a:bodyPr rtlCol="0" anchor="t"/>
          <a:lstStyle/>
          <a:p>
            <a:pPr marR="0" lvl="0" algn="ctr" defTabSz="914400" rtl="0" eaLnBrk="1" fontAlgn="auto" latinLnBrk="0" hangingPunct="1">
              <a:lnSpc>
                <a:spcPct val="100000"/>
              </a:lnSpc>
              <a:spcBef>
                <a:spcPts val="0"/>
              </a:spcBef>
              <a:spcAft>
                <a:spcPts val="0"/>
              </a:spcAft>
              <a:buClrTx/>
              <a:buSzTx/>
              <a:tabLst/>
              <a:defRPr/>
            </a:pPr>
            <a:r>
              <a:rPr kumimoji="0" lang="en-AU" sz="1300" b="1" i="0" u="sng" strike="noStrike" kern="1200" cap="none" spc="0" normalizeH="0" baseline="0" noProof="0">
                <a:ln>
                  <a:noFill/>
                </a:ln>
                <a:solidFill>
                  <a:srgbClr val="222324"/>
                </a:solidFill>
                <a:effectLst/>
                <a:uLnTx/>
                <a:uFillTx/>
                <a:latin typeface="Tw Cen MT" panose="020B0602020104020603"/>
                <a:ea typeface="+mn-ea"/>
                <a:cs typeface="+mn-cs"/>
              </a:rPr>
              <a:t>5MS Commencement Weekend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Increased Support Hub staffing over weekend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SMEs will be available over the weekend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300" i="0" strike="noStrike" kern="1200" cap="none" spc="0" normalizeH="0" baseline="0" noProof="0">
              <a:ln>
                <a:noFill/>
              </a:ln>
              <a:solidFill>
                <a:srgbClr val="222324"/>
              </a:solidFill>
              <a:effectLst/>
              <a:uLnTx/>
              <a:uFillTx/>
              <a:latin typeface="Tw Cen MT" panose="020B0602020104020603"/>
              <a:ea typeface="+mn-ea"/>
              <a:cs typeface="+mn-cs"/>
            </a:endParaRPr>
          </a:p>
        </p:txBody>
      </p:sp>
      <p:sp>
        <p:nvSpPr>
          <p:cNvPr id="9" name="Rectangle 8">
            <a:extLst>
              <a:ext uri="{FF2B5EF4-FFF2-40B4-BE49-F238E27FC236}">
                <a16:creationId xmlns:a16="http://schemas.microsoft.com/office/drawing/2014/main" id="{74EA7A86-F18F-4756-A550-2755EF1B9611}"/>
              </a:ext>
            </a:extLst>
          </p:cNvPr>
          <p:cNvSpPr/>
          <p:nvPr/>
        </p:nvSpPr>
        <p:spPr>
          <a:xfrm>
            <a:off x="6225779" y="3570791"/>
            <a:ext cx="4870859" cy="2415804"/>
          </a:xfrm>
          <a:prstGeom prst="rect">
            <a:avLst/>
          </a:prstGeom>
          <a:solidFill>
            <a:schemeClr val="bg1"/>
          </a:solidFill>
          <a:ln w="28575">
            <a:solidFill>
              <a:schemeClr val="accent6">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300" b="0" i="0" u="none" strike="noStrike" kern="1200" cap="none" spc="0" normalizeH="0" baseline="0" noProof="0">
                <a:ln>
                  <a:noFill/>
                </a:ln>
                <a:solidFill>
                  <a:srgbClr val="222324"/>
                </a:solidFill>
                <a:effectLst/>
                <a:uLnTx/>
                <a:uFillTx/>
                <a:latin typeface="Tw Cen MT" panose="020B0602020104020603"/>
                <a:ea typeface="+mn-ea"/>
                <a:cs typeface="+mn-cs"/>
              </a:rPr>
              <a:t> </a:t>
            </a:r>
            <a:r>
              <a:rPr kumimoji="0" lang="en-AU" sz="1300" b="1" i="0" u="sng" strike="noStrike" kern="1200" cap="none" spc="0" normalizeH="0" baseline="0" noProof="0">
                <a:ln>
                  <a:noFill/>
                </a:ln>
                <a:solidFill>
                  <a:srgbClr val="222324"/>
                </a:solidFill>
                <a:effectLst/>
                <a:uLnTx/>
                <a:uFillTx/>
                <a:latin typeface="Tw Cen MT" panose="020B0602020104020603"/>
                <a:ea typeface="+mn-ea"/>
                <a:cs typeface="+mn-cs"/>
              </a:rPr>
              <a:t>Support post 1 October</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Daily Q&amp;A Sessions</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300" i="0" strike="noStrike" kern="1200" cap="none" spc="0" normalizeH="0" baseline="0" noProof="0">
                <a:ln>
                  <a:noFill/>
                </a:ln>
                <a:solidFill>
                  <a:srgbClr val="222324"/>
                </a:solidFill>
                <a:effectLst/>
                <a:uLnTx/>
                <a:uFillTx/>
                <a:latin typeface="Tw Cen MT" panose="020B0602020104020603"/>
                <a:ea typeface="+mn-ea"/>
                <a:cs typeface="+mn-cs"/>
              </a:rPr>
              <a:t>Daily publication of Issues Log (medium under investigation)</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Extended Q&amp;A session for preliminary and final settlements invoice days</a:t>
            </a:r>
            <a:endParaRPr kumimoji="0" lang="en-AU" sz="1300" i="0" strike="noStrike" kern="1200" cap="none" spc="0" normalizeH="0" baseline="0" noProof="0">
              <a:ln>
                <a:noFill/>
              </a:ln>
              <a:solidFill>
                <a:srgbClr val="222324"/>
              </a:solidFill>
              <a:effectLst/>
              <a:uLnTx/>
              <a:uFillTx/>
              <a:latin typeface="Tw Cen MT" panose="020B0602020104020603"/>
              <a:ea typeface="+mn-ea"/>
              <a:cs typeface="+mn-cs"/>
            </a:endParaRP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300">
                <a:solidFill>
                  <a:srgbClr val="222324"/>
                </a:solidFill>
                <a:latin typeface="Tw Cen MT" panose="020B0602020104020603"/>
              </a:rPr>
              <a:t>AEMO will assume that the consent provided to include incident numbers is still in place – please contact 5MS mailbox if you no longer wish to have your organisation’s incident numbers included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300" i="0" strike="noStrike" kern="1200" cap="none" spc="0" normalizeH="0" baseline="0" noProof="0">
                <a:ln>
                  <a:noFill/>
                </a:ln>
                <a:solidFill>
                  <a:srgbClr val="222324"/>
                </a:solidFill>
                <a:effectLst/>
                <a:uLnTx/>
                <a:uFillTx/>
                <a:latin typeface="Tw Cen MT" panose="020B0602020104020603"/>
                <a:ea typeface="+mn-ea"/>
                <a:cs typeface="+mn-cs"/>
              </a:rPr>
              <a:t>If you have not already provided consent to include incident numbers, please contact the 5MS mailbox</a:t>
            </a:r>
          </a:p>
        </p:txBody>
      </p:sp>
      <p:sp>
        <p:nvSpPr>
          <p:cNvPr id="10" name="Rectangle 9">
            <a:extLst>
              <a:ext uri="{FF2B5EF4-FFF2-40B4-BE49-F238E27FC236}">
                <a16:creationId xmlns:a16="http://schemas.microsoft.com/office/drawing/2014/main" id="{A27E1B57-ACD6-4DAA-8C5D-76B4AFB1CF8A}"/>
              </a:ext>
            </a:extLst>
          </p:cNvPr>
          <p:cNvSpPr/>
          <p:nvPr/>
        </p:nvSpPr>
        <p:spPr>
          <a:xfrm>
            <a:off x="1037492" y="2685485"/>
            <a:ext cx="4928651" cy="3995871"/>
          </a:xfrm>
          <a:prstGeom prst="rect">
            <a:avLst/>
          </a:prstGeom>
          <a:ln w="19050"/>
        </p:spPr>
        <p:style>
          <a:lnRef idx="2">
            <a:schemeClr val="accent4"/>
          </a:lnRef>
          <a:fillRef idx="1">
            <a:schemeClr val="lt1"/>
          </a:fillRef>
          <a:effectRef idx="0">
            <a:schemeClr val="accent4"/>
          </a:effectRef>
          <a:fontRef idx="minor">
            <a:schemeClr val="dk1"/>
          </a:fontRef>
        </p:style>
        <p:txBody>
          <a:bodyPr rtlCol="0" anchor="t"/>
          <a:lstStyle/>
          <a:p>
            <a:pPr marR="0" lvl="0" algn="ctr" defTabSz="914400" rtl="0" eaLnBrk="1" fontAlgn="auto" latinLnBrk="0" hangingPunct="1">
              <a:lnSpc>
                <a:spcPct val="100000"/>
              </a:lnSpc>
              <a:spcBef>
                <a:spcPts val="0"/>
              </a:spcBef>
              <a:spcAft>
                <a:spcPts val="0"/>
              </a:spcAft>
              <a:buClrTx/>
              <a:buSzTx/>
              <a:tabLst/>
              <a:defRPr/>
            </a:pPr>
            <a:r>
              <a:rPr kumimoji="0" lang="en-AU" sz="1300" b="1" i="0" u="sng" strike="noStrike" kern="1200" cap="none" spc="0" normalizeH="0" baseline="0" noProof="0">
                <a:ln>
                  <a:noFill/>
                </a:ln>
                <a:solidFill>
                  <a:srgbClr val="222324"/>
                </a:solidFill>
                <a:effectLst/>
                <a:uLnTx/>
                <a:uFillTx/>
                <a:latin typeface="Tw Cen MT" panose="020B0602020104020603"/>
                <a:ea typeface="+mn-ea"/>
                <a:cs typeface="+mn-cs"/>
              </a:rPr>
              <a:t>5MS Cutover Support</a:t>
            </a:r>
          </a:p>
          <a:p>
            <a:pPr marL="171450" lvl="0" indent="-171450">
              <a:buFont typeface="Arial" panose="020B0604020202020204" pitchFamily="34" charset="0"/>
              <a:buChar char="•"/>
              <a:defRPr/>
            </a:pPr>
            <a:r>
              <a:rPr lang="en-AU" sz="1300">
                <a:solidFill>
                  <a:srgbClr val="222324"/>
                </a:solidFill>
              </a:rPr>
              <a:t>It is expected that the Retail cutover will take approximately 3 hours and will commence at 17:00 on Thursday 30 September – final times TBD</a:t>
            </a:r>
          </a:p>
          <a:p>
            <a:pPr marL="171450" lvl="0" indent="-171450">
              <a:buFont typeface="Arial" panose="020B0604020202020204" pitchFamily="34" charset="0"/>
              <a:buChar char="•"/>
              <a:defRPr/>
            </a:pPr>
            <a:r>
              <a:rPr lang="en-AU" sz="1300">
                <a:solidFill>
                  <a:srgbClr val="222324"/>
                </a:solidFill>
              </a:rPr>
              <a:t>AEMO will send a commencement email, a mid-point update email (time to be included in go-live plan) and a completion email</a:t>
            </a:r>
          </a:p>
          <a:p>
            <a:pPr marL="171450" lvl="0" indent="-171450">
              <a:buFont typeface="Arial" panose="020B0604020202020204" pitchFamily="34" charset="0"/>
              <a:buChar char="•"/>
              <a:defRPr/>
            </a:pPr>
            <a:r>
              <a:rPr lang="en-AU" sz="1300">
                <a:solidFill>
                  <a:srgbClr val="222324"/>
                </a:solidFill>
              </a:rPr>
              <a:t>A ‘support-room” will be available from outage finish until 03:00 on 1 October. </a:t>
            </a:r>
          </a:p>
          <a:p>
            <a:pPr marL="628650" lvl="1" indent="-171450">
              <a:buFont typeface="Arial" panose="020B0604020202020204" pitchFamily="34" charset="0"/>
              <a:buChar char="•"/>
            </a:pPr>
            <a:r>
              <a:rPr lang="en-AU" sz="1300">
                <a:solidFill>
                  <a:srgbClr val="222324"/>
                </a:solidFill>
              </a:rPr>
              <a:t>This will be in place to cover post cutover issues and queries/issues with 5-min bidding from 00:01</a:t>
            </a:r>
          </a:p>
          <a:p>
            <a:pPr marL="628650" lvl="1" indent="-171450">
              <a:buFont typeface="Arial" panose="020B0604020202020204" pitchFamily="34" charset="0"/>
              <a:buChar char="•"/>
            </a:pPr>
            <a:r>
              <a:rPr lang="en-AU" sz="1300">
                <a:solidFill>
                  <a:srgbClr val="222324"/>
                </a:solidFill>
              </a:rPr>
              <a:t>Can be used to check if an issue has already been identified</a:t>
            </a:r>
          </a:p>
          <a:p>
            <a:pPr marL="628650" lvl="1" indent="-171450">
              <a:buFont typeface="Arial" panose="020B0604020202020204" pitchFamily="34" charset="0"/>
              <a:buChar char="•"/>
            </a:pPr>
            <a:r>
              <a:rPr lang="en-AU" sz="1300">
                <a:solidFill>
                  <a:srgbClr val="222324"/>
                </a:solidFill>
              </a:rPr>
              <a:t>All issues should still be logged with Support Hub</a:t>
            </a:r>
          </a:p>
          <a:p>
            <a:pPr marL="628650" lvl="1" indent="-171450">
              <a:buFont typeface="Arial" panose="020B0604020202020204" pitchFamily="34" charset="0"/>
              <a:buChar char="•"/>
            </a:pPr>
            <a:r>
              <a:rPr lang="en-AU" sz="1300">
                <a:solidFill>
                  <a:srgbClr val="222324"/>
                </a:solidFill>
              </a:rPr>
              <a:t>Once the issue has been logged, the ‘support-room’ can be used to receive updates on progress</a:t>
            </a:r>
          </a:p>
          <a:p>
            <a:pPr marL="628650" lvl="1" indent="-171450">
              <a:buFont typeface="Arial" panose="020B0604020202020204" pitchFamily="34" charset="0"/>
              <a:buChar char="•"/>
            </a:pPr>
            <a:r>
              <a:rPr lang="en-AU" sz="1300">
                <a:solidFill>
                  <a:srgbClr val="222324"/>
                </a:solidFill>
              </a:rPr>
              <a:t>Note: Issues will be prioritised during this time.</a:t>
            </a:r>
          </a:p>
          <a:p>
            <a:pPr marL="628650" lvl="1" indent="-171450">
              <a:buFont typeface="Arial" panose="020B0604020202020204" pitchFamily="34" charset="0"/>
              <a:buChar char="•"/>
            </a:pPr>
            <a:r>
              <a:rPr lang="en-AU" sz="1300">
                <a:solidFill>
                  <a:srgbClr val="222324"/>
                </a:solidFill>
              </a:rPr>
              <a:t>Updates on key issues (high impact) will be displayed on a slide in the ‘support-room’</a:t>
            </a:r>
          </a:p>
          <a:p>
            <a:pPr marL="628650" lvl="1" indent="-171450">
              <a:buFont typeface="Arial" panose="020B0604020202020204" pitchFamily="34" charset="0"/>
              <a:buChar char="•"/>
            </a:pPr>
            <a:r>
              <a:rPr lang="en-AU" sz="1300">
                <a:solidFill>
                  <a:srgbClr val="222324"/>
                </a:solidFill>
              </a:rPr>
              <a:t>Participants may use the chat function or speak</a:t>
            </a:r>
          </a:p>
        </p:txBody>
      </p:sp>
      <p:sp>
        <p:nvSpPr>
          <p:cNvPr id="11" name="Rectangle 10">
            <a:extLst>
              <a:ext uri="{FF2B5EF4-FFF2-40B4-BE49-F238E27FC236}">
                <a16:creationId xmlns:a16="http://schemas.microsoft.com/office/drawing/2014/main" id="{C34F421E-BB9F-48B9-9F9A-AE6F5B7ABC6C}"/>
              </a:ext>
            </a:extLst>
          </p:cNvPr>
          <p:cNvSpPr/>
          <p:nvPr/>
        </p:nvSpPr>
        <p:spPr>
          <a:xfrm>
            <a:off x="6225780" y="1624394"/>
            <a:ext cx="4870859" cy="857908"/>
          </a:xfrm>
          <a:prstGeom prst="rect">
            <a:avLst/>
          </a:prstGeom>
          <a:solidFill>
            <a:schemeClr val="bg1"/>
          </a:solidFill>
          <a:ln w="28575">
            <a:solidFill>
              <a:schemeClr val="accent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300" b="1" i="0" u="sng" strike="noStrike" kern="1200" cap="none" spc="0" normalizeH="0" baseline="0" noProof="0">
                <a:ln>
                  <a:noFill/>
                </a:ln>
                <a:solidFill>
                  <a:srgbClr val="222324"/>
                </a:solidFill>
                <a:effectLst/>
                <a:uLnTx/>
                <a:uFillTx/>
                <a:latin typeface="Tw Cen MT" panose="020B0602020104020603"/>
                <a:ea typeface="+mn-ea"/>
                <a:cs typeface="+mn-cs"/>
              </a:rPr>
              <a:t>1 October</a:t>
            </a:r>
          </a:p>
          <a:p>
            <a:pPr marL="171450" indent="-171450">
              <a:buFont typeface="Arial" panose="020B0604020202020204" pitchFamily="34" charset="0"/>
              <a:buChar char="•"/>
              <a:defRPr/>
            </a:pPr>
            <a:r>
              <a:rPr lang="en-AU" sz="1300">
                <a:solidFill>
                  <a:srgbClr val="222324"/>
                </a:solidFill>
              </a:rPr>
              <a:t>Q&amp;A session on 1 October at 10:00</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300" i="0" strike="noStrike" kern="1200" cap="none" spc="0" normalizeH="0" baseline="0" noProof="0">
                <a:ln>
                  <a:noFill/>
                </a:ln>
                <a:solidFill>
                  <a:srgbClr val="222324"/>
                </a:solidFill>
                <a:effectLst/>
                <a:uLnTx/>
                <a:uFillTx/>
                <a:latin typeface="Tw Cen MT" panose="020B0602020104020603"/>
                <a:ea typeface="+mn-ea"/>
                <a:cs typeface="+mn-cs"/>
              </a:rPr>
              <a:t>Increased Support staff and SME availability</a:t>
            </a:r>
          </a:p>
        </p:txBody>
      </p:sp>
    </p:spTree>
    <p:extLst>
      <p:ext uri="{BB962C8B-B14F-4D97-AF65-F5344CB8AC3E}">
        <p14:creationId xmlns:p14="http://schemas.microsoft.com/office/powerpoint/2010/main" val="478362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36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800" y="1768094"/>
            <a:ext cx="9144000" cy="2387600"/>
          </a:xfrm>
        </p:spPr>
        <p:txBody>
          <a:bodyPr/>
          <a:lstStyle/>
          <a:p>
            <a:r>
              <a:rPr lang="en-AU"/>
              <a:t>Welcome</a:t>
            </a:r>
          </a:p>
        </p:txBody>
      </p:sp>
      <p:sp>
        <p:nvSpPr>
          <p:cNvPr id="5" name="Text Placeholder 2">
            <a:extLst>
              <a:ext uri="{FF2B5EF4-FFF2-40B4-BE49-F238E27FC236}">
                <a16:creationId xmlns:a16="http://schemas.microsoft.com/office/drawing/2014/main" id="{CA445545-26F7-4F92-9783-EEC6DBC643A2}"/>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Peter Carruthers</a:t>
            </a:r>
          </a:p>
        </p:txBody>
      </p:sp>
    </p:spTree>
    <p:extLst>
      <p:ext uri="{BB962C8B-B14F-4D97-AF65-F5344CB8AC3E}">
        <p14:creationId xmlns:p14="http://schemas.microsoft.com/office/powerpoint/2010/main" val="34509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799" y="1768094"/>
            <a:ext cx="10552011" cy="2387600"/>
          </a:xfrm>
        </p:spPr>
        <p:txBody>
          <a:bodyPr/>
          <a:lstStyle/>
          <a:p>
            <a:r>
              <a:rPr lang="en-AU"/>
              <a:t>5MS Start Notice Status Update  </a:t>
            </a:r>
          </a:p>
        </p:txBody>
      </p:sp>
      <p:sp>
        <p:nvSpPr>
          <p:cNvPr id="3" name="Text Placeholder 2">
            <a:extLst>
              <a:ext uri="{FF2B5EF4-FFF2-40B4-BE49-F238E27FC236}">
                <a16:creationId xmlns:a16="http://schemas.microsoft.com/office/drawing/2014/main" id="{90C249BD-BD52-4C34-A1B3-4790D2A53748}"/>
              </a:ext>
            </a:extLst>
          </p:cNvPr>
          <p:cNvSpPr txBox="1">
            <a:spLocks/>
          </p:cNvSpPr>
          <p:nvPr/>
        </p:nvSpPr>
        <p:spPr>
          <a:xfrm>
            <a:off x="838800" y="45894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Peter Carruthers </a:t>
            </a:r>
          </a:p>
        </p:txBody>
      </p:sp>
    </p:spTree>
    <p:extLst>
      <p:ext uri="{BB962C8B-B14F-4D97-AF65-F5344CB8AC3E}">
        <p14:creationId xmlns:p14="http://schemas.microsoft.com/office/powerpoint/2010/main" val="243192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Connector 52">
            <a:extLst>
              <a:ext uri="{FF2B5EF4-FFF2-40B4-BE49-F238E27FC236}">
                <a16:creationId xmlns:a16="http://schemas.microsoft.com/office/drawing/2014/main" id="{7D5317F4-A3B1-4F52-B425-63F41CA67F20}"/>
              </a:ext>
            </a:extLst>
          </p:cNvPr>
          <p:cNvCxnSpPr>
            <a:cxnSpLocks/>
          </p:cNvCxnSpPr>
          <p:nvPr/>
        </p:nvCxnSpPr>
        <p:spPr>
          <a:xfrm flipV="1">
            <a:off x="1178121" y="3840243"/>
            <a:ext cx="1583374" cy="7515"/>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A5C7143-DF4E-4AAA-AE61-FCEB1780C90C}"/>
              </a:ext>
            </a:extLst>
          </p:cNvPr>
          <p:cNvCxnSpPr>
            <a:cxnSpLocks/>
            <a:stCxn id="77" idx="6"/>
          </p:cNvCxnSpPr>
          <p:nvPr/>
        </p:nvCxnSpPr>
        <p:spPr>
          <a:xfrm flipV="1">
            <a:off x="7580496" y="3843596"/>
            <a:ext cx="1457996" cy="1"/>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DB068ED1-7DC1-4942-B205-B332A7E1480D}"/>
              </a:ext>
            </a:extLst>
          </p:cNvPr>
          <p:cNvCxnSpPr>
            <a:cxnSpLocks/>
          </p:cNvCxnSpPr>
          <p:nvPr/>
        </p:nvCxnSpPr>
        <p:spPr>
          <a:xfrm>
            <a:off x="3300546" y="3855671"/>
            <a:ext cx="1649523" cy="0"/>
          </a:xfrm>
          <a:prstGeom prst="straightConnector1">
            <a:avLst/>
          </a:prstGeom>
          <a:ln w="28575">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01383B23-63F7-4FF5-ABEC-7B279F835064}"/>
              </a:ext>
            </a:extLst>
          </p:cNvPr>
          <p:cNvCxnSpPr>
            <a:cxnSpLocks/>
          </p:cNvCxnSpPr>
          <p:nvPr/>
        </p:nvCxnSpPr>
        <p:spPr>
          <a:xfrm>
            <a:off x="5251561" y="3840243"/>
            <a:ext cx="17218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04C878B-E8A2-448D-AFFC-5BCBEE9BA189}"/>
              </a:ext>
            </a:extLst>
          </p:cNvPr>
          <p:cNvSpPr>
            <a:spLocks noGrp="1"/>
          </p:cNvSpPr>
          <p:nvPr>
            <p:ph type="title"/>
          </p:nvPr>
        </p:nvSpPr>
        <p:spPr>
          <a:xfrm>
            <a:off x="210948" y="90664"/>
            <a:ext cx="9847551" cy="1189039"/>
          </a:xfrm>
        </p:spPr>
        <p:txBody>
          <a:bodyPr>
            <a:normAutofit/>
          </a:bodyPr>
          <a:lstStyle/>
          <a:p>
            <a:r>
              <a:rPr lang="en-AU" sz="4000"/>
              <a:t>5MS start notice process</a:t>
            </a:r>
          </a:p>
        </p:txBody>
      </p:sp>
      <p:sp>
        <p:nvSpPr>
          <p:cNvPr id="5" name="Slide Number Placeholder 4">
            <a:extLst>
              <a:ext uri="{FF2B5EF4-FFF2-40B4-BE49-F238E27FC236}">
                <a16:creationId xmlns:a16="http://schemas.microsoft.com/office/drawing/2014/main" id="{F0527B2C-8571-4528-B5F2-DA3E3C16870D}"/>
              </a:ext>
            </a:extLst>
          </p:cNvPr>
          <p:cNvSpPr>
            <a:spLocks noGrp="1"/>
          </p:cNvSpPr>
          <p:nvPr>
            <p:ph type="sldNum" sz="quarter" idx="12"/>
          </p:nvPr>
        </p:nvSpPr>
        <p:spPr>
          <a:xfrm>
            <a:off x="11682287" y="6433969"/>
            <a:ext cx="432081" cy="365125"/>
          </a:xfrm>
        </p:spPr>
        <p:txBody>
          <a:bodyPr/>
          <a:lstStyle/>
          <a:p>
            <a:fld id="{4EC81F68-4976-451A-B2E9-79BCBD2F70CC}" type="slidenum">
              <a:rPr lang="en-AU" sz="900" smtClean="0"/>
              <a:t>6</a:t>
            </a:fld>
            <a:endParaRPr lang="en-AU" sz="900"/>
          </a:p>
        </p:txBody>
      </p:sp>
      <p:grpSp>
        <p:nvGrpSpPr>
          <p:cNvPr id="12" name="Group 11">
            <a:extLst>
              <a:ext uri="{FF2B5EF4-FFF2-40B4-BE49-F238E27FC236}">
                <a16:creationId xmlns:a16="http://schemas.microsoft.com/office/drawing/2014/main" id="{09584CC1-F257-4B22-B4A7-AEEA9E2AACE7}"/>
              </a:ext>
            </a:extLst>
          </p:cNvPr>
          <p:cNvGrpSpPr/>
          <p:nvPr/>
        </p:nvGrpSpPr>
        <p:grpSpPr>
          <a:xfrm>
            <a:off x="276467" y="1401726"/>
            <a:ext cx="1765654" cy="2048447"/>
            <a:chOff x="7353376" y="1136846"/>
            <a:chExt cx="1765654" cy="2048447"/>
          </a:xfrm>
        </p:grpSpPr>
        <p:sp>
          <p:nvSpPr>
            <p:cNvPr id="103" name="Rectangle 102">
              <a:extLst>
                <a:ext uri="{FF2B5EF4-FFF2-40B4-BE49-F238E27FC236}">
                  <a16:creationId xmlns:a16="http://schemas.microsoft.com/office/drawing/2014/main" id="{6E5E4EB5-18A5-416E-97D6-6BDDDD951D95}"/>
                </a:ext>
              </a:extLst>
            </p:cNvPr>
            <p:cNvSpPr/>
            <p:nvPr/>
          </p:nvSpPr>
          <p:spPr>
            <a:xfrm>
              <a:off x="7353376" y="1136846"/>
              <a:ext cx="1765654" cy="637097"/>
            </a:xfrm>
            <a:prstGeom prst="rect">
              <a:avLst/>
            </a:prstGeom>
          </p:spPr>
          <p:txBody>
            <a:bodyPr wrap="square">
              <a:spAutoFit/>
            </a:bodyPr>
            <a:lstStyle/>
            <a:p>
              <a:pPr algn="ctr">
                <a:lnSpc>
                  <a:spcPct val="95000"/>
                </a:lnSpc>
                <a:spcBef>
                  <a:spcPts val="300"/>
                </a:spcBef>
                <a:spcAft>
                  <a:spcPts val="300"/>
                </a:spcAft>
              </a:pPr>
              <a:r>
                <a:rPr lang="en-US" sz="1100" b="1"/>
                <a:t>13-Aug</a:t>
              </a:r>
            </a:p>
            <a:p>
              <a:pPr marL="92075" indent="-92075">
                <a:lnSpc>
                  <a:spcPct val="95000"/>
                </a:lnSpc>
                <a:spcBef>
                  <a:spcPts val="300"/>
                </a:spcBef>
                <a:spcAft>
                  <a:spcPts val="300"/>
                </a:spcAft>
                <a:buFont typeface="Arial" panose="020B0604020202020204" pitchFamily="34" charset="0"/>
                <a:buChar char="•"/>
              </a:pPr>
              <a:r>
                <a:rPr lang="en-AU" sz="1050" b="1">
                  <a:solidFill>
                    <a:srgbClr val="620918"/>
                  </a:solidFill>
                </a:rPr>
                <a:t>Readiness Questionnaire </a:t>
              </a:r>
              <a:r>
                <a:rPr lang="en-AU" sz="1050"/>
                <a:t>Round 9 Due</a:t>
              </a:r>
              <a:endParaRPr lang="en-US" sz="1050"/>
            </a:p>
          </p:txBody>
        </p:sp>
        <p:cxnSp>
          <p:nvCxnSpPr>
            <p:cNvPr id="104" name="Straight Arrow Connector 103">
              <a:extLst>
                <a:ext uri="{FF2B5EF4-FFF2-40B4-BE49-F238E27FC236}">
                  <a16:creationId xmlns:a16="http://schemas.microsoft.com/office/drawing/2014/main" id="{8D04C67D-88C9-42AF-92EE-AB50D025A444}"/>
                </a:ext>
              </a:extLst>
            </p:cNvPr>
            <p:cNvCxnSpPr>
              <a:cxnSpLocks/>
            </p:cNvCxnSpPr>
            <p:nvPr/>
          </p:nvCxnSpPr>
          <p:spPr>
            <a:xfrm flipV="1">
              <a:off x="8053196" y="2105293"/>
              <a:ext cx="0" cy="1080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15" name="Rectangle 114">
            <a:extLst>
              <a:ext uri="{FF2B5EF4-FFF2-40B4-BE49-F238E27FC236}">
                <a16:creationId xmlns:a16="http://schemas.microsoft.com/office/drawing/2014/main" id="{68FDC2ED-1817-4FA8-B298-C937E2A22FE0}"/>
              </a:ext>
            </a:extLst>
          </p:cNvPr>
          <p:cNvSpPr/>
          <p:nvPr/>
        </p:nvSpPr>
        <p:spPr>
          <a:xfrm>
            <a:off x="2181630" y="1791015"/>
            <a:ext cx="1653183" cy="900246"/>
          </a:xfrm>
          <a:prstGeom prst="rect">
            <a:avLst/>
          </a:prstGeom>
        </p:spPr>
        <p:txBody>
          <a:bodyPr wrap="square">
            <a:spAutoFit/>
          </a:bodyPr>
          <a:lstStyle/>
          <a:p>
            <a:pPr algn="ctr"/>
            <a:r>
              <a:rPr lang="en-AU" sz="1100" b="1"/>
              <a:t>19-Aug PCF</a:t>
            </a:r>
          </a:p>
          <a:p>
            <a:pPr marL="92075" indent="-92075" fontAlgn="base">
              <a:spcBef>
                <a:spcPts val="600"/>
              </a:spcBef>
              <a:buFont typeface="Arial" panose="020B0604020202020204" pitchFamily="34" charset="0"/>
              <a:buChar char="•"/>
            </a:pPr>
            <a:r>
              <a:rPr lang="en-AU" sz="1050"/>
              <a:t>Update on progress against </a:t>
            </a:r>
            <a:r>
              <a:rPr lang="en-AU" sz="1050" b="1">
                <a:solidFill>
                  <a:srgbClr val="620918"/>
                </a:solidFill>
              </a:rPr>
              <a:t>essential criteria</a:t>
            </a:r>
          </a:p>
          <a:p>
            <a:pPr marL="92075" indent="-92075" fontAlgn="base">
              <a:spcBef>
                <a:spcPts val="600"/>
              </a:spcBef>
              <a:buFont typeface="Arial" panose="020B0604020202020204" pitchFamily="34" charset="0"/>
              <a:buChar char="•"/>
            </a:pPr>
            <a:endParaRPr lang="en-AU" sz="1050"/>
          </a:p>
        </p:txBody>
      </p:sp>
      <p:sp>
        <p:nvSpPr>
          <p:cNvPr id="120" name="Rectangle 119">
            <a:extLst>
              <a:ext uri="{FF2B5EF4-FFF2-40B4-BE49-F238E27FC236}">
                <a16:creationId xmlns:a16="http://schemas.microsoft.com/office/drawing/2014/main" id="{C3EFC6E5-C221-4301-96B1-5EB663C4BC36}"/>
              </a:ext>
            </a:extLst>
          </p:cNvPr>
          <p:cNvSpPr/>
          <p:nvPr/>
        </p:nvSpPr>
        <p:spPr>
          <a:xfrm>
            <a:off x="10409958" y="2521943"/>
            <a:ext cx="1611509" cy="797911"/>
          </a:xfrm>
          <a:prstGeom prst="rect">
            <a:avLst/>
          </a:prstGeom>
        </p:spPr>
        <p:txBody>
          <a:bodyPr wrap="square" lIns="36000" rIns="36000">
            <a:spAutoFit/>
          </a:bodyPr>
          <a:lstStyle/>
          <a:p>
            <a:pPr algn="ctr">
              <a:lnSpc>
                <a:spcPct val="95000"/>
              </a:lnSpc>
              <a:spcBef>
                <a:spcPts val="300"/>
              </a:spcBef>
            </a:pPr>
            <a:r>
              <a:rPr lang="en-AU" sz="1100" b="1"/>
              <a:t>01-Sep</a:t>
            </a:r>
          </a:p>
          <a:p>
            <a:pPr algn="ctr">
              <a:lnSpc>
                <a:spcPct val="95000"/>
              </a:lnSpc>
              <a:spcBef>
                <a:spcPts val="300"/>
              </a:spcBef>
            </a:pPr>
            <a:r>
              <a:rPr lang="en-AU" sz="1100" b="1">
                <a:solidFill>
                  <a:srgbClr val="620918"/>
                </a:solidFill>
              </a:rPr>
              <a:t>5MS start notice submitted </a:t>
            </a:r>
            <a:r>
              <a:rPr lang="en-AU" sz="1100"/>
              <a:t>by AEMO to AEMC</a:t>
            </a:r>
            <a:endParaRPr lang="en-AU" sz="1050"/>
          </a:p>
          <a:p>
            <a:pPr algn="ctr">
              <a:lnSpc>
                <a:spcPct val="95000"/>
              </a:lnSpc>
              <a:spcBef>
                <a:spcPts val="300"/>
              </a:spcBef>
              <a:spcAft>
                <a:spcPts val="300"/>
              </a:spcAft>
            </a:pPr>
            <a:endParaRPr lang="en-US" sz="1000"/>
          </a:p>
        </p:txBody>
      </p:sp>
      <p:cxnSp>
        <p:nvCxnSpPr>
          <p:cNvPr id="123" name="Straight Arrow Connector 122">
            <a:extLst>
              <a:ext uri="{FF2B5EF4-FFF2-40B4-BE49-F238E27FC236}">
                <a16:creationId xmlns:a16="http://schemas.microsoft.com/office/drawing/2014/main" id="{CD4C5F86-E4D3-4059-AED7-C3BD9D373308}"/>
              </a:ext>
            </a:extLst>
          </p:cNvPr>
          <p:cNvCxnSpPr>
            <a:cxnSpLocks/>
          </p:cNvCxnSpPr>
          <p:nvPr/>
        </p:nvCxnSpPr>
        <p:spPr>
          <a:xfrm flipV="1">
            <a:off x="11194832" y="3127703"/>
            <a:ext cx="0" cy="54000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FC929AC7-EE49-49A1-AE99-D9C49D8BBB98}"/>
              </a:ext>
            </a:extLst>
          </p:cNvPr>
          <p:cNvSpPr>
            <a:spLocks noChangeArrowheads="1"/>
          </p:cNvSpPr>
          <p:nvPr/>
        </p:nvSpPr>
        <p:spPr bwMode="auto">
          <a:xfrm>
            <a:off x="2589211" y="3424585"/>
            <a:ext cx="850910" cy="846347"/>
          </a:xfrm>
          <a:prstGeom prst="ellipse">
            <a:avLst/>
          </a:prstGeom>
          <a:solidFill>
            <a:schemeClr val="accent4">
              <a:lumMod val="60000"/>
              <a:lumOff val="40000"/>
            </a:schemeClr>
          </a:solidFill>
          <a:ln>
            <a:noFill/>
          </a:ln>
          <a:effectLst>
            <a:outerShdw blurRad="50800" dist="38100" dir="5400000" algn="t"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2400"/>
          </a:p>
        </p:txBody>
      </p:sp>
      <p:sp>
        <p:nvSpPr>
          <p:cNvPr id="95" name="Oval 94">
            <a:extLst>
              <a:ext uri="{FF2B5EF4-FFF2-40B4-BE49-F238E27FC236}">
                <a16:creationId xmlns:a16="http://schemas.microsoft.com/office/drawing/2014/main" id="{B90ECB05-EA38-4423-AE82-65846199332E}"/>
              </a:ext>
            </a:extLst>
          </p:cNvPr>
          <p:cNvSpPr>
            <a:spLocks noChangeArrowheads="1"/>
          </p:cNvSpPr>
          <p:nvPr/>
        </p:nvSpPr>
        <p:spPr bwMode="auto">
          <a:xfrm>
            <a:off x="524354" y="3423016"/>
            <a:ext cx="850910" cy="846347"/>
          </a:xfrm>
          <a:prstGeom prst="ellipse">
            <a:avLst/>
          </a:prstGeom>
          <a:solidFill>
            <a:schemeClr val="bg2">
              <a:lumMod val="50000"/>
            </a:schemeClr>
          </a:solidFill>
          <a:ln>
            <a:noFill/>
          </a:ln>
          <a:effectLst>
            <a:outerShdw blurRad="50800" dist="38100" dir="5400000" algn="t"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2400"/>
          </a:p>
        </p:txBody>
      </p:sp>
      <p:grpSp>
        <p:nvGrpSpPr>
          <p:cNvPr id="116" name="Group 115">
            <a:extLst>
              <a:ext uri="{FF2B5EF4-FFF2-40B4-BE49-F238E27FC236}">
                <a16:creationId xmlns:a16="http://schemas.microsoft.com/office/drawing/2014/main" id="{996E4805-20C5-4648-AE38-DDAC90C8D4B7}"/>
              </a:ext>
            </a:extLst>
          </p:cNvPr>
          <p:cNvGrpSpPr/>
          <p:nvPr/>
        </p:nvGrpSpPr>
        <p:grpSpPr>
          <a:xfrm>
            <a:off x="2729200" y="3568887"/>
            <a:ext cx="571346" cy="553135"/>
            <a:chOff x="7114931" y="5624297"/>
            <a:chExt cx="483922" cy="504965"/>
          </a:xfrm>
        </p:grpSpPr>
        <p:sp>
          <p:nvSpPr>
            <p:cNvPr id="17" name="Freeform 27">
              <a:extLst>
                <a:ext uri="{FF2B5EF4-FFF2-40B4-BE49-F238E27FC236}">
                  <a16:creationId xmlns:a16="http://schemas.microsoft.com/office/drawing/2014/main" id="{1E44C6B0-2FE2-4C77-94D2-327A1487A482}"/>
                </a:ext>
              </a:extLst>
            </p:cNvPr>
            <p:cNvSpPr>
              <a:spLocks/>
            </p:cNvSpPr>
            <p:nvPr/>
          </p:nvSpPr>
          <p:spPr bwMode="auto">
            <a:xfrm>
              <a:off x="7114931" y="5624297"/>
              <a:ext cx="483922" cy="187258"/>
            </a:xfrm>
            <a:custGeom>
              <a:avLst/>
              <a:gdLst>
                <a:gd name="T0" fmla="*/ 215 w 215"/>
                <a:gd name="T1" fmla="*/ 80 h 83"/>
                <a:gd name="T2" fmla="*/ 193 w 215"/>
                <a:gd name="T3" fmla="*/ 39 h 83"/>
                <a:gd name="T4" fmla="*/ 192 w 215"/>
                <a:gd name="T5" fmla="*/ 39 h 83"/>
                <a:gd name="T6" fmla="*/ 192 w 215"/>
                <a:gd name="T7" fmla="*/ 39 h 83"/>
                <a:gd name="T8" fmla="*/ 175 w 215"/>
                <a:gd name="T9" fmla="*/ 22 h 83"/>
                <a:gd name="T10" fmla="*/ 107 w 215"/>
                <a:gd name="T11" fmla="*/ 0 h 83"/>
                <a:gd name="T12" fmla="*/ 107 w 215"/>
                <a:gd name="T13" fmla="*/ 0 h 83"/>
                <a:gd name="T14" fmla="*/ 107 w 215"/>
                <a:gd name="T15" fmla="*/ 0 h 83"/>
                <a:gd name="T16" fmla="*/ 107 w 215"/>
                <a:gd name="T17" fmla="*/ 0 h 83"/>
                <a:gd name="T18" fmla="*/ 40 w 215"/>
                <a:gd name="T19" fmla="*/ 22 h 83"/>
                <a:gd name="T20" fmla="*/ 22 w 215"/>
                <a:gd name="T21" fmla="*/ 39 h 83"/>
                <a:gd name="T22" fmla="*/ 22 w 215"/>
                <a:gd name="T23" fmla="*/ 39 h 83"/>
                <a:gd name="T24" fmla="*/ 22 w 215"/>
                <a:gd name="T25" fmla="*/ 39 h 83"/>
                <a:gd name="T26" fmla="*/ 0 w 215"/>
                <a:gd name="T27" fmla="*/ 80 h 83"/>
                <a:gd name="T28" fmla="*/ 1 w 215"/>
                <a:gd name="T29" fmla="*/ 83 h 83"/>
                <a:gd name="T30" fmla="*/ 2 w 215"/>
                <a:gd name="T31" fmla="*/ 83 h 83"/>
                <a:gd name="T32" fmla="*/ 4 w 215"/>
                <a:gd name="T33" fmla="*/ 81 h 83"/>
                <a:gd name="T34" fmla="*/ 24 w 215"/>
                <a:gd name="T35" fmla="*/ 44 h 83"/>
                <a:gd name="T36" fmla="*/ 33 w 215"/>
                <a:gd name="T37" fmla="*/ 57 h 83"/>
                <a:gd name="T38" fmla="*/ 35 w 215"/>
                <a:gd name="T39" fmla="*/ 58 h 83"/>
                <a:gd name="T40" fmla="*/ 37 w 215"/>
                <a:gd name="T41" fmla="*/ 57 h 83"/>
                <a:gd name="T42" fmla="*/ 37 w 215"/>
                <a:gd name="T43" fmla="*/ 54 h 83"/>
                <a:gd name="T44" fmla="*/ 27 w 215"/>
                <a:gd name="T45" fmla="*/ 41 h 83"/>
                <a:gd name="T46" fmla="*/ 43 w 215"/>
                <a:gd name="T47" fmla="*/ 26 h 83"/>
                <a:gd name="T48" fmla="*/ 105 w 215"/>
                <a:gd name="T49" fmla="*/ 4 h 83"/>
                <a:gd name="T50" fmla="*/ 105 w 215"/>
                <a:gd name="T51" fmla="*/ 25 h 83"/>
                <a:gd name="T52" fmla="*/ 107 w 215"/>
                <a:gd name="T53" fmla="*/ 27 h 83"/>
                <a:gd name="T54" fmla="*/ 110 w 215"/>
                <a:gd name="T55" fmla="*/ 25 h 83"/>
                <a:gd name="T56" fmla="*/ 110 w 215"/>
                <a:gd name="T57" fmla="*/ 4 h 83"/>
                <a:gd name="T58" fmla="*/ 172 w 215"/>
                <a:gd name="T59" fmla="*/ 26 h 83"/>
                <a:gd name="T60" fmla="*/ 188 w 215"/>
                <a:gd name="T61" fmla="*/ 41 h 83"/>
                <a:gd name="T62" fmla="*/ 178 w 215"/>
                <a:gd name="T63" fmla="*/ 54 h 83"/>
                <a:gd name="T64" fmla="*/ 178 w 215"/>
                <a:gd name="T65" fmla="*/ 57 h 83"/>
                <a:gd name="T66" fmla="*/ 180 w 215"/>
                <a:gd name="T67" fmla="*/ 58 h 83"/>
                <a:gd name="T68" fmla="*/ 181 w 215"/>
                <a:gd name="T69" fmla="*/ 57 h 83"/>
                <a:gd name="T70" fmla="*/ 191 w 215"/>
                <a:gd name="T71" fmla="*/ 44 h 83"/>
                <a:gd name="T72" fmla="*/ 210 w 215"/>
                <a:gd name="T73" fmla="*/ 81 h 83"/>
                <a:gd name="T74" fmla="*/ 213 w 215"/>
                <a:gd name="T75" fmla="*/ 83 h 83"/>
                <a:gd name="T76" fmla="*/ 215 w 215"/>
                <a:gd name="T77" fmla="*/ 8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5" h="83">
                  <a:moveTo>
                    <a:pt x="215" y="80"/>
                  </a:moveTo>
                  <a:cubicBezTo>
                    <a:pt x="211" y="65"/>
                    <a:pt x="203" y="51"/>
                    <a:pt x="193" y="39"/>
                  </a:cubicBezTo>
                  <a:cubicBezTo>
                    <a:pt x="193" y="39"/>
                    <a:pt x="193" y="39"/>
                    <a:pt x="192" y="39"/>
                  </a:cubicBezTo>
                  <a:cubicBezTo>
                    <a:pt x="192" y="39"/>
                    <a:pt x="192" y="39"/>
                    <a:pt x="192" y="39"/>
                  </a:cubicBezTo>
                  <a:cubicBezTo>
                    <a:pt x="187" y="33"/>
                    <a:pt x="181" y="27"/>
                    <a:pt x="175" y="22"/>
                  </a:cubicBezTo>
                  <a:cubicBezTo>
                    <a:pt x="155" y="7"/>
                    <a:pt x="132" y="0"/>
                    <a:pt x="107" y="0"/>
                  </a:cubicBezTo>
                  <a:cubicBezTo>
                    <a:pt x="107" y="0"/>
                    <a:pt x="107" y="0"/>
                    <a:pt x="107" y="0"/>
                  </a:cubicBezTo>
                  <a:cubicBezTo>
                    <a:pt x="107" y="0"/>
                    <a:pt x="107" y="0"/>
                    <a:pt x="107" y="0"/>
                  </a:cubicBezTo>
                  <a:cubicBezTo>
                    <a:pt x="107" y="0"/>
                    <a:pt x="107" y="0"/>
                    <a:pt x="107" y="0"/>
                  </a:cubicBezTo>
                  <a:cubicBezTo>
                    <a:pt x="83" y="0"/>
                    <a:pt x="59" y="7"/>
                    <a:pt x="40" y="22"/>
                  </a:cubicBezTo>
                  <a:cubicBezTo>
                    <a:pt x="33" y="27"/>
                    <a:pt x="28" y="33"/>
                    <a:pt x="22" y="39"/>
                  </a:cubicBezTo>
                  <a:cubicBezTo>
                    <a:pt x="22" y="39"/>
                    <a:pt x="22" y="39"/>
                    <a:pt x="22" y="39"/>
                  </a:cubicBezTo>
                  <a:cubicBezTo>
                    <a:pt x="22" y="39"/>
                    <a:pt x="22" y="39"/>
                    <a:pt x="22" y="39"/>
                  </a:cubicBezTo>
                  <a:cubicBezTo>
                    <a:pt x="12" y="51"/>
                    <a:pt x="4" y="65"/>
                    <a:pt x="0" y="80"/>
                  </a:cubicBezTo>
                  <a:cubicBezTo>
                    <a:pt x="0" y="81"/>
                    <a:pt x="0" y="82"/>
                    <a:pt x="1" y="83"/>
                  </a:cubicBezTo>
                  <a:cubicBezTo>
                    <a:pt x="2" y="83"/>
                    <a:pt x="2" y="83"/>
                    <a:pt x="2" y="83"/>
                  </a:cubicBezTo>
                  <a:cubicBezTo>
                    <a:pt x="3" y="83"/>
                    <a:pt x="4" y="82"/>
                    <a:pt x="4" y="81"/>
                  </a:cubicBezTo>
                  <a:cubicBezTo>
                    <a:pt x="8" y="68"/>
                    <a:pt x="15" y="55"/>
                    <a:pt x="24" y="44"/>
                  </a:cubicBezTo>
                  <a:cubicBezTo>
                    <a:pt x="33" y="57"/>
                    <a:pt x="33" y="57"/>
                    <a:pt x="33" y="57"/>
                  </a:cubicBezTo>
                  <a:cubicBezTo>
                    <a:pt x="34" y="57"/>
                    <a:pt x="34" y="58"/>
                    <a:pt x="35" y="58"/>
                  </a:cubicBezTo>
                  <a:cubicBezTo>
                    <a:pt x="36" y="58"/>
                    <a:pt x="36" y="57"/>
                    <a:pt x="37" y="57"/>
                  </a:cubicBezTo>
                  <a:cubicBezTo>
                    <a:pt x="38" y="56"/>
                    <a:pt x="38" y="55"/>
                    <a:pt x="37" y="54"/>
                  </a:cubicBezTo>
                  <a:cubicBezTo>
                    <a:pt x="27" y="41"/>
                    <a:pt x="27" y="41"/>
                    <a:pt x="27" y="41"/>
                  </a:cubicBezTo>
                  <a:cubicBezTo>
                    <a:pt x="32" y="35"/>
                    <a:pt x="37" y="30"/>
                    <a:pt x="43" y="26"/>
                  </a:cubicBezTo>
                  <a:cubicBezTo>
                    <a:pt x="61" y="12"/>
                    <a:pt x="82" y="5"/>
                    <a:pt x="105" y="4"/>
                  </a:cubicBezTo>
                  <a:cubicBezTo>
                    <a:pt x="105" y="25"/>
                    <a:pt x="105" y="25"/>
                    <a:pt x="105" y="25"/>
                  </a:cubicBezTo>
                  <a:cubicBezTo>
                    <a:pt x="105" y="26"/>
                    <a:pt x="106" y="27"/>
                    <a:pt x="107" y="27"/>
                  </a:cubicBezTo>
                  <a:cubicBezTo>
                    <a:pt x="109" y="27"/>
                    <a:pt x="110" y="26"/>
                    <a:pt x="110" y="25"/>
                  </a:cubicBezTo>
                  <a:cubicBezTo>
                    <a:pt x="110" y="4"/>
                    <a:pt x="110" y="4"/>
                    <a:pt x="110" y="4"/>
                  </a:cubicBezTo>
                  <a:cubicBezTo>
                    <a:pt x="132" y="5"/>
                    <a:pt x="154" y="12"/>
                    <a:pt x="172" y="26"/>
                  </a:cubicBezTo>
                  <a:cubicBezTo>
                    <a:pt x="178" y="30"/>
                    <a:pt x="183" y="35"/>
                    <a:pt x="188" y="41"/>
                  </a:cubicBezTo>
                  <a:cubicBezTo>
                    <a:pt x="178" y="54"/>
                    <a:pt x="178" y="54"/>
                    <a:pt x="178" y="54"/>
                  </a:cubicBezTo>
                  <a:cubicBezTo>
                    <a:pt x="177" y="55"/>
                    <a:pt x="177" y="56"/>
                    <a:pt x="178" y="57"/>
                  </a:cubicBezTo>
                  <a:cubicBezTo>
                    <a:pt x="179" y="57"/>
                    <a:pt x="179" y="58"/>
                    <a:pt x="180" y="58"/>
                  </a:cubicBezTo>
                  <a:cubicBezTo>
                    <a:pt x="180" y="58"/>
                    <a:pt x="181" y="57"/>
                    <a:pt x="181" y="57"/>
                  </a:cubicBezTo>
                  <a:cubicBezTo>
                    <a:pt x="191" y="44"/>
                    <a:pt x="191" y="44"/>
                    <a:pt x="191" y="44"/>
                  </a:cubicBezTo>
                  <a:cubicBezTo>
                    <a:pt x="200" y="55"/>
                    <a:pt x="206" y="68"/>
                    <a:pt x="210" y="81"/>
                  </a:cubicBezTo>
                  <a:cubicBezTo>
                    <a:pt x="211" y="82"/>
                    <a:pt x="212" y="83"/>
                    <a:pt x="213" y="83"/>
                  </a:cubicBezTo>
                  <a:cubicBezTo>
                    <a:pt x="215" y="82"/>
                    <a:pt x="215" y="81"/>
                    <a:pt x="215" y="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18" name="Freeform 28">
              <a:extLst>
                <a:ext uri="{FF2B5EF4-FFF2-40B4-BE49-F238E27FC236}">
                  <a16:creationId xmlns:a16="http://schemas.microsoft.com/office/drawing/2014/main" id="{98E888FA-C263-4AC2-BCAC-961D2F949E75}"/>
                </a:ext>
              </a:extLst>
            </p:cNvPr>
            <p:cNvSpPr>
              <a:spLocks/>
            </p:cNvSpPr>
            <p:nvPr/>
          </p:nvSpPr>
          <p:spPr bwMode="auto">
            <a:xfrm>
              <a:off x="7142284" y="6000916"/>
              <a:ext cx="429218" cy="128346"/>
            </a:xfrm>
            <a:custGeom>
              <a:avLst/>
              <a:gdLst>
                <a:gd name="T0" fmla="*/ 190 w 191"/>
                <a:gd name="T1" fmla="*/ 1 h 57"/>
                <a:gd name="T2" fmla="*/ 187 w 191"/>
                <a:gd name="T3" fmla="*/ 2 h 57"/>
                <a:gd name="T4" fmla="*/ 95 w 191"/>
                <a:gd name="T5" fmla="*/ 52 h 57"/>
                <a:gd name="T6" fmla="*/ 4 w 191"/>
                <a:gd name="T7" fmla="*/ 2 h 57"/>
                <a:gd name="T8" fmla="*/ 1 w 191"/>
                <a:gd name="T9" fmla="*/ 1 h 57"/>
                <a:gd name="T10" fmla="*/ 0 w 191"/>
                <a:gd name="T11" fmla="*/ 4 h 57"/>
                <a:gd name="T12" fmla="*/ 95 w 191"/>
                <a:gd name="T13" fmla="*/ 57 h 57"/>
                <a:gd name="T14" fmla="*/ 190 w 191"/>
                <a:gd name="T15" fmla="*/ 4 h 57"/>
                <a:gd name="T16" fmla="*/ 190 w 191"/>
                <a:gd name="T17" fmla="*/ 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57">
                  <a:moveTo>
                    <a:pt x="190" y="1"/>
                  </a:moveTo>
                  <a:cubicBezTo>
                    <a:pt x="189" y="0"/>
                    <a:pt x="187" y="1"/>
                    <a:pt x="187" y="2"/>
                  </a:cubicBezTo>
                  <a:cubicBezTo>
                    <a:pt x="167" y="33"/>
                    <a:pt x="133" y="52"/>
                    <a:pt x="95" y="52"/>
                  </a:cubicBezTo>
                  <a:cubicBezTo>
                    <a:pt x="58" y="52"/>
                    <a:pt x="24" y="33"/>
                    <a:pt x="4" y="2"/>
                  </a:cubicBezTo>
                  <a:cubicBezTo>
                    <a:pt x="4" y="1"/>
                    <a:pt x="2" y="0"/>
                    <a:pt x="1" y="1"/>
                  </a:cubicBezTo>
                  <a:cubicBezTo>
                    <a:pt x="0" y="2"/>
                    <a:pt x="0" y="3"/>
                    <a:pt x="0" y="4"/>
                  </a:cubicBezTo>
                  <a:cubicBezTo>
                    <a:pt x="21" y="37"/>
                    <a:pt x="57" y="57"/>
                    <a:pt x="95" y="57"/>
                  </a:cubicBezTo>
                  <a:cubicBezTo>
                    <a:pt x="134" y="57"/>
                    <a:pt x="170" y="37"/>
                    <a:pt x="190" y="4"/>
                  </a:cubicBezTo>
                  <a:cubicBezTo>
                    <a:pt x="191" y="3"/>
                    <a:pt x="191" y="2"/>
                    <a:pt x="19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19" name="Freeform 29">
              <a:extLst>
                <a:ext uri="{FF2B5EF4-FFF2-40B4-BE49-F238E27FC236}">
                  <a16:creationId xmlns:a16="http://schemas.microsoft.com/office/drawing/2014/main" id="{C101913D-3809-4266-AFF7-A46624F2BA44}"/>
                </a:ext>
              </a:extLst>
            </p:cNvPr>
            <p:cNvSpPr>
              <a:spLocks noEditPoints="1"/>
            </p:cNvSpPr>
            <p:nvPr/>
          </p:nvSpPr>
          <p:spPr bwMode="auto">
            <a:xfrm>
              <a:off x="7264316" y="5824179"/>
              <a:ext cx="265105" cy="187258"/>
            </a:xfrm>
            <a:custGeom>
              <a:avLst/>
              <a:gdLst>
                <a:gd name="T0" fmla="*/ 118 w 118"/>
                <a:gd name="T1" fmla="*/ 1 h 83"/>
                <a:gd name="T2" fmla="*/ 114 w 118"/>
                <a:gd name="T3" fmla="*/ 1 h 83"/>
                <a:gd name="T4" fmla="*/ 64 w 118"/>
                <a:gd name="T5" fmla="*/ 54 h 83"/>
                <a:gd name="T6" fmla="*/ 41 w 118"/>
                <a:gd name="T7" fmla="*/ 48 h 83"/>
                <a:gd name="T8" fmla="*/ 0 w 118"/>
                <a:gd name="T9" fmla="*/ 80 h 83"/>
                <a:gd name="T10" fmla="*/ 1 w 118"/>
                <a:gd name="T11" fmla="*/ 82 h 83"/>
                <a:gd name="T12" fmla="*/ 2 w 118"/>
                <a:gd name="T13" fmla="*/ 83 h 83"/>
                <a:gd name="T14" fmla="*/ 80 w 118"/>
                <a:gd name="T15" fmla="*/ 83 h 83"/>
                <a:gd name="T16" fmla="*/ 82 w 118"/>
                <a:gd name="T17" fmla="*/ 82 h 83"/>
                <a:gd name="T18" fmla="*/ 83 w 118"/>
                <a:gd name="T19" fmla="*/ 80 h 83"/>
                <a:gd name="T20" fmla="*/ 68 w 118"/>
                <a:gd name="T21" fmla="*/ 57 h 83"/>
                <a:gd name="T22" fmla="*/ 118 w 118"/>
                <a:gd name="T23" fmla="*/ 5 h 83"/>
                <a:gd name="T24" fmla="*/ 118 w 118"/>
                <a:gd name="T25" fmla="*/ 1 h 83"/>
                <a:gd name="T26" fmla="*/ 77 w 118"/>
                <a:gd name="T27" fmla="*/ 79 h 83"/>
                <a:gd name="T28" fmla="*/ 5 w 118"/>
                <a:gd name="T29" fmla="*/ 79 h 83"/>
                <a:gd name="T30" fmla="*/ 41 w 118"/>
                <a:gd name="T31" fmla="*/ 52 h 83"/>
                <a:gd name="T32" fmla="*/ 63 w 118"/>
                <a:gd name="T33" fmla="*/ 59 h 83"/>
                <a:gd name="T34" fmla="*/ 63 w 118"/>
                <a:gd name="T35" fmla="*/ 59 h 83"/>
                <a:gd name="T36" fmla="*/ 63 w 118"/>
                <a:gd name="T37" fmla="*/ 59 h 83"/>
                <a:gd name="T38" fmla="*/ 77 w 118"/>
                <a:gd name="T39" fmla="*/ 7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8" h="83">
                  <a:moveTo>
                    <a:pt x="118" y="1"/>
                  </a:moveTo>
                  <a:cubicBezTo>
                    <a:pt x="117" y="0"/>
                    <a:pt x="115" y="0"/>
                    <a:pt x="114" y="1"/>
                  </a:cubicBezTo>
                  <a:cubicBezTo>
                    <a:pt x="64" y="54"/>
                    <a:pt x="64" y="54"/>
                    <a:pt x="64" y="54"/>
                  </a:cubicBezTo>
                  <a:cubicBezTo>
                    <a:pt x="57" y="50"/>
                    <a:pt x="50" y="48"/>
                    <a:pt x="41" y="48"/>
                  </a:cubicBezTo>
                  <a:cubicBezTo>
                    <a:pt x="22" y="48"/>
                    <a:pt x="5" y="61"/>
                    <a:pt x="0" y="80"/>
                  </a:cubicBezTo>
                  <a:cubicBezTo>
                    <a:pt x="0" y="81"/>
                    <a:pt x="0" y="82"/>
                    <a:pt x="1" y="82"/>
                  </a:cubicBezTo>
                  <a:cubicBezTo>
                    <a:pt x="1" y="83"/>
                    <a:pt x="2" y="83"/>
                    <a:pt x="2" y="83"/>
                  </a:cubicBezTo>
                  <a:cubicBezTo>
                    <a:pt x="80" y="83"/>
                    <a:pt x="80" y="83"/>
                    <a:pt x="80" y="83"/>
                  </a:cubicBezTo>
                  <a:cubicBezTo>
                    <a:pt x="81" y="83"/>
                    <a:pt x="82" y="83"/>
                    <a:pt x="82" y="82"/>
                  </a:cubicBezTo>
                  <a:cubicBezTo>
                    <a:pt x="83" y="82"/>
                    <a:pt x="83" y="81"/>
                    <a:pt x="83" y="80"/>
                  </a:cubicBezTo>
                  <a:cubicBezTo>
                    <a:pt x="80" y="71"/>
                    <a:pt x="75" y="62"/>
                    <a:pt x="68" y="57"/>
                  </a:cubicBezTo>
                  <a:cubicBezTo>
                    <a:pt x="118" y="5"/>
                    <a:pt x="118" y="5"/>
                    <a:pt x="118" y="5"/>
                  </a:cubicBezTo>
                  <a:cubicBezTo>
                    <a:pt x="118" y="4"/>
                    <a:pt x="118" y="2"/>
                    <a:pt x="118" y="1"/>
                  </a:cubicBezTo>
                  <a:close/>
                  <a:moveTo>
                    <a:pt x="77" y="79"/>
                  </a:moveTo>
                  <a:cubicBezTo>
                    <a:pt x="5" y="79"/>
                    <a:pt x="5" y="79"/>
                    <a:pt x="5" y="79"/>
                  </a:cubicBezTo>
                  <a:cubicBezTo>
                    <a:pt x="10" y="63"/>
                    <a:pt x="25" y="52"/>
                    <a:pt x="41" y="52"/>
                  </a:cubicBezTo>
                  <a:cubicBezTo>
                    <a:pt x="49" y="52"/>
                    <a:pt x="57" y="55"/>
                    <a:pt x="63" y="59"/>
                  </a:cubicBezTo>
                  <a:cubicBezTo>
                    <a:pt x="63" y="59"/>
                    <a:pt x="63" y="59"/>
                    <a:pt x="63" y="59"/>
                  </a:cubicBezTo>
                  <a:cubicBezTo>
                    <a:pt x="63" y="59"/>
                    <a:pt x="63" y="59"/>
                    <a:pt x="63" y="59"/>
                  </a:cubicBezTo>
                  <a:cubicBezTo>
                    <a:pt x="70" y="64"/>
                    <a:pt x="75" y="71"/>
                    <a:pt x="77"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grpSp>
      <p:sp>
        <p:nvSpPr>
          <p:cNvPr id="71" name="Oval 70">
            <a:extLst>
              <a:ext uri="{FF2B5EF4-FFF2-40B4-BE49-F238E27FC236}">
                <a16:creationId xmlns:a16="http://schemas.microsoft.com/office/drawing/2014/main" id="{885089AC-2D71-4EDD-AD44-B96AF6EEC69C}"/>
              </a:ext>
            </a:extLst>
          </p:cNvPr>
          <p:cNvSpPr>
            <a:spLocks noChangeArrowheads="1"/>
          </p:cNvSpPr>
          <p:nvPr/>
        </p:nvSpPr>
        <p:spPr bwMode="auto">
          <a:xfrm>
            <a:off x="8751879" y="3459063"/>
            <a:ext cx="850910" cy="846347"/>
          </a:xfrm>
          <a:prstGeom prst="ellipse">
            <a:avLst/>
          </a:prstGeom>
          <a:solidFill>
            <a:schemeClr val="accent2">
              <a:lumMod val="90000"/>
              <a:lumOff val="10000"/>
            </a:schemeClr>
          </a:solidFill>
          <a:ln>
            <a:noFill/>
          </a:ln>
          <a:effectLst>
            <a:outerShdw blurRad="50800" dist="38100" dir="5400000" algn="t"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2400"/>
          </a:p>
        </p:txBody>
      </p:sp>
      <p:sp>
        <p:nvSpPr>
          <p:cNvPr id="77" name="Oval 76">
            <a:extLst>
              <a:ext uri="{FF2B5EF4-FFF2-40B4-BE49-F238E27FC236}">
                <a16:creationId xmlns:a16="http://schemas.microsoft.com/office/drawing/2014/main" id="{9F47C9B1-17E9-4EBC-8C24-2C1D054FDC9F}"/>
              </a:ext>
            </a:extLst>
          </p:cNvPr>
          <p:cNvSpPr>
            <a:spLocks noChangeArrowheads="1"/>
          </p:cNvSpPr>
          <p:nvPr/>
        </p:nvSpPr>
        <p:spPr bwMode="auto">
          <a:xfrm>
            <a:off x="6729586" y="3420423"/>
            <a:ext cx="850910" cy="846347"/>
          </a:xfrm>
          <a:prstGeom prst="ellipse">
            <a:avLst/>
          </a:prstGeom>
          <a:solidFill>
            <a:schemeClr val="accent1"/>
          </a:solidFill>
          <a:ln>
            <a:noFill/>
          </a:ln>
          <a:effectLst>
            <a:outerShdw blurRad="50800" dist="38100" dir="5400000" algn="t"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2400"/>
          </a:p>
        </p:txBody>
      </p:sp>
      <p:cxnSp>
        <p:nvCxnSpPr>
          <p:cNvPr id="11" name="Straight Arrow Connector 10">
            <a:extLst>
              <a:ext uri="{FF2B5EF4-FFF2-40B4-BE49-F238E27FC236}">
                <a16:creationId xmlns:a16="http://schemas.microsoft.com/office/drawing/2014/main" id="{679F589A-AA9D-4A9B-8591-6F2CA104691D}"/>
              </a:ext>
            </a:extLst>
          </p:cNvPr>
          <p:cNvCxnSpPr>
            <a:cxnSpLocks/>
          </p:cNvCxnSpPr>
          <p:nvPr/>
        </p:nvCxnSpPr>
        <p:spPr>
          <a:xfrm flipV="1">
            <a:off x="9198206" y="3028629"/>
            <a:ext cx="0" cy="544080"/>
          </a:xfrm>
          <a:prstGeom prst="straightConnector1">
            <a:avLst/>
          </a:prstGeom>
          <a:ln>
            <a:solidFill>
              <a:schemeClr val="accent2">
                <a:lumMod val="90000"/>
                <a:lumOff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08758B7E-75C9-4329-B7AF-73F93C489827}"/>
              </a:ext>
            </a:extLst>
          </p:cNvPr>
          <p:cNvSpPr/>
          <p:nvPr/>
        </p:nvSpPr>
        <p:spPr>
          <a:xfrm>
            <a:off x="8395507" y="2329036"/>
            <a:ext cx="1544797" cy="637097"/>
          </a:xfrm>
          <a:prstGeom prst="rect">
            <a:avLst/>
          </a:prstGeom>
        </p:spPr>
        <p:txBody>
          <a:bodyPr wrap="square">
            <a:spAutoFit/>
          </a:bodyPr>
          <a:lstStyle/>
          <a:p>
            <a:pPr algn="ctr">
              <a:lnSpc>
                <a:spcPct val="95000"/>
              </a:lnSpc>
              <a:spcBef>
                <a:spcPts val="300"/>
              </a:spcBef>
              <a:spcAft>
                <a:spcPts val="300"/>
              </a:spcAft>
            </a:pPr>
            <a:r>
              <a:rPr lang="en-US" sz="1100" b="1"/>
              <a:t>30-Aug</a:t>
            </a:r>
          </a:p>
          <a:p>
            <a:pPr marL="92075" indent="-92075">
              <a:lnSpc>
                <a:spcPct val="95000"/>
              </a:lnSpc>
              <a:spcBef>
                <a:spcPts val="300"/>
              </a:spcBef>
              <a:spcAft>
                <a:spcPts val="300"/>
              </a:spcAft>
              <a:buFont typeface="Arial" panose="020B0604020202020204" pitchFamily="34" charset="0"/>
              <a:buChar char="•"/>
            </a:pPr>
            <a:r>
              <a:rPr lang="en-AU" sz="1050"/>
              <a:t>AEMO present go/no-go to </a:t>
            </a:r>
            <a:r>
              <a:rPr lang="en-AU" sz="1050" b="1">
                <a:solidFill>
                  <a:srgbClr val="620918"/>
                </a:solidFill>
              </a:rPr>
              <a:t>Executive Forum</a:t>
            </a:r>
            <a:endParaRPr lang="en-US" sz="1050" b="1">
              <a:solidFill>
                <a:srgbClr val="620918"/>
              </a:solidFill>
            </a:endParaRPr>
          </a:p>
        </p:txBody>
      </p:sp>
      <p:pic>
        <p:nvPicPr>
          <p:cNvPr id="93" name="Graphic 92" descr="Checklist">
            <a:extLst>
              <a:ext uri="{FF2B5EF4-FFF2-40B4-BE49-F238E27FC236}">
                <a16:creationId xmlns:a16="http://schemas.microsoft.com/office/drawing/2014/main" id="{E5653746-17A1-426F-A295-43B1B565535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81829" y="3522090"/>
            <a:ext cx="571795" cy="568729"/>
          </a:xfrm>
          <a:prstGeom prst="rect">
            <a:avLst/>
          </a:prstGeom>
        </p:spPr>
      </p:pic>
      <p:cxnSp>
        <p:nvCxnSpPr>
          <p:cNvPr id="46" name="Straight Arrow Connector 45">
            <a:extLst>
              <a:ext uri="{FF2B5EF4-FFF2-40B4-BE49-F238E27FC236}">
                <a16:creationId xmlns:a16="http://schemas.microsoft.com/office/drawing/2014/main" id="{93D75992-7DC0-444D-9EAA-3C2E2E7C99FE}"/>
              </a:ext>
            </a:extLst>
          </p:cNvPr>
          <p:cNvCxnSpPr>
            <a:cxnSpLocks/>
          </p:cNvCxnSpPr>
          <p:nvPr/>
        </p:nvCxnSpPr>
        <p:spPr>
          <a:xfrm flipV="1">
            <a:off x="2970869" y="2533046"/>
            <a:ext cx="20960" cy="909953"/>
          </a:xfrm>
          <a:prstGeom prst="straightConnector1">
            <a:avLst/>
          </a:prstGeom>
          <a:ln>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08BCB345-A820-4F61-B8E1-E1F0D94AD260}"/>
              </a:ext>
            </a:extLst>
          </p:cNvPr>
          <p:cNvCxnSpPr>
            <a:cxnSpLocks/>
            <a:endCxn id="52" idx="2"/>
          </p:cNvCxnSpPr>
          <p:nvPr/>
        </p:nvCxnSpPr>
        <p:spPr>
          <a:xfrm flipV="1">
            <a:off x="7155041" y="2902192"/>
            <a:ext cx="2313" cy="5863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80D83F12-BE54-41D0-A03B-A65E41B9DC83}"/>
              </a:ext>
            </a:extLst>
          </p:cNvPr>
          <p:cNvSpPr/>
          <p:nvPr/>
        </p:nvSpPr>
        <p:spPr>
          <a:xfrm>
            <a:off x="6335408" y="1996175"/>
            <a:ext cx="1643891" cy="906017"/>
          </a:xfrm>
          <a:prstGeom prst="rect">
            <a:avLst/>
          </a:prstGeom>
        </p:spPr>
        <p:txBody>
          <a:bodyPr wrap="square">
            <a:spAutoFit/>
          </a:bodyPr>
          <a:lstStyle/>
          <a:p>
            <a:pPr algn="ctr">
              <a:lnSpc>
                <a:spcPct val="95000"/>
              </a:lnSpc>
              <a:spcBef>
                <a:spcPts val="300"/>
              </a:spcBef>
            </a:pPr>
            <a:r>
              <a:rPr lang="en-US" sz="1100" b="1"/>
              <a:t>26-Aug PCF</a:t>
            </a:r>
          </a:p>
          <a:p>
            <a:pPr marL="92075" indent="-92075" fontAlgn="base">
              <a:lnSpc>
                <a:spcPct val="95000"/>
              </a:lnSpc>
              <a:spcBef>
                <a:spcPts val="600"/>
              </a:spcBef>
              <a:spcAft>
                <a:spcPts val="300"/>
              </a:spcAft>
              <a:buFont typeface="Arial" panose="020B0604020202020204" pitchFamily="34" charset="0"/>
              <a:buChar char="•"/>
            </a:pPr>
            <a:r>
              <a:rPr lang="en-US" sz="1050" b="1">
                <a:solidFill>
                  <a:srgbClr val="620918"/>
                </a:solidFill>
              </a:rPr>
              <a:t>Readiness Report Round 9 </a:t>
            </a:r>
            <a:r>
              <a:rPr lang="en-US" sz="1050"/>
              <a:t>published</a:t>
            </a:r>
          </a:p>
          <a:p>
            <a:pPr marL="92075" indent="-92075" fontAlgn="base">
              <a:lnSpc>
                <a:spcPct val="95000"/>
              </a:lnSpc>
              <a:spcBef>
                <a:spcPts val="600"/>
              </a:spcBef>
              <a:spcAft>
                <a:spcPts val="300"/>
              </a:spcAft>
              <a:buFont typeface="Arial" panose="020B0604020202020204" pitchFamily="34" charset="0"/>
              <a:buChar char="•"/>
            </a:pPr>
            <a:r>
              <a:rPr lang="en-US" sz="1050" b="1">
                <a:solidFill>
                  <a:srgbClr val="620918"/>
                </a:solidFill>
              </a:rPr>
              <a:t>PCF Briefing </a:t>
            </a:r>
            <a:r>
              <a:rPr lang="en-US" sz="1050"/>
              <a:t>(if</a:t>
            </a:r>
            <a:r>
              <a:rPr lang="en-AU" sz="1050"/>
              <a:t> required)</a:t>
            </a:r>
            <a:endParaRPr lang="en-US" sz="1050"/>
          </a:p>
        </p:txBody>
      </p:sp>
      <p:sp>
        <p:nvSpPr>
          <p:cNvPr id="55" name="Rectangle 54">
            <a:extLst>
              <a:ext uri="{FF2B5EF4-FFF2-40B4-BE49-F238E27FC236}">
                <a16:creationId xmlns:a16="http://schemas.microsoft.com/office/drawing/2014/main" id="{C39ABADD-FE17-4144-9095-FBA6364046CD}"/>
              </a:ext>
            </a:extLst>
          </p:cNvPr>
          <p:cNvSpPr/>
          <p:nvPr/>
        </p:nvSpPr>
        <p:spPr>
          <a:xfrm>
            <a:off x="9969558" y="4855536"/>
            <a:ext cx="2266503" cy="997196"/>
          </a:xfrm>
          <a:prstGeom prst="rect">
            <a:avLst/>
          </a:prstGeom>
        </p:spPr>
        <p:txBody>
          <a:bodyPr wrap="square" lIns="36000" rIns="36000">
            <a:spAutoFit/>
          </a:bodyPr>
          <a:lstStyle/>
          <a:p>
            <a:pPr algn="ctr">
              <a:lnSpc>
                <a:spcPct val="95000"/>
              </a:lnSpc>
              <a:spcBef>
                <a:spcPts val="300"/>
              </a:spcBef>
            </a:pPr>
            <a:r>
              <a:rPr lang="en-AU" sz="1100" b="1"/>
              <a:t>5MS start notice </a:t>
            </a:r>
          </a:p>
          <a:p>
            <a:pPr marL="171450" indent="-171450" algn="ctr">
              <a:lnSpc>
                <a:spcPct val="95000"/>
              </a:lnSpc>
              <a:spcBef>
                <a:spcPts val="300"/>
              </a:spcBef>
              <a:buFont typeface="Arial" panose="020B0604020202020204" pitchFamily="34" charset="0"/>
              <a:buChar char="•"/>
            </a:pPr>
            <a:r>
              <a:rPr lang="en-AU" sz="1100"/>
              <a:t>Circulated to those on the </a:t>
            </a:r>
            <a:r>
              <a:rPr lang="en-AU" sz="1100" b="1">
                <a:solidFill>
                  <a:srgbClr val="620918"/>
                </a:solidFill>
              </a:rPr>
              <a:t>5MS general information </a:t>
            </a:r>
            <a:r>
              <a:rPr lang="en-AU" sz="1100"/>
              <a:t>distribution list </a:t>
            </a:r>
          </a:p>
          <a:p>
            <a:pPr marL="171450" indent="-171450" algn="ctr">
              <a:lnSpc>
                <a:spcPct val="95000"/>
              </a:lnSpc>
              <a:spcBef>
                <a:spcPts val="300"/>
              </a:spcBef>
              <a:buFont typeface="Arial" panose="020B0604020202020204" pitchFamily="34" charset="0"/>
              <a:buChar char="•"/>
            </a:pPr>
            <a:r>
              <a:rPr lang="en-AU" sz="1100"/>
              <a:t>Published on </a:t>
            </a:r>
            <a:r>
              <a:rPr lang="en-AU" sz="1100" b="1">
                <a:solidFill>
                  <a:srgbClr val="620918"/>
                </a:solidFill>
              </a:rPr>
              <a:t>5MS webpage</a:t>
            </a:r>
            <a:endParaRPr lang="en-AU" sz="1050">
              <a:solidFill>
                <a:srgbClr val="620918"/>
              </a:solidFill>
            </a:endParaRPr>
          </a:p>
          <a:p>
            <a:pPr algn="ctr">
              <a:lnSpc>
                <a:spcPct val="95000"/>
              </a:lnSpc>
              <a:spcBef>
                <a:spcPts val="300"/>
              </a:spcBef>
              <a:spcAft>
                <a:spcPts val="300"/>
              </a:spcAft>
            </a:pPr>
            <a:endParaRPr lang="en-US" sz="1000"/>
          </a:p>
        </p:txBody>
      </p:sp>
      <p:cxnSp>
        <p:nvCxnSpPr>
          <p:cNvPr id="49" name="Straight Arrow Connector 48">
            <a:extLst>
              <a:ext uri="{FF2B5EF4-FFF2-40B4-BE49-F238E27FC236}">
                <a16:creationId xmlns:a16="http://schemas.microsoft.com/office/drawing/2014/main" id="{3E041EBD-143B-4BA0-AAB1-586262EABB4C}"/>
              </a:ext>
            </a:extLst>
          </p:cNvPr>
          <p:cNvCxnSpPr>
            <a:cxnSpLocks/>
          </p:cNvCxnSpPr>
          <p:nvPr/>
        </p:nvCxnSpPr>
        <p:spPr>
          <a:xfrm>
            <a:off x="9338499" y="3853565"/>
            <a:ext cx="1440000" cy="0"/>
          </a:xfrm>
          <a:prstGeom prst="straightConnector1">
            <a:avLst/>
          </a:prstGeom>
          <a:ln w="15875">
            <a:solidFill>
              <a:schemeClr val="accent2">
                <a:lumMod val="90000"/>
                <a:lumOff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Freeform: Shape 56">
            <a:extLst>
              <a:ext uri="{FF2B5EF4-FFF2-40B4-BE49-F238E27FC236}">
                <a16:creationId xmlns:a16="http://schemas.microsoft.com/office/drawing/2014/main" id="{D5E8159F-EFB7-470D-9DF4-82F3E661C2E7}"/>
              </a:ext>
            </a:extLst>
          </p:cNvPr>
          <p:cNvSpPr/>
          <p:nvPr/>
        </p:nvSpPr>
        <p:spPr>
          <a:xfrm>
            <a:off x="10780832" y="3436515"/>
            <a:ext cx="828000" cy="828000"/>
          </a:xfrm>
          <a:custGeom>
            <a:avLst/>
            <a:gdLst>
              <a:gd name="connsiteX0" fmla="*/ 248222 w 247650"/>
              <a:gd name="connsiteY0" fmla="*/ 124111 h 247650"/>
              <a:gd name="connsiteX1" fmla="*/ 124111 w 247650"/>
              <a:gd name="connsiteY1" fmla="*/ 248222 h 247650"/>
              <a:gd name="connsiteX2" fmla="*/ 0 w 247650"/>
              <a:gd name="connsiteY2" fmla="*/ 124111 h 247650"/>
              <a:gd name="connsiteX3" fmla="*/ 124111 w 247650"/>
              <a:gd name="connsiteY3" fmla="*/ 0 h 247650"/>
              <a:gd name="connsiteX4" fmla="*/ 248222 w 247650"/>
              <a:gd name="connsiteY4" fmla="*/ 124111 h 247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247650">
                <a:moveTo>
                  <a:pt x="248222" y="124111"/>
                </a:moveTo>
                <a:cubicBezTo>
                  <a:pt x="248222" y="192655"/>
                  <a:pt x="192655" y="248222"/>
                  <a:pt x="124111" y="248222"/>
                </a:cubicBezTo>
                <a:cubicBezTo>
                  <a:pt x="55566" y="248222"/>
                  <a:pt x="0" y="192655"/>
                  <a:pt x="0" y="124111"/>
                </a:cubicBezTo>
                <a:cubicBezTo>
                  <a:pt x="0" y="55566"/>
                  <a:pt x="55566" y="0"/>
                  <a:pt x="124111" y="0"/>
                </a:cubicBezTo>
                <a:cubicBezTo>
                  <a:pt x="192655" y="0"/>
                  <a:pt x="248222" y="55566"/>
                  <a:pt x="248222" y="124111"/>
                </a:cubicBezTo>
                <a:close/>
              </a:path>
            </a:pathLst>
          </a:custGeom>
          <a:solidFill>
            <a:srgbClr val="00B050"/>
          </a:solidFill>
          <a:ln w="12700" cap="flat">
            <a:noFill/>
            <a:prstDash val="solid"/>
            <a:miter lim="800000"/>
          </a:ln>
        </p:spPr>
        <p:txBody>
          <a:bodyPr rtlCol="0" anchor="ctr"/>
          <a:lstStyle/>
          <a:p>
            <a:pPr defTabSz="829544">
              <a:defRPr/>
            </a:pPr>
            <a:endParaRPr lang="en-US" sz="907">
              <a:solidFill>
                <a:srgbClr val="353D30"/>
              </a:solidFill>
              <a:latin typeface="Interstate-Light"/>
            </a:endParaRPr>
          </a:p>
        </p:txBody>
      </p:sp>
      <p:cxnSp>
        <p:nvCxnSpPr>
          <p:cNvPr id="59" name="Straight Arrow Connector 58">
            <a:extLst>
              <a:ext uri="{FF2B5EF4-FFF2-40B4-BE49-F238E27FC236}">
                <a16:creationId xmlns:a16="http://schemas.microsoft.com/office/drawing/2014/main" id="{0DC06061-6216-426C-AF62-AB137DE15D0C}"/>
              </a:ext>
            </a:extLst>
          </p:cNvPr>
          <p:cNvCxnSpPr>
            <a:cxnSpLocks/>
          </p:cNvCxnSpPr>
          <p:nvPr/>
        </p:nvCxnSpPr>
        <p:spPr>
          <a:xfrm>
            <a:off x="11194832" y="4151181"/>
            <a:ext cx="0" cy="574976"/>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99" name="Graphic 98" descr="Marketing">
            <a:extLst>
              <a:ext uri="{FF2B5EF4-FFF2-40B4-BE49-F238E27FC236}">
                <a16:creationId xmlns:a16="http://schemas.microsoft.com/office/drawing/2014/main" id="{B3A4821F-8FFF-4438-BF15-0A42FAC31D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71622" y="3580608"/>
            <a:ext cx="553091" cy="550126"/>
          </a:xfrm>
          <a:prstGeom prst="rect">
            <a:avLst/>
          </a:prstGeom>
        </p:spPr>
      </p:pic>
      <p:pic>
        <p:nvPicPr>
          <p:cNvPr id="21" name="Graphic 20" descr="Research with solid fill">
            <a:extLst>
              <a:ext uri="{FF2B5EF4-FFF2-40B4-BE49-F238E27FC236}">
                <a16:creationId xmlns:a16="http://schemas.microsoft.com/office/drawing/2014/main" id="{94DB812B-EE12-4548-96C0-118606F21A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2899" y="3549257"/>
            <a:ext cx="612000" cy="612000"/>
          </a:xfrm>
          <a:prstGeom prst="rect">
            <a:avLst/>
          </a:prstGeom>
        </p:spPr>
      </p:pic>
      <p:pic>
        <p:nvPicPr>
          <p:cNvPr id="23" name="Graphic 22" descr="Board Of Directors outline">
            <a:extLst>
              <a:ext uri="{FF2B5EF4-FFF2-40B4-BE49-F238E27FC236}">
                <a16:creationId xmlns:a16="http://schemas.microsoft.com/office/drawing/2014/main" id="{3893DFCE-79B1-4738-8AB7-260E235B23C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884343" y="3584054"/>
            <a:ext cx="567127" cy="567127"/>
          </a:xfrm>
          <a:prstGeom prst="rect">
            <a:avLst/>
          </a:prstGeom>
        </p:spPr>
      </p:pic>
      <p:sp>
        <p:nvSpPr>
          <p:cNvPr id="3" name="Arrow: Down 2">
            <a:extLst>
              <a:ext uri="{FF2B5EF4-FFF2-40B4-BE49-F238E27FC236}">
                <a16:creationId xmlns:a16="http://schemas.microsoft.com/office/drawing/2014/main" id="{1DECB208-F124-44EF-927A-B6523FFE5675}"/>
              </a:ext>
            </a:extLst>
          </p:cNvPr>
          <p:cNvSpPr/>
          <p:nvPr/>
        </p:nvSpPr>
        <p:spPr>
          <a:xfrm flipH="1">
            <a:off x="6910715" y="1540274"/>
            <a:ext cx="449921" cy="360000"/>
          </a:xfrm>
          <a:prstGeom prst="downArrow">
            <a:avLst/>
          </a:prstGeom>
          <a:solidFill>
            <a:srgbClr val="6209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Oval 35">
            <a:extLst>
              <a:ext uri="{FF2B5EF4-FFF2-40B4-BE49-F238E27FC236}">
                <a16:creationId xmlns:a16="http://schemas.microsoft.com/office/drawing/2014/main" id="{296FDD79-EA97-49DC-AB1E-48A09134FA2E}"/>
              </a:ext>
            </a:extLst>
          </p:cNvPr>
          <p:cNvSpPr>
            <a:spLocks noChangeArrowheads="1"/>
          </p:cNvSpPr>
          <p:nvPr/>
        </p:nvSpPr>
        <p:spPr bwMode="auto">
          <a:xfrm>
            <a:off x="4609539" y="3424585"/>
            <a:ext cx="850910" cy="846347"/>
          </a:xfrm>
          <a:prstGeom prst="ellipse">
            <a:avLst/>
          </a:prstGeom>
          <a:solidFill>
            <a:schemeClr val="accent6">
              <a:lumMod val="90000"/>
            </a:schemeClr>
          </a:solidFill>
          <a:ln>
            <a:noFill/>
          </a:ln>
          <a:effectLst>
            <a:outerShdw blurRad="50800" dist="38100" dir="5400000" algn="t"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2400"/>
          </a:p>
        </p:txBody>
      </p:sp>
      <p:sp>
        <p:nvSpPr>
          <p:cNvPr id="47" name="Rectangle 46">
            <a:extLst>
              <a:ext uri="{FF2B5EF4-FFF2-40B4-BE49-F238E27FC236}">
                <a16:creationId xmlns:a16="http://schemas.microsoft.com/office/drawing/2014/main" id="{214DC470-793F-4313-82C4-3933DEAE4B76}"/>
              </a:ext>
            </a:extLst>
          </p:cNvPr>
          <p:cNvSpPr/>
          <p:nvPr/>
        </p:nvSpPr>
        <p:spPr>
          <a:xfrm>
            <a:off x="4227866" y="1890045"/>
            <a:ext cx="1653183" cy="1061829"/>
          </a:xfrm>
          <a:prstGeom prst="rect">
            <a:avLst/>
          </a:prstGeom>
        </p:spPr>
        <p:txBody>
          <a:bodyPr wrap="square">
            <a:spAutoFit/>
          </a:bodyPr>
          <a:lstStyle/>
          <a:p>
            <a:pPr algn="ctr"/>
            <a:r>
              <a:rPr lang="en-AU" sz="1100" b="1"/>
              <a:t>24-Aug</a:t>
            </a:r>
          </a:p>
          <a:p>
            <a:pPr marL="92075" indent="-92075" fontAlgn="base">
              <a:spcBef>
                <a:spcPts val="600"/>
              </a:spcBef>
              <a:buFont typeface="Arial" panose="020B0604020202020204" pitchFamily="34" charset="0"/>
              <a:buChar char="•"/>
            </a:pPr>
            <a:r>
              <a:rPr lang="en-AU" sz="1050"/>
              <a:t>Target for completing </a:t>
            </a:r>
            <a:r>
              <a:rPr lang="en-AU" sz="1050" b="1">
                <a:solidFill>
                  <a:srgbClr val="620918"/>
                </a:solidFill>
              </a:rPr>
              <a:t>critical 5-min </a:t>
            </a:r>
            <a:r>
              <a:rPr lang="en-AU" sz="1050"/>
              <a:t>Market Trial scenarios</a:t>
            </a:r>
            <a:endParaRPr lang="en-AU" sz="1050" b="1">
              <a:solidFill>
                <a:srgbClr val="620918"/>
              </a:solidFill>
            </a:endParaRPr>
          </a:p>
          <a:p>
            <a:pPr marL="92075" indent="-92075" fontAlgn="base">
              <a:spcBef>
                <a:spcPts val="600"/>
              </a:spcBef>
              <a:buFont typeface="Arial" panose="020B0604020202020204" pitchFamily="34" charset="0"/>
              <a:buChar char="•"/>
            </a:pPr>
            <a:endParaRPr lang="en-AU" sz="1050"/>
          </a:p>
        </p:txBody>
      </p:sp>
      <p:cxnSp>
        <p:nvCxnSpPr>
          <p:cNvPr id="20" name="Straight Arrow Connector 19">
            <a:extLst>
              <a:ext uri="{FF2B5EF4-FFF2-40B4-BE49-F238E27FC236}">
                <a16:creationId xmlns:a16="http://schemas.microsoft.com/office/drawing/2014/main" id="{9E0E0740-F929-460A-B304-3908D73D2667}"/>
              </a:ext>
            </a:extLst>
          </p:cNvPr>
          <p:cNvCxnSpPr>
            <a:cxnSpLocks/>
            <a:stCxn id="36" idx="0"/>
          </p:cNvCxnSpPr>
          <p:nvPr/>
        </p:nvCxnSpPr>
        <p:spPr>
          <a:xfrm flipH="1" flipV="1">
            <a:off x="5032681" y="2752607"/>
            <a:ext cx="2313" cy="67197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pic>
        <p:nvPicPr>
          <p:cNvPr id="26" name="Graphic 25" descr="Programmer">
            <a:extLst>
              <a:ext uri="{FF2B5EF4-FFF2-40B4-BE49-F238E27FC236}">
                <a16:creationId xmlns:a16="http://schemas.microsoft.com/office/drawing/2014/main" id="{03CD90E9-24A2-4B28-B08B-EBB6D559FF6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759338" y="3536313"/>
            <a:ext cx="548482" cy="548482"/>
          </a:xfrm>
          <a:prstGeom prst="rect">
            <a:avLst/>
          </a:prstGeom>
        </p:spPr>
      </p:pic>
    </p:spTree>
    <p:extLst>
      <p:ext uri="{BB962C8B-B14F-4D97-AF65-F5344CB8AC3E}">
        <p14:creationId xmlns:p14="http://schemas.microsoft.com/office/powerpoint/2010/main" val="184614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44AF-4BEE-460C-A576-768E811B5BB7}"/>
              </a:ext>
            </a:extLst>
          </p:cNvPr>
          <p:cNvSpPr>
            <a:spLocks noGrp="1"/>
          </p:cNvSpPr>
          <p:nvPr>
            <p:ph type="title"/>
          </p:nvPr>
        </p:nvSpPr>
        <p:spPr>
          <a:xfrm>
            <a:off x="0" y="-176843"/>
            <a:ext cx="8542614" cy="1189039"/>
          </a:xfrm>
        </p:spPr>
        <p:txBody>
          <a:bodyPr>
            <a:normAutofit/>
          </a:bodyPr>
          <a:lstStyle/>
          <a:p>
            <a:pPr>
              <a:lnSpc>
                <a:spcPct val="80000"/>
              </a:lnSpc>
            </a:pPr>
            <a:r>
              <a:rPr lang="en-AU" sz="4000"/>
              <a:t>Actions for “Green” 5MS start notice</a:t>
            </a:r>
            <a:r>
              <a:rPr lang="en-AU" sz="2400"/>
              <a:t> </a:t>
            </a:r>
          </a:p>
        </p:txBody>
      </p:sp>
      <p:sp>
        <p:nvSpPr>
          <p:cNvPr id="4" name="Slide Number Placeholder 3">
            <a:extLst>
              <a:ext uri="{FF2B5EF4-FFF2-40B4-BE49-F238E27FC236}">
                <a16:creationId xmlns:a16="http://schemas.microsoft.com/office/drawing/2014/main" id="{F9397817-E200-4E2A-8BBE-E45544B652D9}"/>
              </a:ext>
            </a:extLst>
          </p:cNvPr>
          <p:cNvSpPr>
            <a:spLocks noGrp="1"/>
          </p:cNvSpPr>
          <p:nvPr>
            <p:ph type="sldNum" sz="quarter" idx="12"/>
          </p:nvPr>
        </p:nvSpPr>
        <p:spPr>
          <a:xfrm>
            <a:off x="11353800" y="6535252"/>
            <a:ext cx="576108"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C81F68-4976-451A-B2E9-79BCBD2F70CC}" type="slidenum">
              <a:rPr kumimoji="0" lang="en-AU" sz="1200" b="0" i="0" u="none" strike="noStrike" kern="1200" cap="none" spc="0" normalizeH="0" baseline="0" noProof="0" smtClean="0">
                <a:ln>
                  <a:noFill/>
                </a:ln>
                <a:solidFill>
                  <a:srgbClr val="222324">
                    <a:tint val="75000"/>
                  </a:srgbClr>
                </a:solidFill>
                <a:effectLst/>
                <a:uLnTx/>
                <a:uFillTx/>
                <a:latin typeface="Segoe UI Semi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a:ln>
                <a:noFill/>
              </a:ln>
              <a:solidFill>
                <a:srgbClr val="222324">
                  <a:tint val="75000"/>
                </a:srgbClr>
              </a:solidFill>
              <a:effectLst/>
              <a:uLnTx/>
              <a:uFillTx/>
              <a:latin typeface="Segoe UI Semilight"/>
              <a:ea typeface="+mn-ea"/>
              <a:cs typeface="+mn-cs"/>
            </a:endParaRPr>
          </a:p>
        </p:txBody>
      </p:sp>
      <p:graphicFrame>
        <p:nvGraphicFramePr>
          <p:cNvPr id="12" name="Table 10">
            <a:extLst>
              <a:ext uri="{FF2B5EF4-FFF2-40B4-BE49-F238E27FC236}">
                <a16:creationId xmlns:a16="http://schemas.microsoft.com/office/drawing/2014/main" id="{6216552B-B868-4D7C-A1D6-D073B363B903}"/>
              </a:ext>
            </a:extLst>
          </p:cNvPr>
          <p:cNvGraphicFramePr>
            <a:graphicFrameLocks noGrp="1"/>
          </p:cNvGraphicFramePr>
          <p:nvPr>
            <p:extLst>
              <p:ext uri="{D42A27DB-BD31-4B8C-83A1-F6EECF244321}">
                <p14:modId xmlns:p14="http://schemas.microsoft.com/office/powerpoint/2010/main" val="1761833700"/>
              </p:ext>
            </p:extLst>
          </p:nvPr>
        </p:nvGraphicFramePr>
        <p:xfrm>
          <a:off x="0" y="1475920"/>
          <a:ext cx="12191999" cy="5360022"/>
        </p:xfrm>
        <a:graphic>
          <a:graphicData uri="http://schemas.openxmlformats.org/drawingml/2006/table">
            <a:tbl>
              <a:tblPr firstRow="1" bandRow="1">
                <a:tableStyleId>{7DF18680-E054-41AD-8BC1-D1AEF772440D}</a:tableStyleId>
              </a:tblPr>
              <a:tblGrid>
                <a:gridCol w="1103243">
                  <a:extLst>
                    <a:ext uri="{9D8B030D-6E8A-4147-A177-3AD203B41FA5}">
                      <a16:colId xmlns:a16="http://schemas.microsoft.com/office/drawing/2014/main" val="1302584941"/>
                    </a:ext>
                  </a:extLst>
                </a:gridCol>
                <a:gridCol w="2256183">
                  <a:extLst>
                    <a:ext uri="{9D8B030D-6E8A-4147-A177-3AD203B41FA5}">
                      <a16:colId xmlns:a16="http://schemas.microsoft.com/office/drawing/2014/main" val="3914486943"/>
                    </a:ext>
                  </a:extLst>
                </a:gridCol>
                <a:gridCol w="727942">
                  <a:extLst>
                    <a:ext uri="{9D8B030D-6E8A-4147-A177-3AD203B41FA5}">
                      <a16:colId xmlns:a16="http://schemas.microsoft.com/office/drawing/2014/main" val="4100144419"/>
                    </a:ext>
                  </a:extLst>
                </a:gridCol>
                <a:gridCol w="8104631">
                  <a:extLst>
                    <a:ext uri="{9D8B030D-6E8A-4147-A177-3AD203B41FA5}">
                      <a16:colId xmlns:a16="http://schemas.microsoft.com/office/drawing/2014/main" val="3851802741"/>
                    </a:ext>
                  </a:extLst>
                </a:gridCol>
              </a:tblGrid>
              <a:tr h="369051">
                <a:tc>
                  <a:txBody>
                    <a:bodyPr/>
                    <a:lstStyle/>
                    <a:p>
                      <a:pPr algn="ctr">
                        <a:lnSpc>
                          <a:spcPts val="1100"/>
                        </a:lnSpc>
                      </a:pPr>
                      <a:r>
                        <a:rPr lang="en-AU" sz="1100"/>
                        <a:t>Responsible Participant </a:t>
                      </a:r>
                    </a:p>
                  </a:txBody>
                  <a:tcPr marL="72000" marR="108000" anchor="ctr"/>
                </a:tc>
                <a:tc>
                  <a:txBody>
                    <a:bodyPr/>
                    <a:lstStyle/>
                    <a:p>
                      <a:pPr algn="ctr"/>
                      <a:r>
                        <a:rPr lang="en-AU" sz="1100"/>
                        <a:t>Essential Criteria</a:t>
                      </a:r>
                    </a:p>
                  </a:txBody>
                  <a:tcPr marL="72000" marR="108000" anchor="ctr"/>
                </a:tc>
                <a:tc>
                  <a:txBody>
                    <a:bodyPr/>
                    <a:lstStyle/>
                    <a:p>
                      <a:pPr algn="ctr"/>
                      <a:r>
                        <a:rPr lang="en-AU" sz="1100"/>
                        <a:t>Status</a:t>
                      </a:r>
                    </a:p>
                  </a:txBody>
                  <a:tcPr marL="72000" marR="108000" anchor="ctr"/>
                </a:tc>
                <a:tc>
                  <a:txBody>
                    <a:bodyPr/>
                    <a:lstStyle/>
                    <a:p>
                      <a:pPr algn="ctr"/>
                      <a:r>
                        <a:rPr lang="en-AU" sz="1100"/>
                        <a:t>Conclusions and Actions for “Green” 5MS Start Notice</a:t>
                      </a:r>
                    </a:p>
                  </a:txBody>
                  <a:tcPr marL="72000" marR="108000" anchor="ctr"/>
                </a:tc>
                <a:extLst>
                  <a:ext uri="{0D108BD9-81ED-4DB2-BD59-A6C34878D82A}">
                    <a16:rowId xmlns:a16="http://schemas.microsoft.com/office/drawing/2014/main" val="3883184238"/>
                  </a:ext>
                </a:extLst>
              </a:tr>
              <a:tr h="651551">
                <a:tc>
                  <a:txBody>
                    <a:bodyPr/>
                    <a:lstStyle/>
                    <a:p>
                      <a:pPr algn="ctr"/>
                      <a:r>
                        <a:rPr lang="en-AU" sz="1100" b="1"/>
                        <a:t>Generator</a:t>
                      </a:r>
                    </a:p>
                  </a:txBody>
                  <a:tcPr marL="36000" marR="36000" anchor="ctr"/>
                </a:tc>
                <a:tc>
                  <a:txBody>
                    <a:bodyPr/>
                    <a:lstStyle/>
                    <a:p>
                      <a:r>
                        <a:rPr lang="en-AU" sz="1100">
                          <a:latin typeface="+mn-lt"/>
                        </a:rPr>
                        <a:t>Generators and MNSPs are able to submit 5-min offers</a:t>
                      </a:r>
                    </a:p>
                  </a:txBody>
                  <a:tcPr marL="72000" marR="72000" anchor="ctr"/>
                </a:tc>
                <a:tc>
                  <a:txBody>
                    <a:bodyPr/>
                    <a:lstStyle/>
                    <a:p>
                      <a:pPr algn="ctr">
                        <a:spcBef>
                          <a:spcPts val="600"/>
                        </a:spcBef>
                      </a:pP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No further actions. </a:t>
                      </a:r>
                    </a:p>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Status is acceptable.</a:t>
                      </a:r>
                    </a:p>
                  </a:txBody>
                  <a:tcPr marL="36000" marR="36000" anchor="ctr"/>
                </a:tc>
                <a:extLst>
                  <a:ext uri="{0D108BD9-81ED-4DB2-BD59-A6C34878D82A}">
                    <a16:rowId xmlns:a16="http://schemas.microsoft.com/office/drawing/2014/main" val="4061172690"/>
                  </a:ext>
                </a:extLst>
              </a:tr>
              <a:tr h="1255806">
                <a:tc>
                  <a:txBody>
                    <a:bodyPr/>
                    <a:lstStyle/>
                    <a:p>
                      <a:pPr algn="ctr"/>
                      <a:r>
                        <a:rPr lang="en-AU" sz="1100" b="1"/>
                        <a:t>MP, MC, MDP</a:t>
                      </a:r>
                    </a:p>
                  </a:txBody>
                  <a:tcPr marL="36000" marR="36000" anchor="ctr"/>
                </a:tc>
                <a:tc>
                  <a:txBody>
                    <a:bodyPr/>
                    <a:lstStyle/>
                    <a:p>
                      <a:r>
                        <a:rPr lang="en-AU" sz="1100">
                          <a:latin typeface="+mn-lt"/>
                        </a:rPr>
                        <a:t>All essential meters* are able to produce and store and deliver 5-min data</a:t>
                      </a:r>
                    </a:p>
                  </a:txBody>
                  <a:tcPr marL="72000" marR="72000" anchor="ctr"/>
                </a:tc>
                <a:tc>
                  <a:txBody>
                    <a:bodyPr/>
                    <a:lstStyle/>
                    <a:p>
                      <a:pPr algn="ctr"/>
                      <a:r>
                        <a:rPr lang="en-AU" sz="1100">
                          <a:latin typeface="+mn-lt"/>
                        </a:rPr>
                        <a:t>At-risk</a:t>
                      </a:r>
                    </a:p>
                  </a:txBody>
                  <a:tcPr marL="36000" marR="36000" anchor="ctr">
                    <a:solidFill>
                      <a:schemeClr val="accent4"/>
                    </a:solidFill>
                  </a:tcPr>
                </a:tc>
                <a:tc>
                  <a:txBody>
                    <a:bodyPr/>
                    <a:lstStyle/>
                    <a:p>
                      <a:pPr marL="171450" indent="-171450">
                        <a:spcAft>
                          <a:spcPts val="0"/>
                        </a:spcAft>
                        <a:buFont typeface="Arial" panose="020B0604020202020204" pitchFamily="34" charset="0"/>
                        <a:buChar char="•"/>
                      </a:pPr>
                      <a:r>
                        <a:rPr lang="en-AU" sz="1100" i="0">
                          <a:solidFill>
                            <a:schemeClr val="tx1"/>
                          </a:solidFill>
                          <a:latin typeface="+mn-lt"/>
                        </a:rPr>
                        <a:t>All MSPs reporting compliance by 1 October.</a:t>
                      </a:r>
                    </a:p>
                    <a:p>
                      <a:pPr marL="171450" indent="-171450">
                        <a:spcAft>
                          <a:spcPts val="0"/>
                        </a:spcAft>
                        <a:buFont typeface="Arial" panose="020B0604020202020204" pitchFamily="34" charset="0"/>
                        <a:buChar char="•"/>
                      </a:pPr>
                      <a:r>
                        <a:rPr lang="en-AU" sz="1100" i="0">
                          <a:solidFill>
                            <a:schemeClr val="tx1"/>
                          </a:solidFill>
                          <a:latin typeface="+mn-lt"/>
                        </a:rPr>
                        <a:t>Completion of August scheduled installation and metering plans</a:t>
                      </a:r>
                    </a:p>
                    <a:p>
                      <a:pPr marL="171450" indent="-171450">
                        <a:spcAft>
                          <a:spcPts val="0"/>
                        </a:spcAft>
                        <a:buFont typeface="Arial" panose="020B0604020202020204" pitchFamily="34" charset="0"/>
                        <a:buChar char="•"/>
                      </a:pPr>
                      <a:r>
                        <a:rPr lang="en-AU" sz="1100" i="0">
                          <a:solidFill>
                            <a:schemeClr val="tx1"/>
                          </a:solidFill>
                          <a:latin typeface="+mn-lt"/>
                        </a:rPr>
                        <a:t>No reason to delay Market Go-Live on that basis</a:t>
                      </a:r>
                    </a:p>
                    <a:p>
                      <a:pPr marL="171450" indent="-171450">
                        <a:spcAft>
                          <a:spcPts val="0"/>
                        </a:spcAft>
                        <a:buFont typeface="Arial" panose="020B0604020202020204" pitchFamily="34" charset="0"/>
                        <a:buChar char="•"/>
                      </a:pPr>
                      <a:r>
                        <a:rPr lang="en-AU" sz="1100" i="0">
                          <a:solidFill>
                            <a:schemeClr val="tx1"/>
                          </a:solidFill>
                          <a:latin typeface="+mn-lt"/>
                        </a:rPr>
                        <a:t>Agreed Contingency Plan required from MPs and MDPs with any essential meters/metering data in September</a:t>
                      </a:r>
                    </a:p>
                    <a:p>
                      <a:pPr marL="171450" indent="-171450">
                        <a:spcAft>
                          <a:spcPts val="0"/>
                        </a:spcAft>
                        <a:buFont typeface="Arial" panose="020B0604020202020204" pitchFamily="34" charset="0"/>
                        <a:buChar char="•"/>
                      </a:pPr>
                      <a:r>
                        <a:rPr lang="en-AU" sz="1100" i="0">
                          <a:solidFill>
                            <a:srgbClr val="FF0000"/>
                          </a:solidFill>
                          <a:latin typeface="+mn-lt"/>
                        </a:rPr>
                        <a:t>Sound progress on 5m metering upgrades and preparation of contingency plans</a:t>
                      </a:r>
                    </a:p>
                    <a:p>
                      <a:pPr marL="171450" indent="-171450">
                        <a:spcAft>
                          <a:spcPts val="0"/>
                        </a:spcAft>
                        <a:buFont typeface="Arial" panose="020B0604020202020204" pitchFamily="34" charset="0"/>
                        <a:buChar char="•"/>
                      </a:pPr>
                      <a:r>
                        <a:rPr lang="en-AU" sz="1100" i="0">
                          <a:solidFill>
                            <a:srgbClr val="FF0000"/>
                          </a:solidFill>
                          <a:latin typeface="+mn-lt"/>
                        </a:rPr>
                        <a:t>Explicit confirmation sought, and received or in progress, from each MP/MDP of their readiness for 1 October and contingency plan established</a:t>
                      </a:r>
                    </a:p>
                  </a:txBody>
                  <a:tcPr marL="36000" marR="36000" anchor="ctr"/>
                </a:tc>
                <a:extLst>
                  <a:ext uri="{0D108BD9-81ED-4DB2-BD59-A6C34878D82A}">
                    <a16:rowId xmlns:a16="http://schemas.microsoft.com/office/drawing/2014/main" val="2863320031"/>
                  </a:ext>
                </a:extLst>
              </a:tr>
              <a:tr h="627955">
                <a:tc rowSpan="3">
                  <a:txBody>
                    <a:bodyPr/>
                    <a:lstStyle/>
                    <a:p>
                      <a:pPr algn="ctr"/>
                      <a:r>
                        <a:rPr lang="en-AU" sz="1100" b="1"/>
                        <a:t>AEMO</a:t>
                      </a:r>
                    </a:p>
                  </a:txBody>
                  <a:tcPr marL="36000" marR="36000" anchor="ctr"/>
                </a:tc>
                <a:tc>
                  <a:txBody>
                    <a:bodyPr/>
                    <a:lstStyle/>
                    <a:p>
                      <a:r>
                        <a:rPr lang="en-AU" sz="1100">
                          <a:latin typeface="+mn-lt"/>
                        </a:rPr>
                        <a:t>The 5-minute bidding and dispatch solution, including the web bidding interface is deployed</a:t>
                      </a:r>
                    </a:p>
                  </a:txBody>
                  <a:tcPr marL="72000" marR="72000" anchor="ctr"/>
                </a:tc>
                <a:tc>
                  <a:txBody>
                    <a:bodyPr/>
                    <a:lstStyle/>
                    <a:p>
                      <a:pPr algn="ct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No further actions.</a:t>
                      </a:r>
                    </a:p>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Status is acceptable.</a:t>
                      </a:r>
                    </a:p>
                  </a:txBody>
                  <a:tcPr marL="36000" marR="36000" anchor="ctr"/>
                </a:tc>
                <a:extLst>
                  <a:ext uri="{0D108BD9-81ED-4DB2-BD59-A6C34878D82A}">
                    <a16:rowId xmlns:a16="http://schemas.microsoft.com/office/drawing/2014/main" val="805851165"/>
                  </a:ext>
                </a:extLst>
              </a:tr>
              <a:tr h="969051">
                <a:tc vMerge="1">
                  <a:txBody>
                    <a:bodyPr/>
                    <a:lstStyle/>
                    <a:p>
                      <a:endParaRPr lang="en-AU" sz="1050"/>
                    </a:p>
                  </a:txBody>
                  <a:tcPr/>
                </a:tc>
                <a:tc>
                  <a:txBody>
                    <a:bodyPr/>
                    <a:lstStyle/>
                    <a:p>
                      <a:r>
                        <a:rPr lang="en-AU" sz="1100">
                          <a:latin typeface="+mn-lt"/>
                        </a:rPr>
                        <a:t>The Metering Data Management (MDM) solution is deployed</a:t>
                      </a:r>
                    </a:p>
                  </a:txBody>
                  <a:tcPr marL="72000" marR="72000" anchor="ctr"/>
                </a:tc>
                <a:tc>
                  <a:txBody>
                    <a:bodyPr/>
                    <a:lstStyle/>
                    <a:p>
                      <a:pPr algn="ctr"/>
                      <a:r>
                        <a:rPr lang="en-AU" sz="1100" b="0" i="0" u="none" strike="noStrike">
                          <a:solidFill>
                            <a:schemeClr val="tx2"/>
                          </a:solidFill>
                          <a:effectLst/>
                          <a:latin typeface="+mn-lt"/>
                        </a:rPr>
                        <a:t>At-Risk</a:t>
                      </a:r>
                      <a:endParaRPr lang="en-AU" sz="1100">
                        <a:solidFill>
                          <a:schemeClr val="tx2"/>
                        </a:solidFill>
                        <a:latin typeface="+mn-lt"/>
                      </a:endParaRPr>
                    </a:p>
                  </a:txBody>
                  <a:tcPr marL="36000" marR="36000" anchor="ctr">
                    <a:solidFill>
                      <a:schemeClr val="accent4"/>
                    </a:solidFill>
                  </a:tcPr>
                </a:tc>
                <a:tc>
                  <a:txBody>
                    <a:bodyPr/>
                    <a:lstStyle/>
                    <a:p>
                      <a:pPr marL="171450" indent="-171450">
                        <a:spcAft>
                          <a:spcPts val="0"/>
                        </a:spcAft>
                        <a:buFont typeface="Arial" panose="020B0604020202020204" pitchFamily="34" charset="0"/>
                        <a:buChar char="•"/>
                      </a:pPr>
                      <a:r>
                        <a:rPr lang="en-AU" sz="1100" i="0">
                          <a:latin typeface="+mn-lt"/>
                        </a:rPr>
                        <a:t>No fundamental capability issues identified to date</a:t>
                      </a:r>
                    </a:p>
                    <a:p>
                      <a:pPr marL="171450" indent="-171450">
                        <a:spcAft>
                          <a:spcPts val="0"/>
                        </a:spcAft>
                        <a:buFont typeface="Arial" panose="020B0604020202020204" pitchFamily="34" charset="0"/>
                        <a:buChar char="•"/>
                      </a:pPr>
                      <a:r>
                        <a:rPr lang="en-AU" sz="1100" i="0">
                          <a:latin typeface="+mn-lt"/>
                        </a:rPr>
                        <a:t>Resolve metering data issues to enable clean 5m Settlements run in Market Trial to be completed</a:t>
                      </a:r>
                    </a:p>
                    <a:p>
                      <a:pPr marL="171450" indent="-171450">
                        <a:spcAft>
                          <a:spcPts val="0"/>
                        </a:spcAft>
                        <a:buFont typeface="Arial" panose="020B0604020202020204" pitchFamily="34" charset="0"/>
                        <a:buChar char="•"/>
                      </a:pPr>
                      <a:r>
                        <a:rPr lang="en-AU" sz="1100" i="0">
                          <a:latin typeface="+mn-lt"/>
                        </a:rPr>
                        <a:t>AEMO advise on any residual UAT issues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b="0" i="0" u="none" strike="noStrike" kern="1200">
                          <a:solidFill>
                            <a:schemeClr val="dk1"/>
                          </a:solidFill>
                          <a:effectLst/>
                          <a:latin typeface="+mn-lt"/>
                          <a:ea typeface="+mn-ea"/>
                          <a:cs typeface="+mn-cs"/>
                        </a:rPr>
                        <a:t>Criteria is no outstanding defects that have a material compliance or participant impact that cannot be remedied prior to 1 Oct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b="0" i="0" u="none" strike="noStrike" kern="1200">
                          <a:solidFill>
                            <a:srgbClr val="FF0000"/>
                          </a:solidFill>
                          <a:effectLst/>
                          <a:latin typeface="+mn-lt"/>
                          <a:ea typeface="+mn-ea"/>
                          <a:cs typeface="+mn-cs"/>
                        </a:rPr>
                        <a:t>Metering data issues improved, resulting in better quality 5m Settlements run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b="0" i="0" u="none" strike="noStrike" kern="1200">
                          <a:solidFill>
                            <a:srgbClr val="FF0000"/>
                          </a:solidFill>
                          <a:effectLst/>
                          <a:latin typeface="+mn-lt"/>
                          <a:ea typeface="+mn-ea"/>
                          <a:cs typeface="+mn-cs"/>
                        </a:rPr>
                        <a:t>Known defects are scheduled for resolution and will not impact 1 October go-live</a:t>
                      </a:r>
                      <a:endParaRPr lang="en-AU" sz="1100" i="0">
                        <a:solidFill>
                          <a:srgbClr val="FF0000"/>
                        </a:solidFill>
                        <a:latin typeface="+mn-lt"/>
                      </a:endParaRPr>
                    </a:p>
                  </a:txBody>
                  <a:tcPr marL="36000" marR="36000" anchor="ctr"/>
                </a:tc>
                <a:extLst>
                  <a:ext uri="{0D108BD9-81ED-4DB2-BD59-A6C34878D82A}">
                    <a16:rowId xmlns:a16="http://schemas.microsoft.com/office/drawing/2014/main" val="3823480913"/>
                  </a:ext>
                </a:extLst>
              </a:tr>
              <a:tr h="756510">
                <a:tc vMerge="1">
                  <a:txBody>
                    <a:bodyPr/>
                    <a:lstStyle/>
                    <a:p>
                      <a:endParaRPr lang="en-AU" sz="1050"/>
                    </a:p>
                  </a:txBody>
                  <a:tcPr/>
                </a:tc>
                <a:tc>
                  <a:txBody>
                    <a:bodyPr/>
                    <a:lstStyle/>
                    <a:p>
                      <a:r>
                        <a:rPr lang="en-AU" sz="1100">
                          <a:latin typeface="+mn-lt"/>
                        </a:rPr>
                        <a:t>The 5-minute settlements solution is deployed</a:t>
                      </a:r>
                    </a:p>
                  </a:txBody>
                  <a:tcPr marL="72000" marR="72000" anchor="ctr"/>
                </a:tc>
                <a:tc>
                  <a:txBody>
                    <a:bodyPr/>
                    <a:lstStyle/>
                    <a:p>
                      <a:pPr algn="ct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i="0">
                          <a:latin typeface="+mn-lt"/>
                        </a:rPr>
                        <a:t>No fundamental capability issues identified and independent certification completed</a:t>
                      </a:r>
                    </a:p>
                    <a:p>
                      <a:pPr marL="171450" indent="-171450">
                        <a:spcAft>
                          <a:spcPts val="0"/>
                        </a:spcAft>
                        <a:buFont typeface="Arial" panose="020B0604020202020204" pitchFamily="34" charset="0"/>
                        <a:buChar char="•"/>
                      </a:pPr>
                      <a:r>
                        <a:rPr lang="en-AU" sz="1100" i="0">
                          <a:latin typeface="+mn-lt"/>
                        </a:rPr>
                        <a:t>Resolve metering data issues to enable clean 5m Settlements run in Market Trial to be completed</a:t>
                      </a:r>
                    </a:p>
                    <a:p>
                      <a:pPr marL="171450" indent="-171450">
                        <a:spcAft>
                          <a:spcPts val="0"/>
                        </a:spcAft>
                        <a:buFont typeface="Arial" panose="020B0604020202020204" pitchFamily="34" charset="0"/>
                        <a:buChar char="•"/>
                      </a:pPr>
                      <a:r>
                        <a:rPr lang="en-AU" sz="1100" i="0">
                          <a:latin typeface="+mn-lt"/>
                        </a:rPr>
                        <a:t>AEMO advise on any residual UAT issues</a:t>
                      </a:r>
                    </a:p>
                  </a:txBody>
                  <a:tcPr marL="36000" marR="36000" anchor="ctr"/>
                </a:tc>
                <a:extLst>
                  <a:ext uri="{0D108BD9-81ED-4DB2-BD59-A6C34878D82A}">
                    <a16:rowId xmlns:a16="http://schemas.microsoft.com/office/drawing/2014/main" val="1850303073"/>
                  </a:ext>
                </a:extLst>
              </a:tr>
              <a:tr h="590077">
                <a:tc gridSpan="2">
                  <a:txBody>
                    <a:bodyPr/>
                    <a:lstStyle/>
                    <a:p>
                      <a:pPr algn="ctr"/>
                      <a:r>
                        <a:rPr lang="en-AU" sz="1100" b="1">
                          <a:solidFill>
                            <a:schemeClr val="bg1"/>
                          </a:solidFill>
                          <a:latin typeface="+mn-lt"/>
                        </a:rPr>
                        <a:t>Readiness Assessment status</a:t>
                      </a:r>
                    </a:p>
                  </a:txBody>
                  <a:tcPr marL="36000" marR="36000" anchor="ctr">
                    <a:solidFill>
                      <a:srgbClr val="002060"/>
                    </a:solidFill>
                  </a:tcPr>
                </a:tc>
                <a:tc hMerge="1">
                  <a:txBody>
                    <a:bodyPr/>
                    <a:lstStyle/>
                    <a:p>
                      <a:pPr algn="ctr"/>
                      <a:endParaRPr lang="en-AU" sz="1100"/>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100" b="0" i="0" u="none" strike="noStrike">
                          <a:solidFill>
                            <a:schemeClr val="tx2"/>
                          </a:solidFill>
                          <a:effectLst/>
                          <a:latin typeface="+mn-lt"/>
                        </a:rPr>
                        <a:t>At-Risk</a:t>
                      </a:r>
                      <a:endParaRPr lang="en-AU" sz="1100">
                        <a:solidFill>
                          <a:schemeClr val="tx2"/>
                        </a:solidFill>
                        <a:latin typeface="+mn-lt"/>
                      </a:endParaRPr>
                    </a:p>
                  </a:txBody>
                  <a:tcPr marL="36000" marR="36000" anchor="ctr">
                    <a:solidFill>
                      <a:schemeClr val="accent4"/>
                    </a:solidFill>
                  </a:tcPr>
                </a:tc>
                <a:tc>
                  <a:txBody>
                    <a:bodyPr/>
                    <a:lstStyle/>
                    <a:p>
                      <a:pPr marL="171450" indent="-171450">
                        <a:spcAft>
                          <a:spcPts val="0"/>
                        </a:spcAft>
                        <a:buFont typeface="Arial" panose="020B0604020202020204" pitchFamily="34" charset="0"/>
                        <a:buChar char="•"/>
                      </a:pPr>
                      <a:r>
                        <a:rPr lang="en-AU" sz="1100" i="0">
                          <a:solidFill>
                            <a:srgbClr val="FF0000"/>
                          </a:solidFill>
                          <a:latin typeface="+mn-lt"/>
                        </a:rPr>
                        <a:t>Improving trend, although ‘green’ targets not fully achieved at the time of reporting</a:t>
                      </a:r>
                    </a:p>
                    <a:p>
                      <a:pPr marL="171450" indent="-171450">
                        <a:spcAft>
                          <a:spcPts val="0"/>
                        </a:spcAft>
                        <a:buFont typeface="Arial" panose="020B0604020202020204" pitchFamily="34" charset="0"/>
                        <a:buChar char="•"/>
                      </a:pPr>
                      <a:r>
                        <a:rPr lang="en-AU" sz="1100" i="0">
                          <a:solidFill>
                            <a:srgbClr val="FF0000"/>
                          </a:solidFill>
                          <a:latin typeface="+mn-lt"/>
                        </a:rPr>
                        <a:t>No show-stoppers for 1 October, although risks exist that require mitigation</a:t>
                      </a:r>
                    </a:p>
                  </a:txBody>
                  <a:tcPr marL="36000" marR="36000" anchor="ctr"/>
                </a:tc>
                <a:extLst>
                  <a:ext uri="{0D108BD9-81ED-4DB2-BD59-A6C34878D82A}">
                    <a16:rowId xmlns:a16="http://schemas.microsoft.com/office/drawing/2014/main" val="1638541548"/>
                  </a:ext>
                </a:extLst>
              </a:tr>
            </a:tbl>
          </a:graphicData>
        </a:graphic>
      </p:graphicFrame>
      <p:graphicFrame>
        <p:nvGraphicFramePr>
          <p:cNvPr id="17" name="Table 16">
            <a:extLst>
              <a:ext uri="{FF2B5EF4-FFF2-40B4-BE49-F238E27FC236}">
                <a16:creationId xmlns:a16="http://schemas.microsoft.com/office/drawing/2014/main" id="{2C3378D2-EABF-4AF0-9814-148689852831}"/>
              </a:ext>
            </a:extLst>
          </p:cNvPr>
          <p:cNvGraphicFramePr>
            <a:graphicFrameLocks noGrp="1"/>
          </p:cNvGraphicFramePr>
          <p:nvPr/>
        </p:nvGraphicFramePr>
        <p:xfrm>
          <a:off x="8865825" y="89425"/>
          <a:ext cx="3213773" cy="1189039"/>
        </p:xfrm>
        <a:graphic>
          <a:graphicData uri="http://schemas.openxmlformats.org/drawingml/2006/table">
            <a:tbl>
              <a:tblPr/>
              <a:tblGrid>
                <a:gridCol w="455397">
                  <a:extLst>
                    <a:ext uri="{9D8B030D-6E8A-4147-A177-3AD203B41FA5}">
                      <a16:colId xmlns:a16="http://schemas.microsoft.com/office/drawing/2014/main" val="3752375256"/>
                    </a:ext>
                  </a:extLst>
                </a:gridCol>
                <a:gridCol w="1009513">
                  <a:extLst>
                    <a:ext uri="{9D8B030D-6E8A-4147-A177-3AD203B41FA5}">
                      <a16:colId xmlns:a16="http://schemas.microsoft.com/office/drawing/2014/main" val="1888874333"/>
                    </a:ext>
                  </a:extLst>
                </a:gridCol>
                <a:gridCol w="1748863">
                  <a:extLst>
                    <a:ext uri="{9D8B030D-6E8A-4147-A177-3AD203B41FA5}">
                      <a16:colId xmlns:a16="http://schemas.microsoft.com/office/drawing/2014/main" val="489716578"/>
                    </a:ext>
                  </a:extLst>
                </a:gridCol>
              </a:tblGrid>
              <a:tr h="39519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l" fontAlgn="t"/>
                      <a:r>
                        <a:rPr lang="en-AU" sz="800" b="1" i="0" u="none" strike="noStrike">
                          <a:solidFill>
                            <a:schemeClr val="tx1"/>
                          </a:solidFill>
                          <a:effectLst/>
                          <a:latin typeface="Calibri" panose="020F0502020204030204" pitchFamily="34" charset="0"/>
                        </a:rPr>
                        <a:t>On track</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64156069"/>
                  </a:ext>
                </a:extLst>
              </a:tr>
              <a:tr h="37011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00"/>
                    </a:solidFill>
                  </a:tcPr>
                </a:tc>
                <a:tc>
                  <a:txBody>
                    <a:bodyPr/>
                    <a:lstStyle/>
                    <a:p>
                      <a:pPr algn="l" fontAlgn="t"/>
                      <a:r>
                        <a:rPr lang="en-AU" sz="800" b="1" i="0" u="none" strike="noStrike">
                          <a:solidFill>
                            <a:schemeClr val="tx1"/>
                          </a:solidFill>
                          <a:effectLst/>
                          <a:latin typeface="Calibri" panose="020F0502020204030204" pitchFamily="34" charset="0"/>
                        </a:rPr>
                        <a:t>Risk 1 – Risk to major milestones or deliveries</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Remediation or contingency activation required to ensure on track delivery for Rule Commencement</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6061604"/>
                  </a:ext>
                </a:extLst>
              </a:tr>
              <a:tr h="423723">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0000"/>
                    </a:solidFill>
                  </a:tcPr>
                </a:tc>
                <a:tc>
                  <a:txBody>
                    <a:bodyPr/>
                    <a:lstStyle/>
                    <a:p>
                      <a:pPr algn="l" fontAlgn="t"/>
                      <a:r>
                        <a:rPr lang="en-AU" sz="800" b="1" i="0" u="none" strike="noStrike">
                          <a:solidFill>
                            <a:schemeClr val="tx1"/>
                          </a:solidFill>
                          <a:effectLst/>
                          <a:latin typeface="Calibri" panose="020F0502020204030204" pitchFamily="34" charset="0"/>
                        </a:rPr>
                        <a:t>Risk 2 – Risk to rule commencement</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Cannot be addressed with available contingencies to be 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91541292"/>
                  </a:ext>
                </a:extLst>
              </a:tr>
            </a:tbl>
          </a:graphicData>
        </a:graphic>
      </p:graphicFrame>
    </p:spTree>
    <p:extLst>
      <p:ext uri="{BB962C8B-B14F-4D97-AF65-F5344CB8AC3E}">
        <p14:creationId xmlns:p14="http://schemas.microsoft.com/office/powerpoint/2010/main" val="1394168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44AF-4BEE-460C-A576-768E811B5BB7}"/>
              </a:ext>
            </a:extLst>
          </p:cNvPr>
          <p:cNvSpPr>
            <a:spLocks noGrp="1"/>
          </p:cNvSpPr>
          <p:nvPr>
            <p:ph type="title"/>
          </p:nvPr>
        </p:nvSpPr>
        <p:spPr>
          <a:xfrm>
            <a:off x="0" y="-176843"/>
            <a:ext cx="8542614" cy="1189039"/>
          </a:xfrm>
        </p:spPr>
        <p:txBody>
          <a:bodyPr>
            <a:normAutofit/>
          </a:bodyPr>
          <a:lstStyle/>
          <a:p>
            <a:pPr>
              <a:lnSpc>
                <a:spcPct val="80000"/>
              </a:lnSpc>
            </a:pPr>
            <a:r>
              <a:rPr lang="en-AU" sz="4000"/>
              <a:t>Current status for 5MS start notice</a:t>
            </a:r>
            <a:r>
              <a:rPr lang="en-AU" sz="2400"/>
              <a:t> </a:t>
            </a:r>
          </a:p>
        </p:txBody>
      </p:sp>
      <p:sp>
        <p:nvSpPr>
          <p:cNvPr id="4" name="Slide Number Placeholder 3">
            <a:extLst>
              <a:ext uri="{FF2B5EF4-FFF2-40B4-BE49-F238E27FC236}">
                <a16:creationId xmlns:a16="http://schemas.microsoft.com/office/drawing/2014/main" id="{F9397817-E200-4E2A-8BBE-E45544B652D9}"/>
              </a:ext>
            </a:extLst>
          </p:cNvPr>
          <p:cNvSpPr>
            <a:spLocks noGrp="1"/>
          </p:cNvSpPr>
          <p:nvPr>
            <p:ph type="sldNum" sz="quarter" idx="12"/>
          </p:nvPr>
        </p:nvSpPr>
        <p:spPr>
          <a:xfrm>
            <a:off x="11353800" y="6535252"/>
            <a:ext cx="576108"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C81F68-4976-451A-B2E9-79BCBD2F70CC}" type="slidenum">
              <a:rPr kumimoji="0" lang="en-AU" sz="1200" b="0" i="0" u="none" strike="noStrike" kern="1200" cap="none" spc="0" normalizeH="0" baseline="0" noProof="0" smtClean="0">
                <a:ln>
                  <a:noFill/>
                </a:ln>
                <a:solidFill>
                  <a:srgbClr val="222324">
                    <a:tint val="75000"/>
                  </a:srgbClr>
                </a:solidFill>
                <a:effectLst/>
                <a:uLnTx/>
                <a:uFillTx/>
                <a:latin typeface="Segoe UI Semi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a:ln>
                <a:noFill/>
              </a:ln>
              <a:solidFill>
                <a:srgbClr val="222324">
                  <a:tint val="75000"/>
                </a:srgbClr>
              </a:solidFill>
              <a:effectLst/>
              <a:uLnTx/>
              <a:uFillTx/>
              <a:latin typeface="Segoe UI Semilight"/>
              <a:ea typeface="+mn-ea"/>
              <a:cs typeface="+mn-cs"/>
            </a:endParaRPr>
          </a:p>
        </p:txBody>
      </p:sp>
      <p:graphicFrame>
        <p:nvGraphicFramePr>
          <p:cNvPr id="12" name="Table 10">
            <a:extLst>
              <a:ext uri="{FF2B5EF4-FFF2-40B4-BE49-F238E27FC236}">
                <a16:creationId xmlns:a16="http://schemas.microsoft.com/office/drawing/2014/main" id="{6216552B-B868-4D7C-A1D6-D073B363B903}"/>
              </a:ext>
            </a:extLst>
          </p:cNvPr>
          <p:cNvGraphicFramePr>
            <a:graphicFrameLocks noGrp="1"/>
          </p:cNvGraphicFramePr>
          <p:nvPr>
            <p:extLst>
              <p:ext uri="{D42A27DB-BD31-4B8C-83A1-F6EECF244321}">
                <p14:modId xmlns:p14="http://schemas.microsoft.com/office/powerpoint/2010/main" val="1583819011"/>
              </p:ext>
            </p:extLst>
          </p:nvPr>
        </p:nvGraphicFramePr>
        <p:xfrm>
          <a:off x="0" y="1366192"/>
          <a:ext cx="12191999" cy="5394602"/>
        </p:xfrm>
        <a:graphic>
          <a:graphicData uri="http://schemas.openxmlformats.org/drawingml/2006/table">
            <a:tbl>
              <a:tblPr firstRow="1" bandRow="1">
                <a:tableStyleId>{7DF18680-E054-41AD-8BC1-D1AEF772440D}</a:tableStyleId>
              </a:tblPr>
              <a:tblGrid>
                <a:gridCol w="1103243">
                  <a:extLst>
                    <a:ext uri="{9D8B030D-6E8A-4147-A177-3AD203B41FA5}">
                      <a16:colId xmlns:a16="http://schemas.microsoft.com/office/drawing/2014/main" val="1302584941"/>
                    </a:ext>
                  </a:extLst>
                </a:gridCol>
                <a:gridCol w="2256183">
                  <a:extLst>
                    <a:ext uri="{9D8B030D-6E8A-4147-A177-3AD203B41FA5}">
                      <a16:colId xmlns:a16="http://schemas.microsoft.com/office/drawing/2014/main" val="3914486943"/>
                    </a:ext>
                  </a:extLst>
                </a:gridCol>
                <a:gridCol w="727942">
                  <a:extLst>
                    <a:ext uri="{9D8B030D-6E8A-4147-A177-3AD203B41FA5}">
                      <a16:colId xmlns:a16="http://schemas.microsoft.com/office/drawing/2014/main" val="4100144419"/>
                    </a:ext>
                  </a:extLst>
                </a:gridCol>
                <a:gridCol w="8104631">
                  <a:extLst>
                    <a:ext uri="{9D8B030D-6E8A-4147-A177-3AD203B41FA5}">
                      <a16:colId xmlns:a16="http://schemas.microsoft.com/office/drawing/2014/main" val="3851802741"/>
                    </a:ext>
                  </a:extLst>
                </a:gridCol>
              </a:tblGrid>
              <a:tr h="369051">
                <a:tc>
                  <a:txBody>
                    <a:bodyPr/>
                    <a:lstStyle/>
                    <a:p>
                      <a:pPr algn="ctr">
                        <a:lnSpc>
                          <a:spcPts val="1100"/>
                        </a:lnSpc>
                      </a:pPr>
                      <a:r>
                        <a:rPr lang="en-AU" sz="1100"/>
                        <a:t>Responsible Participant </a:t>
                      </a:r>
                    </a:p>
                  </a:txBody>
                  <a:tcPr marL="72000" marR="108000" anchor="ctr"/>
                </a:tc>
                <a:tc>
                  <a:txBody>
                    <a:bodyPr/>
                    <a:lstStyle/>
                    <a:p>
                      <a:pPr algn="ctr"/>
                      <a:r>
                        <a:rPr lang="en-AU" sz="1100"/>
                        <a:t>Essential Criteria</a:t>
                      </a:r>
                    </a:p>
                  </a:txBody>
                  <a:tcPr marL="72000" marR="108000" anchor="ctr"/>
                </a:tc>
                <a:tc>
                  <a:txBody>
                    <a:bodyPr/>
                    <a:lstStyle/>
                    <a:p>
                      <a:pPr algn="ctr"/>
                      <a:r>
                        <a:rPr lang="en-AU" sz="1100"/>
                        <a:t>Status</a:t>
                      </a:r>
                    </a:p>
                  </a:txBody>
                  <a:tcPr marL="72000" marR="108000" anchor="ctr"/>
                </a:tc>
                <a:tc>
                  <a:txBody>
                    <a:bodyPr/>
                    <a:lstStyle/>
                    <a:p>
                      <a:pPr algn="ctr"/>
                      <a:r>
                        <a:rPr lang="en-AU" sz="1100"/>
                        <a:t>Comments</a:t>
                      </a:r>
                    </a:p>
                  </a:txBody>
                  <a:tcPr marL="72000" marR="108000" anchor="ctr"/>
                </a:tc>
                <a:extLst>
                  <a:ext uri="{0D108BD9-81ED-4DB2-BD59-A6C34878D82A}">
                    <a16:rowId xmlns:a16="http://schemas.microsoft.com/office/drawing/2014/main" val="3883184238"/>
                  </a:ext>
                </a:extLst>
              </a:tr>
              <a:tr h="651551">
                <a:tc>
                  <a:txBody>
                    <a:bodyPr/>
                    <a:lstStyle/>
                    <a:p>
                      <a:pPr algn="ctr"/>
                      <a:r>
                        <a:rPr lang="en-AU" sz="1100" b="1"/>
                        <a:t>Generator</a:t>
                      </a:r>
                    </a:p>
                  </a:txBody>
                  <a:tcPr marL="36000" marR="36000" anchor="ctr"/>
                </a:tc>
                <a:tc>
                  <a:txBody>
                    <a:bodyPr/>
                    <a:lstStyle/>
                    <a:p>
                      <a:r>
                        <a:rPr lang="en-AU" sz="1100">
                          <a:latin typeface="+mn-lt"/>
                        </a:rPr>
                        <a:t>Generators and MNSPs are able to submit 5-min offers</a:t>
                      </a:r>
                    </a:p>
                  </a:txBody>
                  <a:tcPr marL="72000" marR="72000" anchor="ctr"/>
                </a:tc>
                <a:tc>
                  <a:txBody>
                    <a:bodyPr/>
                    <a:lstStyle/>
                    <a:p>
                      <a:pPr algn="ctr">
                        <a:spcBef>
                          <a:spcPts val="600"/>
                        </a:spcBef>
                      </a:pP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Criteria adequately met</a:t>
                      </a:r>
                    </a:p>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Evidence provided through Participant Readiness Reporting, observations through Market Trial and observations of Transition Bidding</a:t>
                      </a:r>
                    </a:p>
                    <a:p>
                      <a:pPr marL="171450" indent="-171450" algn="l" defTabSz="914400" rtl="0" eaLnBrk="1" latinLnBrk="0" hangingPunct="1">
                        <a:spcBef>
                          <a:spcPts val="0"/>
                        </a:spcBef>
                        <a:spcAft>
                          <a:spcPts val="0"/>
                        </a:spcAft>
                        <a:buFont typeface="Arial" panose="020B0604020202020204" pitchFamily="34" charset="0"/>
                        <a:buChar char="•"/>
                      </a:pPr>
                      <a:r>
                        <a:rPr lang="en-AU" sz="1100" i="0" kern="1200">
                          <a:solidFill>
                            <a:schemeClr val="dk1"/>
                          </a:solidFill>
                          <a:latin typeface="+mn-lt"/>
                          <a:ea typeface="+mn-ea"/>
                          <a:cs typeface="+mn-cs"/>
                        </a:rPr>
                        <a:t>Contingency plan exists through web bidding interface</a:t>
                      </a:r>
                    </a:p>
                  </a:txBody>
                  <a:tcPr marL="36000" marR="36000" anchor="ctr"/>
                </a:tc>
                <a:extLst>
                  <a:ext uri="{0D108BD9-81ED-4DB2-BD59-A6C34878D82A}">
                    <a16:rowId xmlns:a16="http://schemas.microsoft.com/office/drawing/2014/main" val="4061172690"/>
                  </a:ext>
                </a:extLst>
              </a:tr>
              <a:tr h="1255806">
                <a:tc>
                  <a:txBody>
                    <a:bodyPr/>
                    <a:lstStyle/>
                    <a:p>
                      <a:pPr algn="ctr"/>
                      <a:r>
                        <a:rPr lang="en-AU" sz="1100" b="1"/>
                        <a:t>MP, MC, MDP</a:t>
                      </a:r>
                    </a:p>
                  </a:txBody>
                  <a:tcPr marL="36000" marR="36000" anchor="ctr"/>
                </a:tc>
                <a:tc>
                  <a:txBody>
                    <a:bodyPr/>
                    <a:lstStyle/>
                    <a:p>
                      <a:r>
                        <a:rPr lang="en-AU" sz="1100">
                          <a:latin typeface="+mn-lt"/>
                        </a:rPr>
                        <a:t>All essential meters* are able to produce and store and deliver 5-min data</a:t>
                      </a:r>
                    </a:p>
                  </a:txBody>
                  <a:tcPr marL="72000" marR="72000" anchor="ctr"/>
                </a:tc>
                <a:tc>
                  <a:txBody>
                    <a:bodyPr/>
                    <a:lstStyle/>
                    <a:p>
                      <a:pPr algn="ctr"/>
                      <a:r>
                        <a:rPr lang="en-AU" sz="1100">
                          <a:latin typeface="+mn-lt"/>
                        </a:rPr>
                        <a:t>At-risk</a:t>
                      </a:r>
                    </a:p>
                  </a:txBody>
                  <a:tcPr marL="36000" marR="36000" anchor="ctr">
                    <a:solidFill>
                      <a:schemeClr val="accent4"/>
                    </a:solidFill>
                  </a:tcPr>
                </a:tc>
                <a:tc>
                  <a:txBody>
                    <a:bodyPr/>
                    <a:lstStyle/>
                    <a:p>
                      <a:pPr marL="171450" indent="-171450">
                        <a:spcAft>
                          <a:spcPts val="0"/>
                        </a:spcAft>
                        <a:buFont typeface="Arial" panose="020B0604020202020204" pitchFamily="34" charset="0"/>
                        <a:buChar char="•"/>
                      </a:pPr>
                      <a:r>
                        <a:rPr lang="en-AU" sz="1100" i="0">
                          <a:latin typeface="+mn-lt"/>
                        </a:rPr>
                        <a:t>No show-stoppers exists and criteria is adequately met</a:t>
                      </a:r>
                    </a:p>
                    <a:p>
                      <a:pPr marL="171450" indent="-171450">
                        <a:spcAft>
                          <a:spcPts val="0"/>
                        </a:spcAft>
                        <a:buFont typeface="Arial" panose="020B0604020202020204" pitchFamily="34" charset="0"/>
                        <a:buChar char="•"/>
                      </a:pPr>
                      <a:r>
                        <a:rPr lang="en-AU" sz="1100" i="0">
                          <a:latin typeface="+mn-lt"/>
                        </a:rPr>
                        <a:t>Risks exist.  Contingency plans are necessary and have been, or are being, established.</a:t>
                      </a:r>
                    </a:p>
                    <a:p>
                      <a:pPr marL="171450" indent="-171450">
                        <a:spcAft>
                          <a:spcPts val="0"/>
                        </a:spcAft>
                        <a:buFont typeface="Arial" panose="020B0604020202020204" pitchFamily="34" charset="0"/>
                        <a:buChar char="•"/>
                      </a:pPr>
                      <a:r>
                        <a:rPr lang="en-AU" sz="1100" i="0">
                          <a:latin typeface="+mn-lt"/>
                        </a:rPr>
                        <a:t>Monitoring will continue throughout September and activation of contingency plans will be discussed with MSPs where necessary.</a:t>
                      </a:r>
                    </a:p>
                    <a:p>
                      <a:pPr marL="171450" indent="-171450">
                        <a:spcAft>
                          <a:spcPts val="0"/>
                        </a:spcAft>
                        <a:buFont typeface="Arial" panose="020B0604020202020204" pitchFamily="34" charset="0"/>
                        <a:buChar char="•"/>
                      </a:pPr>
                      <a:r>
                        <a:rPr lang="en-AU" sz="1100" i="0">
                          <a:latin typeface="+mn-lt"/>
                        </a:rPr>
                        <a:t>Evidence provided through Participant Readiness Reporting, Metering Transition Plan Reporting, observations of production operation and explicit readiness confirmation from MSPs.</a:t>
                      </a:r>
                    </a:p>
                  </a:txBody>
                  <a:tcPr marL="36000" marR="36000" anchor="ctr"/>
                </a:tc>
                <a:extLst>
                  <a:ext uri="{0D108BD9-81ED-4DB2-BD59-A6C34878D82A}">
                    <a16:rowId xmlns:a16="http://schemas.microsoft.com/office/drawing/2014/main" val="2863320031"/>
                  </a:ext>
                </a:extLst>
              </a:tr>
              <a:tr h="627955">
                <a:tc rowSpan="3">
                  <a:txBody>
                    <a:bodyPr/>
                    <a:lstStyle/>
                    <a:p>
                      <a:pPr algn="ctr"/>
                      <a:r>
                        <a:rPr lang="en-AU" sz="1100" b="1"/>
                        <a:t>AEMO</a:t>
                      </a:r>
                    </a:p>
                  </a:txBody>
                  <a:tcPr marL="36000" marR="36000" anchor="ctr"/>
                </a:tc>
                <a:tc>
                  <a:txBody>
                    <a:bodyPr/>
                    <a:lstStyle/>
                    <a:p>
                      <a:r>
                        <a:rPr lang="en-AU" sz="1100">
                          <a:latin typeface="+mn-lt"/>
                        </a:rPr>
                        <a:t>The 5-minute bidding and dispatch solution, including the web bidding interface is deployed</a:t>
                      </a:r>
                    </a:p>
                  </a:txBody>
                  <a:tcPr marL="72000" marR="72000" anchor="ctr"/>
                </a:tc>
                <a:tc>
                  <a:txBody>
                    <a:bodyPr/>
                    <a:lstStyle/>
                    <a:p>
                      <a:pPr algn="ct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indent="-171450">
                        <a:spcAft>
                          <a:spcPts val="0"/>
                        </a:spcAft>
                        <a:buFont typeface="Arial" panose="020B0604020202020204" pitchFamily="34" charset="0"/>
                        <a:buChar char="•"/>
                      </a:pPr>
                      <a:r>
                        <a:rPr lang="en-AU" sz="1100" i="0">
                          <a:latin typeface="+mn-lt"/>
                        </a:rPr>
                        <a:t>Criteria adequately met.</a:t>
                      </a:r>
                    </a:p>
                    <a:p>
                      <a:pPr marL="171450" indent="-171450">
                        <a:spcAft>
                          <a:spcPts val="0"/>
                        </a:spcAft>
                        <a:buFont typeface="Arial" panose="020B0604020202020204" pitchFamily="34" charset="0"/>
                        <a:buChar char="•"/>
                      </a:pPr>
                      <a:r>
                        <a:rPr lang="en-AU" sz="1100" i="0">
                          <a:latin typeface="+mn-lt"/>
                        </a:rPr>
                        <a:t>Evidence provided through Production operation and Market Trial operation</a:t>
                      </a:r>
                    </a:p>
                  </a:txBody>
                  <a:tcPr marL="36000" marR="36000" anchor="ctr"/>
                </a:tc>
                <a:extLst>
                  <a:ext uri="{0D108BD9-81ED-4DB2-BD59-A6C34878D82A}">
                    <a16:rowId xmlns:a16="http://schemas.microsoft.com/office/drawing/2014/main" val="805851165"/>
                  </a:ext>
                </a:extLst>
              </a:tr>
              <a:tr h="969051">
                <a:tc vMerge="1">
                  <a:txBody>
                    <a:bodyPr/>
                    <a:lstStyle/>
                    <a:p>
                      <a:endParaRPr lang="en-AU" sz="1050"/>
                    </a:p>
                  </a:txBody>
                  <a:tcPr/>
                </a:tc>
                <a:tc>
                  <a:txBody>
                    <a:bodyPr/>
                    <a:lstStyle/>
                    <a:p>
                      <a:r>
                        <a:rPr lang="en-AU" sz="1100">
                          <a:latin typeface="+mn-lt"/>
                        </a:rPr>
                        <a:t>The Metering Data Management (MDM) solution is deployed</a:t>
                      </a:r>
                    </a:p>
                  </a:txBody>
                  <a:tcPr marL="72000" marR="72000" anchor="ctr"/>
                </a:tc>
                <a:tc>
                  <a:txBody>
                    <a:bodyPr/>
                    <a:lstStyle/>
                    <a:p>
                      <a:pPr algn="ctr"/>
                      <a:r>
                        <a:rPr lang="en-AU" sz="1100" b="0" i="0" u="none" strike="noStrike">
                          <a:solidFill>
                            <a:schemeClr val="tx2"/>
                          </a:solidFill>
                          <a:effectLst/>
                          <a:latin typeface="+mn-lt"/>
                        </a:rPr>
                        <a:t>At-Risk</a:t>
                      </a:r>
                      <a:endParaRPr lang="en-AU" sz="1100">
                        <a:solidFill>
                          <a:schemeClr val="tx2"/>
                        </a:solidFill>
                        <a:latin typeface="+mn-lt"/>
                      </a:endParaRPr>
                    </a:p>
                  </a:txBody>
                  <a:tcPr marL="36000" marR="36000" anchor="ctr">
                    <a:solidFill>
                      <a:schemeClr val="accent4"/>
                    </a:solidFill>
                  </a:tcPr>
                </a:tc>
                <a:tc>
                  <a:txBody>
                    <a:bodyPr/>
                    <a:lstStyle/>
                    <a:p>
                      <a:pPr marL="171450" indent="-171450">
                        <a:spcAft>
                          <a:spcPts val="0"/>
                        </a:spcAft>
                        <a:buFont typeface="Arial" panose="020B0604020202020204" pitchFamily="34" charset="0"/>
                        <a:buChar char="•"/>
                      </a:pPr>
                      <a:r>
                        <a:rPr lang="en-AU" sz="1100" i="0">
                          <a:latin typeface="+mn-lt"/>
                        </a:rPr>
                        <a:t>No significant capability issues identified to date and no show-stoppers exist. </a:t>
                      </a:r>
                      <a:r>
                        <a:rPr lang="en-AU" sz="1100" b="0" i="0" u="none" strike="noStrike" kern="1200">
                          <a:solidFill>
                            <a:schemeClr val="dk1"/>
                          </a:solidFill>
                          <a:effectLst/>
                          <a:latin typeface="+mn-lt"/>
                          <a:ea typeface="+mn-ea"/>
                          <a:cs typeface="+mn-cs"/>
                        </a:rPr>
                        <a:t>No outstanding defects that have a material compliance or participant impact that cannot be remedied prior to 1 Oct. Criteria is adequately met.</a:t>
                      </a:r>
                      <a:endParaRPr lang="en-AU" sz="1100" i="0">
                        <a:latin typeface="+mn-lt"/>
                      </a:endParaRPr>
                    </a:p>
                    <a:p>
                      <a:pPr marL="171450" indent="-171450">
                        <a:spcAft>
                          <a:spcPts val="0"/>
                        </a:spcAft>
                        <a:buFont typeface="Arial" panose="020B0604020202020204" pitchFamily="34" charset="0"/>
                        <a:buChar char="•"/>
                      </a:pPr>
                      <a:r>
                        <a:rPr lang="en-AU" sz="1100" i="0">
                          <a:latin typeface="+mn-lt"/>
                        </a:rPr>
                        <a:t>Risks exist, arising from Market Trial or completion of AEMO UAT edge cases. Risk management plan necessary.</a:t>
                      </a:r>
                    </a:p>
                    <a:p>
                      <a:pPr marL="171450" indent="-171450">
                        <a:spcAft>
                          <a:spcPts val="0"/>
                        </a:spcAft>
                        <a:buFont typeface="Arial" panose="020B0604020202020204" pitchFamily="34" charset="0"/>
                        <a:buChar char="•"/>
                      </a:pPr>
                      <a:r>
                        <a:rPr lang="en-AU" sz="1100" i="0">
                          <a:latin typeface="+mn-lt"/>
                        </a:rPr>
                        <a:t>Market trial to continue and extension to be sought</a:t>
                      </a:r>
                    </a:p>
                    <a:p>
                      <a:pPr marL="171450" indent="-171450">
                        <a:spcAft>
                          <a:spcPts val="0"/>
                        </a:spcAft>
                        <a:buFont typeface="Arial" panose="020B0604020202020204" pitchFamily="34" charset="0"/>
                        <a:buChar char="•"/>
                      </a:pPr>
                      <a:r>
                        <a:rPr lang="en-AU" sz="1100" i="0">
                          <a:latin typeface="+mn-lt"/>
                        </a:rPr>
                        <a:t>Evidence through Production operation and Market Trial critical business functions</a:t>
                      </a:r>
                    </a:p>
                  </a:txBody>
                  <a:tcPr marL="36000" marR="36000" anchor="ctr"/>
                </a:tc>
                <a:extLst>
                  <a:ext uri="{0D108BD9-81ED-4DB2-BD59-A6C34878D82A}">
                    <a16:rowId xmlns:a16="http://schemas.microsoft.com/office/drawing/2014/main" val="3823480913"/>
                  </a:ext>
                </a:extLst>
              </a:tr>
              <a:tr h="756510">
                <a:tc vMerge="1">
                  <a:txBody>
                    <a:bodyPr/>
                    <a:lstStyle/>
                    <a:p>
                      <a:endParaRPr lang="en-AU" sz="1050"/>
                    </a:p>
                  </a:txBody>
                  <a:tcPr/>
                </a:tc>
                <a:tc>
                  <a:txBody>
                    <a:bodyPr/>
                    <a:lstStyle/>
                    <a:p>
                      <a:r>
                        <a:rPr lang="en-AU" sz="1100">
                          <a:latin typeface="+mn-lt"/>
                        </a:rPr>
                        <a:t>The 5-minute settlements solution is deployed</a:t>
                      </a:r>
                    </a:p>
                  </a:txBody>
                  <a:tcPr marL="72000" marR="72000" anchor="ctr"/>
                </a:tc>
                <a:tc>
                  <a:txBody>
                    <a:bodyPr/>
                    <a:lstStyle/>
                    <a:p>
                      <a:pPr algn="ctr"/>
                      <a:r>
                        <a:rPr lang="en-AU" sz="1100" b="0" i="0" u="none" strike="noStrike">
                          <a:solidFill>
                            <a:schemeClr val="bg1"/>
                          </a:solidFill>
                          <a:effectLst/>
                          <a:latin typeface="+mn-lt"/>
                        </a:rPr>
                        <a:t>On-track</a:t>
                      </a:r>
                      <a:endParaRPr lang="en-AU" sz="1100">
                        <a:latin typeface="+mn-lt"/>
                      </a:endParaRPr>
                    </a:p>
                  </a:txBody>
                  <a:tcPr marL="36000" marR="36000" anchor="ctr">
                    <a:solidFill>
                      <a:srgbClr val="00B050"/>
                    </a:solidFill>
                  </a:tcPr>
                </a:tc>
                <a:tc>
                  <a:txBody>
                    <a:bodyPr/>
                    <a:lstStyle/>
                    <a:p>
                      <a:pPr marL="171450" indent="-171450">
                        <a:spcAft>
                          <a:spcPts val="0"/>
                        </a:spcAft>
                        <a:buFont typeface="Arial" panose="020B0604020202020204" pitchFamily="34" charset="0"/>
                        <a:buChar char="•"/>
                      </a:pPr>
                      <a:r>
                        <a:rPr lang="en-AU" sz="1100" i="0">
                          <a:latin typeface="+mn-lt"/>
                        </a:rPr>
                        <a:t>Criteria adequately met.</a:t>
                      </a:r>
                    </a:p>
                    <a:p>
                      <a:pPr marL="171450" indent="-171450">
                        <a:spcAft>
                          <a:spcPts val="0"/>
                        </a:spcAft>
                        <a:buFont typeface="Arial" panose="020B0604020202020204" pitchFamily="34" charset="0"/>
                        <a:buChar char="•"/>
                      </a:pPr>
                      <a:r>
                        <a:rPr lang="en-AU" sz="1100" i="0">
                          <a:latin typeface="+mn-lt"/>
                        </a:rPr>
                        <a:t>Evidence provided through Production operation, Market Trial operation and independent certification</a:t>
                      </a:r>
                    </a:p>
                  </a:txBody>
                  <a:tcPr marL="36000" marR="36000" anchor="ctr"/>
                </a:tc>
                <a:extLst>
                  <a:ext uri="{0D108BD9-81ED-4DB2-BD59-A6C34878D82A}">
                    <a16:rowId xmlns:a16="http://schemas.microsoft.com/office/drawing/2014/main" val="1850303073"/>
                  </a:ext>
                </a:extLst>
              </a:tr>
              <a:tr h="590077">
                <a:tc gridSpan="2">
                  <a:txBody>
                    <a:bodyPr/>
                    <a:lstStyle/>
                    <a:p>
                      <a:pPr algn="ctr"/>
                      <a:r>
                        <a:rPr lang="en-AU" sz="1100" b="1">
                          <a:solidFill>
                            <a:schemeClr val="bg1"/>
                          </a:solidFill>
                          <a:latin typeface="+mn-lt"/>
                        </a:rPr>
                        <a:t>Readiness Assessment status</a:t>
                      </a:r>
                    </a:p>
                  </a:txBody>
                  <a:tcPr marL="36000" marR="36000" anchor="ctr">
                    <a:solidFill>
                      <a:srgbClr val="002060"/>
                    </a:solidFill>
                  </a:tcPr>
                </a:tc>
                <a:tc hMerge="1">
                  <a:txBody>
                    <a:bodyPr/>
                    <a:lstStyle/>
                    <a:p>
                      <a:pPr algn="ctr"/>
                      <a:endParaRPr lang="en-AU" sz="1100"/>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100" b="0" i="0" u="none" strike="noStrike">
                          <a:solidFill>
                            <a:schemeClr val="tx2"/>
                          </a:solidFill>
                          <a:effectLst/>
                          <a:latin typeface="+mn-lt"/>
                        </a:rPr>
                        <a:t>At-Risk</a:t>
                      </a:r>
                      <a:endParaRPr lang="en-AU" sz="1100">
                        <a:solidFill>
                          <a:schemeClr val="tx2"/>
                        </a:solidFill>
                        <a:latin typeface="+mn-lt"/>
                      </a:endParaRPr>
                    </a:p>
                  </a:txBody>
                  <a:tcPr marL="36000" marR="36000" anchor="ctr">
                    <a:solidFill>
                      <a:schemeClr val="accent4"/>
                    </a:solidFill>
                  </a:tcPr>
                </a:tc>
                <a:tc>
                  <a:txBody>
                    <a:bodyPr/>
                    <a:lstStyle/>
                    <a:p>
                      <a:pPr marL="0" indent="0">
                        <a:spcAft>
                          <a:spcPts val="0"/>
                        </a:spcAft>
                        <a:buFont typeface="Arial" panose="020B0604020202020204" pitchFamily="34" charset="0"/>
                        <a:buNone/>
                      </a:pPr>
                      <a:r>
                        <a:rPr lang="en-AU" sz="1100" i="0">
                          <a:latin typeface="+mn-lt"/>
                        </a:rPr>
                        <a:t>Key Risks:</a:t>
                      </a:r>
                    </a:p>
                    <a:p>
                      <a:pPr marL="228600" indent="-228600">
                        <a:spcAft>
                          <a:spcPts val="0"/>
                        </a:spcAft>
                        <a:buFont typeface="+mj-lt"/>
                        <a:buAutoNum type="arabicPeriod"/>
                      </a:pPr>
                      <a:r>
                        <a:rPr lang="en-AU" sz="1100" i="0">
                          <a:latin typeface="+mn-lt"/>
                        </a:rPr>
                        <a:t>Essential meter capability</a:t>
                      </a:r>
                    </a:p>
                    <a:p>
                      <a:pPr marL="228600" indent="-228600">
                        <a:spcAft>
                          <a:spcPts val="0"/>
                        </a:spcAft>
                        <a:buFont typeface="+mj-lt"/>
                        <a:buAutoNum type="arabicPeriod"/>
                      </a:pPr>
                      <a:r>
                        <a:rPr lang="en-AU" sz="1100" i="0">
                          <a:latin typeface="+mn-lt"/>
                        </a:rPr>
                        <a:t>Industry end-to-end testing</a:t>
                      </a:r>
                    </a:p>
                    <a:p>
                      <a:pPr marL="228600" indent="-228600">
                        <a:spcAft>
                          <a:spcPts val="0"/>
                        </a:spcAft>
                        <a:buFont typeface="+mj-lt"/>
                        <a:buAutoNum type="arabicPeriod"/>
                      </a:pPr>
                      <a:r>
                        <a:rPr lang="en-AU" sz="1100" i="0">
                          <a:latin typeface="+mn-lt"/>
                        </a:rPr>
                        <a:t>Market functions (AEMO) readiness</a:t>
                      </a:r>
                    </a:p>
                  </a:txBody>
                  <a:tcPr marL="36000" marR="36000" anchor="ctr"/>
                </a:tc>
                <a:extLst>
                  <a:ext uri="{0D108BD9-81ED-4DB2-BD59-A6C34878D82A}">
                    <a16:rowId xmlns:a16="http://schemas.microsoft.com/office/drawing/2014/main" val="1638541548"/>
                  </a:ext>
                </a:extLst>
              </a:tr>
            </a:tbl>
          </a:graphicData>
        </a:graphic>
      </p:graphicFrame>
      <p:graphicFrame>
        <p:nvGraphicFramePr>
          <p:cNvPr id="17" name="Table 16">
            <a:extLst>
              <a:ext uri="{FF2B5EF4-FFF2-40B4-BE49-F238E27FC236}">
                <a16:creationId xmlns:a16="http://schemas.microsoft.com/office/drawing/2014/main" id="{2C3378D2-EABF-4AF0-9814-148689852831}"/>
              </a:ext>
            </a:extLst>
          </p:cNvPr>
          <p:cNvGraphicFramePr>
            <a:graphicFrameLocks noGrp="1"/>
          </p:cNvGraphicFramePr>
          <p:nvPr>
            <p:extLst>
              <p:ext uri="{D42A27DB-BD31-4B8C-83A1-F6EECF244321}">
                <p14:modId xmlns:p14="http://schemas.microsoft.com/office/powerpoint/2010/main" val="2208315208"/>
              </p:ext>
            </p:extLst>
          </p:nvPr>
        </p:nvGraphicFramePr>
        <p:xfrm>
          <a:off x="8865825" y="89425"/>
          <a:ext cx="3213773" cy="1189039"/>
        </p:xfrm>
        <a:graphic>
          <a:graphicData uri="http://schemas.openxmlformats.org/drawingml/2006/table">
            <a:tbl>
              <a:tblPr/>
              <a:tblGrid>
                <a:gridCol w="455397">
                  <a:extLst>
                    <a:ext uri="{9D8B030D-6E8A-4147-A177-3AD203B41FA5}">
                      <a16:colId xmlns:a16="http://schemas.microsoft.com/office/drawing/2014/main" val="3752375256"/>
                    </a:ext>
                  </a:extLst>
                </a:gridCol>
                <a:gridCol w="1009513">
                  <a:extLst>
                    <a:ext uri="{9D8B030D-6E8A-4147-A177-3AD203B41FA5}">
                      <a16:colId xmlns:a16="http://schemas.microsoft.com/office/drawing/2014/main" val="1888874333"/>
                    </a:ext>
                  </a:extLst>
                </a:gridCol>
                <a:gridCol w="1748863">
                  <a:extLst>
                    <a:ext uri="{9D8B030D-6E8A-4147-A177-3AD203B41FA5}">
                      <a16:colId xmlns:a16="http://schemas.microsoft.com/office/drawing/2014/main" val="489716578"/>
                    </a:ext>
                  </a:extLst>
                </a:gridCol>
              </a:tblGrid>
              <a:tr h="39519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l" fontAlgn="t"/>
                      <a:r>
                        <a:rPr lang="en-AU" sz="800" b="1" i="0" u="none" strike="noStrike">
                          <a:solidFill>
                            <a:schemeClr val="tx1"/>
                          </a:solidFill>
                          <a:effectLst/>
                          <a:latin typeface="Calibri" panose="020F0502020204030204" pitchFamily="34" charset="0"/>
                        </a:rPr>
                        <a:t>On track</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64156069"/>
                  </a:ext>
                </a:extLst>
              </a:tr>
              <a:tr h="370118">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pPr algn="l" fontAlgn="t"/>
                      <a:r>
                        <a:rPr lang="en-AU" sz="800" b="1" i="0" u="none" strike="noStrike">
                          <a:solidFill>
                            <a:schemeClr val="tx1"/>
                          </a:solidFill>
                          <a:effectLst/>
                          <a:latin typeface="Calibri" panose="020F0502020204030204" pitchFamily="34" charset="0"/>
                        </a:rPr>
                        <a:t>Risk 1 – Risk to major milestones or deliveries</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Remediation or contingency activation required to ensure on track delivery for Rule Commencement</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6061604"/>
                  </a:ext>
                </a:extLst>
              </a:tr>
              <a:tr h="423723">
                <a:tc>
                  <a:txBody>
                    <a:bodyPr/>
                    <a:lstStyle/>
                    <a:p>
                      <a:pPr algn="l" fontAlgn="t"/>
                      <a:endParaRPr lang="en-AU" sz="900" b="0" i="0" u="none" strike="noStrike">
                        <a:solidFill>
                          <a:srgbClr val="000000"/>
                        </a:solidFill>
                        <a:effectLst/>
                        <a:latin typeface="Calibri" panose="020F0502020204030204" pitchFamily="34" charset="0"/>
                      </a:endParaRP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0000"/>
                    </a:solidFill>
                  </a:tcPr>
                </a:tc>
                <a:tc>
                  <a:txBody>
                    <a:bodyPr/>
                    <a:lstStyle/>
                    <a:p>
                      <a:pPr algn="l" fontAlgn="t"/>
                      <a:r>
                        <a:rPr lang="en-AU" sz="800" b="1" i="0" u="none" strike="noStrike">
                          <a:solidFill>
                            <a:schemeClr val="tx1"/>
                          </a:solidFill>
                          <a:effectLst/>
                          <a:latin typeface="Calibri" panose="020F0502020204030204" pitchFamily="34" charset="0"/>
                        </a:rPr>
                        <a:t>Risk 2 – Risk to rule commencement</a:t>
                      </a:r>
                    </a:p>
                  </a:txBody>
                  <a:tcPr marL="72000" marR="72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l" fontAlgn="t"/>
                      <a:r>
                        <a:rPr lang="en-AU" sz="800" b="0" i="0" u="none" strike="noStrike">
                          <a:solidFill>
                            <a:schemeClr val="tx1"/>
                          </a:solidFill>
                          <a:effectLst/>
                          <a:latin typeface="Calibri" panose="020F0502020204030204" pitchFamily="34" charset="0"/>
                        </a:rPr>
                        <a:t>Cannot be addressed with available contingencies to be on track for commencement date</a:t>
                      </a:r>
                    </a:p>
                  </a:txBody>
                  <a:tcPr marL="54000" marR="54000" marT="0" marB="0" anchor="ctr">
                    <a:lnL w="12700" cap="flat" cmpd="sng" algn="ctr">
                      <a:solidFill>
                        <a:schemeClr val="accent5">
                          <a:lumMod val="40000"/>
                          <a:lumOff val="60000"/>
                        </a:schemeClr>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91541292"/>
                  </a:ext>
                </a:extLst>
              </a:tr>
            </a:tbl>
          </a:graphicData>
        </a:graphic>
      </p:graphicFrame>
    </p:spTree>
    <p:extLst>
      <p:ext uri="{BB962C8B-B14F-4D97-AF65-F5344CB8AC3E}">
        <p14:creationId xmlns:p14="http://schemas.microsoft.com/office/powerpoint/2010/main" val="1636233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EBE19-1B10-4B8F-B1B8-074A57C9FCC3}"/>
              </a:ext>
            </a:extLst>
          </p:cNvPr>
          <p:cNvSpPr>
            <a:spLocks noGrp="1"/>
          </p:cNvSpPr>
          <p:nvPr>
            <p:ph type="ctrTitle"/>
          </p:nvPr>
        </p:nvSpPr>
        <p:spPr/>
        <p:txBody>
          <a:bodyPr/>
          <a:lstStyle/>
          <a:p>
            <a:r>
              <a:rPr lang="en-AU"/>
              <a:t>Risk Management </a:t>
            </a:r>
          </a:p>
        </p:txBody>
      </p:sp>
      <p:sp>
        <p:nvSpPr>
          <p:cNvPr id="3" name="Subtitle 2">
            <a:extLst>
              <a:ext uri="{FF2B5EF4-FFF2-40B4-BE49-F238E27FC236}">
                <a16:creationId xmlns:a16="http://schemas.microsoft.com/office/drawing/2014/main" id="{DF98649F-DFE9-480A-8203-2843632290A1}"/>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82618690"/>
      </p:ext>
    </p:extLst>
  </p:cSld>
  <p:clrMapOvr>
    <a:masterClrMapping/>
  </p:clrMapOvr>
</p:sld>
</file>

<file path=ppt/theme/theme1.xml><?xml version="1.0" encoding="utf-8"?>
<a:theme xmlns:a="http://schemas.openxmlformats.org/drawingml/2006/main" name="Office Theme">
  <a:themeElements>
    <a:clrScheme name="AEMO PPT 2018">
      <a:dk1>
        <a:srgbClr val="222324"/>
      </a:dk1>
      <a:lt1>
        <a:srgbClr val="FFFFFF"/>
      </a:lt1>
      <a:dk2>
        <a:srgbClr val="000000"/>
      </a:dk2>
      <a:lt2>
        <a:srgbClr val="E0E8EA"/>
      </a:lt2>
      <a:accent1>
        <a:srgbClr val="C41230"/>
      </a:accent1>
      <a:accent2>
        <a:srgbClr val="360F3C"/>
      </a:accent2>
      <a:accent3>
        <a:srgbClr val="F37421"/>
      </a:accent3>
      <a:accent4>
        <a:srgbClr val="FFC222"/>
      </a:accent4>
      <a:accent5>
        <a:srgbClr val="82859C"/>
      </a:accent5>
      <a:accent6>
        <a:srgbClr val="B3E0EE"/>
      </a:accent6>
      <a:hlink>
        <a:srgbClr val="C41230"/>
      </a:hlink>
      <a:folHlink>
        <a:srgbClr val="C41230"/>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 16-9 v2.potx" id="{8BBE3452-16E1-4B69-A3C1-3024FB565F0A}" vid="{E508FD7E-E6F3-4F29-8CD8-628E5AED39E6}"/>
    </a:ext>
  </a:extLst>
</a:theme>
</file>

<file path=ppt/theme/theme2.xml><?xml version="1.0" encoding="utf-8"?>
<a:theme xmlns:a="http://schemas.openxmlformats.org/drawingml/2006/main" name="AEMO09">
  <a:themeElements>
    <a:clrScheme name="AEMO09">
      <a:dk1>
        <a:srgbClr val="1E4164"/>
      </a:dk1>
      <a:lt1>
        <a:srgbClr val="FFFFFF"/>
      </a:lt1>
      <a:dk2>
        <a:srgbClr val="F37421"/>
      </a:dk2>
      <a:lt2>
        <a:srgbClr val="C41230"/>
      </a:lt2>
      <a:accent1>
        <a:srgbClr val="FFC222"/>
      </a:accent1>
      <a:accent2>
        <a:srgbClr val="948671"/>
      </a:accent2>
      <a:accent3>
        <a:srgbClr val="FFFFFF"/>
      </a:accent3>
      <a:accent4>
        <a:srgbClr val="1E4164"/>
      </a:accent4>
      <a:accent5>
        <a:srgbClr val="A9C399"/>
      </a:accent5>
      <a:accent6>
        <a:srgbClr val="CB7E80"/>
      </a:accent6>
      <a:hlink>
        <a:srgbClr val="F37421"/>
      </a:hlink>
      <a:folHlink>
        <a:srgbClr val="C4123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f08f022-2cdc-49e5-914c-f7e666dadb4c">
      <UserInfo>
        <DisplayName>Peter Carruthers</DisplayName>
        <AccountId>19</AccountId>
        <AccountType/>
      </UserInfo>
      <UserInfo>
        <DisplayName>George Dounas</DisplayName>
        <AccountId>29</AccountId>
        <AccountType/>
      </UserInfo>
      <UserInfo>
        <DisplayName>Monica Morona</DisplayName>
        <AccountId>50</AccountId>
        <AccountType/>
      </UserInfo>
    </SharedWithUsers>
    <Date xmlns="99eba8f5-7fec-4c00-afe1-f2f2944c28a7" xsi:nil="true"/>
    <Comment xmlns="99eba8f5-7fec-4c00-afe1-f2f2944c28a7" xsi:nil="true"/>
    <Preview xmlns="99eba8f5-7fec-4c00-afe1-f2f2944c28a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0E2964DDED0EC4A8D459028649F1056" ma:contentTypeVersion="18" ma:contentTypeDescription="Create a new document." ma:contentTypeScope="" ma:versionID="b67d88904a3a466d727a114959407d0c">
  <xsd:schema xmlns:xsd="http://www.w3.org/2001/XMLSchema" xmlns:xs="http://www.w3.org/2001/XMLSchema" xmlns:p="http://schemas.microsoft.com/office/2006/metadata/properties" xmlns:ns2="99eba8f5-7fec-4c00-afe1-f2f2944c28a7" xmlns:ns3="ff08f022-2cdc-49e5-914c-f7e666dadb4c" targetNamespace="http://schemas.microsoft.com/office/2006/metadata/properties" ma:root="true" ma:fieldsID="78dee0cea5433616cddec33c70ba6f3a" ns2:_="" ns3:_="">
    <xsd:import namespace="99eba8f5-7fec-4c00-afe1-f2f2944c28a7"/>
    <xsd:import namespace="ff08f022-2cdc-49e5-914c-f7e666dadb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Date" minOccurs="0"/>
                <xsd:element ref="ns2:Comment" minOccurs="0"/>
                <xsd:element ref="ns2:MediaLengthInSeconds" minOccurs="0"/>
                <xsd:element ref="ns2:Preview"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eba8f5-7fec-4c00-afe1-f2f2944c28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Date" ma:index="20" nillable="true" ma:displayName="Date" ma:format="DateOnly" ma:internalName="Date">
      <xsd:simpleType>
        <xsd:restriction base="dms:DateTime"/>
      </xsd:simpleType>
    </xsd:element>
    <xsd:element name="Comment" ma:index="21" nillable="true" ma:displayName="Comment" ma:description="Additional info about the doc" ma:format="Dropdown" ma:internalName="Comment">
      <xsd:simpleType>
        <xsd:restriction base="dms:Text">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Preview" ma:index="23" nillable="true" ma:displayName="Preview" ma:format="Thumbnail" ma:internalName="Preview">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08f022-2cdc-49e5-914c-f7e666dadb4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0BEAAE-B0C7-41D3-8EB1-0310B00BD48C}">
  <ds:schemaRefs>
    <ds:schemaRef ds:uri="http://schemas.microsoft.com/sharepoint/v3/contenttype/forms"/>
  </ds:schemaRefs>
</ds:datastoreItem>
</file>

<file path=customXml/itemProps2.xml><?xml version="1.0" encoding="utf-8"?>
<ds:datastoreItem xmlns:ds="http://schemas.openxmlformats.org/officeDocument/2006/customXml" ds:itemID="{738C7B03-B3CD-416A-BD5D-8F9B2E66E755}">
  <ds:schemaRefs>
    <ds:schemaRef ds:uri="99eba8f5-7fec-4c00-afe1-f2f2944c28a7"/>
    <ds:schemaRef ds:uri="ff08f022-2cdc-49e5-914c-f7e666dadb4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7BD0907-7848-47B2-99A1-2EC8E076D2DD}">
  <ds:schemaRefs>
    <ds:schemaRef ds:uri="99eba8f5-7fec-4c00-afe1-f2f2944c28a7"/>
    <ds:schemaRef ds:uri="ff08f022-2cdc-49e5-914c-f7e666dadb4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AEMO presentation 2018 16-9</Template>
  <Application>Microsoft Office PowerPoint</Application>
  <PresentationFormat>Widescreen</PresentationFormat>
  <Slides>37</Slides>
  <Notes>6</Notes>
  <HiddenSlides>0</HiddenSlide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Office Theme</vt:lpstr>
      <vt:lpstr>AEMO09</vt:lpstr>
      <vt:lpstr>5MS &amp; GS Program Consultative Forum 5MS Start Notice Update </vt:lpstr>
      <vt:lpstr>AEMO Competition Law  Meeting Protocol</vt:lpstr>
      <vt:lpstr>Agenda</vt:lpstr>
      <vt:lpstr>Welcome</vt:lpstr>
      <vt:lpstr>5MS Start Notice Status Update  </vt:lpstr>
      <vt:lpstr>5MS start notice process</vt:lpstr>
      <vt:lpstr>Actions for “Green” 5MS start notice </vt:lpstr>
      <vt:lpstr>Current status for 5MS start notice </vt:lpstr>
      <vt:lpstr>Risk Management </vt:lpstr>
      <vt:lpstr>Risk 1: Essential Meter Capability</vt:lpstr>
      <vt:lpstr>Risk 2: Industry end-to-end testing</vt:lpstr>
      <vt:lpstr>Risk 2: Industry end-to-end testing Key Market Trial Business Functions Test Case Summary</vt:lpstr>
      <vt:lpstr>Risk 2: Industry end-to-end testing Key Market Trial Business Functions Test Case Summary</vt:lpstr>
      <vt:lpstr>Risk 2: Industry end-to-end testing Defect Status</vt:lpstr>
      <vt:lpstr>Risk 2: Industry end-to-end testing  Key Market Trial Business Functions (24 Aug)</vt:lpstr>
      <vt:lpstr>Risk 2: Industry end-to-end testing Mitigation approach</vt:lpstr>
      <vt:lpstr>Risk 3: Market functions readiness</vt:lpstr>
      <vt:lpstr>Options Analysis</vt:lpstr>
      <vt:lpstr>Overview</vt:lpstr>
      <vt:lpstr>Delay Impact Assessment</vt:lpstr>
      <vt:lpstr>Conclusions and Next Steps</vt:lpstr>
      <vt:lpstr>Summary / Conclusions</vt:lpstr>
      <vt:lpstr>Meeting Close</vt:lpstr>
      <vt:lpstr>Appendix 1: 5MS Market Trial Status Report </vt:lpstr>
      <vt:lpstr>Overall Status as at 24 August 2021</vt:lpstr>
      <vt:lpstr>Key Market Trial Business Functions</vt:lpstr>
      <vt:lpstr>Appendix 2: Readiness Dashboard – Other Capability </vt:lpstr>
      <vt:lpstr>Part B – Other Industry Capabilities (as at 13 August)</vt:lpstr>
      <vt:lpstr>Appendix 3: Essential Meters Status</vt:lpstr>
      <vt:lpstr>Tranche 1 Meters Overview (As at 23 August 2021)</vt:lpstr>
      <vt:lpstr>Tranche 1 Overview (Based on MSATS RTCs Only )</vt:lpstr>
      <vt:lpstr>Tranche 1 Overview  (Post MP Update)</vt:lpstr>
      <vt:lpstr>MP Updates</vt:lpstr>
      <vt:lpstr>Appendix 4: Support Arrangements for Participants  </vt:lpstr>
      <vt:lpstr>Summary of Feedback Received </vt:lpstr>
      <vt:lpstr>Overview of Support Arrangements for 5MS Commencement</vt:lpstr>
      <vt:lpstr>PowerPoint Presentation</vt:lpstr>
    </vt:vector>
  </TitlesOfParts>
  <Company>Australian Energy Market Operator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5MS Steering Committee Update</dc:title>
  <dc:creator>Michael Ryan</dc:creator>
  <cp:revision>1</cp:revision>
  <cp:lastPrinted>2019-08-14T02:02:16Z</cp:lastPrinted>
  <dcterms:created xsi:type="dcterms:W3CDTF">2018-04-12T04:49:35Z</dcterms:created>
  <dcterms:modified xsi:type="dcterms:W3CDTF">2021-08-26T10:49:09Z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0x010100A0E2964DDED0EC4A8D459028649F1056</vt:lpwstr>
  </property>
  <property fmtid="{D5CDD505-2E9C-101B-9397-08002B2CF9AE}" pid="3" name="_dlc_DocIdItemGuid">
    <vt:lpwstr>161d5d76-da3a-42e6-ab6c-f31547b095a6</vt:lpwstr>
  </property>
  <property fmtid="{D5CDD505-2E9C-101B-9397-08002B2CF9AE}" pid="4" name="AuthorIds_UIVersion_8704">
    <vt:lpwstr>18</vt:lpwstr>
  </property>
  <property fmtid="{D5CDD505-2E9C-101B-9397-08002B2CF9AE}" pid="5" name="AuthorIds_UIVersion_23552">
    <vt:lpwstr>18</vt:lpwstr>
  </property>
  <property fmtid="{D5CDD505-2E9C-101B-9397-08002B2CF9AE}" pid="6" name="AuthorIds_UIVersion_17408">
    <vt:lpwstr>20</vt:lpwstr>
  </property>
  <property fmtid="{D5CDD505-2E9C-101B-9397-08002B2CF9AE}" pid="7" name="AuthorIds_UIVersion_4608">
    <vt:lpwstr>18</vt:lpwstr>
  </property>
</Properties>
</file>