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20"/>
  </p:notesMasterIdLst>
  <p:sldIdLst>
    <p:sldId id="257" r:id="rId6"/>
    <p:sldId id="1501" r:id="rId7"/>
    <p:sldId id="465" r:id="rId8"/>
    <p:sldId id="1466" r:id="rId9"/>
    <p:sldId id="3863" r:id="rId10"/>
    <p:sldId id="3842" r:id="rId11"/>
    <p:sldId id="3867" r:id="rId12"/>
    <p:sldId id="3871" r:id="rId13"/>
    <p:sldId id="3877" r:id="rId14"/>
    <p:sldId id="3878" r:id="rId15"/>
    <p:sldId id="3876" r:id="rId16"/>
    <p:sldId id="1500" r:id="rId17"/>
    <p:sldId id="3866" r:id="rId18"/>
    <p:sldId id="151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3863"/>
          </p14:sldIdLst>
        </p14:section>
        <p14:section name="Program Status Update" id="{A824D464-18FC-4756-8E6A-B69E7ECF6DF6}">
          <p14:sldIdLst>
            <p14:sldId id="3842"/>
            <p14:sldId id="3867"/>
            <p14:sldId id="3871"/>
            <p14:sldId id="3877"/>
            <p14:sldId id="3878"/>
            <p14:sldId id="3876"/>
            <p14:sldId id="1500"/>
            <p14:sldId id="3866"/>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360F3C"/>
    <a:srgbClr val="E8E8E8"/>
    <a:srgbClr val="CCCCCC"/>
    <a:srgbClr val="EDCAF2"/>
    <a:srgbClr val="009A00"/>
    <a:srgbClr val="134555"/>
    <a:srgbClr val="620918"/>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6F261-D104-422A-9C10-5E5E2B17DD23}" v="41" dt="2021-06-03T04:57:12.535"/>
    <p1510:client id="{61B83411-69B4-1016-621D-6147325D7622}" v="164" dt="2021-06-03T22:36:41.560"/>
    <p1510:client id="{67ECD7FA-7699-48C8-B415-D8B3BE7E25DE}" vWet="2" dt="2021-06-04T01:09:27.016"/>
    <p1510:client id="{98EEFC6C-D929-4C06-AE51-65D15DB9F9A9}" v="6" dt="2021-06-04T00:49:46.625"/>
    <p1510:client id="{AF99B019-C8A5-48C5-99E1-76FDBC49C1C1}" v="1262" dt="2021-06-04T02:04:55.631"/>
    <p1510:client id="{B434F666-0AD5-4FA4-871C-13EF999A4636}" v="1341" dt="2021-06-04T02:13:53.682"/>
    <p1510:client id="{D482FB03-7A6B-4A53-882C-8A8A40852B3E}" v="368" dt="2021-06-04T01:43:27.384"/>
    <p1510:client id="{F2DFE058-1F30-4F4D-8672-2D368838A59B}" v="4" dt="2021-06-04T00:26:35.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 Id="rId4"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8/06/2021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8/06/2021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8/06/2021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8/06/2021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8/06/2021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8/06/2021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8/06/2021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8/06/2021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8/06/2021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8/06/2021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8/06/2021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8/06/2021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_40411E3.xlsx"/><Relationship Id="rId12"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1.emf"/><Relationship Id="rId11" Type="http://schemas.openxmlformats.org/officeDocument/2006/relationships/package" Target="../embeddings/Microsoft_Excel_Worksheet_3D073995.xlsx"/><Relationship Id="rId5" Type="http://schemas.openxmlformats.org/officeDocument/2006/relationships/package" Target="../embeddings/Microsoft_Excel_Worksheet_D018326E.xlsx"/><Relationship Id="rId10" Type="http://schemas.openxmlformats.org/officeDocument/2006/relationships/image" Target="../media/image13.emf"/><Relationship Id="rId4" Type="http://schemas.openxmlformats.org/officeDocument/2006/relationships/image" Target="../media/image15.png"/><Relationship Id="rId9" Type="http://schemas.openxmlformats.org/officeDocument/2006/relationships/package" Target="../embeddings/Microsoft_Excel_Worksheet_E82FE93.xls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10637854" cy="2387600"/>
          </a:xfrm>
        </p:spPr>
        <p:txBody>
          <a:bodyPr>
            <a:normAutofit fontScale="90000"/>
          </a:bodyPr>
          <a:lstStyle/>
          <a:p>
            <a:r>
              <a:rPr lang="en-AU"/>
              <a:t>5MS &amp; GS Program Consultative Forum –</a:t>
            </a:r>
            <a:br>
              <a:rPr lang="en-AU"/>
            </a:br>
            <a:r>
              <a:rPr lang="en-AU"/>
              <a:t>Special Session – 33a</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Friday, 4 June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E5311-99E0-41C3-B492-7DDE1BC9B49F}"/>
              </a:ext>
            </a:extLst>
          </p:cNvPr>
          <p:cNvSpPr>
            <a:spLocks noGrp="1"/>
          </p:cNvSpPr>
          <p:nvPr>
            <p:ph type="ctrTitle"/>
          </p:nvPr>
        </p:nvSpPr>
        <p:spPr/>
        <p:txBody>
          <a:bodyPr/>
          <a:lstStyle/>
          <a:p>
            <a:r>
              <a:rPr lang="en-AU"/>
              <a:t>Next Steps	</a:t>
            </a:r>
          </a:p>
        </p:txBody>
      </p:sp>
      <p:sp>
        <p:nvSpPr>
          <p:cNvPr id="3" name="Subtitle 2">
            <a:extLst>
              <a:ext uri="{FF2B5EF4-FFF2-40B4-BE49-F238E27FC236}">
                <a16:creationId xmlns:a16="http://schemas.microsoft.com/office/drawing/2014/main" id="{443EB1E4-15A6-43B7-B158-A80F0BC14D52}"/>
              </a:ext>
            </a:extLst>
          </p:cNvPr>
          <p:cNvSpPr>
            <a:spLocks noGrp="1"/>
          </p:cNvSpPr>
          <p:nvPr>
            <p:ph type="subTitle" idx="1"/>
          </p:nvPr>
        </p:nvSpPr>
        <p:spPr/>
        <p:txBody>
          <a:bodyPr/>
          <a:lstStyle/>
          <a:p>
            <a:r>
              <a:rPr lang="en-AU"/>
              <a:t>Peter Carruthers </a:t>
            </a:r>
          </a:p>
        </p:txBody>
      </p:sp>
    </p:spTree>
    <p:extLst>
      <p:ext uri="{BB962C8B-B14F-4D97-AF65-F5344CB8AC3E}">
        <p14:creationId xmlns:p14="http://schemas.microsoft.com/office/powerpoint/2010/main" val="2491180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3828-3A27-448A-A5E1-EFFFD7330AF1}"/>
              </a:ext>
            </a:extLst>
          </p:cNvPr>
          <p:cNvSpPr>
            <a:spLocks noGrp="1"/>
          </p:cNvSpPr>
          <p:nvPr>
            <p:ph type="title"/>
          </p:nvPr>
        </p:nvSpPr>
        <p:spPr/>
        <p:txBody>
          <a:bodyPr>
            <a:normAutofit/>
          </a:bodyPr>
          <a:lstStyle/>
          <a:p>
            <a:r>
              <a:rPr lang="en-AU"/>
              <a:t>Next Steps</a:t>
            </a:r>
          </a:p>
        </p:txBody>
      </p:sp>
      <p:sp>
        <p:nvSpPr>
          <p:cNvPr id="4" name="Content Placeholder 3">
            <a:extLst>
              <a:ext uri="{FF2B5EF4-FFF2-40B4-BE49-F238E27FC236}">
                <a16:creationId xmlns:a16="http://schemas.microsoft.com/office/drawing/2014/main" id="{BC6CD177-3DAF-4A78-8823-C9946627A223}"/>
              </a:ext>
            </a:extLst>
          </p:cNvPr>
          <p:cNvSpPr>
            <a:spLocks noGrp="1"/>
          </p:cNvSpPr>
          <p:nvPr>
            <p:ph idx="1"/>
          </p:nvPr>
        </p:nvSpPr>
        <p:spPr/>
        <p:txBody>
          <a:bodyPr/>
          <a:lstStyle/>
          <a:p>
            <a:pPr>
              <a:lnSpc>
                <a:spcPct val="100000"/>
              </a:lnSpc>
              <a:spcBef>
                <a:spcPts val="1200"/>
              </a:spcBef>
              <a:spcAft>
                <a:spcPts val="600"/>
              </a:spcAft>
            </a:pPr>
            <a:r>
              <a:rPr lang="en-AU"/>
              <a:t>AEMO will bring forward the Go/No-Go statement to </a:t>
            </a:r>
            <a:r>
              <a:rPr lang="en-AU" b="1"/>
              <a:t>11 June</a:t>
            </a:r>
          </a:p>
          <a:p>
            <a:pPr>
              <a:lnSpc>
                <a:spcPct val="100000"/>
              </a:lnSpc>
              <a:spcBef>
                <a:spcPts val="1200"/>
              </a:spcBef>
              <a:spcAft>
                <a:spcPts val="600"/>
              </a:spcAft>
            </a:pPr>
            <a:r>
              <a:rPr lang="en-AU"/>
              <a:t>Go: cutover will commence as scheduled </a:t>
            </a:r>
          </a:p>
          <a:p>
            <a:pPr>
              <a:lnSpc>
                <a:spcPct val="100000"/>
              </a:lnSpc>
              <a:spcBef>
                <a:spcPts val="1200"/>
              </a:spcBef>
              <a:spcAft>
                <a:spcPts val="600"/>
              </a:spcAft>
            </a:pPr>
            <a:r>
              <a:rPr lang="en-AU"/>
              <a:t>No/Go: AEMO will discuss revised timeline and contingency plan with PCF on 17 June</a:t>
            </a:r>
          </a:p>
          <a:p>
            <a:pPr>
              <a:lnSpc>
                <a:spcPct val="100000"/>
              </a:lnSpc>
              <a:spcBef>
                <a:spcPts val="1200"/>
              </a:spcBef>
              <a:spcAft>
                <a:spcPts val="600"/>
              </a:spcAft>
            </a:pPr>
            <a:r>
              <a:rPr lang="en-AU"/>
              <a:t>Next Executive Forum 7 July</a:t>
            </a:r>
          </a:p>
          <a:p>
            <a:pPr>
              <a:lnSpc>
                <a:spcPct val="100000"/>
              </a:lnSpc>
              <a:spcBef>
                <a:spcPts val="1200"/>
              </a:spcBef>
              <a:spcAft>
                <a:spcPts val="600"/>
              </a:spcAft>
            </a:pPr>
            <a:r>
              <a:rPr lang="en-AU"/>
              <a:t>PCF pack will be circulated on 15 June as slides are dependent on Go/No-Go status</a:t>
            </a:r>
          </a:p>
        </p:txBody>
      </p:sp>
      <p:sp>
        <p:nvSpPr>
          <p:cNvPr id="3" name="Slide Number Placeholder 2">
            <a:extLst>
              <a:ext uri="{FF2B5EF4-FFF2-40B4-BE49-F238E27FC236}">
                <a16:creationId xmlns:a16="http://schemas.microsoft.com/office/drawing/2014/main" id="{4F9F18F0-275B-4A82-A90A-A0244B76D219}"/>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336912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704147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3"/>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13</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819281"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03/06/2021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31745"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2" name="Group 11">
            <a:extLst>
              <a:ext uri="{FF2B5EF4-FFF2-40B4-BE49-F238E27FC236}">
                <a16:creationId xmlns:a16="http://schemas.microsoft.com/office/drawing/2014/main" id="{5D18A1E8-DDB1-44D1-8491-B2551D78C1F4}"/>
              </a:ext>
            </a:extLst>
          </p:cNvPr>
          <p:cNvGrpSpPr/>
          <p:nvPr/>
        </p:nvGrpSpPr>
        <p:grpSpPr>
          <a:xfrm>
            <a:off x="5745480" y="457200"/>
            <a:ext cx="2264664" cy="6013910"/>
            <a:chOff x="5745480" y="813214"/>
            <a:chExt cx="1981200" cy="5657896"/>
          </a:xfrm>
        </p:grpSpPr>
        <p:graphicFrame>
          <p:nvGraphicFramePr>
            <p:cNvPr id="5" name="Object 4">
              <a:extLst>
                <a:ext uri="{FF2B5EF4-FFF2-40B4-BE49-F238E27FC236}">
                  <a16:creationId xmlns:a16="http://schemas.microsoft.com/office/drawing/2014/main" id="{79389A70-319E-4F72-B498-744AB0A2BA34}"/>
                </a:ext>
              </a:extLst>
            </p:cNvPr>
            <p:cNvGraphicFramePr>
              <a:graphicFrameLocks noChangeAspect="1"/>
            </p:cNvGraphicFramePr>
            <p:nvPr>
              <p:extLst>
                <p:ext uri="{D42A27DB-BD31-4B8C-83A1-F6EECF244321}">
                  <p14:modId xmlns:p14="http://schemas.microsoft.com/office/powerpoint/2010/main" val="1530896156"/>
                </p:ext>
              </p:extLst>
            </p:nvPr>
          </p:nvGraphicFramePr>
          <p:xfrm>
            <a:off x="5745480" y="813214"/>
            <a:ext cx="1981200" cy="1600200"/>
          </p:xfrm>
          <a:graphic>
            <a:graphicData uri="http://schemas.openxmlformats.org/presentationml/2006/ole">
              <mc:AlternateContent xmlns:mc="http://schemas.openxmlformats.org/markup-compatibility/2006">
                <mc:Choice xmlns:v="urn:schemas-microsoft-com:vml" Requires="v">
                  <p:oleObj spid="_x0000_s31746" name="Worksheet" r:id="rId7" imgW="1981022" imgH="1600042" progId="Excel.Sheet.12">
                    <p:embed/>
                  </p:oleObj>
                </mc:Choice>
                <mc:Fallback>
                  <p:oleObj name="Worksheet" r:id="rId7" imgW="1981022" imgH="1600042" progId="Excel.Sheet.12">
                    <p:embed/>
                    <p:pic>
                      <p:nvPicPr>
                        <p:cNvPr id="5" name="Object 4">
                          <a:extLst>
                            <a:ext uri="{FF2B5EF4-FFF2-40B4-BE49-F238E27FC236}">
                              <a16:creationId xmlns:a16="http://schemas.microsoft.com/office/drawing/2014/main" id="{79389A70-319E-4F72-B498-744AB0A2BA34}"/>
                            </a:ext>
                          </a:extLst>
                        </p:cNvPr>
                        <p:cNvPicPr/>
                        <p:nvPr/>
                      </p:nvPicPr>
                      <p:blipFill>
                        <a:blip r:embed="rId8"/>
                        <a:stretch>
                          <a:fillRect/>
                        </a:stretch>
                      </p:blipFill>
                      <p:spPr>
                        <a:xfrm>
                          <a:off x="5745480" y="813214"/>
                          <a:ext cx="1981200" cy="16002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D7C2E18-BEF7-4514-9403-4E730B78B1CE}"/>
                </a:ext>
              </a:extLst>
            </p:cNvPr>
            <p:cNvGraphicFramePr>
              <a:graphicFrameLocks noChangeAspect="1"/>
            </p:cNvGraphicFramePr>
            <p:nvPr>
              <p:extLst>
                <p:ext uri="{D42A27DB-BD31-4B8C-83A1-F6EECF244321}">
                  <p14:modId xmlns:p14="http://schemas.microsoft.com/office/powerpoint/2010/main" val="3822107055"/>
                </p:ext>
              </p:extLst>
            </p:nvPr>
          </p:nvGraphicFramePr>
          <p:xfrm>
            <a:off x="5745480" y="2842062"/>
            <a:ext cx="1981200" cy="1600200"/>
          </p:xfrm>
          <a:graphic>
            <a:graphicData uri="http://schemas.openxmlformats.org/presentationml/2006/ole">
              <mc:AlternateContent xmlns:mc="http://schemas.openxmlformats.org/markup-compatibility/2006">
                <mc:Choice xmlns:v="urn:schemas-microsoft-com:vml" Requires="v">
                  <p:oleObj spid="_x0000_s31747" name="Worksheet" r:id="rId9" imgW="1981022" imgH="1600042" progId="Excel.Sheet.12">
                    <p:embed/>
                  </p:oleObj>
                </mc:Choice>
                <mc:Fallback>
                  <p:oleObj name="Worksheet" r:id="rId9" imgW="1981022" imgH="1600042" progId="Excel.Sheet.12">
                    <p:embed/>
                    <p:pic>
                      <p:nvPicPr>
                        <p:cNvPr id="8" name="Object 7">
                          <a:extLst>
                            <a:ext uri="{FF2B5EF4-FFF2-40B4-BE49-F238E27FC236}">
                              <a16:creationId xmlns:a16="http://schemas.microsoft.com/office/drawing/2014/main" id="{2D7C2E18-BEF7-4514-9403-4E730B78B1CE}"/>
                            </a:ext>
                          </a:extLst>
                        </p:cNvPr>
                        <p:cNvPicPr/>
                        <p:nvPr/>
                      </p:nvPicPr>
                      <p:blipFill>
                        <a:blip r:embed="rId10"/>
                        <a:stretch>
                          <a:fillRect/>
                        </a:stretch>
                      </p:blipFill>
                      <p:spPr>
                        <a:xfrm>
                          <a:off x="5745480" y="2842062"/>
                          <a:ext cx="1981200" cy="16002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3AE7EB63-C6BF-48FC-928A-C711276DAAA3}"/>
                </a:ext>
              </a:extLst>
            </p:cNvPr>
            <p:cNvGraphicFramePr>
              <a:graphicFrameLocks noChangeAspect="1"/>
            </p:cNvGraphicFramePr>
            <p:nvPr>
              <p:extLst>
                <p:ext uri="{D42A27DB-BD31-4B8C-83A1-F6EECF244321}">
                  <p14:modId xmlns:p14="http://schemas.microsoft.com/office/powerpoint/2010/main" val="2286946417"/>
                </p:ext>
              </p:extLst>
            </p:nvPr>
          </p:nvGraphicFramePr>
          <p:xfrm>
            <a:off x="5745480" y="4870910"/>
            <a:ext cx="1981200" cy="1600200"/>
          </p:xfrm>
          <a:graphic>
            <a:graphicData uri="http://schemas.openxmlformats.org/presentationml/2006/ole">
              <mc:AlternateContent xmlns:mc="http://schemas.openxmlformats.org/markup-compatibility/2006">
                <mc:Choice xmlns:v="urn:schemas-microsoft-com:vml" Requires="v">
                  <p:oleObj spid="_x0000_s31748" name="Worksheet" r:id="rId11" imgW="1981022" imgH="1600042" progId="Excel.Sheet.12">
                    <p:embed/>
                  </p:oleObj>
                </mc:Choice>
                <mc:Fallback>
                  <p:oleObj name="Worksheet" r:id="rId11" imgW="1981022" imgH="1600042" progId="Excel.Sheet.12">
                    <p:embed/>
                    <p:pic>
                      <p:nvPicPr>
                        <p:cNvPr id="11" name="Object 10">
                          <a:extLst>
                            <a:ext uri="{FF2B5EF4-FFF2-40B4-BE49-F238E27FC236}">
                              <a16:creationId xmlns:a16="http://schemas.microsoft.com/office/drawing/2014/main" id="{3AE7EB63-C6BF-48FC-928A-C711276DAAA3}"/>
                            </a:ext>
                          </a:extLst>
                        </p:cNvPr>
                        <p:cNvPicPr/>
                        <p:nvPr/>
                      </p:nvPicPr>
                      <p:blipFill>
                        <a:blip r:embed="rId12"/>
                        <a:stretch>
                          <a:fillRect/>
                        </a:stretch>
                      </p:blipFill>
                      <p:spPr>
                        <a:xfrm>
                          <a:off x="5745480" y="4870910"/>
                          <a:ext cx="1981200" cy="1600200"/>
                        </a:xfrm>
                        <a:prstGeom prst="rect">
                          <a:avLst/>
                        </a:prstGeom>
                      </p:spPr>
                    </p:pic>
                  </p:oleObj>
                </mc:Fallback>
              </mc:AlternateContent>
            </a:graphicData>
          </a:graphic>
        </p:graphicFrame>
      </p:grpSp>
    </p:spTree>
    <p:extLst>
      <p:ext uri="{BB962C8B-B14F-4D97-AF65-F5344CB8AC3E}">
        <p14:creationId xmlns:p14="http://schemas.microsoft.com/office/powerpoint/2010/main" val="3160948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1741725975"/>
              </p:ext>
            </p:extLst>
          </p:nvPr>
        </p:nvGraphicFramePr>
        <p:xfrm>
          <a:off x="312426" y="1501732"/>
          <a:ext cx="11224581" cy="2562082"/>
        </p:xfrm>
        <a:graphic>
          <a:graphicData uri="http://schemas.openxmlformats.org/drawingml/2006/table">
            <a:tbl>
              <a:tblPr firstRow="1" bandRow="1">
                <a:tableStyleId>{7DF18680-E054-41AD-8BC1-D1AEF772440D}</a:tableStyleId>
              </a:tblPr>
              <a:tblGrid>
                <a:gridCol w="747253">
                  <a:extLst>
                    <a:ext uri="{9D8B030D-6E8A-4147-A177-3AD203B41FA5}">
                      <a16:colId xmlns:a16="http://schemas.microsoft.com/office/drawing/2014/main" val="2162033012"/>
                    </a:ext>
                  </a:extLst>
                </a:gridCol>
                <a:gridCol w="1125737">
                  <a:extLst>
                    <a:ext uri="{9D8B030D-6E8A-4147-A177-3AD203B41FA5}">
                      <a16:colId xmlns:a16="http://schemas.microsoft.com/office/drawing/2014/main" val="1667841518"/>
                    </a:ext>
                  </a:extLst>
                </a:gridCol>
                <a:gridCol w="2368999">
                  <a:extLst>
                    <a:ext uri="{9D8B030D-6E8A-4147-A177-3AD203B41FA5}">
                      <a16:colId xmlns:a16="http://schemas.microsoft.com/office/drawing/2014/main" val="953405548"/>
                    </a:ext>
                  </a:extLst>
                </a:gridCol>
                <a:gridCol w="6982592">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14:00 – 14:05</a:t>
                      </a:r>
                      <a:endParaRPr lang="en-AU" sz="110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 Introductions and Apologies</a:t>
                      </a:r>
                    </a:p>
                  </a:txBody>
                  <a:tcPr anchor="ctr"/>
                </a:tc>
                <a:tc>
                  <a:txBody>
                    <a:bodyPr/>
                    <a:lstStyle/>
                    <a:p>
                      <a:r>
                        <a:rPr lang="en-AU" sz="1100">
                          <a:effectLst/>
                        </a:rPr>
                        <a:t>Peter Carruthers</a:t>
                      </a:r>
                    </a:p>
                  </a:txBody>
                  <a:tcPr anchor="ctr"/>
                </a:tc>
                <a:extLst>
                  <a:ext uri="{0D108BD9-81ED-4DB2-BD59-A6C34878D82A}">
                    <a16:rowId xmlns:a16="http://schemas.microsoft.com/office/drawing/2014/main" val="759004064"/>
                  </a:ext>
                </a:extLst>
              </a:tr>
              <a:tr h="429690">
                <a:tc>
                  <a:txBody>
                    <a:bodyPr/>
                    <a:lstStyle/>
                    <a:p>
                      <a:r>
                        <a:rPr lang="en-AU" sz="1100">
                          <a:effectLst/>
                          <a:latin typeface="Calibri" panose="020F0502020204030204" pitchFamily="34" charset="0"/>
                          <a:ea typeface="Calibri" panose="020F0502020204030204" pitchFamily="34" charset="0"/>
                        </a:rPr>
                        <a:t>2</a:t>
                      </a:r>
                    </a:p>
                  </a:txBody>
                  <a:tcPr anchor="ctr"/>
                </a:tc>
                <a:tc>
                  <a:txBody>
                    <a:bodyPr/>
                    <a:lstStyle/>
                    <a:p>
                      <a:r>
                        <a:rPr lang="en-AU" sz="1100">
                          <a:effectLst/>
                          <a:latin typeface="Calibri" panose="020F0502020204030204" pitchFamily="34" charset="0"/>
                          <a:ea typeface="Calibri" panose="020F0502020204030204" pitchFamily="34" charset="0"/>
                        </a:rPr>
                        <a:t>14:05-14:20</a:t>
                      </a:r>
                    </a:p>
                  </a:txBody>
                  <a:tcPr anchor="ctr"/>
                </a:tc>
                <a:tc>
                  <a:txBody>
                    <a:bodyPr/>
                    <a:lstStyle/>
                    <a:p>
                      <a:pPr marL="0" indent="0" fontAlgn="base">
                        <a:spcBef>
                          <a:spcPts val="600"/>
                        </a:spcBef>
                        <a:buFont typeface="Arial" panose="020B0604020202020204" pitchFamily="34" charset="0"/>
                        <a:buNone/>
                      </a:pPr>
                      <a:r>
                        <a:rPr lang="en-AU" sz="1100">
                          <a:effectLst/>
                        </a:rPr>
                        <a:t>Retail Status Update</a:t>
                      </a:r>
                      <a:endParaRPr lang="en-AU" sz="1100"/>
                    </a:p>
                  </a:txBody>
                  <a:tcPr anchor="ctr"/>
                </a:tc>
                <a:tc>
                  <a:txBody>
                    <a:bodyPr/>
                    <a:lstStyle/>
                    <a:p>
                      <a:r>
                        <a:rPr lang="en-AU" sz="1100">
                          <a:solidFill>
                            <a:schemeClr val="tx1"/>
                          </a:solidFill>
                          <a:effectLst/>
                          <a:latin typeface="Calibri" panose="020F0502020204030204" pitchFamily="34" charset="0"/>
                          <a:ea typeface="Calibri" panose="020F0502020204030204" pitchFamily="34" charset="0"/>
                        </a:rPr>
                        <a:t>Graeme Windley</a:t>
                      </a:r>
                    </a:p>
                  </a:txBody>
                  <a:tcPr anchor="ctr"/>
                </a:tc>
                <a:extLst>
                  <a:ext uri="{0D108BD9-81ED-4DB2-BD59-A6C34878D82A}">
                    <a16:rowId xmlns:a16="http://schemas.microsoft.com/office/drawing/2014/main" val="4250647324"/>
                  </a:ext>
                </a:extLst>
              </a:tr>
              <a:tr h="429690">
                <a:tc>
                  <a:txBody>
                    <a:bodyPr/>
                    <a:lstStyle/>
                    <a:p>
                      <a:r>
                        <a:rPr lang="en-AU" sz="1100">
                          <a:effectLst/>
                          <a:latin typeface="Calibri" panose="020F0502020204030204" pitchFamily="34" charset="0"/>
                          <a:ea typeface="Calibri" panose="020F0502020204030204" pitchFamily="34" charset="0"/>
                        </a:rPr>
                        <a:t>3</a:t>
                      </a:r>
                    </a:p>
                  </a:txBody>
                  <a:tcPr anchor="ctr"/>
                </a:tc>
                <a:tc>
                  <a:txBody>
                    <a:bodyPr/>
                    <a:lstStyle/>
                    <a:p>
                      <a:r>
                        <a:rPr lang="en-AU" sz="1100">
                          <a:effectLst/>
                          <a:latin typeface="Calibri" panose="020F0502020204030204" pitchFamily="34" charset="0"/>
                          <a:ea typeface="Calibri" panose="020F0502020204030204" pitchFamily="34" charset="0"/>
                        </a:rPr>
                        <a:t>14:20 – 14:25</a:t>
                      </a:r>
                    </a:p>
                  </a:txBody>
                  <a:tcPr anchor="ctr"/>
                </a:tc>
                <a:tc>
                  <a:txBody>
                    <a:bodyPr/>
                    <a:lstStyle/>
                    <a:p>
                      <a:r>
                        <a:rPr lang="en-AU" sz="1100">
                          <a:effectLst/>
                        </a:rPr>
                        <a:t>Next Steps</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Peter Carruthers</a:t>
                      </a:r>
                    </a:p>
                  </a:txBody>
                  <a:tcPr anchor="ctr"/>
                </a:tc>
                <a:extLst>
                  <a:ext uri="{0D108BD9-81ED-4DB2-BD59-A6C34878D82A}">
                    <a16:rowId xmlns:a16="http://schemas.microsoft.com/office/drawing/2014/main" val="3817688052"/>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14:25 – 14:30</a:t>
                      </a:r>
                    </a:p>
                  </a:txBody>
                  <a:tcPr anchor="ctr"/>
                </a:tc>
                <a:tc>
                  <a:txBody>
                    <a:bodyPr/>
                    <a:lstStyle/>
                    <a:p>
                      <a:r>
                        <a:rPr lang="en-US" sz="1100">
                          <a:effectLst/>
                        </a:rPr>
                        <a:t>General Questions</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Peter Carruthers</a:t>
                      </a:r>
                    </a:p>
                  </a:txBody>
                  <a:tcPr anchor="ctr"/>
                </a:tc>
                <a:extLst>
                  <a:ext uri="{0D108BD9-81ED-4DB2-BD59-A6C34878D82A}">
                    <a16:rowId xmlns:a16="http://schemas.microsoft.com/office/drawing/2014/main" val="3043232215"/>
                  </a:ext>
                </a:extLst>
              </a:tr>
              <a:tr h="429690">
                <a:tc>
                  <a:txBody>
                    <a:bodyPr/>
                    <a:lstStyle/>
                    <a:p>
                      <a:r>
                        <a:rPr lang="en-AU" sz="1100">
                          <a:effectLst/>
                          <a:latin typeface="Calibri" panose="020F0502020204030204" pitchFamily="34" charset="0"/>
                          <a:ea typeface="Calibri" panose="020F0502020204030204" pitchFamily="34" charset="0"/>
                        </a:rPr>
                        <a:t>5</a:t>
                      </a:r>
                    </a:p>
                  </a:txBody>
                  <a:tcPr anchor="ctr"/>
                </a:tc>
                <a:tc>
                  <a:txBody>
                    <a:bodyPr/>
                    <a:lstStyle/>
                    <a:p>
                      <a:r>
                        <a:rPr lang="en-AU" sz="1100">
                          <a:effectLst/>
                          <a:latin typeface="Calibri" panose="020F0502020204030204" pitchFamily="34" charset="0"/>
                          <a:ea typeface="Calibri" panose="020F0502020204030204" pitchFamily="34" charset="0"/>
                        </a:rPr>
                        <a:t>14:30</a:t>
                      </a:r>
                    </a:p>
                  </a:txBody>
                  <a:tcPr anchor="ctr"/>
                </a:tc>
                <a:tc>
                  <a:txBody>
                    <a:bodyPr/>
                    <a:lstStyle/>
                    <a:p>
                      <a:r>
                        <a:rPr lang="en-AU" sz="1100">
                          <a:effectLst/>
                          <a:latin typeface="Calibri" panose="020F0502020204030204" pitchFamily="34" charset="0"/>
                          <a:ea typeface="Calibri" panose="020F0502020204030204" pitchFamily="34" charset="0"/>
                        </a:rPr>
                        <a:t>Meeting Close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Peter Carruthers</a:t>
                      </a:r>
                    </a:p>
                  </a:txBody>
                  <a:tcPr anchor="ctr"/>
                </a:tc>
                <a:extLst>
                  <a:ext uri="{0D108BD9-81ED-4DB2-BD59-A6C34878D82A}">
                    <a16:rowId xmlns:a16="http://schemas.microsoft.com/office/drawing/2014/main" val="3720843098"/>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34509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Oval 50">
            <a:extLst>
              <a:ext uri="{FF2B5EF4-FFF2-40B4-BE49-F238E27FC236}">
                <a16:creationId xmlns:a16="http://schemas.microsoft.com/office/drawing/2014/main" id="{099A5A15-4A70-4099-AEEF-F4C2970DC417}"/>
              </a:ext>
            </a:extLst>
          </p:cNvPr>
          <p:cNvSpPr>
            <a:spLocks noChangeArrowheads="1"/>
          </p:cNvSpPr>
          <p:nvPr/>
        </p:nvSpPr>
        <p:spPr bwMode="auto">
          <a:xfrm>
            <a:off x="2246925" y="3496197"/>
            <a:ext cx="850910" cy="846347"/>
          </a:xfrm>
          <a:prstGeom prst="ellipse">
            <a:avLst/>
          </a:prstGeom>
          <a:solidFill>
            <a:schemeClr val="accent6">
              <a:lumMod val="90000"/>
            </a:schemeClr>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98" name="Straight Connector 97">
            <a:extLst>
              <a:ext uri="{FF2B5EF4-FFF2-40B4-BE49-F238E27FC236}">
                <a16:creationId xmlns:a16="http://schemas.microsoft.com/office/drawing/2014/main" id="{465F23D7-132A-40D1-B6D1-8D1B8A056CE7}"/>
              </a:ext>
            </a:extLst>
          </p:cNvPr>
          <p:cNvCxnSpPr/>
          <p:nvPr/>
        </p:nvCxnSpPr>
        <p:spPr>
          <a:xfrm>
            <a:off x="9202744" y="3925687"/>
            <a:ext cx="553091"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01383B23-63F7-4FF5-ABEC-7B279F835064}"/>
              </a:ext>
            </a:extLst>
          </p:cNvPr>
          <p:cNvCxnSpPr/>
          <p:nvPr/>
        </p:nvCxnSpPr>
        <p:spPr>
          <a:xfrm>
            <a:off x="3097171" y="3910598"/>
            <a:ext cx="704378"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334108" y="20751"/>
            <a:ext cx="9847551" cy="1189039"/>
          </a:xfrm>
        </p:spPr>
        <p:txBody>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5319194" y="6718741"/>
            <a:ext cx="432081" cy="365125"/>
          </a:xfrm>
        </p:spPr>
        <p:txBody>
          <a:bodyPr/>
          <a:lstStyle/>
          <a:p>
            <a:fld id="{4EC81F68-4976-451A-B2E9-79BCBD2F70CC}" type="slidenum">
              <a:rPr lang="en-AU" smtClean="0"/>
              <a:t>5</a:t>
            </a:fld>
            <a:endParaRPr lang="en-AU"/>
          </a:p>
        </p:txBody>
      </p:sp>
      <p:grpSp>
        <p:nvGrpSpPr>
          <p:cNvPr id="12" name="Group 11">
            <a:extLst>
              <a:ext uri="{FF2B5EF4-FFF2-40B4-BE49-F238E27FC236}">
                <a16:creationId xmlns:a16="http://schemas.microsoft.com/office/drawing/2014/main" id="{09584CC1-F257-4B22-B4A7-AEEA9E2AACE7}"/>
              </a:ext>
            </a:extLst>
          </p:cNvPr>
          <p:cNvGrpSpPr/>
          <p:nvPr/>
        </p:nvGrpSpPr>
        <p:grpSpPr>
          <a:xfrm>
            <a:off x="331603" y="2231650"/>
            <a:ext cx="1544797" cy="1316044"/>
            <a:chOff x="7284851" y="1789792"/>
            <a:chExt cx="1544797" cy="1316044"/>
          </a:xfrm>
        </p:grpSpPr>
        <p:sp>
          <p:nvSpPr>
            <p:cNvPr id="103" name="Rectangle 102">
              <a:extLst>
                <a:ext uri="{FF2B5EF4-FFF2-40B4-BE49-F238E27FC236}">
                  <a16:creationId xmlns:a16="http://schemas.microsoft.com/office/drawing/2014/main" id="{6E5E4EB5-18A5-416E-97D6-6BDDDD951D95}"/>
                </a:ext>
              </a:extLst>
            </p:cNvPr>
            <p:cNvSpPr/>
            <p:nvPr/>
          </p:nvSpPr>
          <p:spPr>
            <a:xfrm>
              <a:off x="7284851" y="1789792"/>
              <a:ext cx="1544797" cy="812530"/>
            </a:xfrm>
            <a:prstGeom prst="rect">
              <a:avLst/>
            </a:prstGeom>
          </p:spPr>
          <p:txBody>
            <a:bodyPr wrap="square">
              <a:spAutoFit/>
            </a:bodyPr>
            <a:lstStyle/>
            <a:p>
              <a:pPr algn="ctr">
                <a:lnSpc>
                  <a:spcPct val="95000"/>
                </a:lnSpc>
                <a:spcBef>
                  <a:spcPts val="300"/>
                </a:spcBef>
                <a:spcAft>
                  <a:spcPts val="300"/>
                </a:spcAft>
              </a:pPr>
              <a:r>
                <a:rPr lang="en-US" sz="1100" b="1"/>
                <a:t>14-May</a:t>
              </a:r>
            </a:p>
            <a:p>
              <a:pPr marL="92075" indent="-92075">
                <a:lnSpc>
                  <a:spcPct val="95000"/>
                </a:lnSpc>
                <a:spcBef>
                  <a:spcPts val="300"/>
                </a:spcBef>
                <a:spcAft>
                  <a:spcPts val="300"/>
                </a:spcAft>
                <a:buFont typeface="Arial" panose="020B0604020202020204" pitchFamily="34" charset="0"/>
                <a:buChar char="•"/>
              </a:pPr>
              <a:r>
                <a:rPr lang="en-AU" sz="1100"/>
                <a:t>Retail No-Go Communicated to PCF via email</a:t>
              </a:r>
              <a:endParaRPr lang="en-US" sz="1100"/>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8056785" y="2736709"/>
              <a:ext cx="0" cy="36912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15" name="Rectangle 114">
            <a:extLst>
              <a:ext uri="{FF2B5EF4-FFF2-40B4-BE49-F238E27FC236}">
                <a16:creationId xmlns:a16="http://schemas.microsoft.com/office/drawing/2014/main" id="{68FDC2ED-1817-4FA8-B298-C937E2A22FE0}"/>
              </a:ext>
            </a:extLst>
          </p:cNvPr>
          <p:cNvSpPr/>
          <p:nvPr/>
        </p:nvSpPr>
        <p:spPr>
          <a:xfrm>
            <a:off x="1921850" y="4623521"/>
            <a:ext cx="1653183" cy="1292662"/>
          </a:xfrm>
          <a:prstGeom prst="rect">
            <a:avLst/>
          </a:prstGeom>
        </p:spPr>
        <p:txBody>
          <a:bodyPr wrap="square">
            <a:spAutoFit/>
          </a:bodyPr>
          <a:lstStyle/>
          <a:p>
            <a:pPr algn="ctr">
              <a:spcBef>
                <a:spcPts val="300"/>
              </a:spcBef>
            </a:pPr>
            <a:r>
              <a:rPr lang="en-AU" sz="1100" b="1"/>
              <a:t>19-May PCF</a:t>
            </a:r>
          </a:p>
          <a:p>
            <a:pPr marL="92075" indent="-92075" fontAlgn="base">
              <a:spcBef>
                <a:spcPts val="300"/>
              </a:spcBef>
              <a:buFont typeface="Arial" panose="020B0604020202020204" pitchFamily="34" charset="0"/>
              <a:buChar char="•"/>
            </a:pPr>
            <a:r>
              <a:rPr lang="en-AU" sz="1100"/>
              <a:t>Timeline replanning</a:t>
            </a:r>
          </a:p>
          <a:p>
            <a:pPr marL="92075" indent="-92075" fontAlgn="base">
              <a:spcBef>
                <a:spcPts val="300"/>
              </a:spcBef>
              <a:buFont typeface="Arial" panose="020B0604020202020204" pitchFamily="34" charset="0"/>
              <a:buChar char="•"/>
            </a:pPr>
            <a:r>
              <a:rPr lang="en-AU" sz="1100"/>
              <a:t>Impacts of replan</a:t>
            </a:r>
          </a:p>
          <a:p>
            <a:pPr marL="92075" indent="-92075" fontAlgn="base">
              <a:spcBef>
                <a:spcPts val="300"/>
              </a:spcBef>
              <a:buFont typeface="Arial" panose="020B0604020202020204" pitchFamily="34" charset="0"/>
              <a:buChar char="•"/>
            </a:pPr>
            <a:r>
              <a:rPr lang="en-AU" sz="1100"/>
              <a:t> Retail Checkpoint update</a:t>
            </a:r>
          </a:p>
          <a:p>
            <a:pPr marL="92075" indent="-92075" fontAlgn="base">
              <a:spcBef>
                <a:spcPts val="600"/>
              </a:spcBef>
              <a:buFont typeface="Arial" panose="020B0604020202020204" pitchFamily="34" charset="0"/>
              <a:buChar char="•"/>
            </a:pPr>
            <a:endParaRPr lang="en-AU" sz="1050"/>
          </a:p>
        </p:txBody>
      </p:sp>
      <p:sp>
        <p:nvSpPr>
          <p:cNvPr id="120" name="Rectangle 119">
            <a:extLst>
              <a:ext uri="{FF2B5EF4-FFF2-40B4-BE49-F238E27FC236}">
                <a16:creationId xmlns:a16="http://schemas.microsoft.com/office/drawing/2014/main" id="{C3EFC6E5-C221-4301-96B1-5EB663C4BC36}"/>
              </a:ext>
            </a:extLst>
          </p:cNvPr>
          <p:cNvSpPr/>
          <p:nvPr/>
        </p:nvSpPr>
        <p:spPr>
          <a:xfrm>
            <a:off x="9258421" y="2469297"/>
            <a:ext cx="1612228" cy="889474"/>
          </a:xfrm>
          <a:prstGeom prst="rect">
            <a:avLst/>
          </a:prstGeom>
        </p:spPr>
        <p:txBody>
          <a:bodyPr wrap="square" lIns="36000" rIns="36000">
            <a:spAutoFit/>
          </a:bodyPr>
          <a:lstStyle/>
          <a:p>
            <a:pPr algn="ctr">
              <a:lnSpc>
                <a:spcPct val="95000"/>
              </a:lnSpc>
              <a:spcBef>
                <a:spcPts val="300"/>
              </a:spcBef>
            </a:pPr>
            <a:r>
              <a:rPr lang="en-AU" sz="1200" b="1"/>
              <a:t>21-June</a:t>
            </a:r>
          </a:p>
          <a:p>
            <a:pPr marL="182563" indent="-90488" fontAlgn="base">
              <a:lnSpc>
                <a:spcPct val="95000"/>
              </a:lnSpc>
              <a:spcBef>
                <a:spcPts val="600"/>
              </a:spcBef>
              <a:spcAft>
                <a:spcPts val="300"/>
              </a:spcAft>
              <a:buFont typeface="Arial" panose="020B0604020202020204" pitchFamily="34" charset="0"/>
              <a:buChar char="•"/>
              <a:defRPr/>
            </a:pPr>
            <a:r>
              <a:rPr lang="en-AU" sz="1100"/>
              <a:t>5MS Retail/ Metering</a:t>
            </a:r>
            <a:br>
              <a:rPr lang="en-AU" sz="1100"/>
            </a:br>
            <a:r>
              <a:rPr lang="en-AU" sz="1100"/>
              <a:t>Solution Go-Live</a:t>
            </a:r>
          </a:p>
          <a:p>
            <a:pPr algn="ctr">
              <a:lnSpc>
                <a:spcPct val="95000"/>
              </a:lnSpc>
              <a:spcBef>
                <a:spcPts val="300"/>
              </a:spcBef>
              <a:spcAft>
                <a:spcPts val="300"/>
              </a:spcAft>
            </a:pPr>
            <a:endParaRPr lang="en-US" sz="1000"/>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9976785" y="3105369"/>
            <a:ext cx="0" cy="54000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DADB89D-AD59-4C87-8918-FD381D0EFE60}"/>
              </a:ext>
            </a:extLst>
          </p:cNvPr>
          <p:cNvGrpSpPr/>
          <p:nvPr/>
        </p:nvGrpSpPr>
        <p:grpSpPr>
          <a:xfrm>
            <a:off x="231593" y="1668900"/>
            <a:ext cx="1117083" cy="400110"/>
            <a:chOff x="1545422" y="2325576"/>
            <a:chExt cx="1117083" cy="400110"/>
          </a:xfrm>
          <a:effectLst>
            <a:outerShdw blurRad="50800" dist="38100" dir="5400000" algn="t" rotWithShape="0">
              <a:prstClr val="black">
                <a:alpha val="40000"/>
              </a:prstClr>
            </a:outerShdw>
          </a:effectLst>
        </p:grpSpPr>
        <p:sp>
          <p:nvSpPr>
            <p:cNvPr id="132" name="Arrow: Right 131">
              <a:extLst>
                <a:ext uri="{FF2B5EF4-FFF2-40B4-BE49-F238E27FC236}">
                  <a16:creationId xmlns:a16="http://schemas.microsoft.com/office/drawing/2014/main" id="{68829911-ED91-4B83-AD9A-1EB00B64B465}"/>
                </a:ext>
              </a:extLst>
            </p:cNvPr>
            <p:cNvSpPr/>
            <p:nvPr/>
          </p:nvSpPr>
          <p:spPr>
            <a:xfrm>
              <a:off x="1597153"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6" name="TextBox 125">
              <a:extLst>
                <a:ext uri="{FF2B5EF4-FFF2-40B4-BE49-F238E27FC236}">
                  <a16:creationId xmlns:a16="http://schemas.microsoft.com/office/drawing/2014/main" id="{C8500067-AD77-4B09-BB85-19154EE3055B}"/>
                </a:ext>
              </a:extLst>
            </p:cNvPr>
            <p:cNvSpPr txBox="1"/>
            <p:nvPr/>
          </p:nvSpPr>
          <p:spPr>
            <a:xfrm>
              <a:off x="1545422" y="2403690"/>
              <a:ext cx="1117083" cy="246221"/>
            </a:xfrm>
            <a:prstGeom prst="rect">
              <a:avLst/>
            </a:prstGeom>
            <a:noFill/>
          </p:spPr>
          <p:txBody>
            <a:bodyPr wrap="square" rtlCol="0">
              <a:spAutoFit/>
            </a:bodyPr>
            <a:lstStyle/>
            <a:p>
              <a:r>
                <a:rPr lang="en-AU" sz="1000" b="1">
                  <a:solidFill>
                    <a:schemeClr val="bg1"/>
                  </a:solidFill>
                </a:rPr>
                <a:t>Key milestones</a:t>
              </a:r>
            </a:p>
          </p:txBody>
        </p:sp>
      </p:grpSp>
      <p:grpSp>
        <p:nvGrpSpPr>
          <p:cNvPr id="10" name="Group 9">
            <a:extLst>
              <a:ext uri="{FF2B5EF4-FFF2-40B4-BE49-F238E27FC236}">
                <a16:creationId xmlns:a16="http://schemas.microsoft.com/office/drawing/2014/main" id="{55EDC27C-5FCE-40EA-87F6-2EDE4DC66B7B}"/>
              </a:ext>
            </a:extLst>
          </p:cNvPr>
          <p:cNvGrpSpPr/>
          <p:nvPr/>
        </p:nvGrpSpPr>
        <p:grpSpPr>
          <a:xfrm>
            <a:off x="231591" y="6202327"/>
            <a:ext cx="1692000" cy="396000"/>
            <a:chOff x="1542518" y="5776336"/>
            <a:chExt cx="1644807" cy="400110"/>
          </a:xfrm>
          <a:effectLst>
            <a:outerShdw blurRad="50800" dist="38100" dir="5400000" algn="t" rotWithShape="0">
              <a:prstClr val="black">
                <a:alpha val="40000"/>
              </a:prstClr>
            </a:outerShdw>
          </a:effectLst>
        </p:grpSpPr>
        <p:sp>
          <p:nvSpPr>
            <p:cNvPr id="56" name="Arrow: Right 55">
              <a:extLst>
                <a:ext uri="{FF2B5EF4-FFF2-40B4-BE49-F238E27FC236}">
                  <a16:creationId xmlns:a16="http://schemas.microsoft.com/office/drawing/2014/main" id="{0C7EDEBC-4094-49AA-8C02-838DFE5E1D1A}"/>
                </a:ext>
              </a:extLst>
            </p:cNvPr>
            <p:cNvSpPr/>
            <p:nvPr/>
          </p:nvSpPr>
          <p:spPr>
            <a:xfrm>
              <a:off x="1597153"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542518" y="5860975"/>
              <a:ext cx="1644807" cy="246221"/>
            </a:xfrm>
            <a:prstGeom prst="rect">
              <a:avLst/>
            </a:prstGeom>
            <a:noFill/>
          </p:spPr>
          <p:txBody>
            <a:bodyPr wrap="square" rtlCol="0">
              <a:spAutoFit/>
            </a:bodyPr>
            <a:lstStyle/>
            <a:p>
              <a:r>
                <a:rPr lang="en-AU" sz="1000" b="1">
                  <a:solidFill>
                    <a:schemeClr val="bg1"/>
                  </a:solidFill>
                </a:rPr>
                <a:t>Communication timeline</a:t>
              </a:r>
            </a:p>
          </p:txBody>
        </p:sp>
      </p:grpSp>
      <p:cxnSp>
        <p:nvCxnSpPr>
          <p:cNvPr id="53" name="Straight Connector 52">
            <a:extLst>
              <a:ext uri="{FF2B5EF4-FFF2-40B4-BE49-F238E27FC236}">
                <a16:creationId xmlns:a16="http://schemas.microsoft.com/office/drawing/2014/main" id="{7D5317F4-A3B1-4F52-B425-63F41CA67F20}"/>
              </a:ext>
            </a:extLst>
          </p:cNvPr>
          <p:cNvCxnSpPr>
            <a:cxnSpLocks/>
            <a:stCxn id="95" idx="6"/>
          </p:cNvCxnSpPr>
          <p:nvPr/>
        </p:nvCxnSpPr>
        <p:spPr>
          <a:xfrm>
            <a:off x="1525403" y="3919371"/>
            <a:ext cx="721522" cy="0"/>
          </a:xfrm>
          <a:prstGeom prst="line">
            <a:avLst/>
          </a:prstGeom>
          <a:ln w="158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674493" y="3496197"/>
            <a:ext cx="850910" cy="846347"/>
          </a:xfrm>
          <a:prstGeom prst="ellipse">
            <a:avLst/>
          </a:pr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sz="2400"/>
          </a:p>
        </p:txBody>
      </p: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3687" y="3635535"/>
            <a:ext cx="553091" cy="550126"/>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9620008" y="3539281"/>
            <a:ext cx="720000" cy="720000"/>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16" name="Group 115">
            <a:extLst>
              <a:ext uri="{FF2B5EF4-FFF2-40B4-BE49-F238E27FC236}">
                <a16:creationId xmlns:a16="http://schemas.microsoft.com/office/drawing/2014/main" id="{996E4805-20C5-4648-AE38-DDAC90C8D4B7}"/>
              </a:ext>
            </a:extLst>
          </p:cNvPr>
          <p:cNvGrpSpPr/>
          <p:nvPr/>
        </p:nvGrpSpPr>
        <p:grpSpPr>
          <a:xfrm>
            <a:off x="2405050" y="3631709"/>
            <a:ext cx="571346" cy="553135"/>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2690882" y="4324332"/>
            <a:ext cx="0" cy="319596"/>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FB302F85-8719-42F0-9AC7-B23A352BF196}"/>
              </a:ext>
            </a:extLst>
          </p:cNvPr>
          <p:cNvSpPr/>
          <p:nvPr/>
        </p:nvSpPr>
        <p:spPr>
          <a:xfrm>
            <a:off x="5151470" y="3287425"/>
            <a:ext cx="1191274" cy="1184886"/>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65" name="Straight Arrow Connector 64">
            <a:extLst>
              <a:ext uri="{FF2B5EF4-FFF2-40B4-BE49-F238E27FC236}">
                <a16:creationId xmlns:a16="http://schemas.microsoft.com/office/drawing/2014/main" id="{90737125-C22D-4372-AB3A-29AB7E9A3D62}"/>
              </a:ext>
            </a:extLst>
          </p:cNvPr>
          <p:cNvCxnSpPr>
            <a:cxnSpLocks/>
          </p:cNvCxnSpPr>
          <p:nvPr/>
        </p:nvCxnSpPr>
        <p:spPr>
          <a:xfrm>
            <a:off x="1099948" y="4331694"/>
            <a:ext cx="0" cy="1294506"/>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D0C51A0E-1542-41C6-9D02-C9DDD7328342}"/>
              </a:ext>
            </a:extLst>
          </p:cNvPr>
          <p:cNvSpPr/>
          <p:nvPr/>
        </p:nvSpPr>
        <p:spPr>
          <a:xfrm>
            <a:off x="373741" y="5697276"/>
            <a:ext cx="1544797" cy="490904"/>
          </a:xfrm>
          <a:prstGeom prst="rect">
            <a:avLst/>
          </a:prstGeom>
        </p:spPr>
        <p:txBody>
          <a:bodyPr wrap="square">
            <a:spAutoFit/>
          </a:bodyPr>
          <a:lstStyle/>
          <a:p>
            <a:pPr algn="ctr">
              <a:lnSpc>
                <a:spcPct val="95000"/>
              </a:lnSpc>
              <a:spcBef>
                <a:spcPts val="300"/>
              </a:spcBef>
              <a:spcAft>
                <a:spcPts val="300"/>
              </a:spcAft>
            </a:pPr>
            <a:r>
              <a:rPr lang="en-US" sz="1100" b="1"/>
              <a:t>07-May</a:t>
            </a:r>
          </a:p>
          <a:p>
            <a:pPr marL="92075" indent="-92075">
              <a:lnSpc>
                <a:spcPct val="95000"/>
              </a:lnSpc>
              <a:spcBef>
                <a:spcPts val="300"/>
              </a:spcBef>
              <a:spcAft>
                <a:spcPts val="300"/>
              </a:spcAft>
              <a:buFont typeface="Arial" panose="020B0604020202020204" pitchFamily="34" charset="0"/>
              <a:buChar char="•"/>
            </a:pPr>
            <a:r>
              <a:rPr lang="en-AU" sz="1100"/>
              <a:t>PCF Update Session</a:t>
            </a:r>
            <a:endParaRPr lang="en-US" sz="1100"/>
          </a:p>
        </p:txBody>
      </p:sp>
      <p:sp>
        <p:nvSpPr>
          <p:cNvPr id="69" name="Oval 68">
            <a:extLst>
              <a:ext uri="{FF2B5EF4-FFF2-40B4-BE49-F238E27FC236}">
                <a16:creationId xmlns:a16="http://schemas.microsoft.com/office/drawing/2014/main" id="{9A0E274D-935A-476C-BF65-104973BB26B9}"/>
              </a:ext>
            </a:extLst>
          </p:cNvPr>
          <p:cNvSpPr>
            <a:spLocks noChangeArrowheads="1"/>
          </p:cNvSpPr>
          <p:nvPr/>
        </p:nvSpPr>
        <p:spPr bwMode="auto">
          <a:xfrm>
            <a:off x="8351834" y="3476895"/>
            <a:ext cx="850910" cy="846347"/>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1" name="Oval 70">
            <a:extLst>
              <a:ext uri="{FF2B5EF4-FFF2-40B4-BE49-F238E27FC236}">
                <a16:creationId xmlns:a16="http://schemas.microsoft.com/office/drawing/2014/main" id="{885089AC-2D71-4EDD-AD44-B96AF6EEC69C}"/>
              </a:ext>
            </a:extLst>
          </p:cNvPr>
          <p:cNvSpPr>
            <a:spLocks noChangeArrowheads="1"/>
          </p:cNvSpPr>
          <p:nvPr/>
        </p:nvSpPr>
        <p:spPr bwMode="auto">
          <a:xfrm>
            <a:off x="6971985" y="3485346"/>
            <a:ext cx="850910" cy="846347"/>
          </a:xfrm>
          <a:prstGeom prst="ellipse">
            <a:avLst/>
          </a:prstGeom>
          <a:solidFill>
            <a:schemeClr val="accent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7" name="Oval 76">
            <a:extLst>
              <a:ext uri="{FF2B5EF4-FFF2-40B4-BE49-F238E27FC236}">
                <a16:creationId xmlns:a16="http://schemas.microsoft.com/office/drawing/2014/main" id="{9F47C9B1-17E9-4EBC-8C24-2C1D054FDC9F}"/>
              </a:ext>
            </a:extLst>
          </p:cNvPr>
          <p:cNvSpPr>
            <a:spLocks noChangeArrowheads="1"/>
          </p:cNvSpPr>
          <p:nvPr/>
        </p:nvSpPr>
        <p:spPr bwMode="auto">
          <a:xfrm>
            <a:off x="3785475" y="3462803"/>
            <a:ext cx="850910" cy="846347"/>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78" name="Straight Connector 77">
            <a:extLst>
              <a:ext uri="{FF2B5EF4-FFF2-40B4-BE49-F238E27FC236}">
                <a16:creationId xmlns:a16="http://schemas.microsoft.com/office/drawing/2014/main" id="{CA5C7143-DF4E-4AAA-AE61-FCEB1780C90C}"/>
              </a:ext>
            </a:extLst>
          </p:cNvPr>
          <p:cNvCxnSpPr/>
          <p:nvPr/>
        </p:nvCxnSpPr>
        <p:spPr>
          <a:xfrm>
            <a:off x="4621991" y="3918934"/>
            <a:ext cx="704378"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E684DC39-C03B-48EC-9FC1-5177AD864D62}"/>
              </a:ext>
            </a:extLst>
          </p:cNvPr>
          <p:cNvCxnSpPr/>
          <p:nvPr/>
        </p:nvCxnSpPr>
        <p:spPr>
          <a:xfrm>
            <a:off x="7787201" y="3932594"/>
            <a:ext cx="55309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F9B3AC3-1F7C-4A2F-8B7E-6302518A9D81}"/>
              </a:ext>
            </a:extLst>
          </p:cNvPr>
          <p:cNvCxnSpPr>
            <a:cxnSpLocks/>
            <a:stCxn id="77" idx="4"/>
          </p:cNvCxnSpPr>
          <p:nvPr/>
        </p:nvCxnSpPr>
        <p:spPr>
          <a:xfrm>
            <a:off x="4210931" y="4309150"/>
            <a:ext cx="0" cy="3143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8956459C-AB54-4C26-A9A4-5236B3A3B599}"/>
              </a:ext>
            </a:extLst>
          </p:cNvPr>
          <p:cNvCxnSpPr>
            <a:cxnSpLocks/>
          </p:cNvCxnSpPr>
          <p:nvPr/>
        </p:nvCxnSpPr>
        <p:spPr>
          <a:xfrm flipH="1">
            <a:off x="8763433" y="4298642"/>
            <a:ext cx="5747" cy="67707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pic>
        <p:nvPicPr>
          <p:cNvPr id="82" name="Graphic 81" descr="Map compass">
            <a:extLst>
              <a:ext uri="{FF2B5EF4-FFF2-40B4-BE49-F238E27FC236}">
                <a16:creationId xmlns:a16="http://schemas.microsoft.com/office/drawing/2014/main" id="{32051623-7FD0-48C7-A04A-FF5320312AC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45116" y="3569098"/>
            <a:ext cx="664639" cy="661075"/>
          </a:xfrm>
          <a:prstGeom prst="rect">
            <a:avLst/>
          </a:prstGeom>
        </p:spPr>
      </p:pic>
      <p:sp>
        <p:nvSpPr>
          <p:cNvPr id="86" name="Rectangle 85">
            <a:extLst>
              <a:ext uri="{FF2B5EF4-FFF2-40B4-BE49-F238E27FC236}">
                <a16:creationId xmlns:a16="http://schemas.microsoft.com/office/drawing/2014/main" id="{80D04CCA-A7E0-41C0-8EE5-B1982D3F793B}"/>
              </a:ext>
            </a:extLst>
          </p:cNvPr>
          <p:cNvSpPr/>
          <p:nvPr/>
        </p:nvSpPr>
        <p:spPr>
          <a:xfrm>
            <a:off x="3447818" y="4720085"/>
            <a:ext cx="1653183" cy="884858"/>
          </a:xfrm>
          <a:prstGeom prst="rect">
            <a:avLst/>
          </a:prstGeom>
        </p:spPr>
        <p:txBody>
          <a:bodyPr wrap="square">
            <a:spAutoFit/>
          </a:bodyPr>
          <a:lstStyle/>
          <a:p>
            <a:pPr algn="ctr">
              <a:spcAft>
                <a:spcPts val="400"/>
              </a:spcAft>
            </a:pPr>
            <a:r>
              <a:rPr lang="en-AU" sz="1100" b="1"/>
              <a:t>01-June Exec Forum</a:t>
            </a:r>
          </a:p>
          <a:p>
            <a:pPr marL="171450" indent="-171450">
              <a:spcAft>
                <a:spcPts val="300"/>
              </a:spcAft>
              <a:buFont typeface="Arial" panose="020B0604020202020204" pitchFamily="34" charset="0"/>
              <a:buChar char="•"/>
            </a:pPr>
            <a:r>
              <a:rPr lang="en-AU" sz="1100"/>
              <a:t>Retail Checkpoint Update</a:t>
            </a:r>
          </a:p>
          <a:p>
            <a:pPr marL="171450" indent="-171450">
              <a:buFont typeface="Arial" panose="020B0604020202020204" pitchFamily="34" charset="0"/>
              <a:buChar char="•"/>
            </a:pPr>
            <a:r>
              <a:rPr lang="en-AU" sz="1100"/>
              <a:t>Impacts of replan</a:t>
            </a:r>
          </a:p>
        </p:txBody>
      </p:sp>
      <p:cxnSp>
        <p:nvCxnSpPr>
          <p:cNvPr id="11" name="Straight Arrow Connector 10">
            <a:extLst>
              <a:ext uri="{FF2B5EF4-FFF2-40B4-BE49-F238E27FC236}">
                <a16:creationId xmlns:a16="http://schemas.microsoft.com/office/drawing/2014/main" id="{679F589A-AA9D-4A9B-8591-6F2CA104691D}"/>
              </a:ext>
            </a:extLst>
          </p:cNvPr>
          <p:cNvCxnSpPr>
            <a:cxnSpLocks/>
          </p:cNvCxnSpPr>
          <p:nvPr/>
        </p:nvCxnSpPr>
        <p:spPr>
          <a:xfrm flipV="1">
            <a:off x="7406149" y="2941266"/>
            <a:ext cx="0" cy="544080"/>
          </a:xfrm>
          <a:prstGeom prst="straightConnector1">
            <a:avLst/>
          </a:prstGeom>
          <a:ln>
            <a:solidFill>
              <a:schemeClr val="accent2">
                <a:lumMod val="90000"/>
                <a:lumOff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08758B7E-75C9-4329-B7AF-73F93C489827}"/>
              </a:ext>
            </a:extLst>
          </p:cNvPr>
          <p:cNvSpPr/>
          <p:nvPr/>
        </p:nvSpPr>
        <p:spPr>
          <a:xfrm>
            <a:off x="6707476" y="2171863"/>
            <a:ext cx="1544797" cy="812530"/>
          </a:xfrm>
          <a:prstGeom prst="rect">
            <a:avLst/>
          </a:prstGeom>
        </p:spPr>
        <p:txBody>
          <a:bodyPr wrap="square">
            <a:spAutoFit/>
          </a:bodyPr>
          <a:lstStyle/>
          <a:p>
            <a:pPr algn="ctr">
              <a:lnSpc>
                <a:spcPct val="95000"/>
              </a:lnSpc>
              <a:spcBef>
                <a:spcPts val="300"/>
              </a:spcBef>
              <a:spcAft>
                <a:spcPts val="300"/>
              </a:spcAft>
            </a:pPr>
            <a:r>
              <a:rPr lang="en-US" sz="1100" b="1">
                <a:highlight>
                  <a:srgbClr val="FFFF99"/>
                </a:highlight>
              </a:rPr>
              <a:t>11-June</a:t>
            </a:r>
          </a:p>
          <a:p>
            <a:pPr marL="92075" indent="-92075">
              <a:lnSpc>
                <a:spcPct val="95000"/>
              </a:lnSpc>
              <a:spcBef>
                <a:spcPts val="300"/>
              </a:spcBef>
              <a:spcAft>
                <a:spcPts val="300"/>
              </a:spcAft>
              <a:buFont typeface="Arial" panose="020B0604020202020204" pitchFamily="34" charset="0"/>
              <a:buChar char="•"/>
            </a:pPr>
            <a:r>
              <a:rPr lang="en-AU" sz="1100"/>
              <a:t>Retail Go/No-Go Communicated to PCF via email</a:t>
            </a:r>
            <a:endParaRPr lang="en-US" sz="1100"/>
          </a:p>
        </p:txBody>
      </p:sp>
      <p:sp>
        <p:nvSpPr>
          <p:cNvPr id="91" name="Rectangle 90">
            <a:extLst>
              <a:ext uri="{FF2B5EF4-FFF2-40B4-BE49-F238E27FC236}">
                <a16:creationId xmlns:a16="http://schemas.microsoft.com/office/drawing/2014/main" id="{EFCCC9A3-6B32-4C6C-A353-B93F05C5C847}"/>
              </a:ext>
            </a:extLst>
          </p:cNvPr>
          <p:cNvSpPr/>
          <p:nvPr/>
        </p:nvSpPr>
        <p:spPr>
          <a:xfrm>
            <a:off x="8026804" y="4975543"/>
            <a:ext cx="1872570" cy="1069524"/>
          </a:xfrm>
          <a:prstGeom prst="rect">
            <a:avLst/>
          </a:prstGeom>
        </p:spPr>
        <p:txBody>
          <a:bodyPr wrap="square">
            <a:spAutoFit/>
          </a:bodyPr>
          <a:lstStyle/>
          <a:p>
            <a:pPr algn="ctr"/>
            <a:r>
              <a:rPr lang="en-AU" sz="1200" b="1"/>
              <a:t>17-June PCF</a:t>
            </a:r>
          </a:p>
          <a:p>
            <a:pPr marL="92075" indent="-92075" fontAlgn="base">
              <a:spcBef>
                <a:spcPts val="300"/>
              </a:spcBef>
              <a:buFont typeface="Arial" panose="020B0604020202020204" pitchFamily="34" charset="0"/>
              <a:buChar char="•"/>
            </a:pPr>
            <a:r>
              <a:rPr lang="en-AU" sz="1100"/>
              <a:t>Confirming Go/No-Go</a:t>
            </a:r>
          </a:p>
          <a:p>
            <a:pPr marL="92075" indent="-92075" fontAlgn="base">
              <a:spcBef>
                <a:spcPts val="300"/>
              </a:spcBef>
              <a:buFont typeface="Arial" panose="020B0604020202020204" pitchFamily="34" charset="0"/>
              <a:buChar char="•"/>
            </a:pPr>
            <a:r>
              <a:rPr lang="en-AU" sz="1100"/>
              <a:t>Issue management</a:t>
            </a:r>
          </a:p>
          <a:p>
            <a:pPr marL="92075" indent="-92075" fontAlgn="base">
              <a:spcBef>
                <a:spcPts val="300"/>
              </a:spcBef>
              <a:buFont typeface="Arial" panose="020B0604020202020204" pitchFamily="34" charset="0"/>
              <a:buChar char="•"/>
            </a:pPr>
            <a:r>
              <a:rPr lang="en-AU" sz="1100"/>
              <a:t>Contingency discussion if necessary</a:t>
            </a:r>
          </a:p>
        </p:txBody>
      </p:sp>
      <p:pic>
        <p:nvPicPr>
          <p:cNvPr id="93" name="Graphic 92" descr="Checklist">
            <a:extLst>
              <a:ext uri="{FF2B5EF4-FFF2-40B4-BE49-F238E27FC236}">
                <a16:creationId xmlns:a16="http://schemas.microsoft.com/office/drawing/2014/main" id="{E5653746-17A1-426F-A295-43B1B56553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5032" y="3601610"/>
            <a:ext cx="571795" cy="568729"/>
          </a:xfrm>
          <a:prstGeom prst="rect">
            <a:avLst/>
          </a:prstGeom>
        </p:spPr>
      </p:pic>
      <p:pic>
        <p:nvPicPr>
          <p:cNvPr id="99" name="Graphic 98" descr="Marketing">
            <a:extLst>
              <a:ext uri="{FF2B5EF4-FFF2-40B4-BE49-F238E27FC236}">
                <a16:creationId xmlns:a16="http://schemas.microsoft.com/office/drawing/2014/main" id="{B3A4821F-8FFF-4438-BF15-0A42FAC31D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215862" y="3633873"/>
            <a:ext cx="553091" cy="550126"/>
          </a:xfrm>
          <a:prstGeom prst="rect">
            <a:avLst/>
          </a:prstGeom>
        </p:spPr>
      </p:pic>
      <p:sp>
        <p:nvSpPr>
          <p:cNvPr id="47" name="Oval 46">
            <a:extLst>
              <a:ext uri="{FF2B5EF4-FFF2-40B4-BE49-F238E27FC236}">
                <a16:creationId xmlns:a16="http://schemas.microsoft.com/office/drawing/2014/main" id="{0D91760A-588C-47A4-AA5A-16DD7E0EADCC}"/>
              </a:ext>
            </a:extLst>
          </p:cNvPr>
          <p:cNvSpPr>
            <a:spLocks noChangeArrowheads="1"/>
          </p:cNvSpPr>
          <p:nvPr/>
        </p:nvSpPr>
        <p:spPr bwMode="auto">
          <a:xfrm>
            <a:off x="5344017" y="3485347"/>
            <a:ext cx="850910" cy="846347"/>
          </a:xfrm>
          <a:prstGeom prst="ellipse">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48" name="Straight Connector 47">
            <a:extLst>
              <a:ext uri="{FF2B5EF4-FFF2-40B4-BE49-F238E27FC236}">
                <a16:creationId xmlns:a16="http://schemas.microsoft.com/office/drawing/2014/main" id="{28546204-577E-4BC6-BD1B-B6F73173CF9F}"/>
              </a:ext>
            </a:extLst>
          </p:cNvPr>
          <p:cNvCxnSpPr>
            <a:cxnSpLocks/>
          </p:cNvCxnSpPr>
          <p:nvPr/>
        </p:nvCxnSpPr>
        <p:spPr>
          <a:xfrm>
            <a:off x="6143579" y="3932594"/>
            <a:ext cx="828406" cy="0"/>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54" name="Straight Arrow Connector 53">
            <a:extLst>
              <a:ext uri="{FF2B5EF4-FFF2-40B4-BE49-F238E27FC236}">
                <a16:creationId xmlns:a16="http://schemas.microsoft.com/office/drawing/2014/main" id="{7F0C0039-5F6F-4C98-8797-233B5415E27B}"/>
              </a:ext>
            </a:extLst>
          </p:cNvPr>
          <p:cNvCxnSpPr>
            <a:cxnSpLocks/>
            <a:stCxn id="47" idx="4"/>
          </p:cNvCxnSpPr>
          <p:nvPr/>
        </p:nvCxnSpPr>
        <p:spPr>
          <a:xfrm>
            <a:off x="5769472" y="4331694"/>
            <a:ext cx="0" cy="47284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55" name="Rectangle 54">
            <a:extLst>
              <a:ext uri="{FF2B5EF4-FFF2-40B4-BE49-F238E27FC236}">
                <a16:creationId xmlns:a16="http://schemas.microsoft.com/office/drawing/2014/main" id="{48BB962B-8023-4D9A-BA20-1BC284E596CB}"/>
              </a:ext>
            </a:extLst>
          </p:cNvPr>
          <p:cNvSpPr/>
          <p:nvPr/>
        </p:nvSpPr>
        <p:spPr>
          <a:xfrm>
            <a:off x="5011038" y="4836247"/>
            <a:ext cx="1653183" cy="651460"/>
          </a:xfrm>
          <a:prstGeom prst="rect">
            <a:avLst/>
          </a:prstGeom>
        </p:spPr>
        <p:txBody>
          <a:bodyPr wrap="square">
            <a:spAutoFit/>
          </a:bodyPr>
          <a:lstStyle/>
          <a:p>
            <a:pPr algn="ctr"/>
            <a:r>
              <a:rPr lang="en-AU" sz="1100" b="1"/>
              <a:t>04-June PCF Update</a:t>
            </a:r>
          </a:p>
          <a:p>
            <a:pPr marL="171450" indent="-171450">
              <a:spcBef>
                <a:spcPts val="400"/>
              </a:spcBef>
              <a:buFont typeface="Arial" panose="020B0604020202020204" pitchFamily="34" charset="0"/>
              <a:buChar char="•"/>
            </a:pPr>
            <a:r>
              <a:rPr lang="en-AU" sz="1100"/>
              <a:t>Retail Checkpoint Update</a:t>
            </a:r>
          </a:p>
        </p:txBody>
      </p:sp>
      <p:pic>
        <p:nvPicPr>
          <p:cNvPr id="49" name="Graphic 48" descr="Marketing">
            <a:extLst>
              <a:ext uri="{FF2B5EF4-FFF2-40B4-BE49-F238E27FC236}">
                <a16:creationId xmlns:a16="http://schemas.microsoft.com/office/drawing/2014/main" id="{9FE0316D-8064-4837-BBC2-56F8B6526E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65852" y="3626477"/>
            <a:ext cx="553091" cy="550126"/>
          </a:xfrm>
          <a:prstGeom prst="rect">
            <a:avLst/>
          </a:prstGeom>
        </p:spPr>
      </p:pic>
    </p:spTree>
    <p:extLst>
      <p:ext uri="{BB962C8B-B14F-4D97-AF65-F5344CB8AC3E}">
        <p14:creationId xmlns:p14="http://schemas.microsoft.com/office/powerpoint/2010/main" val="359561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Status Update</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Graeme Windley</a:t>
            </a:r>
          </a:p>
        </p:txBody>
      </p:sp>
    </p:spTree>
    <p:extLst>
      <p:ext uri="{BB962C8B-B14F-4D97-AF65-F5344CB8AC3E}">
        <p14:creationId xmlns:p14="http://schemas.microsoft.com/office/powerpoint/2010/main" val="3929282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E67D-1905-4808-B9E4-218649F8BDF2}"/>
              </a:ext>
            </a:extLst>
          </p:cNvPr>
          <p:cNvSpPr>
            <a:spLocks noGrp="1"/>
          </p:cNvSpPr>
          <p:nvPr>
            <p:ph type="title"/>
          </p:nvPr>
        </p:nvSpPr>
        <p:spPr>
          <a:xfrm>
            <a:off x="324505" y="186400"/>
            <a:ext cx="10596595" cy="824402"/>
          </a:xfrm>
        </p:spPr>
        <p:txBody>
          <a:bodyPr>
            <a:normAutofit fontScale="90000"/>
          </a:bodyPr>
          <a:lstStyle/>
          <a:p>
            <a:r>
              <a:rPr lang="en-AU"/>
              <a:t>Retail Checkpoint Criteria against 21 June Go-Live</a:t>
            </a:r>
          </a:p>
        </p:txBody>
      </p:sp>
      <p:sp>
        <p:nvSpPr>
          <p:cNvPr id="5" name="Slide Number Placeholder 4">
            <a:extLst>
              <a:ext uri="{FF2B5EF4-FFF2-40B4-BE49-F238E27FC236}">
                <a16:creationId xmlns:a16="http://schemas.microsoft.com/office/drawing/2014/main" id="{65E9F879-3FCA-4413-99FD-8FFE5B1AB8AF}"/>
              </a:ext>
            </a:extLst>
          </p:cNvPr>
          <p:cNvSpPr>
            <a:spLocks noGrp="1"/>
          </p:cNvSpPr>
          <p:nvPr>
            <p:ph type="sldNum" sz="quarter" idx="12"/>
          </p:nvPr>
        </p:nvSpPr>
        <p:spPr>
          <a:xfrm>
            <a:off x="11353800" y="6162919"/>
            <a:ext cx="576108" cy="365125"/>
          </a:xfrm>
        </p:spPr>
        <p:txBody>
          <a:bodyPr/>
          <a:lstStyle/>
          <a:p>
            <a:fld id="{4EC81F68-4976-451A-B2E9-79BCBD2F70CC}" type="slidenum">
              <a:rPr lang="en-AU" smtClean="0"/>
              <a:t>7</a:t>
            </a:fld>
            <a:endParaRPr lang="en-AU"/>
          </a:p>
        </p:txBody>
      </p:sp>
      <p:sp>
        <p:nvSpPr>
          <p:cNvPr id="8" name="Rectangle 1">
            <a:extLst>
              <a:ext uri="{FF2B5EF4-FFF2-40B4-BE49-F238E27FC236}">
                <a16:creationId xmlns:a16="http://schemas.microsoft.com/office/drawing/2014/main" id="{6BDE4FB2-AC71-44B9-93F2-9595361A422D}"/>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sp>
        <p:nvSpPr>
          <p:cNvPr id="10" name="Rectangle 2">
            <a:extLst>
              <a:ext uri="{FF2B5EF4-FFF2-40B4-BE49-F238E27FC236}">
                <a16:creationId xmlns:a16="http://schemas.microsoft.com/office/drawing/2014/main" id="{344FF79C-BD1C-4D5F-9B04-A00CFCE5C4BA}"/>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graphicFrame>
        <p:nvGraphicFramePr>
          <p:cNvPr id="7" name="Table 8">
            <a:extLst>
              <a:ext uri="{FF2B5EF4-FFF2-40B4-BE49-F238E27FC236}">
                <a16:creationId xmlns:a16="http://schemas.microsoft.com/office/drawing/2014/main" id="{C7AB734C-2693-4DA9-AF13-A10733EED62D}"/>
              </a:ext>
            </a:extLst>
          </p:cNvPr>
          <p:cNvGraphicFramePr>
            <a:graphicFrameLocks noGrp="1"/>
          </p:cNvGraphicFramePr>
          <p:nvPr>
            <p:extLst>
              <p:ext uri="{D42A27DB-BD31-4B8C-83A1-F6EECF244321}">
                <p14:modId xmlns:p14="http://schemas.microsoft.com/office/powerpoint/2010/main" val="79506500"/>
              </p:ext>
            </p:extLst>
          </p:nvPr>
        </p:nvGraphicFramePr>
        <p:xfrm>
          <a:off x="0" y="1010802"/>
          <a:ext cx="12191997" cy="5965211"/>
        </p:xfrm>
        <a:graphic>
          <a:graphicData uri="http://schemas.openxmlformats.org/drawingml/2006/table">
            <a:tbl>
              <a:tblPr firstRow="1" bandRow="1">
                <a:tableStyleId>{7DF18680-E054-41AD-8BC1-D1AEF772440D}</a:tableStyleId>
              </a:tblPr>
              <a:tblGrid>
                <a:gridCol w="1019905">
                  <a:extLst>
                    <a:ext uri="{9D8B030D-6E8A-4147-A177-3AD203B41FA5}">
                      <a16:colId xmlns:a16="http://schemas.microsoft.com/office/drawing/2014/main" val="1715578587"/>
                    </a:ext>
                  </a:extLst>
                </a:gridCol>
                <a:gridCol w="3631223">
                  <a:extLst>
                    <a:ext uri="{9D8B030D-6E8A-4147-A177-3AD203B41FA5}">
                      <a16:colId xmlns:a16="http://schemas.microsoft.com/office/drawing/2014/main" val="2465471930"/>
                    </a:ext>
                  </a:extLst>
                </a:gridCol>
                <a:gridCol w="764929">
                  <a:extLst>
                    <a:ext uri="{9D8B030D-6E8A-4147-A177-3AD203B41FA5}">
                      <a16:colId xmlns:a16="http://schemas.microsoft.com/office/drawing/2014/main" val="494449307"/>
                    </a:ext>
                  </a:extLst>
                </a:gridCol>
                <a:gridCol w="6775940">
                  <a:extLst>
                    <a:ext uri="{9D8B030D-6E8A-4147-A177-3AD203B41FA5}">
                      <a16:colId xmlns:a16="http://schemas.microsoft.com/office/drawing/2014/main" val="292056898"/>
                    </a:ext>
                  </a:extLst>
                </a:gridCol>
              </a:tblGrid>
              <a:tr h="30637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a:solidFill>
                      <a:schemeClr val="accent2"/>
                    </a:solidFill>
                  </a:tcPr>
                </a:tc>
                <a:tc>
                  <a:txBody>
                    <a:bodyPr/>
                    <a:lstStyle/>
                    <a:p>
                      <a:r>
                        <a:rPr lang="en-AU" sz="1400"/>
                        <a:t>Description</a:t>
                      </a:r>
                    </a:p>
                  </a:txBody>
                  <a:tcPr>
                    <a:solidFill>
                      <a:schemeClr val="accent2"/>
                    </a:solidFill>
                  </a:tcPr>
                </a:tc>
                <a:tc>
                  <a:txBody>
                    <a:bodyPr/>
                    <a:lstStyle/>
                    <a:p>
                      <a:r>
                        <a:rPr lang="en-AU" sz="1400"/>
                        <a:t>Status</a:t>
                      </a:r>
                    </a:p>
                  </a:txBody>
                  <a:tcPr>
                    <a:solidFill>
                      <a:schemeClr val="accent2"/>
                    </a:solidFill>
                  </a:tcPr>
                </a:tc>
                <a:tc>
                  <a:txBody>
                    <a:bodyPr/>
                    <a:lstStyle/>
                    <a:p>
                      <a:r>
                        <a:rPr lang="en-AU" sz="1400"/>
                        <a:t>Commentary</a:t>
                      </a:r>
                    </a:p>
                  </a:txBody>
                  <a:tcPr>
                    <a:solidFill>
                      <a:schemeClr val="accent2"/>
                    </a:solidFill>
                  </a:tcPr>
                </a:tc>
                <a:extLst>
                  <a:ext uri="{0D108BD9-81ED-4DB2-BD59-A6C34878D82A}">
                    <a16:rowId xmlns:a16="http://schemas.microsoft.com/office/drawing/2014/main" val="508218256"/>
                  </a:ext>
                </a:extLst>
              </a:tr>
              <a:tr h="968328">
                <a:tc>
                  <a:txBody>
                    <a:bodyPr/>
                    <a:lstStyle/>
                    <a:p>
                      <a:r>
                        <a:rPr lang="en-AU" sz="1200" b="1">
                          <a:effectLst/>
                        </a:rPr>
                        <a:t>Testing</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All UAT test cases executed </a:t>
                      </a:r>
                      <a:r>
                        <a:rPr lang="en-AU" sz="1200"/>
                        <a:t>with no critical defects that cannot be remedied for 21 June go-live.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200"/>
                        <a:t>Delayed / In Progress</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t>5MS has had delays completing its final UAT cases, largely impacted by data issues from current MSATS data. Numerous fixes deployed have been successful in unblocking the changes in the lower environments enabling PAE to run successfully again. AEMO is in the process of applying these fixes to the Pre-Production environment, however this has held up the delivery of 3 x Settlements run in Pre-Production for Industry testing.</a:t>
                      </a:r>
                      <a:endParaRPr lang="en-AU" sz="1200" kern="1200">
                        <a:solidFill>
                          <a:schemeClr val="dk1"/>
                        </a:solidFill>
                        <a:latin typeface="+mn-lt"/>
                        <a:ea typeface="+mn-ea"/>
                        <a:cs typeface="+mn-cs"/>
                      </a:endParaRPr>
                    </a:p>
                  </a:txBody>
                  <a:tcPr anchor="ctr"/>
                </a:tc>
                <a:extLst>
                  <a:ext uri="{0D108BD9-81ED-4DB2-BD59-A6C34878D82A}">
                    <a16:rowId xmlns:a16="http://schemas.microsoft.com/office/drawing/2014/main" val="271369402"/>
                  </a:ext>
                </a:extLst>
              </a:tr>
              <a:tr h="616209">
                <a:tc>
                  <a:txBody>
                    <a:bodyPr/>
                    <a:lstStyle/>
                    <a:p>
                      <a:r>
                        <a:rPr lang="en-AU" sz="1200" b="1">
                          <a:effectLst/>
                        </a:rPr>
                        <a:t>Solution Stability</a:t>
                      </a:r>
                      <a:endParaRPr lang="en-AU" sz="1200" b="1"/>
                    </a:p>
                  </a:txBody>
                  <a:tcPr anchor="ctr"/>
                </a:tc>
                <a:tc>
                  <a:txBody>
                    <a:bodyPr/>
                    <a:lstStyle/>
                    <a:p>
                      <a:r>
                        <a:rPr lang="en-AU" sz="1200">
                          <a:effectLst/>
                        </a:rPr>
                        <a:t>End-to-end solution operating stably in Test with no process blockers or unexplainable pauses/interruptions to processing.</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i="1"/>
                        <a:t>Stability has improved, and enabled testing execution to progress. Improvements (i.e. defensive programming) introduced have been successful.  Some initial stability issues were experienced in Pre-Production however AEMO is confident this has been tuned and therefore rectified. </a:t>
                      </a:r>
                    </a:p>
                  </a:txBody>
                  <a:tcPr anchor="ctr"/>
                </a:tc>
                <a:extLst>
                  <a:ext uri="{0D108BD9-81ED-4DB2-BD59-A6C34878D82A}">
                    <a16:rowId xmlns:a16="http://schemas.microsoft.com/office/drawing/2014/main" val="2793707006"/>
                  </a:ext>
                </a:extLst>
              </a:tr>
              <a:tr h="968328">
                <a:tc>
                  <a:txBody>
                    <a:bodyPr/>
                    <a:lstStyle/>
                    <a:p>
                      <a:r>
                        <a:rPr lang="en-AU" sz="1200" b="1">
                          <a:effectLst/>
                        </a:rPr>
                        <a:t>Remediation</a:t>
                      </a:r>
                      <a:endParaRPr lang="en-AU" sz="1200" b="1"/>
                    </a:p>
                  </a:txBody>
                  <a:tcPr anchor="ctr"/>
                </a:tc>
                <a:tc>
                  <a:txBody>
                    <a:bodyPr/>
                    <a:lstStyle/>
                    <a:p>
                      <a:r>
                        <a:rPr lang="en-AU" sz="1200">
                          <a:effectLst/>
                        </a:rPr>
                        <a:t>Known remediation work (internal reports performance, business activity monitoring) completed and remediation for any new defects scheduled.</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olidFill>
                            <a:schemeClr val="tx1"/>
                          </a:solidFill>
                        </a:rPr>
                        <a:t>In Progress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rPr>
                        <a:t>Internal work on Business Activity Monitoring and Operational Reporting have progress to the point where the program has a solution capable of meeting Production requirements and will continue to deploy these internally over the next few weeks. </a:t>
                      </a:r>
                      <a:r>
                        <a:rPr lang="en-AU" sz="1200" strike="noStrike">
                          <a:solidFill>
                            <a:schemeClr val="tx1"/>
                          </a:solidFill>
                        </a:rPr>
                        <a:t>In addition, the 5MS program has also been impacted by COVID, with multiple team members either in India or with family members in India impacted by the virus and needing time off work. This has slowed down issue resolution, however the situation is improving.</a:t>
                      </a:r>
                    </a:p>
                  </a:txBody>
                  <a:tcPr anchor="ctr"/>
                </a:tc>
                <a:extLst>
                  <a:ext uri="{0D108BD9-81ED-4DB2-BD59-A6C34878D82A}">
                    <a16:rowId xmlns:a16="http://schemas.microsoft.com/office/drawing/2014/main" val="1625519646"/>
                  </a:ext>
                </a:extLst>
              </a:tr>
              <a:tr h="616209">
                <a:tc>
                  <a:txBody>
                    <a:bodyPr/>
                    <a:lstStyle/>
                    <a:p>
                      <a:r>
                        <a:rPr lang="en-AU" sz="1200" b="1">
                          <a:effectLst/>
                        </a:rPr>
                        <a:t>Performance</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“Day in the Life Testing” completed with no performance issues identified that cannot be remedied for 21 June go-live.</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i="1"/>
                        <a:t>All Day In The Life testing now completed, with the volumes ingested / outputted matched live industry requirements.</a:t>
                      </a:r>
                      <a:endParaRPr lang="en-AU" sz="1200" i="1"/>
                    </a:p>
                  </a:txBody>
                  <a:tcPr anchor="ctr"/>
                </a:tc>
                <a:extLst>
                  <a:ext uri="{0D108BD9-81ED-4DB2-BD59-A6C34878D82A}">
                    <a16:rowId xmlns:a16="http://schemas.microsoft.com/office/drawing/2014/main" val="1501581093"/>
                  </a:ext>
                </a:extLst>
              </a:tr>
              <a:tr h="440149">
                <a:tc>
                  <a:txBody>
                    <a:bodyPr/>
                    <a:lstStyle/>
                    <a:p>
                      <a:r>
                        <a:rPr lang="en-AU" sz="1200" b="1">
                          <a:effectLst/>
                        </a:rPr>
                        <a:t>Production Cutover</a:t>
                      </a:r>
                      <a:endParaRPr lang="en-AU" sz="1200" b="1"/>
                    </a:p>
                  </a:txBody>
                  <a:tcPr anchor="ctr"/>
                </a:tc>
                <a:tc>
                  <a:txBody>
                    <a:bodyPr/>
                    <a:lstStyle/>
                    <a:p>
                      <a:r>
                        <a:rPr lang="en-AU" sz="1200">
                          <a:effectLst/>
                        </a:rPr>
                        <a:t>Data migration on track and no blockers to meeting criteria/schedule for pre-production deployment.</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In Progress</a:t>
                      </a:r>
                      <a:endParaRPr lang="en-AU" sz="1200"/>
                    </a:p>
                  </a:txBody>
                  <a:tcPr anchor="ctr"/>
                </a:tc>
                <a:tc>
                  <a:txBody>
                    <a:bodyPr/>
                    <a:lstStyle/>
                    <a:p>
                      <a:r>
                        <a:rPr lang="en-AU" sz="1200"/>
                        <a:t>Data Migration to Production is progressing on schedule to 21 June, noting adjustments were required due to the MSATS data issues.</a:t>
                      </a:r>
                    </a:p>
                  </a:txBody>
                  <a:tcPr anchor="ctr"/>
                </a:tc>
                <a:extLst>
                  <a:ext uri="{0D108BD9-81ED-4DB2-BD59-A6C34878D82A}">
                    <a16:rowId xmlns:a16="http://schemas.microsoft.com/office/drawing/2014/main" val="80521530"/>
                  </a:ext>
                </a:extLst>
              </a:tr>
              <a:tr h="1144387">
                <a:tc>
                  <a:txBody>
                    <a:bodyPr/>
                    <a:lstStyle/>
                    <a:p>
                      <a:r>
                        <a:rPr lang="en-AU" sz="1200" b="1">
                          <a:effectLst/>
                        </a:rPr>
                        <a:t>Industry Test</a:t>
                      </a:r>
                      <a:endParaRPr lang="en-AU" sz="1200" b="1"/>
                    </a:p>
                  </a:txBody>
                  <a:tcPr anchor="ctr"/>
                </a:tc>
                <a:tc>
                  <a:txBody>
                    <a:bodyPr/>
                    <a:lstStyle/>
                    <a:p>
                      <a:r>
                        <a:rPr lang="en-AU" sz="1200">
                          <a:effectLst/>
                        </a:rPr>
                        <a:t>Performance of the solution within industry test meets expectations</a:t>
                      </a:r>
                      <a:endParaRPr lang="en-AU" sz="1200"/>
                    </a:p>
                  </a:txBody>
                  <a:tcPr anchor="ctr"/>
                </a:tc>
                <a:tc>
                  <a:txBody>
                    <a:bodyPr/>
                    <a:lstStyle/>
                    <a:p>
                      <a:pPr algn="ctr"/>
                      <a:r>
                        <a:rPr lang="en-AU" sz="1200">
                          <a:sym typeface="Wingdings" panose="05000000000000000000" pitchFamily="2" charset="2"/>
                        </a:rPr>
                        <a:t>Delayed</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lang="en-AU" sz="1200" kern="1200">
                          <a:solidFill>
                            <a:schemeClr val="dk1"/>
                          </a:solidFill>
                          <a:latin typeface="+mn-lt"/>
                          <a:ea typeface="+mn-ea"/>
                          <a:cs typeface="+mn-cs"/>
                        </a:rPr>
                        <a:t>From industry testing two defects have been found that would significantly impact multiple participants, and therefore risk market function at the Platform go live. Both of these have been developed by AEMO: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CH35 limit on filename – change in Pre-Production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Settlement run output RM Reports not containing from and to dates – change now due into Pre-Production Wednesday 9 June (successful testing permitting)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pPr>
                      <a:r>
                        <a:rPr lang="en-AU" sz="1200" kern="1200">
                          <a:solidFill>
                            <a:schemeClr val="dk1"/>
                          </a:solidFill>
                          <a:latin typeface="+mn-lt"/>
                          <a:ea typeface="+mn-ea"/>
                          <a:cs typeface="+mn-cs"/>
                        </a:rPr>
                        <a:t>As above, delivery of 3 x Settlements runs have been delayed due to the MSATS data issue impacts.</a:t>
                      </a:r>
                    </a:p>
                  </a:txBody>
                  <a:tcPr anchor="ctr"/>
                </a:tc>
                <a:extLst>
                  <a:ext uri="{0D108BD9-81ED-4DB2-BD59-A6C34878D82A}">
                    <a16:rowId xmlns:a16="http://schemas.microsoft.com/office/drawing/2014/main" val="1630536127"/>
                  </a:ext>
                </a:extLst>
              </a:tr>
              <a:tr h="721072">
                <a:tc>
                  <a:txBody>
                    <a:bodyPr/>
                    <a:lstStyle/>
                    <a:p>
                      <a:r>
                        <a:rPr lang="en-AU" sz="1200" b="1"/>
                        <a:t>Overall</a:t>
                      </a:r>
                    </a:p>
                  </a:txBody>
                  <a:tcPr anchor="ctr"/>
                </a:tc>
                <a:tc>
                  <a:txBody>
                    <a:bodyPr/>
                    <a:lstStyle/>
                    <a:p>
                      <a:endParaRPr lang="en-AU" sz="1200">
                        <a:highlight>
                          <a:srgbClr val="FFFF00"/>
                        </a:highlight>
                      </a:endParaRPr>
                    </a:p>
                  </a:txBody>
                  <a:tcPr anchor="ctr"/>
                </a:tc>
                <a:tc>
                  <a:txBody>
                    <a:bodyPr/>
                    <a:lstStyle/>
                    <a:p>
                      <a:endParaRPr lang="en-AU" sz="1200"/>
                    </a:p>
                  </a:txBody>
                  <a:tcPr anchor="ctr"/>
                </a:tc>
                <a:tc>
                  <a:txBody>
                    <a:bodyPr/>
                    <a:lstStyle/>
                    <a:p>
                      <a:r>
                        <a:rPr lang="en-AU" sz="1200" strike="noStrike">
                          <a:solidFill>
                            <a:schemeClr val="tx1"/>
                          </a:solidFill>
                        </a:rPr>
                        <a:t>21 June is amber as a result of the issues listed above. Retail platform test status shown overleaf.</a:t>
                      </a:r>
                    </a:p>
                  </a:txBody>
                  <a:tcPr anchor="ctr"/>
                </a:tc>
                <a:extLst>
                  <a:ext uri="{0D108BD9-81ED-4DB2-BD59-A6C34878D82A}">
                    <a16:rowId xmlns:a16="http://schemas.microsoft.com/office/drawing/2014/main" val="3696285219"/>
                  </a:ext>
                </a:extLst>
              </a:tr>
            </a:tbl>
          </a:graphicData>
        </a:graphic>
      </p:graphicFrame>
      <p:grpSp>
        <p:nvGrpSpPr>
          <p:cNvPr id="9" name="Group 8">
            <a:extLst>
              <a:ext uri="{FF2B5EF4-FFF2-40B4-BE49-F238E27FC236}">
                <a16:creationId xmlns:a16="http://schemas.microsoft.com/office/drawing/2014/main" id="{4918FC3B-3918-4027-9097-8DF6BEEBEE6F}"/>
              </a:ext>
            </a:extLst>
          </p:cNvPr>
          <p:cNvGrpSpPr/>
          <p:nvPr/>
        </p:nvGrpSpPr>
        <p:grpSpPr>
          <a:xfrm>
            <a:off x="4812379" y="6323654"/>
            <a:ext cx="442440" cy="390361"/>
            <a:chOff x="181654" y="2696976"/>
            <a:chExt cx="432000" cy="432000"/>
          </a:xfrm>
        </p:grpSpPr>
        <p:sp>
          <p:nvSpPr>
            <p:cNvPr id="12" name="Rectangle: Rounded Corners 11">
              <a:extLst>
                <a:ext uri="{FF2B5EF4-FFF2-40B4-BE49-F238E27FC236}">
                  <a16:creationId xmlns:a16="http://schemas.microsoft.com/office/drawing/2014/main" id="{761AFCC7-8CCC-4442-B077-8D11F189A62F}"/>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13" name="Oval 12">
              <a:extLst>
                <a:ext uri="{FF2B5EF4-FFF2-40B4-BE49-F238E27FC236}">
                  <a16:creationId xmlns:a16="http://schemas.microsoft.com/office/drawing/2014/main" id="{B1685EC3-AF05-4C7B-AFBF-6F37FFE68FDD}"/>
                </a:ext>
              </a:extLst>
            </p:cNvPr>
            <p:cNvSpPr/>
            <p:nvPr/>
          </p:nvSpPr>
          <p:spPr>
            <a:xfrm>
              <a:off x="292202" y="2793455"/>
              <a:ext cx="210903" cy="23904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367891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80E330-0216-40EB-9CD1-0091FF4E57B8}"/>
              </a:ext>
            </a:extLst>
          </p:cNvPr>
          <p:cNvSpPr>
            <a:spLocks noGrp="1"/>
          </p:cNvSpPr>
          <p:nvPr>
            <p:ph type="title"/>
          </p:nvPr>
        </p:nvSpPr>
        <p:spPr/>
        <p:txBody>
          <a:bodyPr/>
          <a:lstStyle/>
          <a:p>
            <a:r>
              <a:rPr lang="en-AU"/>
              <a:t>Retail Test Status</a:t>
            </a:r>
          </a:p>
        </p:txBody>
      </p:sp>
      <p:sp>
        <p:nvSpPr>
          <p:cNvPr id="3" name="Slide Number Placeholder 2">
            <a:extLst>
              <a:ext uri="{FF2B5EF4-FFF2-40B4-BE49-F238E27FC236}">
                <a16:creationId xmlns:a16="http://schemas.microsoft.com/office/drawing/2014/main" id="{4B534750-9842-4F67-BE4A-C50F528DCF29}"/>
              </a:ext>
            </a:extLst>
          </p:cNvPr>
          <p:cNvSpPr>
            <a:spLocks noGrp="1"/>
          </p:cNvSpPr>
          <p:nvPr>
            <p:ph type="sldNum" sz="quarter" idx="12"/>
          </p:nvPr>
        </p:nvSpPr>
        <p:spPr/>
        <p:txBody>
          <a:bodyPr/>
          <a:lstStyle/>
          <a:p>
            <a:fld id="{4EC81F68-4976-451A-B2E9-79BCBD2F70CC}" type="slidenum">
              <a:rPr lang="en-AU" smtClean="0"/>
              <a:t>8</a:t>
            </a:fld>
            <a:endParaRPr lang="en-AU"/>
          </a:p>
        </p:txBody>
      </p:sp>
      <p:sp>
        <p:nvSpPr>
          <p:cNvPr id="8" name="TextBox 7">
            <a:extLst>
              <a:ext uri="{FF2B5EF4-FFF2-40B4-BE49-F238E27FC236}">
                <a16:creationId xmlns:a16="http://schemas.microsoft.com/office/drawing/2014/main" id="{7EABC90D-2E3F-4583-B204-FB5F7A466C62}"/>
              </a:ext>
            </a:extLst>
          </p:cNvPr>
          <p:cNvSpPr txBox="1"/>
          <p:nvPr/>
        </p:nvSpPr>
        <p:spPr>
          <a:xfrm>
            <a:off x="296698" y="1441248"/>
            <a:ext cx="11343763" cy="4832092"/>
          </a:xfrm>
          <a:prstGeom prst="rect">
            <a:avLst/>
          </a:prstGeom>
          <a:noFill/>
        </p:spPr>
        <p:txBody>
          <a:bodyPr wrap="square" rtlCol="0">
            <a:spAutoFit/>
          </a:bodyPr>
          <a:lstStyle/>
          <a:p>
            <a:r>
              <a:rPr lang="en-AU" b="1"/>
              <a:t>Status Provided at the Exec Forum</a:t>
            </a:r>
          </a:p>
          <a:p>
            <a:pPr marL="285750" indent="-285750">
              <a:spcBef>
                <a:spcPts val="600"/>
              </a:spcBef>
              <a:buFont typeface="Arial" panose="020B0604020202020204" pitchFamily="34" charset="0"/>
              <a:buChar char="•"/>
            </a:pPr>
            <a:r>
              <a:rPr lang="en-AU" sz="1600"/>
              <a:t>Testing has resumed following remediation of the MSATS data issues</a:t>
            </a:r>
          </a:p>
          <a:p>
            <a:pPr marL="285750" indent="-285750">
              <a:spcBef>
                <a:spcPts val="600"/>
              </a:spcBef>
              <a:buFont typeface="Arial" panose="020B0604020202020204" pitchFamily="34" charset="0"/>
              <a:buChar char="•"/>
            </a:pPr>
            <a:r>
              <a:rPr lang="en-AU" sz="1600"/>
              <a:t>Indicated accordingly that we were more confident than not that go-live on 21 June would proceed</a:t>
            </a:r>
          </a:p>
          <a:p>
            <a:endParaRPr lang="en-AU" sz="1400"/>
          </a:p>
          <a:p>
            <a:r>
              <a:rPr lang="en-AU" b="1"/>
              <a:t>Status Since Exec Forum</a:t>
            </a:r>
          </a:p>
          <a:p>
            <a:pPr marL="285750" indent="-285750">
              <a:spcBef>
                <a:spcPts val="600"/>
              </a:spcBef>
              <a:buFont typeface="Arial" panose="020B0604020202020204" pitchFamily="34" charset="0"/>
              <a:buChar char="•"/>
            </a:pPr>
            <a:r>
              <a:rPr lang="en-AU" sz="1600"/>
              <a:t>Testing has continued in the 5MS lower environments</a:t>
            </a:r>
          </a:p>
          <a:p>
            <a:pPr marL="285750" indent="-285750">
              <a:spcBef>
                <a:spcPts val="600"/>
              </a:spcBef>
              <a:buFont typeface="Arial" panose="020B0604020202020204" pitchFamily="34" charset="0"/>
              <a:buChar char="•"/>
            </a:pPr>
            <a:r>
              <a:rPr lang="en-AU" sz="1600"/>
              <a:t>However, we are still bedding in the changes and promoting those changes through the environments</a:t>
            </a:r>
          </a:p>
          <a:p>
            <a:pPr marL="285750" indent="-285750">
              <a:spcBef>
                <a:spcPts val="600"/>
              </a:spcBef>
              <a:buFont typeface="Arial" panose="020B0604020202020204" pitchFamily="34" charset="0"/>
              <a:buChar char="•"/>
            </a:pPr>
            <a:r>
              <a:rPr lang="en-AU" sz="1600"/>
              <a:t>As such, we are yet to make available Settlements runs to industry in Pre-Prod</a:t>
            </a:r>
          </a:p>
          <a:p>
            <a:pPr marL="285750" indent="-285750">
              <a:spcBef>
                <a:spcPts val="600"/>
              </a:spcBef>
              <a:buFont typeface="Arial" panose="020B0604020202020204" pitchFamily="34" charset="0"/>
              <a:buChar char="•"/>
            </a:pPr>
            <a:r>
              <a:rPr lang="en-AU" sz="1600"/>
              <a:t>We anticipate providing these Settlements runs on Tuesday and Thursday of next week</a:t>
            </a:r>
          </a:p>
          <a:p>
            <a:pPr marL="285750" indent="-285750">
              <a:spcBef>
                <a:spcPts val="600"/>
              </a:spcBef>
              <a:buFont typeface="Arial" panose="020B0604020202020204" pitchFamily="34" charset="0"/>
              <a:buChar char="•"/>
            </a:pPr>
            <a:r>
              <a:rPr lang="en-AU" sz="1600"/>
              <a:t>Successful delivery of these runs is evidence of readiness of the end-to-end process for production go-live</a:t>
            </a:r>
          </a:p>
          <a:p>
            <a:pPr marL="285750" indent="-285750">
              <a:spcBef>
                <a:spcPts val="600"/>
              </a:spcBef>
              <a:buFont typeface="Arial" panose="020B0604020202020204" pitchFamily="34" charset="0"/>
              <a:buChar char="•"/>
            </a:pPr>
            <a:r>
              <a:rPr lang="en-AU" sz="1600"/>
              <a:t>We are optimistic but not certain that these Settlements runs will be made available</a:t>
            </a:r>
          </a:p>
          <a:p>
            <a:pPr marL="742950" lvl="1" indent="-285750">
              <a:buFont typeface="Arial" panose="020B0604020202020204" pitchFamily="34" charset="0"/>
              <a:buChar char="•"/>
            </a:pPr>
            <a:endParaRPr lang="en-AU" sz="1400"/>
          </a:p>
          <a:p>
            <a:r>
              <a:rPr lang="en-AU" b="1"/>
              <a:t>Conclusion</a:t>
            </a:r>
          </a:p>
          <a:p>
            <a:pPr marL="285750" indent="-285750">
              <a:spcBef>
                <a:spcPts val="600"/>
              </a:spcBef>
              <a:buFont typeface="Arial" panose="020B0604020202020204" pitchFamily="34" charset="0"/>
              <a:buChar char="•"/>
            </a:pPr>
            <a:r>
              <a:rPr lang="en-AU" sz="1600"/>
              <a:t>Progress since the Executive Forum is positive but slower than we would like</a:t>
            </a:r>
          </a:p>
          <a:p>
            <a:pPr marL="285750" indent="-285750">
              <a:spcBef>
                <a:spcPts val="600"/>
              </a:spcBef>
              <a:buFont typeface="Arial" panose="020B0604020202020204" pitchFamily="34" charset="0"/>
              <a:buChar char="•"/>
            </a:pPr>
            <a:r>
              <a:rPr lang="en-AU" sz="1600"/>
              <a:t>The time available to successfully demonstrate that our data issues have been satisfactorily resolved is less, and therefore we now regard the time remaining until go-live decision as tight</a:t>
            </a:r>
          </a:p>
        </p:txBody>
      </p:sp>
    </p:spTree>
    <p:extLst>
      <p:ext uri="{BB962C8B-B14F-4D97-AF65-F5344CB8AC3E}">
        <p14:creationId xmlns:p14="http://schemas.microsoft.com/office/powerpoint/2010/main" val="1973456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BCC8A-9150-4762-B159-56761EDD3607}"/>
              </a:ext>
            </a:extLst>
          </p:cNvPr>
          <p:cNvSpPr>
            <a:spLocks noGrp="1"/>
          </p:cNvSpPr>
          <p:nvPr>
            <p:ph type="title"/>
          </p:nvPr>
        </p:nvSpPr>
        <p:spPr/>
        <p:txBody>
          <a:bodyPr/>
          <a:lstStyle/>
          <a:p>
            <a:r>
              <a:rPr lang="en-AU"/>
              <a:t>NCONUML Functionality Update</a:t>
            </a:r>
          </a:p>
        </p:txBody>
      </p:sp>
      <p:sp>
        <p:nvSpPr>
          <p:cNvPr id="3" name="Content Placeholder 2">
            <a:extLst>
              <a:ext uri="{FF2B5EF4-FFF2-40B4-BE49-F238E27FC236}">
                <a16:creationId xmlns:a16="http://schemas.microsoft.com/office/drawing/2014/main" id="{A5B2034C-4F6C-4E51-A6A5-8467B5B51C3E}"/>
              </a:ext>
            </a:extLst>
          </p:cNvPr>
          <p:cNvSpPr>
            <a:spLocks noGrp="1"/>
          </p:cNvSpPr>
          <p:nvPr>
            <p:ph idx="1"/>
          </p:nvPr>
        </p:nvSpPr>
        <p:spPr/>
        <p:txBody>
          <a:bodyPr vert="horz" lIns="91440" tIns="45720" rIns="91440" bIns="45720" rtlCol="0" anchor="t">
            <a:normAutofit/>
          </a:bodyPr>
          <a:lstStyle/>
          <a:p>
            <a:r>
              <a:rPr lang="en-AU" sz="1800"/>
              <a:t>AEMO’s priority is to maintain the 21 June Retail go-live release. </a:t>
            </a:r>
          </a:p>
          <a:p>
            <a:r>
              <a:rPr lang="en-AU" sz="1800"/>
              <a:t>As discussed with the RWG, AEMO noted that AEMO UAT needed to be complete prior to the testing of NCONUML.  As reported in the previous section, UAT is ongoing. </a:t>
            </a:r>
          </a:p>
          <a:p>
            <a:r>
              <a:rPr lang="en-AU" sz="1800"/>
              <a:t>AEMO is confirming that the NCONUML functionality will be delivered in a release post the Retail go-live on 21 June.</a:t>
            </a:r>
          </a:p>
          <a:p>
            <a:r>
              <a:rPr lang="en-AU" sz="1800"/>
              <a:t>The NCONUML release date will be confirmed with PCF on 17 June but will be beyond 5 July.</a:t>
            </a:r>
          </a:p>
          <a:p>
            <a:r>
              <a:rPr lang="en-AU" sz="1800"/>
              <a:t>Impacted Metering Transition Plan activities will be revised in line with revised release date.</a:t>
            </a:r>
          </a:p>
          <a:p>
            <a:r>
              <a:rPr lang="en-AU" sz="1800"/>
              <a:t>AEMO recognises that this compressed timeline for the NCONUML activities may cause potential compliance issues for some participants</a:t>
            </a:r>
          </a:p>
          <a:p>
            <a:r>
              <a:rPr lang="en-AU" sz="1800"/>
              <a:t>AEMO is investigating ways to mitigate this impact</a:t>
            </a:r>
          </a:p>
        </p:txBody>
      </p:sp>
      <p:sp>
        <p:nvSpPr>
          <p:cNvPr id="4" name="Slide Number Placeholder 3">
            <a:extLst>
              <a:ext uri="{FF2B5EF4-FFF2-40B4-BE49-F238E27FC236}">
                <a16:creationId xmlns:a16="http://schemas.microsoft.com/office/drawing/2014/main" id="{87B764E4-4ADE-49E9-A5B0-A87D31EEAB89}"/>
              </a:ext>
            </a:extLst>
          </p:cNvPr>
          <p:cNvSpPr>
            <a:spLocks noGrp="1"/>
          </p:cNvSpPr>
          <p:nvPr>
            <p:ph type="sldNum" sz="quarter" idx="12"/>
          </p:nvPr>
        </p:nvSpPr>
        <p:spPr/>
        <p:txBody>
          <a:bodyPr/>
          <a:lstStyle/>
          <a:p>
            <a:fld id="{4EC81F68-4976-451A-B2E9-79BCBD2F70CC}" type="slidenum">
              <a:rPr lang="en-AU" smtClean="0"/>
              <a:t>9</a:t>
            </a:fld>
            <a:endParaRPr lang="en-AU"/>
          </a:p>
        </p:txBody>
      </p:sp>
    </p:spTree>
    <p:extLst>
      <p:ext uri="{BB962C8B-B14F-4D97-AF65-F5344CB8AC3E}">
        <p14:creationId xmlns:p14="http://schemas.microsoft.com/office/powerpoint/2010/main" val="2127288550"/>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5" ma:contentTypeDescription="Create a new document." ma:contentTypeScope="" ma:versionID="d47a32df3ba9ee044eec71e353ccdb92">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385747eb7925e3735996435d291e4324"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50BEAAE-B0C7-41D3-8EB1-0310B00BD48C}">
  <ds:schemaRefs>
    <ds:schemaRef ds:uri="http://schemas.microsoft.com/sharepoint/v3/contenttype/forms"/>
  </ds:schemaRefs>
</ds:datastoreItem>
</file>

<file path=customXml/itemProps3.xml><?xml version="1.0" encoding="utf-8"?>
<ds:datastoreItem xmlns:ds="http://schemas.openxmlformats.org/officeDocument/2006/customXml" ds:itemID="{90B970B8-D191-44CD-A596-C2D181D35F84}">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AEMO09</vt:lpstr>
      <vt:lpstr>5MS &amp; GS Program Consultative Forum – Special Session – 33a</vt:lpstr>
      <vt:lpstr>AEMO Competition Law  Meeting Protocol</vt:lpstr>
      <vt:lpstr>Agenda</vt:lpstr>
      <vt:lpstr>Welcome</vt:lpstr>
      <vt:lpstr>Approach to Retail Status Updates</vt:lpstr>
      <vt:lpstr>Retail Status Update</vt:lpstr>
      <vt:lpstr>Retail Checkpoint Criteria against 21 June Go-Live</vt:lpstr>
      <vt:lpstr>Retail Test Status</vt:lpstr>
      <vt:lpstr>NCONUML Functionality Update</vt:lpstr>
      <vt:lpstr>Next Steps </vt:lpstr>
      <vt:lpstr>Next Steps</vt:lpstr>
      <vt:lpstr>General Questions</vt:lpstr>
      <vt:lpstr>Upcoming Meetings  AEMO | Program Calendar and Timelines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2</cp:revision>
  <cp:lastPrinted>2019-08-14T02:02:16Z</cp:lastPrinted>
  <dcterms:created xsi:type="dcterms:W3CDTF">2018-04-12T04:49:35Z</dcterms:created>
  <dcterms:modified xsi:type="dcterms:W3CDTF">2021-06-08T23:29:17Z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