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38"/>
  </p:notesMasterIdLst>
  <p:sldIdLst>
    <p:sldId id="257" r:id="rId6"/>
    <p:sldId id="1501" r:id="rId7"/>
    <p:sldId id="465" r:id="rId8"/>
    <p:sldId id="2146847053" r:id="rId9"/>
    <p:sldId id="1466" r:id="rId10"/>
    <p:sldId id="1503" r:id="rId11"/>
    <p:sldId id="879" r:id="rId12"/>
    <p:sldId id="1502" r:id="rId13"/>
    <p:sldId id="3866" r:id="rId14"/>
    <p:sldId id="3842" r:id="rId15"/>
    <p:sldId id="1539" r:id="rId16"/>
    <p:sldId id="1552" r:id="rId17"/>
    <p:sldId id="1551" r:id="rId18"/>
    <p:sldId id="1467" r:id="rId19"/>
    <p:sldId id="4048" r:id="rId20"/>
    <p:sldId id="2146847049" r:id="rId21"/>
    <p:sldId id="2146847051" r:id="rId22"/>
    <p:sldId id="2146847050" r:id="rId23"/>
    <p:sldId id="2146847052" r:id="rId24"/>
    <p:sldId id="3879" r:id="rId25"/>
    <p:sldId id="3871" r:id="rId26"/>
    <p:sldId id="1468" r:id="rId27"/>
    <p:sldId id="3881" r:id="rId28"/>
    <p:sldId id="3877" r:id="rId29"/>
    <p:sldId id="3791" r:id="rId30"/>
    <p:sldId id="3880" r:id="rId31"/>
    <p:sldId id="3874" r:id="rId32"/>
    <p:sldId id="1514" r:id="rId33"/>
    <p:sldId id="3872" r:id="rId34"/>
    <p:sldId id="4042" r:id="rId35"/>
    <p:sldId id="1500" r:id="rId36"/>
    <p:sldId id="151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genda and Actions" id="{2516B57D-942A-48D4-B424-A2B55035C8EA}">
          <p14:sldIdLst>
            <p14:sldId id="257"/>
            <p14:sldId id="1501"/>
            <p14:sldId id="465"/>
            <p14:sldId id="2146847053"/>
            <p14:sldId id="1466"/>
            <p14:sldId id="1503"/>
            <p14:sldId id="879"/>
          </p14:sldIdLst>
        </p14:section>
        <p14:section name="Program Status Update" id="{A824D464-18FC-4756-8E6A-B69E7ECF6DF6}">
          <p14:sldIdLst>
            <p14:sldId id="1502"/>
            <p14:sldId id="3866"/>
            <p14:sldId id="3842"/>
            <p14:sldId id="1539"/>
            <p14:sldId id="1552"/>
            <p14:sldId id="1551"/>
            <p14:sldId id="1467"/>
            <p14:sldId id="4048"/>
            <p14:sldId id="2146847049"/>
            <p14:sldId id="2146847051"/>
            <p14:sldId id="2146847050"/>
            <p14:sldId id="2146847052"/>
            <p14:sldId id="3879"/>
            <p14:sldId id="3871"/>
            <p14:sldId id="1468"/>
            <p14:sldId id="3881"/>
            <p14:sldId id="3877"/>
            <p14:sldId id="3791"/>
            <p14:sldId id="3880"/>
            <p14:sldId id="3874"/>
            <p14:sldId id="1514"/>
            <p14:sldId id="3872"/>
            <p14:sldId id="4042"/>
            <p14:sldId id="1500"/>
            <p14:sldId id="151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11" name="Greg Minney" initials="GM" lastIdx="1" clrIdx="10">
    <p:extLst>
      <p:ext uri="{19B8F6BF-5375-455C-9EA6-DF929625EA0E}">
        <p15:presenceInfo xmlns:p15="http://schemas.microsoft.com/office/powerpoint/2012/main" userId="S::Greg.Minney@aemo.com.au::e657595f-f519-43ef-a5ac-dcb6c666504e"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12" name="Anne-Marie McCague" initials="AM" lastIdx="1" clrIdx="11">
    <p:extLst>
      <p:ext uri="{19B8F6BF-5375-455C-9EA6-DF929625EA0E}">
        <p15:presenceInfo xmlns:p15="http://schemas.microsoft.com/office/powerpoint/2012/main" userId="S::Anne-Marie.McCague@aemo.com.au::3580a8e1-7513-45f1-8e90-655e8672d335"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8E8E8"/>
    <a:srgbClr val="CCCCCC"/>
    <a:srgbClr val="EDCAF2"/>
    <a:srgbClr val="009A00"/>
    <a:srgbClr val="134555"/>
    <a:srgbClr val="620918"/>
    <a:srgbClr val="360F3C"/>
    <a:srgbClr val="A9C399"/>
    <a:srgbClr val="1E4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67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image" Target="../media/image1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19/09/2021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7</a:t>
            </a:fld>
            <a:endParaRPr lang="en-AU"/>
          </a:p>
        </p:txBody>
      </p:sp>
    </p:spTree>
    <p:extLst>
      <p:ext uri="{BB962C8B-B14F-4D97-AF65-F5344CB8AC3E}">
        <p14:creationId xmlns:p14="http://schemas.microsoft.com/office/powerpoint/2010/main" val="1044930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63AB8F0B-E57C-4B69-B2F1-BD7A46316893}" type="slidenum">
              <a:rPr lang="en-AU" smtClean="0"/>
              <a:t>15</a:t>
            </a:fld>
            <a:endParaRPr lang="en-AU"/>
          </a:p>
        </p:txBody>
      </p:sp>
    </p:spTree>
    <p:extLst>
      <p:ext uri="{BB962C8B-B14F-4D97-AF65-F5344CB8AC3E}">
        <p14:creationId xmlns:p14="http://schemas.microsoft.com/office/powerpoint/2010/main" val="1353902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23</a:t>
            </a:fld>
            <a:endParaRPr lang="en-AU"/>
          </a:p>
        </p:txBody>
      </p:sp>
    </p:spTree>
    <p:extLst>
      <p:ext uri="{BB962C8B-B14F-4D97-AF65-F5344CB8AC3E}">
        <p14:creationId xmlns:p14="http://schemas.microsoft.com/office/powerpoint/2010/main" val="107563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39DE090-26EF-450E-97B6-379DF324908B}" type="slidenum">
              <a:rPr lang="en-AU" smtClean="0"/>
              <a:t>29</a:t>
            </a:fld>
            <a:endParaRPr lang="en-AU"/>
          </a:p>
        </p:txBody>
      </p:sp>
    </p:spTree>
    <p:extLst>
      <p:ext uri="{BB962C8B-B14F-4D97-AF65-F5344CB8AC3E}">
        <p14:creationId xmlns:p14="http://schemas.microsoft.com/office/powerpoint/2010/main" val="447172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39DE090-26EF-450E-97B6-379DF324908B}" type="slidenum">
              <a:rPr lang="en-AU" smtClean="0"/>
              <a:t>30</a:t>
            </a:fld>
            <a:endParaRPr lang="en-AU"/>
          </a:p>
        </p:txBody>
      </p:sp>
    </p:spTree>
    <p:extLst>
      <p:ext uri="{BB962C8B-B14F-4D97-AF65-F5344CB8AC3E}">
        <p14:creationId xmlns:p14="http://schemas.microsoft.com/office/powerpoint/2010/main" val="3220085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19/09/2021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19/09/2021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19/09/2021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19/09/2021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19/09/2021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19/09/2021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19/09/2021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19/09/2021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19/09/2021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19/09/2021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19/09/2021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prod.practitest.com/external_dashboards/22665-0799d094"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notesSlide" Target="../notesSlides/notesSlide5.xml"/><Relationship Id="rId7" Type="http://schemas.openxmlformats.org/officeDocument/2006/relationships/package" Target="../embeddings/Microsoft_Excel_Worksheet1.xlsx"/><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hyperlink" Target="https://aemo.com.au/initiatives/major-programs/nem-five-minute-settlement-program-and-global-settlement/participant-toolbox/program-calendar-and-timelines" TargetMode="External"/><Relationship Id="rId5" Type="http://schemas.openxmlformats.org/officeDocument/2006/relationships/image" Target="../media/image18.emf"/><Relationship Id="rId4" Type="http://schemas.openxmlformats.org/officeDocument/2006/relationships/package" Target="../embeddings/Microsoft_Excel_Worksheet.xlsx"/></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9808179" cy="2387600"/>
          </a:xfrm>
        </p:spPr>
        <p:txBody>
          <a:bodyPr>
            <a:normAutofit/>
          </a:bodyPr>
          <a:lstStyle/>
          <a:p>
            <a:r>
              <a:rPr lang="en-AU"/>
              <a:t>5MS &amp; GS Program Consultative Forum #37</a:t>
            </a:r>
            <a:endParaRPr lang="en-AU" baseline="3000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a:t>Thursday, 16 September 2021</a:t>
            </a:r>
          </a:p>
          <a:p>
            <a:r>
              <a:rPr lang="en-AU" sz="1900"/>
              <a:t>This meeting is recorded for the purpose of minute taking.</a:t>
            </a:r>
          </a:p>
          <a:p>
            <a:r>
              <a:rPr lang="en-AU" sz="1900"/>
              <a:t>Please disconnect from your workplace VPN for the WebEx call​</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Essential Meter Capability</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Blaine Miner</a:t>
            </a:r>
          </a:p>
        </p:txBody>
      </p:sp>
    </p:spTree>
    <p:extLst>
      <p:ext uri="{BB962C8B-B14F-4D97-AF65-F5344CB8AC3E}">
        <p14:creationId xmlns:p14="http://schemas.microsoft.com/office/powerpoint/2010/main" val="3929282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193431" y="136526"/>
            <a:ext cx="9446746" cy="1189039"/>
          </a:xfrm>
        </p:spPr>
        <p:txBody>
          <a:bodyPr/>
          <a:lstStyle/>
          <a:p>
            <a:r>
              <a:rPr lang="fr-FR"/>
              <a:t>Tranche 1 </a:t>
            </a:r>
            <a:r>
              <a:rPr lang="fr-FR" err="1"/>
              <a:t>Meters</a:t>
            </a:r>
            <a:r>
              <a:rPr lang="fr-FR"/>
              <a:t> </a:t>
            </a:r>
            <a:r>
              <a:rPr lang="fr-FR" err="1"/>
              <a:t>Overview</a:t>
            </a:r>
            <a:br>
              <a:rPr lang="fr-FR"/>
            </a:br>
            <a:r>
              <a:rPr lang="fr-FR" sz="1450"/>
              <a:t>(As at 13 </a:t>
            </a:r>
            <a:r>
              <a:rPr lang="fr-FR" sz="1450" err="1"/>
              <a:t>September</a:t>
            </a:r>
            <a:r>
              <a:rPr lang="fr-FR" sz="1450"/>
              <a:t> 2021)</a:t>
            </a:r>
            <a:endParaRPr lang="en-AU" sz="145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11</a:t>
            </a:fld>
            <a:endParaRPr lang="en-AU"/>
          </a:p>
        </p:txBody>
      </p:sp>
      <p:sp>
        <p:nvSpPr>
          <p:cNvPr id="5" name="Content Placeholder 4">
            <a:extLst>
              <a:ext uri="{FF2B5EF4-FFF2-40B4-BE49-F238E27FC236}">
                <a16:creationId xmlns:a16="http://schemas.microsoft.com/office/drawing/2014/main" id="{6FF850DA-FBD1-449F-8049-6F4F64FDEC66}"/>
              </a:ext>
            </a:extLst>
          </p:cNvPr>
          <p:cNvSpPr>
            <a:spLocks noGrp="1"/>
          </p:cNvSpPr>
          <p:nvPr>
            <p:ph idx="1"/>
          </p:nvPr>
        </p:nvSpPr>
        <p:spPr>
          <a:xfrm>
            <a:off x="193431" y="1415388"/>
            <a:ext cx="10543771" cy="5388929"/>
          </a:xfrm>
        </p:spPr>
        <p:txBody>
          <a:bodyPr vert="horz" lIns="91440" tIns="45720" rIns="91440" bIns="45720" rtlCol="0" anchor="t">
            <a:normAutofit/>
          </a:bodyPr>
          <a:lstStyle/>
          <a:p>
            <a:pPr>
              <a:lnSpc>
                <a:spcPct val="120000"/>
              </a:lnSpc>
            </a:pPr>
            <a:r>
              <a:rPr lang="en-AU" sz="2400"/>
              <a:t>Installation/reconfiguration</a:t>
            </a:r>
            <a:endParaRPr lang="en-US" sz="2400"/>
          </a:p>
          <a:p>
            <a:pPr lvl="1">
              <a:lnSpc>
                <a:spcPct val="120000"/>
              </a:lnSpc>
            </a:pPr>
            <a:r>
              <a:rPr lang="en-AU" sz="2000"/>
              <a:t>40 essential meters are still not 5min capable, comprising:</a:t>
            </a:r>
          </a:p>
          <a:p>
            <a:pPr lvl="2">
              <a:lnSpc>
                <a:spcPct val="120000"/>
              </a:lnSpc>
            </a:pPr>
            <a:r>
              <a:rPr lang="en-AU" sz="1800"/>
              <a:t>23 ‘Active’ meters (12 of which are at one site)</a:t>
            </a:r>
          </a:p>
          <a:p>
            <a:pPr lvl="2">
              <a:lnSpc>
                <a:spcPct val="120000"/>
              </a:lnSpc>
            </a:pPr>
            <a:r>
              <a:rPr lang="en-AU" sz="1800"/>
              <a:t>17 ‘Non-active’ meters (meters with a NMI status of Greenfield, De-energised or Non-market)</a:t>
            </a:r>
          </a:p>
          <a:p>
            <a:pPr lvl="1">
              <a:lnSpc>
                <a:spcPct val="120000"/>
              </a:lnSpc>
            </a:pPr>
            <a:r>
              <a:rPr lang="en-AU" sz="2000">
                <a:latin typeface="TW Cen MT"/>
              </a:rPr>
              <a:t>MP Contingency plans have been established for any meters at-risk of not being compliant by 1 October 2021</a:t>
            </a:r>
            <a:endParaRPr lang="en-AU" sz="2000"/>
          </a:p>
          <a:p>
            <a:pPr lvl="2">
              <a:lnSpc>
                <a:spcPct val="120000"/>
              </a:lnSpc>
            </a:pPr>
            <a:endParaRPr lang="en-AU" sz="1400"/>
          </a:p>
          <a:p>
            <a:r>
              <a:rPr lang="en-AU" sz="2400"/>
              <a:t>Metering data delivery</a:t>
            </a:r>
            <a:endParaRPr lang="en-US" sz="2400"/>
          </a:p>
          <a:p>
            <a:pPr lvl="1"/>
            <a:r>
              <a:rPr lang="en-AU" sz="2000"/>
              <a:t>3 out of 6 MDPs, servicing essential meters, are now delivering 5min metering data to AEMO</a:t>
            </a:r>
            <a:endParaRPr lang="en-US" sz="2000"/>
          </a:p>
          <a:p>
            <a:pPr lvl="1"/>
            <a:r>
              <a:rPr lang="en-AU" sz="2000"/>
              <a:t>Contingency plans are being finalised for those MDPs who have not commenced delivering 5min metering data</a:t>
            </a:r>
          </a:p>
          <a:p>
            <a:pPr>
              <a:lnSpc>
                <a:spcPct val="120000"/>
              </a:lnSpc>
            </a:pPr>
            <a:endParaRPr lang="en-AU" sz="2400"/>
          </a:p>
        </p:txBody>
      </p:sp>
    </p:spTree>
    <p:extLst>
      <p:ext uri="{BB962C8B-B14F-4D97-AF65-F5344CB8AC3E}">
        <p14:creationId xmlns:p14="http://schemas.microsoft.com/office/powerpoint/2010/main" val="356294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360485" y="136526"/>
            <a:ext cx="9279692" cy="1189039"/>
          </a:xfrm>
        </p:spPr>
        <p:txBody>
          <a:bodyPr>
            <a:normAutofit/>
          </a:bodyPr>
          <a:lstStyle/>
          <a:p>
            <a:r>
              <a:rPr lang="fr-FR"/>
              <a:t>Tranche 1 Overview</a:t>
            </a:r>
            <a:br>
              <a:rPr lang="fr-FR"/>
            </a:br>
            <a:r>
              <a:rPr lang="fr-FR" sz="1814"/>
              <a:t>(Based on MSATS RTCs Only)</a:t>
            </a:r>
            <a:endParaRPr lang="en-AU"/>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12</a:t>
            </a:fld>
            <a:endParaRPr lang="en-AU"/>
          </a:p>
        </p:txBody>
      </p:sp>
      <p:graphicFrame>
        <p:nvGraphicFramePr>
          <p:cNvPr id="8" name="Content Placeholder 7">
            <a:extLst>
              <a:ext uri="{FF2B5EF4-FFF2-40B4-BE49-F238E27FC236}">
                <a16:creationId xmlns:a16="http://schemas.microsoft.com/office/drawing/2014/main" id="{FA0C21DF-FE52-4BED-981D-A8A15FF89168}"/>
              </a:ext>
            </a:extLst>
          </p:cNvPr>
          <p:cNvGraphicFramePr>
            <a:graphicFrameLocks noGrp="1"/>
          </p:cNvGraphicFramePr>
          <p:nvPr>
            <p:ph idx="1"/>
          </p:nvPr>
        </p:nvGraphicFramePr>
        <p:xfrm>
          <a:off x="1697716" y="1520776"/>
          <a:ext cx="8796568" cy="4631023"/>
        </p:xfrm>
        <a:graphic>
          <a:graphicData uri="http://schemas.openxmlformats.org/drawingml/2006/table">
            <a:tbl>
              <a:tblPr firstRow="1" firstCol="1" bandRow="1"/>
              <a:tblGrid>
                <a:gridCol w="1124006">
                  <a:extLst>
                    <a:ext uri="{9D8B030D-6E8A-4147-A177-3AD203B41FA5}">
                      <a16:colId xmlns:a16="http://schemas.microsoft.com/office/drawing/2014/main" val="653526450"/>
                    </a:ext>
                  </a:extLst>
                </a:gridCol>
                <a:gridCol w="1875228">
                  <a:extLst>
                    <a:ext uri="{9D8B030D-6E8A-4147-A177-3AD203B41FA5}">
                      <a16:colId xmlns:a16="http://schemas.microsoft.com/office/drawing/2014/main" val="2317821378"/>
                    </a:ext>
                  </a:extLst>
                </a:gridCol>
                <a:gridCol w="1006638">
                  <a:extLst>
                    <a:ext uri="{9D8B030D-6E8A-4147-A177-3AD203B41FA5}">
                      <a16:colId xmlns:a16="http://schemas.microsoft.com/office/drawing/2014/main" val="2857181792"/>
                    </a:ext>
                  </a:extLst>
                </a:gridCol>
                <a:gridCol w="1491983">
                  <a:extLst>
                    <a:ext uri="{9D8B030D-6E8A-4147-A177-3AD203B41FA5}">
                      <a16:colId xmlns:a16="http://schemas.microsoft.com/office/drawing/2014/main" val="287558749"/>
                    </a:ext>
                  </a:extLst>
                </a:gridCol>
                <a:gridCol w="1447769">
                  <a:extLst>
                    <a:ext uri="{9D8B030D-6E8A-4147-A177-3AD203B41FA5}">
                      <a16:colId xmlns:a16="http://schemas.microsoft.com/office/drawing/2014/main" val="2385082086"/>
                    </a:ext>
                  </a:extLst>
                </a:gridCol>
                <a:gridCol w="1850944">
                  <a:extLst>
                    <a:ext uri="{9D8B030D-6E8A-4147-A177-3AD203B41FA5}">
                      <a16:colId xmlns:a16="http://schemas.microsoft.com/office/drawing/2014/main" val="667302468"/>
                    </a:ext>
                  </a:extLst>
                </a:gridCol>
              </a:tblGrid>
              <a:tr h="578877">
                <a:tc>
                  <a:txBody>
                    <a:bodyPr/>
                    <a:lstStyle/>
                    <a:p>
                      <a:pPr algn="ctr"/>
                      <a:r>
                        <a:rPr lang="en-AU" sz="1300">
                          <a:solidFill>
                            <a:srgbClr val="FFFFFF"/>
                          </a:solidFill>
                          <a:effectLst/>
                          <a:latin typeface="Calibri" panose="020F0502020204030204" pitchFamily="34" charset="0"/>
                          <a:ea typeface="Calibri" panose="020F0502020204030204" pitchFamily="34" charset="0"/>
                        </a:rPr>
                        <a:t>Category</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NMI Class</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 of meters</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With 5min RTC</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 with 5min RTC</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RTC still to be updated</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068297345"/>
                  </a:ext>
                </a:extLst>
              </a:tr>
              <a:tr h="289439">
                <a:tc>
                  <a:txBody>
                    <a:bodyPr/>
                    <a:lstStyle/>
                    <a:p>
                      <a:r>
                        <a:rPr lang="en-AU" sz="1300">
                          <a:effectLst/>
                          <a:latin typeface="Calibri" panose="020F0502020204030204" pitchFamily="34" charset="0"/>
                          <a:ea typeface="Calibri" panose="020F0502020204030204" pitchFamily="34" charset="0"/>
                        </a:rPr>
                        <a:t>Essential</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Bulk</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2,466</a:t>
                      </a:r>
                      <a:endParaRPr lang="en-US" sz="1600"/>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2,363</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103</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9926725"/>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Interconnector</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6</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4381651"/>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Market Generators</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845</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759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86</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1306416"/>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NREG</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977</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954</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23</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866254"/>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Market Customers</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793237"/>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Cross Boundary</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35</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a:ea typeface="Calibri" panose="020F0502020204030204" pitchFamily="34" charset="0"/>
                        </a:rPr>
                        <a:t>33</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2076765"/>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Small</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976570"/>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r>
                        <a:rPr lang="en-AU" sz="1300" b="1">
                          <a:solidFill>
                            <a:srgbClr val="FFFFFF"/>
                          </a:solidFill>
                          <a:effectLst/>
                          <a:latin typeface="Calibri" panose="020F0502020204030204" pitchFamily="34" charset="0"/>
                          <a:ea typeface="Calibri" panose="020F0502020204030204" pitchFamily="34" charset="0"/>
                        </a:rPr>
                        <a:t>Essential Totals</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4,372</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4,155</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95.04%</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217</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646156352"/>
                  </a:ext>
                </a:extLst>
              </a:tr>
              <a:tr h="289439">
                <a:tc>
                  <a:txBody>
                    <a:bodyPr/>
                    <a:lstStyle/>
                    <a:p>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038571329"/>
                  </a:ext>
                </a:extLst>
              </a:tr>
              <a:tr h="28943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a:effectLst/>
                          <a:latin typeface="Calibri" panose="020F0502020204030204" pitchFamily="34" charset="0"/>
                          <a:ea typeface="Calibri" panose="020F0502020204030204" pitchFamily="34" charset="0"/>
                        </a:rPr>
                        <a:t> Non-essential</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Large</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14,678</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13,381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1,297</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458113"/>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Small</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351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296</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55</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843611"/>
                  </a:ext>
                </a:extLst>
              </a:tr>
              <a:tr h="289439">
                <a:tc>
                  <a:txBody>
                    <a:bodyPr/>
                    <a:lstStyle/>
                    <a:p>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Market Customer</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210917"/>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r>
                        <a:rPr lang="en-AU" sz="1300" b="1">
                          <a:solidFill>
                            <a:srgbClr val="FFFFFF"/>
                          </a:solidFill>
                          <a:effectLst/>
                          <a:latin typeface="Calibri" panose="020F0502020204030204" pitchFamily="34" charset="0"/>
                          <a:ea typeface="Calibri" panose="020F0502020204030204" pitchFamily="34" charset="0"/>
                        </a:rPr>
                        <a:t>Non-essential Totals</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15,031</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13,679</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91.01%</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1,352</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767439220"/>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r>
                        <a:rPr lang="en-AU" sz="1300" b="1">
                          <a:solidFill>
                            <a:srgbClr val="FFFFFF"/>
                          </a:solidFill>
                          <a:effectLst/>
                          <a:latin typeface="Calibri" panose="020F0502020204030204" pitchFamily="34" charset="0"/>
                          <a:ea typeface="Calibri" panose="020F0502020204030204" pitchFamily="34" charset="0"/>
                        </a:rPr>
                        <a:t>Tranche 1 Grand Total</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19,403</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17,834</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91.91%</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1,569</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770297781"/>
                  </a:ext>
                </a:extLst>
              </a:tr>
            </a:tbl>
          </a:graphicData>
        </a:graphic>
      </p:graphicFrame>
      <p:sp>
        <p:nvSpPr>
          <p:cNvPr id="5" name="TextBox 4">
            <a:extLst>
              <a:ext uri="{FF2B5EF4-FFF2-40B4-BE49-F238E27FC236}">
                <a16:creationId xmlns:a16="http://schemas.microsoft.com/office/drawing/2014/main" id="{C2045C8C-6736-4CAC-B6C4-400F05660729}"/>
              </a:ext>
            </a:extLst>
          </p:cNvPr>
          <p:cNvSpPr txBox="1"/>
          <p:nvPr/>
        </p:nvSpPr>
        <p:spPr>
          <a:xfrm>
            <a:off x="1644006" y="6151800"/>
            <a:ext cx="8850277" cy="287771"/>
          </a:xfrm>
          <a:prstGeom prst="rect">
            <a:avLst/>
          </a:prstGeom>
          <a:noFill/>
        </p:spPr>
        <p:txBody>
          <a:bodyPr wrap="square" rtlCol="0">
            <a:spAutoFit/>
          </a:bodyPr>
          <a:lstStyle/>
          <a:p>
            <a:r>
              <a:rPr lang="en-AU" sz="1270">
                <a:solidFill>
                  <a:srgbClr val="FF0000"/>
                </a:solidFill>
              </a:rPr>
              <a:t>Note: Updates to NMI Classification Codes and meter statuses in MSATS will change reported volumes week to week </a:t>
            </a:r>
          </a:p>
        </p:txBody>
      </p:sp>
    </p:spTree>
    <p:extLst>
      <p:ext uri="{BB962C8B-B14F-4D97-AF65-F5344CB8AC3E}">
        <p14:creationId xmlns:p14="http://schemas.microsoft.com/office/powerpoint/2010/main" val="1839925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351692" y="136526"/>
            <a:ext cx="9288485" cy="1189039"/>
          </a:xfrm>
        </p:spPr>
        <p:txBody>
          <a:bodyPr>
            <a:normAutofit/>
          </a:bodyPr>
          <a:lstStyle/>
          <a:p>
            <a:r>
              <a:rPr lang="fr-FR"/>
              <a:t>Tranche 1 Overview </a:t>
            </a:r>
            <a:br>
              <a:rPr lang="fr-FR"/>
            </a:br>
            <a:r>
              <a:rPr lang="fr-FR" sz="1814"/>
              <a:t>(Post MP Update)</a:t>
            </a:r>
            <a:endParaRPr lang="en-AU" sz="1814"/>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13</a:t>
            </a:fld>
            <a:endParaRPr lang="en-AU"/>
          </a:p>
        </p:txBody>
      </p:sp>
      <p:graphicFrame>
        <p:nvGraphicFramePr>
          <p:cNvPr id="8" name="Content Placeholder 7">
            <a:extLst>
              <a:ext uri="{FF2B5EF4-FFF2-40B4-BE49-F238E27FC236}">
                <a16:creationId xmlns:a16="http://schemas.microsoft.com/office/drawing/2014/main" id="{FA0C21DF-FE52-4BED-981D-A8A15FF89168}"/>
              </a:ext>
            </a:extLst>
          </p:cNvPr>
          <p:cNvGraphicFramePr>
            <a:graphicFrameLocks noGrp="1"/>
          </p:cNvGraphicFramePr>
          <p:nvPr>
            <p:ph idx="1"/>
          </p:nvPr>
        </p:nvGraphicFramePr>
        <p:xfrm>
          <a:off x="1779866" y="1528187"/>
          <a:ext cx="8632268" cy="4646506"/>
        </p:xfrm>
        <a:graphic>
          <a:graphicData uri="http://schemas.openxmlformats.org/drawingml/2006/table">
            <a:tbl>
              <a:tblPr firstRow="1" firstCol="1" bandRow="1"/>
              <a:tblGrid>
                <a:gridCol w="1341257">
                  <a:extLst>
                    <a:ext uri="{9D8B030D-6E8A-4147-A177-3AD203B41FA5}">
                      <a16:colId xmlns:a16="http://schemas.microsoft.com/office/drawing/2014/main" val="653526450"/>
                    </a:ext>
                  </a:extLst>
                </a:gridCol>
                <a:gridCol w="1701352">
                  <a:extLst>
                    <a:ext uri="{9D8B030D-6E8A-4147-A177-3AD203B41FA5}">
                      <a16:colId xmlns:a16="http://schemas.microsoft.com/office/drawing/2014/main" val="2317821378"/>
                    </a:ext>
                  </a:extLst>
                </a:gridCol>
                <a:gridCol w="1073804">
                  <a:extLst>
                    <a:ext uri="{9D8B030D-6E8A-4147-A177-3AD203B41FA5}">
                      <a16:colId xmlns:a16="http://schemas.microsoft.com/office/drawing/2014/main" val="2857181792"/>
                    </a:ext>
                  </a:extLst>
                </a:gridCol>
                <a:gridCol w="1338768">
                  <a:extLst>
                    <a:ext uri="{9D8B030D-6E8A-4147-A177-3AD203B41FA5}">
                      <a16:colId xmlns:a16="http://schemas.microsoft.com/office/drawing/2014/main" val="287558749"/>
                    </a:ext>
                  </a:extLst>
                </a:gridCol>
                <a:gridCol w="1729243">
                  <a:extLst>
                    <a:ext uri="{9D8B030D-6E8A-4147-A177-3AD203B41FA5}">
                      <a16:colId xmlns:a16="http://schemas.microsoft.com/office/drawing/2014/main" val="667302468"/>
                    </a:ext>
                  </a:extLst>
                </a:gridCol>
                <a:gridCol w="1447844">
                  <a:extLst>
                    <a:ext uri="{9D8B030D-6E8A-4147-A177-3AD203B41FA5}">
                      <a16:colId xmlns:a16="http://schemas.microsoft.com/office/drawing/2014/main" val="86744027"/>
                    </a:ext>
                  </a:extLst>
                </a:gridCol>
              </a:tblGrid>
              <a:tr h="580669">
                <a:tc>
                  <a:txBody>
                    <a:bodyPr/>
                    <a:lstStyle/>
                    <a:p>
                      <a:pPr algn="ctr"/>
                      <a:r>
                        <a:rPr lang="en-AU" sz="1300">
                          <a:solidFill>
                            <a:srgbClr val="FFFFFF"/>
                          </a:solidFill>
                          <a:effectLst/>
                          <a:latin typeface="Calibri" panose="020F0502020204030204" pitchFamily="34" charset="0"/>
                          <a:ea typeface="Calibri" panose="020F0502020204030204" pitchFamily="34" charset="0"/>
                        </a:rPr>
                        <a:t>Category</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NMI Class</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 of meters</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5min Capable</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a:solidFill>
                            <a:srgbClr val="FFFFFF"/>
                          </a:solidFill>
                          <a:effectLst/>
                          <a:latin typeface="Calibri" panose="020F0502020204030204" pitchFamily="34" charset="0"/>
                          <a:ea typeface="Calibri" panose="020F0502020204030204" pitchFamily="34" charset="0"/>
                        </a:rPr>
                        <a:t>Scheduled for Sept</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Greenfield/ De-energised, Non-market</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068297345"/>
                  </a:ext>
                </a:extLst>
              </a:tr>
              <a:tr h="289439">
                <a:tc>
                  <a:txBody>
                    <a:bodyPr/>
                    <a:lstStyle/>
                    <a:p>
                      <a:r>
                        <a:rPr lang="en-AU" sz="1300">
                          <a:effectLst/>
                          <a:latin typeface="Calibri" panose="020F0502020204030204" pitchFamily="34" charset="0"/>
                          <a:ea typeface="Calibri" panose="020F0502020204030204" pitchFamily="34" charset="0"/>
                        </a:rPr>
                        <a:t>Essential</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Bulk</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2,466</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2,452</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14</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9926725"/>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Interconnector</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4381651"/>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Market Generators</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845</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843</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1306416"/>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NREG</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977</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954</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8</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15</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866254"/>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Market Customers</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793237"/>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Cross Boundary</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35</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34</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2076765"/>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Small</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976570"/>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r>
                        <a:rPr lang="en-AU" sz="1300" b="1">
                          <a:solidFill>
                            <a:srgbClr val="FFFFFF"/>
                          </a:solidFill>
                          <a:effectLst/>
                          <a:latin typeface="Calibri" panose="020F0502020204030204" pitchFamily="34" charset="0"/>
                          <a:ea typeface="Calibri" panose="020F0502020204030204" pitchFamily="34" charset="0"/>
                        </a:rPr>
                        <a:t>Essential Totals</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4,372</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4,332</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23</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17</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646156352"/>
                  </a:ext>
                </a:extLst>
              </a:tr>
              <a:tr h="289439">
                <a:tc>
                  <a:txBody>
                    <a:bodyPr/>
                    <a:lstStyle/>
                    <a:p>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038571329"/>
                  </a:ext>
                </a:extLst>
              </a:tr>
              <a:tr h="28943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a:effectLst/>
                          <a:latin typeface="Calibri" panose="020F0502020204030204" pitchFamily="34" charset="0"/>
                          <a:ea typeface="Calibri" panose="020F0502020204030204" pitchFamily="34" charset="0"/>
                        </a:rPr>
                        <a:t> Non-essential</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Large</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14,678</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13,381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1,278</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19</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458113"/>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Small</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351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296</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47</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8</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843611"/>
                  </a:ext>
                </a:extLst>
              </a:tr>
              <a:tr h="289439">
                <a:tc>
                  <a:txBody>
                    <a:bodyPr/>
                    <a:lstStyle/>
                    <a:p>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AU" sz="1300">
                          <a:effectLst/>
                          <a:latin typeface="Calibri" panose="020F0502020204030204" pitchFamily="34" charset="0"/>
                          <a:ea typeface="Calibri" panose="020F0502020204030204" pitchFamily="34" charset="0"/>
                        </a:rPr>
                        <a:t>Market Customer</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AU" sz="1300">
                          <a:effectLst/>
                          <a:latin typeface="Calibri" panose="020F0502020204030204" pitchFamily="34" charset="0"/>
                          <a:ea typeface="Calibri" panose="020F0502020204030204" pitchFamily="34" charset="0"/>
                        </a:rPr>
                        <a:t>2</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2085586"/>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r>
                        <a:rPr lang="en-AU" sz="1300" b="1">
                          <a:solidFill>
                            <a:srgbClr val="FFFFFF"/>
                          </a:solidFill>
                          <a:effectLst/>
                          <a:latin typeface="Calibri" panose="020F0502020204030204" pitchFamily="34" charset="0"/>
                          <a:ea typeface="Calibri" panose="020F0502020204030204" pitchFamily="34" charset="0"/>
                        </a:rPr>
                        <a:t>Non-essential Totals</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15,031</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ctr"/>
                      <a:r>
                        <a:rPr lang="en-AU" sz="1300" b="0">
                          <a:solidFill>
                            <a:srgbClr val="FFFFFF"/>
                          </a:solidFill>
                          <a:effectLst/>
                          <a:latin typeface="Calibri" panose="020F0502020204030204" pitchFamily="34" charset="0"/>
                          <a:ea typeface="Calibri" panose="020F0502020204030204" pitchFamily="34" charset="0"/>
                        </a:rPr>
                        <a:t>13,679</a:t>
                      </a:r>
                      <a:endParaRPr lang="en-AU" sz="1300" b="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1,325</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27</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767439220"/>
                  </a:ext>
                </a:extLst>
              </a:tr>
              <a:tr h="289439">
                <a:tc>
                  <a:txBody>
                    <a:bodyPr/>
                    <a:lstStyle/>
                    <a:p>
                      <a:r>
                        <a:rPr lang="en-AU" sz="1300">
                          <a:effectLst/>
                          <a:latin typeface="Calibri" panose="020F0502020204030204" pitchFamily="34" charset="0"/>
                          <a:ea typeface="Calibri" panose="020F0502020204030204" pitchFamily="34" charset="0"/>
                        </a:rPr>
                        <a:t> </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50000"/>
                      </a:schemeClr>
                    </a:solidFill>
                  </a:tcPr>
                </a:tc>
                <a:tc>
                  <a:txBody>
                    <a:bodyPr/>
                    <a:lstStyle/>
                    <a:p>
                      <a:r>
                        <a:rPr lang="en-AU" sz="1300" b="1">
                          <a:solidFill>
                            <a:srgbClr val="FFFFFF"/>
                          </a:solidFill>
                          <a:effectLst/>
                          <a:latin typeface="Calibri" panose="020F0502020204030204" pitchFamily="34" charset="0"/>
                          <a:ea typeface="Calibri" panose="020F0502020204030204" pitchFamily="34" charset="0"/>
                        </a:rPr>
                        <a:t>Tranche 1 Grand Total</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r>
                        <a:rPr lang="en-AU" sz="1300" b="1">
                          <a:solidFill>
                            <a:srgbClr val="FFFFFF"/>
                          </a:solidFill>
                          <a:effectLst/>
                          <a:latin typeface="Calibri" panose="020F0502020204030204" pitchFamily="34" charset="0"/>
                          <a:ea typeface="Calibri" panose="020F0502020204030204" pitchFamily="34" charset="0"/>
                        </a:rPr>
                        <a:t>19,403</a:t>
                      </a:r>
                      <a:endParaRPr lang="en-AU" sz="1300">
                        <a:effectLst/>
                        <a:latin typeface="Calibri" panose="020F0502020204030204" pitchFamily="34" charset="0"/>
                        <a:ea typeface="Calibri" panose="020F050202020403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18,011</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1,348</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AU" sz="1300">
                          <a:solidFill>
                            <a:schemeClr val="bg1"/>
                          </a:solidFill>
                          <a:effectLst/>
                          <a:latin typeface="Calibri" panose="020F0502020204030204" pitchFamily="34" charset="0"/>
                          <a:ea typeface="Calibri" panose="020F0502020204030204" pitchFamily="34" charset="0"/>
                        </a:rPr>
                        <a:t>44</a:t>
                      </a: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770297781"/>
                  </a:ext>
                </a:extLst>
              </a:tr>
            </a:tbl>
          </a:graphicData>
        </a:graphic>
      </p:graphicFrame>
    </p:spTree>
    <p:extLst>
      <p:ext uri="{BB962C8B-B14F-4D97-AF65-F5344CB8AC3E}">
        <p14:creationId xmlns:p14="http://schemas.microsoft.com/office/powerpoint/2010/main" val="2034035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AEMO and Participant Readiness</a:t>
            </a:r>
          </a:p>
        </p:txBody>
      </p:sp>
      <p:sp>
        <p:nvSpPr>
          <p:cNvPr id="3" name="Text Placeholder 2">
            <a:extLst>
              <a:ext uri="{FF2B5EF4-FFF2-40B4-BE49-F238E27FC236}">
                <a16:creationId xmlns:a16="http://schemas.microsoft.com/office/drawing/2014/main" id="{4EB4D5C0-8C02-4AEE-A607-7B5C6204705F}"/>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Greg Minney</a:t>
            </a:r>
          </a:p>
        </p:txBody>
      </p:sp>
    </p:spTree>
    <p:extLst>
      <p:ext uri="{BB962C8B-B14F-4D97-AF65-F5344CB8AC3E}">
        <p14:creationId xmlns:p14="http://schemas.microsoft.com/office/powerpoint/2010/main" val="3537666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4">
            <a:extLst>
              <a:ext uri="{FF2B5EF4-FFF2-40B4-BE49-F238E27FC236}">
                <a16:creationId xmlns:a16="http://schemas.microsoft.com/office/drawing/2014/main" id="{B759F21C-4848-41FD-8D71-D4429DE98574}"/>
              </a:ext>
            </a:extLst>
          </p:cNvPr>
          <p:cNvGraphicFramePr>
            <a:graphicFrameLocks noGrp="1"/>
          </p:cNvGraphicFramePr>
          <p:nvPr/>
        </p:nvGraphicFramePr>
        <p:xfrm>
          <a:off x="4302946" y="1263837"/>
          <a:ext cx="3601248" cy="5492497"/>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3601248">
                  <a:extLst>
                    <a:ext uri="{9D8B030D-6E8A-4147-A177-3AD203B41FA5}">
                      <a16:colId xmlns:a16="http://schemas.microsoft.com/office/drawing/2014/main" val="522524097"/>
                    </a:ext>
                  </a:extLst>
                </a:gridCol>
              </a:tblGrid>
              <a:tr h="5492497">
                <a:tc>
                  <a:txBody>
                    <a:bodyPr/>
                    <a:lstStyle/>
                    <a:p>
                      <a:endParaRPr lang="en-AU"/>
                    </a:p>
                    <a:p>
                      <a:endParaRPr lang="en-AU"/>
                    </a:p>
                    <a:p>
                      <a:endParaRPr lang="en-AU"/>
                    </a:p>
                    <a:p>
                      <a:endParaRPr lang="en-AU"/>
                    </a:p>
                    <a:p>
                      <a:endParaRPr lang="en-AU"/>
                    </a:p>
                    <a:p>
                      <a:endParaRPr lang="en-AU"/>
                    </a:p>
                    <a:p>
                      <a:endParaRPr lang="en-AU"/>
                    </a:p>
                    <a:p>
                      <a:endParaRPr lang="en-AU"/>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8857854"/>
                  </a:ext>
                </a:extLst>
              </a:tr>
            </a:tbl>
          </a:graphicData>
        </a:graphic>
      </p:graphicFrame>
      <p:graphicFrame>
        <p:nvGraphicFramePr>
          <p:cNvPr id="7" name="Table 4">
            <a:extLst>
              <a:ext uri="{FF2B5EF4-FFF2-40B4-BE49-F238E27FC236}">
                <a16:creationId xmlns:a16="http://schemas.microsoft.com/office/drawing/2014/main" id="{069F1B89-2F86-4694-9802-FE9CD5A3DE60}"/>
              </a:ext>
            </a:extLst>
          </p:cNvPr>
          <p:cNvGraphicFramePr>
            <a:graphicFrameLocks noGrp="1"/>
          </p:cNvGraphicFramePr>
          <p:nvPr/>
        </p:nvGraphicFramePr>
        <p:xfrm>
          <a:off x="8268138" y="1227164"/>
          <a:ext cx="3601247" cy="552917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3601247">
                  <a:extLst>
                    <a:ext uri="{9D8B030D-6E8A-4147-A177-3AD203B41FA5}">
                      <a16:colId xmlns:a16="http://schemas.microsoft.com/office/drawing/2014/main" val="522524097"/>
                    </a:ext>
                  </a:extLst>
                </a:gridCol>
              </a:tblGrid>
              <a:tr h="5529170">
                <a:tc>
                  <a:txBody>
                    <a:bodyPr/>
                    <a:lstStyle/>
                    <a:p>
                      <a:endParaRPr lang="en-AU"/>
                    </a:p>
                    <a:p>
                      <a:r>
                        <a:rPr lang="en-AU"/>
                        <a:t>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8857854"/>
                  </a:ext>
                </a:extLst>
              </a:tr>
            </a:tbl>
          </a:graphicData>
        </a:graphic>
      </p:graphicFrame>
      <p:sp>
        <p:nvSpPr>
          <p:cNvPr id="2" name="Title 1">
            <a:extLst>
              <a:ext uri="{FF2B5EF4-FFF2-40B4-BE49-F238E27FC236}">
                <a16:creationId xmlns:a16="http://schemas.microsoft.com/office/drawing/2014/main" id="{BB65D80C-9ED0-433F-88BB-AEFE4E2215A1}"/>
              </a:ext>
            </a:extLst>
          </p:cNvPr>
          <p:cNvSpPr>
            <a:spLocks noGrp="1"/>
          </p:cNvSpPr>
          <p:nvPr>
            <p:ph type="title"/>
          </p:nvPr>
        </p:nvSpPr>
        <p:spPr>
          <a:xfrm>
            <a:off x="71908" y="-291733"/>
            <a:ext cx="9001778" cy="1189039"/>
          </a:xfrm>
        </p:spPr>
        <p:txBody>
          <a:bodyPr>
            <a:normAutofit fontScale="90000"/>
          </a:bodyPr>
          <a:lstStyle/>
          <a:p>
            <a:r>
              <a:rPr lang="en-AU"/>
              <a:t>Overall Status as at 14 September 2021</a:t>
            </a:r>
          </a:p>
        </p:txBody>
      </p:sp>
      <p:sp>
        <p:nvSpPr>
          <p:cNvPr id="3" name="Slide Number Placeholder 2">
            <a:extLst>
              <a:ext uri="{FF2B5EF4-FFF2-40B4-BE49-F238E27FC236}">
                <a16:creationId xmlns:a16="http://schemas.microsoft.com/office/drawing/2014/main" id="{0F643D19-B1B4-462B-8429-6C6ED78ACA38}"/>
              </a:ext>
            </a:extLst>
          </p:cNvPr>
          <p:cNvSpPr>
            <a:spLocks noGrp="1"/>
          </p:cNvSpPr>
          <p:nvPr>
            <p:ph type="sldNum" sz="quarter" idx="12"/>
          </p:nvPr>
        </p:nvSpPr>
        <p:spPr>
          <a:xfrm>
            <a:off x="11514101" y="6473704"/>
            <a:ext cx="576108" cy="365125"/>
          </a:xfrm>
        </p:spPr>
        <p:txBody>
          <a:bodyPr/>
          <a:lstStyle/>
          <a:p>
            <a:fld id="{4EC81F68-4976-451A-B2E9-79BCBD2F70CC}" type="slidenum">
              <a:rPr lang="en-AU" smtClean="0"/>
              <a:t>15</a:t>
            </a:fld>
            <a:endParaRPr lang="en-AU"/>
          </a:p>
        </p:txBody>
      </p:sp>
      <p:sp>
        <p:nvSpPr>
          <p:cNvPr id="17" name="TextBox 16">
            <a:extLst>
              <a:ext uri="{FF2B5EF4-FFF2-40B4-BE49-F238E27FC236}">
                <a16:creationId xmlns:a16="http://schemas.microsoft.com/office/drawing/2014/main" id="{67B90EC8-1710-4990-8EF0-89F1AAD7F3F3}"/>
              </a:ext>
            </a:extLst>
          </p:cNvPr>
          <p:cNvSpPr txBox="1"/>
          <p:nvPr/>
        </p:nvSpPr>
        <p:spPr>
          <a:xfrm>
            <a:off x="8265038" y="3756321"/>
            <a:ext cx="3601248" cy="369332"/>
          </a:xfrm>
          <a:prstGeom prst="rect">
            <a:avLst/>
          </a:prstGeom>
          <a:solidFill>
            <a:schemeClr val="accent2">
              <a:lumMod val="75000"/>
              <a:lumOff val="25000"/>
            </a:schemeClr>
          </a:solidFill>
        </p:spPr>
        <p:txBody>
          <a:bodyPr wrap="square" rtlCol="0">
            <a:spAutoFit/>
          </a:bodyPr>
          <a:lstStyle/>
          <a:p>
            <a:pPr algn="ctr"/>
            <a:r>
              <a:rPr lang="en-AU" b="1">
                <a:solidFill>
                  <a:schemeClr val="bg1"/>
                </a:solidFill>
              </a:rPr>
              <a:t>Key Issues – see slide 4</a:t>
            </a:r>
          </a:p>
        </p:txBody>
      </p:sp>
      <p:sp>
        <p:nvSpPr>
          <p:cNvPr id="14" name="TextBox 13">
            <a:extLst>
              <a:ext uri="{FF2B5EF4-FFF2-40B4-BE49-F238E27FC236}">
                <a16:creationId xmlns:a16="http://schemas.microsoft.com/office/drawing/2014/main" id="{056BA851-A8F8-41EA-8469-4B641CFF1BA1}"/>
              </a:ext>
            </a:extLst>
          </p:cNvPr>
          <p:cNvSpPr txBox="1"/>
          <p:nvPr/>
        </p:nvSpPr>
        <p:spPr>
          <a:xfrm>
            <a:off x="4302946" y="3756321"/>
            <a:ext cx="3605362" cy="369332"/>
          </a:xfrm>
          <a:prstGeom prst="rect">
            <a:avLst/>
          </a:prstGeom>
          <a:solidFill>
            <a:schemeClr val="accent5"/>
          </a:solidFill>
        </p:spPr>
        <p:txBody>
          <a:bodyPr wrap="square" rtlCol="0">
            <a:spAutoFit/>
          </a:bodyPr>
          <a:lstStyle/>
          <a:p>
            <a:pPr algn="ctr"/>
            <a:r>
              <a:rPr lang="en-AU" b="1">
                <a:solidFill>
                  <a:schemeClr val="bg1"/>
                </a:solidFill>
              </a:rPr>
              <a:t>Key Risks – no change</a:t>
            </a:r>
          </a:p>
        </p:txBody>
      </p:sp>
      <p:graphicFrame>
        <p:nvGraphicFramePr>
          <p:cNvPr id="31" name="Table 31">
            <a:extLst>
              <a:ext uri="{FF2B5EF4-FFF2-40B4-BE49-F238E27FC236}">
                <a16:creationId xmlns:a16="http://schemas.microsoft.com/office/drawing/2014/main" id="{28276FC8-AD1F-40C3-86E9-F6B5B3350A59}"/>
              </a:ext>
            </a:extLst>
          </p:cNvPr>
          <p:cNvGraphicFramePr>
            <a:graphicFrameLocks noGrp="1"/>
          </p:cNvGraphicFramePr>
          <p:nvPr/>
        </p:nvGraphicFramePr>
        <p:xfrm>
          <a:off x="0" y="978658"/>
          <a:ext cx="12192000" cy="3708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309802894"/>
                    </a:ext>
                  </a:extLst>
                </a:gridCol>
              </a:tblGrid>
              <a:tr h="370840">
                <a:tc>
                  <a:txBody>
                    <a:bodyPr/>
                    <a:lstStyle/>
                    <a:p>
                      <a:endParaRPr lang="en-AU"/>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07128990"/>
                  </a:ext>
                </a:extLst>
              </a:tr>
            </a:tbl>
          </a:graphicData>
        </a:graphic>
      </p:graphicFrame>
      <p:sp>
        <p:nvSpPr>
          <p:cNvPr id="11" name="TextBox 10">
            <a:extLst>
              <a:ext uri="{FF2B5EF4-FFF2-40B4-BE49-F238E27FC236}">
                <a16:creationId xmlns:a16="http://schemas.microsoft.com/office/drawing/2014/main" id="{65A2162A-B0C7-4CC0-9838-7FB00039FB28}"/>
              </a:ext>
            </a:extLst>
          </p:cNvPr>
          <p:cNvSpPr txBox="1"/>
          <p:nvPr/>
        </p:nvSpPr>
        <p:spPr>
          <a:xfrm>
            <a:off x="8272337" y="1124746"/>
            <a:ext cx="3601247" cy="369332"/>
          </a:xfrm>
          <a:prstGeom prst="rect">
            <a:avLst/>
          </a:prstGeom>
          <a:solidFill>
            <a:schemeClr val="accent2">
              <a:lumMod val="75000"/>
              <a:lumOff val="25000"/>
            </a:schemeClr>
          </a:solidFill>
        </p:spPr>
        <p:txBody>
          <a:bodyPr wrap="square" rtlCol="0">
            <a:spAutoFit/>
          </a:bodyPr>
          <a:lstStyle/>
          <a:p>
            <a:pPr algn="ctr"/>
            <a:r>
              <a:rPr lang="en-AU" b="1">
                <a:solidFill>
                  <a:schemeClr val="bg1"/>
                </a:solidFill>
              </a:rPr>
              <a:t>Defects Summary  </a:t>
            </a:r>
          </a:p>
        </p:txBody>
      </p:sp>
      <p:sp>
        <p:nvSpPr>
          <p:cNvPr id="12" name="TextBox 11">
            <a:extLst>
              <a:ext uri="{FF2B5EF4-FFF2-40B4-BE49-F238E27FC236}">
                <a16:creationId xmlns:a16="http://schemas.microsoft.com/office/drawing/2014/main" id="{3A2E781D-3869-45D4-84DF-330C7F4BBE94}"/>
              </a:ext>
            </a:extLst>
          </p:cNvPr>
          <p:cNvSpPr txBox="1"/>
          <p:nvPr/>
        </p:nvSpPr>
        <p:spPr>
          <a:xfrm>
            <a:off x="4296137" y="1126345"/>
            <a:ext cx="3608057" cy="369332"/>
          </a:xfrm>
          <a:prstGeom prst="rect">
            <a:avLst/>
          </a:prstGeom>
          <a:solidFill>
            <a:schemeClr val="accent5"/>
          </a:solidFill>
        </p:spPr>
        <p:txBody>
          <a:bodyPr wrap="square" rtlCol="0">
            <a:spAutoFit/>
          </a:bodyPr>
          <a:lstStyle/>
          <a:p>
            <a:pPr algn="ctr"/>
            <a:r>
              <a:rPr lang="en-AU" b="1">
                <a:solidFill>
                  <a:schemeClr val="bg1"/>
                </a:solidFill>
              </a:rPr>
              <a:t>Test Case Summary</a:t>
            </a:r>
          </a:p>
        </p:txBody>
      </p:sp>
      <p:graphicFrame>
        <p:nvGraphicFramePr>
          <p:cNvPr id="33" name="Table 4">
            <a:extLst>
              <a:ext uri="{FF2B5EF4-FFF2-40B4-BE49-F238E27FC236}">
                <a16:creationId xmlns:a16="http://schemas.microsoft.com/office/drawing/2014/main" id="{0500F852-E4C9-4978-81EB-7B3873EA37D2}"/>
              </a:ext>
            </a:extLst>
          </p:cNvPr>
          <p:cNvGraphicFramePr>
            <a:graphicFrameLocks noGrp="1"/>
          </p:cNvGraphicFramePr>
          <p:nvPr/>
        </p:nvGraphicFramePr>
        <p:xfrm>
          <a:off x="389845" y="1104213"/>
          <a:ext cx="3508109" cy="5652122"/>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3508109">
                  <a:extLst>
                    <a:ext uri="{9D8B030D-6E8A-4147-A177-3AD203B41FA5}">
                      <a16:colId xmlns:a16="http://schemas.microsoft.com/office/drawing/2014/main" val="522524097"/>
                    </a:ext>
                  </a:extLst>
                </a:gridCol>
              </a:tblGrid>
              <a:tr h="5652122">
                <a:tc>
                  <a:txBody>
                    <a:bodyPr/>
                    <a:lstStyle/>
                    <a:p>
                      <a:r>
                        <a:rPr lang="en-AU"/>
                        <a:t>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8857854"/>
                  </a:ext>
                </a:extLst>
              </a:tr>
            </a:tbl>
          </a:graphicData>
        </a:graphic>
      </p:graphicFrame>
      <p:sp>
        <p:nvSpPr>
          <p:cNvPr id="34" name="TextBox 33">
            <a:extLst>
              <a:ext uri="{FF2B5EF4-FFF2-40B4-BE49-F238E27FC236}">
                <a16:creationId xmlns:a16="http://schemas.microsoft.com/office/drawing/2014/main" id="{C33EC9DB-6CB3-4934-B816-32138AB8535F}"/>
              </a:ext>
            </a:extLst>
          </p:cNvPr>
          <p:cNvSpPr txBox="1"/>
          <p:nvPr/>
        </p:nvSpPr>
        <p:spPr>
          <a:xfrm>
            <a:off x="383641" y="1104213"/>
            <a:ext cx="3508108" cy="369332"/>
          </a:xfrm>
          <a:prstGeom prst="rect">
            <a:avLst/>
          </a:prstGeom>
          <a:solidFill>
            <a:schemeClr val="accent2"/>
          </a:solidFill>
        </p:spPr>
        <p:txBody>
          <a:bodyPr wrap="square" rtlCol="0">
            <a:spAutoFit/>
          </a:bodyPr>
          <a:lstStyle/>
          <a:p>
            <a:pPr algn="ctr"/>
            <a:r>
              <a:rPr lang="en-AU" b="1">
                <a:solidFill>
                  <a:schemeClr val="bg1"/>
                </a:solidFill>
              </a:rPr>
              <a:t>Overall RAG Status</a:t>
            </a:r>
          </a:p>
        </p:txBody>
      </p:sp>
      <p:sp>
        <p:nvSpPr>
          <p:cNvPr id="37" name="Flowchart: Connector 36">
            <a:extLst>
              <a:ext uri="{FF2B5EF4-FFF2-40B4-BE49-F238E27FC236}">
                <a16:creationId xmlns:a16="http://schemas.microsoft.com/office/drawing/2014/main" id="{7A8C63F8-F866-4076-BD18-D1A3DBE75B82}"/>
              </a:ext>
            </a:extLst>
          </p:cNvPr>
          <p:cNvSpPr/>
          <p:nvPr/>
        </p:nvSpPr>
        <p:spPr>
          <a:xfrm>
            <a:off x="597484" y="1528646"/>
            <a:ext cx="540000" cy="540000"/>
          </a:xfrm>
          <a:prstGeom prst="flowChart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TextBox 38">
            <a:extLst>
              <a:ext uri="{FF2B5EF4-FFF2-40B4-BE49-F238E27FC236}">
                <a16:creationId xmlns:a16="http://schemas.microsoft.com/office/drawing/2014/main" id="{ECFE98C2-74F3-4061-B669-4B885166D3DE}"/>
              </a:ext>
            </a:extLst>
          </p:cNvPr>
          <p:cNvSpPr txBox="1"/>
          <p:nvPr/>
        </p:nvSpPr>
        <p:spPr>
          <a:xfrm>
            <a:off x="371451" y="2535827"/>
            <a:ext cx="3601248" cy="2746906"/>
          </a:xfrm>
          <a:prstGeom prst="rect">
            <a:avLst/>
          </a:prstGeom>
          <a:noFill/>
        </p:spPr>
        <p:txBody>
          <a:bodyPr wrap="square" rtlCol="0">
            <a:spAutoFit/>
          </a:bodyPr>
          <a:lstStyle/>
          <a:p>
            <a:pPr marL="171450" indent="-171450">
              <a:buFont typeface="Arial" panose="020B0604020202020204" pitchFamily="34" charset="0"/>
              <a:buChar char="•"/>
            </a:pPr>
            <a:r>
              <a:rPr lang="en-AU" sz="1150">
                <a:latin typeface="Arial" panose="020B0604020202020204" pitchFamily="34" charset="0"/>
                <a:cs typeface="Arial" panose="020B0604020202020204" pitchFamily="34" charset="0"/>
              </a:rPr>
              <a:t>80% of total scenarios are either completed or in progress. </a:t>
            </a:r>
          </a:p>
          <a:p>
            <a:pPr marL="171450" indent="-171450">
              <a:buFont typeface="Arial" panose="020B0604020202020204" pitchFamily="34" charset="0"/>
              <a:buChar char="•"/>
            </a:pPr>
            <a:r>
              <a:rPr lang="en-AU" sz="1150">
                <a:latin typeface="Arial" panose="020B0604020202020204" pitchFamily="34" charset="0"/>
                <a:cs typeface="Arial" panose="020B0604020202020204" pitchFamily="34" charset="0"/>
              </a:rPr>
              <a:t>Preliminary invoice for week 36 issued on 10 Sep.</a:t>
            </a:r>
          </a:p>
          <a:p>
            <a:pPr marL="171450" indent="-171450">
              <a:buFont typeface="Arial" panose="020B0604020202020204" pitchFamily="34" charset="0"/>
              <a:buChar char="•"/>
            </a:pPr>
            <a:r>
              <a:rPr lang="en-AU" sz="1150">
                <a:latin typeface="Arial" panose="020B0604020202020204" pitchFamily="34" charset="0"/>
                <a:cs typeface="Arial" panose="020B0604020202020204" pitchFamily="34" charset="0"/>
              </a:rPr>
              <a:t>Final invoice for week 34 on track for release 15-Sep</a:t>
            </a:r>
          </a:p>
          <a:p>
            <a:pPr marL="171450" indent="-171450">
              <a:buFont typeface="Arial" panose="020B0604020202020204" pitchFamily="34" charset="0"/>
              <a:buChar char="•"/>
            </a:pPr>
            <a:r>
              <a:rPr lang="en-AU" sz="1150">
                <a:latin typeface="Arial" panose="020B0604020202020204" pitchFamily="34" charset="0"/>
                <a:cs typeface="Arial" panose="020B0604020202020204" pitchFamily="34" charset="0"/>
              </a:rPr>
              <a:t>5-min profiled bids continue to be submitted. </a:t>
            </a:r>
          </a:p>
          <a:p>
            <a:pPr marL="171450" indent="-171450">
              <a:buFont typeface="Arial" panose="020B0604020202020204" pitchFamily="34" charset="0"/>
              <a:buChar char="•"/>
            </a:pPr>
            <a:r>
              <a:rPr lang="en-AU" sz="1150">
                <a:latin typeface="Arial" panose="020B0604020202020204" pitchFamily="34" charset="0"/>
                <a:cs typeface="Arial" panose="020B0604020202020204" pitchFamily="34" charset="0"/>
              </a:rPr>
              <a:t>Majority of failed tests scenarios are Settlements related</a:t>
            </a:r>
          </a:p>
          <a:p>
            <a:pPr marL="171450" indent="-171450">
              <a:buFont typeface="Arial" panose="020B0604020202020204" pitchFamily="34" charset="0"/>
              <a:buChar char="•"/>
            </a:pPr>
            <a:r>
              <a:rPr lang="en-AU" sz="1150">
                <a:latin typeface="Arial" panose="020B0604020202020204" pitchFamily="34" charset="0"/>
                <a:cs typeface="Arial" panose="020B0604020202020204" pitchFamily="34" charset="0"/>
              </a:rPr>
              <a:t>AEMO undertaking an outreach to participants with failed scenarios. Retesting of failed scenarios is determined by the participant. </a:t>
            </a:r>
          </a:p>
          <a:p>
            <a:pPr marL="171450" indent="-171450">
              <a:buFont typeface="Arial" panose="020B0604020202020204" pitchFamily="34" charset="0"/>
              <a:buChar char="•"/>
            </a:pPr>
            <a:r>
              <a:rPr lang="en-AU" sz="1150">
                <a:latin typeface="Arial" panose="020B0604020202020204" pitchFamily="34" charset="0"/>
                <a:cs typeface="Arial" panose="020B0604020202020204" pitchFamily="34" charset="0"/>
              </a:rPr>
              <a:t>Next release is scheduled for 14 Sep and will address 1 defect – </a:t>
            </a:r>
            <a:r>
              <a:rPr lang="en-AU" sz="1150" err="1">
                <a:latin typeface="Arial" panose="020B0604020202020204" pitchFamily="34" charset="0"/>
                <a:cs typeface="Arial" panose="020B0604020202020204" pitchFamily="34" charset="0"/>
              </a:rPr>
              <a:t>PractiTest</a:t>
            </a:r>
            <a:r>
              <a:rPr lang="en-AU" sz="1150">
                <a:latin typeface="Arial" panose="020B0604020202020204" pitchFamily="34" charset="0"/>
                <a:cs typeface="Arial" panose="020B0604020202020204" pitchFamily="34" charset="0"/>
              </a:rPr>
              <a:t> defect 198. </a:t>
            </a:r>
          </a:p>
          <a:p>
            <a:r>
              <a:rPr lang="en-AU" sz="1150">
                <a:latin typeface="Arial" panose="020B0604020202020204" pitchFamily="34" charset="0"/>
                <a:cs typeface="Arial" panose="020B0604020202020204" pitchFamily="34" charset="0"/>
              </a:rPr>
              <a:t> </a:t>
            </a:r>
          </a:p>
          <a:p>
            <a:pPr marL="171450" indent="-171450">
              <a:buFont typeface="Arial" panose="020B0604020202020204" pitchFamily="34" charset="0"/>
              <a:buChar char="•"/>
            </a:pPr>
            <a:endParaRPr lang="en-AU" sz="1150">
              <a:latin typeface="Arial" panose="020B0604020202020204" pitchFamily="34" charset="0"/>
              <a:cs typeface="Arial" panose="020B0604020202020204" pitchFamily="34" charset="0"/>
            </a:endParaRPr>
          </a:p>
        </p:txBody>
      </p:sp>
      <p:sp>
        <p:nvSpPr>
          <p:cNvPr id="40" name="TextBox 39">
            <a:extLst>
              <a:ext uri="{FF2B5EF4-FFF2-40B4-BE49-F238E27FC236}">
                <a16:creationId xmlns:a16="http://schemas.microsoft.com/office/drawing/2014/main" id="{94FEC0DB-73AC-46A9-8229-459E6236BB5F}"/>
              </a:ext>
            </a:extLst>
          </p:cNvPr>
          <p:cNvSpPr txBox="1"/>
          <p:nvPr/>
        </p:nvSpPr>
        <p:spPr>
          <a:xfrm>
            <a:off x="4273983" y="4240356"/>
            <a:ext cx="3601248" cy="1754326"/>
          </a:xfrm>
          <a:prstGeom prst="rect">
            <a:avLst/>
          </a:prstGeom>
          <a:noFill/>
        </p:spPr>
        <p:txBody>
          <a:bodyPr wrap="square" rtlCol="0">
            <a:spAutoFit/>
          </a:bodyPr>
          <a:lstStyle/>
          <a:p>
            <a:r>
              <a:rPr lang="en-AU" sz="1200">
                <a:latin typeface="Arial" panose="020B0604020202020204" pitchFamily="34" charset="0"/>
                <a:cs typeface="Arial" panose="020B0604020202020204" pitchFamily="34" charset="0"/>
              </a:rPr>
              <a:t>Heightened risk of issues occurring early in the Market Trial as a result of:</a:t>
            </a:r>
          </a:p>
          <a:p>
            <a:pPr marL="171450" indent="-171450">
              <a:buFont typeface="Arial" panose="020B0604020202020204" pitchFamily="34" charset="0"/>
              <a:buChar char="•"/>
            </a:pPr>
            <a:r>
              <a:rPr lang="en-AU" sz="1200">
                <a:latin typeface="Arial" panose="020B0604020202020204" pitchFamily="34" charset="0"/>
                <a:cs typeface="Arial" panose="020B0604020202020204" pitchFamily="34" charset="0"/>
              </a:rPr>
              <a:t>Testing of production defects in pre-prod</a:t>
            </a:r>
          </a:p>
          <a:p>
            <a:pPr marL="171450" indent="-171450">
              <a:buFont typeface="Arial" panose="020B0604020202020204" pitchFamily="34" charset="0"/>
              <a:buChar char="•"/>
            </a:pPr>
            <a:r>
              <a:rPr lang="en-AU" sz="1200">
                <a:latin typeface="Arial" panose="020B0604020202020204" pitchFamily="34" charset="0"/>
                <a:cs typeface="Arial" panose="020B0604020202020204" pitchFamily="34" charset="0"/>
              </a:rPr>
              <a:t>Unexpected data/environment issues encountered following the refresh has required time to resolve </a:t>
            </a:r>
          </a:p>
          <a:p>
            <a:pPr marL="171450" indent="-171450">
              <a:buFont typeface="Arial" panose="020B0604020202020204" pitchFamily="34" charset="0"/>
              <a:buChar char="•"/>
            </a:pPr>
            <a:r>
              <a:rPr lang="en-AU" sz="1200">
                <a:latin typeface="Arial" panose="020B0604020202020204" pitchFamily="34" charset="0"/>
                <a:cs typeface="Arial" panose="020B0604020202020204" pitchFamily="34" charset="0"/>
              </a:rPr>
              <a:t>Conflicting resource demands based on production support, Market Trial preparations and completion of testing including edge case</a:t>
            </a:r>
          </a:p>
        </p:txBody>
      </p:sp>
      <p:sp>
        <p:nvSpPr>
          <p:cNvPr id="9" name="TextBox 8">
            <a:extLst>
              <a:ext uri="{FF2B5EF4-FFF2-40B4-BE49-F238E27FC236}">
                <a16:creationId xmlns:a16="http://schemas.microsoft.com/office/drawing/2014/main" id="{62BF079E-4263-4CF2-A0D7-F26376DFACF4}"/>
              </a:ext>
            </a:extLst>
          </p:cNvPr>
          <p:cNvSpPr txBox="1"/>
          <p:nvPr/>
        </p:nvSpPr>
        <p:spPr>
          <a:xfrm>
            <a:off x="1220342" y="1448869"/>
            <a:ext cx="2621246" cy="1015663"/>
          </a:xfrm>
          <a:prstGeom prst="rect">
            <a:avLst/>
          </a:prstGeom>
          <a:noFill/>
        </p:spPr>
        <p:txBody>
          <a:bodyPr wrap="square" rtlCol="0">
            <a:spAutoFit/>
          </a:bodyPr>
          <a:lstStyle/>
          <a:p>
            <a:r>
              <a:rPr lang="en-AU" sz="1200">
                <a:latin typeface="Arial" panose="020B0604020202020204" pitchFamily="34" charset="0"/>
                <a:cs typeface="Arial" panose="020B0604020202020204" pitchFamily="34" charset="0"/>
              </a:rPr>
              <a:t>Status is improving with only a few RM issues outstanding. AEMO is considering performing further settlement runs for validation and participant testing. </a:t>
            </a:r>
          </a:p>
        </p:txBody>
      </p:sp>
      <p:sp>
        <p:nvSpPr>
          <p:cNvPr id="10" name="TextBox 9">
            <a:extLst>
              <a:ext uri="{FF2B5EF4-FFF2-40B4-BE49-F238E27FC236}">
                <a16:creationId xmlns:a16="http://schemas.microsoft.com/office/drawing/2014/main" id="{D7A42199-D5E4-4A99-8A5E-0F23FAA1D29F}"/>
              </a:ext>
            </a:extLst>
          </p:cNvPr>
          <p:cNvSpPr txBox="1"/>
          <p:nvPr/>
        </p:nvSpPr>
        <p:spPr>
          <a:xfrm>
            <a:off x="8678008" y="184638"/>
            <a:ext cx="3191377" cy="646331"/>
          </a:xfrm>
          <a:prstGeom prst="rect">
            <a:avLst/>
          </a:prstGeom>
          <a:noFill/>
        </p:spPr>
        <p:txBody>
          <a:bodyPr wrap="square" rtlCol="0">
            <a:spAutoFit/>
          </a:bodyPr>
          <a:lstStyle/>
          <a:p>
            <a:r>
              <a:rPr lang="en-AU">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Click here for </a:t>
            </a:r>
            <a:r>
              <a:rPr lang="en-AU" err="1">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PractiTest</a:t>
            </a:r>
            <a:r>
              <a:rPr lang="en-AU">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Dashboard</a:t>
            </a:r>
            <a:endParaRPr lang="en-AU">
              <a:solidFill>
                <a:schemeClr val="bg1"/>
              </a:solidFill>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7DCDB85E-70F4-437B-B4FD-902E4A40827D}"/>
              </a:ext>
            </a:extLst>
          </p:cNvPr>
          <p:cNvSpPr txBox="1"/>
          <p:nvPr/>
        </p:nvSpPr>
        <p:spPr>
          <a:xfrm>
            <a:off x="8334607" y="4212089"/>
            <a:ext cx="3467548" cy="2123658"/>
          </a:xfrm>
          <a:prstGeom prst="rect">
            <a:avLst/>
          </a:prstGeom>
          <a:noFill/>
        </p:spPr>
        <p:txBody>
          <a:bodyPr wrap="square" rtlCol="0">
            <a:spAutoFit/>
          </a:bodyPr>
          <a:lstStyle>
            <a:defPPr>
              <a:defRPr lang="en-US"/>
            </a:defPPr>
            <a:lvl1pPr marL="171450" indent="-171450">
              <a:buFont typeface="Arial" panose="020B0604020202020204" pitchFamily="34" charset="0"/>
              <a:buChar char="•"/>
              <a:defRPr sz="1200">
                <a:latin typeface="Arial" panose="020B0604020202020204" pitchFamily="34" charset="0"/>
                <a:cs typeface="Arial" panose="020B0604020202020204" pitchFamily="34" charset="0"/>
              </a:defRPr>
            </a:lvl1pPr>
          </a:lstStyle>
          <a:p>
            <a:r>
              <a:rPr lang="en-AU"/>
              <a:t>No critical capability issues for market start have been identified</a:t>
            </a:r>
          </a:p>
          <a:p>
            <a:r>
              <a:rPr lang="en-AU"/>
              <a:t>Uses of estimated meter read data and participant input test data may impact data quality which will be reflected in Market Trial outcomes. This is not impacting generation of invoices.  (Issue 5)</a:t>
            </a:r>
          </a:p>
          <a:p>
            <a:r>
              <a:rPr lang="en-AU"/>
              <a:t>Participant test execution is lower than expected – participants are asked to ensure </a:t>
            </a:r>
            <a:r>
              <a:rPr lang="en-AU" err="1"/>
              <a:t>PractiTest</a:t>
            </a:r>
            <a:r>
              <a:rPr lang="en-AU"/>
              <a:t> is up to date to provide an accurate view of test progress. (Issue 9)</a:t>
            </a:r>
          </a:p>
        </p:txBody>
      </p:sp>
      <p:pic>
        <p:nvPicPr>
          <p:cNvPr id="6" name="Picture 5">
            <a:extLst>
              <a:ext uri="{FF2B5EF4-FFF2-40B4-BE49-F238E27FC236}">
                <a16:creationId xmlns:a16="http://schemas.microsoft.com/office/drawing/2014/main" id="{D7124B58-11F4-4ECE-8655-21D30A0D4256}"/>
              </a:ext>
            </a:extLst>
          </p:cNvPr>
          <p:cNvPicPr>
            <a:picLocks noChangeAspect="1"/>
          </p:cNvPicPr>
          <p:nvPr/>
        </p:nvPicPr>
        <p:blipFill>
          <a:blip r:embed="rId4"/>
          <a:stretch>
            <a:fillRect/>
          </a:stretch>
        </p:blipFill>
        <p:spPr>
          <a:xfrm>
            <a:off x="4672085" y="1482720"/>
            <a:ext cx="3029977" cy="2272483"/>
          </a:xfrm>
          <a:prstGeom prst="rect">
            <a:avLst/>
          </a:prstGeom>
        </p:spPr>
      </p:pic>
      <p:pic>
        <p:nvPicPr>
          <p:cNvPr id="16" name="Picture 15">
            <a:extLst>
              <a:ext uri="{FF2B5EF4-FFF2-40B4-BE49-F238E27FC236}">
                <a16:creationId xmlns:a16="http://schemas.microsoft.com/office/drawing/2014/main" id="{0D5512E6-1B6F-4352-9254-41CEF7B930B6}"/>
              </a:ext>
            </a:extLst>
          </p:cNvPr>
          <p:cNvPicPr>
            <a:picLocks noChangeAspect="1"/>
          </p:cNvPicPr>
          <p:nvPr/>
        </p:nvPicPr>
        <p:blipFill>
          <a:blip r:embed="rId5"/>
          <a:stretch>
            <a:fillRect/>
          </a:stretch>
        </p:blipFill>
        <p:spPr>
          <a:xfrm>
            <a:off x="8678008" y="1483071"/>
            <a:ext cx="2458346" cy="2190282"/>
          </a:xfrm>
          <a:prstGeom prst="rect">
            <a:avLst/>
          </a:prstGeom>
        </p:spPr>
      </p:pic>
      <p:sp>
        <p:nvSpPr>
          <p:cNvPr id="4" name="TextBox 3">
            <a:extLst>
              <a:ext uri="{FF2B5EF4-FFF2-40B4-BE49-F238E27FC236}">
                <a16:creationId xmlns:a16="http://schemas.microsoft.com/office/drawing/2014/main" id="{036B48F1-76E5-4C7D-8A10-3AF0ACA6F626}"/>
              </a:ext>
            </a:extLst>
          </p:cNvPr>
          <p:cNvSpPr txBox="1"/>
          <p:nvPr/>
        </p:nvSpPr>
        <p:spPr>
          <a:xfrm>
            <a:off x="8205478" y="3470402"/>
            <a:ext cx="2660278" cy="276999"/>
          </a:xfrm>
          <a:prstGeom prst="rect">
            <a:avLst/>
          </a:prstGeom>
          <a:noFill/>
        </p:spPr>
        <p:txBody>
          <a:bodyPr wrap="square" rtlCol="0">
            <a:spAutoFit/>
          </a:bodyPr>
          <a:lstStyle/>
          <a:p>
            <a:r>
              <a:rPr lang="en-AU" sz="1200">
                <a:latin typeface="Arial" panose="020B0604020202020204" pitchFamily="34" charset="0"/>
                <a:cs typeface="Arial" panose="020B0604020202020204" pitchFamily="34" charset="0"/>
              </a:rPr>
              <a:t>See slide 5 for details</a:t>
            </a:r>
          </a:p>
        </p:txBody>
      </p:sp>
    </p:spTree>
    <p:extLst>
      <p:ext uri="{BB962C8B-B14F-4D97-AF65-F5344CB8AC3E}">
        <p14:creationId xmlns:p14="http://schemas.microsoft.com/office/powerpoint/2010/main" val="255528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3F2397-39E4-470D-9497-1CC13167D3AD}"/>
              </a:ext>
            </a:extLst>
          </p:cNvPr>
          <p:cNvSpPr>
            <a:spLocks noGrp="1"/>
          </p:cNvSpPr>
          <p:nvPr>
            <p:ph type="title"/>
          </p:nvPr>
        </p:nvSpPr>
        <p:spPr>
          <a:xfrm>
            <a:off x="235528" y="136525"/>
            <a:ext cx="11523656" cy="1189039"/>
          </a:xfrm>
        </p:spPr>
        <p:txBody>
          <a:bodyPr>
            <a:normAutofit/>
          </a:bodyPr>
          <a:lstStyle/>
          <a:p>
            <a:r>
              <a:rPr lang="en-AU"/>
              <a:t>AEMO Essential Capability Market Trial Scenarios</a:t>
            </a:r>
          </a:p>
        </p:txBody>
      </p:sp>
      <p:sp>
        <p:nvSpPr>
          <p:cNvPr id="3" name="Slide Number Placeholder 2">
            <a:extLst>
              <a:ext uri="{FF2B5EF4-FFF2-40B4-BE49-F238E27FC236}">
                <a16:creationId xmlns:a16="http://schemas.microsoft.com/office/drawing/2014/main" id="{E37E9CE5-B0B8-41C4-9C85-5E3874075B14}"/>
              </a:ext>
            </a:extLst>
          </p:cNvPr>
          <p:cNvSpPr>
            <a:spLocks noGrp="1"/>
          </p:cNvSpPr>
          <p:nvPr>
            <p:ph type="sldNum" sz="quarter" idx="12"/>
          </p:nvPr>
        </p:nvSpPr>
        <p:spPr/>
        <p:txBody>
          <a:bodyPr/>
          <a:lstStyle/>
          <a:p>
            <a:fld id="{4EC81F68-4976-451A-B2E9-79BCBD2F70CC}" type="slidenum">
              <a:rPr lang="en-AU" smtClean="0"/>
              <a:t>16</a:t>
            </a:fld>
            <a:endParaRPr lang="en-AU"/>
          </a:p>
        </p:txBody>
      </p:sp>
      <p:graphicFrame>
        <p:nvGraphicFramePr>
          <p:cNvPr id="7" name="Table 7">
            <a:extLst>
              <a:ext uri="{FF2B5EF4-FFF2-40B4-BE49-F238E27FC236}">
                <a16:creationId xmlns:a16="http://schemas.microsoft.com/office/drawing/2014/main" id="{6FA9499E-6A91-41ED-B48E-680DA563D2A6}"/>
              </a:ext>
            </a:extLst>
          </p:cNvPr>
          <p:cNvGraphicFramePr>
            <a:graphicFrameLocks noGrp="1"/>
          </p:cNvGraphicFramePr>
          <p:nvPr>
            <p:extLst>
              <p:ext uri="{D42A27DB-BD31-4B8C-83A1-F6EECF244321}">
                <p14:modId xmlns:p14="http://schemas.microsoft.com/office/powerpoint/2010/main" val="2760492063"/>
              </p:ext>
            </p:extLst>
          </p:nvPr>
        </p:nvGraphicFramePr>
        <p:xfrm>
          <a:off x="125938" y="1705030"/>
          <a:ext cx="6043042" cy="4109859"/>
        </p:xfrm>
        <a:graphic>
          <a:graphicData uri="http://schemas.openxmlformats.org/drawingml/2006/table">
            <a:tbl>
              <a:tblPr firstRow="1" bandRow="1">
                <a:tableStyleId>{21E4AEA4-8DFA-4A89-87EB-49C32662AFE0}</a:tableStyleId>
              </a:tblPr>
              <a:tblGrid>
                <a:gridCol w="1896209">
                  <a:extLst>
                    <a:ext uri="{9D8B030D-6E8A-4147-A177-3AD203B41FA5}">
                      <a16:colId xmlns:a16="http://schemas.microsoft.com/office/drawing/2014/main" val="1051598663"/>
                    </a:ext>
                  </a:extLst>
                </a:gridCol>
                <a:gridCol w="836722">
                  <a:extLst>
                    <a:ext uri="{9D8B030D-6E8A-4147-A177-3AD203B41FA5}">
                      <a16:colId xmlns:a16="http://schemas.microsoft.com/office/drawing/2014/main" val="1936027140"/>
                    </a:ext>
                  </a:extLst>
                </a:gridCol>
                <a:gridCol w="947060">
                  <a:extLst>
                    <a:ext uri="{9D8B030D-6E8A-4147-A177-3AD203B41FA5}">
                      <a16:colId xmlns:a16="http://schemas.microsoft.com/office/drawing/2014/main" val="3423599715"/>
                    </a:ext>
                  </a:extLst>
                </a:gridCol>
                <a:gridCol w="2363051">
                  <a:extLst>
                    <a:ext uri="{9D8B030D-6E8A-4147-A177-3AD203B41FA5}">
                      <a16:colId xmlns:a16="http://schemas.microsoft.com/office/drawing/2014/main" val="1934432295"/>
                    </a:ext>
                  </a:extLst>
                </a:gridCol>
              </a:tblGrid>
              <a:tr h="286677">
                <a:tc>
                  <a:txBody>
                    <a:bodyPr/>
                    <a:lstStyle/>
                    <a:p>
                      <a:pPr algn="ctr"/>
                      <a:r>
                        <a:rPr lang="en-AU" sz="1200"/>
                        <a:t>Essential Capability</a:t>
                      </a:r>
                    </a:p>
                  </a:txBody>
                  <a:tcPr/>
                </a:tc>
                <a:tc>
                  <a:txBody>
                    <a:bodyPr/>
                    <a:lstStyle/>
                    <a:p>
                      <a:pPr algn="ctr"/>
                      <a:r>
                        <a:rPr lang="en-AU" sz="1200"/>
                        <a:t>Scheduled</a:t>
                      </a:r>
                    </a:p>
                  </a:txBody>
                  <a:tcPr/>
                </a:tc>
                <a:tc>
                  <a:txBody>
                    <a:bodyPr/>
                    <a:lstStyle/>
                    <a:p>
                      <a:pPr algn="ctr"/>
                      <a:r>
                        <a:rPr lang="en-AU" sz="1200"/>
                        <a:t>Available</a:t>
                      </a:r>
                    </a:p>
                  </a:txBody>
                  <a:tcPr/>
                </a:tc>
                <a:tc>
                  <a:txBody>
                    <a:bodyPr/>
                    <a:lstStyle/>
                    <a:p>
                      <a:pPr algn="ctr"/>
                      <a:r>
                        <a:rPr lang="en-AU" sz="1200"/>
                        <a:t>Comment</a:t>
                      </a:r>
                    </a:p>
                  </a:txBody>
                  <a:tcPr/>
                </a:tc>
                <a:extLst>
                  <a:ext uri="{0D108BD9-81ED-4DB2-BD59-A6C34878D82A}">
                    <a16:rowId xmlns:a16="http://schemas.microsoft.com/office/drawing/2014/main" val="1237678670"/>
                  </a:ext>
                </a:extLst>
              </a:tr>
              <a:tr h="258886">
                <a:tc>
                  <a:txBody>
                    <a:bodyPr/>
                    <a:lstStyle/>
                    <a:p>
                      <a:r>
                        <a:rPr lang="en-AU" sz="1200"/>
                        <a:t>Transition Week 31 Prelim</a:t>
                      </a:r>
                    </a:p>
                  </a:txBody>
                  <a:tcPr/>
                </a:tc>
                <a:tc>
                  <a:txBody>
                    <a:bodyPr/>
                    <a:lstStyle/>
                    <a:p>
                      <a:pPr algn="ctr"/>
                      <a:r>
                        <a:rPr lang="en-AU" sz="1200"/>
                        <a:t>6-Aug</a:t>
                      </a:r>
                    </a:p>
                  </a:txBody>
                  <a:tcPr/>
                </a:tc>
                <a:tc>
                  <a:txBody>
                    <a:bodyPr/>
                    <a:lstStyle/>
                    <a:p>
                      <a:pPr algn="ctr"/>
                      <a:r>
                        <a:rPr lang="en-AU" sz="1200"/>
                        <a:t>9-Aug</a:t>
                      </a:r>
                    </a:p>
                  </a:txBody>
                  <a:tcPr/>
                </a:tc>
                <a:tc>
                  <a:txBody>
                    <a:bodyPr/>
                    <a:lstStyle/>
                    <a:p>
                      <a:pPr algn="l"/>
                      <a:r>
                        <a:rPr lang="en-AU" sz="1200"/>
                        <a:t>Content ok, estimates delay</a:t>
                      </a:r>
                    </a:p>
                  </a:txBody>
                  <a:tcPr/>
                </a:tc>
                <a:extLst>
                  <a:ext uri="{0D108BD9-81ED-4DB2-BD59-A6C34878D82A}">
                    <a16:rowId xmlns:a16="http://schemas.microsoft.com/office/drawing/2014/main" val="2623801450"/>
                  </a:ext>
                </a:extLst>
              </a:tr>
              <a:tr h="286677">
                <a:tc>
                  <a:txBody>
                    <a:bodyPr/>
                    <a:lstStyle/>
                    <a:p>
                      <a:r>
                        <a:rPr lang="en-AU" sz="1200"/>
                        <a:t>5m Preliminary Wk 32</a:t>
                      </a:r>
                    </a:p>
                  </a:txBody>
                  <a:tcPr/>
                </a:tc>
                <a:tc>
                  <a:txBody>
                    <a:bodyPr/>
                    <a:lstStyle/>
                    <a:p>
                      <a:pPr algn="ctr"/>
                      <a:r>
                        <a:rPr lang="en-AU" sz="1200"/>
                        <a:t>13-Aug</a:t>
                      </a:r>
                    </a:p>
                  </a:txBody>
                  <a:tcPr/>
                </a:tc>
                <a:tc>
                  <a:txBody>
                    <a:bodyPr/>
                    <a:lstStyle/>
                    <a:p>
                      <a:pPr algn="ctr"/>
                      <a:r>
                        <a:rPr lang="en-AU" sz="1200"/>
                        <a:t>13-Aug</a:t>
                      </a:r>
                    </a:p>
                  </a:txBody>
                  <a:tcPr/>
                </a:tc>
                <a:tc>
                  <a:txBody>
                    <a:bodyPr/>
                    <a:lstStyle/>
                    <a:p>
                      <a:pPr algn="l"/>
                      <a:r>
                        <a:rPr lang="en-AU" sz="1200"/>
                        <a:t>Content not ok, data quality issues</a:t>
                      </a:r>
                    </a:p>
                  </a:txBody>
                  <a:tcPr/>
                </a:tc>
                <a:extLst>
                  <a:ext uri="{0D108BD9-81ED-4DB2-BD59-A6C34878D82A}">
                    <a16:rowId xmlns:a16="http://schemas.microsoft.com/office/drawing/2014/main" val="4259192633"/>
                  </a:ext>
                </a:extLst>
              </a:tr>
              <a:tr h="286677">
                <a:tc>
                  <a:txBody>
                    <a:bodyPr/>
                    <a:lstStyle/>
                    <a:p>
                      <a:r>
                        <a:rPr lang="en-AU" sz="1200"/>
                        <a:t>5m Preliminary </a:t>
                      </a:r>
                      <a:r>
                        <a:rPr lang="en-AU" sz="1200" err="1"/>
                        <a:t>Wk</a:t>
                      </a:r>
                      <a:r>
                        <a:rPr lang="en-AU" sz="1200"/>
                        <a:t> 33</a:t>
                      </a:r>
                    </a:p>
                  </a:txBody>
                  <a:tcPr/>
                </a:tc>
                <a:tc>
                  <a:txBody>
                    <a:bodyPr/>
                    <a:lstStyle/>
                    <a:p>
                      <a:pPr algn="ctr"/>
                      <a:r>
                        <a:rPr lang="en-AU" sz="1200"/>
                        <a:t>20-Aug</a:t>
                      </a:r>
                    </a:p>
                  </a:txBody>
                  <a:tcPr/>
                </a:tc>
                <a:tc>
                  <a:txBody>
                    <a:bodyPr/>
                    <a:lstStyle/>
                    <a:p>
                      <a:pPr algn="ctr"/>
                      <a:r>
                        <a:rPr lang="en-AU" sz="1200"/>
                        <a:t>22-Aug</a:t>
                      </a:r>
                    </a:p>
                  </a:txBody>
                  <a:tcPr/>
                </a:tc>
                <a:tc>
                  <a:txBody>
                    <a:bodyPr/>
                    <a:lstStyle/>
                    <a:p>
                      <a:pPr algn="l"/>
                      <a:r>
                        <a:rPr lang="en-AU" sz="1200"/>
                        <a:t>Content ok, RM report delays</a:t>
                      </a:r>
                    </a:p>
                  </a:txBody>
                  <a:tcPr/>
                </a:tc>
                <a:extLst>
                  <a:ext uri="{0D108BD9-81ED-4DB2-BD59-A6C34878D82A}">
                    <a16:rowId xmlns:a16="http://schemas.microsoft.com/office/drawing/2014/main" val="3056617900"/>
                  </a:ext>
                </a:extLst>
              </a:tr>
              <a:tr h="286677">
                <a:tc>
                  <a:txBody>
                    <a:bodyPr/>
                    <a:lstStyle/>
                    <a:p>
                      <a:r>
                        <a:rPr lang="en-AU" sz="1200"/>
                        <a:t>Transition Week 31 Final</a:t>
                      </a:r>
                    </a:p>
                  </a:txBody>
                  <a:tcPr/>
                </a:tc>
                <a:tc>
                  <a:txBody>
                    <a:bodyPr/>
                    <a:lstStyle/>
                    <a:p>
                      <a:pPr algn="ctr"/>
                      <a:r>
                        <a:rPr lang="en-AU" sz="1200"/>
                        <a:t>25-Aug</a:t>
                      </a:r>
                    </a:p>
                  </a:txBody>
                  <a:tcPr/>
                </a:tc>
                <a:tc>
                  <a:txBody>
                    <a:bodyPr/>
                    <a:lstStyle/>
                    <a:p>
                      <a:pPr algn="ctr"/>
                      <a:r>
                        <a:rPr lang="en-AU" sz="1200"/>
                        <a:t>25-Aug</a:t>
                      </a:r>
                    </a:p>
                  </a:txBody>
                  <a:tcPr/>
                </a:tc>
                <a:tc>
                  <a:txBody>
                    <a:bodyPr/>
                    <a:lstStyle/>
                    <a:p>
                      <a:pPr algn="l"/>
                      <a:r>
                        <a:rPr lang="en-AU" sz="1200"/>
                        <a:t>Content ok, RM report delays</a:t>
                      </a:r>
                    </a:p>
                  </a:txBody>
                  <a:tcPr/>
                </a:tc>
                <a:extLst>
                  <a:ext uri="{0D108BD9-81ED-4DB2-BD59-A6C34878D82A}">
                    <a16:rowId xmlns:a16="http://schemas.microsoft.com/office/drawing/2014/main" val="3627581505"/>
                  </a:ext>
                </a:extLst>
              </a:tr>
              <a:tr h="286677">
                <a:tc>
                  <a:txBody>
                    <a:bodyPr/>
                    <a:lstStyle/>
                    <a:p>
                      <a:r>
                        <a:rPr lang="en-AU" sz="1200"/>
                        <a:t>5m Preliminary </a:t>
                      </a:r>
                      <a:r>
                        <a:rPr lang="en-AU" sz="1200" err="1"/>
                        <a:t>Wk</a:t>
                      </a:r>
                      <a:r>
                        <a:rPr lang="en-AU" sz="1200"/>
                        <a:t> 34</a:t>
                      </a:r>
                    </a:p>
                  </a:txBody>
                  <a:tcPr/>
                </a:tc>
                <a:tc>
                  <a:txBody>
                    <a:bodyPr/>
                    <a:lstStyle/>
                    <a:p>
                      <a:pPr algn="ctr"/>
                      <a:r>
                        <a:rPr lang="en-AU" sz="1200"/>
                        <a:t>27-Aug</a:t>
                      </a:r>
                    </a:p>
                  </a:txBody>
                  <a:tcPr/>
                </a:tc>
                <a:tc>
                  <a:txBody>
                    <a:bodyPr/>
                    <a:lstStyle/>
                    <a:p>
                      <a:pPr algn="ctr"/>
                      <a:r>
                        <a:rPr lang="en-AU" sz="1200"/>
                        <a:t>27/28 Aug</a:t>
                      </a:r>
                    </a:p>
                  </a:txBody>
                  <a:tcPr/>
                </a:tc>
                <a:tc>
                  <a:txBody>
                    <a:bodyPr/>
                    <a:lstStyle/>
                    <a:p>
                      <a:pPr algn="l"/>
                      <a:r>
                        <a:rPr lang="en-AU" sz="1200"/>
                        <a:t>Content ok, timing ok</a:t>
                      </a:r>
                    </a:p>
                  </a:txBody>
                  <a:tcPr/>
                </a:tc>
                <a:extLst>
                  <a:ext uri="{0D108BD9-81ED-4DB2-BD59-A6C34878D82A}">
                    <a16:rowId xmlns:a16="http://schemas.microsoft.com/office/drawing/2014/main" val="2583779181"/>
                  </a:ext>
                </a:extLst>
              </a:tr>
              <a:tr h="248207">
                <a:tc>
                  <a:txBody>
                    <a:bodyPr/>
                    <a:lstStyle/>
                    <a:p>
                      <a:r>
                        <a:rPr lang="en-AU" sz="1200"/>
                        <a:t>5m Final </a:t>
                      </a:r>
                      <a:r>
                        <a:rPr lang="en-AU" sz="1200" err="1"/>
                        <a:t>Wk</a:t>
                      </a:r>
                      <a:r>
                        <a:rPr lang="en-AU" sz="1200"/>
                        <a:t> 32</a:t>
                      </a:r>
                    </a:p>
                  </a:txBody>
                  <a:tcPr/>
                </a:tc>
                <a:tc>
                  <a:txBody>
                    <a:bodyPr/>
                    <a:lstStyle/>
                    <a:p>
                      <a:pPr algn="ctr"/>
                      <a:r>
                        <a:rPr lang="en-AU" sz="1200"/>
                        <a:t>1-Sept</a:t>
                      </a:r>
                    </a:p>
                  </a:txBody>
                  <a:tcPr/>
                </a:tc>
                <a:tc>
                  <a:txBody>
                    <a:bodyPr/>
                    <a:lstStyle/>
                    <a:p>
                      <a:pPr algn="ctr"/>
                      <a:r>
                        <a:rPr lang="en-AU" sz="1200"/>
                        <a:t>1-Sept</a:t>
                      </a:r>
                    </a:p>
                  </a:txBody>
                  <a:tcPr/>
                </a:tc>
                <a:tc>
                  <a:txBody>
                    <a:bodyPr/>
                    <a:lstStyle/>
                    <a:p>
                      <a:pPr algn="l"/>
                      <a:r>
                        <a:rPr lang="en-AU" sz="1200"/>
                        <a:t>Content ok, Timing ok, All RM reports confirmed</a:t>
                      </a:r>
                    </a:p>
                  </a:txBody>
                  <a:tcPr/>
                </a:tc>
                <a:extLst>
                  <a:ext uri="{0D108BD9-81ED-4DB2-BD59-A6C34878D82A}">
                    <a16:rowId xmlns:a16="http://schemas.microsoft.com/office/drawing/2014/main" val="2379431499"/>
                  </a:ext>
                </a:extLst>
              </a:tr>
              <a:tr h="286677">
                <a:tc>
                  <a:txBody>
                    <a:bodyPr/>
                    <a:lstStyle/>
                    <a:p>
                      <a:r>
                        <a:rPr lang="en-AU" sz="1200"/>
                        <a:t>5m Preliminary </a:t>
                      </a:r>
                      <a:r>
                        <a:rPr lang="en-AU" sz="1200" err="1"/>
                        <a:t>Wk</a:t>
                      </a:r>
                      <a:r>
                        <a:rPr lang="en-AU" sz="1200"/>
                        <a:t> 35</a:t>
                      </a:r>
                    </a:p>
                  </a:txBody>
                  <a:tcPr/>
                </a:tc>
                <a:tc>
                  <a:txBody>
                    <a:bodyPr/>
                    <a:lstStyle/>
                    <a:p>
                      <a:pPr algn="ctr"/>
                      <a:r>
                        <a:rPr lang="en-AU" sz="1200"/>
                        <a:t>3-Sept</a:t>
                      </a:r>
                    </a:p>
                  </a:txBody>
                  <a:tcPr/>
                </a:tc>
                <a:tc>
                  <a:txBody>
                    <a:bodyPr/>
                    <a:lstStyle/>
                    <a:p>
                      <a:pPr algn="ctr"/>
                      <a:r>
                        <a:rPr lang="en-AU" sz="1200"/>
                        <a:t>3-Sept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Content ok, Timing ok, All RM reports confirmed</a:t>
                      </a:r>
                    </a:p>
                  </a:txBody>
                  <a:tcPr/>
                </a:tc>
                <a:extLst>
                  <a:ext uri="{0D108BD9-81ED-4DB2-BD59-A6C34878D82A}">
                    <a16:rowId xmlns:a16="http://schemas.microsoft.com/office/drawing/2014/main" val="2139209637"/>
                  </a:ext>
                </a:extLst>
              </a:tr>
              <a:tr h="286677">
                <a:tc>
                  <a:txBody>
                    <a:bodyPr/>
                    <a:lstStyle/>
                    <a:p>
                      <a:r>
                        <a:rPr lang="en-AU" sz="1200"/>
                        <a:t>5m Final Wk33</a:t>
                      </a:r>
                    </a:p>
                  </a:txBody>
                  <a:tcPr/>
                </a:tc>
                <a:tc>
                  <a:txBody>
                    <a:bodyPr/>
                    <a:lstStyle/>
                    <a:p>
                      <a:pPr algn="ctr"/>
                      <a:r>
                        <a:rPr lang="en-AU" sz="1200"/>
                        <a:t>8-Sept</a:t>
                      </a:r>
                    </a:p>
                  </a:txBody>
                  <a:tcPr/>
                </a:tc>
                <a:tc>
                  <a:txBody>
                    <a:bodyPr/>
                    <a:lstStyle/>
                    <a:p>
                      <a:pPr algn="ctr"/>
                      <a:r>
                        <a:rPr lang="en-AU" sz="1200"/>
                        <a:t>8-Sept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Content ok, Timing ok, All RM reports confirmed</a:t>
                      </a:r>
                    </a:p>
                  </a:txBody>
                  <a:tcPr/>
                </a:tc>
                <a:extLst>
                  <a:ext uri="{0D108BD9-81ED-4DB2-BD59-A6C34878D82A}">
                    <a16:rowId xmlns:a16="http://schemas.microsoft.com/office/drawing/2014/main" val="4202854485"/>
                  </a:ext>
                </a:extLst>
              </a:tr>
              <a:tr h="286677">
                <a:tc>
                  <a:txBody>
                    <a:bodyPr/>
                    <a:lstStyle/>
                    <a:p>
                      <a:r>
                        <a:rPr lang="en-AU" sz="1200"/>
                        <a:t>5m Preliminary </a:t>
                      </a:r>
                      <a:r>
                        <a:rPr lang="en-AU" sz="1200" err="1"/>
                        <a:t>Wk</a:t>
                      </a:r>
                      <a:r>
                        <a:rPr lang="en-AU" sz="1200"/>
                        <a:t> 36</a:t>
                      </a:r>
                    </a:p>
                  </a:txBody>
                  <a:tcPr/>
                </a:tc>
                <a:tc>
                  <a:txBody>
                    <a:bodyPr/>
                    <a:lstStyle/>
                    <a:p>
                      <a:pPr algn="ctr"/>
                      <a:r>
                        <a:rPr lang="en-AU" sz="1200"/>
                        <a:t>10-Sept</a:t>
                      </a:r>
                    </a:p>
                  </a:txBody>
                  <a:tcPr/>
                </a:tc>
                <a:tc>
                  <a:txBody>
                    <a:bodyPr/>
                    <a:lstStyle/>
                    <a:p>
                      <a:pPr algn="ctr"/>
                      <a:r>
                        <a:rPr lang="en-AU" sz="1200"/>
                        <a:t>10-Sept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Content ok, Timing ok, All RM reports confirmed</a:t>
                      </a:r>
                    </a:p>
                  </a:txBody>
                  <a:tcPr/>
                </a:tc>
                <a:extLst>
                  <a:ext uri="{0D108BD9-81ED-4DB2-BD59-A6C34878D82A}">
                    <a16:rowId xmlns:a16="http://schemas.microsoft.com/office/drawing/2014/main" val="210335677"/>
                  </a:ext>
                </a:extLst>
              </a:tr>
              <a:tr h="286677">
                <a:tc>
                  <a:txBody>
                    <a:bodyPr/>
                    <a:lstStyle/>
                    <a:p>
                      <a:r>
                        <a:rPr lang="en-AU" sz="1200"/>
                        <a:t>5m final </a:t>
                      </a:r>
                      <a:r>
                        <a:rPr lang="en-AU" sz="1200" err="1"/>
                        <a:t>Wk</a:t>
                      </a:r>
                      <a:r>
                        <a:rPr lang="en-AU" sz="1200"/>
                        <a:t> 34</a:t>
                      </a:r>
                    </a:p>
                  </a:txBody>
                  <a:tcPr/>
                </a:tc>
                <a:tc>
                  <a:txBody>
                    <a:bodyPr/>
                    <a:lstStyle/>
                    <a:p>
                      <a:pPr algn="ctr"/>
                      <a:r>
                        <a:rPr lang="en-AU" sz="1200"/>
                        <a:t>15-Sept</a:t>
                      </a:r>
                    </a:p>
                  </a:txBody>
                  <a:tcPr/>
                </a:tc>
                <a:tc>
                  <a:txBody>
                    <a:bodyPr/>
                    <a:lstStyle/>
                    <a:p>
                      <a:pPr algn="ctr"/>
                      <a:r>
                        <a:rPr lang="en-AU" sz="1200" dirty="0"/>
                        <a:t>15-Sept</a:t>
                      </a:r>
                    </a:p>
                  </a:txBody>
                  <a:tcPr/>
                </a:tc>
                <a:tc>
                  <a:txBody>
                    <a:bodyPr/>
                    <a:lstStyle/>
                    <a:p>
                      <a:pPr algn="l"/>
                      <a:endParaRPr lang="en-AU" sz="1200"/>
                    </a:p>
                  </a:txBody>
                  <a:tcPr/>
                </a:tc>
                <a:extLst>
                  <a:ext uri="{0D108BD9-81ED-4DB2-BD59-A6C34878D82A}">
                    <a16:rowId xmlns:a16="http://schemas.microsoft.com/office/drawing/2014/main" val="2829630327"/>
                  </a:ext>
                </a:extLst>
              </a:tr>
              <a:tr h="286677">
                <a:tc>
                  <a:txBody>
                    <a:bodyPr/>
                    <a:lstStyle/>
                    <a:p>
                      <a:r>
                        <a:rPr lang="en-AU" sz="1200"/>
                        <a:t>5m Preliminary </a:t>
                      </a:r>
                      <a:r>
                        <a:rPr lang="en-AU" sz="1200" err="1"/>
                        <a:t>Wk</a:t>
                      </a:r>
                      <a:r>
                        <a:rPr lang="en-AU" sz="1200"/>
                        <a:t> 37</a:t>
                      </a:r>
                    </a:p>
                  </a:txBody>
                  <a:tcPr/>
                </a:tc>
                <a:tc>
                  <a:txBody>
                    <a:bodyPr/>
                    <a:lstStyle/>
                    <a:p>
                      <a:pPr algn="ctr"/>
                      <a:r>
                        <a:rPr lang="en-AU" sz="1200"/>
                        <a:t>17-Sept</a:t>
                      </a:r>
                    </a:p>
                  </a:txBody>
                  <a:tcPr/>
                </a:tc>
                <a:tc>
                  <a:txBody>
                    <a:bodyPr/>
                    <a:lstStyle/>
                    <a:p>
                      <a:pPr algn="ctr"/>
                      <a:endParaRPr lang="en-AU" sz="1200"/>
                    </a:p>
                  </a:txBody>
                  <a:tcPr/>
                </a:tc>
                <a:tc>
                  <a:txBody>
                    <a:bodyPr/>
                    <a:lstStyle/>
                    <a:p>
                      <a:pPr algn="l"/>
                      <a:endParaRPr lang="en-AU" sz="1200" dirty="0"/>
                    </a:p>
                  </a:txBody>
                  <a:tcPr/>
                </a:tc>
                <a:extLst>
                  <a:ext uri="{0D108BD9-81ED-4DB2-BD59-A6C34878D82A}">
                    <a16:rowId xmlns:a16="http://schemas.microsoft.com/office/drawing/2014/main" val="437431345"/>
                  </a:ext>
                </a:extLst>
              </a:tr>
            </a:tbl>
          </a:graphicData>
        </a:graphic>
      </p:graphicFrame>
      <p:sp>
        <p:nvSpPr>
          <p:cNvPr id="12" name="TextBox 11">
            <a:extLst>
              <a:ext uri="{FF2B5EF4-FFF2-40B4-BE49-F238E27FC236}">
                <a16:creationId xmlns:a16="http://schemas.microsoft.com/office/drawing/2014/main" id="{3AABE670-62B3-45A0-BD04-9E2561389894}"/>
              </a:ext>
            </a:extLst>
          </p:cNvPr>
          <p:cNvSpPr txBox="1"/>
          <p:nvPr/>
        </p:nvSpPr>
        <p:spPr>
          <a:xfrm>
            <a:off x="6354264" y="2177499"/>
            <a:ext cx="5652384" cy="400109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sz="1600"/>
              <a:t>Settlement runs and associated RM reports produced on time for last 4 settlement runs during extension period</a:t>
            </a:r>
          </a:p>
          <a:p>
            <a:pPr marL="742950" lvl="1" indent="-285750">
              <a:buFont typeface="Arial" panose="020B0604020202020204" pitchFamily="34" charset="0"/>
              <a:buChar char="•"/>
            </a:pPr>
            <a:r>
              <a:rPr lang="en-AU" sz="1600"/>
              <a:t>Confirmation of delivery of all required RM reports </a:t>
            </a:r>
          </a:p>
          <a:p>
            <a:pPr marL="285750" indent="-285750">
              <a:buFont typeface="Arial" panose="020B0604020202020204" pitchFamily="34" charset="0"/>
              <a:buChar char="•"/>
            </a:pPr>
            <a:r>
              <a:rPr lang="en-AU" sz="1600"/>
              <a:t>Early issues encountered with metering data quality and preparation, have been addressed.</a:t>
            </a:r>
          </a:p>
          <a:p>
            <a:pPr marL="285750" indent="-285750">
              <a:buFont typeface="Arial" panose="020B0604020202020204" pitchFamily="34" charset="0"/>
              <a:buChar char="•"/>
            </a:pPr>
            <a:r>
              <a:rPr lang="en-AU" sz="1600"/>
              <a:t>Where data input has been reasonable, AEMO is satisfied with commercial outcomes of settlements runs.</a:t>
            </a:r>
          </a:p>
          <a:p>
            <a:pPr marL="285750" indent="-285750">
              <a:buFont typeface="Arial" panose="020B0604020202020204" pitchFamily="34" charset="0"/>
              <a:buChar char="•"/>
            </a:pPr>
            <a:r>
              <a:rPr lang="en-AU" sz="1600"/>
              <a:t>Main outstanding defect will be resolved with release of RM report reconciliation fix (raised in production). See Defects slide 18.</a:t>
            </a:r>
          </a:p>
          <a:p>
            <a:pPr marL="285750" indent="-285750">
              <a:buFont typeface="Arial" panose="020B0604020202020204" pitchFamily="34" charset="0"/>
              <a:buChar char="•"/>
            </a:pPr>
            <a:r>
              <a:rPr lang="en-AU" sz="1600"/>
              <a:t>RM report distribution and receipt:</a:t>
            </a:r>
          </a:p>
          <a:p>
            <a:pPr marL="742950" lvl="1" indent="-285750">
              <a:buFont typeface="Arial" panose="020B0604020202020204" pitchFamily="34" charset="0"/>
              <a:buChar char="•"/>
            </a:pPr>
            <a:r>
              <a:rPr lang="en-AU" sz="1600"/>
              <a:t>AEMO has confirmed all RM reports being successfully distributed and available for participants</a:t>
            </a:r>
          </a:p>
          <a:p>
            <a:pPr marL="742950" lvl="1" indent="-285750">
              <a:buFont typeface="Arial" panose="020B0604020202020204" pitchFamily="34" charset="0"/>
              <a:buChar char="•"/>
            </a:pPr>
            <a:r>
              <a:rPr lang="en-AU" sz="1600"/>
              <a:t>File size for RM16 file size in 5-minute settlement may be an issue for individual participant(s)</a:t>
            </a:r>
          </a:p>
          <a:p>
            <a:endParaRPr lang="en-AU" sz="1400"/>
          </a:p>
        </p:txBody>
      </p:sp>
    </p:spTree>
    <p:extLst>
      <p:ext uri="{BB962C8B-B14F-4D97-AF65-F5344CB8AC3E}">
        <p14:creationId xmlns:p14="http://schemas.microsoft.com/office/powerpoint/2010/main" val="118923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3F2397-39E4-470D-9497-1CC13167D3AD}"/>
              </a:ext>
            </a:extLst>
          </p:cNvPr>
          <p:cNvSpPr>
            <a:spLocks noGrp="1"/>
          </p:cNvSpPr>
          <p:nvPr>
            <p:ph type="title"/>
          </p:nvPr>
        </p:nvSpPr>
        <p:spPr>
          <a:xfrm>
            <a:off x="235528" y="136525"/>
            <a:ext cx="11523656" cy="1189039"/>
          </a:xfrm>
        </p:spPr>
        <p:txBody>
          <a:bodyPr>
            <a:normAutofit/>
          </a:bodyPr>
          <a:lstStyle/>
          <a:p>
            <a:r>
              <a:rPr lang="en-AU"/>
              <a:t>Participant Readiness / Scenario Execution</a:t>
            </a:r>
          </a:p>
        </p:txBody>
      </p:sp>
      <p:sp>
        <p:nvSpPr>
          <p:cNvPr id="3" name="Slide Number Placeholder 2">
            <a:extLst>
              <a:ext uri="{FF2B5EF4-FFF2-40B4-BE49-F238E27FC236}">
                <a16:creationId xmlns:a16="http://schemas.microsoft.com/office/drawing/2014/main" id="{E37E9CE5-B0B8-41C4-9C85-5E3874075B14}"/>
              </a:ext>
            </a:extLst>
          </p:cNvPr>
          <p:cNvSpPr>
            <a:spLocks noGrp="1"/>
          </p:cNvSpPr>
          <p:nvPr>
            <p:ph type="sldNum" sz="quarter" idx="12"/>
          </p:nvPr>
        </p:nvSpPr>
        <p:spPr/>
        <p:txBody>
          <a:bodyPr/>
          <a:lstStyle/>
          <a:p>
            <a:fld id="{4EC81F68-4976-451A-B2E9-79BCBD2F70CC}" type="slidenum">
              <a:rPr lang="en-AU" smtClean="0"/>
              <a:t>17</a:t>
            </a:fld>
            <a:endParaRPr lang="en-AU"/>
          </a:p>
        </p:txBody>
      </p:sp>
      <p:sp>
        <p:nvSpPr>
          <p:cNvPr id="12" name="TextBox 11">
            <a:extLst>
              <a:ext uri="{FF2B5EF4-FFF2-40B4-BE49-F238E27FC236}">
                <a16:creationId xmlns:a16="http://schemas.microsoft.com/office/drawing/2014/main" id="{3AABE670-62B3-45A0-BD04-9E2561389894}"/>
              </a:ext>
            </a:extLst>
          </p:cNvPr>
          <p:cNvSpPr txBox="1"/>
          <p:nvPr/>
        </p:nvSpPr>
        <p:spPr>
          <a:xfrm>
            <a:off x="5701416" y="1965386"/>
            <a:ext cx="5652384" cy="400109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sz="1600"/>
              <a:t>Participant execution of trial cases as at 14/9 reflects increased successful execution rates across all participant classes</a:t>
            </a:r>
          </a:p>
          <a:p>
            <a:pPr marL="285750"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Small participants who were not covered in initial scenarios provided opportunity to conduct some further testing with partners</a:t>
            </a:r>
          </a:p>
          <a:p>
            <a:pPr marL="285750"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Retesting and update of failed scenarios is responsibility of participants</a:t>
            </a:r>
          </a:p>
          <a:p>
            <a:pPr marL="285750"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No run cases includes participants who have not undertaken any recorded testing</a:t>
            </a:r>
          </a:p>
          <a:p>
            <a:pPr marL="285750"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Defect rates reflect successful execution of key scenarios</a:t>
            </a:r>
          </a:p>
          <a:p>
            <a:pPr marL="285750" indent="-285750">
              <a:buFont typeface="Arial" panose="020B0604020202020204" pitchFamily="34" charset="0"/>
              <a:buChar char="•"/>
            </a:pPr>
            <a:endParaRPr lang="en-AU" sz="1400"/>
          </a:p>
        </p:txBody>
      </p:sp>
      <p:sp>
        <p:nvSpPr>
          <p:cNvPr id="13" name="TextBox 12">
            <a:extLst>
              <a:ext uri="{FF2B5EF4-FFF2-40B4-BE49-F238E27FC236}">
                <a16:creationId xmlns:a16="http://schemas.microsoft.com/office/drawing/2014/main" id="{7009C074-3431-4EBB-BDCB-0B3214BABEDD}"/>
              </a:ext>
            </a:extLst>
          </p:cNvPr>
          <p:cNvSpPr txBox="1"/>
          <p:nvPr/>
        </p:nvSpPr>
        <p:spPr>
          <a:xfrm>
            <a:off x="125938" y="1385722"/>
            <a:ext cx="5634986" cy="369332"/>
          </a:xfrm>
          <a:prstGeom prst="rect">
            <a:avLst/>
          </a:prstGeom>
          <a:noFill/>
        </p:spPr>
        <p:txBody>
          <a:bodyPr wrap="square" rtlCol="0">
            <a:spAutoFit/>
          </a:bodyPr>
          <a:lstStyle/>
          <a:p>
            <a:r>
              <a:rPr lang="en-AU" b="1"/>
              <a:t>Test Case execution as at 14/9</a:t>
            </a:r>
          </a:p>
        </p:txBody>
      </p:sp>
      <p:pic>
        <p:nvPicPr>
          <p:cNvPr id="7" name="Picture 6">
            <a:extLst>
              <a:ext uri="{FF2B5EF4-FFF2-40B4-BE49-F238E27FC236}">
                <a16:creationId xmlns:a16="http://schemas.microsoft.com/office/drawing/2014/main" id="{21D7B40A-3F76-4DF6-A0E7-474915140FBB}"/>
              </a:ext>
            </a:extLst>
          </p:cNvPr>
          <p:cNvPicPr>
            <a:picLocks noChangeAspect="1"/>
          </p:cNvPicPr>
          <p:nvPr/>
        </p:nvPicPr>
        <p:blipFill>
          <a:blip r:embed="rId2"/>
          <a:stretch>
            <a:fillRect/>
          </a:stretch>
        </p:blipFill>
        <p:spPr>
          <a:xfrm>
            <a:off x="438913" y="2278866"/>
            <a:ext cx="4498848" cy="3374137"/>
          </a:xfrm>
          <a:prstGeom prst="rect">
            <a:avLst/>
          </a:prstGeom>
        </p:spPr>
      </p:pic>
    </p:spTree>
    <p:extLst>
      <p:ext uri="{BB962C8B-B14F-4D97-AF65-F5344CB8AC3E}">
        <p14:creationId xmlns:p14="http://schemas.microsoft.com/office/powerpoint/2010/main" val="2503939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3F2397-39E4-470D-9497-1CC13167D3AD}"/>
              </a:ext>
            </a:extLst>
          </p:cNvPr>
          <p:cNvSpPr>
            <a:spLocks noGrp="1"/>
          </p:cNvSpPr>
          <p:nvPr>
            <p:ph type="title"/>
          </p:nvPr>
        </p:nvSpPr>
        <p:spPr>
          <a:xfrm>
            <a:off x="235528" y="136525"/>
            <a:ext cx="11523656" cy="1189039"/>
          </a:xfrm>
        </p:spPr>
        <p:txBody>
          <a:bodyPr>
            <a:normAutofit/>
          </a:bodyPr>
          <a:lstStyle/>
          <a:p>
            <a:r>
              <a:rPr lang="en-AU"/>
              <a:t>Market Trial Insights – Defects</a:t>
            </a:r>
          </a:p>
        </p:txBody>
      </p:sp>
      <p:sp>
        <p:nvSpPr>
          <p:cNvPr id="3" name="Slide Number Placeholder 2">
            <a:extLst>
              <a:ext uri="{FF2B5EF4-FFF2-40B4-BE49-F238E27FC236}">
                <a16:creationId xmlns:a16="http://schemas.microsoft.com/office/drawing/2014/main" id="{E37E9CE5-B0B8-41C4-9C85-5E3874075B14}"/>
              </a:ext>
            </a:extLst>
          </p:cNvPr>
          <p:cNvSpPr>
            <a:spLocks noGrp="1"/>
          </p:cNvSpPr>
          <p:nvPr>
            <p:ph type="sldNum" sz="quarter" idx="12"/>
          </p:nvPr>
        </p:nvSpPr>
        <p:spPr/>
        <p:txBody>
          <a:bodyPr/>
          <a:lstStyle/>
          <a:p>
            <a:fld id="{4EC81F68-4976-451A-B2E9-79BCBD2F70CC}" type="slidenum">
              <a:rPr lang="en-AU" smtClean="0"/>
              <a:t>18</a:t>
            </a:fld>
            <a:endParaRPr lang="en-AU"/>
          </a:p>
        </p:txBody>
      </p:sp>
      <p:sp>
        <p:nvSpPr>
          <p:cNvPr id="12" name="TextBox 11">
            <a:extLst>
              <a:ext uri="{FF2B5EF4-FFF2-40B4-BE49-F238E27FC236}">
                <a16:creationId xmlns:a16="http://schemas.microsoft.com/office/drawing/2014/main" id="{3AABE670-62B3-45A0-BD04-9E2561389894}"/>
              </a:ext>
            </a:extLst>
          </p:cNvPr>
          <p:cNvSpPr txBox="1"/>
          <p:nvPr/>
        </p:nvSpPr>
        <p:spPr>
          <a:xfrm>
            <a:off x="4695092" y="1366543"/>
            <a:ext cx="7370970" cy="5016758"/>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sz="1600"/>
              <a:t>No show-stopper defects outstanding</a:t>
            </a:r>
          </a:p>
          <a:p>
            <a:pPr marL="285750"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High priority defect rating provided by participant when raised</a:t>
            </a:r>
          </a:p>
          <a:p>
            <a:pPr marL="742950" lvl="1" indent="-285750">
              <a:buFont typeface="Arial" panose="020B0604020202020204" pitchFamily="34" charset="0"/>
              <a:buChar char="•"/>
            </a:pPr>
            <a:r>
              <a:rPr lang="en-AU" sz="1600"/>
              <a:t>Bidding defect relates to interpretation of error code in API scenario</a:t>
            </a:r>
          </a:p>
          <a:p>
            <a:pPr marL="742950" lvl="1" indent="-285750">
              <a:buFont typeface="Arial" panose="020B0604020202020204" pitchFamily="34" charset="0"/>
              <a:buChar char="•"/>
            </a:pPr>
            <a:r>
              <a:rPr lang="en-AU" sz="1600"/>
              <a:t>CATS defect relates to LNSP processing of CS changes to CR10XX notifications</a:t>
            </a:r>
          </a:p>
          <a:p>
            <a:pPr marL="742950" lvl="1" indent="-285750">
              <a:buFont typeface="Arial" panose="020B0604020202020204" pitchFamily="34" charset="0"/>
              <a:buChar char="•"/>
            </a:pPr>
            <a:r>
              <a:rPr lang="en-AU" sz="1600"/>
              <a:t>RM Reports Issue is under investigation – relates to reconciliation for some TNIs between RM and Settlement reports</a:t>
            </a:r>
          </a:p>
          <a:p>
            <a:pPr marL="742950" lvl="1"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RM Reports issues have been identified and will be actioned</a:t>
            </a:r>
          </a:p>
          <a:p>
            <a:pPr marL="742950" lvl="1" indent="-285750">
              <a:buFont typeface="Arial" panose="020B0604020202020204" pitchFamily="34" charset="0"/>
              <a:buChar char="•"/>
            </a:pPr>
            <a:r>
              <a:rPr lang="en-AU" sz="1600"/>
              <a:t>RM report reconciliation defect #5616 raised in Production failed AEMO testing. AEMO targeting readiness for 1</a:t>
            </a:r>
            <a:r>
              <a:rPr lang="en-AU" sz="1600" baseline="30000"/>
              <a:t>st</a:t>
            </a:r>
            <a:r>
              <a:rPr lang="en-AU" sz="1600"/>
              <a:t> Oct in Prod with a Pre-Prod deployment 21</a:t>
            </a:r>
            <a:r>
              <a:rPr lang="en-AU" sz="1600" baseline="30000"/>
              <a:t>st</a:t>
            </a:r>
            <a:r>
              <a:rPr lang="en-AU" sz="1600"/>
              <a:t>  Sept in Pre-Prod. Delivery of Prelims and Finals will be extended in Pre-Prod.</a:t>
            </a:r>
          </a:p>
          <a:p>
            <a:pPr marL="742950" lvl="1" indent="-285750">
              <a:buFont typeface="Arial" panose="020B0604020202020204" pitchFamily="34" charset="0"/>
              <a:buChar char="•"/>
            </a:pPr>
            <a:r>
              <a:rPr lang="en-AU" sz="1600"/>
              <a:t>Participant raised Incident re settlement on RM16 report with Settlement data for some TNIs which is under internal investigation, no defect has been raised yet .</a:t>
            </a:r>
          </a:p>
          <a:p>
            <a:pPr marL="742950" lvl="1" indent="-285750">
              <a:buFont typeface="Arial" panose="020B0604020202020204" pitchFamily="34" charset="0"/>
              <a:buChar char="•"/>
            </a:pPr>
            <a:r>
              <a:rPr lang="en-AU" sz="1600"/>
              <a:t>UFE Report subscription defect #5621 now released into Pre-Production and closed.</a:t>
            </a:r>
          </a:p>
          <a:p>
            <a:pPr marL="285750" indent="-285750">
              <a:buFont typeface="Arial" panose="020B0604020202020204" pitchFamily="34" charset="0"/>
              <a:buChar char="•"/>
            </a:pPr>
            <a:endParaRPr lang="en-AU" sz="1600"/>
          </a:p>
          <a:p>
            <a:pPr marL="285750" indent="-285750">
              <a:buFont typeface="Arial" panose="020B0604020202020204" pitchFamily="34" charset="0"/>
              <a:buChar char="•"/>
            </a:pPr>
            <a:r>
              <a:rPr lang="en-AU" sz="1600"/>
              <a:t>Known Defect walkthrough scheduled for 23</a:t>
            </a:r>
            <a:r>
              <a:rPr lang="en-AU" sz="1600" baseline="30000"/>
              <a:t>rd</a:t>
            </a:r>
            <a:r>
              <a:rPr lang="en-AU" sz="1600"/>
              <a:t> Sept </a:t>
            </a:r>
          </a:p>
        </p:txBody>
      </p:sp>
      <p:sp>
        <p:nvSpPr>
          <p:cNvPr id="13" name="TextBox 12">
            <a:extLst>
              <a:ext uri="{FF2B5EF4-FFF2-40B4-BE49-F238E27FC236}">
                <a16:creationId xmlns:a16="http://schemas.microsoft.com/office/drawing/2014/main" id="{7009C074-3431-4EBB-BDCB-0B3214BABEDD}"/>
              </a:ext>
            </a:extLst>
          </p:cNvPr>
          <p:cNvSpPr txBox="1"/>
          <p:nvPr/>
        </p:nvSpPr>
        <p:spPr>
          <a:xfrm>
            <a:off x="125938" y="1385722"/>
            <a:ext cx="4254038" cy="369332"/>
          </a:xfrm>
          <a:prstGeom prst="rect">
            <a:avLst/>
          </a:prstGeom>
          <a:noFill/>
        </p:spPr>
        <p:txBody>
          <a:bodyPr wrap="square" rtlCol="0">
            <a:spAutoFit/>
          </a:bodyPr>
          <a:lstStyle/>
          <a:p>
            <a:r>
              <a:rPr lang="en-AU" b="1"/>
              <a:t>Market Trial Defect as at 13/9</a:t>
            </a:r>
          </a:p>
        </p:txBody>
      </p:sp>
      <p:pic>
        <p:nvPicPr>
          <p:cNvPr id="6" name="Picture 5">
            <a:extLst>
              <a:ext uri="{FF2B5EF4-FFF2-40B4-BE49-F238E27FC236}">
                <a16:creationId xmlns:a16="http://schemas.microsoft.com/office/drawing/2014/main" id="{64F154E8-F1AE-4D56-ACFE-5E9D02D67C04}"/>
              </a:ext>
            </a:extLst>
          </p:cNvPr>
          <p:cNvPicPr>
            <a:picLocks noChangeAspect="1"/>
          </p:cNvPicPr>
          <p:nvPr/>
        </p:nvPicPr>
        <p:blipFill>
          <a:blip r:embed="rId2"/>
          <a:stretch>
            <a:fillRect/>
          </a:stretch>
        </p:blipFill>
        <p:spPr>
          <a:xfrm>
            <a:off x="483943" y="1815212"/>
            <a:ext cx="4042981" cy="2819554"/>
          </a:xfrm>
          <a:prstGeom prst="rect">
            <a:avLst/>
          </a:prstGeom>
        </p:spPr>
      </p:pic>
      <p:graphicFrame>
        <p:nvGraphicFramePr>
          <p:cNvPr id="9" name="Table 8">
            <a:extLst>
              <a:ext uri="{FF2B5EF4-FFF2-40B4-BE49-F238E27FC236}">
                <a16:creationId xmlns:a16="http://schemas.microsoft.com/office/drawing/2014/main" id="{4FCDC51E-6765-41C5-AF6A-BABA0C6CB981}"/>
              </a:ext>
            </a:extLst>
          </p:cNvPr>
          <p:cNvGraphicFramePr>
            <a:graphicFrameLocks noGrp="1"/>
          </p:cNvGraphicFramePr>
          <p:nvPr>
            <p:extLst>
              <p:ext uri="{D42A27DB-BD31-4B8C-83A1-F6EECF244321}">
                <p14:modId xmlns:p14="http://schemas.microsoft.com/office/powerpoint/2010/main" val="770206264"/>
              </p:ext>
            </p:extLst>
          </p:nvPr>
        </p:nvGraphicFramePr>
        <p:xfrm>
          <a:off x="510686" y="4798814"/>
          <a:ext cx="3610677" cy="1508760"/>
        </p:xfrm>
        <a:graphic>
          <a:graphicData uri="http://schemas.openxmlformats.org/drawingml/2006/table">
            <a:tbl>
              <a:tblPr>
                <a:tableStyleId>{5C22544A-7EE6-4342-B048-85BDC9FD1C3A}</a:tableStyleId>
              </a:tblPr>
              <a:tblGrid>
                <a:gridCol w="1159577">
                  <a:extLst>
                    <a:ext uri="{9D8B030D-6E8A-4147-A177-3AD203B41FA5}">
                      <a16:colId xmlns:a16="http://schemas.microsoft.com/office/drawing/2014/main" val="56052288"/>
                    </a:ext>
                  </a:extLst>
                </a:gridCol>
                <a:gridCol w="798012">
                  <a:extLst>
                    <a:ext uri="{9D8B030D-6E8A-4147-A177-3AD203B41FA5}">
                      <a16:colId xmlns:a16="http://schemas.microsoft.com/office/drawing/2014/main" val="127366588"/>
                    </a:ext>
                  </a:extLst>
                </a:gridCol>
                <a:gridCol w="753414">
                  <a:extLst>
                    <a:ext uri="{9D8B030D-6E8A-4147-A177-3AD203B41FA5}">
                      <a16:colId xmlns:a16="http://schemas.microsoft.com/office/drawing/2014/main" val="2333450787"/>
                    </a:ext>
                  </a:extLst>
                </a:gridCol>
                <a:gridCol w="899674">
                  <a:extLst>
                    <a:ext uri="{9D8B030D-6E8A-4147-A177-3AD203B41FA5}">
                      <a16:colId xmlns:a16="http://schemas.microsoft.com/office/drawing/2014/main" val="370608928"/>
                    </a:ext>
                  </a:extLst>
                </a:gridCol>
              </a:tblGrid>
              <a:tr h="167640">
                <a:tc>
                  <a:txBody>
                    <a:bodyPr/>
                    <a:lstStyle/>
                    <a:p>
                      <a:pPr algn="l" fontAlgn="b"/>
                      <a:r>
                        <a:rPr lang="en-AU" sz="1000" u="none" strike="noStrike">
                          <a:effectLst/>
                        </a:rPr>
                        <a:t>Area</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High</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Medium</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Grand Total</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989189091"/>
                  </a:ext>
                </a:extLst>
              </a:tr>
              <a:tr h="167640">
                <a:tc>
                  <a:txBody>
                    <a:bodyPr/>
                    <a:lstStyle/>
                    <a:p>
                      <a:pPr algn="l" fontAlgn="b"/>
                      <a:r>
                        <a:rPr lang="en-AU" sz="1000" u="none" strike="noStrike">
                          <a:effectLst/>
                        </a:rPr>
                        <a:t>Bidding</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1</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3</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4</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328937932"/>
                  </a:ext>
                </a:extLst>
              </a:tr>
              <a:tr h="167640">
                <a:tc>
                  <a:txBody>
                    <a:bodyPr/>
                    <a:lstStyle/>
                    <a:p>
                      <a:pPr algn="l" fontAlgn="b"/>
                      <a:r>
                        <a:rPr lang="en-AU" sz="1000" u="none" strike="noStrike">
                          <a:effectLst/>
                        </a:rPr>
                        <a:t>CATS</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1</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1</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925229025"/>
                  </a:ext>
                </a:extLst>
              </a:tr>
              <a:tr h="167640">
                <a:tc>
                  <a:txBody>
                    <a:bodyPr/>
                    <a:lstStyle/>
                    <a:p>
                      <a:pPr algn="l" fontAlgn="b"/>
                      <a:r>
                        <a:rPr lang="en-AU" sz="1000" u="none" strike="noStrike">
                          <a:effectLst/>
                        </a:rPr>
                        <a:t>Market Portal</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1</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1</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249638717"/>
                  </a:ext>
                </a:extLst>
              </a:tr>
              <a:tr h="167640">
                <a:tc>
                  <a:txBody>
                    <a:bodyPr/>
                    <a:lstStyle/>
                    <a:p>
                      <a:pPr algn="l" fontAlgn="b"/>
                      <a:r>
                        <a:rPr lang="en-AU" sz="1000" u="none" strike="noStrike">
                          <a:effectLst/>
                        </a:rPr>
                        <a:t>Meter Data</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2</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2</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847450125"/>
                  </a:ext>
                </a:extLst>
              </a:tr>
              <a:tr h="167640">
                <a:tc>
                  <a:txBody>
                    <a:bodyPr/>
                    <a:lstStyle/>
                    <a:p>
                      <a:pPr algn="l" fontAlgn="b"/>
                      <a:r>
                        <a:rPr lang="en-AU" sz="1000" u="none" strike="noStrike">
                          <a:effectLst/>
                        </a:rPr>
                        <a:t>Mkt Trial</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1</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1</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387134283"/>
                  </a:ext>
                </a:extLst>
              </a:tr>
              <a:tr h="167640">
                <a:tc>
                  <a:txBody>
                    <a:bodyPr/>
                    <a:lstStyle/>
                    <a:p>
                      <a:pPr algn="l" fontAlgn="b"/>
                      <a:r>
                        <a:rPr lang="en-AU" sz="1000" u="none" strike="noStrike">
                          <a:effectLst/>
                        </a:rPr>
                        <a:t>RM Reports</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1</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8</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9</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833003613"/>
                  </a:ext>
                </a:extLst>
              </a:tr>
              <a:tr h="167640">
                <a:tc>
                  <a:txBody>
                    <a:bodyPr/>
                    <a:lstStyle/>
                    <a:p>
                      <a:pPr algn="l" fontAlgn="b"/>
                      <a:r>
                        <a:rPr lang="en-AU" sz="1000" u="none" strike="noStrike">
                          <a:effectLst/>
                        </a:rPr>
                        <a:t>Settlements</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8</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8</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585887240"/>
                  </a:ext>
                </a:extLst>
              </a:tr>
              <a:tr h="167640">
                <a:tc>
                  <a:txBody>
                    <a:bodyPr/>
                    <a:lstStyle/>
                    <a:p>
                      <a:pPr algn="l" fontAlgn="b"/>
                      <a:r>
                        <a:rPr lang="en-AU" sz="1000" u="none" strike="noStrike">
                          <a:effectLst/>
                        </a:rPr>
                        <a:t>Grand Total</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3</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23</a:t>
                      </a:r>
                      <a:endParaRPr lang="en-AU" sz="10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AU" sz="1000" u="none" strike="noStrike">
                          <a:effectLst/>
                        </a:rPr>
                        <a:t>26</a:t>
                      </a:r>
                      <a:endParaRPr lang="en-AU" sz="10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663637386"/>
                  </a:ext>
                </a:extLst>
              </a:tr>
            </a:tbl>
          </a:graphicData>
        </a:graphic>
      </p:graphicFrame>
      <p:sp>
        <p:nvSpPr>
          <p:cNvPr id="10" name="TextBox 9">
            <a:extLst>
              <a:ext uri="{FF2B5EF4-FFF2-40B4-BE49-F238E27FC236}">
                <a16:creationId xmlns:a16="http://schemas.microsoft.com/office/drawing/2014/main" id="{D6E3153B-DF5C-4F8C-BE00-5DBD7E15AA4A}"/>
              </a:ext>
            </a:extLst>
          </p:cNvPr>
          <p:cNvSpPr txBox="1"/>
          <p:nvPr/>
        </p:nvSpPr>
        <p:spPr>
          <a:xfrm>
            <a:off x="618185" y="6355733"/>
            <a:ext cx="3097323" cy="369332"/>
          </a:xfrm>
          <a:prstGeom prst="rect">
            <a:avLst/>
          </a:prstGeom>
          <a:noFill/>
        </p:spPr>
        <p:txBody>
          <a:bodyPr wrap="none" rtlCol="0">
            <a:spAutoFit/>
          </a:bodyPr>
          <a:lstStyle/>
          <a:p>
            <a:r>
              <a:rPr lang="en-AU"/>
              <a:t>Open Defects with AEMO 13/9</a:t>
            </a:r>
          </a:p>
        </p:txBody>
      </p:sp>
    </p:spTree>
    <p:extLst>
      <p:ext uri="{BB962C8B-B14F-4D97-AF65-F5344CB8AC3E}">
        <p14:creationId xmlns:p14="http://schemas.microsoft.com/office/powerpoint/2010/main" val="1701511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33E03-873D-426D-8088-7E10BBEBC3BB}"/>
              </a:ext>
            </a:extLst>
          </p:cNvPr>
          <p:cNvSpPr>
            <a:spLocks noGrp="1"/>
          </p:cNvSpPr>
          <p:nvPr>
            <p:ph type="title"/>
          </p:nvPr>
        </p:nvSpPr>
        <p:spPr>
          <a:xfrm>
            <a:off x="235528" y="136525"/>
            <a:ext cx="11528580" cy="1189039"/>
          </a:xfrm>
        </p:spPr>
        <p:txBody>
          <a:bodyPr>
            <a:normAutofit/>
          </a:bodyPr>
          <a:lstStyle/>
          <a:p>
            <a:r>
              <a:rPr lang="en-AU"/>
              <a:t>Market Trial Conclusion</a:t>
            </a:r>
          </a:p>
        </p:txBody>
      </p:sp>
      <p:sp>
        <p:nvSpPr>
          <p:cNvPr id="3" name="Content Placeholder 2">
            <a:extLst>
              <a:ext uri="{FF2B5EF4-FFF2-40B4-BE49-F238E27FC236}">
                <a16:creationId xmlns:a16="http://schemas.microsoft.com/office/drawing/2014/main" id="{57493146-2317-4A09-A17B-B4416D2C0425}"/>
              </a:ext>
            </a:extLst>
          </p:cNvPr>
          <p:cNvSpPr>
            <a:spLocks noGrp="1"/>
          </p:cNvSpPr>
          <p:nvPr>
            <p:ph idx="1"/>
          </p:nvPr>
        </p:nvSpPr>
        <p:spPr/>
        <p:txBody>
          <a:bodyPr vert="horz" lIns="91440" tIns="45720" rIns="91440" bIns="45720" rtlCol="0" anchor="t">
            <a:normAutofit/>
          </a:bodyPr>
          <a:lstStyle/>
          <a:p>
            <a:r>
              <a:rPr lang="en-AU" sz="2400"/>
              <a:t>Market trial has stabilised and is operating reliably</a:t>
            </a:r>
          </a:p>
          <a:p>
            <a:r>
              <a:rPr lang="en-AU" sz="2400"/>
              <a:t>Participants have taken advantage of the extra opportunity to exercise their systems against updated market systems</a:t>
            </a:r>
          </a:p>
          <a:p>
            <a:pPr lvl="1"/>
            <a:r>
              <a:rPr lang="en-AU" sz="2000"/>
              <a:t>Supported by level of scenario execution, including those participants included in 2</a:t>
            </a:r>
            <a:r>
              <a:rPr lang="en-AU" sz="2000" baseline="30000"/>
              <a:t>nd</a:t>
            </a:r>
            <a:r>
              <a:rPr lang="en-AU" sz="2000"/>
              <a:t> round cases</a:t>
            </a:r>
          </a:p>
          <a:p>
            <a:r>
              <a:rPr lang="en-AU" sz="2400"/>
              <a:t>All key Market Trial scenarios have now been successfully executed</a:t>
            </a:r>
          </a:p>
          <a:p>
            <a:pPr lvl="1"/>
            <a:r>
              <a:rPr lang="en-AU" sz="2000"/>
              <a:t>Noting extension of planned settlement runs</a:t>
            </a:r>
          </a:p>
          <a:p>
            <a:r>
              <a:rPr lang="en-AU" sz="2400"/>
              <a:t>Key open defect is RM report reconciliation (#5616), will be fixed for 1 October</a:t>
            </a:r>
          </a:p>
          <a:p>
            <a:r>
              <a:rPr lang="en-AU" sz="2400"/>
              <a:t>Pre-Prod environment remains open to participants</a:t>
            </a:r>
          </a:p>
          <a:p>
            <a:r>
              <a:rPr lang="en-AU" sz="2400"/>
              <a:t>Further extension of Market Trial settlement scenarios requested by 3 participants, currently being considered</a:t>
            </a:r>
          </a:p>
        </p:txBody>
      </p:sp>
      <p:sp>
        <p:nvSpPr>
          <p:cNvPr id="4" name="Slide Number Placeholder 3">
            <a:extLst>
              <a:ext uri="{FF2B5EF4-FFF2-40B4-BE49-F238E27FC236}">
                <a16:creationId xmlns:a16="http://schemas.microsoft.com/office/drawing/2014/main" id="{5540FA87-07BE-477A-BC71-8B46075DEA64}"/>
              </a:ext>
            </a:extLst>
          </p:cNvPr>
          <p:cNvSpPr>
            <a:spLocks noGrp="1"/>
          </p:cNvSpPr>
          <p:nvPr>
            <p:ph type="sldNum" sz="quarter" idx="12"/>
          </p:nvPr>
        </p:nvSpPr>
        <p:spPr/>
        <p:txBody>
          <a:bodyPr/>
          <a:lstStyle/>
          <a:p>
            <a:fld id="{4EC81F68-4976-451A-B2E9-79BCBD2F70CC}" type="slidenum">
              <a:rPr lang="en-AU" smtClean="0"/>
              <a:t>19</a:t>
            </a:fld>
            <a:endParaRPr lang="en-AU"/>
          </a:p>
        </p:txBody>
      </p:sp>
    </p:spTree>
    <p:extLst>
      <p:ext uri="{BB962C8B-B14F-4D97-AF65-F5344CB8AC3E}">
        <p14:creationId xmlns:p14="http://schemas.microsoft.com/office/powerpoint/2010/main" val="3502634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251489" y="5352593"/>
            <a:ext cx="7277492" cy="1068736"/>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185501" y="190350"/>
            <a:ext cx="7343480" cy="4890057"/>
          </a:xfrm>
          <a:prstGeom prst="rect">
            <a:avLst/>
          </a:prstGeom>
        </p:spPr>
        <p:txBody>
          <a:bodyPr wrap="square">
            <a:spAutoFit/>
          </a:bodyPr>
          <a:lstStyle/>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discussions </a:t>
            </a:r>
            <a:r>
              <a:rPr lang="en-AU" sz="1300" b="1">
                <a:solidFill>
                  <a:srgbClr val="222324"/>
                </a:solidFill>
                <a:latin typeface="Calibri" panose="020F0502020204030204" pitchFamily="34" charset="0"/>
                <a:cs typeface="Calibri" panose="020F0502020204030204" pitchFamily="34" charset="0"/>
              </a:rPr>
              <a:t>must</a:t>
            </a:r>
            <a:r>
              <a:rPr lang="en-AU" sz="13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meetings </a:t>
            </a:r>
            <a:r>
              <a:rPr lang="en-AU" sz="1300" b="1">
                <a:solidFill>
                  <a:srgbClr val="222324"/>
                </a:solidFill>
                <a:latin typeface="Calibri" panose="020F0502020204030204" pitchFamily="34" charset="0"/>
                <a:cs typeface="Calibri" panose="020F0502020204030204" pitchFamily="34" charset="0"/>
              </a:rPr>
              <a:t>must not</a:t>
            </a:r>
            <a:r>
              <a:rPr lang="en-AU" sz="13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410547" y="1768094"/>
            <a:ext cx="11168743" cy="2387600"/>
          </a:xfrm>
        </p:spPr>
        <p:txBody>
          <a:bodyPr/>
          <a:lstStyle/>
          <a:p>
            <a:r>
              <a:rPr lang="en-AU"/>
              <a:t>Actions in the lead up to 1 October</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
        <p:nvSpPr>
          <p:cNvPr id="5" name="Text Placeholder 2">
            <a:extLst>
              <a:ext uri="{FF2B5EF4-FFF2-40B4-BE49-F238E27FC236}">
                <a16:creationId xmlns:a16="http://schemas.microsoft.com/office/drawing/2014/main" id="{BD76563E-AAE5-4CC5-B03A-3C18A3E35446}"/>
              </a:ext>
            </a:extLst>
          </p:cNvPr>
          <p:cNvSpPr txBox="1">
            <a:spLocks/>
          </p:cNvSpPr>
          <p:nvPr/>
        </p:nvSpPr>
        <p:spPr>
          <a:xfrm>
            <a:off x="776288" y="47418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McCague</a:t>
            </a:r>
          </a:p>
        </p:txBody>
      </p:sp>
    </p:spTree>
    <p:extLst>
      <p:ext uri="{BB962C8B-B14F-4D97-AF65-F5344CB8AC3E}">
        <p14:creationId xmlns:p14="http://schemas.microsoft.com/office/powerpoint/2010/main" val="849902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287D2A-D0AF-4B1E-BAC2-2E5E35B8D06F}"/>
              </a:ext>
            </a:extLst>
          </p:cNvPr>
          <p:cNvSpPr>
            <a:spLocks noGrp="1"/>
          </p:cNvSpPr>
          <p:nvPr>
            <p:ph type="title"/>
          </p:nvPr>
        </p:nvSpPr>
        <p:spPr/>
        <p:txBody>
          <a:bodyPr/>
          <a:lstStyle/>
          <a:p>
            <a:r>
              <a:rPr lang="en-AU"/>
              <a:t>Industry Sessions prior to 1 October</a:t>
            </a:r>
          </a:p>
        </p:txBody>
      </p:sp>
      <p:sp>
        <p:nvSpPr>
          <p:cNvPr id="3" name="Slide Number Placeholder 2">
            <a:extLst>
              <a:ext uri="{FF2B5EF4-FFF2-40B4-BE49-F238E27FC236}">
                <a16:creationId xmlns:a16="http://schemas.microsoft.com/office/drawing/2014/main" id="{1937D7FC-4E75-4199-80D3-990B442D086A}"/>
              </a:ext>
            </a:extLst>
          </p:cNvPr>
          <p:cNvSpPr>
            <a:spLocks noGrp="1"/>
          </p:cNvSpPr>
          <p:nvPr>
            <p:ph type="sldNum" sz="quarter" idx="12"/>
          </p:nvPr>
        </p:nvSpPr>
        <p:spPr/>
        <p:txBody>
          <a:bodyPr/>
          <a:lstStyle/>
          <a:p>
            <a:fld id="{4EC81F68-4976-451A-B2E9-79BCBD2F70CC}" type="slidenum">
              <a:rPr lang="en-AU" smtClean="0"/>
              <a:t>21</a:t>
            </a:fld>
            <a:endParaRPr lang="en-AU"/>
          </a:p>
        </p:txBody>
      </p:sp>
      <p:graphicFrame>
        <p:nvGraphicFramePr>
          <p:cNvPr id="7" name="Table 7">
            <a:extLst>
              <a:ext uri="{FF2B5EF4-FFF2-40B4-BE49-F238E27FC236}">
                <a16:creationId xmlns:a16="http://schemas.microsoft.com/office/drawing/2014/main" id="{3DBCFC02-2643-44A1-B8C8-3A57DF7BF46D}"/>
              </a:ext>
            </a:extLst>
          </p:cNvPr>
          <p:cNvGraphicFramePr>
            <a:graphicFrameLocks noGrp="1"/>
          </p:cNvGraphicFramePr>
          <p:nvPr>
            <p:extLst>
              <p:ext uri="{D42A27DB-BD31-4B8C-83A1-F6EECF244321}">
                <p14:modId xmlns:p14="http://schemas.microsoft.com/office/powerpoint/2010/main" val="1294649400"/>
              </p:ext>
            </p:extLst>
          </p:nvPr>
        </p:nvGraphicFramePr>
        <p:xfrm>
          <a:off x="262093" y="1567391"/>
          <a:ext cx="11386568" cy="4983480"/>
        </p:xfrm>
        <a:graphic>
          <a:graphicData uri="http://schemas.openxmlformats.org/drawingml/2006/table">
            <a:tbl>
              <a:tblPr firstRow="1" bandRow="1">
                <a:tableStyleId>{21E4AEA4-8DFA-4A89-87EB-49C32662AFE0}</a:tableStyleId>
              </a:tblPr>
              <a:tblGrid>
                <a:gridCol w="1329916">
                  <a:extLst>
                    <a:ext uri="{9D8B030D-6E8A-4147-A177-3AD203B41FA5}">
                      <a16:colId xmlns:a16="http://schemas.microsoft.com/office/drawing/2014/main" val="529930081"/>
                    </a:ext>
                  </a:extLst>
                </a:gridCol>
                <a:gridCol w="3282535">
                  <a:extLst>
                    <a:ext uri="{9D8B030D-6E8A-4147-A177-3AD203B41FA5}">
                      <a16:colId xmlns:a16="http://schemas.microsoft.com/office/drawing/2014/main" val="2471117355"/>
                    </a:ext>
                  </a:extLst>
                </a:gridCol>
                <a:gridCol w="6774117">
                  <a:extLst>
                    <a:ext uri="{9D8B030D-6E8A-4147-A177-3AD203B41FA5}">
                      <a16:colId xmlns:a16="http://schemas.microsoft.com/office/drawing/2014/main" val="2154960659"/>
                    </a:ext>
                  </a:extLst>
                </a:gridCol>
              </a:tblGrid>
              <a:tr h="370840">
                <a:tc>
                  <a:txBody>
                    <a:bodyPr/>
                    <a:lstStyle/>
                    <a:p>
                      <a:r>
                        <a:rPr lang="en-AU"/>
                        <a:t>Date</a:t>
                      </a:r>
                    </a:p>
                  </a:txBody>
                  <a:tcPr/>
                </a:tc>
                <a:tc>
                  <a:txBody>
                    <a:bodyPr/>
                    <a:lstStyle/>
                    <a:p>
                      <a:r>
                        <a:rPr lang="en-AU"/>
                        <a:t>Session</a:t>
                      </a:r>
                    </a:p>
                  </a:txBody>
                  <a:tcPr/>
                </a:tc>
                <a:tc>
                  <a:txBody>
                    <a:bodyPr/>
                    <a:lstStyle/>
                    <a:p>
                      <a:r>
                        <a:rPr lang="en-AU"/>
                        <a:t>Purpose</a:t>
                      </a:r>
                    </a:p>
                  </a:txBody>
                  <a:tcPr/>
                </a:tc>
                <a:extLst>
                  <a:ext uri="{0D108BD9-81ED-4DB2-BD59-A6C34878D82A}">
                    <a16:rowId xmlns:a16="http://schemas.microsoft.com/office/drawing/2014/main" val="1421238378"/>
                  </a:ext>
                </a:extLst>
              </a:tr>
              <a:tr h="370840">
                <a:tc>
                  <a:txBody>
                    <a:bodyPr/>
                    <a:lstStyle/>
                    <a:p>
                      <a:r>
                        <a:rPr lang="en-AU"/>
                        <a:t>Daily until 17-Sep</a:t>
                      </a:r>
                    </a:p>
                  </a:txBody>
                  <a:tcPr/>
                </a:tc>
                <a:tc>
                  <a:txBody>
                    <a:bodyPr/>
                    <a:lstStyle/>
                    <a:p>
                      <a:r>
                        <a:rPr lang="en-AU"/>
                        <a:t>5MS Market Trial</a:t>
                      </a:r>
                    </a:p>
                  </a:txBody>
                  <a:tcPr/>
                </a:tc>
                <a:tc>
                  <a:txBody>
                    <a:bodyPr/>
                    <a:lstStyle/>
                    <a:p>
                      <a:r>
                        <a:rPr lang="en-AU"/>
                        <a:t>Support for Market Trial. Will be on Tues and Thurs for 20 – 30 Sep</a:t>
                      </a:r>
                    </a:p>
                  </a:txBody>
                  <a:tcPr/>
                </a:tc>
                <a:extLst>
                  <a:ext uri="{0D108BD9-81ED-4DB2-BD59-A6C34878D82A}">
                    <a16:rowId xmlns:a16="http://schemas.microsoft.com/office/drawing/2014/main" val="368900007"/>
                  </a:ext>
                </a:extLst>
              </a:tr>
              <a:tr h="370840">
                <a:tc>
                  <a:txBody>
                    <a:bodyPr/>
                    <a:lstStyle/>
                    <a:p>
                      <a:r>
                        <a:rPr lang="en-AU"/>
                        <a:t>7-Sep</a:t>
                      </a:r>
                    </a:p>
                  </a:txBody>
                  <a:tcPr/>
                </a:tc>
                <a:tc>
                  <a:txBody>
                    <a:bodyPr/>
                    <a:lstStyle/>
                    <a:p>
                      <a:r>
                        <a:rPr lang="en-AU"/>
                        <a:t>RWG</a:t>
                      </a:r>
                    </a:p>
                  </a:txBody>
                  <a:tcPr/>
                </a:tc>
                <a:tc>
                  <a:txBody>
                    <a:bodyPr/>
                    <a:lstStyle/>
                    <a:p>
                      <a:r>
                        <a:rPr lang="en-AU"/>
                        <a:t>Walk-through of 5MS Industry Go-Live Plan including participant support arrangements </a:t>
                      </a:r>
                    </a:p>
                  </a:txBody>
                  <a:tcPr/>
                </a:tc>
                <a:extLst>
                  <a:ext uri="{0D108BD9-81ED-4DB2-BD59-A6C34878D82A}">
                    <a16:rowId xmlns:a16="http://schemas.microsoft.com/office/drawing/2014/main" val="106571836"/>
                  </a:ext>
                </a:extLst>
              </a:tr>
              <a:tr h="370840">
                <a:tc>
                  <a:txBody>
                    <a:bodyPr/>
                    <a:lstStyle/>
                    <a:p>
                      <a:r>
                        <a:rPr lang="en-AU"/>
                        <a:t>8-Sep</a:t>
                      </a:r>
                    </a:p>
                  </a:txBody>
                  <a:tcPr/>
                </a:tc>
                <a:tc>
                  <a:txBody>
                    <a:bodyPr/>
                    <a:lstStyle/>
                    <a:p>
                      <a:r>
                        <a:rPr lang="en-AU"/>
                        <a:t>Q&amp;A</a:t>
                      </a:r>
                    </a:p>
                  </a:txBody>
                  <a:tcPr/>
                </a:tc>
                <a:tc>
                  <a:txBody>
                    <a:bodyPr/>
                    <a:lstStyle/>
                    <a:p>
                      <a:r>
                        <a:rPr lang="en-AU"/>
                        <a:t>Open agenda for participant queries</a:t>
                      </a:r>
                    </a:p>
                  </a:txBody>
                  <a:tcPr/>
                </a:tc>
                <a:extLst>
                  <a:ext uri="{0D108BD9-81ED-4DB2-BD59-A6C34878D82A}">
                    <a16:rowId xmlns:a16="http://schemas.microsoft.com/office/drawing/2014/main" val="1736633829"/>
                  </a:ext>
                </a:extLst>
              </a:tr>
              <a:tr h="370840">
                <a:tc>
                  <a:txBody>
                    <a:bodyPr/>
                    <a:lstStyle/>
                    <a:p>
                      <a:r>
                        <a:rPr lang="en-AU"/>
                        <a:t>9-Sep</a:t>
                      </a:r>
                    </a:p>
                  </a:txBody>
                  <a:tcPr/>
                </a:tc>
                <a:tc>
                  <a:txBody>
                    <a:bodyPr/>
                    <a:lstStyle/>
                    <a:p>
                      <a:r>
                        <a:rPr lang="en-AU"/>
                        <a:t>TFG</a:t>
                      </a:r>
                    </a:p>
                  </a:txBody>
                  <a:tcPr/>
                </a:tc>
                <a:tc>
                  <a:txBody>
                    <a:bodyPr/>
                    <a:lstStyle/>
                    <a:p>
                      <a:endParaRPr lang="en-AU"/>
                    </a:p>
                  </a:txBody>
                  <a:tcPr/>
                </a:tc>
                <a:extLst>
                  <a:ext uri="{0D108BD9-81ED-4DB2-BD59-A6C34878D82A}">
                    <a16:rowId xmlns:a16="http://schemas.microsoft.com/office/drawing/2014/main" val="3578611436"/>
                  </a:ext>
                </a:extLst>
              </a:tr>
              <a:tr h="370840">
                <a:tc>
                  <a:txBody>
                    <a:bodyPr/>
                    <a:lstStyle/>
                    <a:p>
                      <a:r>
                        <a:rPr lang="en-AU"/>
                        <a:t>15-Sep</a:t>
                      </a:r>
                    </a:p>
                  </a:txBody>
                  <a:tcPr/>
                </a:tc>
                <a:tc>
                  <a:txBody>
                    <a:bodyPr/>
                    <a:lstStyle/>
                    <a:p>
                      <a:r>
                        <a:rPr lang="en-AU"/>
                        <a:t>RM Reports</a:t>
                      </a:r>
                    </a:p>
                  </a:txBody>
                  <a:tcPr/>
                </a:tc>
                <a:tc>
                  <a:txBody>
                    <a:bodyPr/>
                    <a:lstStyle/>
                    <a:p>
                      <a:r>
                        <a:rPr lang="en-AU"/>
                        <a:t>Overview of key RM report changes and transition week arrangements</a:t>
                      </a:r>
                    </a:p>
                  </a:txBody>
                  <a:tcPr/>
                </a:tc>
                <a:extLst>
                  <a:ext uri="{0D108BD9-81ED-4DB2-BD59-A6C34878D82A}">
                    <a16:rowId xmlns:a16="http://schemas.microsoft.com/office/drawing/2014/main" val="1117233669"/>
                  </a:ext>
                </a:extLst>
              </a:tr>
              <a:tr h="370840">
                <a:tc>
                  <a:txBody>
                    <a:bodyPr/>
                    <a:lstStyle/>
                    <a:p>
                      <a:r>
                        <a:rPr lang="en-AU"/>
                        <a:t>16-Sep</a:t>
                      </a:r>
                    </a:p>
                  </a:txBody>
                  <a:tcPr/>
                </a:tc>
                <a:tc>
                  <a:txBody>
                    <a:bodyPr/>
                    <a:lstStyle/>
                    <a:p>
                      <a:r>
                        <a:rPr lang="en-AU"/>
                        <a:t>PCF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a:p>
                  </a:txBody>
                  <a:tcPr/>
                </a:tc>
                <a:extLst>
                  <a:ext uri="{0D108BD9-81ED-4DB2-BD59-A6C34878D82A}">
                    <a16:rowId xmlns:a16="http://schemas.microsoft.com/office/drawing/2014/main" val="2548327995"/>
                  </a:ext>
                </a:extLst>
              </a:tr>
              <a:tr h="370840">
                <a:tc>
                  <a:txBody>
                    <a:bodyPr/>
                    <a:lstStyle/>
                    <a:p>
                      <a:r>
                        <a:rPr lang="en-AU"/>
                        <a:t>17-Sep</a:t>
                      </a:r>
                    </a:p>
                  </a:txBody>
                  <a:tcPr/>
                </a:tc>
                <a:tc>
                  <a:txBody>
                    <a:bodyPr/>
                    <a:lstStyle/>
                    <a:p>
                      <a:r>
                        <a:rPr lang="en-AU"/>
                        <a:t>Q&amp;A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Open agenda for participant queries</a:t>
                      </a:r>
                    </a:p>
                  </a:txBody>
                  <a:tcPr/>
                </a:tc>
                <a:extLst>
                  <a:ext uri="{0D108BD9-81ED-4DB2-BD59-A6C34878D82A}">
                    <a16:rowId xmlns:a16="http://schemas.microsoft.com/office/drawing/2014/main" val="4261774936"/>
                  </a:ext>
                </a:extLst>
              </a:tr>
              <a:tr h="250614">
                <a:tc>
                  <a:txBody>
                    <a:bodyPr/>
                    <a:lstStyle/>
                    <a:p>
                      <a:r>
                        <a:rPr lang="en-AU"/>
                        <a:t>23-Sep</a:t>
                      </a:r>
                    </a:p>
                  </a:txBody>
                  <a:tcPr/>
                </a:tc>
                <a:tc>
                  <a:txBody>
                    <a:bodyPr/>
                    <a:lstStyle/>
                    <a:p>
                      <a:r>
                        <a:rPr lang="en-AU"/>
                        <a:t>Q&amp;A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Focus on known defects for 1 Oct</a:t>
                      </a:r>
                    </a:p>
                  </a:txBody>
                  <a:tcPr/>
                </a:tc>
                <a:extLst>
                  <a:ext uri="{0D108BD9-81ED-4DB2-BD59-A6C34878D82A}">
                    <a16:rowId xmlns:a16="http://schemas.microsoft.com/office/drawing/2014/main" val="468695982"/>
                  </a:ext>
                </a:extLst>
              </a:tr>
              <a:tr h="370840">
                <a:tc>
                  <a:txBody>
                    <a:bodyPr/>
                    <a:lstStyle/>
                    <a:p>
                      <a:r>
                        <a:rPr lang="en-AU"/>
                        <a:t>27-Sep</a:t>
                      </a:r>
                    </a:p>
                  </a:txBody>
                  <a:tcPr/>
                </a:tc>
                <a:tc>
                  <a:txBody>
                    <a:bodyPr/>
                    <a:lstStyle/>
                    <a:p>
                      <a:r>
                        <a:rPr lang="en-AU"/>
                        <a:t>Executive Forum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Final status and support arrangements</a:t>
                      </a:r>
                    </a:p>
                  </a:txBody>
                  <a:tcPr/>
                </a:tc>
                <a:extLst>
                  <a:ext uri="{0D108BD9-81ED-4DB2-BD59-A6C34878D82A}">
                    <a16:rowId xmlns:a16="http://schemas.microsoft.com/office/drawing/2014/main" val="164725739"/>
                  </a:ext>
                </a:extLst>
              </a:tr>
              <a:tr h="370840">
                <a:tc>
                  <a:txBody>
                    <a:bodyPr/>
                    <a:lstStyle/>
                    <a:p>
                      <a:r>
                        <a:rPr lang="en-AU"/>
                        <a:t>29-Sep</a:t>
                      </a:r>
                    </a:p>
                  </a:txBody>
                  <a:tcPr/>
                </a:tc>
                <a:tc>
                  <a:txBody>
                    <a:bodyPr/>
                    <a:lstStyle/>
                    <a:p>
                      <a:r>
                        <a:rPr lang="en-AU"/>
                        <a:t>Q&amp;A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Focus on 5MS Industry Go-Live Plan and support</a:t>
                      </a:r>
                    </a:p>
                  </a:txBody>
                  <a:tcPr/>
                </a:tc>
                <a:extLst>
                  <a:ext uri="{0D108BD9-81ED-4DB2-BD59-A6C34878D82A}">
                    <a16:rowId xmlns:a16="http://schemas.microsoft.com/office/drawing/2014/main" val="1580013882"/>
                  </a:ext>
                </a:extLst>
              </a:tr>
              <a:tr h="370840">
                <a:tc>
                  <a:txBody>
                    <a:bodyPr/>
                    <a:lstStyle/>
                    <a:p>
                      <a:r>
                        <a:rPr lang="en-AU"/>
                        <a:t>30-Sep</a:t>
                      </a:r>
                    </a:p>
                  </a:txBody>
                  <a:tcPr/>
                </a:tc>
                <a:tc>
                  <a:txBody>
                    <a:bodyPr/>
                    <a:lstStyle/>
                    <a:p>
                      <a:r>
                        <a:rPr lang="en-AU"/>
                        <a:t>Q&amp;A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Open agenda for participant queries</a:t>
                      </a:r>
                    </a:p>
                  </a:txBody>
                  <a:tcPr/>
                </a:tc>
                <a:extLst>
                  <a:ext uri="{0D108BD9-81ED-4DB2-BD59-A6C34878D82A}">
                    <a16:rowId xmlns:a16="http://schemas.microsoft.com/office/drawing/2014/main" val="1765957685"/>
                  </a:ext>
                </a:extLst>
              </a:tr>
            </a:tbl>
          </a:graphicData>
        </a:graphic>
      </p:graphicFrame>
    </p:spTree>
    <p:extLst>
      <p:ext uri="{BB962C8B-B14F-4D97-AF65-F5344CB8AC3E}">
        <p14:creationId xmlns:p14="http://schemas.microsoft.com/office/powerpoint/2010/main" val="721393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1 October Cutover Plan</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Greg Minney &amp; Graeme Windley</a:t>
            </a:r>
          </a:p>
        </p:txBody>
      </p:sp>
    </p:spTree>
    <p:extLst>
      <p:ext uri="{BB962C8B-B14F-4D97-AF65-F5344CB8AC3E}">
        <p14:creationId xmlns:p14="http://schemas.microsoft.com/office/powerpoint/2010/main" val="432019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77D4C-A5DC-4AB5-BADA-678D24E13D44}"/>
              </a:ext>
            </a:extLst>
          </p:cNvPr>
          <p:cNvSpPr>
            <a:spLocks noGrp="1"/>
          </p:cNvSpPr>
          <p:nvPr>
            <p:ph type="title"/>
          </p:nvPr>
        </p:nvSpPr>
        <p:spPr>
          <a:xfrm>
            <a:off x="212988" y="-480224"/>
            <a:ext cx="9001778" cy="1189039"/>
          </a:xfrm>
        </p:spPr>
        <p:txBody>
          <a:bodyPr>
            <a:normAutofit/>
          </a:bodyPr>
          <a:lstStyle/>
          <a:p>
            <a:r>
              <a:rPr lang="en-AU" sz="4000"/>
              <a:t>Go-Live Timing Overview</a:t>
            </a:r>
          </a:p>
        </p:txBody>
      </p:sp>
      <p:sp>
        <p:nvSpPr>
          <p:cNvPr id="3" name="Slide Number Placeholder 2">
            <a:extLst>
              <a:ext uri="{FF2B5EF4-FFF2-40B4-BE49-F238E27FC236}">
                <a16:creationId xmlns:a16="http://schemas.microsoft.com/office/drawing/2014/main" id="{ADF7AC01-440C-490E-B5FA-6208F581C4DC}"/>
              </a:ext>
            </a:extLst>
          </p:cNvPr>
          <p:cNvSpPr>
            <a:spLocks noGrp="1"/>
          </p:cNvSpPr>
          <p:nvPr>
            <p:ph type="sldNum" sz="quarter" idx="12"/>
          </p:nvPr>
        </p:nvSpPr>
        <p:spPr/>
        <p:txBody>
          <a:bodyPr/>
          <a:lstStyle/>
          <a:p>
            <a:fld id="{4EC81F68-4976-451A-B2E9-79BCBD2F70CC}" type="slidenum">
              <a:rPr lang="en-AU" smtClean="0"/>
              <a:t>23</a:t>
            </a:fld>
            <a:endParaRPr lang="en-AU"/>
          </a:p>
        </p:txBody>
      </p:sp>
      <p:sp>
        <p:nvSpPr>
          <p:cNvPr id="9" name="TextBox 8">
            <a:extLst>
              <a:ext uri="{FF2B5EF4-FFF2-40B4-BE49-F238E27FC236}">
                <a16:creationId xmlns:a16="http://schemas.microsoft.com/office/drawing/2014/main" id="{E859E738-6331-4D15-86F8-94EE1DADA102}"/>
              </a:ext>
            </a:extLst>
          </p:cNvPr>
          <p:cNvSpPr txBox="1"/>
          <p:nvPr/>
        </p:nvSpPr>
        <p:spPr>
          <a:xfrm>
            <a:off x="7310296" y="3607796"/>
            <a:ext cx="1481060" cy="400110"/>
          </a:xfrm>
          <a:prstGeom prst="rect">
            <a:avLst/>
          </a:prstGeom>
          <a:noFill/>
        </p:spPr>
        <p:txBody>
          <a:bodyPr wrap="square" rtlCol="0">
            <a:spAutoFit/>
          </a:bodyPr>
          <a:lstStyle/>
          <a:p>
            <a:r>
              <a:rPr lang="en-AU" sz="1000"/>
              <a:t>MSATS/ eMDM Release</a:t>
            </a:r>
          </a:p>
          <a:p>
            <a:r>
              <a:rPr lang="en-AU" sz="1000"/>
              <a:t>30/9/21 19:30 – 23:30</a:t>
            </a:r>
          </a:p>
        </p:txBody>
      </p:sp>
      <p:sp>
        <p:nvSpPr>
          <p:cNvPr id="19" name="Rectangle 18">
            <a:extLst>
              <a:ext uri="{FF2B5EF4-FFF2-40B4-BE49-F238E27FC236}">
                <a16:creationId xmlns:a16="http://schemas.microsoft.com/office/drawing/2014/main" id="{B2C8CC30-72D8-44F6-89CA-B9D8F1093D36}"/>
              </a:ext>
            </a:extLst>
          </p:cNvPr>
          <p:cNvSpPr/>
          <p:nvPr/>
        </p:nvSpPr>
        <p:spPr>
          <a:xfrm>
            <a:off x="7236766" y="2771300"/>
            <a:ext cx="1197735" cy="5795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solidFill>
                  <a:schemeClr val="tx1"/>
                </a:solidFill>
              </a:rPr>
              <a:t>“Transition Week” Preliminary </a:t>
            </a:r>
          </a:p>
        </p:txBody>
      </p:sp>
      <p:graphicFrame>
        <p:nvGraphicFramePr>
          <p:cNvPr id="7" name="Table 10">
            <a:extLst>
              <a:ext uri="{FF2B5EF4-FFF2-40B4-BE49-F238E27FC236}">
                <a16:creationId xmlns:a16="http://schemas.microsoft.com/office/drawing/2014/main" id="{DE0EEBC9-C6DA-49DD-887E-8814178EFE3F}"/>
              </a:ext>
            </a:extLst>
          </p:cNvPr>
          <p:cNvGraphicFramePr>
            <a:graphicFrameLocks noGrp="1"/>
          </p:cNvGraphicFramePr>
          <p:nvPr>
            <p:extLst>
              <p:ext uri="{D42A27DB-BD31-4B8C-83A1-F6EECF244321}">
                <p14:modId xmlns:p14="http://schemas.microsoft.com/office/powerpoint/2010/main" val="4281514165"/>
              </p:ext>
            </p:extLst>
          </p:nvPr>
        </p:nvGraphicFramePr>
        <p:xfrm>
          <a:off x="-3" y="878821"/>
          <a:ext cx="12189251" cy="6095615"/>
        </p:xfrm>
        <a:graphic>
          <a:graphicData uri="http://schemas.openxmlformats.org/drawingml/2006/table">
            <a:tbl>
              <a:tblPr firstRow="1" bandRow="1">
                <a:tableStyleId>{5C22544A-7EE6-4342-B048-85BDC9FD1C3A}</a:tableStyleId>
              </a:tblPr>
              <a:tblGrid>
                <a:gridCol w="365760">
                  <a:extLst>
                    <a:ext uri="{9D8B030D-6E8A-4147-A177-3AD203B41FA5}">
                      <a16:colId xmlns:a16="http://schemas.microsoft.com/office/drawing/2014/main" val="2538561555"/>
                    </a:ext>
                  </a:extLst>
                </a:gridCol>
                <a:gridCol w="117719">
                  <a:extLst>
                    <a:ext uri="{9D8B030D-6E8A-4147-A177-3AD203B41FA5}">
                      <a16:colId xmlns:a16="http://schemas.microsoft.com/office/drawing/2014/main" val="3813183036"/>
                    </a:ext>
                  </a:extLst>
                </a:gridCol>
                <a:gridCol w="209847">
                  <a:extLst>
                    <a:ext uri="{9D8B030D-6E8A-4147-A177-3AD203B41FA5}">
                      <a16:colId xmlns:a16="http://schemas.microsoft.com/office/drawing/2014/main" val="4216696890"/>
                    </a:ext>
                  </a:extLst>
                </a:gridCol>
                <a:gridCol w="1668890">
                  <a:extLst>
                    <a:ext uri="{9D8B030D-6E8A-4147-A177-3AD203B41FA5}">
                      <a16:colId xmlns:a16="http://schemas.microsoft.com/office/drawing/2014/main" val="680025373"/>
                    </a:ext>
                  </a:extLst>
                </a:gridCol>
                <a:gridCol w="580333">
                  <a:extLst>
                    <a:ext uri="{9D8B030D-6E8A-4147-A177-3AD203B41FA5}">
                      <a16:colId xmlns:a16="http://schemas.microsoft.com/office/drawing/2014/main" val="483702907"/>
                    </a:ext>
                  </a:extLst>
                </a:gridCol>
                <a:gridCol w="1840545">
                  <a:extLst>
                    <a:ext uri="{9D8B030D-6E8A-4147-A177-3AD203B41FA5}">
                      <a16:colId xmlns:a16="http://schemas.microsoft.com/office/drawing/2014/main" val="1727164922"/>
                    </a:ext>
                  </a:extLst>
                </a:gridCol>
                <a:gridCol w="588037">
                  <a:extLst>
                    <a:ext uri="{9D8B030D-6E8A-4147-A177-3AD203B41FA5}">
                      <a16:colId xmlns:a16="http://schemas.microsoft.com/office/drawing/2014/main" val="1372351967"/>
                    </a:ext>
                  </a:extLst>
                </a:gridCol>
                <a:gridCol w="1845627">
                  <a:extLst>
                    <a:ext uri="{9D8B030D-6E8A-4147-A177-3AD203B41FA5}">
                      <a16:colId xmlns:a16="http://schemas.microsoft.com/office/drawing/2014/main" val="1844250064"/>
                    </a:ext>
                  </a:extLst>
                </a:gridCol>
                <a:gridCol w="1935126">
                  <a:extLst>
                    <a:ext uri="{9D8B030D-6E8A-4147-A177-3AD203B41FA5}">
                      <a16:colId xmlns:a16="http://schemas.microsoft.com/office/drawing/2014/main" val="3961083967"/>
                    </a:ext>
                  </a:extLst>
                </a:gridCol>
                <a:gridCol w="1550265">
                  <a:extLst>
                    <a:ext uri="{9D8B030D-6E8A-4147-A177-3AD203B41FA5}">
                      <a16:colId xmlns:a16="http://schemas.microsoft.com/office/drawing/2014/main" val="2795087669"/>
                    </a:ext>
                  </a:extLst>
                </a:gridCol>
                <a:gridCol w="1487102">
                  <a:extLst>
                    <a:ext uri="{9D8B030D-6E8A-4147-A177-3AD203B41FA5}">
                      <a16:colId xmlns:a16="http://schemas.microsoft.com/office/drawing/2014/main" val="4009879526"/>
                    </a:ext>
                  </a:extLst>
                </a:gridCol>
              </a:tblGrid>
              <a:tr h="322869">
                <a:tc gridSpan="2">
                  <a:txBody>
                    <a:bodyPr/>
                    <a:lstStyle/>
                    <a:p>
                      <a:pPr algn="ctr"/>
                      <a:endParaRPr lang="en-AU" sz="1200" b="1"/>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algn="ctr"/>
                      <a:endParaRPr lang="en-AU" sz="1200" b="1"/>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AU" sz="1200" b="1"/>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gridSpan="5">
                  <a:txBody>
                    <a:bodyPr/>
                    <a:lstStyle/>
                    <a:p>
                      <a:pPr algn="ctr"/>
                      <a:r>
                        <a:rPr lang="en-AU" sz="1400" b="1"/>
                        <a:t>September</a:t>
                      </a: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75000"/>
                        <a:lumOff val="25000"/>
                      </a:schemeClr>
                    </a:solidFill>
                  </a:tcPr>
                </a:tc>
                <a:tc hMerge="1">
                  <a:txBody>
                    <a:bodyPr/>
                    <a:lstStyle/>
                    <a:p>
                      <a:pPr algn="ctr"/>
                      <a:endParaRPr lang="en-AU" sz="1400" b="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hMerge="1">
                  <a:txBody>
                    <a:bodyPr/>
                    <a:lstStyle/>
                    <a:p>
                      <a:pPr algn="ctr"/>
                      <a:endParaRPr lang="en-AU" sz="1400" b="0"/>
                    </a:p>
                  </a:txBody>
                  <a:tcPr marL="36000" marR="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hMerge="1">
                  <a:txBody>
                    <a:bodyPr/>
                    <a:lstStyle/>
                    <a:p>
                      <a:pPr algn="ctr"/>
                      <a:endParaRPr lang="en-AU" sz="1400" b="0"/>
                    </a:p>
                  </a:txBody>
                  <a:tcPr marL="36000" marR="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hMerge="1">
                  <a:txBody>
                    <a:bodyPr/>
                    <a:lstStyle/>
                    <a:p>
                      <a:pPr algn="ctr"/>
                      <a:endParaRPr lang="en-AU" sz="1400" b="0" kern="1200">
                        <a:solidFill>
                          <a:schemeClr val="lt1"/>
                        </a:solidFill>
                        <a:latin typeface="+mn-lt"/>
                        <a:ea typeface="+mn-ea"/>
                        <a:cs typeface="+mn-cs"/>
                      </a:endParaRPr>
                    </a:p>
                  </a:txBody>
                  <a:tcPr marL="36000" marR="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gridSpan="3">
                  <a:txBody>
                    <a:bodyPr/>
                    <a:lstStyle/>
                    <a:p>
                      <a:pPr algn="ctr"/>
                      <a:r>
                        <a:rPr lang="en-AU" sz="1400" b="1" kern="1200">
                          <a:solidFill>
                            <a:schemeClr val="lt1"/>
                          </a:solidFill>
                          <a:latin typeface="+mn-lt"/>
                          <a:ea typeface="+mn-ea"/>
                          <a:cs typeface="+mn-cs"/>
                        </a:rPr>
                        <a:t>October</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50000"/>
                        <a:lumOff val="50000"/>
                      </a:schemeClr>
                    </a:solidFill>
                  </a:tcPr>
                </a:tc>
                <a:tc hMerge="1">
                  <a:txBody>
                    <a:bodyPr/>
                    <a:lstStyle/>
                    <a:p>
                      <a:pPr marL="0" algn="ctr" defTabSz="914400" rtl="0" eaLnBrk="1" latinLnBrk="0" hangingPunct="1"/>
                      <a:endParaRPr lang="en-AU" sz="1400" b="0" kern="1200">
                        <a:solidFill>
                          <a:schemeClr val="lt1"/>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hMerge="1">
                  <a:txBody>
                    <a:bodyPr/>
                    <a:lstStyle/>
                    <a:p>
                      <a:pPr marL="0" algn="ctr" defTabSz="914400" rtl="0" eaLnBrk="1" latinLnBrk="0" hangingPunct="1"/>
                      <a:endParaRPr lang="en-AU" sz="1400" b="0" kern="1200">
                        <a:solidFill>
                          <a:schemeClr val="lt1"/>
                        </a:solidFill>
                        <a:latin typeface="+mn-lt"/>
                        <a:ea typeface="+mn-ea"/>
                        <a:cs typeface="+mn-cs"/>
                      </a:endParaRPr>
                    </a:p>
                  </a:txBody>
                  <a:tcPr marL="36000" marR="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extLst>
                  <a:ext uri="{0D108BD9-81ED-4DB2-BD59-A6C34878D82A}">
                    <a16:rowId xmlns:a16="http://schemas.microsoft.com/office/drawing/2014/main" val="922351568"/>
                  </a:ext>
                </a:extLst>
              </a:tr>
              <a:tr h="401100">
                <a:tc gridSpan="2">
                  <a:txBody>
                    <a:bodyPr/>
                    <a:lstStyle/>
                    <a:p>
                      <a:pPr algn="ctr"/>
                      <a:endParaRPr lang="en-AU" sz="1200" b="1">
                        <a:solidFill>
                          <a:schemeClr val="bg1"/>
                        </a:solidFill>
                      </a:endParaRP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algn="ctr"/>
                      <a:endParaRPr lang="en-AU" sz="1200" b="1">
                        <a:solidFill>
                          <a:schemeClr val="bg1"/>
                        </a:solidFill>
                      </a:endParaRP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AU" sz="1200" b="1">
                        <a:solidFill>
                          <a:schemeClr val="bg1"/>
                        </a:solidFill>
                      </a:endParaRP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AU" sz="1200" b="0">
                          <a:solidFill>
                            <a:schemeClr val="bg1"/>
                          </a:solidFill>
                        </a:rPr>
                        <a:t>1-5</a:t>
                      </a: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a:txBody>
                    <a:bodyPr/>
                    <a:lstStyle/>
                    <a:p>
                      <a:pPr algn="ctr"/>
                      <a:r>
                        <a:rPr lang="en-AU" sz="1200" b="0">
                          <a:solidFill>
                            <a:schemeClr val="bg1"/>
                          </a:solidFill>
                        </a:rPr>
                        <a:t>6-12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a:txBody>
                    <a:bodyPr/>
                    <a:lstStyle/>
                    <a:p>
                      <a:pPr algn="ctr"/>
                      <a:r>
                        <a:rPr lang="en-AU" sz="1200" b="0">
                          <a:solidFill>
                            <a:schemeClr val="bg1"/>
                          </a:solidFill>
                        </a:rPr>
                        <a:t>13-19</a:t>
                      </a:r>
                    </a:p>
                  </a:txBody>
                  <a:tcPr marL="36000" marR="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a:txBody>
                    <a:bodyPr/>
                    <a:lstStyle/>
                    <a:p>
                      <a:pPr algn="ctr"/>
                      <a:r>
                        <a:rPr lang="en-AU" sz="1200" b="0">
                          <a:solidFill>
                            <a:schemeClr val="bg1"/>
                          </a:solidFill>
                        </a:rPr>
                        <a:t>20-26</a:t>
                      </a:r>
                    </a:p>
                  </a:txBody>
                  <a:tcPr marL="36000" marR="36000" anchor="ctr">
                    <a:lnL w="19050" cap="flat" cmpd="sng" algn="ctr">
                      <a:solidFill>
                        <a:schemeClr val="bg1"/>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a:txBody>
                    <a:bodyPr/>
                    <a:lstStyle/>
                    <a:p>
                      <a:pPr algn="ctr"/>
                      <a:r>
                        <a:rPr lang="en-AU" sz="1200" b="0" kern="1200">
                          <a:solidFill>
                            <a:schemeClr val="bg1"/>
                          </a:solidFill>
                          <a:latin typeface="+mn-lt"/>
                          <a:ea typeface="+mn-ea"/>
                          <a:cs typeface="+mn-cs"/>
                        </a:rPr>
                        <a:t>27-30</a:t>
                      </a:r>
                    </a:p>
                  </a:txBody>
                  <a:tcPr marL="36000" marR="3600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a:txBody>
                    <a:bodyPr/>
                    <a:lstStyle/>
                    <a:p>
                      <a:pPr algn="ctr"/>
                      <a:r>
                        <a:rPr lang="en-AU" sz="1200" b="0" kern="1200">
                          <a:solidFill>
                            <a:schemeClr val="lt1"/>
                          </a:solidFill>
                          <a:latin typeface="+mn-lt"/>
                          <a:ea typeface="+mn-ea"/>
                          <a:cs typeface="+mn-cs"/>
                        </a:rPr>
                        <a:t>1-3</a:t>
                      </a:r>
                    </a:p>
                  </a:txBody>
                  <a:tcPr anchor="ctr">
                    <a:lnL w="12700" cap="flat" cmpd="sng" algn="ctr">
                      <a:solidFill>
                        <a:schemeClr val="bg1">
                          <a:lumMod val="9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kern="1200">
                          <a:solidFill>
                            <a:schemeClr val="bg1"/>
                          </a:solidFill>
                          <a:effectLst/>
                          <a:latin typeface="+mn-lt"/>
                          <a:ea typeface="+mn-ea"/>
                          <a:cs typeface="+mn-cs"/>
                        </a:rPr>
                        <a:t>As per Week 40 Settlement Calendar</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kern="1200">
                          <a:solidFill>
                            <a:schemeClr val="bg1"/>
                          </a:solidFill>
                          <a:effectLst/>
                          <a:latin typeface="+mn-lt"/>
                          <a:ea typeface="+mn-ea"/>
                          <a:cs typeface="+mn-cs"/>
                        </a:rPr>
                        <a:t>In line with Settlement Calendar</a:t>
                      </a:r>
                    </a:p>
                  </a:txBody>
                  <a:tcPr marL="36000" marR="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90000"/>
                        <a:lumOff val="10000"/>
                      </a:schemeClr>
                    </a:solidFill>
                  </a:tcPr>
                </a:tc>
                <a:extLst>
                  <a:ext uri="{0D108BD9-81ED-4DB2-BD59-A6C34878D82A}">
                    <a16:rowId xmlns:a16="http://schemas.microsoft.com/office/drawing/2014/main" val="2207363460"/>
                  </a:ext>
                </a:extLst>
              </a:tr>
              <a:tr h="2022912">
                <a:tc gridSpan="3">
                  <a:txBody>
                    <a:bodyPr/>
                    <a:lstStyle/>
                    <a:p>
                      <a:pPr algn="ctr"/>
                      <a:r>
                        <a:rPr lang="en-AU" sz="1200" b="1"/>
                        <a:t>AEMO Actions</a:t>
                      </a:r>
                    </a:p>
                  </a:txBody>
                  <a:tcPr vert="vert27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0EBF4"/>
                    </a:solidFill>
                  </a:tcPr>
                </a:tc>
                <a:tc hMerge="1">
                  <a:txBody>
                    <a:bodyPr/>
                    <a:lstStyle/>
                    <a:p>
                      <a:endParaRPr lang="en-AU"/>
                    </a:p>
                  </a:txBody>
                  <a:tcPr/>
                </a:tc>
                <a:tc hMerge="1">
                  <a:txBody>
                    <a:bodyPr/>
                    <a:lstStyle/>
                    <a:p>
                      <a:pPr algn="ctr"/>
                      <a:r>
                        <a:rPr lang="en-AU" sz="1200" b="1"/>
                        <a:t>AEMO</a:t>
                      </a:r>
                    </a:p>
                  </a:txBody>
                  <a:tcPr vert="vert270" anchor="ctr">
                    <a:lnL w="19050" cap="flat" cmpd="sng" algn="ctr">
                      <a:solidFill>
                        <a:schemeClr val="bg2"/>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0EB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i="0" u="none" strike="noStrike" baseline="0">
                          <a:solidFill>
                            <a:srgbClr val="000000"/>
                          </a:solidFill>
                        </a:rPr>
                        <a:t>1-Sep</a:t>
                      </a:r>
                      <a:r>
                        <a:rPr lang="en-AU" sz="1100" b="0" i="0" u="none" strike="noStrike" baseline="0">
                          <a:solidFill>
                            <a:srgbClr val="000000"/>
                          </a:solidFill>
                        </a:rPr>
                        <a:t>: AEMO provides Market Start Notice </a:t>
                      </a:r>
                      <a:r>
                        <a:rPr lang="en-AU" sz="1100" b="0" i="0" u="none" strike="noStrike" baseline="0">
                          <a:solidFill>
                            <a:schemeClr val="tx1"/>
                          </a:solidFill>
                        </a:rPr>
                        <a:t>recommending</a:t>
                      </a:r>
                      <a:r>
                        <a:rPr lang="en-AU" sz="1100" b="0" i="0" u="none" strike="noStrike" baseline="0">
                          <a:solidFill>
                            <a:srgbClr val="000000"/>
                          </a:solidFill>
                        </a:rPr>
                        <a:t> </a:t>
                      </a:r>
                      <a:r>
                        <a:rPr lang="en-AU" sz="1100">
                          <a:solidFill>
                            <a:srgbClr val="000000"/>
                          </a:solidFill>
                        </a:rPr>
                        <a:t>1-Oct ’21 rule start date</a:t>
                      </a:r>
                      <a:r>
                        <a:rPr lang="en-AU" sz="1100" b="0" i="0" u="none" strike="noStrike" baseline="0">
                          <a:solidFill>
                            <a:srgbClr val="000000"/>
                          </a:solidFill>
                        </a:rPr>
                        <a:t>	</a:t>
                      </a:r>
                    </a:p>
                    <a:p>
                      <a:pPr algn="l"/>
                      <a:endParaRPr lang="en-AU" sz="1100" b="0"/>
                    </a:p>
                  </a:txBody>
                  <a:tcPr marL="72000" marR="36000" marT="72000" anchor="ctr">
                    <a:lnL w="952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0EBF4"/>
                    </a:solidFill>
                  </a:tcPr>
                </a:tc>
                <a:tc rowSpan="3">
                  <a:txBody>
                    <a:bodyPr/>
                    <a:lstStyle/>
                    <a:p>
                      <a:pPr algn="ctr"/>
                      <a:r>
                        <a:rPr lang="en-AU" sz="1200" b="0" i="1"/>
                        <a:t>n/a</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a:r>
                        <a:rPr lang="en-AU" sz="1100" b="1"/>
                        <a:t>15-Sep</a:t>
                      </a:r>
                      <a:r>
                        <a:rPr lang="en-AU" sz="1100"/>
                        <a:t>: </a:t>
                      </a:r>
                      <a:r>
                        <a:rPr lang="en-AU" sz="1100" b="0"/>
                        <a:t>AEMO notifies participants of planned upgrade for MSATS (46.99) </a:t>
                      </a:r>
                    </a:p>
                  </a:txBody>
                  <a:tcPr marL="72000" marR="36000" marT="72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0EBF4"/>
                    </a:solidFill>
                  </a:tcPr>
                </a:tc>
                <a:tc rowSpan="3">
                  <a:txBody>
                    <a:bodyPr/>
                    <a:lstStyle/>
                    <a:p>
                      <a:pPr algn="ctr"/>
                      <a:r>
                        <a:rPr lang="en-AU" sz="1200" b="0" i="1"/>
                        <a:t>n/a</a:t>
                      </a:r>
                    </a:p>
                  </a:txBody>
                  <a:tcPr marL="36000" marR="36000" anchor="ctr">
                    <a:lnL w="19050" cap="flat" cmpd="sng" algn="ctr">
                      <a:solidFill>
                        <a:schemeClr val="bg1"/>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84138" marR="0" lvl="0" indent="-841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b="1"/>
                        <a:t>30-Sep b/w 19:30-23:30: </a:t>
                      </a:r>
                      <a:r>
                        <a:rPr lang="en-AU" sz="1100" b="0"/>
                        <a:t>AEMO performs MSATS 46.99 &amp; assoc. eMDM release &amp; communicates completion.</a:t>
                      </a:r>
                    </a:p>
                    <a:p>
                      <a:pPr marL="84138" marR="0" lvl="0" indent="-84138"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AU" sz="1100" b="1">
                          <a:solidFill>
                            <a:srgbClr val="000000"/>
                          </a:solidFill>
                          <a:effectLst/>
                        </a:rPr>
                        <a:t>30- Sep at 23:30: </a:t>
                      </a:r>
                      <a:r>
                        <a:rPr lang="en-AU" sz="1100">
                          <a:solidFill>
                            <a:srgbClr val="000000"/>
                          </a:solidFill>
                          <a:effectLst/>
                        </a:rPr>
                        <a:t>AEMO opens 5MS Support Room. Support Hub phone line remains available.</a:t>
                      </a:r>
                      <a:endParaRPr lang="en-AU" sz="1100">
                        <a:solidFill>
                          <a:srgbClr val="222324"/>
                        </a:solidFill>
                        <a:effectLst/>
                        <a:latin typeface="Segoe UI Semilight" panose="020B0402040204020203" pitchFamily="34" charset="0"/>
                        <a:ea typeface="Batang" panose="020B0503020000020004"/>
                        <a:cs typeface="Arial Unicode M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100" b="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b="0"/>
                    </a:p>
                    <a:p>
                      <a:pPr algn="ctr"/>
                      <a:endParaRPr lang="en-AU" sz="1100" b="0" kern="1200">
                        <a:solidFill>
                          <a:schemeClr val="lt1"/>
                        </a:solidFill>
                        <a:latin typeface="+mn-lt"/>
                        <a:ea typeface="+mn-ea"/>
                        <a:cs typeface="+mn-cs"/>
                      </a:endParaRPr>
                    </a:p>
                  </a:txBody>
                  <a:tcPr marL="72000" marR="72000" marT="7200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D0EBF4"/>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lang="en-AU" sz="1100" b="1">
                          <a:solidFill>
                            <a:srgbClr val="000000"/>
                          </a:solidFill>
                          <a:effectLst/>
                        </a:rPr>
                        <a:t>1-Oct at 00:0:1</a:t>
                      </a:r>
                    </a:p>
                    <a:p>
                      <a:pPr marL="171450" marR="0" lvl="0" indent="-171450" algn="l" defTabSz="914400" rtl="0" eaLnBrk="1" fontAlgn="auto" latinLnBrk="0" hangingPunct="1">
                        <a:lnSpc>
                          <a:spcPct val="100000"/>
                        </a:lnSpc>
                        <a:spcBef>
                          <a:spcPts val="0"/>
                        </a:spcBef>
                        <a:spcAft>
                          <a:spcPts val="600"/>
                        </a:spcAft>
                        <a:buClr>
                          <a:srgbClr val="00B050"/>
                        </a:buClr>
                        <a:buSzTx/>
                        <a:buFont typeface="Wingdings" panose="05000000000000000000" pitchFamily="2" charset="2"/>
                        <a:buChar char="ü"/>
                        <a:tabLst/>
                        <a:defRPr/>
                      </a:pPr>
                      <a:r>
                        <a:rPr lang="en-AU" sz="1100" kern="1200">
                          <a:solidFill>
                            <a:srgbClr val="000000"/>
                          </a:solidFill>
                          <a:effectLst/>
                          <a:latin typeface="+mn-lt"/>
                          <a:ea typeface="+mn-ea"/>
                          <a:cs typeface="+mn-cs"/>
                        </a:rPr>
                        <a:t>AEMO confirms Commencement of 5-minute bidding</a:t>
                      </a:r>
                    </a:p>
                    <a:p>
                      <a:pPr marL="171450" marR="0" lvl="0" indent="-171450" algn="l" defTabSz="914400" rtl="0" eaLnBrk="1" fontAlgn="auto" latinLnBrk="0" hangingPunct="1">
                        <a:lnSpc>
                          <a:spcPct val="100000"/>
                        </a:lnSpc>
                        <a:spcBef>
                          <a:spcPts val="0"/>
                        </a:spcBef>
                        <a:spcAft>
                          <a:spcPts val="200"/>
                        </a:spcAft>
                        <a:buClr>
                          <a:srgbClr val="00B050"/>
                        </a:buClr>
                        <a:buSzTx/>
                        <a:buFont typeface="Wingdings" panose="05000000000000000000" pitchFamily="2" charset="2"/>
                        <a:buChar char="ü"/>
                        <a:tabLst/>
                        <a:defRPr/>
                      </a:pPr>
                      <a:r>
                        <a:rPr lang="en-AU" sz="1100">
                          <a:solidFill>
                            <a:srgbClr val="000000"/>
                          </a:solidFill>
                          <a:effectLst/>
                        </a:rPr>
                        <a:t>Customer Switching processing implemented for transactions effective </a:t>
                      </a:r>
                      <a:endParaRPr lang="en-AU" sz="1100" b="0" kern="1200">
                        <a:solidFill>
                          <a:schemeClr val="lt1"/>
                        </a:solidFill>
                        <a:latin typeface="+mn-lt"/>
                        <a:ea typeface="+mn-ea"/>
                        <a:cs typeface="+mn-cs"/>
                      </a:endParaRPr>
                    </a:p>
                  </a:txBody>
                  <a:tcPr marL="72000" marR="36000" marT="72000">
                    <a:lnL w="12700" cap="flat" cmpd="sng" algn="ctr">
                      <a:solidFill>
                        <a:schemeClr val="bg1">
                          <a:lumMod val="9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0EB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kern="1200">
                          <a:solidFill>
                            <a:schemeClr val="dk1"/>
                          </a:solidFill>
                          <a:latin typeface="+mn-lt"/>
                          <a:ea typeface="+mn-ea"/>
                          <a:cs typeface="+mn-cs"/>
                        </a:rPr>
                        <a:t>AEMO produces preliminary settlement statements for the “transition week” for settlement week 40 in line with Settlement Calendar</a:t>
                      </a:r>
                    </a:p>
                    <a:p>
                      <a:pPr marL="0" algn="ctr" defTabSz="914400" rtl="0" eaLnBrk="1" latinLnBrk="0" hangingPunct="1"/>
                      <a:endParaRPr lang="en-AU" sz="1400" b="0" kern="1200">
                        <a:solidFill>
                          <a:schemeClr val="lt1"/>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0EB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kern="120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kern="1200">
                          <a:solidFill>
                            <a:schemeClr val="dk1"/>
                          </a:solidFill>
                          <a:latin typeface="+mn-lt"/>
                          <a:ea typeface="+mn-ea"/>
                          <a:cs typeface="+mn-cs"/>
                        </a:rPr>
                        <a:t>AEMO produces first RM UFE reports for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kern="1200">
                        <a:solidFill>
                          <a:schemeClr val="dk1"/>
                        </a:solidFill>
                        <a:latin typeface="+mn-lt"/>
                        <a:ea typeface="+mn-ea"/>
                        <a:cs typeface="+mn-cs"/>
                      </a:endParaRPr>
                    </a:p>
                  </a:txBody>
                  <a:tcPr marL="72000" marR="720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0EBF4"/>
                    </a:solidFill>
                  </a:tcPr>
                </a:tc>
                <a:extLst>
                  <a:ext uri="{0D108BD9-81ED-4DB2-BD59-A6C34878D82A}">
                    <a16:rowId xmlns:a16="http://schemas.microsoft.com/office/drawing/2014/main" val="3197127829"/>
                  </a:ext>
                </a:extLst>
              </a:tr>
              <a:tr h="1626782">
                <a:tc rowSpan="2">
                  <a:txBody>
                    <a:bodyPr/>
                    <a:lstStyle/>
                    <a:p>
                      <a:pPr algn="ctr"/>
                      <a:r>
                        <a:rPr lang="en-AU" sz="1200" b="1"/>
                        <a:t>Industry Impacts &amp;  Actions</a:t>
                      </a:r>
                      <a:endParaRPr lang="en-AU"/>
                    </a:p>
                  </a:txBody>
                  <a:tcPr vert="vert27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gradFill>
                      <a:gsLst>
                        <a:gs pos="48000">
                          <a:schemeClr val="bg1">
                            <a:lumMod val="95000"/>
                          </a:schemeClr>
                        </a:gs>
                        <a:gs pos="74000">
                          <a:schemeClr val="bg1"/>
                        </a:gs>
                      </a:gsLst>
                      <a:lin ang="5400000" scaled="1"/>
                    </a:gradFill>
                  </a:tcPr>
                </a:tc>
                <a:tc gridSpan="2">
                  <a:txBody>
                    <a:bodyPr/>
                    <a:lstStyle/>
                    <a:p>
                      <a:pPr algn="ctr"/>
                      <a:r>
                        <a:rPr lang="en-AU" sz="1200" b="1"/>
                        <a:t>Retail Roles</a:t>
                      </a:r>
                    </a:p>
                  </a:txBody>
                  <a:tcPr vert="vert27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hMerge="1">
                  <a:txBody>
                    <a:bodyPr/>
                    <a:lstStyle/>
                    <a:p>
                      <a:endParaRPr lang="en-AU"/>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i="0" u="none" strike="noStrike" kern="1200" baseline="0">
                          <a:solidFill>
                            <a:srgbClr val="000000"/>
                          </a:solidFill>
                          <a:latin typeface="+mn-lt"/>
                          <a:ea typeface="+mn-ea"/>
                          <a:cs typeface="+mn-cs"/>
                        </a:rPr>
                        <a:t>Participants to ensure individual readiness plans for rule commencement are in place</a:t>
                      </a:r>
                    </a:p>
                  </a:txBody>
                  <a:tcPr anchor="ctr">
                    <a:lnL w="952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lumMod val="95000"/>
                      </a:schemeClr>
                    </a:solidFill>
                  </a:tcPr>
                </a:tc>
                <a:tc vMerge="1">
                  <a:txBody>
                    <a:bodyPr/>
                    <a:lstStyle/>
                    <a:p>
                      <a:endParaRPr lang="en-AU"/>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endParaRPr lang="en-AU" sz="1400" b="0"/>
                    </a:p>
                  </a:txBody>
                  <a:tcPr marL="72000" marR="36000"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lumMod val="95000"/>
                      </a:schemeClr>
                    </a:solidFill>
                  </a:tcPr>
                </a:tc>
                <a:tc vMerge="1">
                  <a:txBody>
                    <a:bodyPr/>
                    <a:lstStyle/>
                    <a:p>
                      <a:endParaRPr lang="en-AU"/>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endParaRPr lang="en-AU" sz="1100" b="0" i="0" u="none" strike="noStrike" kern="1200" baseline="0">
                        <a:solidFill>
                          <a:srgbClr val="00000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i="0" u="none" strike="noStrike" kern="1200" baseline="0">
                          <a:solidFill>
                            <a:srgbClr val="000000"/>
                          </a:solidFill>
                          <a:latin typeface="+mn-lt"/>
                          <a:ea typeface="+mn-ea"/>
                          <a:cs typeface="+mn-cs"/>
                        </a:rPr>
                        <a:t>MSATS and B2M outage during cutover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i="0" u="none" strike="noStrike" kern="1200" baseline="0">
                        <a:solidFill>
                          <a:srgbClr val="00000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i="1">
                          <a:solidFill>
                            <a:srgbClr val="000000"/>
                          </a:solidFill>
                          <a:effectLst/>
                        </a:rPr>
                        <a:t>23:30</a:t>
                      </a:r>
                      <a:r>
                        <a:rPr lang="en-AU" sz="1100">
                          <a:solidFill>
                            <a:srgbClr val="000000"/>
                          </a:solidFill>
                          <a:effectLst/>
                        </a:rPr>
                        <a:t>: Processing of Retail transactions resumes.  </a:t>
                      </a:r>
                      <a:endParaRPr lang="en-AU" sz="1100">
                        <a:solidFill>
                          <a:srgbClr val="222324"/>
                        </a:solidFill>
                        <a:effectLst/>
                        <a:latin typeface="Segoe UI Semilight" panose="020B0402040204020203" pitchFamily="34" charset="0"/>
                        <a:ea typeface="Batang" panose="020B0503020000020004"/>
                        <a:cs typeface="Arial Unicode M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i="0" u="none" strike="noStrike" kern="1200" baseline="0">
                        <a:solidFill>
                          <a:srgbClr val="000000"/>
                        </a:solidFill>
                        <a:latin typeface="+mn-lt"/>
                        <a:ea typeface="+mn-ea"/>
                        <a:cs typeface="+mn-cs"/>
                      </a:endParaRPr>
                    </a:p>
                  </a:txBody>
                  <a:tcPr marL="72000" marR="36000" anchor="ctr">
                    <a:lnR w="19050" cap="flat" cmpd="sng" algn="ctr">
                      <a:solidFill>
                        <a:schemeClr val="bg1"/>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i="0" u="none" strike="noStrike" kern="1200" baseline="0">
                        <a:solidFill>
                          <a:srgbClr val="00000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i="0" u="none" strike="noStrike" kern="1200" baseline="0">
                          <a:solidFill>
                            <a:srgbClr val="000000"/>
                          </a:solidFill>
                          <a:latin typeface="+mn-lt"/>
                          <a:ea typeface="+mn-ea"/>
                          <a:cs typeface="+mn-cs"/>
                        </a:rPr>
                        <a:t>All retail roles process CR transactions with changes introduced for Customer Switching </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i="0" u="none" strike="noStrike" kern="1200" baseline="0">
                          <a:solidFill>
                            <a:srgbClr val="000000"/>
                          </a:solidFill>
                          <a:latin typeface="+mn-lt"/>
                          <a:ea typeface="+mn-ea"/>
                          <a:cs typeface="+mn-cs"/>
                        </a:rPr>
                        <a:t>Settlement cases for transition week include 5 days of 30-minute settlement and 2 days of 5-minute settlement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kern="1200">
                          <a:solidFill>
                            <a:schemeClr val="dk1"/>
                          </a:solidFill>
                          <a:latin typeface="+mn-lt"/>
                          <a:ea typeface="+mn-ea"/>
                          <a:cs typeface="+mn-cs"/>
                        </a:rPr>
                        <a:t>Participants to subscribe or request required RM UFE reports</a:t>
                      </a:r>
                    </a:p>
                  </a:txBody>
                  <a:tcPr marL="36000" marR="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1471884"/>
                  </a:ext>
                </a:extLst>
              </a:tr>
              <a:tr h="1590064">
                <a:tc vMerge="1">
                  <a:txBody>
                    <a:bodyPr/>
                    <a:lstStyle/>
                    <a:p>
                      <a:endParaRPr lang="en-AU"/>
                    </a:p>
                  </a:txBody>
                  <a:tcPr vert="vert270" anchor="ctr">
                    <a:lnL w="28575" cap="flat" cmpd="sng" algn="ctr">
                      <a:solidFill>
                        <a:schemeClr val="bg1"/>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gradFill>
                      <a:gsLst>
                        <a:gs pos="48000">
                          <a:schemeClr val="bg1">
                            <a:lumMod val="95000"/>
                          </a:schemeClr>
                        </a:gs>
                        <a:gs pos="74000">
                          <a:schemeClr val="bg1"/>
                        </a:gs>
                      </a:gsLst>
                      <a:lin ang="5400000" scaled="1"/>
                    </a:gradFill>
                  </a:tcPr>
                </a:tc>
                <a:tc gridSpan="2">
                  <a:txBody>
                    <a:bodyPr/>
                    <a:lstStyle/>
                    <a:p>
                      <a:pPr algn="ctr"/>
                      <a:r>
                        <a:rPr lang="en-AU" sz="1200" b="1"/>
                        <a:t>Wholesale Roles</a:t>
                      </a:r>
                      <a:endParaRPr lang="en-AU"/>
                    </a:p>
                  </a:txBody>
                  <a:tcPr vert="vert27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hMerge="1">
                  <a:txBody>
                    <a:bodyPr/>
                    <a:lstStyle/>
                    <a:p>
                      <a:endParaRPr lang="en-AU"/>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i="0" u="none" strike="noStrike" kern="1200" baseline="0">
                          <a:solidFill>
                            <a:srgbClr val="000000"/>
                          </a:solidFill>
                          <a:latin typeface="+mn-lt"/>
                          <a:ea typeface="+mn-ea"/>
                          <a:cs typeface="+mn-cs"/>
                        </a:rPr>
                        <a:t>Participants to ensure individual readiness plans for rule commencement are in place.</a:t>
                      </a:r>
                    </a:p>
                  </a:txBody>
                  <a:tcPr anchor="ctr">
                    <a:lnL w="9525" cap="flat" cmpd="sng" algn="ctr">
                      <a:solidFill>
                        <a:schemeClr val="bg1"/>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tc vMerge="1">
                  <a:txBody>
                    <a:bodyPr/>
                    <a:lstStyle/>
                    <a:p>
                      <a:pPr algn="ctr"/>
                      <a:endParaRPr lang="en-AU" sz="1200" b="0" i="1"/>
                    </a:p>
                  </a:txBody>
                  <a:tcPr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endParaRPr lang="en-AU" sz="1400" b="0"/>
                    </a:p>
                  </a:txBody>
                  <a:tcPr marL="36000" marR="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tc vMerge="1">
                  <a:txBody>
                    <a:bodyPr/>
                    <a:lstStyle/>
                    <a:p>
                      <a:pPr algn="ctr"/>
                      <a:endParaRPr lang="en-AU" sz="1200" b="0" i="1"/>
                    </a:p>
                  </a:txBody>
                  <a:tcPr marL="36000" marR="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a:endParaRPr lang="en-AU" sz="1100" b="0" kern="1200">
                        <a:solidFill>
                          <a:schemeClr val="lt1"/>
                        </a:solidFill>
                        <a:latin typeface="+mn-lt"/>
                        <a:ea typeface="+mn-ea"/>
                        <a:cs typeface="+mn-cs"/>
                      </a:endParaRPr>
                    </a:p>
                  </a:txBody>
                  <a:tcPr marL="36000" marR="36000" anchor="ctr">
                    <a:lnL w="1905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tc>
                  <a:txBody>
                    <a:bodyPr/>
                    <a:lstStyle/>
                    <a:p>
                      <a:r>
                        <a:rPr lang="en-AU" sz="1100">
                          <a:solidFill>
                            <a:schemeClr val="tx1"/>
                          </a:solidFill>
                          <a:effectLst/>
                        </a:rPr>
                        <a:t>Participants can commence submitting 5-minute profile offers</a:t>
                      </a:r>
                    </a:p>
                    <a:p>
                      <a:endParaRPr lang="en-AU" sz="1100">
                        <a:solidFill>
                          <a:schemeClr val="tx1"/>
                        </a:solidFill>
                        <a:effectLst/>
                      </a:endParaRPr>
                    </a:p>
                    <a:p>
                      <a:r>
                        <a:rPr lang="en-AU" sz="1100">
                          <a:solidFill>
                            <a:schemeClr val="tx1"/>
                          </a:solidFill>
                          <a:effectLst/>
                        </a:rPr>
                        <a:t>Participants submitting 30-minute offers will have those offers rejected</a:t>
                      </a:r>
                      <a:endParaRPr lang="en-AU" sz="1100">
                        <a:solidFill>
                          <a:schemeClr val="tx1"/>
                        </a:solidFill>
                        <a:effectLst/>
                        <a:latin typeface="Segoe UI Semilight" panose="020B0402040204020203" pitchFamily="34" charset="0"/>
                        <a:ea typeface="Batang" panose="020B0503020000020004"/>
                        <a:cs typeface="Arial Unicode MS"/>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tc>
                  <a:txBody>
                    <a:bodyPr/>
                    <a:lstStyle/>
                    <a:p>
                      <a:pPr marL="0" algn="ctr" defTabSz="914400" rtl="0" eaLnBrk="1" latinLnBrk="0" hangingPunct="1"/>
                      <a:endParaRPr lang="en-AU" sz="1400" b="0" kern="1200">
                        <a:solidFill>
                          <a:schemeClr val="lt1"/>
                        </a:solidFill>
                        <a:latin typeface="+mn-lt"/>
                        <a:ea typeface="+mn-ea"/>
                        <a:cs typeface="+mn-cs"/>
                      </a:endParaRP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tc>
                  <a:txBody>
                    <a:bodyPr/>
                    <a:lstStyle/>
                    <a:p>
                      <a:pPr marL="0" algn="ctr" defTabSz="914400" rtl="0" eaLnBrk="1" latinLnBrk="0" hangingPunct="1"/>
                      <a:endParaRPr lang="en-AU" sz="1400" b="0" kern="1200">
                        <a:solidFill>
                          <a:schemeClr val="lt1"/>
                        </a:solidFill>
                        <a:latin typeface="+mn-lt"/>
                        <a:ea typeface="+mn-ea"/>
                        <a:cs typeface="+mn-cs"/>
                      </a:endParaRPr>
                    </a:p>
                  </a:txBody>
                  <a:tcPr marL="36000" marR="36000" anchor="ctr">
                    <a:lnL w="1270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255981"/>
                  </a:ext>
                </a:extLst>
              </a:tr>
            </a:tbl>
          </a:graphicData>
        </a:graphic>
      </p:graphicFrame>
      <p:grpSp>
        <p:nvGrpSpPr>
          <p:cNvPr id="21" name="Group 20">
            <a:extLst>
              <a:ext uri="{FF2B5EF4-FFF2-40B4-BE49-F238E27FC236}">
                <a16:creationId xmlns:a16="http://schemas.microsoft.com/office/drawing/2014/main" id="{48C003EB-AAD1-47CC-B5EB-59580D3615FF}"/>
              </a:ext>
            </a:extLst>
          </p:cNvPr>
          <p:cNvGrpSpPr/>
          <p:nvPr/>
        </p:nvGrpSpPr>
        <p:grpSpPr>
          <a:xfrm>
            <a:off x="7092766" y="928685"/>
            <a:ext cx="288000" cy="288000"/>
            <a:chOff x="7239673" y="7012800"/>
            <a:chExt cx="247650" cy="247650"/>
          </a:xfrm>
          <a:solidFill>
            <a:srgbClr val="00B050"/>
          </a:solidFill>
        </p:grpSpPr>
        <p:sp>
          <p:nvSpPr>
            <p:cNvPr id="22" name="Freeform: Shape 21">
              <a:extLst>
                <a:ext uri="{FF2B5EF4-FFF2-40B4-BE49-F238E27FC236}">
                  <a16:creationId xmlns:a16="http://schemas.microsoft.com/office/drawing/2014/main" id="{F96FF521-9265-4752-857A-4E98DC467169}"/>
                </a:ext>
              </a:extLst>
            </p:cNvPr>
            <p:cNvSpPr/>
            <p:nvPr/>
          </p:nvSpPr>
          <p:spPr>
            <a:xfrm>
              <a:off x="7239673" y="7012800"/>
              <a:ext cx="247650" cy="247650"/>
            </a:xfrm>
            <a:custGeom>
              <a:avLst/>
              <a:gdLst>
                <a:gd name="connsiteX0" fmla="*/ 248222 w 247650"/>
                <a:gd name="connsiteY0" fmla="*/ 124111 h 247650"/>
                <a:gd name="connsiteX1" fmla="*/ 124111 w 247650"/>
                <a:gd name="connsiteY1" fmla="*/ 248222 h 247650"/>
                <a:gd name="connsiteX2" fmla="*/ 0 w 247650"/>
                <a:gd name="connsiteY2" fmla="*/ 124111 h 247650"/>
                <a:gd name="connsiteX3" fmla="*/ 124111 w 247650"/>
                <a:gd name="connsiteY3" fmla="*/ 0 h 247650"/>
                <a:gd name="connsiteX4" fmla="*/ 248222 w 247650"/>
                <a:gd name="connsiteY4" fmla="*/ 124111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650" h="247650">
                  <a:moveTo>
                    <a:pt x="248222" y="124111"/>
                  </a:moveTo>
                  <a:cubicBezTo>
                    <a:pt x="248222" y="192655"/>
                    <a:pt x="192655" y="248222"/>
                    <a:pt x="124111" y="248222"/>
                  </a:cubicBezTo>
                  <a:cubicBezTo>
                    <a:pt x="55566" y="248222"/>
                    <a:pt x="0" y="192655"/>
                    <a:pt x="0" y="124111"/>
                  </a:cubicBezTo>
                  <a:cubicBezTo>
                    <a:pt x="0" y="55566"/>
                    <a:pt x="55566" y="0"/>
                    <a:pt x="124111" y="0"/>
                  </a:cubicBezTo>
                  <a:cubicBezTo>
                    <a:pt x="192655" y="0"/>
                    <a:pt x="248222" y="55566"/>
                    <a:pt x="248222" y="124111"/>
                  </a:cubicBezTo>
                  <a:close/>
                </a:path>
              </a:pathLst>
            </a:custGeom>
            <a:grpFill/>
            <a:ln w="12700" cap="flat">
              <a:solidFill>
                <a:schemeClr val="bg1"/>
              </a:solidFill>
              <a:prstDash val="solid"/>
              <a:miter lim="800000"/>
            </a:ln>
          </p:spPr>
          <p:txBody>
            <a:bodyPr rtlCol="0" anchor="ctr"/>
            <a:lstStyle/>
            <a:p>
              <a:pPr defTabSz="829544">
                <a:defRPr/>
              </a:pPr>
              <a:endParaRPr lang="en-US" sz="907">
                <a:solidFill>
                  <a:srgbClr val="353D30"/>
                </a:solidFill>
                <a:latin typeface="Interstate-Light"/>
              </a:endParaRPr>
            </a:p>
          </p:txBody>
        </p:sp>
        <p:sp>
          <p:nvSpPr>
            <p:cNvPr id="23" name="Freeform: Shape 22">
              <a:extLst>
                <a:ext uri="{FF2B5EF4-FFF2-40B4-BE49-F238E27FC236}">
                  <a16:creationId xmlns:a16="http://schemas.microsoft.com/office/drawing/2014/main" id="{F8BDF352-853D-4B5A-916A-B884AD7E95D9}"/>
                </a:ext>
              </a:extLst>
            </p:cNvPr>
            <p:cNvSpPr/>
            <p:nvPr/>
          </p:nvSpPr>
          <p:spPr>
            <a:xfrm>
              <a:off x="7303985" y="7080165"/>
              <a:ext cx="152400" cy="133350"/>
            </a:xfrm>
            <a:custGeom>
              <a:avLst/>
              <a:gdLst>
                <a:gd name="connsiteX0" fmla="*/ 23813 w 152400"/>
                <a:gd name="connsiteY0" fmla="*/ 73615 h 133350"/>
                <a:gd name="connsiteX1" fmla="*/ 0 w 152400"/>
                <a:gd name="connsiteY1" fmla="*/ 59328 h 133350"/>
                <a:gd name="connsiteX2" fmla="*/ 23813 w 152400"/>
                <a:gd name="connsiteY2" fmla="*/ 140290 h 133350"/>
                <a:gd name="connsiteX3" fmla="*/ 152971 w 152400"/>
                <a:gd name="connsiteY3" fmla="*/ 3321 h 133350"/>
                <a:gd name="connsiteX4" fmla="*/ 23813 w 152400"/>
                <a:gd name="connsiteY4" fmla="*/ 73615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33350">
                  <a:moveTo>
                    <a:pt x="23813" y="73615"/>
                  </a:moveTo>
                  <a:lnTo>
                    <a:pt x="0" y="59328"/>
                  </a:lnTo>
                  <a:lnTo>
                    <a:pt x="23813" y="140290"/>
                  </a:lnTo>
                  <a:cubicBezTo>
                    <a:pt x="23813" y="140290"/>
                    <a:pt x="76771" y="31896"/>
                    <a:pt x="152971" y="3321"/>
                  </a:cubicBezTo>
                  <a:cubicBezTo>
                    <a:pt x="120872" y="-10871"/>
                    <a:pt x="73247" y="21895"/>
                    <a:pt x="23813" y="73615"/>
                  </a:cubicBezTo>
                  <a:close/>
                </a:path>
              </a:pathLst>
            </a:custGeom>
            <a:solidFill>
              <a:schemeClr val="bg1"/>
            </a:solidFill>
            <a:ln w="12700" cap="flat">
              <a:solidFill>
                <a:schemeClr val="bg1"/>
              </a:solidFill>
              <a:prstDash val="solid"/>
              <a:miter lim="800000"/>
            </a:ln>
          </p:spPr>
          <p:txBody>
            <a:bodyPr rtlCol="0" anchor="ctr"/>
            <a:lstStyle/>
            <a:p>
              <a:pPr defTabSz="829544">
                <a:defRPr/>
              </a:pPr>
              <a:endParaRPr lang="en-US" sz="907">
                <a:solidFill>
                  <a:srgbClr val="353D30"/>
                </a:solidFill>
                <a:latin typeface="Interstate-Light"/>
              </a:endParaRPr>
            </a:p>
          </p:txBody>
        </p:sp>
      </p:grpSp>
      <p:sp>
        <p:nvSpPr>
          <p:cNvPr id="42" name="Isosceles Triangle 41">
            <a:extLst>
              <a:ext uri="{FF2B5EF4-FFF2-40B4-BE49-F238E27FC236}">
                <a16:creationId xmlns:a16="http://schemas.microsoft.com/office/drawing/2014/main" id="{1811C541-AD71-4FFE-B46B-A9047B3B56F6}"/>
              </a:ext>
            </a:extLst>
          </p:cNvPr>
          <p:cNvSpPr/>
          <p:nvPr/>
        </p:nvSpPr>
        <p:spPr>
          <a:xfrm rot="10800000">
            <a:off x="856366" y="3755091"/>
            <a:ext cx="1151915" cy="105110"/>
          </a:xfrm>
          <a:prstGeom prst="triangle">
            <a:avLst/>
          </a:prstGeom>
          <a:solidFill>
            <a:srgbClr val="D0EBF4"/>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4" name="Isosceles Triangle 43">
            <a:extLst>
              <a:ext uri="{FF2B5EF4-FFF2-40B4-BE49-F238E27FC236}">
                <a16:creationId xmlns:a16="http://schemas.microsoft.com/office/drawing/2014/main" id="{14955ACA-3661-4C40-9DFE-0B620EAE7025}"/>
              </a:ext>
            </a:extLst>
          </p:cNvPr>
          <p:cNvSpPr/>
          <p:nvPr/>
        </p:nvSpPr>
        <p:spPr>
          <a:xfrm rot="10800000">
            <a:off x="5716468" y="3749485"/>
            <a:ext cx="1151915" cy="105110"/>
          </a:xfrm>
          <a:prstGeom prst="triangle">
            <a:avLst/>
          </a:prstGeom>
          <a:solidFill>
            <a:srgbClr val="D0EBF4"/>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descr="Email with solid fill">
            <a:extLst>
              <a:ext uri="{FF2B5EF4-FFF2-40B4-BE49-F238E27FC236}">
                <a16:creationId xmlns:a16="http://schemas.microsoft.com/office/drawing/2014/main" id="{DB481D0F-FD17-4230-B166-5949D33F31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3265" y="3218082"/>
            <a:ext cx="324000" cy="324000"/>
          </a:xfrm>
          <a:prstGeom prst="rect">
            <a:avLst/>
          </a:prstGeom>
        </p:spPr>
      </p:pic>
      <p:graphicFrame>
        <p:nvGraphicFramePr>
          <p:cNvPr id="47" name="Table 47">
            <a:extLst>
              <a:ext uri="{FF2B5EF4-FFF2-40B4-BE49-F238E27FC236}">
                <a16:creationId xmlns:a16="http://schemas.microsoft.com/office/drawing/2014/main" id="{A9806605-61F3-4FD9-B51B-11C6B6FF0BD4}"/>
              </a:ext>
            </a:extLst>
          </p:cNvPr>
          <p:cNvGraphicFramePr>
            <a:graphicFrameLocks noGrp="1"/>
          </p:cNvGraphicFramePr>
          <p:nvPr/>
        </p:nvGraphicFramePr>
        <p:xfrm>
          <a:off x="9949216" y="42787"/>
          <a:ext cx="2161268" cy="816522"/>
        </p:xfrm>
        <a:graphic>
          <a:graphicData uri="http://schemas.openxmlformats.org/drawingml/2006/table">
            <a:tbl>
              <a:tblPr firstRow="1" bandRow="1">
                <a:tableStyleId>{5C22544A-7EE6-4342-B048-85BDC9FD1C3A}</a:tableStyleId>
              </a:tblPr>
              <a:tblGrid>
                <a:gridCol w="406717">
                  <a:extLst>
                    <a:ext uri="{9D8B030D-6E8A-4147-A177-3AD203B41FA5}">
                      <a16:colId xmlns:a16="http://schemas.microsoft.com/office/drawing/2014/main" val="1113284011"/>
                    </a:ext>
                  </a:extLst>
                </a:gridCol>
                <a:gridCol w="1754551">
                  <a:extLst>
                    <a:ext uri="{9D8B030D-6E8A-4147-A177-3AD203B41FA5}">
                      <a16:colId xmlns:a16="http://schemas.microsoft.com/office/drawing/2014/main" val="530064579"/>
                    </a:ext>
                  </a:extLst>
                </a:gridCol>
              </a:tblGrid>
              <a:tr h="272174">
                <a:tc>
                  <a:txBody>
                    <a:bodyPr/>
                    <a:lstStyle/>
                    <a:p>
                      <a:endParaRPr lang="en-AU" sz="1000"/>
                    </a:p>
                  </a:txBody>
                  <a:tcP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FCF5FD"/>
                    </a:solidFill>
                  </a:tcPr>
                </a:tc>
                <a:tc>
                  <a:txBody>
                    <a:bodyPr/>
                    <a:lstStyle/>
                    <a:p>
                      <a:pPr algn="ctr"/>
                      <a:r>
                        <a:rPr lang="en-AU" sz="1000" b="0">
                          <a:solidFill>
                            <a:schemeClr val="tx1"/>
                          </a:solidFill>
                        </a:rPr>
                        <a:t>Email – 5MS mailbox</a:t>
                      </a:r>
                    </a:p>
                  </a:txBody>
                  <a:tcP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FCF5FD"/>
                    </a:solidFill>
                  </a:tcPr>
                </a:tc>
                <a:extLst>
                  <a:ext uri="{0D108BD9-81ED-4DB2-BD59-A6C34878D82A}">
                    <a16:rowId xmlns:a16="http://schemas.microsoft.com/office/drawing/2014/main" val="2938182116"/>
                  </a:ext>
                </a:extLst>
              </a:tr>
              <a:tr h="272174">
                <a:tc>
                  <a:txBody>
                    <a:bodyPr/>
                    <a:lstStyle/>
                    <a:p>
                      <a:endParaRPr lang="en-AU" sz="1000"/>
                    </a:p>
                  </a:txBody>
                  <a:tcP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FCF5F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b="0" kern="1200">
                          <a:solidFill>
                            <a:schemeClr val="tx1"/>
                          </a:solidFill>
                          <a:latin typeface="+mn-lt"/>
                          <a:ea typeface="+mn-ea"/>
                          <a:cs typeface="+mn-cs"/>
                        </a:rPr>
                        <a:t>Support Hub Bulletin </a:t>
                      </a:r>
                      <a:endParaRPr lang="en-AU" sz="1000"/>
                    </a:p>
                  </a:txBody>
                  <a:tcP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FCF5FD"/>
                    </a:solidFill>
                  </a:tcPr>
                </a:tc>
                <a:extLst>
                  <a:ext uri="{0D108BD9-81ED-4DB2-BD59-A6C34878D82A}">
                    <a16:rowId xmlns:a16="http://schemas.microsoft.com/office/drawing/2014/main" val="4251559276"/>
                  </a:ext>
                </a:extLst>
              </a:tr>
              <a:tr h="272174">
                <a:tc>
                  <a:txBody>
                    <a:bodyPr/>
                    <a:lstStyle/>
                    <a:p>
                      <a:endParaRPr lang="en-AU" sz="1000"/>
                    </a:p>
                  </a:txBody>
                  <a:tcP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AU" sz="1000"/>
                        <a:t>5MS Support Room</a:t>
                      </a:r>
                    </a:p>
                  </a:txBody>
                  <a:tcP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12983918"/>
                  </a:ext>
                </a:extLst>
              </a:tr>
            </a:tbl>
          </a:graphicData>
        </a:graphic>
      </p:graphicFrame>
      <p:pic>
        <p:nvPicPr>
          <p:cNvPr id="48" name="Graphic 47" descr="Email with solid fill">
            <a:extLst>
              <a:ext uri="{FF2B5EF4-FFF2-40B4-BE49-F238E27FC236}">
                <a16:creationId xmlns:a16="http://schemas.microsoft.com/office/drawing/2014/main" id="{49E37892-0796-435E-9572-AB62BD9C217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78025" y="72277"/>
            <a:ext cx="216000" cy="216000"/>
          </a:xfrm>
          <a:prstGeom prst="rect">
            <a:avLst/>
          </a:prstGeom>
        </p:spPr>
      </p:pic>
      <p:pic>
        <p:nvPicPr>
          <p:cNvPr id="50" name="Graphic 49" descr="Newspaper with solid fill">
            <a:extLst>
              <a:ext uri="{FF2B5EF4-FFF2-40B4-BE49-F238E27FC236}">
                <a16:creationId xmlns:a16="http://schemas.microsoft.com/office/drawing/2014/main" id="{D96835DE-0EF5-4E72-8022-C422ACC406B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42737" y="3146082"/>
            <a:ext cx="396000" cy="396000"/>
          </a:xfrm>
          <a:prstGeom prst="rect">
            <a:avLst/>
          </a:prstGeom>
        </p:spPr>
      </p:pic>
      <p:pic>
        <p:nvPicPr>
          <p:cNvPr id="51" name="Graphic 50" descr="Newspaper with solid fill">
            <a:extLst>
              <a:ext uri="{FF2B5EF4-FFF2-40B4-BE49-F238E27FC236}">
                <a16:creationId xmlns:a16="http://schemas.microsoft.com/office/drawing/2014/main" id="{63067DAB-815E-4EA2-A958-AA668C15CE1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60025" y="345543"/>
            <a:ext cx="252000" cy="252000"/>
          </a:xfrm>
          <a:prstGeom prst="rect">
            <a:avLst/>
          </a:prstGeom>
        </p:spPr>
      </p:pic>
      <p:sp>
        <p:nvSpPr>
          <p:cNvPr id="54" name="Speech Bubble: Rectangle with Corners Rounded 53">
            <a:extLst>
              <a:ext uri="{FF2B5EF4-FFF2-40B4-BE49-F238E27FC236}">
                <a16:creationId xmlns:a16="http://schemas.microsoft.com/office/drawing/2014/main" id="{20C73152-FBC8-4C0E-BEE5-2BF0FB9C56F7}"/>
              </a:ext>
            </a:extLst>
          </p:cNvPr>
          <p:cNvSpPr/>
          <p:nvPr/>
        </p:nvSpPr>
        <p:spPr>
          <a:xfrm>
            <a:off x="6303184" y="87823"/>
            <a:ext cx="2371803" cy="583917"/>
          </a:xfrm>
          <a:prstGeom prst="wedgeRoundRectCallout">
            <a:avLst>
              <a:gd name="adj1" fmla="val -16291"/>
              <a:gd name="adj2" fmla="val 70536"/>
              <a:gd name="adj3" fmla="val 16667"/>
            </a:avLst>
          </a:prstGeom>
          <a:solidFill>
            <a:srgbClr val="FCF5FD"/>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bIns="72000" rtlCol="0" anchor="ctr"/>
          <a:lstStyle/>
          <a:p>
            <a:pPr algn="ctr"/>
            <a:r>
              <a:rPr lang="en-AU" sz="1200">
                <a:solidFill>
                  <a:schemeClr val="tx1"/>
                </a:solidFill>
              </a:rPr>
              <a:t> Refer next slide for a breakdown of activities for 30-Sep &amp; 1-Oct</a:t>
            </a:r>
          </a:p>
        </p:txBody>
      </p:sp>
      <p:sp>
        <p:nvSpPr>
          <p:cNvPr id="55" name="Isosceles Triangle 54">
            <a:extLst>
              <a:ext uri="{FF2B5EF4-FFF2-40B4-BE49-F238E27FC236}">
                <a16:creationId xmlns:a16="http://schemas.microsoft.com/office/drawing/2014/main" id="{1D2E6C6B-DA90-4424-9233-637F1DC4D630}"/>
              </a:ext>
            </a:extLst>
          </p:cNvPr>
          <p:cNvSpPr/>
          <p:nvPr/>
        </p:nvSpPr>
        <p:spPr>
          <a:xfrm rot="10800000">
            <a:off x="7523072" y="3759508"/>
            <a:ext cx="1151915" cy="105110"/>
          </a:xfrm>
          <a:prstGeom prst="triangle">
            <a:avLst/>
          </a:prstGeom>
          <a:solidFill>
            <a:srgbClr val="D0EBF4"/>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0" name="Group 69">
            <a:extLst>
              <a:ext uri="{FF2B5EF4-FFF2-40B4-BE49-F238E27FC236}">
                <a16:creationId xmlns:a16="http://schemas.microsoft.com/office/drawing/2014/main" id="{006557F2-44C7-494A-8D1A-136FFDB5A76C}"/>
              </a:ext>
            </a:extLst>
          </p:cNvPr>
          <p:cNvGrpSpPr/>
          <p:nvPr/>
        </p:nvGrpSpPr>
        <p:grpSpPr>
          <a:xfrm>
            <a:off x="7714501" y="3186481"/>
            <a:ext cx="801735" cy="396000"/>
            <a:chOff x="7714501" y="3186481"/>
            <a:chExt cx="801735" cy="396000"/>
          </a:xfrm>
        </p:grpSpPr>
        <p:pic>
          <p:nvPicPr>
            <p:cNvPr id="60" name="Graphic 59" descr="Email with solid fill">
              <a:extLst>
                <a:ext uri="{FF2B5EF4-FFF2-40B4-BE49-F238E27FC236}">
                  <a16:creationId xmlns:a16="http://schemas.microsoft.com/office/drawing/2014/main" id="{EA2CFD75-8BD6-4EE6-B00B-FA997B5EFA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14501" y="3203693"/>
              <a:ext cx="324000" cy="324000"/>
            </a:xfrm>
            <a:prstGeom prst="rect">
              <a:avLst/>
            </a:prstGeom>
          </p:spPr>
        </p:pic>
        <p:pic>
          <p:nvPicPr>
            <p:cNvPr id="61" name="Graphic 60" descr="Newspaper with solid fill">
              <a:extLst>
                <a:ext uri="{FF2B5EF4-FFF2-40B4-BE49-F238E27FC236}">
                  <a16:creationId xmlns:a16="http://schemas.microsoft.com/office/drawing/2014/main" id="{C6DC8590-5492-44D6-9DB4-EB0514A41CF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120236" y="3186481"/>
              <a:ext cx="396000" cy="396000"/>
            </a:xfrm>
            <a:prstGeom prst="rect">
              <a:avLst/>
            </a:prstGeom>
          </p:spPr>
        </p:pic>
      </p:grpSp>
      <p:grpSp>
        <p:nvGrpSpPr>
          <p:cNvPr id="69" name="Group 68">
            <a:extLst>
              <a:ext uri="{FF2B5EF4-FFF2-40B4-BE49-F238E27FC236}">
                <a16:creationId xmlns:a16="http://schemas.microsoft.com/office/drawing/2014/main" id="{14ADF09F-7B81-4370-9C22-426B826337ED}"/>
              </a:ext>
            </a:extLst>
          </p:cNvPr>
          <p:cNvGrpSpPr/>
          <p:nvPr/>
        </p:nvGrpSpPr>
        <p:grpSpPr>
          <a:xfrm>
            <a:off x="5579909" y="3245451"/>
            <a:ext cx="1240983" cy="439748"/>
            <a:chOff x="5579909" y="3245451"/>
            <a:chExt cx="1240983" cy="439748"/>
          </a:xfrm>
        </p:grpSpPr>
        <p:pic>
          <p:nvPicPr>
            <p:cNvPr id="64" name="Graphic 63" descr="Email with solid fill">
              <a:extLst>
                <a:ext uri="{FF2B5EF4-FFF2-40B4-BE49-F238E27FC236}">
                  <a16:creationId xmlns:a16="http://schemas.microsoft.com/office/drawing/2014/main" id="{76DCD553-7661-4C7B-8AC0-FF58BDDB34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79909" y="3299832"/>
              <a:ext cx="324000" cy="324000"/>
            </a:xfrm>
            <a:prstGeom prst="rect">
              <a:avLst/>
            </a:prstGeom>
          </p:spPr>
        </p:pic>
        <p:pic>
          <p:nvPicPr>
            <p:cNvPr id="65" name="Graphic 64" descr="Newspaper with solid fill">
              <a:extLst>
                <a:ext uri="{FF2B5EF4-FFF2-40B4-BE49-F238E27FC236}">
                  <a16:creationId xmlns:a16="http://schemas.microsoft.com/office/drawing/2014/main" id="{8B3BC5FA-00B4-4D46-B5A0-68B1A30C970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06832" y="3289199"/>
              <a:ext cx="396000" cy="396000"/>
            </a:xfrm>
            <a:prstGeom prst="rect">
              <a:avLst/>
            </a:prstGeom>
          </p:spPr>
        </p:pic>
        <p:pic>
          <p:nvPicPr>
            <p:cNvPr id="67" name="Graphic 66" descr="Speaker phone with solid fill">
              <a:extLst>
                <a:ext uri="{FF2B5EF4-FFF2-40B4-BE49-F238E27FC236}">
                  <a16:creationId xmlns:a16="http://schemas.microsoft.com/office/drawing/2014/main" id="{C9BD270B-2BC6-4CE6-A4AA-8A29551B046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93969" y="3245451"/>
              <a:ext cx="426923" cy="426923"/>
            </a:xfrm>
            <a:prstGeom prst="rect">
              <a:avLst/>
            </a:prstGeom>
          </p:spPr>
        </p:pic>
      </p:grpSp>
      <p:pic>
        <p:nvPicPr>
          <p:cNvPr id="68" name="Graphic 67" descr="Speaker phone with solid fill">
            <a:extLst>
              <a:ext uri="{FF2B5EF4-FFF2-40B4-BE49-F238E27FC236}">
                <a16:creationId xmlns:a16="http://schemas.microsoft.com/office/drawing/2014/main" id="{36989251-E7BF-44C2-86F4-955C0271823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034658" y="573063"/>
            <a:ext cx="288000" cy="288000"/>
          </a:xfrm>
          <a:prstGeom prst="rect">
            <a:avLst/>
          </a:prstGeom>
        </p:spPr>
      </p:pic>
    </p:spTree>
    <p:extLst>
      <p:ext uri="{BB962C8B-B14F-4D97-AF65-F5344CB8AC3E}">
        <p14:creationId xmlns:p14="http://schemas.microsoft.com/office/powerpoint/2010/main" val="3723070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24F0E-D6AE-4A05-84E5-938DE8A9FE06}"/>
              </a:ext>
            </a:extLst>
          </p:cNvPr>
          <p:cNvSpPr>
            <a:spLocks noGrp="1"/>
          </p:cNvSpPr>
          <p:nvPr>
            <p:ph type="title"/>
          </p:nvPr>
        </p:nvSpPr>
        <p:spPr>
          <a:xfrm>
            <a:off x="248810" y="612387"/>
            <a:ext cx="11694380" cy="566860"/>
          </a:xfrm>
        </p:spPr>
        <p:txBody>
          <a:bodyPr>
            <a:normAutofit fontScale="90000"/>
          </a:bodyPr>
          <a:lstStyle/>
          <a:p>
            <a:r>
              <a:rPr lang="en-AU"/>
              <a:t>Defect Management - release schedule post 1 October</a:t>
            </a:r>
          </a:p>
        </p:txBody>
      </p:sp>
      <p:sp>
        <p:nvSpPr>
          <p:cNvPr id="4" name="Slide Number Placeholder 3">
            <a:extLst>
              <a:ext uri="{FF2B5EF4-FFF2-40B4-BE49-F238E27FC236}">
                <a16:creationId xmlns:a16="http://schemas.microsoft.com/office/drawing/2014/main" id="{63AA59DD-42C3-4AEE-8162-E959FC7F872F}"/>
              </a:ext>
            </a:extLst>
          </p:cNvPr>
          <p:cNvSpPr>
            <a:spLocks noGrp="1"/>
          </p:cNvSpPr>
          <p:nvPr>
            <p:ph type="sldNum" sz="quarter" idx="12"/>
          </p:nvPr>
        </p:nvSpPr>
        <p:spPr/>
        <p:txBody>
          <a:bodyPr/>
          <a:lstStyle/>
          <a:p>
            <a:fld id="{4EC81F68-4976-451A-B2E9-79BCBD2F70CC}" type="slidenum">
              <a:rPr lang="en-AU" smtClean="0"/>
              <a:t>24</a:t>
            </a:fld>
            <a:endParaRPr lang="en-AU"/>
          </a:p>
        </p:txBody>
      </p:sp>
      <p:sp>
        <p:nvSpPr>
          <p:cNvPr id="6" name="TextBox 5">
            <a:extLst>
              <a:ext uri="{FF2B5EF4-FFF2-40B4-BE49-F238E27FC236}">
                <a16:creationId xmlns:a16="http://schemas.microsoft.com/office/drawing/2014/main" id="{F956DE9B-0B7A-443B-B14A-FA5BE4712D6F}"/>
              </a:ext>
            </a:extLst>
          </p:cNvPr>
          <p:cNvSpPr txBox="1"/>
          <p:nvPr/>
        </p:nvSpPr>
        <p:spPr>
          <a:xfrm>
            <a:off x="290142" y="1340817"/>
            <a:ext cx="11030219" cy="1200329"/>
          </a:xfrm>
          <a:prstGeom prst="rect">
            <a:avLst/>
          </a:prstGeom>
          <a:noFill/>
        </p:spPr>
        <p:txBody>
          <a:bodyPr wrap="square" rtlCol="0">
            <a:spAutoFit/>
          </a:bodyPr>
          <a:lstStyle/>
          <a:p>
            <a:pPr marL="285750" indent="-285750">
              <a:buFont typeface="Arial" panose="020B0604020202020204" pitchFamily="34" charset="0"/>
              <a:buChar char="•"/>
            </a:pPr>
            <a:r>
              <a:rPr lang="en-AU"/>
              <a:t>Planned deployments into pre-production for participant testing 2 weeks prior to production. This may be compressed where it is necessary to expedite an issue. </a:t>
            </a:r>
          </a:p>
          <a:p>
            <a:pPr marL="285750" indent="-285750">
              <a:buFont typeface="Arial" panose="020B0604020202020204" pitchFamily="34" charset="0"/>
              <a:buChar char="•"/>
            </a:pPr>
            <a:r>
              <a:rPr lang="en-AU"/>
              <a:t>Emergency releases will be planned as required outside of this schedule.</a:t>
            </a:r>
          </a:p>
          <a:p>
            <a:pPr marL="285750" indent="-285750">
              <a:buFont typeface="Arial" panose="020B0604020202020204" pitchFamily="34" charset="0"/>
              <a:buChar char="•"/>
            </a:pPr>
            <a:r>
              <a:rPr lang="en-AU"/>
              <a:t>Retail Production Support meetings will continue as part of the daily 5MS Support calls from 1 October.</a:t>
            </a:r>
          </a:p>
        </p:txBody>
      </p:sp>
      <p:pic>
        <p:nvPicPr>
          <p:cNvPr id="7" name="Picture 6">
            <a:extLst>
              <a:ext uri="{FF2B5EF4-FFF2-40B4-BE49-F238E27FC236}">
                <a16:creationId xmlns:a16="http://schemas.microsoft.com/office/drawing/2014/main" id="{AC1FE29E-6F45-4C98-BEB9-F11D853B405E}"/>
              </a:ext>
            </a:extLst>
          </p:cNvPr>
          <p:cNvPicPr>
            <a:picLocks noChangeAspect="1"/>
          </p:cNvPicPr>
          <p:nvPr/>
        </p:nvPicPr>
        <p:blipFill>
          <a:blip r:embed="rId2"/>
          <a:stretch>
            <a:fillRect/>
          </a:stretch>
        </p:blipFill>
        <p:spPr>
          <a:xfrm>
            <a:off x="1103275" y="2747433"/>
            <a:ext cx="9678751" cy="3791479"/>
          </a:xfrm>
          <a:prstGeom prst="rect">
            <a:avLst/>
          </a:prstGeom>
        </p:spPr>
      </p:pic>
    </p:spTree>
    <p:extLst>
      <p:ext uri="{BB962C8B-B14F-4D97-AF65-F5344CB8AC3E}">
        <p14:creationId xmlns:p14="http://schemas.microsoft.com/office/powerpoint/2010/main" val="1821706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F2D7F077-F94D-4539-AEDD-B5F28721B506}"/>
              </a:ext>
            </a:extLst>
          </p:cNvPr>
          <p:cNvPicPr>
            <a:picLocks noChangeAspect="1"/>
          </p:cNvPicPr>
          <p:nvPr/>
        </p:nvPicPr>
        <p:blipFill>
          <a:blip r:embed="rId2"/>
          <a:stretch>
            <a:fillRect/>
          </a:stretch>
        </p:blipFill>
        <p:spPr>
          <a:xfrm>
            <a:off x="163871" y="1470578"/>
            <a:ext cx="5534797" cy="2962688"/>
          </a:xfrm>
          <a:prstGeom prst="rect">
            <a:avLst/>
          </a:prstGeom>
        </p:spPr>
      </p:pic>
      <p:sp>
        <p:nvSpPr>
          <p:cNvPr id="2" name="Title 1">
            <a:extLst>
              <a:ext uri="{FF2B5EF4-FFF2-40B4-BE49-F238E27FC236}">
                <a16:creationId xmlns:a16="http://schemas.microsoft.com/office/drawing/2014/main" id="{3ADB5547-660E-42FF-B912-9A9007F3E9DB}"/>
              </a:ext>
            </a:extLst>
          </p:cNvPr>
          <p:cNvSpPr>
            <a:spLocks noGrp="1"/>
          </p:cNvSpPr>
          <p:nvPr>
            <p:ph type="title"/>
          </p:nvPr>
        </p:nvSpPr>
        <p:spPr>
          <a:xfrm>
            <a:off x="164846" y="384907"/>
            <a:ext cx="11067645" cy="843188"/>
          </a:xfrm>
        </p:spPr>
        <p:txBody>
          <a:bodyPr>
            <a:normAutofit fontScale="90000"/>
          </a:bodyPr>
          <a:lstStyle/>
          <a:p>
            <a:r>
              <a:rPr lang="en-AU"/>
              <a:t>Product Category of Unresolved Incidents </a:t>
            </a:r>
            <a:r>
              <a:rPr lang="en-AU">
                <a:ea typeface="+mj-lt"/>
                <a:cs typeface="+mj-lt"/>
              </a:rPr>
              <a:t>: </a:t>
            </a:r>
            <a:r>
              <a:rPr lang="en-AU"/>
              <a:t>13</a:t>
            </a:r>
            <a:r>
              <a:rPr lang="en-AU">
                <a:ea typeface="+mj-lt"/>
                <a:cs typeface="+mj-lt"/>
              </a:rPr>
              <a:t> Sep @ 10:00 AM</a:t>
            </a:r>
            <a:endParaRPr lang="en-AU"/>
          </a:p>
        </p:txBody>
      </p:sp>
      <p:sp>
        <p:nvSpPr>
          <p:cNvPr id="4" name="Date Placeholder 3">
            <a:extLst>
              <a:ext uri="{FF2B5EF4-FFF2-40B4-BE49-F238E27FC236}">
                <a16:creationId xmlns:a16="http://schemas.microsoft.com/office/drawing/2014/main" id="{7B4422C0-9DD3-431E-8A30-9B0A92CF493D}"/>
              </a:ext>
            </a:extLst>
          </p:cNvPr>
          <p:cNvSpPr>
            <a:spLocks noGrp="1"/>
          </p:cNvSpPr>
          <p:nvPr>
            <p:ph type="dt" sz="half" idx="10"/>
          </p:nvPr>
        </p:nvSpPr>
        <p:spPr/>
        <p:txBody>
          <a:bodyPr/>
          <a:lstStyle/>
          <a:p>
            <a:fld id="{FDEF3A66-B67E-4569-919D-CB6E78FCED42}" type="datetime1">
              <a:rPr lang="en-AU" smtClean="0"/>
              <a:t>19/09/2021</a:t>
            </a:fld>
            <a:endParaRPr lang="en-AU"/>
          </a:p>
        </p:txBody>
      </p:sp>
      <p:sp>
        <p:nvSpPr>
          <p:cNvPr id="6" name="Slide Number Placeholder 5">
            <a:extLst>
              <a:ext uri="{FF2B5EF4-FFF2-40B4-BE49-F238E27FC236}">
                <a16:creationId xmlns:a16="http://schemas.microsoft.com/office/drawing/2014/main" id="{83FF9A1E-D0A1-4CAE-8D39-F20695EC7171}"/>
              </a:ext>
            </a:extLst>
          </p:cNvPr>
          <p:cNvSpPr>
            <a:spLocks noGrp="1"/>
          </p:cNvSpPr>
          <p:nvPr>
            <p:ph type="sldNum" sz="quarter" idx="12"/>
          </p:nvPr>
        </p:nvSpPr>
        <p:spPr/>
        <p:txBody>
          <a:bodyPr/>
          <a:lstStyle/>
          <a:p>
            <a:fld id="{4EC81F68-4976-451A-B2E9-79BCBD2F70CC}" type="slidenum">
              <a:rPr lang="en-AU" smtClean="0"/>
              <a:t>25</a:t>
            </a:fld>
            <a:endParaRPr lang="en-AU"/>
          </a:p>
        </p:txBody>
      </p:sp>
      <p:pic>
        <p:nvPicPr>
          <p:cNvPr id="5" name="Picture 4">
            <a:extLst>
              <a:ext uri="{FF2B5EF4-FFF2-40B4-BE49-F238E27FC236}">
                <a16:creationId xmlns:a16="http://schemas.microsoft.com/office/drawing/2014/main" id="{4E8CAA3A-4970-4A60-9E37-9392F87B4D1B}"/>
              </a:ext>
            </a:extLst>
          </p:cNvPr>
          <p:cNvPicPr>
            <a:picLocks noChangeAspect="1"/>
          </p:cNvPicPr>
          <p:nvPr/>
        </p:nvPicPr>
        <p:blipFill>
          <a:blip r:embed="rId3"/>
          <a:stretch>
            <a:fillRect/>
          </a:stretch>
        </p:blipFill>
        <p:spPr>
          <a:xfrm>
            <a:off x="357568" y="3990853"/>
            <a:ext cx="11412701" cy="2676376"/>
          </a:xfrm>
          <a:prstGeom prst="rect">
            <a:avLst/>
          </a:prstGeom>
        </p:spPr>
      </p:pic>
      <p:pic>
        <p:nvPicPr>
          <p:cNvPr id="15" name="Picture 14">
            <a:extLst>
              <a:ext uri="{FF2B5EF4-FFF2-40B4-BE49-F238E27FC236}">
                <a16:creationId xmlns:a16="http://schemas.microsoft.com/office/drawing/2014/main" id="{5EAA1D1E-0E62-4D05-B6FA-70559EB12CD8}"/>
              </a:ext>
            </a:extLst>
          </p:cNvPr>
          <p:cNvPicPr>
            <a:picLocks noChangeAspect="1"/>
          </p:cNvPicPr>
          <p:nvPr/>
        </p:nvPicPr>
        <p:blipFill>
          <a:blip r:embed="rId4"/>
          <a:stretch>
            <a:fillRect/>
          </a:stretch>
        </p:blipFill>
        <p:spPr>
          <a:xfrm>
            <a:off x="5942826" y="1623908"/>
            <a:ext cx="5987082" cy="2213615"/>
          </a:xfrm>
          <a:prstGeom prst="rect">
            <a:avLst/>
          </a:prstGeom>
        </p:spPr>
      </p:pic>
    </p:spTree>
    <p:extLst>
      <p:ext uri="{BB962C8B-B14F-4D97-AF65-F5344CB8AC3E}">
        <p14:creationId xmlns:p14="http://schemas.microsoft.com/office/powerpoint/2010/main" val="1619010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Post 1 October Support</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McCague</a:t>
            </a:r>
          </a:p>
        </p:txBody>
      </p:sp>
    </p:spTree>
    <p:extLst>
      <p:ext uri="{BB962C8B-B14F-4D97-AF65-F5344CB8AC3E}">
        <p14:creationId xmlns:p14="http://schemas.microsoft.com/office/powerpoint/2010/main" val="2447026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94B5E-5282-4969-80B3-AFE3B8A8E45C}"/>
              </a:ext>
            </a:extLst>
          </p:cNvPr>
          <p:cNvSpPr>
            <a:spLocks noGrp="1"/>
          </p:cNvSpPr>
          <p:nvPr>
            <p:ph type="title"/>
          </p:nvPr>
        </p:nvSpPr>
        <p:spPr>
          <a:xfrm>
            <a:off x="235528" y="136525"/>
            <a:ext cx="11512524" cy="1189039"/>
          </a:xfrm>
        </p:spPr>
        <p:txBody>
          <a:bodyPr>
            <a:normAutofit/>
          </a:bodyPr>
          <a:lstStyle/>
          <a:p>
            <a:r>
              <a:rPr lang="en-AU"/>
              <a:t>Participant Support Arrangements post 1 October </a:t>
            </a:r>
          </a:p>
        </p:txBody>
      </p:sp>
      <p:sp>
        <p:nvSpPr>
          <p:cNvPr id="3" name="Content Placeholder 2">
            <a:extLst>
              <a:ext uri="{FF2B5EF4-FFF2-40B4-BE49-F238E27FC236}">
                <a16:creationId xmlns:a16="http://schemas.microsoft.com/office/drawing/2014/main" id="{50754240-F2DA-4E41-AAD6-0B72D83E1C85}"/>
              </a:ext>
            </a:extLst>
          </p:cNvPr>
          <p:cNvSpPr>
            <a:spLocks noGrp="1"/>
          </p:cNvSpPr>
          <p:nvPr>
            <p:ph idx="1"/>
          </p:nvPr>
        </p:nvSpPr>
        <p:spPr/>
        <p:txBody>
          <a:bodyPr>
            <a:normAutofit fontScale="85000" lnSpcReduction="20000"/>
          </a:bodyPr>
          <a:lstStyle/>
          <a:p>
            <a:r>
              <a:rPr lang="en-AU"/>
              <a:t>Support Room:  30-Sep 23:30 (outage complete) to 01-Oct 03:00</a:t>
            </a:r>
          </a:p>
          <a:p>
            <a:pPr lvl="1"/>
            <a:r>
              <a:rPr lang="en-AU"/>
              <a:t>Link will be issued – please forward to the relevant people in your organisation</a:t>
            </a:r>
          </a:p>
          <a:p>
            <a:r>
              <a:rPr lang="en-AU"/>
              <a:t>Daily (business days) Q&amp;A sessions: 10:00 commencing 1 Oct</a:t>
            </a:r>
          </a:p>
          <a:p>
            <a:r>
              <a:rPr lang="en-AU"/>
              <a:t>Proposed checkpoints:</a:t>
            </a:r>
          </a:p>
          <a:p>
            <a:pPr lvl="1"/>
            <a:r>
              <a:rPr lang="en-AU"/>
              <a:t>Daily first 2 weeks</a:t>
            </a:r>
          </a:p>
          <a:p>
            <a:pPr lvl="1"/>
            <a:r>
              <a:rPr lang="en-AU"/>
              <a:t>3 days/week for remainder Oct</a:t>
            </a:r>
          </a:p>
          <a:p>
            <a:pPr lvl="1"/>
            <a:r>
              <a:rPr lang="en-AU"/>
              <a:t>2 days/week for Nov</a:t>
            </a:r>
          </a:p>
          <a:p>
            <a:pPr lvl="1"/>
            <a:r>
              <a:rPr lang="en-AU"/>
              <a:t>1 day/week for Dec</a:t>
            </a:r>
          </a:p>
          <a:p>
            <a:pPr lvl="1"/>
            <a:r>
              <a:rPr lang="en-AU"/>
              <a:t>BAU from January</a:t>
            </a:r>
          </a:p>
          <a:p>
            <a:pPr lvl="1"/>
            <a:r>
              <a:rPr lang="en-AU"/>
              <a:t>This approach will be considered in line with the defect trends and will be adjusted to suit circumstances</a:t>
            </a:r>
          </a:p>
          <a:p>
            <a:r>
              <a:rPr lang="en-AU"/>
              <a:t>Daily (business days) Issues log – updated directly on 5MS webpage	</a:t>
            </a:r>
          </a:p>
          <a:p>
            <a:pPr lvl="1"/>
            <a:r>
              <a:rPr lang="en-AU"/>
              <a:t>Frequency to be considered in line with approach to daily Q&amp;A sessions</a:t>
            </a:r>
          </a:p>
          <a:p>
            <a:r>
              <a:rPr lang="en-AU"/>
              <a:t>All issues/defects/incidents should be raised through AEMO Support Hub</a:t>
            </a:r>
          </a:p>
        </p:txBody>
      </p:sp>
      <p:sp>
        <p:nvSpPr>
          <p:cNvPr id="4" name="Slide Number Placeholder 3">
            <a:extLst>
              <a:ext uri="{FF2B5EF4-FFF2-40B4-BE49-F238E27FC236}">
                <a16:creationId xmlns:a16="http://schemas.microsoft.com/office/drawing/2014/main" id="{8A102FC3-5649-4878-B757-B3F9D1100907}"/>
              </a:ext>
            </a:extLst>
          </p:cNvPr>
          <p:cNvSpPr>
            <a:spLocks noGrp="1"/>
          </p:cNvSpPr>
          <p:nvPr>
            <p:ph type="sldNum" sz="quarter" idx="12"/>
          </p:nvPr>
        </p:nvSpPr>
        <p:spPr/>
        <p:txBody>
          <a:bodyPr/>
          <a:lstStyle/>
          <a:p>
            <a:fld id="{4EC81F68-4976-451A-B2E9-79BCBD2F70CC}" type="slidenum">
              <a:rPr lang="en-AU" smtClean="0"/>
              <a:t>27</a:t>
            </a:fld>
            <a:endParaRPr lang="en-AU"/>
          </a:p>
        </p:txBody>
      </p:sp>
    </p:spTree>
    <p:extLst>
      <p:ext uri="{BB962C8B-B14F-4D97-AF65-F5344CB8AC3E}">
        <p14:creationId xmlns:p14="http://schemas.microsoft.com/office/powerpoint/2010/main" val="2868509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Forward Meeting Plan</a:t>
            </a:r>
          </a:p>
        </p:txBody>
      </p:sp>
      <p:sp>
        <p:nvSpPr>
          <p:cNvPr id="3" name="Text Placeholder 2">
            <a:extLst>
              <a:ext uri="{FF2B5EF4-FFF2-40B4-BE49-F238E27FC236}">
                <a16:creationId xmlns:a16="http://schemas.microsoft.com/office/drawing/2014/main" id="{564B5453-DE4F-4F0E-BA67-373B01EC9CAF}"/>
              </a:ext>
            </a:extLst>
          </p:cNvPr>
          <p:cNvSpPr txBox="1">
            <a:spLocks/>
          </p:cNvSpPr>
          <p:nvPr/>
        </p:nvSpPr>
        <p:spPr>
          <a:xfrm>
            <a:off x="623888"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a:t>
            </a:r>
            <a:r>
              <a:rPr lang="en-AU" err="1"/>
              <a:t>McCague</a:t>
            </a:r>
          </a:p>
        </p:txBody>
      </p:sp>
    </p:spTree>
    <p:extLst>
      <p:ext uri="{BB962C8B-B14F-4D97-AF65-F5344CB8AC3E}">
        <p14:creationId xmlns:p14="http://schemas.microsoft.com/office/powerpoint/2010/main" val="11953472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890D7F-50C8-47E0-AFEE-A81E60510C27}"/>
              </a:ext>
            </a:extLst>
          </p:cNvPr>
          <p:cNvSpPr>
            <a:spLocks noGrp="1"/>
          </p:cNvSpPr>
          <p:nvPr>
            <p:ph type="title"/>
          </p:nvPr>
        </p:nvSpPr>
        <p:spPr/>
        <p:txBody>
          <a:bodyPr/>
          <a:lstStyle/>
          <a:p>
            <a:r>
              <a:rPr lang="en-AU"/>
              <a:t>High-Level Plan for 2021</a:t>
            </a:r>
          </a:p>
        </p:txBody>
      </p:sp>
      <p:graphicFrame>
        <p:nvGraphicFramePr>
          <p:cNvPr id="9" name="Content Placeholder 8">
            <a:extLst>
              <a:ext uri="{FF2B5EF4-FFF2-40B4-BE49-F238E27FC236}">
                <a16:creationId xmlns:a16="http://schemas.microsoft.com/office/drawing/2014/main" id="{1EB0938C-5466-4754-A8D3-06566529019B}"/>
              </a:ext>
            </a:extLst>
          </p:cNvPr>
          <p:cNvGraphicFramePr>
            <a:graphicFrameLocks noGrp="1"/>
          </p:cNvGraphicFramePr>
          <p:nvPr>
            <p:ph idx="1"/>
            <p:extLst>
              <p:ext uri="{D42A27DB-BD31-4B8C-83A1-F6EECF244321}">
                <p14:modId xmlns:p14="http://schemas.microsoft.com/office/powerpoint/2010/main" val="284377583"/>
              </p:ext>
            </p:extLst>
          </p:nvPr>
        </p:nvGraphicFramePr>
        <p:xfrm>
          <a:off x="152400" y="1594416"/>
          <a:ext cx="11887200" cy="4924837"/>
        </p:xfrm>
        <a:graphic>
          <a:graphicData uri="http://schemas.openxmlformats.org/drawingml/2006/table">
            <a:tbl>
              <a:tblPr firstRow="1" firstCol="1" bandRow="1">
                <a:tableStyleId>{9DCAF9ED-07DC-4A11-8D7F-57B35C25682E}</a:tableStyleId>
              </a:tblPr>
              <a:tblGrid>
                <a:gridCol w="1445740">
                  <a:extLst>
                    <a:ext uri="{9D8B030D-6E8A-4147-A177-3AD203B41FA5}">
                      <a16:colId xmlns:a16="http://schemas.microsoft.com/office/drawing/2014/main" val="341257948"/>
                    </a:ext>
                  </a:extLst>
                </a:gridCol>
                <a:gridCol w="4176584">
                  <a:extLst>
                    <a:ext uri="{9D8B030D-6E8A-4147-A177-3AD203B41FA5}">
                      <a16:colId xmlns:a16="http://schemas.microsoft.com/office/drawing/2014/main" val="3440049146"/>
                    </a:ext>
                  </a:extLst>
                </a:gridCol>
                <a:gridCol w="1445740">
                  <a:extLst>
                    <a:ext uri="{9D8B030D-6E8A-4147-A177-3AD203B41FA5}">
                      <a16:colId xmlns:a16="http://schemas.microsoft.com/office/drawing/2014/main" val="1481604260"/>
                    </a:ext>
                  </a:extLst>
                </a:gridCol>
                <a:gridCol w="4819136">
                  <a:extLst>
                    <a:ext uri="{9D8B030D-6E8A-4147-A177-3AD203B41FA5}">
                      <a16:colId xmlns:a16="http://schemas.microsoft.com/office/drawing/2014/main" val="2989831260"/>
                    </a:ext>
                  </a:extLst>
                </a:gridCol>
              </a:tblGrid>
              <a:tr h="363441">
                <a:tc>
                  <a:txBody>
                    <a:bodyPr/>
                    <a:lstStyle/>
                    <a:p>
                      <a:pPr>
                        <a:spcAft>
                          <a:spcPts val="0"/>
                        </a:spcAft>
                      </a:pPr>
                      <a:r>
                        <a:rPr lang="en-AU" sz="1200">
                          <a:effectLst/>
                          <a:latin typeface="+mn-lt"/>
                        </a:rPr>
                        <a:t>Month</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a:effectLst/>
                          <a:latin typeface="+mn-lt"/>
                        </a:rPr>
                        <a:t>Topics</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Month</a:t>
                      </a:r>
                      <a:endParaRPr lang="en-AU" sz="1200" b="1">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a:effectLst/>
                          <a:latin typeface="+mn-lt"/>
                        </a:rPr>
                        <a:t>Topics</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08076738"/>
                  </a:ext>
                </a:extLst>
              </a:tr>
              <a:tr h="418206">
                <a:tc>
                  <a:txBody>
                    <a:bodyPr/>
                    <a:lstStyle/>
                    <a:p>
                      <a:pPr>
                        <a:spcAft>
                          <a:spcPts val="0"/>
                        </a:spcAft>
                      </a:pPr>
                      <a:r>
                        <a:rPr lang="en-AU" sz="1200">
                          <a:effectLst/>
                          <a:latin typeface="+mn-lt"/>
                        </a:rPr>
                        <a:t>January</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AEMO go-live decision making process</a:t>
                      </a:r>
                    </a:p>
                    <a:p>
                      <a:pPr marL="342900" lvl="0" indent="-342900">
                        <a:spcAft>
                          <a:spcPts val="0"/>
                        </a:spcAft>
                        <a:buFont typeface="Wingdings" panose="05000000000000000000" pitchFamily="2" charset="2"/>
                        <a:buChar char="ü"/>
                        <a:tabLst>
                          <a:tab pos="457200" algn="l"/>
                        </a:tabLst>
                      </a:pPr>
                      <a:r>
                        <a:rPr lang="en-AU" sz="1200">
                          <a:effectLst/>
                          <a:latin typeface="+mn-lt"/>
                        </a:rPr>
                        <a:t>Risk Review </a:t>
                      </a:r>
                    </a:p>
                    <a:p>
                      <a:pPr marL="342900" lvl="0" indent="-342900">
                        <a:spcAft>
                          <a:spcPts val="0"/>
                        </a:spcAft>
                        <a:buFont typeface="Wingdings" panose="05000000000000000000" pitchFamily="2" charset="2"/>
                        <a:buChar char="ü"/>
                        <a:tabLst>
                          <a:tab pos="457200" algn="l"/>
                        </a:tabLst>
                      </a:pPr>
                      <a:r>
                        <a:rPr lang="en-AU" sz="1200">
                          <a:effectLst/>
                          <a:latin typeface="+mn-lt"/>
                        </a:rPr>
                        <a:t>Readiness and go-live dashboard</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17 June</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Market Trial prep status</a:t>
                      </a:r>
                    </a:p>
                    <a:p>
                      <a:pPr marL="342900" lvl="0" indent="-342900">
                        <a:spcAft>
                          <a:spcPts val="0"/>
                        </a:spcAft>
                        <a:buFont typeface="Wingdings" panose="05000000000000000000" pitchFamily="2" charset="2"/>
                        <a:buChar char="ü"/>
                        <a:tabLst>
                          <a:tab pos="457200" algn="l"/>
                        </a:tabLst>
                      </a:pPr>
                      <a:r>
                        <a:rPr lang="en-AU" sz="1200">
                          <a:solidFill>
                            <a:schemeClr val="tx1"/>
                          </a:solidFill>
                          <a:effectLst/>
                          <a:latin typeface="+mn-lt"/>
                          <a:ea typeface="Calibri" panose="020F0502020204030204" pitchFamily="34" charset="0"/>
                        </a:rPr>
                        <a:t>Retail Cutover Preparation Status</a:t>
                      </a:r>
                      <a:endParaRPr lang="en-AU" sz="1200" strike="noStrike">
                        <a:solidFill>
                          <a:schemeClr val="tx1"/>
                        </a:solidFill>
                        <a:effectLst/>
                        <a:latin typeface="+mn-lt"/>
                        <a:ea typeface="Calibri" panose="020F0502020204030204" pitchFamily="34" charset="0"/>
                      </a:endParaRPr>
                    </a:p>
                    <a:p>
                      <a:pPr marL="342900" lvl="0" indent="-342900">
                        <a:spcAft>
                          <a:spcPts val="0"/>
                        </a:spcAft>
                        <a:buFont typeface="Wingdings" panose="05000000000000000000" pitchFamily="2" charset="2"/>
                        <a:buChar char="ü"/>
                        <a:tabLst>
                          <a:tab pos="457200" algn="l"/>
                        </a:tabLst>
                      </a:pPr>
                      <a:r>
                        <a:rPr lang="en-AU" sz="1200" strike="noStrike">
                          <a:solidFill>
                            <a:schemeClr val="tx1"/>
                          </a:solidFill>
                          <a:effectLst/>
                          <a:latin typeface="+mn-lt"/>
                          <a:ea typeface="Calibri" panose="020F0502020204030204" pitchFamily="34" charset="0"/>
                        </a:rPr>
                        <a:t>Contingency Planning</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985374831"/>
                  </a:ext>
                </a:extLst>
              </a:tr>
              <a:tr h="582502">
                <a:tc>
                  <a:txBody>
                    <a:bodyPr/>
                    <a:lstStyle/>
                    <a:p>
                      <a:pPr>
                        <a:spcAft>
                          <a:spcPts val="0"/>
                        </a:spcAft>
                      </a:pPr>
                      <a:r>
                        <a:rPr lang="en-AU" sz="1200">
                          <a:effectLst/>
                          <a:latin typeface="+mn-lt"/>
                        </a:rPr>
                        <a:t>18 February</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Retail Solution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Exec Forum Agenda</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23 July</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Market Trial progress</a:t>
                      </a:r>
                    </a:p>
                    <a:p>
                      <a:pPr marL="342900" lvl="0" indent="-342900">
                        <a:spcAft>
                          <a:spcPts val="0"/>
                        </a:spcAft>
                        <a:buFont typeface="Wingdings" panose="05000000000000000000" pitchFamily="2" charset="2"/>
                        <a:buChar char="ü"/>
                        <a:tabLst>
                          <a:tab pos="457200" algn="l"/>
                        </a:tabLst>
                      </a:pPr>
                      <a:r>
                        <a:rPr lang="en-AU" sz="1200">
                          <a:effectLst/>
                          <a:latin typeface="+mn-lt"/>
                        </a:rPr>
                        <a:t>Readiness Reporting #8</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strike="noStrike">
                          <a:solidFill>
                            <a:schemeClr val="tx1"/>
                          </a:solidFill>
                          <a:effectLst/>
                          <a:latin typeface="+mn-lt"/>
                          <a:ea typeface="Calibri" panose="020F0502020204030204" pitchFamily="34" charset="0"/>
                        </a:rPr>
                        <a:t>Debrief on Retail Go-Live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strike="noStrike">
                          <a:solidFill>
                            <a:schemeClr val="tx1"/>
                          </a:solidFill>
                          <a:effectLst/>
                          <a:latin typeface="+mn-lt"/>
                          <a:ea typeface="Calibri" panose="020F0502020204030204" pitchFamily="34" charset="0"/>
                        </a:rPr>
                        <a:t>Contingency Planning  </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04033403"/>
                  </a:ext>
                </a:extLst>
              </a:tr>
              <a:tr h="746797">
                <a:tc>
                  <a:txBody>
                    <a:bodyPr/>
                    <a:lstStyle/>
                    <a:p>
                      <a:pPr>
                        <a:spcAft>
                          <a:spcPts val="0"/>
                        </a:spcAft>
                      </a:pPr>
                      <a:r>
                        <a:rPr lang="en-AU" sz="1200">
                          <a:effectLst/>
                          <a:latin typeface="+mn-lt"/>
                        </a:rPr>
                        <a:t>18 March</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Dispatch Cutover Preparation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Readiness Reporting #6</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Checkpoint Criteria – assessment and outcomes</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Pre-prod – status and go/no-go date</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Production go-live – checkpoint date and criteria</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Settlements Certification Process Conclusions</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19 August</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Market Trial progress</a:t>
                      </a:r>
                    </a:p>
                    <a:p>
                      <a:pPr marL="342900" lvl="0" indent="-342900">
                        <a:spcAft>
                          <a:spcPts val="0"/>
                        </a:spcAft>
                        <a:buFont typeface="Wingdings" panose="05000000000000000000" pitchFamily="2" charset="2"/>
                        <a:buChar char="ü"/>
                        <a:tabLst>
                          <a:tab pos="457200" algn="l"/>
                        </a:tabLst>
                      </a:pPr>
                      <a:r>
                        <a:rPr lang="en-AU" sz="1200">
                          <a:effectLst/>
                          <a:latin typeface="+mn-lt"/>
                        </a:rPr>
                        <a:t>Risk Review – focus on rule commencement</a:t>
                      </a:r>
                    </a:p>
                    <a:p>
                      <a:pPr marL="342900" lvl="0" indent="-342900">
                        <a:spcAft>
                          <a:spcPts val="0"/>
                        </a:spcAft>
                        <a:buFont typeface="Wingdings" panose="05000000000000000000" pitchFamily="2" charset="2"/>
                        <a:buChar char="ü"/>
                        <a:tabLst>
                          <a:tab pos="457200" algn="l"/>
                        </a:tabLst>
                      </a:pPr>
                      <a:r>
                        <a:rPr lang="en-AU" sz="1200">
                          <a:effectLst/>
                          <a:latin typeface="+mn-lt"/>
                        </a:rPr>
                        <a:t>Exec Forum Agenda</a:t>
                      </a:r>
                    </a:p>
                    <a:p>
                      <a:pPr marL="342900" lvl="0" indent="-342900">
                        <a:spcAft>
                          <a:spcPts val="0"/>
                        </a:spcAft>
                        <a:buFont typeface="Wingdings" panose="05000000000000000000" pitchFamily="2" charset="2"/>
                        <a:buChar char="ü"/>
                        <a:tabLst>
                          <a:tab pos="457200" algn="l"/>
                        </a:tabLst>
                      </a:pPr>
                      <a:r>
                        <a:rPr lang="en-AU" sz="1200">
                          <a:effectLst/>
                          <a:latin typeface="+mn-lt"/>
                          <a:ea typeface="Calibri" panose="020F0502020204030204" pitchFamily="34" charset="0"/>
                        </a:rPr>
                        <a:t>5MS start assessment </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009335575"/>
                  </a:ext>
                </a:extLst>
              </a:tr>
              <a:tr h="582502">
                <a:tc>
                  <a:txBody>
                    <a:bodyPr/>
                    <a:lstStyle/>
                    <a:p>
                      <a:pPr>
                        <a:spcAft>
                          <a:spcPts val="0"/>
                        </a:spcAft>
                      </a:pPr>
                      <a:r>
                        <a:rPr lang="en-AU" sz="1200">
                          <a:effectLst/>
                          <a:latin typeface="+mn-lt"/>
                        </a:rPr>
                        <a:t>23 April</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Debrief on Dispatch go-live</a:t>
                      </a:r>
                    </a:p>
                    <a:p>
                      <a:pPr marL="342900" lvl="0" indent="-342900">
                        <a:spcAft>
                          <a:spcPts val="0"/>
                        </a:spcAft>
                        <a:buFont typeface="Wingdings" panose="05000000000000000000" pitchFamily="2" charset="2"/>
                        <a:buChar char="ü"/>
                        <a:tabLst>
                          <a:tab pos="457200" algn="l"/>
                        </a:tabLst>
                      </a:pPr>
                      <a:r>
                        <a:rPr lang="en-AU" sz="1200">
                          <a:effectLst/>
                          <a:latin typeface="+mn-lt"/>
                        </a:rPr>
                        <a:t>Settlements Cutover Preparation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Risk Review</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kern="1200">
                          <a:solidFill>
                            <a:schemeClr val="dk1"/>
                          </a:solidFill>
                          <a:effectLst/>
                          <a:latin typeface="+mn-lt"/>
                          <a:ea typeface="+mn-ea"/>
                          <a:cs typeface="+mn-cs"/>
                        </a:rPr>
                        <a:t>Retail Checkpoint Criteria – assessment and outcomes</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kern="1200">
                          <a:solidFill>
                            <a:schemeClr val="dk1"/>
                          </a:solidFill>
                          <a:effectLst/>
                          <a:latin typeface="+mn-lt"/>
                          <a:ea typeface="+mn-ea"/>
                          <a:cs typeface="+mn-cs"/>
                        </a:rPr>
                        <a:t>Retail Production go-live – confirmation of go/no-go date</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16 September</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Results of Market Trial </a:t>
                      </a:r>
                    </a:p>
                    <a:p>
                      <a:pPr marL="342900" lvl="0" indent="-342900">
                        <a:spcAft>
                          <a:spcPts val="0"/>
                        </a:spcAft>
                        <a:buFont typeface="Wingdings" panose="05000000000000000000" pitchFamily="2" charset="2"/>
                        <a:buChar char="ü"/>
                        <a:tabLst>
                          <a:tab pos="457200" algn="l"/>
                        </a:tabLst>
                      </a:pPr>
                      <a:r>
                        <a:rPr lang="en-AU" sz="1200">
                          <a:effectLst/>
                          <a:latin typeface="+mn-lt"/>
                        </a:rPr>
                        <a:t>Preparing for 1 Oct – Industry Go-Live Plan review</a:t>
                      </a:r>
                    </a:p>
                    <a:p>
                      <a:pPr marL="342900" lvl="0" indent="-342900">
                        <a:spcAft>
                          <a:spcPts val="0"/>
                        </a:spcAft>
                        <a:buFont typeface="Tw Cen MT" panose="020B0602020104020603" pitchFamily="34" charset="0"/>
                        <a:buChar char="x"/>
                        <a:tabLst>
                          <a:tab pos="457200" algn="l"/>
                        </a:tabLst>
                      </a:pPr>
                      <a:r>
                        <a:rPr lang="en-AU" sz="1200">
                          <a:effectLst/>
                          <a:latin typeface="+mn-lt"/>
                        </a:rPr>
                        <a:t>Readiness Reporting #9 – covered through 5MS start notice process</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42869260"/>
                  </a:ext>
                </a:extLst>
              </a:tr>
              <a:tr h="911092">
                <a:tc>
                  <a:txBody>
                    <a:bodyPr/>
                    <a:lstStyle/>
                    <a:p>
                      <a:pPr>
                        <a:spcAft>
                          <a:spcPts val="0"/>
                        </a:spcAft>
                      </a:pPr>
                      <a:r>
                        <a:rPr lang="en-AU" sz="1200" b="1">
                          <a:effectLst/>
                          <a:latin typeface="+mn-lt"/>
                        </a:rPr>
                        <a:t>19 May</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solidFill>
                            <a:schemeClr val="tx1"/>
                          </a:solidFill>
                          <a:effectLst/>
                          <a:latin typeface="+mn-lt"/>
                        </a:rPr>
                        <a:t>Readiness Reporting #7</a:t>
                      </a:r>
                    </a:p>
                    <a:p>
                      <a:pPr marL="342900" lvl="0" indent="-342900">
                        <a:spcAft>
                          <a:spcPts val="0"/>
                        </a:spcAft>
                        <a:buFont typeface="Wingdings" panose="05000000000000000000" pitchFamily="2" charset="2"/>
                        <a:buChar char="ü"/>
                        <a:tabLst>
                          <a:tab pos="457200" algn="l"/>
                        </a:tabLst>
                      </a:pPr>
                      <a:r>
                        <a:rPr lang="en-AU" sz="1200">
                          <a:solidFill>
                            <a:schemeClr val="tx1"/>
                          </a:solidFill>
                          <a:effectLst/>
                          <a:latin typeface="+mn-lt"/>
                        </a:rPr>
                        <a:t>Exec Forum Agenda</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a:solidFill>
                            <a:schemeClr val="tx1"/>
                          </a:solidFill>
                          <a:effectLst/>
                          <a:latin typeface="+mn-lt"/>
                          <a:ea typeface="Calibri" panose="020F0502020204030204" pitchFamily="34" charset="0"/>
                        </a:rPr>
                        <a:t>Retail Production: Confirming go/no-go</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a:solidFill>
                            <a:schemeClr val="tx1"/>
                          </a:solidFill>
                          <a:effectLst/>
                          <a:latin typeface="+mn-lt"/>
                          <a:ea typeface="Calibri" panose="020F0502020204030204" pitchFamily="34" charset="0"/>
                        </a:rPr>
                        <a:t>Contingency Planning</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22 October</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Debrief of 5MS rule commencement  </a:t>
                      </a:r>
                    </a:p>
                    <a:p>
                      <a:pPr marL="342900" lvl="0" indent="-342900">
                        <a:spcAft>
                          <a:spcPts val="0"/>
                        </a:spcAft>
                        <a:buFont typeface="+mj-lt"/>
                        <a:buAutoNum type="arabicPeriod"/>
                        <a:tabLst>
                          <a:tab pos="457200" algn="l"/>
                        </a:tabLst>
                      </a:pPr>
                      <a:r>
                        <a:rPr lang="en-AU" sz="1200">
                          <a:effectLst/>
                          <a:latin typeface="+mn-lt"/>
                        </a:rPr>
                        <a:t>Confirmation of approach for Global Settlements (WG structure)</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615950699"/>
                  </a:ext>
                </a:extLst>
              </a:tr>
            </a:tbl>
          </a:graphicData>
        </a:graphic>
      </p:graphicFrame>
      <p:sp>
        <p:nvSpPr>
          <p:cNvPr id="4" name="Date Placeholder 3">
            <a:extLst>
              <a:ext uri="{FF2B5EF4-FFF2-40B4-BE49-F238E27FC236}">
                <a16:creationId xmlns:a16="http://schemas.microsoft.com/office/drawing/2014/main" id="{09F67B29-7655-4822-86A5-428350C3CD28}"/>
              </a:ext>
            </a:extLst>
          </p:cNvPr>
          <p:cNvSpPr>
            <a:spLocks noGrp="1"/>
          </p:cNvSpPr>
          <p:nvPr>
            <p:ph type="dt" sz="half" idx="10"/>
          </p:nvPr>
        </p:nvSpPr>
        <p:spPr/>
        <p:txBody>
          <a:bodyPr/>
          <a:lstStyle/>
          <a:p>
            <a:fld id="{681D5AC9-D7BA-485E-B465-DE82470048ED}" type="datetime1">
              <a:rPr lang="en-AU" smtClean="0"/>
              <a:t>19/09/2021</a:t>
            </a:fld>
            <a:endParaRPr lang="en-AU"/>
          </a:p>
        </p:txBody>
      </p:sp>
      <p:sp>
        <p:nvSpPr>
          <p:cNvPr id="6" name="Slide Number Placeholder 5">
            <a:extLst>
              <a:ext uri="{FF2B5EF4-FFF2-40B4-BE49-F238E27FC236}">
                <a16:creationId xmlns:a16="http://schemas.microsoft.com/office/drawing/2014/main" id="{9F2884AC-5EC3-48A4-944A-0C8E6D45DC43}"/>
              </a:ext>
            </a:extLst>
          </p:cNvPr>
          <p:cNvSpPr>
            <a:spLocks noGrp="1"/>
          </p:cNvSpPr>
          <p:nvPr>
            <p:ph type="sldNum" sz="quarter" idx="12"/>
          </p:nvPr>
        </p:nvSpPr>
        <p:spPr/>
        <p:txBody>
          <a:bodyPr/>
          <a:lstStyle/>
          <a:p>
            <a:fld id="{4EC81F68-4976-451A-B2E9-79BCBD2F70CC}" type="slidenum">
              <a:rPr lang="en-AU" smtClean="0"/>
              <a:pPr/>
              <a:t>29</a:t>
            </a:fld>
            <a:endParaRPr lang="en-AU"/>
          </a:p>
        </p:txBody>
      </p:sp>
      <p:sp>
        <p:nvSpPr>
          <p:cNvPr id="10" name="TextBox 9">
            <a:extLst>
              <a:ext uri="{FF2B5EF4-FFF2-40B4-BE49-F238E27FC236}">
                <a16:creationId xmlns:a16="http://schemas.microsoft.com/office/drawing/2014/main" id="{D9507E20-939A-4529-8D06-922E2A3999DE}"/>
              </a:ext>
            </a:extLst>
          </p:cNvPr>
          <p:cNvSpPr txBox="1"/>
          <p:nvPr/>
        </p:nvSpPr>
        <p:spPr>
          <a:xfrm>
            <a:off x="1863181" y="150916"/>
            <a:ext cx="8301895" cy="523220"/>
          </a:xfrm>
          <a:prstGeom prst="rect">
            <a:avLst/>
          </a:prstGeom>
          <a:noFill/>
        </p:spPr>
        <p:txBody>
          <a:bodyPr wrap="square" rtlCol="0">
            <a:spAutoFit/>
          </a:bodyPr>
          <a:lstStyle/>
          <a:p>
            <a:r>
              <a:rPr lang="en-AU" sz="1400" b="1">
                <a:solidFill>
                  <a:schemeClr val="bg1"/>
                </a:solidFill>
              </a:rPr>
              <a:t>This table provides a list of key topics. The normal updates will also be provided at each PCF. This table will evolve as the year progresses.</a:t>
            </a:r>
          </a:p>
        </p:txBody>
      </p:sp>
    </p:spTree>
    <p:extLst>
      <p:ext uri="{BB962C8B-B14F-4D97-AF65-F5344CB8AC3E}">
        <p14:creationId xmlns:p14="http://schemas.microsoft.com/office/powerpoint/2010/main" val="166399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1640361814"/>
              </p:ext>
            </p:extLst>
          </p:nvPr>
        </p:nvGraphicFramePr>
        <p:xfrm>
          <a:off x="262092" y="1390527"/>
          <a:ext cx="11221905" cy="4920922"/>
        </p:xfrm>
        <a:graphic>
          <a:graphicData uri="http://schemas.openxmlformats.org/drawingml/2006/table">
            <a:tbl>
              <a:tblPr firstRow="1" bandRow="1">
                <a:tableStyleId>{7DF18680-E054-41AD-8BC1-D1AEF772440D}</a:tableStyleId>
              </a:tblPr>
              <a:tblGrid>
                <a:gridCol w="747075">
                  <a:extLst>
                    <a:ext uri="{9D8B030D-6E8A-4147-A177-3AD203B41FA5}">
                      <a16:colId xmlns:a16="http://schemas.microsoft.com/office/drawing/2014/main" val="2162033012"/>
                    </a:ext>
                  </a:extLst>
                </a:gridCol>
                <a:gridCol w="1249401">
                  <a:extLst>
                    <a:ext uri="{9D8B030D-6E8A-4147-A177-3AD203B41FA5}">
                      <a16:colId xmlns:a16="http://schemas.microsoft.com/office/drawing/2014/main" val="1667841518"/>
                    </a:ext>
                  </a:extLst>
                </a:gridCol>
                <a:gridCol w="5799967">
                  <a:extLst>
                    <a:ext uri="{9D8B030D-6E8A-4147-A177-3AD203B41FA5}">
                      <a16:colId xmlns:a16="http://schemas.microsoft.com/office/drawing/2014/main" val="953405548"/>
                    </a:ext>
                  </a:extLst>
                </a:gridCol>
                <a:gridCol w="3425462">
                  <a:extLst>
                    <a:ext uri="{9D8B030D-6E8A-4147-A177-3AD203B41FA5}">
                      <a16:colId xmlns:a16="http://schemas.microsoft.com/office/drawing/2014/main" val="2897270249"/>
                    </a:ext>
                  </a:extLst>
                </a:gridCol>
              </a:tblGrid>
              <a:tr h="438574">
                <a:tc>
                  <a:txBody>
                    <a:bodyPr/>
                    <a:lstStyle/>
                    <a:p>
                      <a:r>
                        <a:rPr lang="en-AU" sz="1100"/>
                        <a:t>#</a:t>
                      </a:r>
                    </a:p>
                  </a:txBody>
                  <a:tcPr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t>Time</a:t>
                      </a:r>
                    </a:p>
                  </a:txBody>
                  <a:tcPr marT="0" marB="0" anchor="ctr"/>
                </a:tc>
                <a:tc>
                  <a:txBody>
                    <a:bodyPr/>
                    <a:lstStyle/>
                    <a:p>
                      <a:r>
                        <a:rPr lang="en-AU" sz="1100"/>
                        <a:t>Topic</a:t>
                      </a:r>
                    </a:p>
                  </a:txBody>
                  <a:tcPr marT="0" marB="0" anchor="ctr"/>
                </a:tc>
                <a:tc>
                  <a:txBody>
                    <a:bodyPr/>
                    <a:lstStyle/>
                    <a:p>
                      <a:r>
                        <a:rPr lang="en-AU" sz="1100"/>
                        <a:t>Presenter</a:t>
                      </a:r>
                    </a:p>
                  </a:txBody>
                  <a:tcPr marT="0" marB="0" anchor="ctr"/>
                </a:tc>
                <a:extLst>
                  <a:ext uri="{0D108BD9-81ED-4DB2-BD59-A6C34878D82A}">
                    <a16:rowId xmlns:a16="http://schemas.microsoft.com/office/drawing/2014/main" val="2756556716"/>
                  </a:ext>
                </a:extLst>
              </a:tr>
              <a:tr h="410026">
                <a:tc>
                  <a:txBody>
                    <a:bodyPr/>
                    <a:lstStyle/>
                    <a:p>
                      <a:r>
                        <a:rPr lang="en-AU" sz="1100">
                          <a:effectLst/>
                          <a:latin typeface="+mn-lt"/>
                        </a:rPr>
                        <a:t>1​</a:t>
                      </a:r>
                      <a:endParaRPr lang="en-AU" sz="1100">
                        <a:effectLst/>
                        <a:latin typeface="+mn-lt"/>
                        <a:ea typeface="Calibri" panose="020F0502020204030204" pitchFamily="34" charset="0"/>
                      </a:endParaRPr>
                    </a:p>
                  </a:txBody>
                  <a:tcPr anchor="ctr"/>
                </a:tc>
                <a:tc>
                  <a:txBody>
                    <a:bodyPr/>
                    <a:lstStyle/>
                    <a:p>
                      <a:r>
                        <a:rPr lang="en-AU" sz="1100">
                          <a:effectLst/>
                          <a:latin typeface="+mn-lt"/>
                        </a:rPr>
                        <a:t>10:00 – 10:05</a:t>
                      </a:r>
                      <a:r>
                        <a:rPr lang="en-AU" sz="1100">
                          <a:effectLst/>
                          <a:highlight>
                            <a:srgbClr val="FFFF00"/>
                          </a:highlight>
                          <a:latin typeface="+mn-lt"/>
                        </a:rPr>
                        <a:t>​</a:t>
                      </a:r>
                      <a:endParaRPr lang="en-AU" sz="1100">
                        <a:effectLst/>
                        <a:highlight>
                          <a:srgbClr val="FFFF00"/>
                        </a:highlight>
                        <a:latin typeface="+mn-lt"/>
                        <a:ea typeface="Calibri" panose="020F0502020204030204" pitchFamily="34" charset="0"/>
                      </a:endParaRPr>
                    </a:p>
                  </a:txBody>
                  <a:tcPr anchor="ctr"/>
                </a:tc>
                <a:tc>
                  <a:txBody>
                    <a:bodyPr/>
                    <a:lstStyle/>
                    <a:p>
                      <a:r>
                        <a:rPr lang="en-AU" sz="1100">
                          <a:effectLst/>
                          <a:latin typeface="+mn-lt"/>
                        </a:rPr>
                        <a:t>Welcome​</a:t>
                      </a:r>
                      <a:endParaRPr lang="en-AU" sz="1100">
                        <a:effectLst/>
                        <a:latin typeface="+mn-lt"/>
                        <a:ea typeface="Calibri" panose="020F0502020204030204" pitchFamily="34" charset="0"/>
                      </a:endParaRPr>
                    </a:p>
                  </a:txBody>
                  <a:tcPr anchor="ctr"/>
                </a:tc>
                <a:tc>
                  <a:txBody>
                    <a:bodyPr/>
                    <a:lstStyle/>
                    <a:p>
                      <a:r>
                        <a:rPr lang="en-AU" sz="1100">
                          <a:effectLst/>
                          <a:latin typeface="+mn-lt"/>
                        </a:rPr>
                        <a:t>Peter Carruthers​</a:t>
                      </a:r>
                      <a:endParaRPr lang="en-AU" sz="1100">
                        <a:effectLst/>
                        <a:latin typeface="+mn-lt"/>
                        <a:ea typeface="Calibri" panose="020F0502020204030204" pitchFamily="34" charset="0"/>
                      </a:endParaRPr>
                    </a:p>
                  </a:txBody>
                  <a:tcPr anchor="ctr"/>
                </a:tc>
                <a:extLst>
                  <a:ext uri="{0D108BD9-81ED-4DB2-BD59-A6C34878D82A}">
                    <a16:rowId xmlns:a16="http://schemas.microsoft.com/office/drawing/2014/main" val="759004064"/>
                  </a:ext>
                </a:extLst>
              </a:tr>
              <a:tr h="410026">
                <a:tc>
                  <a:txBody>
                    <a:bodyPr/>
                    <a:lstStyle/>
                    <a:p>
                      <a:r>
                        <a:rPr lang="en-AU" sz="1100">
                          <a:effectLst/>
                          <a:latin typeface="+mn-lt"/>
                        </a:rPr>
                        <a:t>2​</a:t>
                      </a:r>
                      <a:endParaRPr lang="en-AU" sz="1100">
                        <a:effectLst/>
                        <a:latin typeface="+mn-lt"/>
                        <a:ea typeface="Calibri" panose="020F0502020204030204" pitchFamily="34" charset="0"/>
                      </a:endParaRPr>
                    </a:p>
                  </a:txBody>
                  <a:tcPr anchor="ctr"/>
                </a:tc>
                <a:tc>
                  <a:txBody>
                    <a:bodyPr/>
                    <a:lstStyle/>
                    <a:p>
                      <a:r>
                        <a:rPr lang="en-AU" sz="1100">
                          <a:effectLst/>
                          <a:latin typeface="+mn-lt"/>
                        </a:rPr>
                        <a:t>10:05 -10:10</a:t>
                      </a:r>
                      <a:endParaRPr lang="en-AU" sz="1100">
                        <a:effectLst/>
                        <a:latin typeface="+mn-lt"/>
                        <a:ea typeface="Calibri" panose="020F0502020204030204" pitchFamily="34" charset="0"/>
                      </a:endParaRPr>
                    </a:p>
                  </a:txBody>
                  <a:tcPr anchor="ctr"/>
                </a:tc>
                <a:tc>
                  <a:txBody>
                    <a:bodyPr/>
                    <a:lstStyle/>
                    <a:p>
                      <a:r>
                        <a:rPr lang="en-AU" sz="1100">
                          <a:effectLst/>
                          <a:latin typeface="+mn-lt"/>
                        </a:rPr>
                        <a:t>Actions from Previous Meetings​</a:t>
                      </a:r>
                      <a:endParaRPr lang="en-AU" sz="1100">
                        <a:effectLst/>
                        <a:latin typeface="+mn-lt"/>
                        <a:ea typeface="Calibri" panose="020F0502020204030204" pitchFamily="34" charset="0"/>
                      </a:endParaRPr>
                    </a:p>
                  </a:txBody>
                  <a:tcPr anchor="ctr"/>
                </a:tc>
                <a:tc>
                  <a:txBody>
                    <a:bodyPr/>
                    <a:lstStyle/>
                    <a:p>
                      <a:r>
                        <a:rPr lang="en-AU" sz="1100">
                          <a:effectLst/>
                          <a:latin typeface="+mn-lt"/>
                        </a:rPr>
                        <a:t>Anne-Marie McCague​</a:t>
                      </a:r>
                      <a:endParaRPr lang="en-AU" sz="1100">
                        <a:effectLst/>
                        <a:latin typeface="+mn-lt"/>
                        <a:ea typeface="Calibri" panose="020F0502020204030204" pitchFamily="34" charset="0"/>
                      </a:endParaRPr>
                    </a:p>
                  </a:txBody>
                  <a:tcPr anchor="ctr"/>
                </a:tc>
                <a:extLst>
                  <a:ext uri="{0D108BD9-81ED-4DB2-BD59-A6C34878D82A}">
                    <a16:rowId xmlns:a16="http://schemas.microsoft.com/office/drawing/2014/main" val="1893187682"/>
                  </a:ext>
                </a:extLst>
              </a:tr>
              <a:tr h="410026">
                <a:tc>
                  <a:txBody>
                    <a:bodyPr/>
                    <a:lstStyle/>
                    <a:p>
                      <a:r>
                        <a:rPr lang="en-AU" sz="1100">
                          <a:effectLst/>
                          <a:latin typeface="+mn-lt"/>
                        </a:rPr>
                        <a:t>3​</a:t>
                      </a:r>
                      <a:endParaRPr lang="en-AU" sz="1100">
                        <a:effectLst/>
                        <a:latin typeface="+mn-lt"/>
                        <a:ea typeface="Calibri" panose="020F0502020204030204" pitchFamily="34" charset="0"/>
                      </a:endParaRPr>
                    </a:p>
                  </a:txBody>
                  <a:tcPr anchor="ctr"/>
                </a:tc>
                <a:tc>
                  <a:txBody>
                    <a:bodyPr/>
                    <a:lstStyle/>
                    <a:p>
                      <a:r>
                        <a:rPr lang="en-AU" sz="1100">
                          <a:effectLst/>
                          <a:latin typeface="+mn-lt"/>
                        </a:rPr>
                        <a:t>10:10 – 10:15</a:t>
                      </a:r>
                      <a:endParaRPr lang="en-AU" sz="1100">
                        <a:effectLst/>
                        <a:latin typeface="+mn-lt"/>
                        <a:ea typeface="Calibri" panose="020F0502020204030204" pitchFamily="34" charset="0"/>
                      </a:endParaRPr>
                    </a:p>
                  </a:txBody>
                  <a:tcPr anchor="ctr"/>
                </a:tc>
                <a:tc>
                  <a:txBody>
                    <a:bodyPr/>
                    <a:lstStyle/>
                    <a:p>
                      <a:r>
                        <a:rPr lang="en-AU" sz="1100">
                          <a:effectLst/>
                          <a:latin typeface="+mn-lt"/>
                        </a:rPr>
                        <a:t>Program Update</a:t>
                      </a:r>
                      <a:endParaRPr lang="en-AU" sz="1100">
                        <a:solidFill>
                          <a:schemeClr val="tx1"/>
                        </a:solidFill>
                        <a:effectLst/>
                        <a:latin typeface="+mn-lt"/>
                        <a:ea typeface="Calibri" panose="020F0502020204030204" pitchFamily="34" charset="0"/>
                      </a:endParaRPr>
                    </a:p>
                  </a:txBody>
                  <a:tcPr anchor="ctr"/>
                </a:tc>
                <a:tc>
                  <a:txBody>
                    <a:bodyPr/>
                    <a:lstStyle/>
                    <a:p>
                      <a:r>
                        <a:rPr lang="en-AU" sz="1100">
                          <a:effectLst/>
                          <a:latin typeface="+mn-lt"/>
                        </a:rPr>
                        <a:t>​</a:t>
                      </a:r>
                      <a:r>
                        <a:rPr lang="en-AU" sz="1100">
                          <a:solidFill>
                            <a:schemeClr val="tx1"/>
                          </a:solidFill>
                          <a:effectLst/>
                          <a:latin typeface="+mn-lt"/>
                        </a:rPr>
                        <a:t>Rowena Leung</a:t>
                      </a:r>
                      <a:endParaRPr lang="en-AU" sz="1100">
                        <a:solidFill>
                          <a:schemeClr val="tx1"/>
                        </a:solidFill>
                        <a:effectLst/>
                        <a:latin typeface="+mn-lt"/>
                        <a:ea typeface="Calibri" panose="020F0502020204030204" pitchFamily="34" charset="0"/>
                      </a:endParaRPr>
                    </a:p>
                  </a:txBody>
                  <a:tcPr anchor="ctr"/>
                </a:tc>
                <a:extLst>
                  <a:ext uri="{0D108BD9-81ED-4DB2-BD59-A6C34878D82A}">
                    <a16:rowId xmlns:a16="http://schemas.microsoft.com/office/drawing/2014/main" val="4030922404"/>
                  </a:ext>
                </a:extLst>
              </a:tr>
              <a:tr h="382088">
                <a:tc>
                  <a:txBody>
                    <a:bodyPr/>
                    <a:lstStyle/>
                    <a:p>
                      <a:r>
                        <a:rPr lang="en-AU" sz="1100">
                          <a:effectLst/>
                          <a:latin typeface="+mn-lt"/>
                        </a:rPr>
                        <a:t>4</a:t>
                      </a:r>
                      <a:endParaRPr lang="en-AU" sz="1100">
                        <a:effectLst/>
                        <a:latin typeface="+mn-lt"/>
                        <a:ea typeface="Calibri" panose="020F0502020204030204" pitchFamily="34" charset="0"/>
                      </a:endParaRPr>
                    </a:p>
                  </a:txBody>
                  <a:tcPr anchor="ctr"/>
                </a:tc>
                <a:tc>
                  <a:txBody>
                    <a:bodyPr/>
                    <a:lstStyle/>
                    <a:p>
                      <a:r>
                        <a:rPr lang="en-AU" sz="1100">
                          <a:effectLst/>
                          <a:latin typeface="+mn-lt"/>
                        </a:rPr>
                        <a:t>10:15 – 10:25</a:t>
                      </a:r>
                      <a:endParaRPr lang="en-AU" sz="1100">
                        <a:effectLst/>
                        <a:latin typeface="+mn-lt"/>
                        <a:ea typeface="Calibri" panose="020F0502020204030204" pitchFamily="34" charset="0"/>
                      </a:endParaRPr>
                    </a:p>
                  </a:txBody>
                  <a:tcPr anchor="ctr"/>
                </a:tc>
                <a:tc>
                  <a:txBody>
                    <a:bodyPr/>
                    <a:lstStyle/>
                    <a:p>
                      <a:pPr marL="0" indent="0" fontAlgn="base">
                        <a:spcBef>
                          <a:spcPts val="600"/>
                        </a:spcBef>
                        <a:buFont typeface="Arial" panose="020B0604020202020204" pitchFamily="34" charset="0"/>
                        <a:buNone/>
                      </a:pPr>
                      <a:r>
                        <a:rPr lang="en-AU" sz="1100">
                          <a:solidFill>
                            <a:schemeClr val="tx1"/>
                          </a:solidFill>
                          <a:latin typeface="+mn-lt"/>
                        </a:rPr>
                        <a:t>Essential Meter Capability</a:t>
                      </a:r>
                    </a:p>
                  </a:txBody>
                  <a:tcPr anchor="ctr"/>
                </a:tc>
                <a:tc>
                  <a:txBody>
                    <a:bodyPr/>
                    <a:lstStyle/>
                    <a:p>
                      <a:r>
                        <a:rPr lang="en-AU" sz="1100">
                          <a:solidFill>
                            <a:schemeClr val="tx1"/>
                          </a:solidFill>
                          <a:effectLst/>
                          <a:latin typeface="+mn-lt"/>
                          <a:ea typeface="Calibri" panose="020F0502020204030204" pitchFamily="34" charset="0"/>
                        </a:rPr>
                        <a:t>Blaine Miner</a:t>
                      </a:r>
                    </a:p>
                  </a:txBody>
                  <a:tcPr anchor="ctr"/>
                </a:tc>
                <a:extLst>
                  <a:ext uri="{0D108BD9-81ED-4DB2-BD59-A6C34878D82A}">
                    <a16:rowId xmlns:a16="http://schemas.microsoft.com/office/drawing/2014/main" val="4250647324"/>
                  </a:ext>
                </a:extLst>
              </a:tr>
              <a:tr h="410026">
                <a:tc>
                  <a:txBody>
                    <a:bodyPr/>
                    <a:lstStyle/>
                    <a:p>
                      <a:r>
                        <a:rPr lang="en-US" sz="1100">
                          <a:effectLst/>
                          <a:latin typeface="+mn-lt"/>
                        </a:rPr>
                        <a:t>5​</a:t>
                      </a:r>
                      <a:endParaRPr lang="en-AU" sz="1100">
                        <a:effectLst/>
                        <a:latin typeface="+mn-lt"/>
                        <a:ea typeface="Calibri" panose="020F0502020204030204" pitchFamily="34" charset="0"/>
                      </a:endParaRPr>
                    </a:p>
                  </a:txBody>
                  <a:tcPr anchor="ctr"/>
                </a:tc>
                <a:tc>
                  <a:txBody>
                    <a:bodyPr/>
                    <a:lstStyle/>
                    <a:p>
                      <a:r>
                        <a:rPr lang="en-AU" sz="1100">
                          <a:effectLst/>
                          <a:latin typeface="+mn-lt"/>
                        </a:rPr>
                        <a:t>10:25 – 10:40</a:t>
                      </a:r>
                      <a:endParaRPr lang="en-AU" sz="1100">
                        <a:effectLst/>
                        <a:latin typeface="+mn-lt"/>
                        <a:ea typeface="Calibri" panose="020F0502020204030204" pitchFamily="34" charset="0"/>
                      </a:endParaRPr>
                    </a:p>
                  </a:txBody>
                  <a:tcPr anchor="ctr"/>
                </a:tc>
                <a:tc>
                  <a:txBody>
                    <a:bodyPr/>
                    <a:lstStyle/>
                    <a:p>
                      <a:pPr marL="0" indent="0" fontAlgn="base">
                        <a:spcBef>
                          <a:spcPts val="600"/>
                        </a:spcBef>
                        <a:buFont typeface="Arial" panose="020B0604020202020204" pitchFamily="34" charset="0"/>
                        <a:buNone/>
                      </a:pPr>
                      <a:r>
                        <a:rPr lang="en-AU" sz="1100">
                          <a:solidFill>
                            <a:schemeClr val="tx1"/>
                          </a:solidFill>
                          <a:latin typeface="+mn-lt"/>
                        </a:rPr>
                        <a:t>AEMO and Participant Readiness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solidFill>
                            <a:schemeClr val="tx1"/>
                          </a:solidFill>
                          <a:effectLst/>
                          <a:latin typeface="+mn-lt"/>
                          <a:ea typeface="Calibri" panose="020F0502020204030204" pitchFamily="34" charset="0"/>
                        </a:rPr>
                        <a:t>Greg Minney</a:t>
                      </a:r>
                    </a:p>
                  </a:txBody>
                  <a:tcPr anchor="ctr"/>
                </a:tc>
                <a:extLst>
                  <a:ext uri="{0D108BD9-81ED-4DB2-BD59-A6C34878D82A}">
                    <a16:rowId xmlns:a16="http://schemas.microsoft.com/office/drawing/2014/main" val="1692740179"/>
                  </a:ext>
                </a:extLst>
              </a:tr>
              <a:tr h="410026">
                <a:tc>
                  <a:txBody>
                    <a:bodyPr/>
                    <a:lstStyle/>
                    <a:p>
                      <a:r>
                        <a:rPr lang="en-AU" sz="1100">
                          <a:effectLst/>
                          <a:latin typeface="+mn-lt"/>
                          <a:ea typeface="Calibri" panose="020F0502020204030204" pitchFamily="34" charset="0"/>
                        </a:rPr>
                        <a:t>6</a:t>
                      </a:r>
                    </a:p>
                  </a:txBody>
                  <a:tcPr anchor="ctr"/>
                </a:tc>
                <a:tc>
                  <a:txBody>
                    <a:bodyPr/>
                    <a:lstStyle/>
                    <a:p>
                      <a:r>
                        <a:rPr lang="en-AU" sz="1100">
                          <a:effectLst/>
                          <a:latin typeface="+mn-lt"/>
                        </a:rPr>
                        <a:t>10:40 – 10:45</a:t>
                      </a:r>
                      <a:endParaRPr lang="en-AU" sz="1100">
                        <a:effectLst/>
                        <a:latin typeface="+mn-lt"/>
                        <a:ea typeface="Calibri" panose="020F0502020204030204" pitchFamily="34" charset="0"/>
                      </a:endParaRPr>
                    </a:p>
                  </a:txBody>
                  <a:tcPr anchor="ctr"/>
                </a:tc>
                <a:tc>
                  <a:txBody>
                    <a:bodyPr/>
                    <a:lstStyle/>
                    <a:p>
                      <a:pPr marL="0" indent="0" algn="l" defTabSz="914400" rtl="0" eaLnBrk="1" fontAlgn="base" latinLnBrk="0" hangingPunct="1">
                        <a:spcBef>
                          <a:spcPts val="600"/>
                        </a:spcBef>
                        <a:buFont typeface="Arial" panose="020B0604020202020204" pitchFamily="34" charset="0"/>
                        <a:buNone/>
                      </a:pPr>
                      <a:r>
                        <a:rPr lang="en-AU" sz="1100" kern="1200">
                          <a:solidFill>
                            <a:schemeClr val="tx1"/>
                          </a:solidFill>
                          <a:latin typeface="+mn-lt"/>
                          <a:ea typeface="+mn-ea"/>
                          <a:cs typeface="+mn-cs"/>
                        </a:rPr>
                        <a:t>Actions in the Lead up to 1 October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solidFill>
                            <a:schemeClr val="tx1"/>
                          </a:solidFill>
                          <a:effectLst/>
                          <a:latin typeface="+mn-lt"/>
                        </a:rPr>
                        <a:t>Anne-Marie McCague​</a:t>
                      </a:r>
                      <a:endParaRPr lang="en-AU" sz="1100">
                        <a:solidFill>
                          <a:schemeClr val="tx1"/>
                        </a:solidFill>
                        <a:effectLst/>
                        <a:latin typeface="+mn-lt"/>
                        <a:ea typeface="Calibri" panose="020F0502020204030204" pitchFamily="34" charset="0"/>
                      </a:endParaRPr>
                    </a:p>
                  </a:txBody>
                  <a:tcPr anchor="ctr"/>
                </a:tc>
                <a:extLst>
                  <a:ext uri="{0D108BD9-81ED-4DB2-BD59-A6C34878D82A}">
                    <a16:rowId xmlns:a16="http://schemas.microsoft.com/office/drawing/2014/main" val="3817688052"/>
                  </a:ext>
                </a:extLst>
              </a:tr>
              <a:tr h="410026">
                <a:tc>
                  <a:txBody>
                    <a:bodyPr/>
                    <a:lstStyle/>
                    <a:p>
                      <a:r>
                        <a:rPr lang="en-AU" sz="1100">
                          <a:effectLst/>
                          <a:latin typeface="+mn-lt"/>
                        </a:rPr>
                        <a:t>7​</a:t>
                      </a:r>
                      <a:endParaRPr lang="en-AU" sz="1100">
                        <a:effectLst/>
                        <a:latin typeface="+mn-lt"/>
                        <a:ea typeface="Calibri" panose="020F0502020204030204" pitchFamily="34" charset="0"/>
                      </a:endParaRPr>
                    </a:p>
                  </a:txBody>
                  <a:tcPr anchor="ctr"/>
                </a:tc>
                <a:tc>
                  <a:txBody>
                    <a:bodyPr/>
                    <a:lstStyle/>
                    <a:p>
                      <a:r>
                        <a:rPr lang="en-AU" sz="1100">
                          <a:effectLst/>
                          <a:latin typeface="+mn-lt"/>
                        </a:rPr>
                        <a:t>10:45 – 11:05</a:t>
                      </a:r>
                      <a:endParaRPr lang="en-AU" sz="1100">
                        <a:effectLst/>
                        <a:latin typeface="+mn-lt"/>
                        <a:ea typeface="Calibri" panose="020F0502020204030204" pitchFamily="34" charset="0"/>
                      </a:endParaRPr>
                    </a:p>
                  </a:txBody>
                  <a:tcPr anchor="ctr"/>
                </a:tc>
                <a:tc>
                  <a:txBody>
                    <a:bodyPr/>
                    <a:lstStyle/>
                    <a:p>
                      <a:r>
                        <a:rPr lang="en-AU" sz="1100">
                          <a:solidFill>
                            <a:schemeClr val="tx1"/>
                          </a:solidFill>
                          <a:effectLst/>
                          <a:latin typeface="+mn-lt"/>
                          <a:ea typeface="Calibri" panose="020F0502020204030204" pitchFamily="34" charset="0"/>
                        </a:rPr>
                        <a:t>1 October Cutover Plan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solidFill>
                            <a:schemeClr val="tx1"/>
                          </a:solidFill>
                          <a:effectLst/>
                          <a:latin typeface="+mn-lt"/>
                          <a:ea typeface="Calibri" panose="020F0502020204030204" pitchFamily="34" charset="0"/>
                        </a:rPr>
                        <a:t>Greg Minney &amp; Graeme Windley</a:t>
                      </a:r>
                    </a:p>
                  </a:txBody>
                  <a:tcPr anchor="ctr"/>
                </a:tc>
                <a:extLst>
                  <a:ext uri="{0D108BD9-81ED-4DB2-BD59-A6C34878D82A}">
                    <a16:rowId xmlns:a16="http://schemas.microsoft.com/office/drawing/2014/main" val="3043232215"/>
                  </a:ext>
                </a:extLst>
              </a:tr>
              <a:tr h="410026">
                <a:tc>
                  <a:txBody>
                    <a:bodyPr/>
                    <a:lstStyle/>
                    <a:p>
                      <a:r>
                        <a:rPr lang="en-AU" sz="1100">
                          <a:effectLst/>
                          <a:latin typeface="+mn-lt"/>
                          <a:ea typeface="Calibri" panose="020F0502020204030204" pitchFamily="34" charset="0"/>
                        </a:rPr>
                        <a:t>8</a:t>
                      </a:r>
                    </a:p>
                  </a:txBody>
                  <a:tcPr anchor="ctr"/>
                </a:tc>
                <a:tc>
                  <a:txBody>
                    <a:bodyPr/>
                    <a:lstStyle/>
                    <a:p>
                      <a:r>
                        <a:rPr lang="en-AU" sz="1100">
                          <a:effectLst/>
                          <a:latin typeface="+mn-lt"/>
                        </a:rPr>
                        <a:t>11:05 ​- 11:15</a:t>
                      </a:r>
                      <a:endParaRPr lang="en-AU" sz="1100">
                        <a:effectLst/>
                        <a:latin typeface="+mn-lt"/>
                        <a:ea typeface="Calibri" panose="020F0502020204030204" pitchFamily="34" charset="0"/>
                      </a:endParaRPr>
                    </a:p>
                  </a:txBody>
                  <a:tcPr anchor="ctr"/>
                </a:tc>
                <a:tc>
                  <a:txBody>
                    <a:bodyPr/>
                    <a:lstStyle/>
                    <a:p>
                      <a:r>
                        <a:rPr lang="en-AU" sz="1100">
                          <a:solidFill>
                            <a:schemeClr val="tx1"/>
                          </a:solidFill>
                          <a:effectLst/>
                          <a:latin typeface="+mn-lt"/>
                          <a:ea typeface="Calibri" panose="020F0502020204030204" pitchFamily="34" charset="0"/>
                        </a:rPr>
                        <a:t>Post 1 October Support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solidFill>
                            <a:schemeClr val="tx1"/>
                          </a:solidFill>
                          <a:effectLst/>
                          <a:latin typeface="+mn-lt"/>
                          <a:ea typeface="Calibri" panose="020F0502020204030204" pitchFamily="34" charset="0"/>
                        </a:rPr>
                        <a:t>Anne-Marie McCague</a:t>
                      </a:r>
                    </a:p>
                  </a:txBody>
                  <a:tcPr anchor="ctr"/>
                </a:tc>
                <a:extLst>
                  <a:ext uri="{0D108BD9-81ED-4DB2-BD59-A6C34878D82A}">
                    <a16:rowId xmlns:a16="http://schemas.microsoft.com/office/drawing/2014/main" val="3720843098"/>
                  </a:ext>
                </a:extLst>
              </a:tr>
              <a:tr h="410026">
                <a:tc>
                  <a:txBody>
                    <a:bodyPr/>
                    <a:lstStyle/>
                    <a:p>
                      <a:r>
                        <a:rPr lang="en-AU" sz="1100">
                          <a:effectLst/>
                          <a:latin typeface="+mn-lt"/>
                          <a:ea typeface="Calibri" panose="020F0502020204030204" pitchFamily="34" charset="0"/>
                        </a:rPr>
                        <a:t>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latin typeface="+mn-lt"/>
                        </a:rPr>
                        <a:t>11:15 - 11:20</a:t>
                      </a:r>
                      <a:endParaRPr lang="en-AU" sz="1100">
                        <a:effectLst/>
                        <a:latin typeface="+mn-lt"/>
                        <a:ea typeface="Calibri" panose="020F0502020204030204" pitchFamily="34" charset="0"/>
                      </a:endParaRPr>
                    </a:p>
                  </a:txBody>
                  <a:tcPr anchor="ctr"/>
                </a:tc>
                <a:tc>
                  <a:txBody>
                    <a:bodyPr/>
                    <a:lstStyle/>
                    <a:p>
                      <a:r>
                        <a:rPr lang="en-US" sz="1100">
                          <a:solidFill>
                            <a:schemeClr val="tx1"/>
                          </a:solidFill>
                          <a:effectLst/>
                          <a:latin typeface="+mn-lt"/>
                        </a:rPr>
                        <a:t>Forward Meeting Plan</a:t>
                      </a:r>
                      <a:endParaRPr lang="en-AU" sz="1100">
                        <a:solidFill>
                          <a:schemeClr val="tx1"/>
                        </a:solidFill>
                        <a:effectLst/>
                        <a:latin typeface="+mn-lt"/>
                        <a:ea typeface="Calibri" panose="020F0502020204030204" pitchFamily="34" charset="0"/>
                      </a:endParaRPr>
                    </a:p>
                  </a:txBody>
                  <a:tcPr anchor="ctr"/>
                </a:tc>
                <a:tc>
                  <a:txBody>
                    <a:bodyPr/>
                    <a:lstStyle/>
                    <a:p>
                      <a:r>
                        <a:rPr lang="en-AU" sz="1100">
                          <a:solidFill>
                            <a:schemeClr val="tx1"/>
                          </a:solidFill>
                          <a:effectLst/>
                          <a:latin typeface="+mn-lt"/>
                        </a:rPr>
                        <a:t>Anne-Marie McCague​</a:t>
                      </a:r>
                      <a:endParaRPr lang="en-AU" sz="1100">
                        <a:solidFill>
                          <a:schemeClr val="tx1"/>
                        </a:solidFill>
                        <a:effectLst/>
                        <a:latin typeface="+mn-lt"/>
                        <a:ea typeface="Calibri" panose="020F0502020204030204" pitchFamily="34" charset="0"/>
                      </a:endParaRPr>
                    </a:p>
                  </a:txBody>
                  <a:tcPr anchor="ctr"/>
                </a:tc>
                <a:extLst>
                  <a:ext uri="{0D108BD9-81ED-4DB2-BD59-A6C34878D82A}">
                    <a16:rowId xmlns:a16="http://schemas.microsoft.com/office/drawing/2014/main" val="757461048"/>
                  </a:ext>
                </a:extLst>
              </a:tr>
              <a:tr h="410026">
                <a:tc>
                  <a:txBody>
                    <a:bodyPr/>
                    <a:lstStyle/>
                    <a:p>
                      <a:r>
                        <a:rPr lang="en-AU" sz="1100">
                          <a:effectLst/>
                          <a:latin typeface="+mn-lt"/>
                          <a:ea typeface="Calibri" panose="020F0502020204030204" pitchFamily="34" charset="0"/>
                        </a:rPr>
                        <a:t>10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latin typeface="+mn-lt"/>
                          <a:ea typeface="Calibri" panose="020F0502020204030204" pitchFamily="34" charset="0"/>
                        </a:rPr>
                        <a:t>11:20 – 12:00</a:t>
                      </a:r>
                    </a:p>
                  </a:txBody>
                  <a:tcPr anchor="ctr"/>
                </a:tc>
                <a:tc>
                  <a:txBody>
                    <a:bodyPr/>
                    <a:lstStyle/>
                    <a:p>
                      <a:r>
                        <a:rPr lang="en-AU" sz="1100">
                          <a:effectLst/>
                          <a:latin typeface="+mn-lt"/>
                        </a:rPr>
                        <a:t>General Questions​</a:t>
                      </a:r>
                      <a:endParaRPr lang="en-AU" sz="1100">
                        <a:effectLst/>
                        <a:latin typeface="+mn-lt"/>
                        <a:ea typeface="Calibri" panose="020F0502020204030204" pitchFamily="34" charset="0"/>
                      </a:endParaRPr>
                    </a:p>
                  </a:txBody>
                  <a:tcPr anchor="ctr"/>
                </a:tc>
                <a:tc>
                  <a:txBody>
                    <a:bodyPr/>
                    <a:lstStyle/>
                    <a:p>
                      <a:r>
                        <a:rPr lang="en-US" sz="1100">
                          <a:effectLst/>
                          <a:latin typeface="+mn-lt"/>
                        </a:rPr>
                        <a:t>Peter Carruthers​</a:t>
                      </a:r>
                      <a:endParaRPr lang="en-AU" sz="1100">
                        <a:effectLst/>
                        <a:latin typeface="+mn-lt"/>
                        <a:ea typeface="Calibri" panose="020F0502020204030204" pitchFamily="34" charset="0"/>
                      </a:endParaRPr>
                    </a:p>
                  </a:txBody>
                  <a:tcPr anchor="ctr"/>
                </a:tc>
                <a:extLst>
                  <a:ext uri="{0D108BD9-81ED-4DB2-BD59-A6C34878D82A}">
                    <a16:rowId xmlns:a16="http://schemas.microsoft.com/office/drawing/2014/main" val="626225623"/>
                  </a:ext>
                </a:extLst>
              </a:tr>
              <a:tr h="4100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latin typeface="+mn-lt"/>
                          <a:ea typeface="Calibri" panose="020F0502020204030204" pitchFamily="34" charset="0"/>
                        </a:rPr>
                        <a:t>11</a:t>
                      </a:r>
                    </a:p>
                  </a:txBody>
                  <a:tcPr anchor="ctr"/>
                </a:tc>
                <a:tc>
                  <a:txBody>
                    <a:bodyPr/>
                    <a:lstStyle/>
                    <a:p>
                      <a:r>
                        <a:rPr lang="en-AU" sz="1100">
                          <a:effectLst/>
                          <a:latin typeface="+mn-lt"/>
                          <a:ea typeface="Calibri" panose="020F0502020204030204" pitchFamily="34" charset="0"/>
                        </a:rPr>
                        <a:t>12:00</a:t>
                      </a:r>
                    </a:p>
                  </a:txBody>
                  <a:tcPr anchor="ctr"/>
                </a:tc>
                <a:tc>
                  <a:txBody>
                    <a:bodyPr/>
                    <a:lstStyle/>
                    <a:p>
                      <a:r>
                        <a:rPr lang="en-AU" sz="1100">
                          <a:effectLst/>
                          <a:latin typeface="+mn-lt"/>
                        </a:rPr>
                        <a:t>Meeting Close​</a:t>
                      </a:r>
                      <a:endParaRPr lang="en-AU" sz="1100">
                        <a:effectLst/>
                        <a:latin typeface="+mn-lt"/>
                        <a:ea typeface="Calibri" panose="020F0502020204030204" pitchFamily="34" charset="0"/>
                      </a:endParaRPr>
                    </a:p>
                  </a:txBody>
                  <a:tcPr anchor="ctr"/>
                </a:tc>
                <a:tc>
                  <a:txBody>
                    <a:bodyPr/>
                    <a:lstStyle/>
                    <a:p>
                      <a:r>
                        <a:rPr lang="en-US" sz="1100">
                          <a:effectLst/>
                          <a:latin typeface="+mn-lt"/>
                        </a:rPr>
                        <a:t>Peter Carruthers​</a:t>
                      </a:r>
                      <a:endParaRPr lang="en-AU" sz="1100">
                        <a:effectLst/>
                        <a:latin typeface="+mn-lt"/>
                        <a:ea typeface="Calibri" panose="020F0502020204030204" pitchFamily="34" charset="0"/>
                      </a:endParaRPr>
                    </a:p>
                  </a:txBody>
                  <a:tcPr anchor="ctr"/>
                </a:tc>
                <a:extLst>
                  <a:ext uri="{0D108BD9-81ED-4DB2-BD59-A6C34878D82A}">
                    <a16:rowId xmlns:a16="http://schemas.microsoft.com/office/drawing/2014/main" val="3324539419"/>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890D7F-50C8-47E0-AFEE-A81E60510C27}"/>
              </a:ext>
            </a:extLst>
          </p:cNvPr>
          <p:cNvSpPr>
            <a:spLocks noGrp="1"/>
          </p:cNvSpPr>
          <p:nvPr>
            <p:ph type="title"/>
          </p:nvPr>
        </p:nvSpPr>
        <p:spPr/>
        <p:txBody>
          <a:bodyPr>
            <a:normAutofit/>
          </a:bodyPr>
          <a:lstStyle/>
          <a:p>
            <a:r>
              <a:rPr lang="en-AU" sz="4000"/>
              <a:t>Upcoming Meetings</a:t>
            </a:r>
          </a:p>
        </p:txBody>
      </p:sp>
      <p:sp>
        <p:nvSpPr>
          <p:cNvPr id="6" name="Slide Number Placeholder 5">
            <a:extLst>
              <a:ext uri="{FF2B5EF4-FFF2-40B4-BE49-F238E27FC236}">
                <a16:creationId xmlns:a16="http://schemas.microsoft.com/office/drawing/2014/main" id="{9F2884AC-5EC3-48A4-944A-0C8E6D45DC43}"/>
              </a:ext>
            </a:extLst>
          </p:cNvPr>
          <p:cNvSpPr>
            <a:spLocks noGrp="1"/>
          </p:cNvSpPr>
          <p:nvPr>
            <p:ph type="sldNum" sz="quarter" idx="12"/>
          </p:nvPr>
        </p:nvSpPr>
        <p:spPr/>
        <p:txBody>
          <a:bodyPr/>
          <a:lstStyle/>
          <a:p>
            <a:fld id="{4EC81F68-4976-451A-B2E9-79BCBD2F70CC}" type="slidenum">
              <a:rPr lang="en-AU" smtClean="0"/>
              <a:pPr/>
              <a:t>30</a:t>
            </a:fld>
            <a:endParaRPr lang="en-AU"/>
          </a:p>
        </p:txBody>
      </p:sp>
      <p:sp>
        <p:nvSpPr>
          <p:cNvPr id="12" name="TextBox 11">
            <a:extLst>
              <a:ext uri="{FF2B5EF4-FFF2-40B4-BE49-F238E27FC236}">
                <a16:creationId xmlns:a16="http://schemas.microsoft.com/office/drawing/2014/main" id="{42C41E44-B0F3-4AC5-866F-6107169256C3}"/>
              </a:ext>
            </a:extLst>
          </p:cNvPr>
          <p:cNvSpPr txBox="1"/>
          <p:nvPr/>
        </p:nvSpPr>
        <p:spPr>
          <a:xfrm>
            <a:off x="9870663" y="968629"/>
            <a:ext cx="1798441" cy="276999"/>
          </a:xfrm>
          <a:prstGeom prst="rect">
            <a:avLst/>
          </a:prstGeom>
          <a:noFill/>
        </p:spPr>
        <p:txBody>
          <a:bodyPr wrap="none" lIns="91440" tIns="45720" rIns="91440" bIns="45720" rtlCol="0" anchor="t">
            <a:spAutoFit/>
          </a:bodyPr>
          <a:lstStyle/>
          <a:p>
            <a:pPr lvl="0"/>
            <a:r>
              <a:rPr lang="en-AU" sz="1200">
                <a:solidFill>
                  <a:schemeClr val="bg1"/>
                </a:solidFill>
                <a:latin typeface="Segoe UI Semilight"/>
              </a:rPr>
              <a:t>Current as at 14/09/2021</a:t>
            </a:r>
          </a:p>
        </p:txBody>
      </p:sp>
      <p:graphicFrame>
        <p:nvGraphicFramePr>
          <p:cNvPr id="18" name="Object 17">
            <a:extLst>
              <a:ext uri="{FF2B5EF4-FFF2-40B4-BE49-F238E27FC236}">
                <a16:creationId xmlns:a16="http://schemas.microsoft.com/office/drawing/2014/main" id="{81CC6100-A34D-4510-A1EF-85DA7F872CB8}"/>
              </a:ext>
            </a:extLst>
          </p:cNvPr>
          <p:cNvGraphicFramePr>
            <a:graphicFrameLocks noChangeAspect="1"/>
          </p:cNvGraphicFramePr>
          <p:nvPr/>
        </p:nvGraphicFramePr>
        <p:xfrm>
          <a:off x="9973391" y="1577975"/>
          <a:ext cx="1668463" cy="4960937"/>
        </p:xfrm>
        <a:graphic>
          <a:graphicData uri="http://schemas.openxmlformats.org/presentationml/2006/ole">
            <mc:AlternateContent xmlns:mc="http://schemas.openxmlformats.org/markup-compatibility/2006">
              <mc:Choice xmlns:v="urn:schemas-microsoft-com:vml" Requires="v">
                <p:oleObj spid="_x0000_s53249" name="Worksheet" r:id="rId4" imgW="1669002" imgH="4960462" progId="Excel.Sheet.12">
                  <p:embed/>
                </p:oleObj>
              </mc:Choice>
              <mc:Fallback>
                <p:oleObj name="Worksheet" r:id="rId4" imgW="1669002" imgH="4960462" progId="Excel.Sheet.12">
                  <p:embed/>
                  <p:pic>
                    <p:nvPicPr>
                      <p:cNvPr id="18" name="Object 17">
                        <a:extLst>
                          <a:ext uri="{FF2B5EF4-FFF2-40B4-BE49-F238E27FC236}">
                            <a16:creationId xmlns:a16="http://schemas.microsoft.com/office/drawing/2014/main" id="{81CC6100-A34D-4510-A1EF-85DA7F872CB8}"/>
                          </a:ext>
                        </a:extLst>
                      </p:cNvPr>
                      <p:cNvPicPr/>
                      <p:nvPr/>
                    </p:nvPicPr>
                    <p:blipFill>
                      <a:blip r:embed="rId5"/>
                      <a:stretch>
                        <a:fillRect/>
                      </a:stretch>
                    </p:blipFill>
                    <p:spPr>
                      <a:xfrm>
                        <a:off x="9973391" y="1577975"/>
                        <a:ext cx="1668463" cy="4960937"/>
                      </a:xfrm>
                      <a:prstGeom prst="rect">
                        <a:avLst/>
                      </a:prstGeom>
                    </p:spPr>
                  </p:pic>
                </p:oleObj>
              </mc:Fallback>
            </mc:AlternateContent>
          </a:graphicData>
        </a:graphic>
      </p:graphicFrame>
      <p:sp>
        <p:nvSpPr>
          <p:cNvPr id="19" name="TextBox 18">
            <a:extLst>
              <a:ext uri="{FF2B5EF4-FFF2-40B4-BE49-F238E27FC236}">
                <a16:creationId xmlns:a16="http://schemas.microsoft.com/office/drawing/2014/main" id="{AE2B0A74-467B-43C6-BEE0-7F81657AC447}"/>
              </a:ext>
            </a:extLst>
          </p:cNvPr>
          <p:cNvSpPr txBox="1"/>
          <p:nvPr/>
        </p:nvSpPr>
        <p:spPr>
          <a:xfrm>
            <a:off x="387773" y="6171684"/>
            <a:ext cx="6099142" cy="369332"/>
          </a:xfrm>
          <a:prstGeom prst="rect">
            <a:avLst/>
          </a:prstGeom>
          <a:noFill/>
        </p:spPr>
        <p:txBody>
          <a:bodyPr wrap="square">
            <a:spAutoFit/>
          </a:bodyPr>
          <a:lstStyle/>
          <a:p>
            <a:r>
              <a:rPr lang="en-AU" sz="1800">
                <a:solidFill>
                  <a:schemeClr val="tx1">
                    <a:lumMod val="75000"/>
                    <a:lumOff val="25000"/>
                  </a:schemeClr>
                </a:solidFill>
                <a:hlinkClick r:id="rId6">
                  <a:extLst>
                    <a:ext uri="{A12FA001-AC4F-418D-AE19-62706E023703}">
                      <ahyp:hlinkClr xmlns:ahyp="http://schemas.microsoft.com/office/drawing/2018/hyperlinkcolor" val="tx"/>
                    </a:ext>
                  </a:extLst>
                </a:hlinkClick>
              </a:rPr>
              <a:t>AEMO | Program Calendar and Timelines</a:t>
            </a:r>
            <a:endParaRPr lang="en-AU">
              <a:solidFill>
                <a:schemeClr val="tx1">
                  <a:lumMod val="75000"/>
                  <a:lumOff val="25000"/>
                </a:schemeClr>
              </a:solidFill>
            </a:endParaRPr>
          </a:p>
        </p:txBody>
      </p:sp>
      <p:graphicFrame>
        <p:nvGraphicFramePr>
          <p:cNvPr id="4" name="Object 3">
            <a:extLst>
              <a:ext uri="{FF2B5EF4-FFF2-40B4-BE49-F238E27FC236}">
                <a16:creationId xmlns:a16="http://schemas.microsoft.com/office/drawing/2014/main" id="{7971404F-1542-40C5-8ACA-8D6143DBCE47}"/>
              </a:ext>
            </a:extLst>
          </p:cNvPr>
          <p:cNvGraphicFramePr>
            <a:graphicFrameLocks noChangeAspect="1"/>
          </p:cNvGraphicFramePr>
          <p:nvPr>
            <p:extLst>
              <p:ext uri="{D42A27DB-BD31-4B8C-83A1-F6EECF244321}">
                <p14:modId xmlns:p14="http://schemas.microsoft.com/office/powerpoint/2010/main" val="1649488793"/>
              </p:ext>
            </p:extLst>
          </p:nvPr>
        </p:nvGraphicFramePr>
        <p:xfrm>
          <a:off x="387773" y="1739456"/>
          <a:ext cx="9107733" cy="4012120"/>
        </p:xfrm>
        <a:graphic>
          <a:graphicData uri="http://schemas.openxmlformats.org/presentationml/2006/ole">
            <mc:AlternateContent xmlns:mc="http://schemas.openxmlformats.org/markup-compatibility/2006">
              <mc:Choice xmlns:v="urn:schemas-microsoft-com:vml" Requires="v">
                <p:oleObj spid="_x0000_s53250" name="Worksheet" r:id="rId7" imgW="8580327" imgH="3779467" progId="Excel.Sheet.12">
                  <p:embed/>
                </p:oleObj>
              </mc:Choice>
              <mc:Fallback>
                <p:oleObj name="Worksheet" r:id="rId7" imgW="8580327" imgH="3779467" progId="Excel.Sheet.12">
                  <p:embed/>
                  <p:pic>
                    <p:nvPicPr>
                      <p:cNvPr id="4" name="Object 3">
                        <a:extLst>
                          <a:ext uri="{FF2B5EF4-FFF2-40B4-BE49-F238E27FC236}">
                            <a16:creationId xmlns:a16="http://schemas.microsoft.com/office/drawing/2014/main" id="{7971404F-1542-40C5-8ACA-8D6143DBCE47}"/>
                          </a:ext>
                        </a:extLst>
                      </p:cNvPr>
                      <p:cNvPicPr/>
                      <p:nvPr/>
                    </p:nvPicPr>
                    <p:blipFill>
                      <a:blip r:embed="rId8"/>
                      <a:stretch>
                        <a:fillRect/>
                      </a:stretch>
                    </p:blipFill>
                    <p:spPr>
                      <a:xfrm>
                        <a:off x="387773" y="1739456"/>
                        <a:ext cx="9107733" cy="4012120"/>
                      </a:xfrm>
                      <a:prstGeom prst="rect">
                        <a:avLst/>
                      </a:prstGeom>
                    </p:spPr>
                  </p:pic>
                </p:oleObj>
              </mc:Fallback>
            </mc:AlternateContent>
          </a:graphicData>
        </a:graphic>
      </p:graphicFrame>
    </p:spTree>
    <p:extLst>
      <p:ext uri="{BB962C8B-B14F-4D97-AF65-F5344CB8AC3E}">
        <p14:creationId xmlns:p14="http://schemas.microsoft.com/office/powerpoint/2010/main" val="36183921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General Questions</a:t>
            </a:r>
          </a:p>
        </p:txBody>
      </p:sp>
      <p:sp>
        <p:nvSpPr>
          <p:cNvPr id="3" name="Text Placeholder 2">
            <a:extLst>
              <a:ext uri="{FF2B5EF4-FFF2-40B4-BE49-F238E27FC236}">
                <a16:creationId xmlns:a16="http://schemas.microsoft.com/office/drawing/2014/main" id="{2F3DE4A9-BBFE-4845-A1AF-0E635FBE6ED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704147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102789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3C50E-9F5C-466E-839F-FA0AEF267A79}"/>
              </a:ext>
            </a:extLst>
          </p:cNvPr>
          <p:cNvSpPr>
            <a:spLocks noGrp="1"/>
          </p:cNvSpPr>
          <p:nvPr>
            <p:ph type="title"/>
          </p:nvPr>
        </p:nvSpPr>
        <p:spPr/>
        <p:txBody>
          <a:bodyPr/>
          <a:lstStyle/>
          <a:p>
            <a:r>
              <a:rPr lang="en-AU"/>
              <a:t>Purpose of today’s session</a:t>
            </a:r>
          </a:p>
        </p:txBody>
      </p:sp>
      <p:sp>
        <p:nvSpPr>
          <p:cNvPr id="4" name="Slide Number Placeholder 3">
            <a:extLst>
              <a:ext uri="{FF2B5EF4-FFF2-40B4-BE49-F238E27FC236}">
                <a16:creationId xmlns:a16="http://schemas.microsoft.com/office/drawing/2014/main" id="{29E7E96D-5DBC-46B1-ACDB-E0293DCED38A}"/>
              </a:ext>
            </a:extLst>
          </p:cNvPr>
          <p:cNvSpPr>
            <a:spLocks noGrp="1"/>
          </p:cNvSpPr>
          <p:nvPr>
            <p:ph type="sldNum" sz="quarter" idx="12"/>
          </p:nvPr>
        </p:nvSpPr>
        <p:spPr/>
        <p:txBody>
          <a:bodyPr/>
          <a:lstStyle/>
          <a:p>
            <a:fld id="{4EC81F68-4976-451A-B2E9-79BCBD2F70CC}" type="slidenum">
              <a:rPr lang="en-AU" smtClean="0"/>
              <a:t>4</a:t>
            </a:fld>
            <a:endParaRPr lang="en-AU"/>
          </a:p>
        </p:txBody>
      </p:sp>
      <p:sp>
        <p:nvSpPr>
          <p:cNvPr id="5" name="Text Placeholder 4">
            <a:extLst>
              <a:ext uri="{FF2B5EF4-FFF2-40B4-BE49-F238E27FC236}">
                <a16:creationId xmlns:a16="http://schemas.microsoft.com/office/drawing/2014/main" id="{17672023-CB21-4659-8CCD-B8D699008894}"/>
              </a:ext>
            </a:extLst>
          </p:cNvPr>
          <p:cNvSpPr>
            <a:spLocks noGrp="1"/>
          </p:cNvSpPr>
          <p:nvPr>
            <p:ph type="body" sz="quarter" idx="13"/>
          </p:nvPr>
        </p:nvSpPr>
        <p:spPr/>
        <p:txBody>
          <a:bodyPr/>
          <a:lstStyle/>
          <a:p>
            <a:pPr marL="0" indent="0">
              <a:buNone/>
            </a:pPr>
            <a:r>
              <a:rPr lang="en-AU"/>
              <a:t>October 1st Readiness Focus</a:t>
            </a:r>
          </a:p>
          <a:p>
            <a:r>
              <a:rPr lang="en-AU"/>
              <a:t>Review the status and key risks that were discussed at the Executive Forum:</a:t>
            </a:r>
          </a:p>
          <a:p>
            <a:pPr lvl="1"/>
            <a:r>
              <a:rPr lang="en-AU"/>
              <a:t>Essential Meter Capability</a:t>
            </a:r>
          </a:p>
          <a:p>
            <a:pPr lvl="1"/>
            <a:r>
              <a:rPr lang="en-AU"/>
              <a:t>AEMO readiness</a:t>
            </a:r>
          </a:p>
          <a:p>
            <a:pPr lvl="1"/>
            <a:r>
              <a:rPr lang="en-AU"/>
              <a:t>Participant readiness</a:t>
            </a:r>
          </a:p>
          <a:p>
            <a:r>
              <a:rPr lang="en-AU"/>
              <a:t>Discuss the preparations for 1 October including the 5MS Industry Go-Live Plan and the support arrangements from 1 October. </a:t>
            </a:r>
          </a:p>
        </p:txBody>
      </p:sp>
    </p:spTree>
    <p:extLst>
      <p:ext uri="{BB962C8B-B14F-4D97-AF65-F5344CB8AC3E}">
        <p14:creationId xmlns:p14="http://schemas.microsoft.com/office/powerpoint/2010/main" val="1382231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34509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a:bodyPr>
          <a:lstStyle/>
          <a:p>
            <a:r>
              <a:rPr lang="en-AU"/>
              <a:t>Actions from Previous Meetings </a:t>
            </a:r>
          </a:p>
        </p:txBody>
      </p:sp>
      <p:sp>
        <p:nvSpPr>
          <p:cNvPr id="3" name="Text Placeholder 2">
            <a:extLst>
              <a:ext uri="{FF2B5EF4-FFF2-40B4-BE49-F238E27FC236}">
                <a16:creationId xmlns:a16="http://schemas.microsoft.com/office/drawing/2014/main" id="{2251A948-1366-415C-A9D2-137E8D89F6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McCague</a:t>
            </a:r>
          </a:p>
        </p:txBody>
      </p:sp>
    </p:spTree>
    <p:extLst>
      <p:ext uri="{BB962C8B-B14F-4D97-AF65-F5344CB8AC3E}">
        <p14:creationId xmlns:p14="http://schemas.microsoft.com/office/powerpoint/2010/main" val="330427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16C8-7CF7-4A4C-90D6-9C63B23E364E}"/>
              </a:ext>
            </a:extLst>
          </p:cNvPr>
          <p:cNvSpPr>
            <a:spLocks noGrp="1"/>
          </p:cNvSpPr>
          <p:nvPr>
            <p:ph type="title"/>
          </p:nvPr>
        </p:nvSpPr>
        <p:spPr>
          <a:xfrm>
            <a:off x="235528" y="136525"/>
            <a:ext cx="9667322" cy="1189039"/>
          </a:xfrm>
        </p:spPr>
        <p:txBody>
          <a:bodyPr vert="horz" lIns="91440" tIns="45720" rIns="91440" bIns="45720" rtlCol="0" anchor="b" anchorCtr="0">
            <a:normAutofit/>
          </a:bodyPr>
          <a:lstStyle/>
          <a:p>
            <a:r>
              <a:rPr lang="en-AU" sz="4000"/>
              <a:t>PCF Actions</a:t>
            </a:r>
          </a:p>
        </p:txBody>
      </p:sp>
      <p:sp>
        <p:nvSpPr>
          <p:cNvPr id="4" name="Slide Number Placeholder 3">
            <a:extLst>
              <a:ext uri="{FF2B5EF4-FFF2-40B4-BE49-F238E27FC236}">
                <a16:creationId xmlns:a16="http://schemas.microsoft.com/office/drawing/2014/main" id="{504F44CE-6B92-423E-9016-0AC469B5C89C}"/>
              </a:ext>
            </a:extLst>
          </p:cNvPr>
          <p:cNvSpPr>
            <a:spLocks noGrp="1"/>
          </p:cNvSpPr>
          <p:nvPr>
            <p:ph type="sldNum" sz="quarter" idx="12"/>
          </p:nvPr>
        </p:nvSpPr>
        <p:spPr/>
        <p:txBody>
          <a:bodyPr/>
          <a:lstStyle/>
          <a:p>
            <a:fld id="{4EC81F68-4976-451A-B2E9-79BCBD2F70CC}" type="slidenum">
              <a:rPr lang="en-AU" smtClean="0"/>
              <a:t>7</a:t>
            </a:fld>
            <a:endParaRPr lang="en-AU"/>
          </a:p>
        </p:txBody>
      </p:sp>
      <p:graphicFrame>
        <p:nvGraphicFramePr>
          <p:cNvPr id="9" name="Table 9">
            <a:extLst>
              <a:ext uri="{FF2B5EF4-FFF2-40B4-BE49-F238E27FC236}">
                <a16:creationId xmlns:a16="http://schemas.microsoft.com/office/drawing/2014/main" id="{C245A111-4A9D-4099-8133-976FC513006B}"/>
              </a:ext>
            </a:extLst>
          </p:cNvPr>
          <p:cNvGraphicFramePr>
            <a:graphicFrameLocks noGrp="1"/>
          </p:cNvGraphicFramePr>
          <p:nvPr>
            <p:extLst>
              <p:ext uri="{D42A27DB-BD31-4B8C-83A1-F6EECF244321}">
                <p14:modId xmlns:p14="http://schemas.microsoft.com/office/powerpoint/2010/main" val="3783453214"/>
              </p:ext>
            </p:extLst>
          </p:nvPr>
        </p:nvGraphicFramePr>
        <p:xfrm>
          <a:off x="301308" y="1665808"/>
          <a:ext cx="11340546" cy="1618538"/>
        </p:xfrm>
        <a:graphic>
          <a:graphicData uri="http://schemas.openxmlformats.org/drawingml/2006/table">
            <a:tbl>
              <a:tblPr firstRow="1" bandRow="1">
                <a:tableStyleId>{7DF18680-E054-41AD-8BC1-D1AEF772440D}</a:tableStyleId>
              </a:tblPr>
              <a:tblGrid>
                <a:gridCol w="1269390">
                  <a:extLst>
                    <a:ext uri="{9D8B030D-6E8A-4147-A177-3AD203B41FA5}">
                      <a16:colId xmlns:a16="http://schemas.microsoft.com/office/drawing/2014/main" val="149691911"/>
                    </a:ext>
                  </a:extLst>
                </a:gridCol>
                <a:gridCol w="1415371">
                  <a:extLst>
                    <a:ext uri="{9D8B030D-6E8A-4147-A177-3AD203B41FA5}">
                      <a16:colId xmlns:a16="http://schemas.microsoft.com/office/drawing/2014/main" val="142503406"/>
                    </a:ext>
                  </a:extLst>
                </a:gridCol>
                <a:gridCol w="5213324">
                  <a:extLst>
                    <a:ext uri="{9D8B030D-6E8A-4147-A177-3AD203B41FA5}">
                      <a16:colId xmlns:a16="http://schemas.microsoft.com/office/drawing/2014/main" val="181658767"/>
                    </a:ext>
                  </a:extLst>
                </a:gridCol>
                <a:gridCol w="3442461">
                  <a:extLst>
                    <a:ext uri="{9D8B030D-6E8A-4147-A177-3AD203B41FA5}">
                      <a16:colId xmlns:a16="http://schemas.microsoft.com/office/drawing/2014/main" val="496725755"/>
                    </a:ext>
                  </a:extLst>
                </a:gridCol>
              </a:tblGrid>
              <a:tr h="375276">
                <a:tc>
                  <a:txBody>
                    <a:bodyPr/>
                    <a:lstStyle/>
                    <a:p>
                      <a:pPr marL="0" algn="l" defTabSz="914400" rtl="0" eaLnBrk="1" latinLnBrk="0" hangingPunct="1">
                        <a:spcAft>
                          <a:spcPts val="0"/>
                        </a:spcAft>
                      </a:pPr>
                      <a:r>
                        <a:rPr lang="en-AU" sz="1100" b="1" kern="1200">
                          <a:solidFill>
                            <a:schemeClr val="lt1"/>
                          </a:solidFill>
                          <a:latin typeface="+mn-lt"/>
                          <a:ea typeface="+mn-ea"/>
                          <a:cs typeface="+mn-cs"/>
                        </a:rPr>
                        <a:t>No.</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Status </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Action</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Comment</a:t>
                      </a:r>
                    </a:p>
                  </a:txBody>
                  <a:tcPr marL="63643" marR="63643" marT="0" marB="0" anchor="ctr">
                    <a:solidFill>
                      <a:schemeClr val="accent2"/>
                    </a:solidFill>
                  </a:tcPr>
                </a:tc>
                <a:extLst>
                  <a:ext uri="{0D108BD9-81ED-4DB2-BD59-A6C34878D82A}">
                    <a16:rowId xmlns:a16="http://schemas.microsoft.com/office/drawing/2014/main" val="1757046203"/>
                  </a:ext>
                </a:extLst>
              </a:tr>
              <a:tr h="621631">
                <a:tc>
                  <a:txBody>
                    <a:bodyPr/>
                    <a:lstStyle/>
                    <a:p>
                      <a:pPr>
                        <a:spcBef>
                          <a:spcPts val="600"/>
                        </a:spcBef>
                        <a:spcAft>
                          <a:spcPts val="900"/>
                        </a:spcAft>
                      </a:pPr>
                      <a:r>
                        <a:rPr lang="en-AU" sz="1000">
                          <a:effectLst/>
                          <a:latin typeface="Arial" panose="020B0604020202020204" pitchFamily="34" charset="0"/>
                          <a:ea typeface="Times New Roman" panose="02020603050405020304" pitchFamily="18" charset="0"/>
                          <a:cs typeface="Times New Roman" panose="02020603050405020304" pitchFamily="18" charset="0"/>
                        </a:rPr>
                        <a:t> 36.5.1</a:t>
                      </a:r>
                      <a:endParaRPr lang="en-AU"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b="0" kern="1200">
                          <a:solidFill>
                            <a:schemeClr val="dk1"/>
                          </a:solidFill>
                          <a:effectLst/>
                          <a:latin typeface="+mn-lt"/>
                          <a:cs typeface="Arial" panose="020B0604020202020204" pitchFamily="34" charset="0"/>
                        </a:rPr>
                        <a:t>Closed </a:t>
                      </a:r>
                    </a:p>
                  </a:txBody>
                  <a:tcPr anchor="ctr"/>
                </a:tc>
                <a:tc>
                  <a:txBody>
                    <a:bodyPr/>
                    <a:lstStyle/>
                    <a:p>
                      <a:pPr>
                        <a:spcAft>
                          <a:spcPts val="600"/>
                        </a:spcAft>
                      </a:pPr>
                      <a:r>
                        <a:rPr lang="en-AU" sz="1000" b="0">
                          <a:effectLst/>
                          <a:latin typeface="Arial" panose="020B0604020202020204" pitchFamily="34" charset="0"/>
                          <a:ea typeface="PMingLiU" panose="020B0604030504040204" pitchFamily="18" charset="-120"/>
                          <a:cs typeface="Arial" panose="020B0604020202020204" pitchFamily="34" charset="0"/>
                        </a:rPr>
                        <a:t>AEMO to send PCF invite out for 26 August. </a:t>
                      </a:r>
                      <a:endParaRPr lang="en-AU" sz="1000" b="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b="0" kern="1200">
                          <a:solidFill>
                            <a:schemeClr val="dk1"/>
                          </a:solidFill>
                          <a:effectLst/>
                          <a:latin typeface="+mn-lt"/>
                          <a:ea typeface="+mn-ea"/>
                          <a:cs typeface="Arial" panose="020B0604020202020204" pitchFamily="34" charset="0"/>
                        </a:rPr>
                        <a:t>Complete</a:t>
                      </a:r>
                    </a:p>
                  </a:txBody>
                  <a:tcPr anchor="ctr"/>
                </a:tc>
                <a:extLst>
                  <a:ext uri="{0D108BD9-81ED-4DB2-BD59-A6C34878D82A}">
                    <a16:rowId xmlns:a16="http://schemas.microsoft.com/office/drawing/2014/main" val="254004569"/>
                  </a:ext>
                </a:extLst>
              </a:tr>
              <a:tr h="621631">
                <a:tc>
                  <a:txBody>
                    <a:bodyPr/>
                    <a:lstStyle/>
                    <a:p>
                      <a:pPr>
                        <a:spcBef>
                          <a:spcPts val="600"/>
                        </a:spcBef>
                        <a:spcAft>
                          <a:spcPts val="900"/>
                        </a:spcAft>
                      </a:pPr>
                      <a:r>
                        <a:rPr lang="en-AU" sz="1000">
                          <a:effectLst/>
                          <a:latin typeface="Arial" panose="020B0604020202020204" pitchFamily="34" charset="0"/>
                          <a:ea typeface="Times New Roman" panose="02020603050405020304" pitchFamily="18" charset="0"/>
                          <a:cs typeface="Times New Roman" panose="02020603050405020304" pitchFamily="18" charset="0"/>
                        </a:rPr>
                        <a:t>36.5.2</a:t>
                      </a:r>
                      <a:endParaRPr lang="en-AU"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b="0" kern="1200">
                          <a:solidFill>
                            <a:schemeClr val="dk1"/>
                          </a:solidFill>
                          <a:effectLst/>
                          <a:latin typeface="+mn-lt"/>
                          <a:cs typeface="Arial" panose="020B0604020202020204" pitchFamily="34" charset="0"/>
                        </a:rPr>
                        <a:t>Closed </a:t>
                      </a:r>
                    </a:p>
                  </a:txBody>
                  <a:tcPr anchor="ctr"/>
                </a:tc>
                <a:tc>
                  <a:txBody>
                    <a:bodyPr/>
                    <a:lstStyle/>
                    <a:p>
                      <a:r>
                        <a:rPr lang="en-AU" sz="1000" b="0">
                          <a:effectLst/>
                          <a:latin typeface="Arial" panose="020B0604020202020204" pitchFamily="34" charset="0"/>
                          <a:ea typeface="PMingLiU" panose="020B0604030504040204" pitchFamily="18" charset="-120"/>
                          <a:cs typeface="Arial" panose="020B0604020202020204" pitchFamily="34" charset="0"/>
                        </a:rPr>
                        <a:t>AEMO to consider an earlier PCF if there is a no-go decision – currently the PCF is scheduled for 16 September</a:t>
                      </a:r>
                      <a:endParaRPr lang="en-AU" sz="1000" b="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b="0" kern="1200">
                          <a:solidFill>
                            <a:schemeClr val="dk1"/>
                          </a:solidFill>
                          <a:effectLst/>
                          <a:latin typeface="+mn-lt"/>
                          <a:ea typeface="+mn-ea"/>
                          <a:cs typeface="Arial" panose="020B0604020202020204" pitchFamily="34" charset="0"/>
                        </a:rPr>
                        <a:t>Not required</a:t>
                      </a:r>
                    </a:p>
                  </a:txBody>
                  <a:tcPr anchor="ctr"/>
                </a:tc>
                <a:extLst>
                  <a:ext uri="{0D108BD9-81ED-4DB2-BD59-A6C34878D82A}">
                    <a16:rowId xmlns:a16="http://schemas.microsoft.com/office/drawing/2014/main" val="624795908"/>
                  </a:ext>
                </a:extLst>
              </a:tr>
            </a:tbl>
          </a:graphicData>
        </a:graphic>
      </p:graphicFrame>
    </p:spTree>
    <p:extLst>
      <p:ext uri="{BB962C8B-B14F-4D97-AF65-F5344CB8AC3E}">
        <p14:creationId xmlns:p14="http://schemas.microsoft.com/office/powerpoint/2010/main" val="3450994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Program Update </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838800"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Rowena Leung </a:t>
            </a:r>
          </a:p>
        </p:txBody>
      </p:sp>
    </p:spTree>
    <p:extLst>
      <p:ext uri="{BB962C8B-B14F-4D97-AF65-F5344CB8AC3E}">
        <p14:creationId xmlns:p14="http://schemas.microsoft.com/office/powerpoint/2010/main" val="2431921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0C49-CAEA-4B0D-93FE-4B2FD4ECDA66}"/>
              </a:ext>
            </a:extLst>
          </p:cNvPr>
          <p:cNvSpPr>
            <a:spLocks noGrp="1"/>
          </p:cNvSpPr>
          <p:nvPr>
            <p:ph type="title"/>
          </p:nvPr>
        </p:nvSpPr>
        <p:spPr/>
        <p:txBody>
          <a:bodyPr>
            <a:normAutofit/>
          </a:bodyPr>
          <a:lstStyle/>
          <a:p>
            <a:r>
              <a:rPr lang="en-US" sz="4000">
                <a:latin typeface="Tw Cen MT"/>
              </a:rPr>
              <a:t>5MS Program Timeline</a:t>
            </a:r>
            <a:br>
              <a:rPr lang="en-US">
                <a:latin typeface="Tw Cen MT"/>
              </a:rPr>
            </a:br>
            <a:r>
              <a:rPr lang="en-US" sz="3600">
                <a:latin typeface="Tw Cen MT"/>
              </a:rPr>
              <a:t>Readiness and Go-Live</a:t>
            </a:r>
            <a:endParaRPr lang="en-AU"/>
          </a:p>
        </p:txBody>
      </p:sp>
      <p:sp>
        <p:nvSpPr>
          <p:cNvPr id="4" name="Slide Number Placeholder 3">
            <a:extLst>
              <a:ext uri="{FF2B5EF4-FFF2-40B4-BE49-F238E27FC236}">
                <a16:creationId xmlns:a16="http://schemas.microsoft.com/office/drawing/2014/main" id="{75732DEF-2477-4A63-A757-A8F053F4B512}"/>
              </a:ext>
            </a:extLst>
          </p:cNvPr>
          <p:cNvSpPr>
            <a:spLocks noGrp="1"/>
          </p:cNvSpPr>
          <p:nvPr>
            <p:ph type="sldNum" sz="quarter" idx="12"/>
          </p:nvPr>
        </p:nvSpPr>
        <p:spPr/>
        <p:txBody>
          <a:bodyPr/>
          <a:lstStyle/>
          <a:p>
            <a:fld id="{4EC81F68-4976-451A-B2E9-79BCBD2F70CC}" type="slidenum">
              <a:rPr lang="en-AU" smtClean="0"/>
              <a:t>9</a:t>
            </a:fld>
            <a:endParaRPr lang="en-AU"/>
          </a:p>
        </p:txBody>
      </p:sp>
      <p:sp>
        <p:nvSpPr>
          <p:cNvPr id="6" name="Title 1">
            <a:extLst>
              <a:ext uri="{FF2B5EF4-FFF2-40B4-BE49-F238E27FC236}">
                <a16:creationId xmlns:a16="http://schemas.microsoft.com/office/drawing/2014/main" id="{8869B03B-BE84-4343-9546-33882DA36001}"/>
              </a:ext>
            </a:extLst>
          </p:cNvPr>
          <p:cNvSpPr txBox="1">
            <a:spLocks/>
          </p:cNvSpPr>
          <p:nvPr/>
        </p:nvSpPr>
        <p:spPr>
          <a:xfrm>
            <a:off x="10424205" y="886777"/>
            <a:ext cx="1694503" cy="284963"/>
          </a:xfrm>
          <a:prstGeom prst="rect">
            <a:avLst/>
          </a:prstGeom>
        </p:spPr>
        <p:txBody>
          <a:bodyPr vert="horz" lIns="91440" tIns="45720" rIns="9144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1000"/>
              <a:t>Current as at 01-09-2021</a:t>
            </a:r>
          </a:p>
        </p:txBody>
      </p:sp>
      <p:sp>
        <p:nvSpPr>
          <p:cNvPr id="9" name="Rectangle 8">
            <a:extLst>
              <a:ext uri="{FF2B5EF4-FFF2-40B4-BE49-F238E27FC236}">
                <a16:creationId xmlns:a16="http://schemas.microsoft.com/office/drawing/2014/main" id="{0F6F0D2E-F0E3-4D19-85E2-7951DA2D3BC7}"/>
              </a:ext>
            </a:extLst>
          </p:cNvPr>
          <p:cNvSpPr/>
          <p:nvPr/>
        </p:nvSpPr>
        <p:spPr>
          <a:xfrm>
            <a:off x="8255971" y="3088964"/>
            <a:ext cx="3464169" cy="156326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a:t>Overall Market Trial status is Amber and “improving”. Market Trial has been extended to 17-Sep to provide for further participant testing, additional settlement runs and intervention pricing. </a:t>
            </a:r>
          </a:p>
        </p:txBody>
      </p:sp>
      <p:sp>
        <p:nvSpPr>
          <p:cNvPr id="34" name="Rectangle 33">
            <a:extLst>
              <a:ext uri="{FF2B5EF4-FFF2-40B4-BE49-F238E27FC236}">
                <a16:creationId xmlns:a16="http://schemas.microsoft.com/office/drawing/2014/main" id="{F6C623FA-F074-4689-BEB3-62955CC116E1}"/>
              </a:ext>
            </a:extLst>
          </p:cNvPr>
          <p:cNvSpPr/>
          <p:nvPr/>
        </p:nvSpPr>
        <p:spPr>
          <a:xfrm>
            <a:off x="8255971" y="1409981"/>
            <a:ext cx="3464169" cy="119858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a:t>Industry Go-Live Plan has been circulated and will be discussed during this session.</a:t>
            </a:r>
          </a:p>
        </p:txBody>
      </p:sp>
      <p:cxnSp>
        <p:nvCxnSpPr>
          <p:cNvPr id="20" name="Straight Arrow Connector 19">
            <a:extLst>
              <a:ext uri="{FF2B5EF4-FFF2-40B4-BE49-F238E27FC236}">
                <a16:creationId xmlns:a16="http://schemas.microsoft.com/office/drawing/2014/main" id="{E1DF9665-BC5C-43D9-8123-61D8C0864AB6}"/>
              </a:ext>
            </a:extLst>
          </p:cNvPr>
          <p:cNvCxnSpPr>
            <a:cxnSpLocks/>
            <a:stCxn id="9" idx="1"/>
          </p:cNvCxnSpPr>
          <p:nvPr/>
        </p:nvCxnSpPr>
        <p:spPr>
          <a:xfrm flipH="1">
            <a:off x="3358663" y="3870598"/>
            <a:ext cx="4897308" cy="8633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DEAECD75-4838-4680-A14C-D0F600FE940F}"/>
              </a:ext>
            </a:extLst>
          </p:cNvPr>
          <p:cNvCxnSpPr>
            <a:cxnSpLocks/>
          </p:cNvCxnSpPr>
          <p:nvPr/>
        </p:nvCxnSpPr>
        <p:spPr>
          <a:xfrm flipH="1">
            <a:off x="3685032" y="1991689"/>
            <a:ext cx="4570940" cy="10624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9149E312-363C-4783-AA0A-7066EA5FABFB}"/>
              </a:ext>
            </a:extLst>
          </p:cNvPr>
          <p:cNvSpPr/>
          <p:nvPr/>
        </p:nvSpPr>
        <p:spPr>
          <a:xfrm>
            <a:off x="8255971" y="4971320"/>
            <a:ext cx="3464169" cy="176765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a:t>5MS start notice has been circulated informing participants of AEMO’s advice to proceed with 1 October. Risk management through mitigations and contingencies is in place.</a:t>
            </a:r>
          </a:p>
        </p:txBody>
      </p:sp>
      <p:cxnSp>
        <p:nvCxnSpPr>
          <p:cNvPr id="13" name="Straight Arrow Connector 12">
            <a:extLst>
              <a:ext uri="{FF2B5EF4-FFF2-40B4-BE49-F238E27FC236}">
                <a16:creationId xmlns:a16="http://schemas.microsoft.com/office/drawing/2014/main" id="{0BCD7F27-B03F-4A3C-B346-88724CE58853}"/>
              </a:ext>
            </a:extLst>
          </p:cNvPr>
          <p:cNvCxnSpPr>
            <a:cxnSpLocks/>
            <a:stCxn id="15" idx="1"/>
          </p:cNvCxnSpPr>
          <p:nvPr/>
        </p:nvCxnSpPr>
        <p:spPr>
          <a:xfrm flipH="1">
            <a:off x="4422533" y="5855145"/>
            <a:ext cx="3833438" cy="68376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4" name="Picture 13">
            <a:extLst>
              <a:ext uri="{FF2B5EF4-FFF2-40B4-BE49-F238E27FC236}">
                <a16:creationId xmlns:a16="http://schemas.microsoft.com/office/drawing/2014/main" id="{636F4ED2-FA2E-4CED-BA72-E4CB26D95787}"/>
              </a:ext>
            </a:extLst>
          </p:cNvPr>
          <p:cNvPicPr>
            <a:picLocks noChangeAspect="1"/>
          </p:cNvPicPr>
          <p:nvPr/>
        </p:nvPicPr>
        <p:blipFill>
          <a:blip r:embed="rId2"/>
          <a:stretch>
            <a:fillRect/>
          </a:stretch>
        </p:blipFill>
        <p:spPr>
          <a:xfrm>
            <a:off x="116131" y="1310323"/>
            <a:ext cx="7220261" cy="5547677"/>
          </a:xfrm>
          <a:prstGeom prst="rect">
            <a:avLst/>
          </a:prstGeom>
        </p:spPr>
      </p:pic>
    </p:spTree>
    <p:extLst>
      <p:ext uri="{BB962C8B-B14F-4D97-AF65-F5344CB8AC3E}">
        <p14:creationId xmlns:p14="http://schemas.microsoft.com/office/powerpoint/2010/main" val="3321308641"/>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Preview xmlns="99eba8f5-7fec-4c00-afe1-f2f2944c28a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8" ma:contentTypeDescription="Create a new document." ma:contentTypeScope="" ma:versionID="b67d88904a3a466d727a114959407d0c">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78dee0cea5433616cddec33c70ba6f3a"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element ref="ns2:Preview"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Preview" ma:index="23" nillable="true" ma:displayName="Preview" ma:format="Thumbnail" ma:internalName="Preview">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8C7B03-B3CD-416A-BD5D-8F9B2E66E755}">
  <ds:schemaRefs>
    <ds:schemaRef ds:uri="http://purl.org/dc/elements/1.1/"/>
    <ds:schemaRef ds:uri="http://schemas.microsoft.com/office/2006/metadata/properties"/>
    <ds:schemaRef ds:uri="http://purl.org/dc/terms/"/>
    <ds:schemaRef ds:uri="http://schemas.openxmlformats.org/package/2006/metadata/core-properties"/>
    <ds:schemaRef ds:uri="99eba8f5-7fec-4c00-afe1-f2f2944c28a7"/>
    <ds:schemaRef ds:uri="http://schemas.microsoft.com/office/2006/documentManagement/types"/>
    <ds:schemaRef ds:uri="http://schemas.microsoft.com/office/infopath/2007/PartnerControls"/>
    <ds:schemaRef ds:uri="ff08f022-2cdc-49e5-914c-f7e666dadb4c"/>
    <ds:schemaRef ds:uri="http://www.w3.org/XML/1998/namespace"/>
    <ds:schemaRef ds:uri="http://purl.org/dc/dcmitype/"/>
  </ds:schemaRefs>
</ds:datastoreItem>
</file>

<file path=customXml/itemProps2.xml><?xml version="1.0" encoding="utf-8"?>
<ds:datastoreItem xmlns:ds="http://schemas.openxmlformats.org/officeDocument/2006/customXml" ds:itemID="{AF12853A-BA4E-43D3-8731-97AE35993B52}">
  <ds:schemaRefs>
    <ds:schemaRef ds:uri="99eba8f5-7fec-4c00-afe1-f2f2944c28a7"/>
    <ds:schemaRef ds:uri="ff08f022-2cdc-49e5-914c-f7e666dadb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50BEAAE-B0C7-41D3-8EB1-0310B00BD4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16-9</Template>
  <TotalTime>0</TotalTime>
  <Words>2852</Words>
  <Application>Microsoft Office PowerPoint</Application>
  <PresentationFormat>Widescreen</PresentationFormat>
  <Paragraphs>616</Paragraphs>
  <Slides>32</Slides>
  <Notes>5</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Office Theme</vt:lpstr>
      <vt:lpstr>AEMO09</vt:lpstr>
      <vt:lpstr>5MS &amp; GS Program Consultative Forum #37</vt:lpstr>
      <vt:lpstr>AEMO Competition Law  Meeting Protocol</vt:lpstr>
      <vt:lpstr>Agenda</vt:lpstr>
      <vt:lpstr>Purpose of today’s session</vt:lpstr>
      <vt:lpstr>Welcome</vt:lpstr>
      <vt:lpstr>Actions from Previous Meetings </vt:lpstr>
      <vt:lpstr>PCF Actions</vt:lpstr>
      <vt:lpstr>Program Update </vt:lpstr>
      <vt:lpstr>5MS Program Timeline Readiness and Go-Live</vt:lpstr>
      <vt:lpstr>Essential Meter Capability</vt:lpstr>
      <vt:lpstr>Tranche 1 Meters Overview (As at 13 September 2021)</vt:lpstr>
      <vt:lpstr>Tranche 1 Overview (Based on MSATS RTCs Only)</vt:lpstr>
      <vt:lpstr>Tranche 1 Overview  (Post MP Update)</vt:lpstr>
      <vt:lpstr>AEMO and Participant Readiness</vt:lpstr>
      <vt:lpstr>Overall Status as at 14 September 2021</vt:lpstr>
      <vt:lpstr>AEMO Essential Capability Market Trial Scenarios</vt:lpstr>
      <vt:lpstr>Participant Readiness / Scenario Execution</vt:lpstr>
      <vt:lpstr>Market Trial Insights – Defects</vt:lpstr>
      <vt:lpstr>Market Trial Conclusion</vt:lpstr>
      <vt:lpstr>Actions in the lead up to 1 October</vt:lpstr>
      <vt:lpstr>Industry Sessions prior to 1 October</vt:lpstr>
      <vt:lpstr>1 October Cutover Plan</vt:lpstr>
      <vt:lpstr>Go-Live Timing Overview</vt:lpstr>
      <vt:lpstr>Defect Management - release schedule post 1 October</vt:lpstr>
      <vt:lpstr>Product Category of Unresolved Incidents : 13 Sep @ 10:00 AM</vt:lpstr>
      <vt:lpstr>Post 1 October Support</vt:lpstr>
      <vt:lpstr>Participant Support Arrangements post 1 October </vt:lpstr>
      <vt:lpstr>Forward Meeting Plan</vt:lpstr>
      <vt:lpstr>High-Level Plan for 2021</vt:lpstr>
      <vt:lpstr>Upcoming Meetings</vt:lpstr>
      <vt:lpstr>General Questions</vt:lpstr>
      <vt:lpstr>Meeting Close</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lastModifiedBy>Greg Minney</cp:lastModifiedBy>
  <cp:revision>2</cp:revision>
  <cp:lastPrinted>2019-08-14T02:02:16Z</cp:lastPrinted>
  <dcterms:created xsi:type="dcterms:W3CDTF">2018-04-12T04:49:35Z</dcterms:created>
  <dcterms:modified xsi:type="dcterms:W3CDTF">2021-09-19T23:41:17Z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