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 id="2147483672" r:id="rId5"/>
  </p:sldMasterIdLst>
  <p:notesMasterIdLst>
    <p:notesMasterId r:id="rId47"/>
  </p:notesMasterIdLst>
  <p:sldIdLst>
    <p:sldId id="257" r:id="rId6"/>
    <p:sldId id="1501" r:id="rId7"/>
    <p:sldId id="465" r:id="rId8"/>
    <p:sldId id="1466" r:id="rId9"/>
    <p:sldId id="1503" r:id="rId10"/>
    <p:sldId id="879" r:id="rId11"/>
    <p:sldId id="1502" r:id="rId12"/>
    <p:sldId id="3770" r:id="rId13"/>
    <p:sldId id="1092" r:id="rId14"/>
    <p:sldId id="3854" r:id="rId15"/>
    <p:sldId id="3847" r:id="rId16"/>
    <p:sldId id="3842" r:id="rId17"/>
    <p:sldId id="3863" r:id="rId18"/>
    <p:sldId id="3864" r:id="rId19"/>
    <p:sldId id="3786" r:id="rId20"/>
    <p:sldId id="3846" r:id="rId21"/>
    <p:sldId id="1467" r:id="rId22"/>
    <p:sldId id="3857" r:id="rId23"/>
    <p:sldId id="1468" r:id="rId24"/>
    <p:sldId id="3855" r:id="rId25"/>
    <p:sldId id="3793" r:id="rId26"/>
    <p:sldId id="3856" r:id="rId27"/>
    <p:sldId id="1521" r:id="rId28"/>
    <p:sldId id="1498" r:id="rId29"/>
    <p:sldId id="1497" r:id="rId30"/>
    <p:sldId id="3840" r:id="rId31"/>
    <p:sldId id="258" r:id="rId32"/>
    <p:sldId id="1108" r:id="rId33"/>
    <p:sldId id="3858" r:id="rId34"/>
    <p:sldId id="3865" r:id="rId35"/>
    <p:sldId id="256" r:id="rId36"/>
    <p:sldId id="3841" r:id="rId37"/>
    <p:sldId id="3774" r:id="rId38"/>
    <p:sldId id="3777" r:id="rId39"/>
    <p:sldId id="3831" r:id="rId40"/>
    <p:sldId id="3775" r:id="rId41"/>
    <p:sldId id="1514" r:id="rId42"/>
    <p:sldId id="3613" r:id="rId43"/>
    <p:sldId id="1517" r:id="rId44"/>
    <p:sldId id="1500" r:id="rId45"/>
    <p:sldId id="1518" r:id="rId4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 Agenda and Actions" id="{2516B57D-942A-48D4-B424-A2B55035C8EA}">
          <p14:sldIdLst>
            <p14:sldId id="257"/>
            <p14:sldId id="1501"/>
            <p14:sldId id="465"/>
            <p14:sldId id="1466"/>
            <p14:sldId id="1503"/>
            <p14:sldId id="879"/>
          </p14:sldIdLst>
        </p14:section>
        <p14:section name="Program Status Update" id="{A824D464-18FC-4756-8E6A-B69E7ECF6DF6}">
          <p14:sldIdLst>
            <p14:sldId id="1502"/>
            <p14:sldId id="3770"/>
            <p14:sldId id="1092"/>
            <p14:sldId id="3854"/>
            <p14:sldId id="3847"/>
            <p14:sldId id="3842"/>
            <p14:sldId id="3863"/>
            <p14:sldId id="3864"/>
            <p14:sldId id="3786"/>
            <p14:sldId id="3846"/>
            <p14:sldId id="1467"/>
            <p14:sldId id="3857"/>
            <p14:sldId id="1468"/>
            <p14:sldId id="3855"/>
            <p14:sldId id="3793"/>
            <p14:sldId id="3856"/>
            <p14:sldId id="1521"/>
            <p14:sldId id="1498"/>
            <p14:sldId id="1497"/>
            <p14:sldId id="3840"/>
            <p14:sldId id="258"/>
            <p14:sldId id="1108"/>
            <p14:sldId id="3858"/>
            <p14:sldId id="3865"/>
            <p14:sldId id="256"/>
            <p14:sldId id="3841"/>
            <p14:sldId id="3774"/>
            <p14:sldId id="3777"/>
            <p14:sldId id="3831"/>
            <p14:sldId id="3775"/>
            <p14:sldId id="1514"/>
            <p14:sldId id="3613"/>
            <p14:sldId id="1517"/>
            <p14:sldId id="1500"/>
            <p14:sldId id="1518"/>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Malcolm Borschman" initials="MB" lastIdx="7" clrIdx="6">
    <p:extLst>
      <p:ext uri="{19B8F6BF-5375-455C-9EA6-DF929625EA0E}">
        <p15:presenceInfo xmlns:p15="http://schemas.microsoft.com/office/powerpoint/2012/main" userId="S-1-5-21-256186967-1468483519-2110688028-56809" providerId="AD"/>
      </p:ext>
    </p:extLst>
  </p:cmAuthor>
  <p:cmAuthor id="1" name="Annette Kelly" initials="AK" lastIdx="8" clrIdx="0">
    <p:extLst>
      <p:ext uri="{19B8F6BF-5375-455C-9EA6-DF929625EA0E}">
        <p15:presenceInfo xmlns:p15="http://schemas.microsoft.com/office/powerpoint/2012/main" userId="S-1-5-21-256186967-1468483519-2110688028-4890" providerId="AD"/>
      </p:ext>
    </p:extLst>
  </p:cmAuthor>
  <p:cmAuthor id="8" name="Boris Komissarchik" initials="BK" lastIdx="4" clrIdx="7">
    <p:extLst>
      <p:ext uri="{19B8F6BF-5375-455C-9EA6-DF929625EA0E}">
        <p15:presenceInfo xmlns:p15="http://schemas.microsoft.com/office/powerpoint/2012/main" userId="S::boris.komissarchik@aemo.com.au::0153ce51-d3f0-433e-800c-698e2f111490" providerId="AD"/>
      </p:ext>
    </p:extLst>
  </p:cmAuthor>
  <p:cmAuthor id="2" name="Michael Ryan" initials="MR" lastIdx="4" clrIdx="1">
    <p:extLst>
      <p:ext uri="{19B8F6BF-5375-455C-9EA6-DF929625EA0E}">
        <p15:presenceInfo xmlns:p15="http://schemas.microsoft.com/office/powerpoint/2012/main" userId="S-1-5-21-256186967-1468483519-2110688028-22617" providerId="AD"/>
      </p:ext>
    </p:extLst>
  </p:cmAuthor>
  <p:cmAuthor id="9" name="Peter Carruthers" initials="PC" lastIdx="1" clrIdx="8">
    <p:extLst>
      <p:ext uri="{19B8F6BF-5375-455C-9EA6-DF929625EA0E}">
        <p15:presenceInfo xmlns:p15="http://schemas.microsoft.com/office/powerpoint/2012/main" userId="S-1-5-21-256186967-1468483519-2110688028-56805" providerId="AD"/>
      </p:ext>
    </p:extLst>
  </p:cmAuthor>
  <p:cmAuthor id="3" name="Sonja Nigmann" initials="SN" lastIdx="26" clrIdx="2">
    <p:extLst>
      <p:ext uri="{19B8F6BF-5375-455C-9EA6-DF929625EA0E}">
        <p15:presenceInfo xmlns:p15="http://schemas.microsoft.com/office/powerpoint/2012/main" userId="S-1-5-21-256186967-1468483519-2110688028-50554" providerId="AD"/>
      </p:ext>
    </p:extLst>
  </p:cmAuthor>
  <p:cmAuthor id="10" name="Katherine Walker" initials="KW [2]" lastIdx="13" clrIdx="9">
    <p:extLst>
      <p:ext uri="{19B8F6BF-5375-455C-9EA6-DF929625EA0E}">
        <p15:presenceInfo xmlns:p15="http://schemas.microsoft.com/office/powerpoint/2012/main" userId="S::Katherine.Walker@aemo.com.au::151d0658-4331-41af-a3b9-d8ca88b74285" providerId="AD"/>
      </p:ext>
    </p:extLst>
  </p:cmAuthor>
  <p:cmAuthor id="4" name="Sonja Nigmann" initials="SN [2]" lastIdx="22" clrIdx="3">
    <p:extLst>
      <p:ext uri="{19B8F6BF-5375-455C-9EA6-DF929625EA0E}">
        <p15:presenceInfo xmlns:p15="http://schemas.microsoft.com/office/powerpoint/2012/main" userId="S::sonja.nigmann@aemo.com.au::16f05baa-2571-4dfc-a8dd-ce2221f2dbbd" providerId="AD"/>
      </p:ext>
    </p:extLst>
  </p:cmAuthor>
  <p:cmAuthor id="11" name="Greg Minney" initials="GM" lastIdx="1" clrIdx="10">
    <p:extLst>
      <p:ext uri="{19B8F6BF-5375-455C-9EA6-DF929625EA0E}">
        <p15:presenceInfo xmlns:p15="http://schemas.microsoft.com/office/powerpoint/2012/main" userId="S::Greg.Minney@aemo.com.au::e657595f-f519-43ef-a5ac-dcb6c666504e" providerId="AD"/>
      </p:ext>
    </p:extLst>
  </p:cmAuthor>
  <p:cmAuthor id="5" name="Katherine Walker" initials="KW" lastIdx="9" clrIdx="4">
    <p:extLst>
      <p:ext uri="{19B8F6BF-5375-455C-9EA6-DF929625EA0E}">
        <p15:presenceInfo xmlns:p15="http://schemas.microsoft.com/office/powerpoint/2012/main" userId="S-1-5-21-256186967-1468483519-2110688028-56777" providerId="AD"/>
      </p:ext>
    </p:extLst>
  </p:cmAuthor>
  <p:cmAuthor id="12" name="Anne-Marie McCague" initials="AM" lastIdx="1" clrIdx="11">
    <p:extLst>
      <p:ext uri="{19B8F6BF-5375-455C-9EA6-DF929625EA0E}">
        <p15:presenceInfo xmlns:p15="http://schemas.microsoft.com/office/powerpoint/2012/main" userId="S::Anne-Marie.McCague@aemo.com.au::3580a8e1-7513-45f1-8e90-655e8672d335" providerId="AD"/>
      </p:ext>
    </p:extLst>
  </p:cmAuthor>
  <p:cmAuthor id="6" name="Graeme Windley" initials="GW" lastIdx="13" clrIdx="5">
    <p:extLst>
      <p:ext uri="{19B8F6BF-5375-455C-9EA6-DF929625EA0E}">
        <p15:presenceInfo xmlns:p15="http://schemas.microsoft.com/office/powerpoint/2012/main" userId="S-1-5-21-256186967-1468483519-2110688028-3990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E8E8E8"/>
    <a:srgbClr val="CCCCCC"/>
    <a:srgbClr val="EDCAF2"/>
    <a:srgbClr val="009A00"/>
    <a:srgbClr val="134555"/>
    <a:srgbClr val="620918"/>
    <a:srgbClr val="360F3C"/>
    <a:srgbClr val="A9C399"/>
    <a:srgbClr val="1E406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0000000-0000-0000-0000-000000000000}" v="31" dt="2021-05-18T03:47:52.226"/>
    <p1510:client id="{2DE8C8EA-9D33-49CC-9B9B-ED2F7723F9F7}" v="33" dt="2021-05-19T22:54:19.148"/>
    <p1510:client id="{57717B3F-10A2-4847-A291-BFBD37BA03A1}" v="366" dt="2021-05-17T09:01:56.983"/>
    <p1510:client id="{64F8C0E1-B39B-4968-B626-546673FDF87E}" v="3186" dt="2021-05-18T01:05:24.303"/>
    <p1510:client id="{73E8E43C-E9C8-4F4F-85D9-BD8ABB98561F}" v="3758" dt="2021-05-18T05:09:46.712"/>
    <p1510:client id="{8BF38568-514D-EF69-2114-FCBB8BA9D939}" v="1" dt="2021-05-18T01:30:52.705"/>
    <p1510:client id="{ADAB0B97-8DF4-4618-B59D-D8B3D67C4145}" v="2528" dt="2021-05-18T01:05:46.150"/>
    <p1510:client id="{BD3DEE74-D096-464C-965C-4CC740E52EC3}" v="6309" vWet="6311" dt="2021-05-19T22:51:25.230"/>
    <p1510:client id="{DD00AA0B-5E70-486F-9194-4BEFB94F7549}" v="1496" dt="2021-05-18T03:55:24.777"/>
    <p1510:client id="{EB486DD3-FE05-1EFC-FC42-D0A083BE0AD6}" v="2" dt="2021-05-17T11:18:55.34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microsoft.com/office/2015/10/relationships/revisionInfo" Target="revisionInfo.xml"/><Relationship Id="rId5" Type="http://schemas.openxmlformats.org/officeDocument/2006/relationships/slideMaster" Target="slideMasters/slideMaster2.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commentAuthors" Target="commentAuthors.xml"/><Relationship Id="rId8" Type="http://schemas.openxmlformats.org/officeDocument/2006/relationships/slide" Target="slides/slide3.xml"/><Relationship Id="rId51" Type="http://schemas.openxmlformats.org/officeDocument/2006/relationships/theme" Target="theme/theme1.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20" Type="http://schemas.openxmlformats.org/officeDocument/2006/relationships/slide" Target="slides/slide15.xml"/><Relationship Id="rId41" Type="http://schemas.openxmlformats.org/officeDocument/2006/relationships/slide" Target="slides/slide36.xml"/><Relationship Id="rId1" Type="http://schemas.openxmlformats.org/officeDocument/2006/relationships/customXml" Target="../customXml/item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23.emf"/><Relationship Id="rId2" Type="http://schemas.openxmlformats.org/officeDocument/2006/relationships/image" Target="../media/image22.emf"/><Relationship Id="rId1" Type="http://schemas.openxmlformats.org/officeDocument/2006/relationships/image" Target="../media/image21.emf"/><Relationship Id="rId4" Type="http://schemas.openxmlformats.org/officeDocument/2006/relationships/image" Target="../media/image2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60" cy="495348"/>
          </a:xfrm>
          <a:prstGeom prst="rect">
            <a:avLst/>
          </a:prstGeom>
        </p:spPr>
        <p:txBody>
          <a:bodyPr vert="horz" lIns="91815" tIns="45907" rIns="91815" bIns="45907" rtlCol="0"/>
          <a:lstStyle>
            <a:lvl1pPr algn="l">
              <a:defRPr sz="1200"/>
            </a:lvl1pPr>
          </a:lstStyle>
          <a:p>
            <a:endParaRPr lang="en-AU"/>
          </a:p>
        </p:txBody>
      </p:sp>
      <p:sp>
        <p:nvSpPr>
          <p:cNvPr id="3" name="Date Placeholder 2"/>
          <p:cNvSpPr>
            <a:spLocks noGrp="1"/>
          </p:cNvSpPr>
          <p:nvPr>
            <p:ph type="dt" idx="1"/>
          </p:nvPr>
        </p:nvSpPr>
        <p:spPr>
          <a:xfrm>
            <a:off x="3850442" y="0"/>
            <a:ext cx="2945660" cy="495348"/>
          </a:xfrm>
          <a:prstGeom prst="rect">
            <a:avLst/>
          </a:prstGeom>
        </p:spPr>
        <p:txBody>
          <a:bodyPr vert="horz" lIns="91815" tIns="45907" rIns="91815" bIns="45907" rtlCol="0"/>
          <a:lstStyle>
            <a:lvl1pPr algn="r">
              <a:defRPr sz="1200"/>
            </a:lvl1pPr>
          </a:lstStyle>
          <a:p>
            <a:fld id="{51253FA7-A297-4473-BFE2-D8E764DB6C0A}" type="datetimeFigureOut">
              <a:rPr lang="en-AU" smtClean="0"/>
              <a:t>20/05/2021</a:t>
            </a:fld>
            <a:endParaRPr lang="en-AU"/>
          </a:p>
        </p:txBody>
      </p:sp>
      <p:sp>
        <p:nvSpPr>
          <p:cNvPr id="4" name="Slide Image Placeholder 3"/>
          <p:cNvSpPr>
            <a:spLocks noGrp="1" noRot="1" noChangeAspect="1"/>
          </p:cNvSpPr>
          <p:nvPr>
            <p:ph type="sldImg" idx="2"/>
          </p:nvPr>
        </p:nvSpPr>
        <p:spPr>
          <a:xfrm>
            <a:off x="438150" y="1235075"/>
            <a:ext cx="5921375" cy="3330575"/>
          </a:xfrm>
          <a:prstGeom prst="rect">
            <a:avLst/>
          </a:prstGeom>
          <a:noFill/>
          <a:ln w="12700">
            <a:solidFill>
              <a:prstClr val="black"/>
            </a:solidFill>
          </a:ln>
        </p:spPr>
        <p:txBody>
          <a:bodyPr vert="horz" lIns="91815" tIns="45907" rIns="91815" bIns="45907" rtlCol="0" anchor="ctr"/>
          <a:lstStyle/>
          <a:p>
            <a:endParaRPr lang="en-AU"/>
          </a:p>
        </p:txBody>
      </p:sp>
      <p:sp>
        <p:nvSpPr>
          <p:cNvPr id="5" name="Notes Placeholder 4"/>
          <p:cNvSpPr>
            <a:spLocks noGrp="1"/>
          </p:cNvSpPr>
          <p:nvPr>
            <p:ph type="body" sz="quarter" idx="3"/>
          </p:nvPr>
        </p:nvSpPr>
        <p:spPr>
          <a:xfrm>
            <a:off x="679768" y="4751220"/>
            <a:ext cx="5438140" cy="3887361"/>
          </a:xfrm>
          <a:prstGeom prst="rect">
            <a:avLst/>
          </a:prstGeom>
        </p:spPr>
        <p:txBody>
          <a:bodyPr vert="horz" lIns="91815" tIns="45907" rIns="91815" bIns="45907"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9377317"/>
            <a:ext cx="2945660" cy="495347"/>
          </a:xfrm>
          <a:prstGeom prst="rect">
            <a:avLst/>
          </a:prstGeom>
        </p:spPr>
        <p:txBody>
          <a:bodyPr vert="horz" lIns="91815" tIns="45907" rIns="91815" bIns="45907" rtlCol="0" anchor="b"/>
          <a:lstStyle>
            <a:lvl1pPr algn="l">
              <a:defRPr sz="1200"/>
            </a:lvl1pPr>
          </a:lstStyle>
          <a:p>
            <a:endParaRPr lang="en-AU"/>
          </a:p>
        </p:txBody>
      </p:sp>
      <p:sp>
        <p:nvSpPr>
          <p:cNvPr id="7" name="Slide Number Placeholder 6"/>
          <p:cNvSpPr>
            <a:spLocks noGrp="1"/>
          </p:cNvSpPr>
          <p:nvPr>
            <p:ph type="sldNum" sz="quarter" idx="5"/>
          </p:nvPr>
        </p:nvSpPr>
        <p:spPr>
          <a:xfrm>
            <a:off x="3850442" y="9377317"/>
            <a:ext cx="2945660" cy="495347"/>
          </a:xfrm>
          <a:prstGeom prst="rect">
            <a:avLst/>
          </a:prstGeom>
        </p:spPr>
        <p:txBody>
          <a:bodyPr vert="horz" lIns="91815" tIns="45907" rIns="91815" bIns="45907" rtlCol="0" anchor="b"/>
          <a:lstStyle>
            <a:lvl1pPr algn="r">
              <a:defRPr sz="1200"/>
            </a:lvl1pPr>
          </a:lstStyle>
          <a:p>
            <a:fld id="{AEF49620-6741-4FED-BCB0-A1A8263B3F52}" type="slidenum">
              <a:rPr lang="en-AU" smtClean="0"/>
              <a:t>‹#›</a:t>
            </a:fld>
            <a:endParaRPr lang="en-AU"/>
          </a:p>
        </p:txBody>
      </p:sp>
    </p:spTree>
    <p:extLst>
      <p:ext uri="{BB962C8B-B14F-4D97-AF65-F5344CB8AC3E}">
        <p14:creationId xmlns:p14="http://schemas.microsoft.com/office/powerpoint/2010/main" val="14604497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AEF49620-6741-4FED-BCB0-A1A8263B3F52}" type="slidenum">
              <a:rPr lang="en-AU" smtClean="0"/>
              <a:t>6</a:t>
            </a:fld>
            <a:endParaRPr lang="en-AU"/>
          </a:p>
        </p:txBody>
      </p:sp>
    </p:spTree>
    <p:extLst>
      <p:ext uri="{BB962C8B-B14F-4D97-AF65-F5344CB8AC3E}">
        <p14:creationId xmlns:p14="http://schemas.microsoft.com/office/powerpoint/2010/main" val="10449303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39DE090-26EF-450E-97B6-379DF324908B}" type="slidenum">
              <a:rPr kumimoji="0" lang="en-AU"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AU"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068825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39DE090-26EF-450E-97B6-379DF324908B}" type="slidenum">
              <a:rPr kumimoji="0" lang="en-AU"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AU"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200233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83067347-FF0A-464F-9143-9D86E059E3F8}" type="slidenum">
              <a:rPr lang="en-AU" smtClean="0"/>
              <a:t>22</a:t>
            </a:fld>
            <a:endParaRPr lang="en-AU"/>
          </a:p>
        </p:txBody>
      </p:sp>
    </p:spTree>
    <p:extLst>
      <p:ext uri="{BB962C8B-B14F-4D97-AF65-F5344CB8AC3E}">
        <p14:creationId xmlns:p14="http://schemas.microsoft.com/office/powerpoint/2010/main" val="19243289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AEF49620-6741-4FED-BCB0-A1A8263B3F52}" type="slidenum">
              <a:rPr lang="en-AU" smtClean="0"/>
              <a:t>23</a:t>
            </a:fld>
            <a:endParaRPr lang="en-AU"/>
          </a:p>
        </p:txBody>
      </p:sp>
    </p:spTree>
    <p:extLst>
      <p:ext uri="{BB962C8B-B14F-4D97-AF65-F5344CB8AC3E}">
        <p14:creationId xmlns:p14="http://schemas.microsoft.com/office/powerpoint/2010/main" val="39190032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439DE090-26EF-450E-97B6-379DF324908B}" type="slidenum">
              <a:rPr lang="en-AU" smtClean="0"/>
              <a:t>38</a:t>
            </a:fld>
            <a:endParaRPr lang="en-AU"/>
          </a:p>
        </p:txBody>
      </p:sp>
    </p:spTree>
    <p:extLst>
      <p:ext uri="{BB962C8B-B14F-4D97-AF65-F5344CB8AC3E}">
        <p14:creationId xmlns:p14="http://schemas.microsoft.com/office/powerpoint/2010/main" val="44717267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7" name="Freeform 15">
            <a:extLst>
              <a:ext uri="{FF2B5EF4-FFF2-40B4-BE49-F238E27FC236}">
                <a16:creationId xmlns:a16="http://schemas.microsoft.com/office/drawing/2014/main" id="{332CD06C-42C1-4DF5-AEBC-2DBE2DAFBA10}"/>
              </a:ext>
            </a:extLst>
          </p:cNvPr>
          <p:cNvSpPr>
            <a:spLocks/>
          </p:cNvSpPr>
          <p:nvPr userDrawn="1"/>
        </p:nvSpPr>
        <p:spPr bwMode="auto">
          <a:xfrm flipH="1">
            <a:off x="-2935513" y="4166205"/>
            <a:ext cx="11139999" cy="3591552"/>
          </a:xfrm>
          <a:custGeom>
            <a:avLst/>
            <a:gdLst>
              <a:gd name="T0" fmla="*/ 6807 w 8055"/>
              <a:gd name="T1" fmla="*/ 1082 h 2594"/>
              <a:gd name="T2" fmla="*/ 3279 w 8055"/>
              <a:gd name="T3" fmla="*/ 786 h 2594"/>
              <a:gd name="T4" fmla="*/ 1046 w 8055"/>
              <a:gd name="T5" fmla="*/ 5 h 2594"/>
              <a:gd name="T6" fmla="*/ 1063 w 8055"/>
              <a:gd name="T7" fmla="*/ 6 h 2594"/>
              <a:gd name="T8" fmla="*/ 0 w 8055"/>
              <a:gd name="T9" fmla="*/ 292 h 2594"/>
              <a:gd name="T10" fmla="*/ 1311 w 8055"/>
              <a:gd name="T11" fmla="*/ 482 h 2594"/>
              <a:gd name="T12" fmla="*/ 3231 w 8055"/>
              <a:gd name="T13" fmla="*/ 1898 h 2594"/>
              <a:gd name="T14" fmla="*/ 5831 w 8055"/>
              <a:gd name="T15" fmla="*/ 1722 h 2594"/>
              <a:gd name="T16" fmla="*/ 8055 w 8055"/>
              <a:gd name="T17" fmla="*/ 1346 h 2594"/>
              <a:gd name="T18" fmla="*/ 8055 w 8055"/>
              <a:gd name="T19" fmla="*/ 1098 h 2594"/>
              <a:gd name="T20" fmla="*/ 6807 w 8055"/>
              <a:gd name="T21" fmla="*/ 1082 h 2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55" h="2594">
                <a:moveTo>
                  <a:pt x="6807" y="1082"/>
                </a:moveTo>
                <a:cubicBezTo>
                  <a:pt x="5911" y="1330"/>
                  <a:pt x="4872" y="1860"/>
                  <a:pt x="3279" y="786"/>
                </a:cubicBezTo>
                <a:cubicBezTo>
                  <a:pt x="2364" y="169"/>
                  <a:pt x="1673" y="0"/>
                  <a:pt x="1046" y="5"/>
                </a:cubicBezTo>
                <a:cubicBezTo>
                  <a:pt x="1057" y="6"/>
                  <a:pt x="1063" y="6"/>
                  <a:pt x="1063" y="6"/>
                </a:cubicBezTo>
                <a:cubicBezTo>
                  <a:pt x="1063" y="6"/>
                  <a:pt x="530" y="57"/>
                  <a:pt x="0" y="292"/>
                </a:cubicBezTo>
                <a:cubicBezTo>
                  <a:pt x="399" y="260"/>
                  <a:pt x="917" y="274"/>
                  <a:pt x="1311" y="482"/>
                </a:cubicBezTo>
                <a:cubicBezTo>
                  <a:pt x="2055" y="874"/>
                  <a:pt x="2783" y="1610"/>
                  <a:pt x="3231" y="1898"/>
                </a:cubicBezTo>
                <a:cubicBezTo>
                  <a:pt x="3598" y="2134"/>
                  <a:pt x="4463" y="2594"/>
                  <a:pt x="5831" y="1722"/>
                </a:cubicBezTo>
                <a:cubicBezTo>
                  <a:pt x="7199" y="850"/>
                  <a:pt x="8055" y="1346"/>
                  <a:pt x="8055" y="1346"/>
                </a:cubicBezTo>
                <a:cubicBezTo>
                  <a:pt x="8055" y="1098"/>
                  <a:pt x="8055" y="1098"/>
                  <a:pt x="8055" y="1098"/>
                </a:cubicBezTo>
                <a:cubicBezTo>
                  <a:pt x="8055" y="1098"/>
                  <a:pt x="7703" y="834"/>
                  <a:pt x="6807" y="1082"/>
                </a:cubicBezTo>
                <a:close/>
              </a:path>
            </a:pathLst>
          </a:custGeom>
          <a:gradFill flip="none" rotWithShape="1">
            <a:gsLst>
              <a:gs pos="17000">
                <a:srgbClr val="360F3C">
                  <a:alpha val="70000"/>
                </a:srgbClr>
              </a:gs>
              <a:gs pos="57000">
                <a:srgbClr val="5C1C8C">
                  <a:alpha val="20000"/>
                </a:srgbClr>
              </a:gs>
              <a:gs pos="94000">
                <a:srgbClr val="C72032">
                  <a:alpha val="50000"/>
                </a:srgbClr>
              </a:gs>
            </a:gsLst>
            <a:lin ang="10800000" scaled="1"/>
            <a:tileRect/>
          </a:gradFill>
          <a:ln>
            <a:noFill/>
          </a:ln>
          <a:effec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22324"/>
              </a:solidFill>
              <a:effectLst/>
              <a:uLnTx/>
              <a:uFillTx/>
              <a:latin typeface="Futura Std Light"/>
              <a:ea typeface="+mn-ea"/>
              <a:cs typeface="+mn-cs"/>
              <a:sym typeface="Futura Std Light"/>
            </a:endParaRPr>
          </a:p>
        </p:txBody>
      </p:sp>
      <p:sp>
        <p:nvSpPr>
          <p:cNvPr id="8" name="Freeform 16">
            <a:extLst>
              <a:ext uri="{FF2B5EF4-FFF2-40B4-BE49-F238E27FC236}">
                <a16:creationId xmlns:a16="http://schemas.microsoft.com/office/drawing/2014/main" id="{76E05CA3-D21A-42E0-A63A-D375E1C1E26E}"/>
              </a:ext>
            </a:extLst>
          </p:cNvPr>
          <p:cNvSpPr>
            <a:spLocks/>
          </p:cNvSpPr>
          <p:nvPr userDrawn="1"/>
        </p:nvSpPr>
        <p:spPr bwMode="auto">
          <a:xfrm flipH="1">
            <a:off x="6738333" y="4064389"/>
            <a:ext cx="5985254" cy="2631276"/>
          </a:xfrm>
          <a:custGeom>
            <a:avLst/>
            <a:gdLst>
              <a:gd name="T0" fmla="*/ 2196 w 4328"/>
              <a:gd name="T1" fmla="*/ 1896 h 1900"/>
              <a:gd name="T2" fmla="*/ 2448 w 4328"/>
              <a:gd name="T3" fmla="*/ 992 h 1900"/>
              <a:gd name="T4" fmla="*/ 4328 w 4328"/>
              <a:gd name="T5" fmla="*/ 80 h 1900"/>
              <a:gd name="T6" fmla="*/ 1632 w 4328"/>
              <a:gd name="T7" fmla="*/ 420 h 1900"/>
              <a:gd name="T8" fmla="*/ 248 w 4328"/>
              <a:gd name="T9" fmla="*/ 1900 h 1900"/>
              <a:gd name="T10" fmla="*/ 2196 w 4328"/>
              <a:gd name="T11" fmla="*/ 1896 h 1900"/>
            </a:gdLst>
            <a:ahLst/>
            <a:cxnLst>
              <a:cxn ang="0">
                <a:pos x="T0" y="T1"/>
              </a:cxn>
              <a:cxn ang="0">
                <a:pos x="T2" y="T3"/>
              </a:cxn>
              <a:cxn ang="0">
                <a:pos x="T4" y="T5"/>
              </a:cxn>
              <a:cxn ang="0">
                <a:pos x="T6" y="T7"/>
              </a:cxn>
              <a:cxn ang="0">
                <a:pos x="T8" y="T9"/>
              </a:cxn>
              <a:cxn ang="0">
                <a:pos x="T10" y="T11"/>
              </a:cxn>
            </a:cxnLst>
            <a:rect l="0" t="0" r="r" b="b"/>
            <a:pathLst>
              <a:path w="4328" h="1900">
                <a:moveTo>
                  <a:pt x="2196" y="1896"/>
                </a:moveTo>
                <a:cubicBezTo>
                  <a:pt x="2196" y="1896"/>
                  <a:pt x="2113" y="1475"/>
                  <a:pt x="2448" y="992"/>
                </a:cubicBezTo>
                <a:cubicBezTo>
                  <a:pt x="2992" y="208"/>
                  <a:pt x="4328" y="80"/>
                  <a:pt x="4328" y="80"/>
                </a:cubicBezTo>
                <a:cubicBezTo>
                  <a:pt x="4328" y="80"/>
                  <a:pt x="3161" y="0"/>
                  <a:pt x="1632" y="420"/>
                </a:cubicBezTo>
                <a:cubicBezTo>
                  <a:pt x="0" y="868"/>
                  <a:pt x="248" y="1900"/>
                  <a:pt x="248" y="1900"/>
                </a:cubicBezTo>
                <a:lnTo>
                  <a:pt x="2196" y="1896"/>
                </a:lnTo>
                <a:close/>
              </a:path>
            </a:pathLst>
          </a:custGeom>
          <a:gradFill flip="none" rotWithShape="1">
            <a:gsLst>
              <a:gs pos="37000">
                <a:srgbClr val="D93B50">
                  <a:alpha val="50000"/>
                </a:srgbClr>
              </a:gs>
              <a:gs pos="0">
                <a:srgbClr val="C72032">
                  <a:alpha val="80000"/>
                </a:srgbClr>
              </a:gs>
              <a:gs pos="95575">
                <a:srgbClr val="5C1C8C">
                  <a:alpha val="35000"/>
                </a:srgbClr>
              </a:gs>
            </a:gsLst>
            <a:lin ang="18900000" scaled="1"/>
            <a:tileRect/>
          </a:gra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22324"/>
              </a:solidFill>
              <a:effectLst/>
              <a:uLnTx/>
              <a:uFillTx/>
              <a:latin typeface="Futura Std Light"/>
              <a:ea typeface="+mn-ea"/>
              <a:cs typeface="+mn-cs"/>
              <a:sym typeface="Futura Std Light"/>
            </a:endParaRPr>
          </a:p>
        </p:txBody>
      </p:sp>
      <p:pic>
        <p:nvPicPr>
          <p:cNvPr id="9" name="Picture 8">
            <a:extLst>
              <a:ext uri="{FF2B5EF4-FFF2-40B4-BE49-F238E27FC236}">
                <a16:creationId xmlns:a16="http://schemas.microsoft.com/office/drawing/2014/main" id="{9234F0ED-53FA-453F-AAA8-F2EA2B5748F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70032" y="728148"/>
            <a:ext cx="3024336" cy="996252"/>
          </a:xfrm>
          <a:prstGeom prst="rect">
            <a:avLst/>
          </a:prstGeom>
        </p:spPr>
      </p:pic>
      <p:sp>
        <p:nvSpPr>
          <p:cNvPr id="10" name="Freeform: Shape 9">
            <a:extLst>
              <a:ext uri="{FF2B5EF4-FFF2-40B4-BE49-F238E27FC236}">
                <a16:creationId xmlns:a16="http://schemas.microsoft.com/office/drawing/2014/main" id="{7B9E9ED6-D0E9-4818-A55E-FEFC2F0CD672}"/>
              </a:ext>
            </a:extLst>
          </p:cNvPr>
          <p:cNvSpPr/>
          <p:nvPr userDrawn="1"/>
        </p:nvSpPr>
        <p:spPr>
          <a:xfrm>
            <a:off x="0" y="0"/>
            <a:ext cx="12192000" cy="6858000"/>
          </a:xfrm>
          <a:custGeom>
            <a:avLst/>
            <a:gdLst>
              <a:gd name="connsiteX0" fmla="*/ 263525 w 12192000"/>
              <a:gd name="connsiteY0" fmla="*/ 260350 h 6858000"/>
              <a:gd name="connsiteX1" fmla="*/ 263525 w 12192000"/>
              <a:gd name="connsiteY1" fmla="*/ 6597650 h 6858000"/>
              <a:gd name="connsiteX2" fmla="*/ 11928475 w 12192000"/>
              <a:gd name="connsiteY2" fmla="*/ 6597650 h 6858000"/>
              <a:gd name="connsiteX3" fmla="*/ 11928475 w 12192000"/>
              <a:gd name="connsiteY3" fmla="*/ 260350 h 6858000"/>
              <a:gd name="connsiteX4" fmla="*/ 0 w 12192000"/>
              <a:gd name="connsiteY4" fmla="*/ 0 h 6858000"/>
              <a:gd name="connsiteX5" fmla="*/ 12192000 w 12192000"/>
              <a:gd name="connsiteY5" fmla="*/ 0 h 6858000"/>
              <a:gd name="connsiteX6" fmla="*/ 12192000 w 12192000"/>
              <a:gd name="connsiteY6" fmla="*/ 6858000 h 6858000"/>
              <a:gd name="connsiteX7" fmla="*/ 0 w 12192000"/>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858000">
                <a:moveTo>
                  <a:pt x="263525" y="260350"/>
                </a:moveTo>
                <a:lnTo>
                  <a:pt x="263525" y="6597650"/>
                </a:lnTo>
                <a:lnTo>
                  <a:pt x="11928475" y="6597650"/>
                </a:lnTo>
                <a:lnTo>
                  <a:pt x="11928475" y="260350"/>
                </a:lnTo>
                <a:close/>
                <a:moveTo>
                  <a:pt x="0" y="0"/>
                </a:moveTo>
                <a:lnTo>
                  <a:pt x="12192000" y="0"/>
                </a:lnTo>
                <a:lnTo>
                  <a:pt x="12192000"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Futura Std Light"/>
              <a:ea typeface="+mn-ea"/>
              <a:cs typeface="+mn-cs"/>
              <a:sym typeface="Futura Std Light"/>
            </a:endParaRPr>
          </a:p>
        </p:txBody>
      </p:sp>
      <p:sp>
        <p:nvSpPr>
          <p:cNvPr id="2" name="Title 1">
            <a:extLst>
              <a:ext uri="{FF2B5EF4-FFF2-40B4-BE49-F238E27FC236}">
                <a16:creationId xmlns:a16="http://schemas.microsoft.com/office/drawing/2014/main" id="{AD559B4D-39E2-4A2E-8A5C-95726E785FF9}"/>
              </a:ext>
            </a:extLst>
          </p:cNvPr>
          <p:cNvSpPr>
            <a:spLocks noGrp="1"/>
          </p:cNvSpPr>
          <p:nvPr>
            <p:ph type="ctrTitle"/>
          </p:nvPr>
        </p:nvSpPr>
        <p:spPr>
          <a:xfrm>
            <a:off x="838800" y="2350800"/>
            <a:ext cx="9144000" cy="2387600"/>
          </a:xfrm>
        </p:spPr>
        <p:txBody>
          <a:bodyPr anchor="b"/>
          <a:lstStyle>
            <a:lvl1pPr algn="l">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4F9AB51E-A732-4105-AAF9-C4C491281C8E}"/>
              </a:ext>
            </a:extLst>
          </p:cNvPr>
          <p:cNvSpPr>
            <a:spLocks noGrp="1"/>
          </p:cNvSpPr>
          <p:nvPr>
            <p:ph type="subTitle" idx="1"/>
          </p:nvPr>
        </p:nvSpPr>
        <p:spPr>
          <a:xfrm>
            <a:off x="838800" y="4899600"/>
            <a:ext cx="9144000" cy="626400"/>
          </a:xfrm>
        </p:spPr>
        <p:txBody>
          <a:bodyPr>
            <a:normAutofit/>
          </a:bodyPr>
          <a:lstStyle>
            <a:lvl1pPr marL="0" indent="0" algn="l">
              <a:buNone/>
              <a:defRPr sz="2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6" name="Slide Number Placeholder 5">
            <a:extLst>
              <a:ext uri="{FF2B5EF4-FFF2-40B4-BE49-F238E27FC236}">
                <a16:creationId xmlns:a16="http://schemas.microsoft.com/office/drawing/2014/main" id="{5B9216FF-48D2-43CC-A7A2-6B66955AF4F4}"/>
              </a:ext>
            </a:extLst>
          </p:cNvPr>
          <p:cNvSpPr>
            <a:spLocks noGrp="1"/>
          </p:cNvSpPr>
          <p:nvPr>
            <p:ph type="sldNum" sz="quarter" idx="12"/>
          </p:nvPr>
        </p:nvSpPr>
        <p:spPr>
          <a:xfrm>
            <a:off x="11335871" y="6230847"/>
            <a:ext cx="576108" cy="365125"/>
          </a:xfrm>
        </p:spPr>
        <p:txBody>
          <a:bodyPr/>
          <a:lstStyle>
            <a:lvl1pPr>
              <a:defRPr>
                <a:solidFill>
                  <a:schemeClr val="bg1"/>
                </a:solidFill>
              </a:defRPr>
            </a:lvl1pPr>
          </a:lstStyle>
          <a:p>
            <a:fld id="{4EC81F68-4976-451A-B2E9-79BCBD2F70CC}" type="slidenum">
              <a:rPr lang="en-AU" smtClean="0"/>
              <a:pPr/>
              <a:t>‹#›</a:t>
            </a:fld>
            <a:endParaRPr lang="en-AU"/>
          </a:p>
        </p:txBody>
      </p:sp>
      <p:sp>
        <p:nvSpPr>
          <p:cNvPr id="4" name="Date Placeholder 3">
            <a:extLst>
              <a:ext uri="{FF2B5EF4-FFF2-40B4-BE49-F238E27FC236}">
                <a16:creationId xmlns:a16="http://schemas.microsoft.com/office/drawing/2014/main" id="{FCDF4901-5DA8-4CDF-9DD6-0DFA0044C2F9}"/>
              </a:ext>
            </a:extLst>
          </p:cNvPr>
          <p:cNvSpPr>
            <a:spLocks noGrp="1"/>
          </p:cNvSpPr>
          <p:nvPr>
            <p:ph type="dt" sz="half" idx="10"/>
          </p:nvPr>
        </p:nvSpPr>
        <p:spPr>
          <a:xfrm>
            <a:off x="9478496" y="6230847"/>
            <a:ext cx="1736066" cy="365125"/>
          </a:xfrm>
        </p:spPr>
        <p:txBody>
          <a:bodyPr/>
          <a:lstStyle>
            <a:lvl1pPr>
              <a:defRPr>
                <a:solidFill>
                  <a:schemeClr val="bg1"/>
                </a:solidFill>
              </a:defRPr>
            </a:lvl1pPr>
          </a:lstStyle>
          <a:p>
            <a:fld id="{19C26B8A-D267-4DFE-879A-4ACA6A364552}" type="datetime1">
              <a:rPr lang="en-AU" smtClean="0"/>
              <a:t>20/05/2021</a:t>
            </a:fld>
            <a:endParaRPr lang="en-AU"/>
          </a:p>
        </p:txBody>
      </p:sp>
      <p:sp>
        <p:nvSpPr>
          <p:cNvPr id="5" name="Footer Placeholder 4">
            <a:extLst>
              <a:ext uri="{FF2B5EF4-FFF2-40B4-BE49-F238E27FC236}">
                <a16:creationId xmlns:a16="http://schemas.microsoft.com/office/drawing/2014/main" id="{4A27B57D-1C5A-4936-973A-C09D58DAEA00}"/>
              </a:ext>
            </a:extLst>
          </p:cNvPr>
          <p:cNvSpPr>
            <a:spLocks noGrp="1"/>
          </p:cNvSpPr>
          <p:nvPr>
            <p:ph type="ftr" sz="quarter" idx="11"/>
          </p:nvPr>
        </p:nvSpPr>
        <p:spPr>
          <a:xfrm>
            <a:off x="4020670" y="6230847"/>
            <a:ext cx="5336509" cy="365125"/>
          </a:xfrm>
        </p:spPr>
        <p:txBody>
          <a:bodyPr/>
          <a:lstStyle>
            <a:lvl1pPr>
              <a:defRPr>
                <a:solidFill>
                  <a:schemeClr val="bg1"/>
                </a:solidFill>
              </a:defRPr>
            </a:lvl1pPr>
          </a:lstStyle>
          <a:p>
            <a:endParaRPr lang="en-AU"/>
          </a:p>
        </p:txBody>
      </p:sp>
    </p:spTree>
    <p:extLst>
      <p:ext uri="{BB962C8B-B14F-4D97-AF65-F5344CB8AC3E}">
        <p14:creationId xmlns:p14="http://schemas.microsoft.com/office/powerpoint/2010/main" val="3191040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6B70B14-71BF-4D10-B3DA-12193BF02EE1}"/>
              </a:ext>
            </a:extLst>
          </p:cNvPr>
          <p:cNvSpPr/>
          <p:nvPr userDrawn="1"/>
        </p:nvSpPr>
        <p:spPr>
          <a:xfrm>
            <a:off x="0" y="0"/>
            <a:ext cx="3935413" cy="6858000"/>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a:extLst>
              <a:ext uri="{FF2B5EF4-FFF2-40B4-BE49-F238E27FC236}">
                <a16:creationId xmlns:a16="http://schemas.microsoft.com/office/drawing/2014/main" id="{93A023EC-89BA-427F-B659-C9BA6F7C97BD}"/>
              </a:ext>
            </a:extLst>
          </p:cNvPr>
          <p:cNvSpPr>
            <a:spLocks noGrp="1"/>
          </p:cNvSpPr>
          <p:nvPr>
            <p:ph type="title"/>
          </p:nvPr>
        </p:nvSpPr>
        <p:spPr>
          <a:xfrm>
            <a:off x="266400" y="457200"/>
            <a:ext cx="3315600" cy="1324800"/>
          </a:xfrm>
        </p:spPr>
        <p:txBody>
          <a:bodyPr anchor="t" anchorCtr="0">
            <a:noAutofit/>
          </a:bodyPr>
          <a:lstStyle>
            <a:lvl1pPr>
              <a:defRPr sz="44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6E2789DB-5346-49A4-93BC-CE824ABD6F0D}"/>
              </a:ext>
            </a:extLst>
          </p:cNvPr>
          <p:cNvSpPr>
            <a:spLocks noGrp="1"/>
          </p:cNvSpPr>
          <p:nvPr>
            <p:ph type="pic" idx="1"/>
          </p:nvPr>
        </p:nvSpPr>
        <p:spPr>
          <a:xfrm>
            <a:off x="4201812" y="457200"/>
            <a:ext cx="7724987" cy="562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AU"/>
          </a:p>
        </p:txBody>
      </p:sp>
      <p:sp>
        <p:nvSpPr>
          <p:cNvPr id="4" name="Text Placeholder 3">
            <a:extLst>
              <a:ext uri="{FF2B5EF4-FFF2-40B4-BE49-F238E27FC236}">
                <a16:creationId xmlns:a16="http://schemas.microsoft.com/office/drawing/2014/main" id="{227ED3C4-6241-480A-9C80-94FA28B6BFD3}"/>
              </a:ext>
            </a:extLst>
          </p:cNvPr>
          <p:cNvSpPr>
            <a:spLocks noGrp="1"/>
          </p:cNvSpPr>
          <p:nvPr>
            <p:ph type="body" sz="half" idx="2"/>
          </p:nvPr>
        </p:nvSpPr>
        <p:spPr>
          <a:xfrm>
            <a:off x="266400" y="3117600"/>
            <a:ext cx="3315600" cy="1846800"/>
          </a:xfrm>
        </p:spPr>
        <p:txBody>
          <a:bodyPr/>
          <a:lstStyle>
            <a:lvl1pPr marL="0" indent="0">
              <a:buNone/>
              <a:defRPr sz="2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A2BE93A-F35B-437B-B683-A13F8549B11A}"/>
              </a:ext>
            </a:extLst>
          </p:cNvPr>
          <p:cNvSpPr>
            <a:spLocks noGrp="1"/>
          </p:cNvSpPr>
          <p:nvPr>
            <p:ph type="dt" sz="half" idx="10"/>
          </p:nvPr>
        </p:nvSpPr>
        <p:spPr/>
        <p:txBody>
          <a:bodyPr/>
          <a:lstStyle/>
          <a:p>
            <a:fld id="{A3F456F0-636F-47F0-BBA2-C930FA48B289}" type="datetime1">
              <a:rPr lang="en-AU" smtClean="0"/>
              <a:t>20/05/2021</a:t>
            </a:fld>
            <a:endParaRPr lang="en-AU"/>
          </a:p>
        </p:txBody>
      </p:sp>
      <p:sp>
        <p:nvSpPr>
          <p:cNvPr id="6" name="Footer Placeholder 5">
            <a:extLst>
              <a:ext uri="{FF2B5EF4-FFF2-40B4-BE49-F238E27FC236}">
                <a16:creationId xmlns:a16="http://schemas.microsoft.com/office/drawing/2014/main" id="{F94D30DB-3BC0-4933-B267-A5A1205AA3B8}"/>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167EDBB3-96E6-4EEA-931F-DB7B9E145130}"/>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438974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Final Slide">
    <p:bg>
      <p:bgPr>
        <a:solidFill>
          <a:schemeClr val="accent2"/>
        </a:solidFill>
        <a:effectLst/>
      </p:bgPr>
    </p:bg>
    <p:spTree>
      <p:nvGrpSpPr>
        <p:cNvPr id="1" name=""/>
        <p:cNvGrpSpPr/>
        <p:nvPr/>
      </p:nvGrpSpPr>
      <p:grpSpPr>
        <a:xfrm>
          <a:off x="0" y="0"/>
          <a:ext cx="0" cy="0"/>
          <a:chOff x="0" y="0"/>
          <a:chExt cx="0" cy="0"/>
        </a:xfrm>
      </p:grpSpPr>
      <p:sp>
        <p:nvSpPr>
          <p:cNvPr id="9" name="Freeform 15">
            <a:extLst>
              <a:ext uri="{FF2B5EF4-FFF2-40B4-BE49-F238E27FC236}">
                <a16:creationId xmlns:a16="http://schemas.microsoft.com/office/drawing/2014/main" id="{A60732D9-43AE-45F7-B226-98D000B102F6}"/>
              </a:ext>
            </a:extLst>
          </p:cNvPr>
          <p:cNvSpPr>
            <a:spLocks/>
          </p:cNvSpPr>
          <p:nvPr userDrawn="1"/>
        </p:nvSpPr>
        <p:spPr bwMode="auto">
          <a:xfrm flipH="1">
            <a:off x="-2935513" y="4166205"/>
            <a:ext cx="11139999" cy="3591552"/>
          </a:xfrm>
          <a:custGeom>
            <a:avLst/>
            <a:gdLst>
              <a:gd name="T0" fmla="*/ 6807 w 8055"/>
              <a:gd name="T1" fmla="*/ 1082 h 2594"/>
              <a:gd name="T2" fmla="*/ 3279 w 8055"/>
              <a:gd name="T3" fmla="*/ 786 h 2594"/>
              <a:gd name="T4" fmla="*/ 1046 w 8055"/>
              <a:gd name="T5" fmla="*/ 5 h 2594"/>
              <a:gd name="T6" fmla="*/ 1063 w 8055"/>
              <a:gd name="T7" fmla="*/ 6 h 2594"/>
              <a:gd name="T8" fmla="*/ 0 w 8055"/>
              <a:gd name="T9" fmla="*/ 292 h 2594"/>
              <a:gd name="T10" fmla="*/ 1311 w 8055"/>
              <a:gd name="T11" fmla="*/ 482 h 2594"/>
              <a:gd name="T12" fmla="*/ 3231 w 8055"/>
              <a:gd name="T13" fmla="*/ 1898 h 2594"/>
              <a:gd name="T14" fmla="*/ 5831 w 8055"/>
              <a:gd name="T15" fmla="*/ 1722 h 2594"/>
              <a:gd name="T16" fmla="*/ 8055 w 8055"/>
              <a:gd name="T17" fmla="*/ 1346 h 2594"/>
              <a:gd name="T18" fmla="*/ 8055 w 8055"/>
              <a:gd name="T19" fmla="*/ 1098 h 2594"/>
              <a:gd name="T20" fmla="*/ 6807 w 8055"/>
              <a:gd name="T21" fmla="*/ 1082 h 2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55" h="2594">
                <a:moveTo>
                  <a:pt x="6807" y="1082"/>
                </a:moveTo>
                <a:cubicBezTo>
                  <a:pt x="5911" y="1330"/>
                  <a:pt x="4872" y="1860"/>
                  <a:pt x="3279" y="786"/>
                </a:cubicBezTo>
                <a:cubicBezTo>
                  <a:pt x="2364" y="169"/>
                  <a:pt x="1673" y="0"/>
                  <a:pt x="1046" y="5"/>
                </a:cubicBezTo>
                <a:cubicBezTo>
                  <a:pt x="1057" y="6"/>
                  <a:pt x="1063" y="6"/>
                  <a:pt x="1063" y="6"/>
                </a:cubicBezTo>
                <a:cubicBezTo>
                  <a:pt x="1063" y="6"/>
                  <a:pt x="530" y="57"/>
                  <a:pt x="0" y="292"/>
                </a:cubicBezTo>
                <a:cubicBezTo>
                  <a:pt x="399" y="260"/>
                  <a:pt x="917" y="274"/>
                  <a:pt x="1311" y="482"/>
                </a:cubicBezTo>
                <a:cubicBezTo>
                  <a:pt x="2055" y="874"/>
                  <a:pt x="2783" y="1610"/>
                  <a:pt x="3231" y="1898"/>
                </a:cubicBezTo>
                <a:cubicBezTo>
                  <a:pt x="3598" y="2134"/>
                  <a:pt x="4463" y="2594"/>
                  <a:pt x="5831" y="1722"/>
                </a:cubicBezTo>
                <a:cubicBezTo>
                  <a:pt x="7199" y="850"/>
                  <a:pt x="8055" y="1346"/>
                  <a:pt x="8055" y="1346"/>
                </a:cubicBezTo>
                <a:cubicBezTo>
                  <a:pt x="8055" y="1098"/>
                  <a:pt x="8055" y="1098"/>
                  <a:pt x="8055" y="1098"/>
                </a:cubicBezTo>
                <a:cubicBezTo>
                  <a:pt x="8055" y="1098"/>
                  <a:pt x="7703" y="834"/>
                  <a:pt x="6807" y="1082"/>
                </a:cubicBezTo>
                <a:close/>
              </a:path>
            </a:pathLst>
          </a:custGeom>
          <a:gradFill flip="none" rotWithShape="1">
            <a:gsLst>
              <a:gs pos="17000">
                <a:srgbClr val="360F3C">
                  <a:alpha val="70000"/>
                </a:srgbClr>
              </a:gs>
              <a:gs pos="57000">
                <a:srgbClr val="5C1C8C">
                  <a:alpha val="20000"/>
                </a:srgbClr>
              </a:gs>
              <a:gs pos="94000">
                <a:srgbClr val="C72032">
                  <a:alpha val="50000"/>
                </a:srgbClr>
              </a:gs>
            </a:gsLst>
            <a:lin ang="10800000" scaled="1"/>
            <a:tileRect/>
          </a:gradFill>
          <a:ln>
            <a:noFill/>
          </a:ln>
          <a:effec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22324"/>
              </a:solidFill>
              <a:effectLst/>
              <a:uLnTx/>
              <a:uFillTx/>
              <a:latin typeface="Futura Std Light"/>
              <a:ea typeface="+mn-ea"/>
              <a:cs typeface="+mn-cs"/>
              <a:sym typeface="Futura Std Light"/>
            </a:endParaRPr>
          </a:p>
        </p:txBody>
      </p:sp>
      <p:sp>
        <p:nvSpPr>
          <p:cNvPr id="10" name="Freeform 16">
            <a:extLst>
              <a:ext uri="{FF2B5EF4-FFF2-40B4-BE49-F238E27FC236}">
                <a16:creationId xmlns:a16="http://schemas.microsoft.com/office/drawing/2014/main" id="{20B52A3C-76FF-428B-9F8F-F455D362E761}"/>
              </a:ext>
            </a:extLst>
          </p:cNvPr>
          <p:cNvSpPr>
            <a:spLocks/>
          </p:cNvSpPr>
          <p:nvPr userDrawn="1"/>
        </p:nvSpPr>
        <p:spPr bwMode="auto">
          <a:xfrm flipH="1">
            <a:off x="6738333" y="4064389"/>
            <a:ext cx="5985254" cy="2631276"/>
          </a:xfrm>
          <a:custGeom>
            <a:avLst/>
            <a:gdLst>
              <a:gd name="T0" fmla="*/ 2196 w 4328"/>
              <a:gd name="T1" fmla="*/ 1896 h 1900"/>
              <a:gd name="T2" fmla="*/ 2448 w 4328"/>
              <a:gd name="T3" fmla="*/ 992 h 1900"/>
              <a:gd name="T4" fmla="*/ 4328 w 4328"/>
              <a:gd name="T5" fmla="*/ 80 h 1900"/>
              <a:gd name="T6" fmla="*/ 1632 w 4328"/>
              <a:gd name="T7" fmla="*/ 420 h 1900"/>
              <a:gd name="T8" fmla="*/ 248 w 4328"/>
              <a:gd name="T9" fmla="*/ 1900 h 1900"/>
              <a:gd name="T10" fmla="*/ 2196 w 4328"/>
              <a:gd name="T11" fmla="*/ 1896 h 1900"/>
            </a:gdLst>
            <a:ahLst/>
            <a:cxnLst>
              <a:cxn ang="0">
                <a:pos x="T0" y="T1"/>
              </a:cxn>
              <a:cxn ang="0">
                <a:pos x="T2" y="T3"/>
              </a:cxn>
              <a:cxn ang="0">
                <a:pos x="T4" y="T5"/>
              </a:cxn>
              <a:cxn ang="0">
                <a:pos x="T6" y="T7"/>
              </a:cxn>
              <a:cxn ang="0">
                <a:pos x="T8" y="T9"/>
              </a:cxn>
              <a:cxn ang="0">
                <a:pos x="T10" y="T11"/>
              </a:cxn>
            </a:cxnLst>
            <a:rect l="0" t="0" r="r" b="b"/>
            <a:pathLst>
              <a:path w="4328" h="1900">
                <a:moveTo>
                  <a:pt x="2196" y="1896"/>
                </a:moveTo>
                <a:cubicBezTo>
                  <a:pt x="2196" y="1896"/>
                  <a:pt x="2113" y="1475"/>
                  <a:pt x="2448" y="992"/>
                </a:cubicBezTo>
                <a:cubicBezTo>
                  <a:pt x="2992" y="208"/>
                  <a:pt x="4328" y="80"/>
                  <a:pt x="4328" y="80"/>
                </a:cubicBezTo>
                <a:cubicBezTo>
                  <a:pt x="4328" y="80"/>
                  <a:pt x="3161" y="0"/>
                  <a:pt x="1632" y="420"/>
                </a:cubicBezTo>
                <a:cubicBezTo>
                  <a:pt x="0" y="868"/>
                  <a:pt x="248" y="1900"/>
                  <a:pt x="248" y="1900"/>
                </a:cubicBezTo>
                <a:lnTo>
                  <a:pt x="2196" y="1896"/>
                </a:lnTo>
                <a:close/>
              </a:path>
            </a:pathLst>
          </a:custGeom>
          <a:gradFill flip="none" rotWithShape="1">
            <a:gsLst>
              <a:gs pos="37000">
                <a:srgbClr val="D93B50">
                  <a:alpha val="50000"/>
                </a:srgbClr>
              </a:gs>
              <a:gs pos="0">
                <a:srgbClr val="C72032">
                  <a:alpha val="80000"/>
                </a:srgbClr>
              </a:gs>
              <a:gs pos="95575">
                <a:srgbClr val="5C1C8C">
                  <a:alpha val="35000"/>
                </a:srgbClr>
              </a:gs>
            </a:gsLst>
            <a:lin ang="18900000" scaled="1"/>
            <a:tileRect/>
          </a:gra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22324"/>
              </a:solidFill>
              <a:effectLst/>
              <a:uLnTx/>
              <a:uFillTx/>
              <a:latin typeface="Futura Std Light"/>
              <a:ea typeface="+mn-ea"/>
              <a:cs typeface="+mn-cs"/>
              <a:sym typeface="Futura Std Light"/>
            </a:endParaRPr>
          </a:p>
        </p:txBody>
      </p:sp>
      <p:pic>
        <p:nvPicPr>
          <p:cNvPr id="7" name="Picture 6">
            <a:extLst>
              <a:ext uri="{FF2B5EF4-FFF2-40B4-BE49-F238E27FC236}">
                <a16:creationId xmlns:a16="http://schemas.microsoft.com/office/drawing/2014/main" id="{D7659222-D08F-45A0-BBAE-5F79E3B4594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973232" y="2729735"/>
            <a:ext cx="4245537" cy="1398530"/>
          </a:xfrm>
          <a:prstGeom prst="rect">
            <a:avLst/>
          </a:prstGeom>
        </p:spPr>
      </p:pic>
    </p:spTree>
    <p:extLst>
      <p:ext uri="{BB962C8B-B14F-4D97-AF65-F5344CB8AC3E}">
        <p14:creationId xmlns:p14="http://schemas.microsoft.com/office/powerpoint/2010/main" val="10298087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41866808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609600" y="1600201"/>
            <a:ext cx="5384800" cy="4525963"/>
          </a:xfrm>
        </p:spPr>
        <p:txBody>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Content Placeholder 2"/>
          <p:cNvSpPr>
            <a:spLocks noGrp="1"/>
          </p:cNvSpPr>
          <p:nvPr>
            <p:ph sz="half" idx="10"/>
          </p:nvPr>
        </p:nvSpPr>
        <p:spPr>
          <a:xfrm>
            <a:off x="6096000" y="1617681"/>
            <a:ext cx="5384800" cy="4525963"/>
          </a:xfrm>
        </p:spPr>
        <p:txBody>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26505621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a:t>CLICK TO EDIT MASTER TITLE STYLE</a:t>
            </a:r>
            <a:endParaRPr lang="en-AU"/>
          </a:p>
        </p:txBody>
      </p:sp>
      <p:sp>
        <p:nvSpPr>
          <p:cNvPr id="3" name="Text Placeholder 2"/>
          <p:cNvSpPr>
            <a:spLocks noGrp="1"/>
          </p:cNvSpPr>
          <p:nvPr>
            <p:ph type="body" idx="1"/>
          </p:nvPr>
        </p:nvSpPr>
        <p:spPr>
          <a:xfrm>
            <a:off x="609600" y="1357299"/>
            <a:ext cx="5386917" cy="817577"/>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6193368" y="1357299"/>
            <a:ext cx="5389033" cy="817577"/>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23405377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MASTER TITLE STYLE</a:t>
            </a:r>
            <a:endParaRPr lang="en-AU"/>
          </a:p>
        </p:txBody>
      </p:sp>
    </p:spTree>
    <p:extLst>
      <p:ext uri="{BB962C8B-B14F-4D97-AF65-F5344CB8AC3E}">
        <p14:creationId xmlns:p14="http://schemas.microsoft.com/office/powerpoint/2010/main" val="3892918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Agenda">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CABBF1-340C-406B-8C6D-79AE564C0DDF}"/>
              </a:ext>
            </a:extLst>
          </p:cNvPr>
          <p:cNvSpPr/>
          <p:nvPr userDrawn="1"/>
        </p:nvSpPr>
        <p:spPr>
          <a:xfrm>
            <a:off x="0" y="0"/>
            <a:ext cx="3935413" cy="6858000"/>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a:extLst>
              <a:ext uri="{FF2B5EF4-FFF2-40B4-BE49-F238E27FC236}">
                <a16:creationId xmlns:a16="http://schemas.microsoft.com/office/drawing/2014/main" id="{94B8A512-F5E2-4729-A3C7-D3CBFFA81415}"/>
              </a:ext>
            </a:extLst>
          </p:cNvPr>
          <p:cNvSpPr>
            <a:spLocks noGrp="1"/>
          </p:cNvSpPr>
          <p:nvPr>
            <p:ph type="title"/>
          </p:nvPr>
        </p:nvSpPr>
        <p:spPr>
          <a:xfrm>
            <a:off x="266400" y="457200"/>
            <a:ext cx="3315600" cy="1324800"/>
          </a:xfrm>
        </p:spPr>
        <p:txBody>
          <a:bodyPr anchor="t" anchorCtr="0">
            <a:noAutofit/>
          </a:bodyPr>
          <a:lstStyle>
            <a:lvl1pPr>
              <a:defRPr sz="4400"/>
            </a:lvl1pPr>
          </a:lstStyle>
          <a:p>
            <a:r>
              <a:rPr lang="en-US"/>
              <a:t>Click to edit Master title style</a:t>
            </a:r>
            <a:endParaRPr lang="en-AU"/>
          </a:p>
        </p:txBody>
      </p:sp>
      <p:sp>
        <p:nvSpPr>
          <p:cNvPr id="5" name="Date Placeholder 4">
            <a:extLst>
              <a:ext uri="{FF2B5EF4-FFF2-40B4-BE49-F238E27FC236}">
                <a16:creationId xmlns:a16="http://schemas.microsoft.com/office/drawing/2014/main" id="{AEB08899-091A-4986-B914-D309D6491E2A}"/>
              </a:ext>
            </a:extLst>
          </p:cNvPr>
          <p:cNvSpPr>
            <a:spLocks noGrp="1"/>
          </p:cNvSpPr>
          <p:nvPr>
            <p:ph type="dt" sz="half" idx="10"/>
          </p:nvPr>
        </p:nvSpPr>
        <p:spPr/>
        <p:txBody>
          <a:bodyPr/>
          <a:lstStyle/>
          <a:p>
            <a:fld id="{03230C1F-AFF3-4284-BD19-B8D596528C40}" type="datetime1">
              <a:rPr lang="en-AU" smtClean="0"/>
              <a:t>20/05/2021</a:t>
            </a:fld>
            <a:endParaRPr lang="en-AU"/>
          </a:p>
        </p:txBody>
      </p:sp>
      <p:sp>
        <p:nvSpPr>
          <p:cNvPr id="6" name="Footer Placeholder 5">
            <a:extLst>
              <a:ext uri="{FF2B5EF4-FFF2-40B4-BE49-F238E27FC236}">
                <a16:creationId xmlns:a16="http://schemas.microsoft.com/office/drawing/2014/main" id="{B935479A-D9D2-45B0-9A87-66C743FAB20E}"/>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F7E2F7D9-6D72-472F-9761-0399665077CA}"/>
              </a:ext>
            </a:extLst>
          </p:cNvPr>
          <p:cNvSpPr>
            <a:spLocks noGrp="1"/>
          </p:cNvSpPr>
          <p:nvPr>
            <p:ph type="sldNum" sz="quarter" idx="12"/>
          </p:nvPr>
        </p:nvSpPr>
        <p:spPr/>
        <p:txBody>
          <a:bodyPr/>
          <a:lstStyle/>
          <a:p>
            <a:fld id="{4EC81F68-4976-451A-B2E9-79BCBD2F70CC}" type="slidenum">
              <a:rPr lang="en-AU" smtClean="0"/>
              <a:t>‹#›</a:t>
            </a:fld>
            <a:endParaRPr lang="en-AU"/>
          </a:p>
        </p:txBody>
      </p:sp>
      <p:sp>
        <p:nvSpPr>
          <p:cNvPr id="9" name="Text Placeholder 8">
            <a:extLst>
              <a:ext uri="{FF2B5EF4-FFF2-40B4-BE49-F238E27FC236}">
                <a16:creationId xmlns:a16="http://schemas.microsoft.com/office/drawing/2014/main" id="{1F1E3B37-D501-42E3-9623-5B5A892FD8A7}"/>
              </a:ext>
            </a:extLst>
          </p:cNvPr>
          <p:cNvSpPr>
            <a:spLocks noGrp="1"/>
          </p:cNvSpPr>
          <p:nvPr>
            <p:ph type="body" sz="quarter" idx="13"/>
          </p:nvPr>
        </p:nvSpPr>
        <p:spPr>
          <a:xfrm>
            <a:off x="4201200" y="457200"/>
            <a:ext cx="7725600" cy="5626800"/>
          </a:xfrm>
        </p:spPr>
        <p:txBody>
          <a:bodyPr/>
          <a:lstStyle>
            <a:lvl1pPr marL="450850" indent="-450850">
              <a:buFont typeface="+mj-lt"/>
              <a:buAutoNum type="arabicPeriod"/>
              <a:defRPr/>
            </a:lvl1pPr>
            <a:lvl2pPr marL="914400" indent="-457200">
              <a:buFont typeface="+mj-lt"/>
              <a:buAutoNum type="arabicPeriod"/>
              <a:defRPr/>
            </a:lvl2pPr>
            <a:lvl3pPr marL="1371600" indent="-457200">
              <a:buFont typeface="+mj-lt"/>
              <a:buAutoNum type="arabicPeriod"/>
              <a:defRPr/>
            </a:lvl3pPr>
            <a:lvl4pPr marL="1714500" indent="-342900">
              <a:buFont typeface="+mj-lt"/>
              <a:buAutoNum type="arabicPeriod"/>
              <a:defRPr/>
            </a:lvl4pPr>
            <a:lvl5pPr marL="2171700" indent="-342900">
              <a:buFont typeface="+mj-lt"/>
              <a:buAutoNum type="arabicPeriod"/>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16134550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078D73-741E-4A3A-B8C4-124CE6BAC49F}"/>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3D4DF620-32AE-46C9-9F22-DDE369B504A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9E8A0033-3118-46E0-9F01-3652AE36EBE3}"/>
              </a:ext>
            </a:extLst>
          </p:cNvPr>
          <p:cNvSpPr>
            <a:spLocks noGrp="1"/>
          </p:cNvSpPr>
          <p:nvPr>
            <p:ph type="dt" sz="half" idx="10"/>
          </p:nvPr>
        </p:nvSpPr>
        <p:spPr/>
        <p:txBody>
          <a:bodyPr/>
          <a:lstStyle/>
          <a:p>
            <a:fld id="{76B11863-6D55-4E26-A8C4-564E5797E1F1}" type="datetime1">
              <a:rPr lang="en-AU" smtClean="0"/>
              <a:t>20/05/2021</a:t>
            </a:fld>
            <a:endParaRPr lang="en-AU"/>
          </a:p>
        </p:txBody>
      </p:sp>
      <p:sp>
        <p:nvSpPr>
          <p:cNvPr id="5" name="Footer Placeholder 4">
            <a:extLst>
              <a:ext uri="{FF2B5EF4-FFF2-40B4-BE49-F238E27FC236}">
                <a16:creationId xmlns:a16="http://schemas.microsoft.com/office/drawing/2014/main" id="{947995D5-0AEB-4D1D-8A60-9100F1F04538}"/>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1B05ED6E-F140-4083-9570-EFDF8AAE9C49}"/>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10462795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07475-FEE0-40F3-B487-DB82C280664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2A56FD0D-B4CE-41F4-9879-E575CB28F436}"/>
              </a:ext>
            </a:extLst>
          </p:cNvPr>
          <p:cNvSpPr>
            <a:spLocks noGrp="1"/>
          </p:cNvSpPr>
          <p:nvPr>
            <p:ph type="body" idx="1"/>
          </p:nvPr>
        </p:nvSpPr>
        <p:spPr>
          <a:xfrm>
            <a:off x="831850" y="4589463"/>
            <a:ext cx="105156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3BDB86D-BED8-4F4E-A228-4A9502398278}"/>
              </a:ext>
            </a:extLst>
          </p:cNvPr>
          <p:cNvSpPr>
            <a:spLocks noGrp="1"/>
          </p:cNvSpPr>
          <p:nvPr>
            <p:ph type="dt" sz="half" idx="10"/>
          </p:nvPr>
        </p:nvSpPr>
        <p:spPr/>
        <p:txBody>
          <a:bodyPr/>
          <a:lstStyle>
            <a:lvl1pPr>
              <a:defRPr>
                <a:solidFill>
                  <a:schemeClr val="bg1"/>
                </a:solidFill>
              </a:defRPr>
            </a:lvl1pPr>
          </a:lstStyle>
          <a:p>
            <a:fld id="{F27A1A61-2C7C-4A5A-87D9-EB525D4638FF}" type="datetime1">
              <a:rPr lang="en-AU" smtClean="0"/>
              <a:t>20/05/2021</a:t>
            </a:fld>
            <a:endParaRPr lang="en-AU"/>
          </a:p>
        </p:txBody>
      </p:sp>
      <p:sp>
        <p:nvSpPr>
          <p:cNvPr id="5" name="Footer Placeholder 4">
            <a:extLst>
              <a:ext uri="{FF2B5EF4-FFF2-40B4-BE49-F238E27FC236}">
                <a16:creationId xmlns:a16="http://schemas.microsoft.com/office/drawing/2014/main" id="{8C4C2DBD-604C-465E-B9D8-B4B22647CF29}"/>
              </a:ext>
            </a:extLst>
          </p:cNvPr>
          <p:cNvSpPr>
            <a:spLocks noGrp="1"/>
          </p:cNvSpPr>
          <p:nvPr>
            <p:ph type="ftr" sz="quarter" idx="11"/>
          </p:nvPr>
        </p:nvSpPr>
        <p:spPr/>
        <p:txBody>
          <a:bodyPr/>
          <a:lstStyle>
            <a:lvl1pPr>
              <a:defRPr>
                <a:solidFill>
                  <a:schemeClr val="bg1"/>
                </a:solidFill>
              </a:defRPr>
            </a:lvl1pPr>
          </a:lstStyle>
          <a:p>
            <a:endParaRPr lang="en-AU"/>
          </a:p>
        </p:txBody>
      </p:sp>
      <p:sp>
        <p:nvSpPr>
          <p:cNvPr id="6" name="Slide Number Placeholder 5">
            <a:extLst>
              <a:ext uri="{FF2B5EF4-FFF2-40B4-BE49-F238E27FC236}">
                <a16:creationId xmlns:a16="http://schemas.microsoft.com/office/drawing/2014/main" id="{DFD5CE2D-E898-480E-8C7D-50D7E3781CA3}"/>
              </a:ext>
            </a:extLst>
          </p:cNvPr>
          <p:cNvSpPr>
            <a:spLocks noGrp="1"/>
          </p:cNvSpPr>
          <p:nvPr>
            <p:ph type="sldNum" sz="quarter" idx="12"/>
          </p:nvPr>
        </p:nvSpPr>
        <p:spPr/>
        <p:txBody>
          <a:bodyPr/>
          <a:lstStyle>
            <a:lvl1pPr>
              <a:defRPr>
                <a:solidFill>
                  <a:schemeClr val="bg1"/>
                </a:solidFill>
              </a:defRPr>
            </a:lvl1pPr>
          </a:lstStyle>
          <a:p>
            <a:fld id="{4EC81F68-4976-451A-B2E9-79BCBD2F70CC}" type="slidenum">
              <a:rPr lang="en-AU" smtClean="0"/>
              <a:pPr/>
              <a:t>‹#›</a:t>
            </a:fld>
            <a:endParaRPr lang="en-AU"/>
          </a:p>
        </p:txBody>
      </p:sp>
    </p:spTree>
    <p:extLst>
      <p:ext uri="{BB962C8B-B14F-4D97-AF65-F5344CB8AC3E}">
        <p14:creationId xmlns:p14="http://schemas.microsoft.com/office/powerpoint/2010/main" val="2570968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775BD-C264-4D14-9F9C-5E355E6152C5}"/>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C050E30A-9FDC-436A-82DC-AF6B205EB45E}"/>
              </a:ext>
            </a:extLst>
          </p:cNvPr>
          <p:cNvSpPr>
            <a:spLocks noGrp="1"/>
          </p:cNvSpPr>
          <p:nvPr>
            <p:ph sz="half" idx="1"/>
          </p:nvPr>
        </p:nvSpPr>
        <p:spPr>
          <a:xfrm>
            <a:off x="235528" y="1825625"/>
            <a:ext cx="57564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66E30723-81C3-4A18-9021-A93A3C56F363}"/>
              </a:ext>
            </a:extLst>
          </p:cNvPr>
          <p:cNvSpPr>
            <a:spLocks noGrp="1"/>
          </p:cNvSpPr>
          <p:nvPr>
            <p:ph sz="half" idx="2"/>
          </p:nvPr>
        </p:nvSpPr>
        <p:spPr>
          <a:xfrm>
            <a:off x="6172200" y="1825625"/>
            <a:ext cx="5757708"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CC43672F-28FD-447E-B5A2-6040CEC9D790}"/>
              </a:ext>
            </a:extLst>
          </p:cNvPr>
          <p:cNvSpPr>
            <a:spLocks noGrp="1"/>
          </p:cNvSpPr>
          <p:nvPr>
            <p:ph type="dt" sz="half" idx="10"/>
          </p:nvPr>
        </p:nvSpPr>
        <p:spPr/>
        <p:txBody>
          <a:bodyPr/>
          <a:lstStyle/>
          <a:p>
            <a:fld id="{DDC67905-FC53-4396-B3CA-2682794D2D36}" type="datetime1">
              <a:rPr lang="en-AU" smtClean="0"/>
              <a:t>20/05/2021</a:t>
            </a:fld>
            <a:endParaRPr lang="en-AU"/>
          </a:p>
        </p:txBody>
      </p:sp>
      <p:sp>
        <p:nvSpPr>
          <p:cNvPr id="6" name="Footer Placeholder 5">
            <a:extLst>
              <a:ext uri="{FF2B5EF4-FFF2-40B4-BE49-F238E27FC236}">
                <a16:creationId xmlns:a16="http://schemas.microsoft.com/office/drawing/2014/main" id="{69EE0952-34FB-4217-8FBC-774BE000F6F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F1122B44-2702-4DE0-8F4B-297ACA78CA11}"/>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2554385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346C0-76B2-4261-BBDE-BA8E98953FAE}"/>
              </a:ext>
            </a:extLst>
          </p:cNvPr>
          <p:cNvSpPr>
            <a:spLocks noGrp="1"/>
          </p:cNvSpPr>
          <p:nvPr>
            <p:ph type="title"/>
          </p:nvPr>
        </p:nvSpPr>
        <p:spPr>
          <a:xfrm>
            <a:off x="234000" y="136800"/>
            <a:ext cx="9003600" cy="1188000"/>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526F9673-06A6-4883-87B9-AEFCC485B9D1}"/>
              </a:ext>
            </a:extLst>
          </p:cNvPr>
          <p:cNvSpPr>
            <a:spLocks noGrp="1"/>
          </p:cNvSpPr>
          <p:nvPr>
            <p:ph type="body" idx="1"/>
          </p:nvPr>
        </p:nvSpPr>
        <p:spPr>
          <a:xfrm>
            <a:off x="234000" y="1681163"/>
            <a:ext cx="576357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5ECD162-0697-49BE-8899-05FCFB71539C}"/>
              </a:ext>
            </a:extLst>
          </p:cNvPr>
          <p:cNvSpPr>
            <a:spLocks noGrp="1"/>
          </p:cNvSpPr>
          <p:nvPr>
            <p:ph sz="half" idx="2"/>
          </p:nvPr>
        </p:nvSpPr>
        <p:spPr>
          <a:xfrm>
            <a:off x="234000" y="2505075"/>
            <a:ext cx="5763575"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A69E6007-785B-41D0-B932-2B4BFF073755}"/>
              </a:ext>
            </a:extLst>
          </p:cNvPr>
          <p:cNvSpPr>
            <a:spLocks noGrp="1"/>
          </p:cNvSpPr>
          <p:nvPr>
            <p:ph type="body" sz="quarter" idx="3"/>
          </p:nvPr>
        </p:nvSpPr>
        <p:spPr>
          <a:xfrm>
            <a:off x="6172200" y="1681163"/>
            <a:ext cx="576360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35DF337-0335-4780-B1BA-0BBD0A42EA5C}"/>
              </a:ext>
            </a:extLst>
          </p:cNvPr>
          <p:cNvSpPr>
            <a:spLocks noGrp="1"/>
          </p:cNvSpPr>
          <p:nvPr>
            <p:ph sz="quarter" idx="4"/>
          </p:nvPr>
        </p:nvSpPr>
        <p:spPr>
          <a:xfrm>
            <a:off x="6172200" y="2505075"/>
            <a:ext cx="576360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30D2C4F8-CFFF-463C-BEA7-03012D7F8516}"/>
              </a:ext>
            </a:extLst>
          </p:cNvPr>
          <p:cNvSpPr>
            <a:spLocks noGrp="1"/>
          </p:cNvSpPr>
          <p:nvPr>
            <p:ph type="dt" sz="half" idx="10"/>
          </p:nvPr>
        </p:nvSpPr>
        <p:spPr/>
        <p:txBody>
          <a:bodyPr/>
          <a:lstStyle/>
          <a:p>
            <a:fld id="{FCB5436F-4535-42A0-B5CA-09E15DDE10B5}" type="datetime1">
              <a:rPr lang="en-AU" smtClean="0"/>
              <a:t>20/05/2021</a:t>
            </a:fld>
            <a:endParaRPr lang="en-AU"/>
          </a:p>
        </p:txBody>
      </p:sp>
      <p:sp>
        <p:nvSpPr>
          <p:cNvPr id="8" name="Footer Placeholder 7">
            <a:extLst>
              <a:ext uri="{FF2B5EF4-FFF2-40B4-BE49-F238E27FC236}">
                <a16:creationId xmlns:a16="http://schemas.microsoft.com/office/drawing/2014/main" id="{45F5B21B-D917-4C2D-A86B-12BB20BCDC13}"/>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3ED006EB-F623-4403-A677-A9921610C0AE}"/>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33655750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E57A25-6280-4D1F-8222-2DE5D168B254}"/>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AF5B11E6-D675-4EEF-978E-E387831969B1}"/>
              </a:ext>
            </a:extLst>
          </p:cNvPr>
          <p:cNvSpPr>
            <a:spLocks noGrp="1"/>
          </p:cNvSpPr>
          <p:nvPr>
            <p:ph type="dt" sz="half" idx="10"/>
          </p:nvPr>
        </p:nvSpPr>
        <p:spPr/>
        <p:txBody>
          <a:bodyPr/>
          <a:lstStyle/>
          <a:p>
            <a:fld id="{D815AB49-6F22-4ED0-B589-EC2B677883EB}" type="datetime1">
              <a:rPr lang="en-AU" smtClean="0"/>
              <a:t>20/05/2021</a:t>
            </a:fld>
            <a:endParaRPr lang="en-AU"/>
          </a:p>
        </p:txBody>
      </p:sp>
      <p:sp>
        <p:nvSpPr>
          <p:cNvPr id="4" name="Footer Placeholder 3">
            <a:extLst>
              <a:ext uri="{FF2B5EF4-FFF2-40B4-BE49-F238E27FC236}">
                <a16:creationId xmlns:a16="http://schemas.microsoft.com/office/drawing/2014/main" id="{495CDF87-D029-4429-9F21-882389F5C0E6}"/>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170BC53C-4C4B-4FB5-B43A-F9255C94B3E5}"/>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1857413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6ABD13F-814C-4D3A-8EB6-2F0288292708}"/>
              </a:ext>
            </a:extLst>
          </p:cNvPr>
          <p:cNvSpPr>
            <a:spLocks noGrp="1"/>
          </p:cNvSpPr>
          <p:nvPr>
            <p:ph type="dt" sz="half" idx="10"/>
          </p:nvPr>
        </p:nvSpPr>
        <p:spPr/>
        <p:txBody>
          <a:bodyPr/>
          <a:lstStyle/>
          <a:p>
            <a:fld id="{76062BD9-CBA2-434B-A965-D8BD4E005856}" type="datetime1">
              <a:rPr lang="en-AU" smtClean="0"/>
              <a:t>20/05/2021</a:t>
            </a:fld>
            <a:endParaRPr lang="en-AU"/>
          </a:p>
        </p:txBody>
      </p:sp>
      <p:sp>
        <p:nvSpPr>
          <p:cNvPr id="3" name="Footer Placeholder 2">
            <a:extLst>
              <a:ext uri="{FF2B5EF4-FFF2-40B4-BE49-F238E27FC236}">
                <a16:creationId xmlns:a16="http://schemas.microsoft.com/office/drawing/2014/main" id="{A6DB036C-D370-4FDE-B942-8258769CEEC3}"/>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00CCFD27-C193-40B6-BAF5-5C073FCA20A5}"/>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2781370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CABBF1-340C-406B-8C6D-79AE564C0DDF}"/>
              </a:ext>
            </a:extLst>
          </p:cNvPr>
          <p:cNvSpPr/>
          <p:nvPr userDrawn="1"/>
        </p:nvSpPr>
        <p:spPr>
          <a:xfrm>
            <a:off x="0" y="0"/>
            <a:ext cx="3935413" cy="6858000"/>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a:extLst>
              <a:ext uri="{FF2B5EF4-FFF2-40B4-BE49-F238E27FC236}">
                <a16:creationId xmlns:a16="http://schemas.microsoft.com/office/drawing/2014/main" id="{94B8A512-F5E2-4729-A3C7-D3CBFFA81415}"/>
              </a:ext>
            </a:extLst>
          </p:cNvPr>
          <p:cNvSpPr>
            <a:spLocks noGrp="1"/>
          </p:cNvSpPr>
          <p:nvPr>
            <p:ph type="title"/>
          </p:nvPr>
        </p:nvSpPr>
        <p:spPr>
          <a:xfrm>
            <a:off x="266400" y="457200"/>
            <a:ext cx="3315600" cy="1324800"/>
          </a:xfrm>
        </p:spPr>
        <p:txBody>
          <a:bodyPr anchor="t" anchorCtr="0">
            <a:noAutofit/>
          </a:bodyPr>
          <a:lstStyle>
            <a:lvl1pPr>
              <a:defRPr sz="44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5AE116F7-0AE7-40B0-9C9D-0F9CBF82DF85}"/>
              </a:ext>
            </a:extLst>
          </p:cNvPr>
          <p:cNvSpPr>
            <a:spLocks noGrp="1"/>
          </p:cNvSpPr>
          <p:nvPr>
            <p:ph idx="1"/>
          </p:nvPr>
        </p:nvSpPr>
        <p:spPr>
          <a:xfrm>
            <a:off x="4201812" y="457200"/>
            <a:ext cx="7724987" cy="562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4A46DFC6-B1F9-4548-AD13-D6EEFAE6DD0C}"/>
              </a:ext>
            </a:extLst>
          </p:cNvPr>
          <p:cNvSpPr>
            <a:spLocks noGrp="1"/>
          </p:cNvSpPr>
          <p:nvPr>
            <p:ph type="body" sz="half" idx="2"/>
          </p:nvPr>
        </p:nvSpPr>
        <p:spPr>
          <a:xfrm>
            <a:off x="266400" y="3117600"/>
            <a:ext cx="3315600" cy="1846800"/>
          </a:xfrm>
        </p:spPr>
        <p:txBody>
          <a:bodyPr>
            <a:normAutofit/>
          </a:bodyPr>
          <a:lstStyle>
            <a:lvl1pPr marL="0" indent="0">
              <a:buNone/>
              <a:defRPr sz="2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EB08899-091A-4986-B914-D309D6491E2A}"/>
              </a:ext>
            </a:extLst>
          </p:cNvPr>
          <p:cNvSpPr>
            <a:spLocks noGrp="1"/>
          </p:cNvSpPr>
          <p:nvPr>
            <p:ph type="dt" sz="half" idx="10"/>
          </p:nvPr>
        </p:nvSpPr>
        <p:spPr/>
        <p:txBody>
          <a:bodyPr/>
          <a:lstStyle/>
          <a:p>
            <a:fld id="{4089AC73-4B71-40F5-AC54-9DE09DE74C46}" type="datetime1">
              <a:rPr lang="en-AU" smtClean="0"/>
              <a:t>20/05/2021</a:t>
            </a:fld>
            <a:endParaRPr lang="en-AU"/>
          </a:p>
        </p:txBody>
      </p:sp>
      <p:sp>
        <p:nvSpPr>
          <p:cNvPr id="6" name="Footer Placeholder 5">
            <a:extLst>
              <a:ext uri="{FF2B5EF4-FFF2-40B4-BE49-F238E27FC236}">
                <a16:creationId xmlns:a16="http://schemas.microsoft.com/office/drawing/2014/main" id="{B935479A-D9D2-45B0-9A87-66C743FAB20E}"/>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F7E2F7D9-6D72-472F-9761-0399665077CA}"/>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4035369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image" Target="../media/image2.jpeg"/><Relationship Id="rId5" Type="http://schemas.openxmlformats.org/officeDocument/2006/relationships/theme" Target="../theme/theme2.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4AA570C-1BBC-4CDB-A506-E6982C6B7BDD}"/>
              </a:ext>
            </a:extLst>
          </p:cNvPr>
          <p:cNvSpPr/>
          <p:nvPr userDrawn="1"/>
        </p:nvSpPr>
        <p:spPr>
          <a:xfrm>
            <a:off x="0" y="0"/>
            <a:ext cx="12192000" cy="1325563"/>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a:p>
        </p:txBody>
      </p:sp>
      <p:sp>
        <p:nvSpPr>
          <p:cNvPr id="2" name="Title Placeholder 1">
            <a:extLst>
              <a:ext uri="{FF2B5EF4-FFF2-40B4-BE49-F238E27FC236}">
                <a16:creationId xmlns:a16="http://schemas.microsoft.com/office/drawing/2014/main" id="{E813FF67-1633-4DD4-99C9-C98EEFE702B2}"/>
              </a:ext>
            </a:extLst>
          </p:cNvPr>
          <p:cNvSpPr>
            <a:spLocks noGrp="1"/>
          </p:cNvSpPr>
          <p:nvPr>
            <p:ph type="title"/>
          </p:nvPr>
        </p:nvSpPr>
        <p:spPr>
          <a:xfrm>
            <a:off x="235528" y="136525"/>
            <a:ext cx="9001778" cy="1189039"/>
          </a:xfrm>
          <a:prstGeom prst="rect">
            <a:avLst/>
          </a:prstGeom>
        </p:spPr>
        <p:txBody>
          <a:bodyPr vert="horz" lIns="91440" tIns="45720" rIns="91440" bIns="45720" rtlCol="0" anchor="b" anchorCtr="0">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27D0BBB1-D145-40B9-81B9-93197AFAADDE}"/>
              </a:ext>
            </a:extLst>
          </p:cNvPr>
          <p:cNvSpPr>
            <a:spLocks noGrp="1"/>
          </p:cNvSpPr>
          <p:nvPr>
            <p:ph type="body" idx="1"/>
          </p:nvPr>
        </p:nvSpPr>
        <p:spPr>
          <a:xfrm>
            <a:off x="235527" y="1825625"/>
            <a:ext cx="11694382"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C4F2B31C-A208-4978-9A1D-EA4662D26BC7}"/>
              </a:ext>
            </a:extLst>
          </p:cNvPr>
          <p:cNvSpPr>
            <a:spLocks noGrp="1"/>
          </p:cNvSpPr>
          <p:nvPr>
            <p:ph type="dt" sz="half" idx="2"/>
          </p:nvPr>
        </p:nvSpPr>
        <p:spPr>
          <a:xfrm>
            <a:off x="9496425" y="6356350"/>
            <a:ext cx="1736066"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8F163B-F9D1-49E0-8EA9-004EA50620D7}" type="datetime1">
              <a:rPr lang="en-AU" smtClean="0"/>
              <a:t>20/05/2021</a:t>
            </a:fld>
            <a:endParaRPr lang="en-AU"/>
          </a:p>
        </p:txBody>
      </p:sp>
      <p:sp>
        <p:nvSpPr>
          <p:cNvPr id="5" name="Footer Placeholder 4">
            <a:extLst>
              <a:ext uri="{FF2B5EF4-FFF2-40B4-BE49-F238E27FC236}">
                <a16:creationId xmlns:a16="http://schemas.microsoft.com/office/drawing/2014/main" id="{7ACC266F-310A-4449-8A29-6F1ACA0C6CA5}"/>
              </a:ext>
            </a:extLst>
          </p:cNvPr>
          <p:cNvSpPr>
            <a:spLocks noGrp="1"/>
          </p:cNvSpPr>
          <p:nvPr>
            <p:ph type="ftr" sz="quarter" idx="3"/>
          </p:nvPr>
        </p:nvSpPr>
        <p:spPr>
          <a:xfrm>
            <a:off x="4038599" y="6356350"/>
            <a:ext cx="5336509" cy="365125"/>
          </a:xfrm>
          <a:prstGeom prst="rect">
            <a:avLst/>
          </a:prstGeom>
        </p:spPr>
        <p:txBody>
          <a:bodyPr vert="horz" lIns="91440" tIns="45720" rIns="91440" bIns="45720" rtlCol="0" anchor="ctr"/>
          <a:lstStyle>
            <a:lvl1pPr algn="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F32EF9F2-B7AF-45F0-96E3-4AB78790C458}"/>
              </a:ext>
            </a:extLst>
          </p:cNvPr>
          <p:cNvSpPr>
            <a:spLocks noGrp="1"/>
          </p:cNvSpPr>
          <p:nvPr>
            <p:ph type="sldNum" sz="quarter" idx="4"/>
          </p:nvPr>
        </p:nvSpPr>
        <p:spPr>
          <a:xfrm>
            <a:off x="11353800" y="6356350"/>
            <a:ext cx="576108"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C81F68-4976-451A-B2E9-79BCBD2F70CC}" type="slidenum">
              <a:rPr lang="en-AU" smtClean="0"/>
              <a:t>‹#›</a:t>
            </a:fld>
            <a:endParaRPr lang="en-AU"/>
          </a:p>
        </p:txBody>
      </p:sp>
    </p:spTree>
    <p:extLst>
      <p:ext uri="{BB962C8B-B14F-4D97-AF65-F5344CB8AC3E}">
        <p14:creationId xmlns:p14="http://schemas.microsoft.com/office/powerpoint/2010/main" val="3437493204"/>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9" r:id="rId11"/>
  </p:sldLayoutIdLst>
  <p:hf hdr="0" ftr="0" dt="0"/>
  <p:txStyles>
    <p:titleStyle>
      <a:lvl1pPr algn="l" defTabSz="914400" rtl="0" eaLnBrk="1" latinLnBrk="0" hangingPunct="1">
        <a:lnSpc>
          <a:spcPct val="90000"/>
        </a:lnSpc>
        <a:spcBef>
          <a:spcPct val="0"/>
        </a:spcBef>
        <a:buNone/>
        <a:defRPr sz="4400" b="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14290"/>
            <a:ext cx="8439171" cy="857256"/>
          </a:xfrm>
          <a:prstGeom prst="rect">
            <a:avLst/>
          </a:prstGeom>
        </p:spPr>
        <p:txBody>
          <a:bodyPr vert="horz" lIns="91440" tIns="45720" rIns="91440" bIns="45720" rtlCol="0" anchor="b">
            <a:normAutofit/>
          </a:bodyPr>
          <a:lstStyle/>
          <a:p>
            <a:r>
              <a:rPr lang="en-US"/>
              <a:t>Click to edit Master title style</a:t>
            </a:r>
            <a:endParaRPr lang="en-AU"/>
          </a:p>
        </p:txBody>
      </p:sp>
      <p:sp>
        <p:nvSpPr>
          <p:cNvPr id="3" name="Text Placeholder 2"/>
          <p:cNvSpPr>
            <a:spLocks noGrp="1"/>
          </p:cNvSpPr>
          <p:nvPr>
            <p:ph type="body" idx="1"/>
          </p:nvPr>
        </p:nvSpPr>
        <p:spPr>
          <a:xfrm>
            <a:off x="609600" y="1357298"/>
            <a:ext cx="10972800" cy="476886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8" name="TextBox 7"/>
          <p:cNvSpPr txBox="1"/>
          <p:nvPr/>
        </p:nvSpPr>
        <p:spPr>
          <a:xfrm>
            <a:off x="10058389" y="6357958"/>
            <a:ext cx="1524011" cy="261610"/>
          </a:xfrm>
          <a:prstGeom prst="rect">
            <a:avLst/>
          </a:prstGeom>
          <a:noFill/>
        </p:spPr>
        <p:txBody>
          <a:bodyPr wrap="square" rtlCol="0">
            <a:spAutoFit/>
          </a:bodyPr>
          <a:lstStyle/>
          <a:p>
            <a:pPr algn="r"/>
            <a:r>
              <a:rPr lang="en-AU" sz="1100"/>
              <a:t>SLIDE </a:t>
            </a:r>
            <a:fld id="{B602A6DE-BF6F-4EAB-917C-8134D0F37D4B}" type="slidenum">
              <a:rPr lang="en-AU" sz="1100" smtClean="0"/>
              <a:pPr algn="r"/>
              <a:t>‹#›</a:t>
            </a:fld>
            <a:endParaRPr lang="en-AU" sz="1100"/>
          </a:p>
        </p:txBody>
      </p:sp>
      <p:pic>
        <p:nvPicPr>
          <p:cNvPr id="6" name="Picture 5" descr="Header 1"/>
          <p:cNvPicPr/>
          <p:nvPr/>
        </p:nvPicPr>
        <p:blipFill>
          <a:blip r:embed="rId6" cstate="print"/>
          <a:srcRect/>
          <a:stretch>
            <a:fillRect/>
          </a:stretch>
        </p:blipFill>
        <p:spPr bwMode="auto">
          <a:xfrm>
            <a:off x="9334523" y="571480"/>
            <a:ext cx="1905013" cy="428628"/>
          </a:xfrm>
          <a:prstGeom prst="rect">
            <a:avLst/>
          </a:prstGeom>
          <a:solidFill>
            <a:srgbClr val="FFFFFF"/>
          </a:solidFill>
          <a:ln w="9525">
            <a:noFill/>
            <a:miter lim="800000"/>
            <a:headEnd/>
            <a:tailEnd/>
          </a:ln>
        </p:spPr>
      </p:pic>
    </p:spTree>
    <p:extLst>
      <p:ext uri="{BB962C8B-B14F-4D97-AF65-F5344CB8AC3E}">
        <p14:creationId xmlns:p14="http://schemas.microsoft.com/office/powerpoint/2010/main" val="87896900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Lst>
  <p:hf hdr="0" ftr="0" dt="0"/>
  <p:txStyles>
    <p:titleStyle>
      <a:lvl1pPr algn="l" defTabSz="914400" rtl="0" eaLnBrk="1" latinLnBrk="0" hangingPunct="1">
        <a:spcBef>
          <a:spcPct val="0"/>
        </a:spcBef>
        <a:buNone/>
        <a:defRPr sz="2400" kern="1200" cap="all" baseline="0">
          <a:solidFill>
            <a:schemeClr val="tx1"/>
          </a:solidFill>
          <a:latin typeface="+mj-lt"/>
          <a:ea typeface="+mj-ea"/>
          <a:cs typeface="+mj-cs"/>
        </a:defRPr>
      </a:lvl1pPr>
    </p:titleStyle>
    <p:bodyStyle>
      <a:lvl1pPr marL="363600" indent="-363600" algn="l" defTabSz="914400" rtl="0" eaLnBrk="1" latinLnBrk="0" hangingPunct="1">
        <a:spcBef>
          <a:spcPct val="20000"/>
        </a:spcBef>
        <a:buFont typeface="Arial" pitchFamily="34" charset="0"/>
        <a:buChar char="•"/>
        <a:defRPr sz="2400" kern="1200" cap="none" baseline="0">
          <a:solidFill>
            <a:schemeClr val="tx1"/>
          </a:solidFill>
          <a:latin typeface="+mn-lt"/>
          <a:ea typeface="+mn-ea"/>
          <a:cs typeface="+mn-cs"/>
        </a:defRPr>
      </a:lvl1pPr>
      <a:lvl2pPr marL="712788" indent="-349250" algn="l" defTabSz="914400" rtl="0" eaLnBrk="1" latinLnBrk="0" hangingPunct="1">
        <a:spcBef>
          <a:spcPct val="20000"/>
        </a:spcBef>
        <a:buFont typeface="Courier New" pitchFamily="49" charset="0"/>
        <a:buChar char="o"/>
        <a:defRPr sz="2200" kern="1200">
          <a:solidFill>
            <a:schemeClr val="tx1"/>
          </a:solidFill>
          <a:latin typeface="+mn-lt"/>
          <a:ea typeface="+mn-ea"/>
          <a:cs typeface="+mn-cs"/>
        </a:defRPr>
      </a:lvl2pPr>
      <a:lvl3pPr marL="1076400" indent="-363600" algn="l" defTabSz="914400" rtl="0" eaLnBrk="1" latinLnBrk="0" hangingPunct="1">
        <a:spcBef>
          <a:spcPct val="20000"/>
        </a:spcBef>
        <a:buFont typeface="Wingdings" pitchFamily="2" charset="2"/>
        <a:buChar char="Ø"/>
        <a:defRPr sz="2000" kern="1200">
          <a:solidFill>
            <a:schemeClr val="tx1"/>
          </a:solidFill>
          <a:latin typeface="+mn-lt"/>
          <a:ea typeface="+mn-ea"/>
          <a:cs typeface="+mn-cs"/>
        </a:defRPr>
      </a:lvl3pPr>
      <a:lvl4pPr marL="1346400" indent="-2700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1612800" indent="-270000" algn="l" defTabSz="914400" rtl="0" eaLnBrk="1" latinLnBrk="0" hangingPunct="1">
        <a:spcBef>
          <a:spcPct val="20000"/>
        </a:spcBef>
        <a:buFont typeface="Courier New" pitchFamily="49" charset="0"/>
        <a:buChar char="o"/>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7.svg"/><Relationship Id="rId7" Type="http://schemas.openxmlformats.org/officeDocument/2006/relationships/image" Target="../media/image11.svg"/><Relationship Id="rId2" Type="http://schemas.openxmlformats.org/officeDocument/2006/relationships/image" Target="../media/image6.png"/><Relationship Id="rId1" Type="http://schemas.openxmlformats.org/officeDocument/2006/relationships/slideLayout" Target="../slideLayouts/slideLayout7.xml"/><Relationship Id="rId6" Type="http://schemas.openxmlformats.org/officeDocument/2006/relationships/image" Target="../media/image10.png"/><Relationship Id="rId5" Type="http://schemas.openxmlformats.org/officeDocument/2006/relationships/image" Target="../media/image9.svg"/><Relationship Id="rId4" Type="http://schemas.openxmlformats.org/officeDocument/2006/relationships/image" Target="../media/image8.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image" Target="../media/image14.svg"/></Relationships>
</file>

<file path=ppt/slides/_rels/slide24.xml.rels><?xml version="1.0" encoding="UTF-8" standalone="yes"?>
<Relationships xmlns="http://schemas.openxmlformats.org/package/2006/relationships"><Relationship Id="rId3" Type="http://schemas.openxmlformats.org/officeDocument/2006/relationships/image" Target="../media/image16.svg"/><Relationship Id="rId2" Type="http://schemas.openxmlformats.org/officeDocument/2006/relationships/image" Target="../media/image15.png"/><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3" Type="http://schemas.openxmlformats.org/officeDocument/2006/relationships/image" Target="../media/image18.svg"/><Relationship Id="rId2" Type="http://schemas.openxmlformats.org/officeDocument/2006/relationships/image" Target="../media/image17.png"/><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20.svg"/><Relationship Id="rId2" Type="http://schemas.openxmlformats.org/officeDocument/2006/relationships/image" Target="../media/image19.png"/><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8" Type="http://schemas.openxmlformats.org/officeDocument/2006/relationships/image" Target="../media/image22.emf"/><Relationship Id="rId3" Type="http://schemas.openxmlformats.org/officeDocument/2006/relationships/hyperlink" Target="https://aemo.com.au/initiatives/major-programs/nem-five-minute-settlement-program-and-global-settlement/participant-toolbox/program-calendar-and-timelines" TargetMode="External"/><Relationship Id="rId7" Type="http://schemas.openxmlformats.org/officeDocument/2006/relationships/package" Target="../embeddings/Microsoft_Excel_Worksheet_3BD58FE7.xlsx"/><Relationship Id="rId12" Type="http://schemas.openxmlformats.org/officeDocument/2006/relationships/image" Target="../media/image24.e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21.emf"/><Relationship Id="rId11" Type="http://schemas.openxmlformats.org/officeDocument/2006/relationships/package" Target="../embeddings/Microsoft_Excel_Worksheet_86B367B3.xlsx"/><Relationship Id="rId5" Type="http://schemas.openxmlformats.org/officeDocument/2006/relationships/package" Target="../embeddings/Microsoft_Excel_Worksheet_D018326E.xlsx"/><Relationship Id="rId10" Type="http://schemas.openxmlformats.org/officeDocument/2006/relationships/image" Target="../media/image23.emf"/><Relationship Id="rId4" Type="http://schemas.openxmlformats.org/officeDocument/2006/relationships/image" Target="../media/image25.png"/><Relationship Id="rId9" Type="http://schemas.openxmlformats.org/officeDocument/2006/relationships/package" Target="../embeddings/Microsoft_Excel_Worksheet_E8B934A0.xlsx"/></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a:xfrm>
            <a:off x="838799" y="2350800"/>
            <a:ext cx="9808179" cy="2387600"/>
          </a:xfrm>
        </p:spPr>
        <p:txBody>
          <a:bodyPr>
            <a:normAutofit/>
          </a:bodyPr>
          <a:lstStyle/>
          <a:p>
            <a:r>
              <a:rPr lang="en-AU"/>
              <a:t>5MS &amp; GS Program Consultative Forum #33</a:t>
            </a:r>
            <a:endParaRPr lang="en-AU" baseline="30000"/>
          </a:p>
        </p:txBody>
      </p:sp>
      <p:sp>
        <p:nvSpPr>
          <p:cNvPr id="5" name="Subtitle 4">
            <a:extLst>
              <a:ext uri="{FF2B5EF4-FFF2-40B4-BE49-F238E27FC236}">
                <a16:creationId xmlns:a16="http://schemas.microsoft.com/office/drawing/2014/main" id="{8C1BF767-69BB-4556-9D40-83E020974227}"/>
              </a:ext>
            </a:extLst>
          </p:cNvPr>
          <p:cNvSpPr>
            <a:spLocks noGrp="1"/>
          </p:cNvSpPr>
          <p:nvPr>
            <p:ph type="subTitle" idx="1"/>
          </p:nvPr>
        </p:nvSpPr>
        <p:spPr>
          <a:xfrm>
            <a:off x="838799" y="4899599"/>
            <a:ext cx="10112979" cy="1227931"/>
          </a:xfrm>
        </p:spPr>
        <p:txBody>
          <a:bodyPr vert="horz" lIns="91440" tIns="45720" rIns="91440" bIns="45720" rtlCol="0" anchor="t">
            <a:normAutofit fontScale="92500" lnSpcReduction="10000"/>
          </a:bodyPr>
          <a:lstStyle/>
          <a:p>
            <a:r>
              <a:rPr lang="en-AU" sz="3200"/>
              <a:t>Wednesday, 19 May 2021</a:t>
            </a:r>
          </a:p>
          <a:p>
            <a:r>
              <a:rPr lang="en-AU" sz="1900"/>
              <a:t>This meeting is recorded for the purpose of minute taking.</a:t>
            </a:r>
          </a:p>
          <a:p>
            <a:r>
              <a:rPr lang="en-AU" sz="1900"/>
              <a:t>Please disconnect from your workplace VPN for the WebEx call​</a:t>
            </a:r>
          </a:p>
        </p:txBody>
      </p:sp>
    </p:spTree>
    <p:extLst>
      <p:ext uri="{BB962C8B-B14F-4D97-AF65-F5344CB8AC3E}">
        <p14:creationId xmlns:p14="http://schemas.microsoft.com/office/powerpoint/2010/main" val="18655259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 name="Picture 24">
            <a:extLst>
              <a:ext uri="{FF2B5EF4-FFF2-40B4-BE49-F238E27FC236}">
                <a16:creationId xmlns:a16="http://schemas.microsoft.com/office/drawing/2014/main" id="{745D2C81-FB2B-4021-9D70-A2EB7A86DC5B}"/>
              </a:ext>
            </a:extLst>
          </p:cNvPr>
          <p:cNvPicPr>
            <a:picLocks noChangeAspect="1"/>
          </p:cNvPicPr>
          <p:nvPr/>
        </p:nvPicPr>
        <p:blipFill>
          <a:blip r:embed="rId2"/>
          <a:stretch>
            <a:fillRect/>
          </a:stretch>
        </p:blipFill>
        <p:spPr>
          <a:xfrm>
            <a:off x="262092" y="1305618"/>
            <a:ext cx="7262515" cy="5552381"/>
          </a:xfrm>
          <a:prstGeom prst="rect">
            <a:avLst/>
          </a:prstGeom>
        </p:spPr>
      </p:pic>
      <p:sp>
        <p:nvSpPr>
          <p:cNvPr id="2" name="Title 1">
            <a:extLst>
              <a:ext uri="{FF2B5EF4-FFF2-40B4-BE49-F238E27FC236}">
                <a16:creationId xmlns:a16="http://schemas.microsoft.com/office/drawing/2014/main" id="{589CA976-F6B4-452A-B3E2-EFF8900BA84D}"/>
              </a:ext>
            </a:extLst>
          </p:cNvPr>
          <p:cNvSpPr>
            <a:spLocks noGrp="1"/>
          </p:cNvSpPr>
          <p:nvPr>
            <p:ph type="title"/>
          </p:nvPr>
        </p:nvSpPr>
        <p:spPr/>
        <p:txBody>
          <a:bodyPr>
            <a:normAutofit fontScale="90000"/>
          </a:bodyPr>
          <a:lstStyle/>
          <a:p>
            <a:r>
              <a:rPr lang="en-AU"/>
              <a:t>Proposed Updated 5MS Program Timeline</a:t>
            </a:r>
          </a:p>
        </p:txBody>
      </p:sp>
      <p:sp>
        <p:nvSpPr>
          <p:cNvPr id="4" name="Slide Number Placeholder 3">
            <a:extLst>
              <a:ext uri="{FF2B5EF4-FFF2-40B4-BE49-F238E27FC236}">
                <a16:creationId xmlns:a16="http://schemas.microsoft.com/office/drawing/2014/main" id="{5579EE46-291E-41DC-BDED-203D2FCC26E7}"/>
              </a:ext>
            </a:extLst>
          </p:cNvPr>
          <p:cNvSpPr>
            <a:spLocks noGrp="1"/>
          </p:cNvSpPr>
          <p:nvPr>
            <p:ph type="sldNum" sz="quarter" idx="12"/>
          </p:nvPr>
        </p:nvSpPr>
        <p:spPr/>
        <p:txBody>
          <a:bodyPr/>
          <a:lstStyle/>
          <a:p>
            <a:fld id="{4EC81F68-4976-451A-B2E9-79BCBD2F70CC}" type="slidenum">
              <a:rPr lang="en-AU" smtClean="0"/>
              <a:t>10</a:t>
            </a:fld>
            <a:endParaRPr lang="en-AU"/>
          </a:p>
        </p:txBody>
      </p:sp>
      <p:sp>
        <p:nvSpPr>
          <p:cNvPr id="6" name="Rectangle 5">
            <a:extLst>
              <a:ext uri="{FF2B5EF4-FFF2-40B4-BE49-F238E27FC236}">
                <a16:creationId xmlns:a16="http://schemas.microsoft.com/office/drawing/2014/main" id="{D5E4ED57-02CB-42B3-9C23-A57245818EA5}"/>
              </a:ext>
            </a:extLst>
          </p:cNvPr>
          <p:cNvSpPr/>
          <p:nvPr/>
        </p:nvSpPr>
        <p:spPr>
          <a:xfrm>
            <a:off x="8124930" y="5691928"/>
            <a:ext cx="3516923" cy="514106"/>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AU" sz="1400"/>
              <a:t>Retail Go-Live moved from 31-May to 21-June</a:t>
            </a:r>
          </a:p>
        </p:txBody>
      </p:sp>
      <p:sp>
        <p:nvSpPr>
          <p:cNvPr id="7" name="Rectangle 6">
            <a:extLst>
              <a:ext uri="{FF2B5EF4-FFF2-40B4-BE49-F238E27FC236}">
                <a16:creationId xmlns:a16="http://schemas.microsoft.com/office/drawing/2014/main" id="{4472E246-5420-4FF8-960A-E153E522D588}"/>
              </a:ext>
            </a:extLst>
          </p:cNvPr>
          <p:cNvSpPr/>
          <p:nvPr/>
        </p:nvSpPr>
        <p:spPr>
          <a:xfrm>
            <a:off x="8124931" y="6281858"/>
            <a:ext cx="3516923" cy="576141"/>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AU" sz="1400"/>
              <a:t>Rule Commencement remains green but with heightened risk profile and subject to achievement of Retail go-live backup date</a:t>
            </a:r>
          </a:p>
        </p:txBody>
      </p:sp>
      <p:sp>
        <p:nvSpPr>
          <p:cNvPr id="8" name="Rectangle 7">
            <a:extLst>
              <a:ext uri="{FF2B5EF4-FFF2-40B4-BE49-F238E27FC236}">
                <a16:creationId xmlns:a16="http://schemas.microsoft.com/office/drawing/2014/main" id="{0EAC98FC-C8D9-4525-99A7-2BC5CEDE97EF}"/>
              </a:ext>
            </a:extLst>
          </p:cNvPr>
          <p:cNvSpPr/>
          <p:nvPr/>
        </p:nvSpPr>
        <p:spPr>
          <a:xfrm>
            <a:off x="8124930" y="5101997"/>
            <a:ext cx="3516923" cy="514106"/>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AU" sz="1400"/>
              <a:t>Retail Industry Test period extended from 21-May to 14-June</a:t>
            </a:r>
          </a:p>
        </p:txBody>
      </p:sp>
      <p:sp>
        <p:nvSpPr>
          <p:cNvPr id="9" name="Rectangle 8">
            <a:extLst>
              <a:ext uri="{FF2B5EF4-FFF2-40B4-BE49-F238E27FC236}">
                <a16:creationId xmlns:a16="http://schemas.microsoft.com/office/drawing/2014/main" id="{98C60723-4A88-428A-8027-FC3E6019603E}"/>
              </a:ext>
            </a:extLst>
          </p:cNvPr>
          <p:cNvSpPr/>
          <p:nvPr/>
        </p:nvSpPr>
        <p:spPr>
          <a:xfrm>
            <a:off x="8124930" y="4474821"/>
            <a:ext cx="3516923" cy="514106"/>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AU" sz="1400"/>
              <a:t>Market Trial period moved from 05-Jul – 28-Aug to 19-Jul – 10-Sep (TBC with RWG) </a:t>
            </a:r>
          </a:p>
        </p:txBody>
      </p:sp>
      <p:sp>
        <p:nvSpPr>
          <p:cNvPr id="10" name="Rectangle 9">
            <a:extLst>
              <a:ext uri="{FF2B5EF4-FFF2-40B4-BE49-F238E27FC236}">
                <a16:creationId xmlns:a16="http://schemas.microsoft.com/office/drawing/2014/main" id="{74353A67-45FB-416B-A615-2E8EFA3D17B3}"/>
              </a:ext>
            </a:extLst>
          </p:cNvPr>
          <p:cNvSpPr/>
          <p:nvPr/>
        </p:nvSpPr>
        <p:spPr>
          <a:xfrm>
            <a:off x="8124929" y="3847645"/>
            <a:ext cx="3516923" cy="514106"/>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AU" sz="1400"/>
              <a:t>Market Trial  prep milestone moved from 05-Jul to 12-Jul</a:t>
            </a:r>
            <a:endParaRPr lang="en-AU" sz="1400">
              <a:solidFill>
                <a:schemeClr val="tx1"/>
              </a:solidFill>
              <a:highlight>
                <a:srgbClr val="FFFF00"/>
              </a:highlight>
            </a:endParaRPr>
          </a:p>
        </p:txBody>
      </p:sp>
      <p:sp>
        <p:nvSpPr>
          <p:cNvPr id="11" name="Rectangle 10">
            <a:extLst>
              <a:ext uri="{FF2B5EF4-FFF2-40B4-BE49-F238E27FC236}">
                <a16:creationId xmlns:a16="http://schemas.microsoft.com/office/drawing/2014/main" id="{8F56879D-BCD7-4F47-8B39-1EDEA15C40BA}"/>
              </a:ext>
            </a:extLst>
          </p:cNvPr>
          <p:cNvSpPr/>
          <p:nvPr/>
        </p:nvSpPr>
        <p:spPr>
          <a:xfrm>
            <a:off x="8124929" y="2692987"/>
            <a:ext cx="3516923" cy="671465"/>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AU" sz="1400"/>
              <a:t>Retail Industry Go-Live Plan will be reissued by 28-May. Cutover walk-through session will be rescheduled with RWG.</a:t>
            </a:r>
          </a:p>
        </p:txBody>
      </p:sp>
      <p:cxnSp>
        <p:nvCxnSpPr>
          <p:cNvPr id="13" name="Straight Arrow Connector 12">
            <a:extLst>
              <a:ext uri="{FF2B5EF4-FFF2-40B4-BE49-F238E27FC236}">
                <a16:creationId xmlns:a16="http://schemas.microsoft.com/office/drawing/2014/main" id="{88355A3E-23DA-4997-AB43-F914435827D1}"/>
              </a:ext>
            </a:extLst>
          </p:cNvPr>
          <p:cNvCxnSpPr>
            <a:stCxn id="11" idx="1"/>
          </p:cNvCxnSpPr>
          <p:nvPr/>
        </p:nvCxnSpPr>
        <p:spPr>
          <a:xfrm flipH="1">
            <a:off x="2886635" y="3028720"/>
            <a:ext cx="5238294" cy="180645"/>
          </a:xfrm>
          <a:prstGeom prst="straightConnector1">
            <a:avLst/>
          </a:prstGeom>
          <a:ln>
            <a:tailEnd type="triangle"/>
          </a:ln>
        </p:spPr>
        <p:style>
          <a:lnRef idx="1">
            <a:schemeClr val="accent5"/>
          </a:lnRef>
          <a:fillRef idx="0">
            <a:schemeClr val="accent5"/>
          </a:fillRef>
          <a:effectRef idx="0">
            <a:schemeClr val="accent5"/>
          </a:effectRef>
          <a:fontRef idx="minor">
            <a:schemeClr val="tx1"/>
          </a:fontRef>
        </p:style>
      </p:cxnSp>
      <p:cxnSp>
        <p:nvCxnSpPr>
          <p:cNvPr id="15" name="Straight Arrow Connector 14">
            <a:extLst>
              <a:ext uri="{FF2B5EF4-FFF2-40B4-BE49-F238E27FC236}">
                <a16:creationId xmlns:a16="http://schemas.microsoft.com/office/drawing/2014/main" id="{6770562C-3EAE-4557-B945-2E65D1C7ED5F}"/>
              </a:ext>
            </a:extLst>
          </p:cNvPr>
          <p:cNvCxnSpPr>
            <a:stCxn id="10" idx="1"/>
          </p:cNvCxnSpPr>
          <p:nvPr/>
        </p:nvCxnSpPr>
        <p:spPr>
          <a:xfrm flipH="1">
            <a:off x="3334871" y="4104698"/>
            <a:ext cx="4790058" cy="257053"/>
          </a:xfrm>
          <a:prstGeom prst="straightConnector1">
            <a:avLst/>
          </a:prstGeom>
          <a:ln>
            <a:tailEnd type="triangle"/>
          </a:ln>
        </p:spPr>
        <p:style>
          <a:lnRef idx="1">
            <a:schemeClr val="accent5"/>
          </a:lnRef>
          <a:fillRef idx="0">
            <a:schemeClr val="accent5"/>
          </a:fillRef>
          <a:effectRef idx="0">
            <a:schemeClr val="accent5"/>
          </a:effectRef>
          <a:fontRef idx="minor">
            <a:schemeClr val="tx1"/>
          </a:fontRef>
        </p:style>
      </p:cxnSp>
      <p:cxnSp>
        <p:nvCxnSpPr>
          <p:cNvPr id="17" name="Straight Arrow Connector 16">
            <a:extLst>
              <a:ext uri="{FF2B5EF4-FFF2-40B4-BE49-F238E27FC236}">
                <a16:creationId xmlns:a16="http://schemas.microsoft.com/office/drawing/2014/main" id="{520B2467-DA40-4328-9FBB-99B050FCD475}"/>
              </a:ext>
            </a:extLst>
          </p:cNvPr>
          <p:cNvCxnSpPr>
            <a:stCxn id="9" idx="1"/>
          </p:cNvCxnSpPr>
          <p:nvPr/>
        </p:nvCxnSpPr>
        <p:spPr>
          <a:xfrm flipH="1">
            <a:off x="3908612" y="4731874"/>
            <a:ext cx="4216318" cy="44289"/>
          </a:xfrm>
          <a:prstGeom prst="straightConnector1">
            <a:avLst/>
          </a:prstGeom>
          <a:ln>
            <a:tailEnd type="triangle"/>
          </a:ln>
        </p:spPr>
        <p:style>
          <a:lnRef idx="1">
            <a:schemeClr val="accent5"/>
          </a:lnRef>
          <a:fillRef idx="0">
            <a:schemeClr val="accent5"/>
          </a:fillRef>
          <a:effectRef idx="0">
            <a:schemeClr val="accent5"/>
          </a:effectRef>
          <a:fontRef idx="minor">
            <a:schemeClr val="tx1"/>
          </a:fontRef>
        </p:style>
      </p:cxnSp>
      <p:cxnSp>
        <p:nvCxnSpPr>
          <p:cNvPr id="19" name="Straight Arrow Connector 18">
            <a:extLst>
              <a:ext uri="{FF2B5EF4-FFF2-40B4-BE49-F238E27FC236}">
                <a16:creationId xmlns:a16="http://schemas.microsoft.com/office/drawing/2014/main" id="{80A940E4-0F53-43B7-B7CB-40517BDB2264}"/>
              </a:ext>
            </a:extLst>
          </p:cNvPr>
          <p:cNvCxnSpPr>
            <a:stCxn id="8" idx="1"/>
          </p:cNvCxnSpPr>
          <p:nvPr/>
        </p:nvCxnSpPr>
        <p:spPr>
          <a:xfrm flipH="1">
            <a:off x="2985247" y="5359050"/>
            <a:ext cx="5139683" cy="459044"/>
          </a:xfrm>
          <a:prstGeom prst="straightConnector1">
            <a:avLst/>
          </a:prstGeom>
          <a:ln>
            <a:tailEnd type="triangle"/>
          </a:ln>
        </p:spPr>
        <p:style>
          <a:lnRef idx="1">
            <a:schemeClr val="accent5"/>
          </a:lnRef>
          <a:fillRef idx="0">
            <a:schemeClr val="accent5"/>
          </a:fillRef>
          <a:effectRef idx="0">
            <a:schemeClr val="accent5"/>
          </a:effectRef>
          <a:fontRef idx="minor">
            <a:schemeClr val="tx1"/>
          </a:fontRef>
        </p:style>
      </p:cxnSp>
      <p:cxnSp>
        <p:nvCxnSpPr>
          <p:cNvPr id="21" name="Straight Arrow Connector 20">
            <a:extLst>
              <a:ext uri="{FF2B5EF4-FFF2-40B4-BE49-F238E27FC236}">
                <a16:creationId xmlns:a16="http://schemas.microsoft.com/office/drawing/2014/main" id="{02776128-0EB1-455A-AD46-A1A59C8DC1D0}"/>
              </a:ext>
            </a:extLst>
          </p:cNvPr>
          <p:cNvCxnSpPr>
            <a:cxnSpLocks/>
            <a:stCxn id="6" idx="1"/>
          </p:cNvCxnSpPr>
          <p:nvPr/>
        </p:nvCxnSpPr>
        <p:spPr>
          <a:xfrm flipH="1">
            <a:off x="3065930" y="5948981"/>
            <a:ext cx="5059000" cy="550431"/>
          </a:xfrm>
          <a:prstGeom prst="straightConnector1">
            <a:avLst/>
          </a:prstGeom>
          <a:ln>
            <a:tailEnd type="triangle"/>
          </a:ln>
        </p:spPr>
        <p:style>
          <a:lnRef idx="1">
            <a:schemeClr val="accent5"/>
          </a:lnRef>
          <a:fillRef idx="0">
            <a:schemeClr val="accent5"/>
          </a:fillRef>
          <a:effectRef idx="0">
            <a:schemeClr val="accent5"/>
          </a:effectRef>
          <a:fontRef idx="minor">
            <a:schemeClr val="tx1"/>
          </a:fontRef>
        </p:style>
      </p:cxnSp>
      <p:cxnSp>
        <p:nvCxnSpPr>
          <p:cNvPr id="24" name="Straight Arrow Connector 23">
            <a:extLst>
              <a:ext uri="{FF2B5EF4-FFF2-40B4-BE49-F238E27FC236}">
                <a16:creationId xmlns:a16="http://schemas.microsoft.com/office/drawing/2014/main" id="{B07E36AF-3720-4115-98E8-385DAED83AB5}"/>
              </a:ext>
            </a:extLst>
          </p:cNvPr>
          <p:cNvCxnSpPr>
            <a:cxnSpLocks/>
            <a:stCxn id="7" idx="1"/>
          </p:cNvCxnSpPr>
          <p:nvPr/>
        </p:nvCxnSpPr>
        <p:spPr>
          <a:xfrm flipH="1" flipV="1">
            <a:off x="4501662" y="6569928"/>
            <a:ext cx="3623269" cy="1"/>
          </a:xfrm>
          <a:prstGeom prst="straightConnector1">
            <a:avLst/>
          </a:prstGeom>
          <a:ln>
            <a:tailEnd type="triangle"/>
          </a:ln>
        </p:spPr>
        <p:style>
          <a:lnRef idx="1">
            <a:schemeClr val="accent5"/>
          </a:lnRef>
          <a:fillRef idx="0">
            <a:schemeClr val="accent5"/>
          </a:fillRef>
          <a:effectRef idx="0">
            <a:schemeClr val="accent5"/>
          </a:effectRef>
          <a:fontRef idx="minor">
            <a:schemeClr val="tx1"/>
          </a:fontRef>
        </p:style>
      </p:cxnSp>
    </p:spTree>
    <p:extLst>
      <p:ext uri="{BB962C8B-B14F-4D97-AF65-F5344CB8AC3E}">
        <p14:creationId xmlns:p14="http://schemas.microsoft.com/office/powerpoint/2010/main" val="32028061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01776F-312E-47FC-86C5-69BC0A344B0D}"/>
              </a:ext>
            </a:extLst>
          </p:cNvPr>
          <p:cNvSpPr>
            <a:spLocks noGrp="1"/>
          </p:cNvSpPr>
          <p:nvPr>
            <p:ph type="title"/>
          </p:nvPr>
        </p:nvSpPr>
        <p:spPr>
          <a:xfrm>
            <a:off x="235528" y="136525"/>
            <a:ext cx="11606608" cy="1189039"/>
          </a:xfrm>
        </p:spPr>
        <p:txBody>
          <a:bodyPr>
            <a:normAutofit fontScale="90000"/>
          </a:bodyPr>
          <a:lstStyle/>
          <a:p>
            <a:r>
              <a:rPr lang="en-AU"/>
              <a:t>Proposed Date Change to Milestones Impacted by Retail Go-Live to be discussed with RWG</a:t>
            </a:r>
          </a:p>
        </p:txBody>
      </p:sp>
      <p:graphicFrame>
        <p:nvGraphicFramePr>
          <p:cNvPr id="5" name="Table 5">
            <a:extLst>
              <a:ext uri="{FF2B5EF4-FFF2-40B4-BE49-F238E27FC236}">
                <a16:creationId xmlns:a16="http://schemas.microsoft.com/office/drawing/2014/main" id="{3D05C923-01DB-474A-B3DF-446E3F6BAF8B}"/>
              </a:ext>
            </a:extLst>
          </p:cNvPr>
          <p:cNvGraphicFramePr>
            <a:graphicFrameLocks noGrp="1"/>
          </p:cNvGraphicFramePr>
          <p:nvPr>
            <p:ph idx="1"/>
            <p:extLst>
              <p:ext uri="{D42A27DB-BD31-4B8C-83A1-F6EECF244321}">
                <p14:modId xmlns:p14="http://schemas.microsoft.com/office/powerpoint/2010/main" val="3522522995"/>
              </p:ext>
            </p:extLst>
          </p:nvPr>
        </p:nvGraphicFramePr>
        <p:xfrm>
          <a:off x="147026" y="1403594"/>
          <a:ext cx="11695110" cy="4450080"/>
        </p:xfrm>
        <a:graphic>
          <a:graphicData uri="http://schemas.openxmlformats.org/drawingml/2006/table">
            <a:tbl>
              <a:tblPr firstRow="1" bandRow="1">
                <a:tableStyleId>{21E4AEA4-8DFA-4A89-87EB-49C32662AFE0}</a:tableStyleId>
              </a:tblPr>
              <a:tblGrid>
                <a:gridCol w="811336">
                  <a:extLst>
                    <a:ext uri="{9D8B030D-6E8A-4147-A177-3AD203B41FA5}">
                      <a16:colId xmlns:a16="http://schemas.microsoft.com/office/drawing/2014/main" val="2108571996"/>
                    </a:ext>
                  </a:extLst>
                </a:gridCol>
                <a:gridCol w="6295292">
                  <a:extLst>
                    <a:ext uri="{9D8B030D-6E8A-4147-A177-3AD203B41FA5}">
                      <a16:colId xmlns:a16="http://schemas.microsoft.com/office/drawing/2014/main" val="2747805680"/>
                    </a:ext>
                  </a:extLst>
                </a:gridCol>
                <a:gridCol w="1679331">
                  <a:extLst>
                    <a:ext uri="{9D8B030D-6E8A-4147-A177-3AD203B41FA5}">
                      <a16:colId xmlns:a16="http://schemas.microsoft.com/office/drawing/2014/main" val="3243652872"/>
                    </a:ext>
                  </a:extLst>
                </a:gridCol>
                <a:gridCol w="1696915">
                  <a:extLst>
                    <a:ext uri="{9D8B030D-6E8A-4147-A177-3AD203B41FA5}">
                      <a16:colId xmlns:a16="http://schemas.microsoft.com/office/drawing/2014/main" val="3427137339"/>
                    </a:ext>
                  </a:extLst>
                </a:gridCol>
                <a:gridCol w="1212236">
                  <a:extLst>
                    <a:ext uri="{9D8B030D-6E8A-4147-A177-3AD203B41FA5}">
                      <a16:colId xmlns:a16="http://schemas.microsoft.com/office/drawing/2014/main" val="2549251188"/>
                    </a:ext>
                  </a:extLst>
                </a:gridCol>
              </a:tblGrid>
              <a:tr h="370840">
                <a:tc>
                  <a:txBody>
                    <a:bodyPr/>
                    <a:lstStyle/>
                    <a:p>
                      <a:r>
                        <a:rPr lang="en-AU" sz="1200"/>
                        <a:t>ID</a:t>
                      </a:r>
                    </a:p>
                  </a:txBody>
                  <a:tcPr/>
                </a:tc>
                <a:tc>
                  <a:txBody>
                    <a:bodyPr/>
                    <a:lstStyle/>
                    <a:p>
                      <a:r>
                        <a:rPr lang="en-AU" sz="1200"/>
                        <a:t>Description</a:t>
                      </a:r>
                    </a:p>
                  </a:txBody>
                  <a:tcPr/>
                </a:tc>
                <a:tc>
                  <a:txBody>
                    <a:bodyPr/>
                    <a:lstStyle/>
                    <a:p>
                      <a:r>
                        <a:rPr lang="en-AU" sz="1200"/>
                        <a:t>Previous Date</a:t>
                      </a:r>
                    </a:p>
                  </a:txBody>
                  <a:tcPr/>
                </a:tc>
                <a:tc>
                  <a:txBody>
                    <a:bodyPr/>
                    <a:lstStyle/>
                    <a:p>
                      <a:r>
                        <a:rPr lang="en-AU" sz="1200"/>
                        <a:t>New Date</a:t>
                      </a:r>
                    </a:p>
                  </a:txBody>
                  <a:tcPr/>
                </a:tc>
                <a:tc>
                  <a:txBody>
                    <a:bodyPr/>
                    <a:lstStyle/>
                    <a:p>
                      <a:r>
                        <a:rPr lang="en-AU" sz="1200"/>
                        <a:t>Owner</a:t>
                      </a:r>
                    </a:p>
                  </a:txBody>
                  <a:tcPr/>
                </a:tc>
                <a:extLst>
                  <a:ext uri="{0D108BD9-81ED-4DB2-BD59-A6C34878D82A}">
                    <a16:rowId xmlns:a16="http://schemas.microsoft.com/office/drawing/2014/main" val="65769472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noProof="0">
                          <a:solidFill>
                            <a:schemeClr val="dk1"/>
                          </a:solidFill>
                          <a:latin typeface="+mn-lt"/>
                          <a:ea typeface="+mn-ea"/>
                          <a:cs typeface="+mn-cs"/>
                        </a:rPr>
                        <a:t>L1-19</a:t>
                      </a:r>
                    </a:p>
                  </a:txBody>
                  <a:tcPr marL="46800" marR="68580" marT="34290" marB="34290"/>
                </a:tc>
                <a:tc>
                  <a:txBody>
                    <a:bodyPr/>
                    <a:lstStyle/>
                    <a:p>
                      <a:pPr marL="0" algn="l" defTabSz="914400" rtl="0" eaLnBrk="1" fontAlgn="base" latinLnBrk="0" hangingPunct="1"/>
                      <a:r>
                        <a:rPr lang="en-AU" sz="1200" kern="1200">
                          <a:solidFill>
                            <a:schemeClr val="dk1"/>
                          </a:solidFill>
                          <a:latin typeface="+mn-lt"/>
                          <a:ea typeface="+mn-ea"/>
                          <a:cs typeface="+mn-cs"/>
                        </a:rPr>
                        <a:t>AEMO Metering Solution – Go-Live</a:t>
                      </a:r>
                    </a:p>
                  </a:txBody>
                  <a:tcPr marL="46800"/>
                </a:tc>
                <a:tc>
                  <a:txBody>
                    <a:bodyPr/>
                    <a:lstStyle/>
                    <a:p>
                      <a:pPr marL="0" algn="l" defTabSz="914400" rtl="0" eaLnBrk="1" latinLnBrk="0" hangingPunct="1"/>
                      <a:r>
                        <a:rPr lang="en-AU" sz="1200" kern="1200">
                          <a:solidFill>
                            <a:schemeClr val="dk1"/>
                          </a:solidFill>
                          <a:latin typeface="+mn-lt"/>
                          <a:ea typeface="+mn-ea"/>
                          <a:cs typeface="+mn-cs"/>
                        </a:rPr>
                        <a:t>31-May-21</a:t>
                      </a:r>
                    </a:p>
                  </a:txBody>
                  <a:tcPr/>
                </a:tc>
                <a:tc>
                  <a:txBody>
                    <a:bodyPr/>
                    <a:lstStyle/>
                    <a:p>
                      <a:pPr marL="0" algn="l" defTabSz="914400" rtl="0" eaLnBrk="1" latinLnBrk="0" hangingPunct="1"/>
                      <a:r>
                        <a:rPr lang="en-AU" sz="1200" kern="1200">
                          <a:solidFill>
                            <a:schemeClr val="dk1"/>
                          </a:solidFill>
                          <a:latin typeface="+mn-lt"/>
                          <a:ea typeface="+mn-ea"/>
                          <a:cs typeface="+mn-cs"/>
                        </a:rPr>
                        <a:t>21-Jun-21</a:t>
                      </a:r>
                    </a:p>
                  </a:txBody>
                  <a:tcPr/>
                </a:tc>
                <a:tc>
                  <a:txBody>
                    <a:bodyPr/>
                    <a:lstStyle/>
                    <a:p>
                      <a:r>
                        <a:rPr lang="en-AU" sz="1200"/>
                        <a:t>AEMO</a:t>
                      </a:r>
                    </a:p>
                  </a:txBody>
                  <a:tcPr/>
                </a:tc>
                <a:extLst>
                  <a:ext uri="{0D108BD9-81ED-4DB2-BD59-A6C34878D82A}">
                    <a16:rowId xmlns:a16="http://schemas.microsoft.com/office/drawing/2014/main" val="4038542841"/>
                  </a:ext>
                </a:extLst>
              </a:tr>
              <a:tr h="370840">
                <a:tc>
                  <a:txBody>
                    <a:bodyPr/>
                    <a:lstStyle/>
                    <a:p>
                      <a:pPr marL="0" algn="l" defTabSz="914400" rtl="0" eaLnBrk="1" latinLnBrk="0" hangingPunct="1"/>
                      <a:r>
                        <a:rPr lang="en-AU" sz="1200" kern="1200">
                          <a:solidFill>
                            <a:schemeClr val="dk1"/>
                          </a:solidFill>
                          <a:latin typeface="+mn-lt"/>
                          <a:ea typeface="+mn-ea"/>
                          <a:cs typeface="+mn-cs"/>
                        </a:rPr>
                        <a:t>L1-17</a:t>
                      </a:r>
                    </a:p>
                  </a:txBody>
                  <a:tcPr marL="46800" marR="49496" marT="24748" marB="24748"/>
                </a:tc>
                <a:tc>
                  <a:txBody>
                    <a:bodyPr/>
                    <a:lstStyle/>
                    <a:p>
                      <a:pPr marL="0" algn="l" defTabSz="914400" rtl="0" eaLnBrk="1" latinLnBrk="0" hangingPunct="1"/>
                      <a:r>
                        <a:rPr lang="en-AU" sz="1200" kern="1200">
                          <a:solidFill>
                            <a:schemeClr val="dk1"/>
                          </a:solidFill>
                          <a:latin typeface="+mn-lt"/>
                          <a:ea typeface="+mn-ea"/>
                          <a:cs typeface="+mn-cs"/>
                        </a:rPr>
                        <a:t>5MS Market Trial Commences</a:t>
                      </a:r>
                    </a:p>
                  </a:txBody>
                  <a:tcPr marL="46800" marR="49496" marT="24748" marB="24748"/>
                </a:tc>
                <a:tc>
                  <a:txBody>
                    <a:bodyPr/>
                    <a:lstStyle/>
                    <a:p>
                      <a:pPr marL="0" algn="l" defTabSz="914400" rtl="0" eaLnBrk="1" latinLnBrk="0" hangingPunct="1"/>
                      <a:r>
                        <a:rPr lang="en-AU" sz="1200" kern="1200">
                          <a:solidFill>
                            <a:schemeClr val="dk1"/>
                          </a:solidFill>
                          <a:latin typeface="+mn-lt"/>
                          <a:ea typeface="+mn-ea"/>
                          <a:cs typeface="+mn-cs"/>
                        </a:rPr>
                        <a:t>05-July-2021</a:t>
                      </a:r>
                    </a:p>
                  </a:txBody>
                  <a:tcPr marL="46800" marR="49496" marT="24748" marB="24748" anchor="ctr"/>
                </a:tc>
                <a:tc>
                  <a:txBody>
                    <a:bodyPr/>
                    <a:lstStyle/>
                    <a:p>
                      <a:pPr marL="0" algn="l" defTabSz="914400" rtl="0" eaLnBrk="1" latinLnBrk="0" hangingPunct="1"/>
                      <a:r>
                        <a:rPr lang="en-AU" sz="1200" kern="1200">
                          <a:solidFill>
                            <a:schemeClr val="dk1"/>
                          </a:solidFill>
                          <a:latin typeface="+mn-lt"/>
                          <a:ea typeface="+mn-ea"/>
                          <a:cs typeface="+mn-cs"/>
                        </a:rPr>
                        <a:t>[19-July-21]</a:t>
                      </a:r>
                    </a:p>
                  </a:txBody>
                  <a:tcPr/>
                </a:tc>
                <a:tc>
                  <a:txBody>
                    <a:bodyPr/>
                    <a:lstStyle/>
                    <a:p>
                      <a:r>
                        <a:rPr lang="en-AU" sz="1200"/>
                        <a:t>AEMO</a:t>
                      </a:r>
                    </a:p>
                  </a:txBody>
                  <a:tcPr/>
                </a:tc>
                <a:extLst>
                  <a:ext uri="{0D108BD9-81ED-4DB2-BD59-A6C34878D82A}">
                    <a16:rowId xmlns:a16="http://schemas.microsoft.com/office/drawing/2014/main" val="741778704"/>
                  </a:ext>
                </a:extLst>
              </a:tr>
              <a:tr h="370840">
                <a:tc>
                  <a:txBody>
                    <a:bodyPr/>
                    <a:lstStyle/>
                    <a:p>
                      <a:pPr marL="0" algn="l" defTabSz="914400" rtl="0" eaLnBrk="1" latinLnBrk="0" hangingPunct="1"/>
                      <a:r>
                        <a:rPr lang="en-AU" sz="1200" kern="1200">
                          <a:solidFill>
                            <a:schemeClr val="dk1"/>
                          </a:solidFill>
                          <a:latin typeface="+mn-lt"/>
                          <a:ea typeface="+mn-ea"/>
                          <a:cs typeface="+mn-cs"/>
                        </a:rPr>
                        <a:t>L1-9</a:t>
                      </a:r>
                    </a:p>
                  </a:txBody>
                  <a:tcPr marL="46800" marR="68580" marT="34290" marB="34290"/>
                </a:tc>
                <a:tc>
                  <a:txBody>
                    <a:bodyPr/>
                    <a:lstStyle/>
                    <a:p>
                      <a:pPr marL="0" algn="l" defTabSz="914400" rtl="0" eaLnBrk="1" latinLnBrk="0" hangingPunct="1"/>
                      <a:r>
                        <a:rPr lang="en-AU" sz="1200" kern="1200">
                          <a:solidFill>
                            <a:schemeClr val="dk1"/>
                          </a:solidFill>
                          <a:latin typeface="+mn-lt"/>
                          <a:ea typeface="+mn-ea"/>
                          <a:cs typeface="+mn-cs"/>
                        </a:rPr>
                        <a:t>5MS Market Trial Successfully completed</a:t>
                      </a:r>
                    </a:p>
                  </a:txBody>
                  <a:tcPr marL="46800" marR="49496" marT="24748" marB="24748"/>
                </a:tc>
                <a:tc>
                  <a:txBody>
                    <a:bodyPr/>
                    <a:lstStyle/>
                    <a:p>
                      <a:pPr marL="0" algn="l" defTabSz="914400" rtl="0" eaLnBrk="1" latinLnBrk="0" hangingPunct="1"/>
                      <a:r>
                        <a:rPr lang="en-AU" sz="1200" kern="1200">
                          <a:solidFill>
                            <a:schemeClr val="dk1"/>
                          </a:solidFill>
                          <a:latin typeface="+mn-lt"/>
                          <a:ea typeface="+mn-ea"/>
                          <a:cs typeface="+mn-cs"/>
                        </a:rPr>
                        <a:t> 27-Aug-2021</a:t>
                      </a:r>
                    </a:p>
                  </a:txBody>
                  <a:tcPr marL="46800" marR="49496" marT="24748" marB="24748" anchor="ctr"/>
                </a:tc>
                <a:tc>
                  <a:txBody>
                    <a:bodyPr/>
                    <a:lstStyle/>
                    <a:p>
                      <a:pPr marL="0" algn="l" defTabSz="914400" rtl="0" eaLnBrk="1" latinLnBrk="0" hangingPunct="1"/>
                      <a:r>
                        <a:rPr lang="en-AU" sz="1200" kern="1200">
                          <a:solidFill>
                            <a:schemeClr val="dk1"/>
                          </a:solidFill>
                          <a:latin typeface="+mn-lt"/>
                          <a:ea typeface="+mn-ea"/>
                          <a:cs typeface="+mn-cs"/>
                        </a:rPr>
                        <a:t>[10-Sept-21]</a:t>
                      </a:r>
                    </a:p>
                  </a:txBody>
                  <a:tcPr/>
                </a:tc>
                <a:tc>
                  <a:txBody>
                    <a:bodyPr/>
                    <a:lstStyle/>
                    <a:p>
                      <a:r>
                        <a:rPr lang="en-AU" sz="1200"/>
                        <a:t>AEMO</a:t>
                      </a:r>
                    </a:p>
                  </a:txBody>
                  <a:tcPr/>
                </a:tc>
                <a:extLst>
                  <a:ext uri="{0D108BD9-81ED-4DB2-BD59-A6C34878D82A}">
                    <a16:rowId xmlns:a16="http://schemas.microsoft.com/office/drawing/2014/main" val="109920816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noProof="0">
                          <a:solidFill>
                            <a:schemeClr val="dk1"/>
                          </a:solidFill>
                          <a:latin typeface="+mn-lt"/>
                          <a:ea typeface="+mn-ea"/>
                          <a:cs typeface="+mn-cs"/>
                        </a:rPr>
                        <a:t>L2-RE30</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a:solidFill>
                            <a:schemeClr val="dk1"/>
                          </a:solidFill>
                          <a:latin typeface="+mn-lt"/>
                          <a:ea typeface="+mn-ea"/>
                          <a:cs typeface="+mn-cs"/>
                        </a:rPr>
                        <a:t>Retail MDM (incl. B2M) Industry Test Concludes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a:solidFill>
                            <a:schemeClr val="dk1"/>
                          </a:solidFill>
                          <a:latin typeface="+mn-lt"/>
                          <a:ea typeface="+mn-ea"/>
                          <a:cs typeface="+mn-cs"/>
                        </a:rPr>
                        <a:t>21-May-2021</a:t>
                      </a:r>
                    </a:p>
                  </a:txBody>
                  <a:tcPr marL="57875" marR="57875" marT="28937" marB="28937"/>
                </a:tc>
                <a:tc>
                  <a:txBody>
                    <a:bodyPr/>
                    <a:lstStyle/>
                    <a:p>
                      <a:pPr marL="0" algn="l" defTabSz="914400" rtl="0" eaLnBrk="1" latinLnBrk="0" hangingPunct="1"/>
                      <a:r>
                        <a:rPr lang="en-AU" sz="1200" kern="1200">
                          <a:solidFill>
                            <a:schemeClr val="dk1"/>
                          </a:solidFill>
                          <a:latin typeface="+mn-lt"/>
                          <a:ea typeface="+mn-ea"/>
                          <a:cs typeface="+mn-cs"/>
                        </a:rPr>
                        <a:t>14-Jun-21</a:t>
                      </a:r>
                    </a:p>
                  </a:txBody>
                  <a:tcPr/>
                </a:tc>
                <a:tc>
                  <a:txBody>
                    <a:bodyPr/>
                    <a:lstStyle/>
                    <a:p>
                      <a:r>
                        <a:rPr lang="en-AU" sz="1200"/>
                        <a:t>AEMO</a:t>
                      </a:r>
                    </a:p>
                  </a:txBody>
                  <a:tcPr/>
                </a:tc>
                <a:extLst>
                  <a:ext uri="{0D108BD9-81ED-4DB2-BD59-A6C34878D82A}">
                    <a16:rowId xmlns:a16="http://schemas.microsoft.com/office/drawing/2014/main" val="109764202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noProof="0">
                          <a:solidFill>
                            <a:schemeClr val="dk1"/>
                          </a:solidFill>
                          <a:latin typeface="+mn-lt"/>
                          <a:ea typeface="+mn-ea"/>
                          <a:cs typeface="+mn-cs"/>
                        </a:rPr>
                        <a:t>L2-RE35</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a:solidFill>
                            <a:schemeClr val="dk1"/>
                          </a:solidFill>
                          <a:latin typeface="+mn-lt"/>
                          <a:ea typeface="+mn-ea"/>
                          <a:cs typeface="+mn-cs"/>
                        </a:rPr>
                        <a:t>Industry Go-Live Plan Retail MDM final (reissue)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a:solidFill>
                            <a:schemeClr val="dk1"/>
                          </a:solidFill>
                          <a:latin typeface="+mn-lt"/>
                          <a:ea typeface="+mn-ea"/>
                          <a:cs typeface="+mn-cs"/>
                        </a:rPr>
                        <a:t>10-May-21</a:t>
                      </a:r>
                    </a:p>
                  </a:txBody>
                  <a:tcPr marL="57875" marR="57875" marT="28937" marB="28937"/>
                </a:tc>
                <a:tc>
                  <a:txBody>
                    <a:bodyPr/>
                    <a:lstStyle/>
                    <a:p>
                      <a:pPr marL="0" algn="l" defTabSz="914400" rtl="0" eaLnBrk="1" latinLnBrk="0" hangingPunct="1"/>
                      <a:r>
                        <a:rPr lang="en-AU" sz="1200" kern="1200">
                          <a:solidFill>
                            <a:schemeClr val="dk1"/>
                          </a:solidFill>
                          <a:latin typeface="+mn-lt"/>
                          <a:ea typeface="+mn-ea"/>
                          <a:cs typeface="+mn-cs"/>
                        </a:rPr>
                        <a:t>28-May-21</a:t>
                      </a:r>
                    </a:p>
                  </a:txBody>
                  <a:tcPr/>
                </a:tc>
                <a:tc>
                  <a:txBody>
                    <a:bodyPr/>
                    <a:lstStyle/>
                    <a:p>
                      <a:r>
                        <a:rPr lang="en-AU" sz="1200"/>
                        <a:t>AEMO</a:t>
                      </a:r>
                    </a:p>
                  </a:txBody>
                  <a:tcPr/>
                </a:tc>
                <a:extLst>
                  <a:ext uri="{0D108BD9-81ED-4DB2-BD59-A6C34878D82A}">
                    <a16:rowId xmlns:a16="http://schemas.microsoft.com/office/drawing/2014/main" val="172620733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noProof="0">
                          <a:solidFill>
                            <a:schemeClr val="dk1"/>
                          </a:solidFill>
                          <a:latin typeface="+mn-lt"/>
                          <a:ea typeface="+mn-ea"/>
                          <a:cs typeface="+mn-cs"/>
                        </a:rPr>
                        <a:t>L2-M24</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a:solidFill>
                            <a:schemeClr val="dk1"/>
                          </a:solidFill>
                          <a:latin typeface="+mn-lt"/>
                          <a:ea typeface="+mn-ea"/>
                          <a:cs typeface="+mn-cs"/>
                        </a:rPr>
                        <a:t>Retail MDM (incl. B2M) Go-Live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a:solidFill>
                            <a:schemeClr val="dk1"/>
                          </a:solidFill>
                          <a:latin typeface="+mn-lt"/>
                          <a:ea typeface="+mn-ea"/>
                          <a:cs typeface="+mn-cs"/>
                        </a:rPr>
                        <a:t>31-May-2021</a:t>
                      </a:r>
                    </a:p>
                  </a:txBody>
                  <a:tcPr marL="57875" marR="57875" marT="28937" marB="28937"/>
                </a:tc>
                <a:tc>
                  <a:txBody>
                    <a:bodyPr/>
                    <a:lstStyle/>
                    <a:p>
                      <a:pPr marL="0" algn="l" defTabSz="914400" rtl="0" eaLnBrk="1" latinLnBrk="0" hangingPunct="1"/>
                      <a:r>
                        <a:rPr lang="en-AU" sz="1200" kern="1200">
                          <a:solidFill>
                            <a:schemeClr val="dk1"/>
                          </a:solidFill>
                          <a:latin typeface="+mn-lt"/>
                          <a:ea typeface="+mn-ea"/>
                          <a:cs typeface="+mn-cs"/>
                        </a:rPr>
                        <a:t>21-Jun-21</a:t>
                      </a:r>
                    </a:p>
                  </a:txBody>
                  <a:tcPr/>
                </a:tc>
                <a:tc>
                  <a:txBody>
                    <a:bodyPr/>
                    <a:lstStyle/>
                    <a:p>
                      <a:r>
                        <a:rPr lang="en-AU" sz="1200"/>
                        <a:t>AEMO</a:t>
                      </a:r>
                    </a:p>
                  </a:txBody>
                  <a:tcPr/>
                </a:tc>
                <a:extLst>
                  <a:ext uri="{0D108BD9-81ED-4DB2-BD59-A6C34878D82A}">
                    <a16:rowId xmlns:a16="http://schemas.microsoft.com/office/drawing/2014/main" val="49893469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noProof="0">
                          <a:solidFill>
                            <a:schemeClr val="dk1"/>
                          </a:solidFill>
                          <a:latin typeface="+mn-lt"/>
                          <a:ea typeface="+mn-ea"/>
                          <a:cs typeface="+mn-cs"/>
                        </a:rPr>
                        <a:t>L2-M10</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a:solidFill>
                            <a:schemeClr val="dk1"/>
                          </a:solidFill>
                          <a:latin typeface="+mn-lt"/>
                          <a:ea typeface="+mn-ea"/>
                          <a:cs typeface="+mn-cs"/>
                        </a:rPr>
                        <a:t>5 minute files in MDFF accepted by AEMO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a:solidFill>
                            <a:schemeClr val="dk1"/>
                          </a:solidFill>
                          <a:latin typeface="+mn-lt"/>
                          <a:ea typeface="+mn-ea"/>
                          <a:cs typeface="+mn-cs"/>
                        </a:rPr>
                        <a:t>22-Jun-2021</a:t>
                      </a:r>
                    </a:p>
                  </a:txBody>
                  <a:tcPr marL="57875" marR="57875" marT="28937" marB="28937"/>
                </a:tc>
                <a:tc>
                  <a:txBody>
                    <a:bodyPr/>
                    <a:lstStyle/>
                    <a:p>
                      <a:pPr marL="0" algn="l" defTabSz="914400" rtl="0" eaLnBrk="1" latinLnBrk="0" hangingPunct="1"/>
                      <a:r>
                        <a:rPr lang="en-AU" sz="1200" kern="1200">
                          <a:solidFill>
                            <a:schemeClr val="dk1"/>
                          </a:solidFill>
                          <a:latin typeface="+mn-lt"/>
                          <a:ea typeface="+mn-ea"/>
                          <a:cs typeface="+mn-cs"/>
                        </a:rPr>
                        <a:t>22-Jun-21</a:t>
                      </a:r>
                    </a:p>
                  </a:txBody>
                  <a:tcPr/>
                </a:tc>
                <a:tc>
                  <a:txBody>
                    <a:bodyPr/>
                    <a:lstStyle/>
                    <a:p>
                      <a:r>
                        <a:rPr lang="en-AU" sz="1200"/>
                        <a:t>AEMO</a:t>
                      </a:r>
                    </a:p>
                  </a:txBody>
                  <a:tcPr/>
                </a:tc>
                <a:extLst>
                  <a:ext uri="{0D108BD9-81ED-4DB2-BD59-A6C34878D82A}">
                    <a16:rowId xmlns:a16="http://schemas.microsoft.com/office/drawing/2014/main" val="290114606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noProof="0">
                          <a:solidFill>
                            <a:schemeClr val="dk1"/>
                          </a:solidFill>
                          <a:latin typeface="+mn-lt"/>
                          <a:ea typeface="+mn-ea"/>
                          <a:cs typeface="+mn-cs"/>
                        </a:rPr>
                        <a:t>L2-RE23</a:t>
                      </a:r>
                    </a:p>
                  </a:txBody>
                  <a:tcPr marL="68580" marR="68580" marT="34290" marB="34290"/>
                </a:tc>
                <a:tc>
                  <a:txBody>
                    <a:bodyPr/>
                    <a:lstStyle/>
                    <a:p>
                      <a:pPr marL="0" algn="l" defTabSz="914400" rtl="0" eaLnBrk="1" fontAlgn="base" latinLnBrk="0" hangingPunct="1"/>
                      <a:r>
                        <a:rPr lang="en-AU" sz="1200" kern="1200">
                          <a:solidFill>
                            <a:schemeClr val="dk1"/>
                          </a:solidFill>
                          <a:latin typeface="+mn-lt"/>
                          <a:ea typeface="+mn-ea"/>
                          <a:cs typeface="+mn-cs"/>
                        </a:rPr>
                        <a:t>5MS Capability Market Trial preparation completed by participants</a:t>
                      </a:r>
                    </a:p>
                  </a:txBody>
                  <a:tcPr/>
                </a:tc>
                <a:tc>
                  <a:txBody>
                    <a:bodyPr/>
                    <a:lstStyle/>
                    <a:p>
                      <a:pPr marL="0" algn="l" defTabSz="914400" rtl="0" eaLnBrk="1" latinLnBrk="0" hangingPunct="1"/>
                      <a:r>
                        <a:rPr lang="en-AU" sz="1200" kern="1200">
                          <a:solidFill>
                            <a:schemeClr val="dk1"/>
                          </a:solidFill>
                          <a:latin typeface="+mn-lt"/>
                          <a:ea typeface="+mn-ea"/>
                          <a:cs typeface="+mn-cs"/>
                        </a:rPr>
                        <a:t>05-Jul-2021</a:t>
                      </a:r>
                    </a:p>
                  </a:txBody>
                  <a:tcPr marL="57875" marR="57875" marT="28937" marB="28937" anchor="ctr"/>
                </a:tc>
                <a:tc>
                  <a:txBody>
                    <a:bodyPr/>
                    <a:lstStyle/>
                    <a:p>
                      <a:pPr marL="0" algn="l" defTabSz="914400" rtl="0" eaLnBrk="1" latinLnBrk="0" hangingPunct="1"/>
                      <a:r>
                        <a:rPr lang="en-AU" sz="1200" kern="1200">
                          <a:solidFill>
                            <a:schemeClr val="dk1"/>
                          </a:solidFill>
                          <a:latin typeface="+mn-lt"/>
                          <a:ea typeface="+mn-ea"/>
                          <a:cs typeface="+mn-cs"/>
                        </a:rPr>
                        <a:t>12-Jul-21</a:t>
                      </a:r>
                    </a:p>
                  </a:txBody>
                  <a:tcPr/>
                </a:tc>
                <a:tc>
                  <a:txBody>
                    <a:bodyPr/>
                    <a:lstStyle/>
                    <a:p>
                      <a:r>
                        <a:rPr lang="en-AU" sz="1200"/>
                        <a:t>Participants</a:t>
                      </a:r>
                    </a:p>
                  </a:txBody>
                  <a:tcPr/>
                </a:tc>
                <a:extLst>
                  <a:ext uri="{0D108BD9-81ED-4DB2-BD59-A6C34878D82A}">
                    <a16:rowId xmlns:a16="http://schemas.microsoft.com/office/drawing/2014/main" val="151375142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noProof="0">
                          <a:solidFill>
                            <a:schemeClr val="dk1"/>
                          </a:solidFill>
                          <a:latin typeface="+mn-lt"/>
                          <a:ea typeface="+mn-ea"/>
                          <a:cs typeface="+mn-cs"/>
                        </a:rPr>
                        <a:t>L2-RE24</a:t>
                      </a:r>
                    </a:p>
                  </a:txBody>
                  <a:tcPr marL="68580" marR="68580" marT="34290" marB="34290"/>
                </a:tc>
                <a:tc>
                  <a:txBody>
                    <a:bodyPr/>
                    <a:lstStyle/>
                    <a:p>
                      <a:pPr marL="0" algn="l" defTabSz="914400" rtl="0" eaLnBrk="1" fontAlgn="base" latinLnBrk="0" hangingPunct="1"/>
                      <a:r>
                        <a:rPr lang="en-AU" sz="1200" kern="1200">
                          <a:solidFill>
                            <a:schemeClr val="dk1"/>
                          </a:solidFill>
                          <a:latin typeface="+mn-lt"/>
                          <a:ea typeface="+mn-ea"/>
                          <a:cs typeface="+mn-cs"/>
                        </a:rPr>
                        <a:t>5MS Capability Market Trial preparation completed by AEMO</a:t>
                      </a:r>
                    </a:p>
                  </a:txBody>
                  <a:tcPr/>
                </a:tc>
                <a:tc>
                  <a:txBody>
                    <a:bodyPr/>
                    <a:lstStyle/>
                    <a:p>
                      <a:pPr marL="0" algn="l" defTabSz="914400" rtl="0" eaLnBrk="1" latinLnBrk="0" hangingPunct="1"/>
                      <a:r>
                        <a:rPr lang="en-AU" sz="1200" kern="1200">
                          <a:solidFill>
                            <a:schemeClr val="dk1"/>
                          </a:solidFill>
                          <a:latin typeface="+mn-lt"/>
                          <a:ea typeface="+mn-ea"/>
                          <a:cs typeface="+mn-cs"/>
                        </a:rPr>
                        <a:t>05-Jul-2021</a:t>
                      </a:r>
                    </a:p>
                  </a:txBody>
                  <a:tcPr marL="57875" marR="57875" marT="28937" marB="28937" anchor="ctr"/>
                </a:tc>
                <a:tc>
                  <a:txBody>
                    <a:bodyPr/>
                    <a:lstStyle/>
                    <a:p>
                      <a:pPr marL="0" algn="l" defTabSz="914400" rtl="0" eaLnBrk="1" latinLnBrk="0" hangingPunct="1"/>
                      <a:r>
                        <a:rPr lang="en-AU" sz="1200" kern="1200">
                          <a:solidFill>
                            <a:schemeClr val="dk1"/>
                          </a:solidFill>
                          <a:latin typeface="+mn-lt"/>
                          <a:ea typeface="+mn-ea"/>
                          <a:cs typeface="+mn-cs"/>
                        </a:rPr>
                        <a:t>12-Jul-21</a:t>
                      </a:r>
                    </a:p>
                  </a:txBody>
                  <a:tcPr/>
                </a:tc>
                <a:tc>
                  <a:txBody>
                    <a:bodyPr/>
                    <a:lstStyle/>
                    <a:p>
                      <a:r>
                        <a:rPr lang="en-AU" sz="1200"/>
                        <a:t>AEMO</a:t>
                      </a:r>
                    </a:p>
                  </a:txBody>
                  <a:tcPr/>
                </a:tc>
                <a:extLst>
                  <a:ext uri="{0D108BD9-81ED-4DB2-BD59-A6C34878D82A}">
                    <a16:rowId xmlns:a16="http://schemas.microsoft.com/office/drawing/2014/main" val="94367872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noProof="0">
                          <a:solidFill>
                            <a:schemeClr val="dk1"/>
                          </a:solidFill>
                          <a:latin typeface="+mn-lt"/>
                          <a:ea typeface="+mn-ea"/>
                          <a:cs typeface="+mn-cs"/>
                        </a:rPr>
                        <a:t>L2-RE31</a:t>
                      </a:r>
                    </a:p>
                  </a:txBody>
                  <a:tcPr marL="68580" marR="68580" marT="34290" marB="34290"/>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AU" sz="1200" kern="1200">
                          <a:solidFill>
                            <a:schemeClr val="dk1"/>
                          </a:solidFill>
                          <a:latin typeface="+mn-lt"/>
                          <a:ea typeface="+mn-ea"/>
                          <a:cs typeface="+mn-cs"/>
                        </a:rPr>
                        <a:t>5MS Capability Market Trial commences</a:t>
                      </a:r>
                    </a:p>
                  </a:txBody>
                  <a:tcPr/>
                </a:tc>
                <a:tc>
                  <a:txBody>
                    <a:bodyPr/>
                    <a:lstStyle/>
                    <a:p>
                      <a:pPr marL="0" algn="l" defTabSz="914400" rtl="0" eaLnBrk="1" latinLnBrk="0" hangingPunct="1"/>
                      <a:r>
                        <a:rPr lang="en-AU" sz="1200" kern="1200">
                          <a:solidFill>
                            <a:schemeClr val="dk1"/>
                          </a:solidFill>
                          <a:latin typeface="+mn-lt"/>
                          <a:ea typeface="+mn-ea"/>
                          <a:cs typeface="+mn-cs"/>
                        </a:rPr>
                        <a:t>05-Jul-2021</a:t>
                      </a:r>
                    </a:p>
                  </a:txBody>
                  <a:tcPr marL="57875" marR="57875" marT="28937" marB="28937" anchor="ctr"/>
                </a:tc>
                <a:tc>
                  <a:txBody>
                    <a:bodyPr/>
                    <a:lstStyle/>
                    <a:p>
                      <a:pPr marL="0" algn="l" defTabSz="914400" rtl="0" eaLnBrk="1" latinLnBrk="0" hangingPunct="1"/>
                      <a:r>
                        <a:rPr lang="en-AU" sz="1200" kern="1200">
                          <a:solidFill>
                            <a:schemeClr val="dk1"/>
                          </a:solidFill>
                          <a:latin typeface="+mn-lt"/>
                          <a:ea typeface="+mn-ea"/>
                          <a:cs typeface="+mn-cs"/>
                        </a:rPr>
                        <a:t>[19-Jul-21]</a:t>
                      </a:r>
                    </a:p>
                  </a:txBody>
                  <a:tcPr/>
                </a:tc>
                <a:tc>
                  <a:txBody>
                    <a:bodyPr/>
                    <a:lstStyle/>
                    <a:p>
                      <a:r>
                        <a:rPr lang="en-AU" sz="1200"/>
                        <a:t>AEMO</a:t>
                      </a:r>
                    </a:p>
                  </a:txBody>
                  <a:tcPr/>
                </a:tc>
                <a:extLst>
                  <a:ext uri="{0D108BD9-81ED-4DB2-BD59-A6C34878D82A}">
                    <a16:rowId xmlns:a16="http://schemas.microsoft.com/office/drawing/2014/main" val="360692191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noProof="0">
                          <a:solidFill>
                            <a:schemeClr val="dk1"/>
                          </a:solidFill>
                          <a:latin typeface="+mn-lt"/>
                          <a:ea typeface="+mn-ea"/>
                          <a:cs typeface="+mn-cs"/>
                        </a:rPr>
                        <a:t>L2-D10</a:t>
                      </a:r>
                    </a:p>
                  </a:txBody>
                  <a:tcPr marL="68580" marR="68580" marT="34290" marB="34290"/>
                </a:tc>
                <a:tc>
                  <a:txBody>
                    <a:bodyPr/>
                    <a:lstStyle/>
                    <a:p>
                      <a:pPr marL="0" algn="l" defTabSz="914400" rtl="0" eaLnBrk="1" fontAlgn="base" latinLnBrk="0" hangingPunct="1"/>
                      <a:r>
                        <a:rPr lang="en-AU" sz="1200" kern="1200">
                          <a:solidFill>
                            <a:schemeClr val="dk1"/>
                          </a:solidFill>
                          <a:latin typeface="+mn-lt"/>
                          <a:ea typeface="+mn-ea"/>
                          <a:cs typeface="+mn-cs"/>
                        </a:rPr>
                        <a:t>5MS Capability Market Trial concludes</a:t>
                      </a:r>
                    </a:p>
                  </a:txBody>
                  <a:tcPr/>
                </a:tc>
                <a:tc>
                  <a:txBody>
                    <a:bodyPr/>
                    <a:lstStyle/>
                    <a:p>
                      <a:pPr marL="0" algn="l" defTabSz="914400" rtl="0" eaLnBrk="1" latinLnBrk="0" hangingPunct="1"/>
                      <a:r>
                        <a:rPr lang="en-AU" sz="1200" kern="1200">
                          <a:solidFill>
                            <a:schemeClr val="dk1"/>
                          </a:solidFill>
                          <a:latin typeface="+mn-lt"/>
                          <a:ea typeface="+mn-ea"/>
                          <a:cs typeface="+mn-cs"/>
                        </a:rPr>
                        <a:t>27-Aug-2021</a:t>
                      </a:r>
                    </a:p>
                  </a:txBody>
                  <a:tcPr marL="57875" marR="57875" marT="28937" marB="28937"/>
                </a:tc>
                <a:tc>
                  <a:txBody>
                    <a:bodyPr/>
                    <a:lstStyle/>
                    <a:p>
                      <a:pPr marL="0" algn="l" defTabSz="914400" rtl="0" eaLnBrk="1" latinLnBrk="0" hangingPunct="1"/>
                      <a:r>
                        <a:rPr lang="en-AU" sz="1200" kern="1200">
                          <a:solidFill>
                            <a:schemeClr val="dk1"/>
                          </a:solidFill>
                          <a:latin typeface="+mn-lt"/>
                          <a:ea typeface="+mn-ea"/>
                          <a:cs typeface="+mn-cs"/>
                        </a:rPr>
                        <a:t>[10-Sept-21]</a:t>
                      </a:r>
                    </a:p>
                  </a:txBody>
                  <a:tcPr/>
                </a:tc>
                <a:tc>
                  <a:txBody>
                    <a:bodyPr/>
                    <a:lstStyle/>
                    <a:p>
                      <a:r>
                        <a:rPr lang="en-AU" sz="1200"/>
                        <a:t>AEMO</a:t>
                      </a:r>
                    </a:p>
                  </a:txBody>
                  <a:tcPr/>
                </a:tc>
                <a:extLst>
                  <a:ext uri="{0D108BD9-81ED-4DB2-BD59-A6C34878D82A}">
                    <a16:rowId xmlns:a16="http://schemas.microsoft.com/office/drawing/2014/main" val="149341469"/>
                  </a:ext>
                </a:extLst>
              </a:tr>
            </a:tbl>
          </a:graphicData>
        </a:graphic>
      </p:graphicFrame>
      <p:sp>
        <p:nvSpPr>
          <p:cNvPr id="4" name="Slide Number Placeholder 3">
            <a:extLst>
              <a:ext uri="{FF2B5EF4-FFF2-40B4-BE49-F238E27FC236}">
                <a16:creationId xmlns:a16="http://schemas.microsoft.com/office/drawing/2014/main" id="{EDB44C3F-2182-4DE3-87ED-3961DE303947}"/>
              </a:ext>
            </a:extLst>
          </p:cNvPr>
          <p:cNvSpPr>
            <a:spLocks noGrp="1"/>
          </p:cNvSpPr>
          <p:nvPr>
            <p:ph type="sldNum" sz="quarter" idx="12"/>
          </p:nvPr>
        </p:nvSpPr>
        <p:spPr/>
        <p:txBody>
          <a:bodyPr/>
          <a:lstStyle/>
          <a:p>
            <a:fld id="{4EC81F68-4976-451A-B2E9-79BCBD2F70CC}" type="slidenum">
              <a:rPr lang="en-AU" smtClean="0"/>
              <a:t>11</a:t>
            </a:fld>
            <a:endParaRPr lang="en-AU"/>
          </a:p>
        </p:txBody>
      </p:sp>
    </p:spTree>
    <p:extLst>
      <p:ext uri="{BB962C8B-B14F-4D97-AF65-F5344CB8AC3E}">
        <p14:creationId xmlns:p14="http://schemas.microsoft.com/office/powerpoint/2010/main" val="5376416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a:xfrm>
            <a:off x="838800" y="1768094"/>
            <a:ext cx="9144000" cy="2387600"/>
          </a:xfrm>
        </p:spPr>
        <p:txBody>
          <a:bodyPr/>
          <a:lstStyle/>
          <a:p>
            <a:r>
              <a:rPr lang="en-AU"/>
              <a:t>Retail Go-Live Status</a:t>
            </a:r>
          </a:p>
        </p:txBody>
      </p:sp>
      <p:sp>
        <p:nvSpPr>
          <p:cNvPr id="3" name="Text Placeholder 2">
            <a:extLst>
              <a:ext uri="{FF2B5EF4-FFF2-40B4-BE49-F238E27FC236}">
                <a16:creationId xmlns:a16="http://schemas.microsoft.com/office/drawing/2014/main" id="{90C249BD-BD52-4C34-A1B3-4790D2A53748}"/>
              </a:ext>
            </a:extLst>
          </p:cNvPr>
          <p:cNvSpPr txBox="1">
            <a:spLocks/>
          </p:cNvSpPr>
          <p:nvPr/>
        </p:nvSpPr>
        <p:spPr>
          <a:xfrm>
            <a:off x="623888" y="4589464"/>
            <a:ext cx="7886700" cy="150018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AU"/>
              <a:t>Graeme Windley</a:t>
            </a:r>
          </a:p>
        </p:txBody>
      </p:sp>
    </p:spTree>
    <p:extLst>
      <p:ext uri="{BB962C8B-B14F-4D97-AF65-F5344CB8AC3E}">
        <p14:creationId xmlns:p14="http://schemas.microsoft.com/office/powerpoint/2010/main" val="39292825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8" name="Straight Connector 97">
            <a:extLst>
              <a:ext uri="{FF2B5EF4-FFF2-40B4-BE49-F238E27FC236}">
                <a16:creationId xmlns:a16="http://schemas.microsoft.com/office/drawing/2014/main" id="{465F23D7-132A-40D1-B6D1-8D1B8A056CE7}"/>
              </a:ext>
            </a:extLst>
          </p:cNvPr>
          <p:cNvCxnSpPr/>
          <p:nvPr/>
        </p:nvCxnSpPr>
        <p:spPr>
          <a:xfrm>
            <a:off x="8642929" y="3877792"/>
            <a:ext cx="553091" cy="0"/>
          </a:xfrm>
          <a:prstGeom prst="line">
            <a:avLst/>
          </a:prstGeom>
          <a:ln w="22225">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01383B23-63F7-4FF5-ABEC-7B279F835064}"/>
              </a:ext>
            </a:extLst>
          </p:cNvPr>
          <p:cNvCxnSpPr/>
          <p:nvPr/>
        </p:nvCxnSpPr>
        <p:spPr>
          <a:xfrm>
            <a:off x="4187943" y="3876363"/>
            <a:ext cx="704378" cy="0"/>
          </a:xfrm>
          <a:prstGeom prst="line">
            <a:avLst/>
          </a:prstGeom>
          <a:ln w="22225">
            <a:solidFill>
              <a:schemeClr val="accent6"/>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404C878B-E8A2-448D-AFFC-5BCBEE9BA189}"/>
              </a:ext>
            </a:extLst>
          </p:cNvPr>
          <p:cNvSpPr>
            <a:spLocks noGrp="1"/>
          </p:cNvSpPr>
          <p:nvPr>
            <p:ph type="title"/>
          </p:nvPr>
        </p:nvSpPr>
        <p:spPr>
          <a:xfrm>
            <a:off x="334108" y="20751"/>
            <a:ext cx="9847551" cy="1189039"/>
          </a:xfrm>
        </p:spPr>
        <p:txBody>
          <a:bodyPr/>
          <a:lstStyle/>
          <a:p>
            <a:r>
              <a:rPr lang="en-AU"/>
              <a:t>Approach to Retail Status Updates</a:t>
            </a:r>
          </a:p>
        </p:txBody>
      </p:sp>
      <p:sp>
        <p:nvSpPr>
          <p:cNvPr id="5" name="Slide Number Placeholder 4">
            <a:extLst>
              <a:ext uri="{FF2B5EF4-FFF2-40B4-BE49-F238E27FC236}">
                <a16:creationId xmlns:a16="http://schemas.microsoft.com/office/drawing/2014/main" id="{F0527B2C-8571-4528-B5F2-DA3E3C16870D}"/>
              </a:ext>
            </a:extLst>
          </p:cNvPr>
          <p:cNvSpPr>
            <a:spLocks noGrp="1"/>
          </p:cNvSpPr>
          <p:nvPr>
            <p:ph type="sldNum" sz="quarter" idx="12"/>
          </p:nvPr>
        </p:nvSpPr>
        <p:spPr>
          <a:xfrm>
            <a:off x="5319194" y="6718741"/>
            <a:ext cx="432081" cy="365125"/>
          </a:xfrm>
        </p:spPr>
        <p:txBody>
          <a:bodyPr/>
          <a:lstStyle/>
          <a:p>
            <a:fld id="{4EC81F68-4976-451A-B2E9-79BCBD2F70CC}" type="slidenum">
              <a:rPr lang="en-AU" smtClean="0"/>
              <a:t>13</a:t>
            </a:fld>
            <a:endParaRPr lang="en-AU"/>
          </a:p>
        </p:txBody>
      </p:sp>
      <p:grpSp>
        <p:nvGrpSpPr>
          <p:cNvPr id="12" name="Group 11">
            <a:extLst>
              <a:ext uri="{FF2B5EF4-FFF2-40B4-BE49-F238E27FC236}">
                <a16:creationId xmlns:a16="http://schemas.microsoft.com/office/drawing/2014/main" id="{09584CC1-F257-4B22-B4A7-AEEA9E2AACE7}"/>
              </a:ext>
            </a:extLst>
          </p:cNvPr>
          <p:cNvGrpSpPr/>
          <p:nvPr/>
        </p:nvGrpSpPr>
        <p:grpSpPr>
          <a:xfrm>
            <a:off x="1422375" y="2197415"/>
            <a:ext cx="1544797" cy="1316044"/>
            <a:chOff x="7284851" y="1789792"/>
            <a:chExt cx="1544797" cy="1316044"/>
          </a:xfrm>
        </p:grpSpPr>
        <p:sp>
          <p:nvSpPr>
            <p:cNvPr id="103" name="Rectangle 102">
              <a:extLst>
                <a:ext uri="{FF2B5EF4-FFF2-40B4-BE49-F238E27FC236}">
                  <a16:creationId xmlns:a16="http://schemas.microsoft.com/office/drawing/2014/main" id="{6E5E4EB5-18A5-416E-97D6-6BDDDD951D95}"/>
                </a:ext>
              </a:extLst>
            </p:cNvPr>
            <p:cNvSpPr/>
            <p:nvPr/>
          </p:nvSpPr>
          <p:spPr>
            <a:xfrm>
              <a:off x="7284851" y="1789792"/>
              <a:ext cx="1544797" cy="790601"/>
            </a:xfrm>
            <a:prstGeom prst="rect">
              <a:avLst/>
            </a:prstGeom>
          </p:spPr>
          <p:txBody>
            <a:bodyPr wrap="square">
              <a:spAutoFit/>
            </a:bodyPr>
            <a:lstStyle/>
            <a:p>
              <a:pPr algn="ctr">
                <a:lnSpc>
                  <a:spcPct val="95000"/>
                </a:lnSpc>
                <a:spcBef>
                  <a:spcPts val="300"/>
                </a:spcBef>
                <a:spcAft>
                  <a:spcPts val="300"/>
                </a:spcAft>
              </a:pPr>
              <a:r>
                <a:rPr lang="en-US" sz="1100" b="1"/>
                <a:t>14-May</a:t>
              </a:r>
            </a:p>
            <a:p>
              <a:pPr marL="92075" indent="-92075">
                <a:lnSpc>
                  <a:spcPct val="95000"/>
                </a:lnSpc>
                <a:spcBef>
                  <a:spcPts val="300"/>
                </a:spcBef>
                <a:spcAft>
                  <a:spcPts val="300"/>
                </a:spcAft>
                <a:buFont typeface="Arial" panose="020B0604020202020204" pitchFamily="34" charset="0"/>
                <a:buChar char="•"/>
              </a:pPr>
              <a:r>
                <a:rPr lang="en-AU" sz="1050"/>
                <a:t>Retail No-Go Communicated to PCF via email</a:t>
              </a:r>
              <a:endParaRPr lang="en-US" sz="1050"/>
            </a:p>
          </p:txBody>
        </p:sp>
        <p:cxnSp>
          <p:nvCxnSpPr>
            <p:cNvPr id="104" name="Straight Arrow Connector 103">
              <a:extLst>
                <a:ext uri="{FF2B5EF4-FFF2-40B4-BE49-F238E27FC236}">
                  <a16:creationId xmlns:a16="http://schemas.microsoft.com/office/drawing/2014/main" id="{8D04C67D-88C9-42AF-92EE-AB50D025A444}"/>
                </a:ext>
              </a:extLst>
            </p:cNvPr>
            <p:cNvCxnSpPr>
              <a:cxnSpLocks/>
            </p:cNvCxnSpPr>
            <p:nvPr/>
          </p:nvCxnSpPr>
          <p:spPr>
            <a:xfrm flipV="1">
              <a:off x="8056785" y="2736709"/>
              <a:ext cx="0" cy="369127"/>
            </a:xfrm>
            <a:prstGeom prst="straightConnector1">
              <a:avLst/>
            </a:prstGeom>
            <a:ln>
              <a:solidFill>
                <a:schemeClr val="bg2">
                  <a:lumMod val="50000"/>
                </a:schemeClr>
              </a:solidFill>
              <a:tailEnd type="triangle"/>
            </a:ln>
          </p:spPr>
          <p:style>
            <a:lnRef idx="1">
              <a:schemeClr val="accent1"/>
            </a:lnRef>
            <a:fillRef idx="0">
              <a:schemeClr val="accent1"/>
            </a:fillRef>
            <a:effectRef idx="0">
              <a:schemeClr val="accent1"/>
            </a:effectRef>
            <a:fontRef idx="minor">
              <a:schemeClr val="tx1"/>
            </a:fontRef>
          </p:style>
        </p:cxnSp>
      </p:grpSp>
      <p:sp>
        <p:nvSpPr>
          <p:cNvPr id="115" name="Rectangle 114">
            <a:extLst>
              <a:ext uri="{FF2B5EF4-FFF2-40B4-BE49-F238E27FC236}">
                <a16:creationId xmlns:a16="http://schemas.microsoft.com/office/drawing/2014/main" id="{68FDC2ED-1817-4FA8-B298-C937E2A22FE0}"/>
              </a:ext>
            </a:extLst>
          </p:cNvPr>
          <p:cNvSpPr/>
          <p:nvPr/>
        </p:nvSpPr>
        <p:spPr>
          <a:xfrm>
            <a:off x="3117130" y="4589286"/>
            <a:ext cx="1653183" cy="1377300"/>
          </a:xfrm>
          <a:prstGeom prst="rect">
            <a:avLst/>
          </a:prstGeom>
        </p:spPr>
        <p:txBody>
          <a:bodyPr wrap="square">
            <a:spAutoFit/>
          </a:bodyPr>
          <a:lstStyle/>
          <a:p>
            <a:pPr algn="ctr"/>
            <a:r>
              <a:rPr lang="en-AU" sz="1100" b="1"/>
              <a:t>19-May PCF</a:t>
            </a:r>
          </a:p>
          <a:p>
            <a:pPr marL="92075" indent="-92075" fontAlgn="base">
              <a:spcBef>
                <a:spcPts val="600"/>
              </a:spcBef>
              <a:buFont typeface="Arial" panose="020B0604020202020204" pitchFamily="34" charset="0"/>
              <a:buChar char="•"/>
            </a:pPr>
            <a:r>
              <a:rPr lang="en-AU" sz="1050"/>
              <a:t>Timeline replanning</a:t>
            </a:r>
          </a:p>
          <a:p>
            <a:pPr marL="92075" indent="-92075" fontAlgn="base">
              <a:spcBef>
                <a:spcPts val="600"/>
              </a:spcBef>
              <a:buFont typeface="Arial" panose="020B0604020202020204" pitchFamily="34" charset="0"/>
              <a:buChar char="•"/>
            </a:pPr>
            <a:r>
              <a:rPr lang="en-AU" sz="1050"/>
              <a:t>Impacts of replan</a:t>
            </a:r>
          </a:p>
          <a:p>
            <a:pPr marL="92075" indent="-92075" fontAlgn="base">
              <a:spcBef>
                <a:spcPts val="600"/>
              </a:spcBef>
              <a:buFont typeface="Arial" panose="020B0604020202020204" pitchFamily="34" charset="0"/>
              <a:buChar char="•"/>
            </a:pPr>
            <a:r>
              <a:rPr lang="en-AU" sz="1050"/>
              <a:t> Retail Checkpoint update</a:t>
            </a:r>
          </a:p>
          <a:p>
            <a:pPr marL="92075" indent="-92075" fontAlgn="base">
              <a:spcBef>
                <a:spcPts val="600"/>
              </a:spcBef>
              <a:buFont typeface="Arial" panose="020B0604020202020204" pitchFamily="34" charset="0"/>
              <a:buChar char="•"/>
            </a:pPr>
            <a:endParaRPr lang="en-AU" sz="1050"/>
          </a:p>
        </p:txBody>
      </p:sp>
      <p:sp>
        <p:nvSpPr>
          <p:cNvPr id="120" name="Rectangle 119">
            <a:extLst>
              <a:ext uri="{FF2B5EF4-FFF2-40B4-BE49-F238E27FC236}">
                <a16:creationId xmlns:a16="http://schemas.microsoft.com/office/drawing/2014/main" id="{C3EFC6E5-C221-4301-96B1-5EB663C4BC36}"/>
              </a:ext>
            </a:extLst>
          </p:cNvPr>
          <p:cNvSpPr/>
          <p:nvPr/>
        </p:nvSpPr>
        <p:spPr>
          <a:xfrm>
            <a:off x="8758240" y="2490975"/>
            <a:ext cx="1423419" cy="860235"/>
          </a:xfrm>
          <a:prstGeom prst="rect">
            <a:avLst/>
          </a:prstGeom>
        </p:spPr>
        <p:txBody>
          <a:bodyPr wrap="square" lIns="36000" rIns="36000">
            <a:spAutoFit/>
          </a:bodyPr>
          <a:lstStyle/>
          <a:p>
            <a:pPr algn="ctr">
              <a:lnSpc>
                <a:spcPct val="95000"/>
              </a:lnSpc>
              <a:spcBef>
                <a:spcPts val="300"/>
              </a:spcBef>
            </a:pPr>
            <a:r>
              <a:rPr lang="en-AU" sz="1100" b="1"/>
              <a:t>21-June</a:t>
            </a:r>
          </a:p>
          <a:p>
            <a:pPr marL="182563" indent="-90488" fontAlgn="base">
              <a:lnSpc>
                <a:spcPct val="95000"/>
              </a:lnSpc>
              <a:spcBef>
                <a:spcPts val="600"/>
              </a:spcBef>
              <a:spcAft>
                <a:spcPts val="300"/>
              </a:spcAft>
              <a:buFont typeface="Arial" panose="020B0604020202020204" pitchFamily="34" charset="0"/>
              <a:buChar char="•"/>
              <a:defRPr/>
            </a:pPr>
            <a:r>
              <a:rPr lang="en-AU" sz="1050"/>
              <a:t>5MS Retail/ Metering</a:t>
            </a:r>
            <a:br>
              <a:rPr lang="en-AU" sz="1050"/>
            </a:br>
            <a:r>
              <a:rPr lang="en-AU" sz="1050"/>
              <a:t>Solution Go-Live</a:t>
            </a:r>
          </a:p>
          <a:p>
            <a:pPr algn="ctr">
              <a:lnSpc>
                <a:spcPct val="95000"/>
              </a:lnSpc>
              <a:spcBef>
                <a:spcPts val="300"/>
              </a:spcBef>
              <a:spcAft>
                <a:spcPts val="300"/>
              </a:spcAft>
            </a:pPr>
            <a:endParaRPr lang="en-US" sz="1000"/>
          </a:p>
        </p:txBody>
      </p:sp>
      <p:cxnSp>
        <p:nvCxnSpPr>
          <p:cNvPr id="123" name="Straight Arrow Connector 122">
            <a:extLst>
              <a:ext uri="{FF2B5EF4-FFF2-40B4-BE49-F238E27FC236}">
                <a16:creationId xmlns:a16="http://schemas.microsoft.com/office/drawing/2014/main" id="{CD4C5F86-E4D3-4059-AED7-C3BD9D373308}"/>
              </a:ext>
            </a:extLst>
          </p:cNvPr>
          <p:cNvCxnSpPr>
            <a:cxnSpLocks/>
          </p:cNvCxnSpPr>
          <p:nvPr/>
        </p:nvCxnSpPr>
        <p:spPr>
          <a:xfrm flipV="1">
            <a:off x="9416970" y="3057474"/>
            <a:ext cx="0" cy="540000"/>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grpSp>
        <p:nvGrpSpPr>
          <p:cNvPr id="9" name="Group 8">
            <a:extLst>
              <a:ext uri="{FF2B5EF4-FFF2-40B4-BE49-F238E27FC236}">
                <a16:creationId xmlns:a16="http://schemas.microsoft.com/office/drawing/2014/main" id="{BDADB89D-AD59-4C87-8918-FD381D0EFE60}"/>
              </a:ext>
            </a:extLst>
          </p:cNvPr>
          <p:cNvGrpSpPr/>
          <p:nvPr/>
        </p:nvGrpSpPr>
        <p:grpSpPr>
          <a:xfrm>
            <a:off x="253561" y="2359266"/>
            <a:ext cx="1117083" cy="400110"/>
            <a:chOff x="1545422" y="2325576"/>
            <a:chExt cx="1117083" cy="400110"/>
          </a:xfrm>
        </p:grpSpPr>
        <p:sp>
          <p:nvSpPr>
            <p:cNvPr id="132" name="Arrow: Right 131">
              <a:extLst>
                <a:ext uri="{FF2B5EF4-FFF2-40B4-BE49-F238E27FC236}">
                  <a16:creationId xmlns:a16="http://schemas.microsoft.com/office/drawing/2014/main" id="{68829911-ED91-4B83-AD9A-1EB00B64B465}"/>
                </a:ext>
              </a:extLst>
            </p:cNvPr>
            <p:cNvSpPr/>
            <p:nvPr/>
          </p:nvSpPr>
          <p:spPr>
            <a:xfrm>
              <a:off x="1597153" y="2325576"/>
              <a:ext cx="993581" cy="400110"/>
            </a:xfrm>
            <a:prstGeom prst="rightArrow">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endParaRPr>
            </a:p>
          </p:txBody>
        </p:sp>
        <p:sp>
          <p:nvSpPr>
            <p:cNvPr id="126" name="TextBox 125">
              <a:extLst>
                <a:ext uri="{FF2B5EF4-FFF2-40B4-BE49-F238E27FC236}">
                  <a16:creationId xmlns:a16="http://schemas.microsoft.com/office/drawing/2014/main" id="{C8500067-AD77-4B09-BB85-19154EE3055B}"/>
                </a:ext>
              </a:extLst>
            </p:cNvPr>
            <p:cNvSpPr txBox="1"/>
            <p:nvPr/>
          </p:nvSpPr>
          <p:spPr>
            <a:xfrm>
              <a:off x="1545422" y="2403690"/>
              <a:ext cx="1117083" cy="230832"/>
            </a:xfrm>
            <a:prstGeom prst="rect">
              <a:avLst/>
            </a:prstGeom>
            <a:noFill/>
          </p:spPr>
          <p:txBody>
            <a:bodyPr wrap="square" rtlCol="0">
              <a:spAutoFit/>
            </a:bodyPr>
            <a:lstStyle/>
            <a:p>
              <a:r>
                <a:rPr lang="en-AU" sz="900" b="1">
                  <a:solidFill>
                    <a:schemeClr val="bg1"/>
                  </a:solidFill>
                </a:rPr>
                <a:t>Key milestones</a:t>
              </a:r>
            </a:p>
          </p:txBody>
        </p:sp>
      </p:grpSp>
      <p:grpSp>
        <p:nvGrpSpPr>
          <p:cNvPr id="10" name="Group 9">
            <a:extLst>
              <a:ext uri="{FF2B5EF4-FFF2-40B4-BE49-F238E27FC236}">
                <a16:creationId xmlns:a16="http://schemas.microsoft.com/office/drawing/2014/main" id="{55EDC27C-5FCE-40EA-87F6-2EDE4DC66B7B}"/>
              </a:ext>
            </a:extLst>
          </p:cNvPr>
          <p:cNvGrpSpPr/>
          <p:nvPr/>
        </p:nvGrpSpPr>
        <p:grpSpPr>
          <a:xfrm>
            <a:off x="210002" y="5805796"/>
            <a:ext cx="1484633" cy="400110"/>
            <a:chOff x="1542519" y="5776336"/>
            <a:chExt cx="1484633" cy="400110"/>
          </a:xfrm>
        </p:grpSpPr>
        <p:sp>
          <p:nvSpPr>
            <p:cNvPr id="56" name="Arrow: Right 55">
              <a:extLst>
                <a:ext uri="{FF2B5EF4-FFF2-40B4-BE49-F238E27FC236}">
                  <a16:creationId xmlns:a16="http://schemas.microsoft.com/office/drawing/2014/main" id="{0C7EDEBC-4094-49AA-8C02-838DFE5E1D1A}"/>
                </a:ext>
              </a:extLst>
            </p:cNvPr>
            <p:cNvSpPr/>
            <p:nvPr/>
          </p:nvSpPr>
          <p:spPr>
            <a:xfrm>
              <a:off x="1597153" y="5776336"/>
              <a:ext cx="1429999" cy="400110"/>
            </a:xfrm>
            <a:prstGeom prst="rightArrow">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endParaRPr>
            </a:p>
          </p:txBody>
        </p:sp>
        <p:sp>
          <p:nvSpPr>
            <p:cNvPr id="57" name="TextBox 56">
              <a:extLst>
                <a:ext uri="{FF2B5EF4-FFF2-40B4-BE49-F238E27FC236}">
                  <a16:creationId xmlns:a16="http://schemas.microsoft.com/office/drawing/2014/main" id="{B18D2FE4-82E6-487D-B54E-5AEC1F690ADC}"/>
                </a:ext>
              </a:extLst>
            </p:cNvPr>
            <p:cNvSpPr txBox="1"/>
            <p:nvPr/>
          </p:nvSpPr>
          <p:spPr>
            <a:xfrm>
              <a:off x="1542519" y="5860975"/>
              <a:ext cx="1484632" cy="230832"/>
            </a:xfrm>
            <a:prstGeom prst="rect">
              <a:avLst/>
            </a:prstGeom>
            <a:noFill/>
          </p:spPr>
          <p:txBody>
            <a:bodyPr wrap="square" rtlCol="0">
              <a:spAutoFit/>
            </a:bodyPr>
            <a:lstStyle/>
            <a:p>
              <a:r>
                <a:rPr lang="en-AU" sz="900" b="1">
                  <a:solidFill>
                    <a:schemeClr val="bg1"/>
                  </a:solidFill>
                </a:rPr>
                <a:t>Communication timeline</a:t>
              </a:r>
            </a:p>
          </p:txBody>
        </p:sp>
      </p:grpSp>
      <p:sp>
        <p:nvSpPr>
          <p:cNvPr id="125" name="Oval 124">
            <a:extLst>
              <a:ext uri="{FF2B5EF4-FFF2-40B4-BE49-F238E27FC236}">
                <a16:creationId xmlns:a16="http://schemas.microsoft.com/office/drawing/2014/main" id="{FC929AC7-EE49-49A1-AE99-D9C49D8BBB98}"/>
              </a:ext>
            </a:extLst>
          </p:cNvPr>
          <p:cNvSpPr>
            <a:spLocks noChangeArrowheads="1"/>
          </p:cNvSpPr>
          <p:nvPr/>
        </p:nvSpPr>
        <p:spPr bwMode="auto">
          <a:xfrm>
            <a:off x="3407369" y="3461962"/>
            <a:ext cx="850910" cy="846347"/>
          </a:xfrm>
          <a:prstGeom prst="ellipse">
            <a:avLst/>
          </a:prstGeom>
          <a:solidFill>
            <a:schemeClr val="accent6">
              <a:lumMod val="90000"/>
            </a:schemeClr>
          </a:solidFill>
          <a:ln>
            <a:noFill/>
          </a:ln>
        </p:spPr>
        <p:txBody>
          <a:bodyPr vert="horz" wrap="square" lIns="91440" tIns="45720" rIns="91440" bIns="45720" numCol="1" anchor="t" anchorCtr="0" compatLnSpc="1">
            <a:prstTxWarp prst="textNoShape">
              <a:avLst/>
            </a:prstTxWarp>
          </a:bodyPr>
          <a:lstStyle/>
          <a:p>
            <a:endParaRPr lang="en-US" sz="2400"/>
          </a:p>
        </p:txBody>
      </p:sp>
      <p:cxnSp>
        <p:nvCxnSpPr>
          <p:cNvPr id="53" name="Straight Connector 52">
            <a:extLst>
              <a:ext uri="{FF2B5EF4-FFF2-40B4-BE49-F238E27FC236}">
                <a16:creationId xmlns:a16="http://schemas.microsoft.com/office/drawing/2014/main" id="{7D5317F4-A3B1-4F52-B425-63F41CA67F20}"/>
              </a:ext>
            </a:extLst>
          </p:cNvPr>
          <p:cNvCxnSpPr>
            <a:cxnSpLocks/>
            <a:stCxn id="95" idx="6"/>
            <a:endCxn id="125" idx="2"/>
          </p:cNvCxnSpPr>
          <p:nvPr/>
        </p:nvCxnSpPr>
        <p:spPr>
          <a:xfrm>
            <a:off x="2616175" y="3885136"/>
            <a:ext cx="791194" cy="0"/>
          </a:xfrm>
          <a:prstGeom prst="line">
            <a:avLst/>
          </a:prstGeom>
          <a:ln w="15875">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95" name="Oval 94">
            <a:extLst>
              <a:ext uri="{FF2B5EF4-FFF2-40B4-BE49-F238E27FC236}">
                <a16:creationId xmlns:a16="http://schemas.microsoft.com/office/drawing/2014/main" id="{B90ECB05-EA38-4423-AE82-65846199332E}"/>
              </a:ext>
            </a:extLst>
          </p:cNvPr>
          <p:cNvSpPr>
            <a:spLocks noChangeArrowheads="1"/>
          </p:cNvSpPr>
          <p:nvPr/>
        </p:nvSpPr>
        <p:spPr bwMode="auto">
          <a:xfrm>
            <a:off x="1765265" y="3461962"/>
            <a:ext cx="850910" cy="846347"/>
          </a:xfrm>
          <a:prstGeom prst="ellipse">
            <a:avLst/>
          </a:prstGeom>
          <a:solidFill>
            <a:schemeClr val="bg2">
              <a:lumMod val="50000"/>
            </a:schemeClr>
          </a:solidFill>
          <a:ln>
            <a:noFill/>
          </a:ln>
        </p:spPr>
        <p:txBody>
          <a:bodyPr vert="horz" wrap="square" lIns="91440" tIns="45720" rIns="91440" bIns="45720" numCol="1" anchor="t" anchorCtr="0" compatLnSpc="1">
            <a:prstTxWarp prst="textNoShape">
              <a:avLst/>
            </a:prstTxWarp>
          </a:bodyPr>
          <a:lstStyle/>
          <a:p>
            <a:endParaRPr lang="en-US" sz="2400"/>
          </a:p>
        </p:txBody>
      </p:sp>
      <p:pic>
        <p:nvPicPr>
          <p:cNvPr id="106" name="Graphic 105" descr="Marketing">
            <a:extLst>
              <a:ext uri="{FF2B5EF4-FFF2-40B4-BE49-F238E27FC236}">
                <a16:creationId xmlns:a16="http://schemas.microsoft.com/office/drawing/2014/main" id="{280938C6-7F29-439D-92AA-93B9C9966F4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964459" y="3601300"/>
            <a:ext cx="553091" cy="550126"/>
          </a:xfrm>
          <a:prstGeom prst="rect">
            <a:avLst/>
          </a:prstGeom>
        </p:spPr>
      </p:pic>
      <p:sp>
        <p:nvSpPr>
          <p:cNvPr id="107" name="Star: 6 Points 106">
            <a:extLst>
              <a:ext uri="{FF2B5EF4-FFF2-40B4-BE49-F238E27FC236}">
                <a16:creationId xmlns:a16="http://schemas.microsoft.com/office/drawing/2014/main" id="{71A5CE6B-133A-495E-A302-C81DA29EE6DC}"/>
              </a:ext>
            </a:extLst>
          </p:cNvPr>
          <p:cNvSpPr/>
          <p:nvPr/>
        </p:nvSpPr>
        <p:spPr>
          <a:xfrm>
            <a:off x="9060194" y="3521203"/>
            <a:ext cx="713553" cy="661364"/>
          </a:xfrm>
          <a:prstGeom prst="star6">
            <a:avLst/>
          </a:prstGeom>
          <a:solidFill>
            <a:srgbClr val="00B050"/>
          </a:solidFill>
          <a:ln>
            <a:solidFill>
              <a:srgbClr val="92D050"/>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16" name="Group 115">
            <a:extLst>
              <a:ext uri="{FF2B5EF4-FFF2-40B4-BE49-F238E27FC236}">
                <a16:creationId xmlns:a16="http://schemas.microsoft.com/office/drawing/2014/main" id="{996E4805-20C5-4648-AE38-DDAC90C8D4B7}"/>
              </a:ext>
            </a:extLst>
          </p:cNvPr>
          <p:cNvGrpSpPr/>
          <p:nvPr/>
        </p:nvGrpSpPr>
        <p:grpSpPr>
          <a:xfrm>
            <a:off x="3556785" y="3597474"/>
            <a:ext cx="571346" cy="553135"/>
            <a:chOff x="7114931" y="5624297"/>
            <a:chExt cx="483922" cy="504965"/>
          </a:xfrm>
        </p:grpSpPr>
        <p:sp>
          <p:nvSpPr>
            <p:cNvPr id="17" name="Freeform 27">
              <a:extLst>
                <a:ext uri="{FF2B5EF4-FFF2-40B4-BE49-F238E27FC236}">
                  <a16:creationId xmlns:a16="http://schemas.microsoft.com/office/drawing/2014/main" id="{1E44C6B0-2FE2-4C77-94D2-327A1487A482}"/>
                </a:ext>
              </a:extLst>
            </p:cNvPr>
            <p:cNvSpPr>
              <a:spLocks/>
            </p:cNvSpPr>
            <p:nvPr/>
          </p:nvSpPr>
          <p:spPr bwMode="auto">
            <a:xfrm>
              <a:off x="7114931" y="5624297"/>
              <a:ext cx="483922" cy="187258"/>
            </a:xfrm>
            <a:custGeom>
              <a:avLst/>
              <a:gdLst>
                <a:gd name="T0" fmla="*/ 215 w 215"/>
                <a:gd name="T1" fmla="*/ 80 h 83"/>
                <a:gd name="T2" fmla="*/ 193 w 215"/>
                <a:gd name="T3" fmla="*/ 39 h 83"/>
                <a:gd name="T4" fmla="*/ 192 w 215"/>
                <a:gd name="T5" fmla="*/ 39 h 83"/>
                <a:gd name="T6" fmla="*/ 192 w 215"/>
                <a:gd name="T7" fmla="*/ 39 h 83"/>
                <a:gd name="T8" fmla="*/ 175 w 215"/>
                <a:gd name="T9" fmla="*/ 22 h 83"/>
                <a:gd name="T10" fmla="*/ 107 w 215"/>
                <a:gd name="T11" fmla="*/ 0 h 83"/>
                <a:gd name="T12" fmla="*/ 107 w 215"/>
                <a:gd name="T13" fmla="*/ 0 h 83"/>
                <a:gd name="T14" fmla="*/ 107 w 215"/>
                <a:gd name="T15" fmla="*/ 0 h 83"/>
                <a:gd name="T16" fmla="*/ 107 w 215"/>
                <a:gd name="T17" fmla="*/ 0 h 83"/>
                <a:gd name="T18" fmla="*/ 40 w 215"/>
                <a:gd name="T19" fmla="*/ 22 h 83"/>
                <a:gd name="T20" fmla="*/ 22 w 215"/>
                <a:gd name="T21" fmla="*/ 39 h 83"/>
                <a:gd name="T22" fmla="*/ 22 w 215"/>
                <a:gd name="T23" fmla="*/ 39 h 83"/>
                <a:gd name="T24" fmla="*/ 22 w 215"/>
                <a:gd name="T25" fmla="*/ 39 h 83"/>
                <a:gd name="T26" fmla="*/ 0 w 215"/>
                <a:gd name="T27" fmla="*/ 80 h 83"/>
                <a:gd name="T28" fmla="*/ 1 w 215"/>
                <a:gd name="T29" fmla="*/ 83 h 83"/>
                <a:gd name="T30" fmla="*/ 2 w 215"/>
                <a:gd name="T31" fmla="*/ 83 h 83"/>
                <a:gd name="T32" fmla="*/ 4 w 215"/>
                <a:gd name="T33" fmla="*/ 81 h 83"/>
                <a:gd name="T34" fmla="*/ 24 w 215"/>
                <a:gd name="T35" fmla="*/ 44 h 83"/>
                <a:gd name="T36" fmla="*/ 33 w 215"/>
                <a:gd name="T37" fmla="*/ 57 h 83"/>
                <a:gd name="T38" fmla="*/ 35 w 215"/>
                <a:gd name="T39" fmla="*/ 58 h 83"/>
                <a:gd name="T40" fmla="*/ 37 w 215"/>
                <a:gd name="T41" fmla="*/ 57 h 83"/>
                <a:gd name="T42" fmla="*/ 37 w 215"/>
                <a:gd name="T43" fmla="*/ 54 h 83"/>
                <a:gd name="T44" fmla="*/ 27 w 215"/>
                <a:gd name="T45" fmla="*/ 41 h 83"/>
                <a:gd name="T46" fmla="*/ 43 w 215"/>
                <a:gd name="T47" fmla="*/ 26 h 83"/>
                <a:gd name="T48" fmla="*/ 105 w 215"/>
                <a:gd name="T49" fmla="*/ 4 h 83"/>
                <a:gd name="T50" fmla="*/ 105 w 215"/>
                <a:gd name="T51" fmla="*/ 25 h 83"/>
                <a:gd name="T52" fmla="*/ 107 w 215"/>
                <a:gd name="T53" fmla="*/ 27 h 83"/>
                <a:gd name="T54" fmla="*/ 110 w 215"/>
                <a:gd name="T55" fmla="*/ 25 h 83"/>
                <a:gd name="T56" fmla="*/ 110 w 215"/>
                <a:gd name="T57" fmla="*/ 4 h 83"/>
                <a:gd name="T58" fmla="*/ 172 w 215"/>
                <a:gd name="T59" fmla="*/ 26 h 83"/>
                <a:gd name="T60" fmla="*/ 188 w 215"/>
                <a:gd name="T61" fmla="*/ 41 h 83"/>
                <a:gd name="T62" fmla="*/ 178 w 215"/>
                <a:gd name="T63" fmla="*/ 54 h 83"/>
                <a:gd name="T64" fmla="*/ 178 w 215"/>
                <a:gd name="T65" fmla="*/ 57 h 83"/>
                <a:gd name="T66" fmla="*/ 180 w 215"/>
                <a:gd name="T67" fmla="*/ 58 h 83"/>
                <a:gd name="T68" fmla="*/ 181 w 215"/>
                <a:gd name="T69" fmla="*/ 57 h 83"/>
                <a:gd name="T70" fmla="*/ 191 w 215"/>
                <a:gd name="T71" fmla="*/ 44 h 83"/>
                <a:gd name="T72" fmla="*/ 210 w 215"/>
                <a:gd name="T73" fmla="*/ 81 h 83"/>
                <a:gd name="T74" fmla="*/ 213 w 215"/>
                <a:gd name="T75" fmla="*/ 83 h 83"/>
                <a:gd name="T76" fmla="*/ 215 w 215"/>
                <a:gd name="T77" fmla="*/ 80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15" h="83">
                  <a:moveTo>
                    <a:pt x="215" y="80"/>
                  </a:moveTo>
                  <a:cubicBezTo>
                    <a:pt x="211" y="65"/>
                    <a:pt x="203" y="51"/>
                    <a:pt x="193" y="39"/>
                  </a:cubicBezTo>
                  <a:cubicBezTo>
                    <a:pt x="193" y="39"/>
                    <a:pt x="193" y="39"/>
                    <a:pt x="192" y="39"/>
                  </a:cubicBezTo>
                  <a:cubicBezTo>
                    <a:pt x="192" y="39"/>
                    <a:pt x="192" y="39"/>
                    <a:pt x="192" y="39"/>
                  </a:cubicBezTo>
                  <a:cubicBezTo>
                    <a:pt x="187" y="33"/>
                    <a:pt x="181" y="27"/>
                    <a:pt x="175" y="22"/>
                  </a:cubicBezTo>
                  <a:cubicBezTo>
                    <a:pt x="155" y="7"/>
                    <a:pt x="132" y="0"/>
                    <a:pt x="107" y="0"/>
                  </a:cubicBezTo>
                  <a:cubicBezTo>
                    <a:pt x="107" y="0"/>
                    <a:pt x="107" y="0"/>
                    <a:pt x="107" y="0"/>
                  </a:cubicBezTo>
                  <a:cubicBezTo>
                    <a:pt x="107" y="0"/>
                    <a:pt x="107" y="0"/>
                    <a:pt x="107" y="0"/>
                  </a:cubicBezTo>
                  <a:cubicBezTo>
                    <a:pt x="107" y="0"/>
                    <a:pt x="107" y="0"/>
                    <a:pt x="107" y="0"/>
                  </a:cubicBezTo>
                  <a:cubicBezTo>
                    <a:pt x="83" y="0"/>
                    <a:pt x="59" y="7"/>
                    <a:pt x="40" y="22"/>
                  </a:cubicBezTo>
                  <a:cubicBezTo>
                    <a:pt x="33" y="27"/>
                    <a:pt x="28" y="33"/>
                    <a:pt x="22" y="39"/>
                  </a:cubicBezTo>
                  <a:cubicBezTo>
                    <a:pt x="22" y="39"/>
                    <a:pt x="22" y="39"/>
                    <a:pt x="22" y="39"/>
                  </a:cubicBezTo>
                  <a:cubicBezTo>
                    <a:pt x="22" y="39"/>
                    <a:pt x="22" y="39"/>
                    <a:pt x="22" y="39"/>
                  </a:cubicBezTo>
                  <a:cubicBezTo>
                    <a:pt x="12" y="51"/>
                    <a:pt x="4" y="65"/>
                    <a:pt x="0" y="80"/>
                  </a:cubicBezTo>
                  <a:cubicBezTo>
                    <a:pt x="0" y="81"/>
                    <a:pt x="0" y="82"/>
                    <a:pt x="1" y="83"/>
                  </a:cubicBezTo>
                  <a:cubicBezTo>
                    <a:pt x="2" y="83"/>
                    <a:pt x="2" y="83"/>
                    <a:pt x="2" y="83"/>
                  </a:cubicBezTo>
                  <a:cubicBezTo>
                    <a:pt x="3" y="83"/>
                    <a:pt x="4" y="82"/>
                    <a:pt x="4" y="81"/>
                  </a:cubicBezTo>
                  <a:cubicBezTo>
                    <a:pt x="8" y="68"/>
                    <a:pt x="15" y="55"/>
                    <a:pt x="24" y="44"/>
                  </a:cubicBezTo>
                  <a:cubicBezTo>
                    <a:pt x="33" y="57"/>
                    <a:pt x="33" y="57"/>
                    <a:pt x="33" y="57"/>
                  </a:cubicBezTo>
                  <a:cubicBezTo>
                    <a:pt x="34" y="57"/>
                    <a:pt x="34" y="58"/>
                    <a:pt x="35" y="58"/>
                  </a:cubicBezTo>
                  <a:cubicBezTo>
                    <a:pt x="36" y="58"/>
                    <a:pt x="36" y="57"/>
                    <a:pt x="37" y="57"/>
                  </a:cubicBezTo>
                  <a:cubicBezTo>
                    <a:pt x="38" y="56"/>
                    <a:pt x="38" y="55"/>
                    <a:pt x="37" y="54"/>
                  </a:cubicBezTo>
                  <a:cubicBezTo>
                    <a:pt x="27" y="41"/>
                    <a:pt x="27" y="41"/>
                    <a:pt x="27" y="41"/>
                  </a:cubicBezTo>
                  <a:cubicBezTo>
                    <a:pt x="32" y="35"/>
                    <a:pt x="37" y="30"/>
                    <a:pt x="43" y="26"/>
                  </a:cubicBezTo>
                  <a:cubicBezTo>
                    <a:pt x="61" y="12"/>
                    <a:pt x="82" y="5"/>
                    <a:pt x="105" y="4"/>
                  </a:cubicBezTo>
                  <a:cubicBezTo>
                    <a:pt x="105" y="25"/>
                    <a:pt x="105" y="25"/>
                    <a:pt x="105" y="25"/>
                  </a:cubicBezTo>
                  <a:cubicBezTo>
                    <a:pt x="105" y="26"/>
                    <a:pt x="106" y="27"/>
                    <a:pt x="107" y="27"/>
                  </a:cubicBezTo>
                  <a:cubicBezTo>
                    <a:pt x="109" y="27"/>
                    <a:pt x="110" y="26"/>
                    <a:pt x="110" y="25"/>
                  </a:cubicBezTo>
                  <a:cubicBezTo>
                    <a:pt x="110" y="4"/>
                    <a:pt x="110" y="4"/>
                    <a:pt x="110" y="4"/>
                  </a:cubicBezTo>
                  <a:cubicBezTo>
                    <a:pt x="132" y="5"/>
                    <a:pt x="154" y="12"/>
                    <a:pt x="172" y="26"/>
                  </a:cubicBezTo>
                  <a:cubicBezTo>
                    <a:pt x="178" y="30"/>
                    <a:pt x="183" y="35"/>
                    <a:pt x="188" y="41"/>
                  </a:cubicBezTo>
                  <a:cubicBezTo>
                    <a:pt x="178" y="54"/>
                    <a:pt x="178" y="54"/>
                    <a:pt x="178" y="54"/>
                  </a:cubicBezTo>
                  <a:cubicBezTo>
                    <a:pt x="177" y="55"/>
                    <a:pt x="177" y="56"/>
                    <a:pt x="178" y="57"/>
                  </a:cubicBezTo>
                  <a:cubicBezTo>
                    <a:pt x="179" y="57"/>
                    <a:pt x="179" y="58"/>
                    <a:pt x="180" y="58"/>
                  </a:cubicBezTo>
                  <a:cubicBezTo>
                    <a:pt x="180" y="58"/>
                    <a:pt x="181" y="57"/>
                    <a:pt x="181" y="57"/>
                  </a:cubicBezTo>
                  <a:cubicBezTo>
                    <a:pt x="191" y="44"/>
                    <a:pt x="191" y="44"/>
                    <a:pt x="191" y="44"/>
                  </a:cubicBezTo>
                  <a:cubicBezTo>
                    <a:pt x="200" y="55"/>
                    <a:pt x="206" y="68"/>
                    <a:pt x="210" y="81"/>
                  </a:cubicBezTo>
                  <a:cubicBezTo>
                    <a:pt x="211" y="82"/>
                    <a:pt x="212" y="83"/>
                    <a:pt x="213" y="83"/>
                  </a:cubicBezTo>
                  <a:cubicBezTo>
                    <a:pt x="215" y="82"/>
                    <a:pt x="215" y="81"/>
                    <a:pt x="215" y="8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400"/>
            </a:p>
          </p:txBody>
        </p:sp>
        <p:sp>
          <p:nvSpPr>
            <p:cNvPr id="18" name="Freeform 28">
              <a:extLst>
                <a:ext uri="{FF2B5EF4-FFF2-40B4-BE49-F238E27FC236}">
                  <a16:creationId xmlns:a16="http://schemas.microsoft.com/office/drawing/2014/main" id="{98E888FA-C263-4AC2-BCAC-961D2F949E75}"/>
                </a:ext>
              </a:extLst>
            </p:cNvPr>
            <p:cNvSpPr>
              <a:spLocks/>
            </p:cNvSpPr>
            <p:nvPr/>
          </p:nvSpPr>
          <p:spPr bwMode="auto">
            <a:xfrm>
              <a:off x="7142284" y="6000916"/>
              <a:ext cx="429218" cy="128346"/>
            </a:xfrm>
            <a:custGeom>
              <a:avLst/>
              <a:gdLst>
                <a:gd name="T0" fmla="*/ 190 w 191"/>
                <a:gd name="T1" fmla="*/ 1 h 57"/>
                <a:gd name="T2" fmla="*/ 187 w 191"/>
                <a:gd name="T3" fmla="*/ 2 h 57"/>
                <a:gd name="T4" fmla="*/ 95 w 191"/>
                <a:gd name="T5" fmla="*/ 52 h 57"/>
                <a:gd name="T6" fmla="*/ 4 w 191"/>
                <a:gd name="T7" fmla="*/ 2 h 57"/>
                <a:gd name="T8" fmla="*/ 1 w 191"/>
                <a:gd name="T9" fmla="*/ 1 h 57"/>
                <a:gd name="T10" fmla="*/ 0 w 191"/>
                <a:gd name="T11" fmla="*/ 4 h 57"/>
                <a:gd name="T12" fmla="*/ 95 w 191"/>
                <a:gd name="T13" fmla="*/ 57 h 57"/>
                <a:gd name="T14" fmla="*/ 190 w 191"/>
                <a:gd name="T15" fmla="*/ 4 h 57"/>
                <a:gd name="T16" fmla="*/ 190 w 191"/>
                <a:gd name="T17" fmla="*/ 1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1" h="57">
                  <a:moveTo>
                    <a:pt x="190" y="1"/>
                  </a:moveTo>
                  <a:cubicBezTo>
                    <a:pt x="189" y="0"/>
                    <a:pt x="187" y="1"/>
                    <a:pt x="187" y="2"/>
                  </a:cubicBezTo>
                  <a:cubicBezTo>
                    <a:pt x="167" y="33"/>
                    <a:pt x="133" y="52"/>
                    <a:pt x="95" y="52"/>
                  </a:cubicBezTo>
                  <a:cubicBezTo>
                    <a:pt x="58" y="52"/>
                    <a:pt x="24" y="33"/>
                    <a:pt x="4" y="2"/>
                  </a:cubicBezTo>
                  <a:cubicBezTo>
                    <a:pt x="4" y="1"/>
                    <a:pt x="2" y="0"/>
                    <a:pt x="1" y="1"/>
                  </a:cubicBezTo>
                  <a:cubicBezTo>
                    <a:pt x="0" y="2"/>
                    <a:pt x="0" y="3"/>
                    <a:pt x="0" y="4"/>
                  </a:cubicBezTo>
                  <a:cubicBezTo>
                    <a:pt x="21" y="37"/>
                    <a:pt x="57" y="57"/>
                    <a:pt x="95" y="57"/>
                  </a:cubicBezTo>
                  <a:cubicBezTo>
                    <a:pt x="134" y="57"/>
                    <a:pt x="170" y="37"/>
                    <a:pt x="190" y="4"/>
                  </a:cubicBezTo>
                  <a:cubicBezTo>
                    <a:pt x="191" y="3"/>
                    <a:pt x="191" y="2"/>
                    <a:pt x="190" y="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400"/>
            </a:p>
          </p:txBody>
        </p:sp>
        <p:sp>
          <p:nvSpPr>
            <p:cNvPr id="19" name="Freeform 29">
              <a:extLst>
                <a:ext uri="{FF2B5EF4-FFF2-40B4-BE49-F238E27FC236}">
                  <a16:creationId xmlns:a16="http://schemas.microsoft.com/office/drawing/2014/main" id="{C101913D-3809-4266-AFF7-A46624F2BA44}"/>
                </a:ext>
              </a:extLst>
            </p:cNvPr>
            <p:cNvSpPr>
              <a:spLocks noEditPoints="1"/>
            </p:cNvSpPr>
            <p:nvPr/>
          </p:nvSpPr>
          <p:spPr bwMode="auto">
            <a:xfrm>
              <a:off x="7264316" y="5824179"/>
              <a:ext cx="265105" cy="187258"/>
            </a:xfrm>
            <a:custGeom>
              <a:avLst/>
              <a:gdLst>
                <a:gd name="T0" fmla="*/ 118 w 118"/>
                <a:gd name="T1" fmla="*/ 1 h 83"/>
                <a:gd name="T2" fmla="*/ 114 w 118"/>
                <a:gd name="T3" fmla="*/ 1 h 83"/>
                <a:gd name="T4" fmla="*/ 64 w 118"/>
                <a:gd name="T5" fmla="*/ 54 h 83"/>
                <a:gd name="T6" fmla="*/ 41 w 118"/>
                <a:gd name="T7" fmla="*/ 48 h 83"/>
                <a:gd name="T8" fmla="*/ 0 w 118"/>
                <a:gd name="T9" fmla="*/ 80 h 83"/>
                <a:gd name="T10" fmla="*/ 1 w 118"/>
                <a:gd name="T11" fmla="*/ 82 h 83"/>
                <a:gd name="T12" fmla="*/ 2 w 118"/>
                <a:gd name="T13" fmla="*/ 83 h 83"/>
                <a:gd name="T14" fmla="*/ 80 w 118"/>
                <a:gd name="T15" fmla="*/ 83 h 83"/>
                <a:gd name="T16" fmla="*/ 82 w 118"/>
                <a:gd name="T17" fmla="*/ 82 h 83"/>
                <a:gd name="T18" fmla="*/ 83 w 118"/>
                <a:gd name="T19" fmla="*/ 80 h 83"/>
                <a:gd name="T20" fmla="*/ 68 w 118"/>
                <a:gd name="T21" fmla="*/ 57 h 83"/>
                <a:gd name="T22" fmla="*/ 118 w 118"/>
                <a:gd name="T23" fmla="*/ 5 h 83"/>
                <a:gd name="T24" fmla="*/ 118 w 118"/>
                <a:gd name="T25" fmla="*/ 1 h 83"/>
                <a:gd name="T26" fmla="*/ 77 w 118"/>
                <a:gd name="T27" fmla="*/ 79 h 83"/>
                <a:gd name="T28" fmla="*/ 5 w 118"/>
                <a:gd name="T29" fmla="*/ 79 h 83"/>
                <a:gd name="T30" fmla="*/ 41 w 118"/>
                <a:gd name="T31" fmla="*/ 52 h 83"/>
                <a:gd name="T32" fmla="*/ 63 w 118"/>
                <a:gd name="T33" fmla="*/ 59 h 83"/>
                <a:gd name="T34" fmla="*/ 63 w 118"/>
                <a:gd name="T35" fmla="*/ 59 h 83"/>
                <a:gd name="T36" fmla="*/ 63 w 118"/>
                <a:gd name="T37" fmla="*/ 59 h 83"/>
                <a:gd name="T38" fmla="*/ 77 w 118"/>
                <a:gd name="T39" fmla="*/ 79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18" h="83">
                  <a:moveTo>
                    <a:pt x="118" y="1"/>
                  </a:moveTo>
                  <a:cubicBezTo>
                    <a:pt x="117" y="0"/>
                    <a:pt x="115" y="0"/>
                    <a:pt x="114" y="1"/>
                  </a:cubicBezTo>
                  <a:cubicBezTo>
                    <a:pt x="64" y="54"/>
                    <a:pt x="64" y="54"/>
                    <a:pt x="64" y="54"/>
                  </a:cubicBezTo>
                  <a:cubicBezTo>
                    <a:pt x="57" y="50"/>
                    <a:pt x="50" y="48"/>
                    <a:pt x="41" y="48"/>
                  </a:cubicBezTo>
                  <a:cubicBezTo>
                    <a:pt x="22" y="48"/>
                    <a:pt x="5" y="61"/>
                    <a:pt x="0" y="80"/>
                  </a:cubicBezTo>
                  <a:cubicBezTo>
                    <a:pt x="0" y="81"/>
                    <a:pt x="0" y="82"/>
                    <a:pt x="1" y="82"/>
                  </a:cubicBezTo>
                  <a:cubicBezTo>
                    <a:pt x="1" y="83"/>
                    <a:pt x="2" y="83"/>
                    <a:pt x="2" y="83"/>
                  </a:cubicBezTo>
                  <a:cubicBezTo>
                    <a:pt x="80" y="83"/>
                    <a:pt x="80" y="83"/>
                    <a:pt x="80" y="83"/>
                  </a:cubicBezTo>
                  <a:cubicBezTo>
                    <a:pt x="81" y="83"/>
                    <a:pt x="82" y="83"/>
                    <a:pt x="82" y="82"/>
                  </a:cubicBezTo>
                  <a:cubicBezTo>
                    <a:pt x="83" y="82"/>
                    <a:pt x="83" y="81"/>
                    <a:pt x="83" y="80"/>
                  </a:cubicBezTo>
                  <a:cubicBezTo>
                    <a:pt x="80" y="71"/>
                    <a:pt x="75" y="62"/>
                    <a:pt x="68" y="57"/>
                  </a:cubicBezTo>
                  <a:cubicBezTo>
                    <a:pt x="118" y="5"/>
                    <a:pt x="118" y="5"/>
                    <a:pt x="118" y="5"/>
                  </a:cubicBezTo>
                  <a:cubicBezTo>
                    <a:pt x="118" y="4"/>
                    <a:pt x="118" y="2"/>
                    <a:pt x="118" y="1"/>
                  </a:cubicBezTo>
                  <a:close/>
                  <a:moveTo>
                    <a:pt x="77" y="79"/>
                  </a:moveTo>
                  <a:cubicBezTo>
                    <a:pt x="5" y="79"/>
                    <a:pt x="5" y="79"/>
                    <a:pt x="5" y="79"/>
                  </a:cubicBezTo>
                  <a:cubicBezTo>
                    <a:pt x="10" y="63"/>
                    <a:pt x="25" y="52"/>
                    <a:pt x="41" y="52"/>
                  </a:cubicBezTo>
                  <a:cubicBezTo>
                    <a:pt x="49" y="52"/>
                    <a:pt x="57" y="55"/>
                    <a:pt x="63" y="59"/>
                  </a:cubicBezTo>
                  <a:cubicBezTo>
                    <a:pt x="63" y="59"/>
                    <a:pt x="63" y="59"/>
                    <a:pt x="63" y="59"/>
                  </a:cubicBezTo>
                  <a:cubicBezTo>
                    <a:pt x="63" y="59"/>
                    <a:pt x="63" y="59"/>
                    <a:pt x="63" y="59"/>
                  </a:cubicBezTo>
                  <a:cubicBezTo>
                    <a:pt x="70" y="64"/>
                    <a:pt x="75" y="71"/>
                    <a:pt x="77" y="79"/>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2400"/>
            </a:p>
          </p:txBody>
        </p:sp>
      </p:grpSp>
      <p:cxnSp>
        <p:nvCxnSpPr>
          <p:cNvPr id="118" name="Straight Arrow Connector 117">
            <a:extLst>
              <a:ext uri="{FF2B5EF4-FFF2-40B4-BE49-F238E27FC236}">
                <a16:creationId xmlns:a16="http://schemas.microsoft.com/office/drawing/2014/main" id="{DC919EBE-A6C0-4DD4-AABD-EC16ECE5FD85}"/>
              </a:ext>
            </a:extLst>
          </p:cNvPr>
          <p:cNvCxnSpPr>
            <a:cxnSpLocks/>
          </p:cNvCxnSpPr>
          <p:nvPr/>
        </p:nvCxnSpPr>
        <p:spPr>
          <a:xfrm>
            <a:off x="3860035" y="4290097"/>
            <a:ext cx="0" cy="319596"/>
          </a:xfrm>
          <a:prstGeom prst="straightConnector1">
            <a:avLst/>
          </a:prstGeom>
          <a:ln>
            <a:solidFill>
              <a:schemeClr val="accent6">
                <a:lumMod val="9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 name="Oval 2">
            <a:extLst>
              <a:ext uri="{FF2B5EF4-FFF2-40B4-BE49-F238E27FC236}">
                <a16:creationId xmlns:a16="http://schemas.microsoft.com/office/drawing/2014/main" id="{FB302F85-8719-42F0-9AC7-B23A352BF196}"/>
              </a:ext>
            </a:extLst>
          </p:cNvPr>
          <p:cNvSpPr/>
          <p:nvPr/>
        </p:nvSpPr>
        <p:spPr>
          <a:xfrm>
            <a:off x="1615724" y="3286063"/>
            <a:ext cx="1191274" cy="1184886"/>
          </a:xfrm>
          <a:prstGeom prst="ellipse">
            <a:avLst/>
          </a:prstGeom>
          <a:noFill/>
          <a:ln w="444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cxnSp>
        <p:nvCxnSpPr>
          <p:cNvPr id="65" name="Straight Arrow Connector 64">
            <a:extLst>
              <a:ext uri="{FF2B5EF4-FFF2-40B4-BE49-F238E27FC236}">
                <a16:creationId xmlns:a16="http://schemas.microsoft.com/office/drawing/2014/main" id="{90737125-C22D-4372-AB3A-29AB7E9A3D62}"/>
              </a:ext>
            </a:extLst>
          </p:cNvPr>
          <p:cNvCxnSpPr>
            <a:cxnSpLocks/>
          </p:cNvCxnSpPr>
          <p:nvPr/>
        </p:nvCxnSpPr>
        <p:spPr>
          <a:xfrm>
            <a:off x="2190720" y="4297459"/>
            <a:ext cx="0" cy="1294506"/>
          </a:xfrm>
          <a:prstGeom prst="straightConnector1">
            <a:avLst/>
          </a:prstGeom>
          <a:ln>
            <a:solidFill>
              <a:schemeClr val="bg2">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70" name="Rectangle 69">
            <a:extLst>
              <a:ext uri="{FF2B5EF4-FFF2-40B4-BE49-F238E27FC236}">
                <a16:creationId xmlns:a16="http://schemas.microsoft.com/office/drawing/2014/main" id="{D0C51A0E-1542-41C6-9D02-C9DDD7328342}"/>
              </a:ext>
            </a:extLst>
          </p:cNvPr>
          <p:cNvSpPr/>
          <p:nvPr/>
        </p:nvSpPr>
        <p:spPr>
          <a:xfrm>
            <a:off x="1464513" y="5663041"/>
            <a:ext cx="1544797" cy="483594"/>
          </a:xfrm>
          <a:prstGeom prst="rect">
            <a:avLst/>
          </a:prstGeom>
        </p:spPr>
        <p:txBody>
          <a:bodyPr wrap="square">
            <a:spAutoFit/>
          </a:bodyPr>
          <a:lstStyle/>
          <a:p>
            <a:pPr algn="ctr">
              <a:lnSpc>
                <a:spcPct val="95000"/>
              </a:lnSpc>
              <a:spcBef>
                <a:spcPts val="300"/>
              </a:spcBef>
              <a:spcAft>
                <a:spcPts val="300"/>
              </a:spcAft>
            </a:pPr>
            <a:r>
              <a:rPr lang="en-US" sz="1100" b="1"/>
              <a:t>07-May</a:t>
            </a:r>
          </a:p>
          <a:p>
            <a:pPr marL="92075" indent="-92075">
              <a:lnSpc>
                <a:spcPct val="95000"/>
              </a:lnSpc>
              <a:spcBef>
                <a:spcPts val="300"/>
              </a:spcBef>
              <a:spcAft>
                <a:spcPts val="300"/>
              </a:spcAft>
              <a:buFont typeface="Arial" panose="020B0604020202020204" pitchFamily="34" charset="0"/>
              <a:buChar char="•"/>
            </a:pPr>
            <a:r>
              <a:rPr lang="en-AU" sz="1050"/>
              <a:t>PCF Update Session</a:t>
            </a:r>
            <a:endParaRPr lang="en-US" sz="1050"/>
          </a:p>
        </p:txBody>
      </p:sp>
      <p:sp>
        <p:nvSpPr>
          <p:cNvPr id="69" name="Oval 68">
            <a:extLst>
              <a:ext uri="{FF2B5EF4-FFF2-40B4-BE49-F238E27FC236}">
                <a16:creationId xmlns:a16="http://schemas.microsoft.com/office/drawing/2014/main" id="{9A0E274D-935A-476C-BF65-104973BB26B9}"/>
              </a:ext>
            </a:extLst>
          </p:cNvPr>
          <p:cNvSpPr>
            <a:spLocks noChangeArrowheads="1"/>
          </p:cNvSpPr>
          <p:nvPr/>
        </p:nvSpPr>
        <p:spPr bwMode="auto">
          <a:xfrm>
            <a:off x="7792019" y="3429000"/>
            <a:ext cx="850910" cy="846347"/>
          </a:xfrm>
          <a:prstGeom prst="ellipse">
            <a:avLst/>
          </a:prstGeom>
          <a:solidFill>
            <a:schemeClr val="accent3"/>
          </a:solidFill>
          <a:ln>
            <a:noFill/>
          </a:ln>
        </p:spPr>
        <p:txBody>
          <a:bodyPr vert="horz" wrap="square" lIns="91440" tIns="45720" rIns="91440" bIns="45720" numCol="1" anchor="t" anchorCtr="0" compatLnSpc="1">
            <a:prstTxWarp prst="textNoShape">
              <a:avLst/>
            </a:prstTxWarp>
          </a:bodyPr>
          <a:lstStyle/>
          <a:p>
            <a:endParaRPr lang="en-US" sz="2400"/>
          </a:p>
        </p:txBody>
      </p:sp>
      <p:sp>
        <p:nvSpPr>
          <p:cNvPr id="71" name="Oval 70">
            <a:extLst>
              <a:ext uri="{FF2B5EF4-FFF2-40B4-BE49-F238E27FC236}">
                <a16:creationId xmlns:a16="http://schemas.microsoft.com/office/drawing/2014/main" id="{885089AC-2D71-4EDD-AD44-B96AF6EEC69C}"/>
              </a:ext>
            </a:extLst>
          </p:cNvPr>
          <p:cNvSpPr>
            <a:spLocks noChangeArrowheads="1"/>
          </p:cNvSpPr>
          <p:nvPr/>
        </p:nvSpPr>
        <p:spPr bwMode="auto">
          <a:xfrm>
            <a:off x="6412170" y="3437451"/>
            <a:ext cx="850910" cy="846347"/>
          </a:xfrm>
          <a:prstGeom prst="ellipse">
            <a:avLst/>
          </a:prstGeom>
          <a:solidFill>
            <a:schemeClr val="accent2">
              <a:lumMod val="90000"/>
              <a:lumOff val="10000"/>
            </a:schemeClr>
          </a:solidFill>
          <a:ln>
            <a:noFill/>
          </a:ln>
        </p:spPr>
        <p:txBody>
          <a:bodyPr vert="horz" wrap="square" lIns="91440" tIns="45720" rIns="91440" bIns="45720" numCol="1" anchor="t" anchorCtr="0" compatLnSpc="1">
            <a:prstTxWarp prst="textNoShape">
              <a:avLst/>
            </a:prstTxWarp>
          </a:bodyPr>
          <a:lstStyle/>
          <a:p>
            <a:endParaRPr lang="en-US" sz="2400"/>
          </a:p>
        </p:txBody>
      </p:sp>
      <p:sp>
        <p:nvSpPr>
          <p:cNvPr id="77" name="Oval 76">
            <a:extLst>
              <a:ext uri="{FF2B5EF4-FFF2-40B4-BE49-F238E27FC236}">
                <a16:creationId xmlns:a16="http://schemas.microsoft.com/office/drawing/2014/main" id="{9F47C9B1-17E9-4EBC-8C24-2C1D054FDC9F}"/>
              </a:ext>
            </a:extLst>
          </p:cNvPr>
          <p:cNvSpPr>
            <a:spLocks noChangeArrowheads="1"/>
          </p:cNvSpPr>
          <p:nvPr/>
        </p:nvSpPr>
        <p:spPr bwMode="auto">
          <a:xfrm>
            <a:off x="4876247" y="3428568"/>
            <a:ext cx="850910" cy="846347"/>
          </a:xfrm>
          <a:prstGeom prst="ellipse">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sz="2400"/>
          </a:p>
        </p:txBody>
      </p:sp>
      <p:cxnSp>
        <p:nvCxnSpPr>
          <p:cNvPr id="78" name="Straight Connector 77">
            <a:extLst>
              <a:ext uri="{FF2B5EF4-FFF2-40B4-BE49-F238E27FC236}">
                <a16:creationId xmlns:a16="http://schemas.microsoft.com/office/drawing/2014/main" id="{CA5C7143-DF4E-4AAA-AE61-FCEB1780C90C}"/>
              </a:ext>
            </a:extLst>
          </p:cNvPr>
          <p:cNvCxnSpPr/>
          <p:nvPr/>
        </p:nvCxnSpPr>
        <p:spPr>
          <a:xfrm>
            <a:off x="5712763" y="3884699"/>
            <a:ext cx="704378" cy="0"/>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79" name="Straight Connector 78">
            <a:extLst>
              <a:ext uri="{FF2B5EF4-FFF2-40B4-BE49-F238E27FC236}">
                <a16:creationId xmlns:a16="http://schemas.microsoft.com/office/drawing/2014/main" id="{E684DC39-C03B-48EC-9FC1-5177AD864D62}"/>
              </a:ext>
            </a:extLst>
          </p:cNvPr>
          <p:cNvCxnSpPr/>
          <p:nvPr/>
        </p:nvCxnSpPr>
        <p:spPr>
          <a:xfrm>
            <a:off x="7227386" y="3884699"/>
            <a:ext cx="553091" cy="0"/>
          </a:xfrm>
          <a:prstGeom prst="line">
            <a:avLst/>
          </a:prstGeom>
          <a:ln w="222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80" name="Straight Arrow Connector 79">
            <a:extLst>
              <a:ext uri="{FF2B5EF4-FFF2-40B4-BE49-F238E27FC236}">
                <a16:creationId xmlns:a16="http://schemas.microsoft.com/office/drawing/2014/main" id="{EF9B3AC3-1F7C-4A2F-8B7E-6302518A9D81}"/>
              </a:ext>
            </a:extLst>
          </p:cNvPr>
          <p:cNvCxnSpPr/>
          <p:nvPr/>
        </p:nvCxnSpPr>
        <p:spPr>
          <a:xfrm>
            <a:off x="5269217" y="4296413"/>
            <a:ext cx="0" cy="3195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1" name="Straight Arrow Connector 80">
            <a:extLst>
              <a:ext uri="{FF2B5EF4-FFF2-40B4-BE49-F238E27FC236}">
                <a16:creationId xmlns:a16="http://schemas.microsoft.com/office/drawing/2014/main" id="{8956459C-AB54-4C26-A9A4-5236B3A3B599}"/>
              </a:ext>
            </a:extLst>
          </p:cNvPr>
          <p:cNvCxnSpPr>
            <a:cxnSpLocks/>
          </p:cNvCxnSpPr>
          <p:nvPr/>
        </p:nvCxnSpPr>
        <p:spPr>
          <a:xfrm flipH="1">
            <a:off x="8203618" y="4250747"/>
            <a:ext cx="5747" cy="677078"/>
          </a:xfrm>
          <a:prstGeom prst="straightConnector1">
            <a:avLst/>
          </a:prstGeom>
          <a:ln>
            <a:tailEnd type="triangle"/>
          </a:ln>
        </p:spPr>
        <p:style>
          <a:lnRef idx="1">
            <a:schemeClr val="accent3"/>
          </a:lnRef>
          <a:fillRef idx="0">
            <a:schemeClr val="accent3"/>
          </a:fillRef>
          <a:effectRef idx="0">
            <a:schemeClr val="accent3"/>
          </a:effectRef>
          <a:fontRef idx="minor">
            <a:schemeClr val="tx1"/>
          </a:fontRef>
        </p:style>
      </p:cxnSp>
      <p:pic>
        <p:nvPicPr>
          <p:cNvPr id="82" name="Graphic 81" descr="Map compass">
            <a:extLst>
              <a:ext uri="{FF2B5EF4-FFF2-40B4-BE49-F238E27FC236}">
                <a16:creationId xmlns:a16="http://schemas.microsoft.com/office/drawing/2014/main" id="{32051623-7FD0-48C7-A04A-FF5320312AC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85301" y="3521203"/>
            <a:ext cx="664639" cy="661075"/>
          </a:xfrm>
          <a:prstGeom prst="rect">
            <a:avLst/>
          </a:prstGeom>
        </p:spPr>
      </p:pic>
      <p:sp>
        <p:nvSpPr>
          <p:cNvPr id="86" name="Rectangle 85">
            <a:extLst>
              <a:ext uri="{FF2B5EF4-FFF2-40B4-BE49-F238E27FC236}">
                <a16:creationId xmlns:a16="http://schemas.microsoft.com/office/drawing/2014/main" id="{80D04CCA-A7E0-41C0-8EE5-B1982D3F793B}"/>
              </a:ext>
            </a:extLst>
          </p:cNvPr>
          <p:cNvSpPr/>
          <p:nvPr/>
        </p:nvSpPr>
        <p:spPr>
          <a:xfrm>
            <a:off x="4538590" y="4685850"/>
            <a:ext cx="1653183" cy="769441"/>
          </a:xfrm>
          <a:prstGeom prst="rect">
            <a:avLst/>
          </a:prstGeom>
        </p:spPr>
        <p:txBody>
          <a:bodyPr wrap="square">
            <a:spAutoFit/>
          </a:bodyPr>
          <a:lstStyle/>
          <a:p>
            <a:pPr algn="ctr"/>
            <a:r>
              <a:rPr lang="en-AU" sz="1100" b="1"/>
              <a:t>01-June Exec Forum</a:t>
            </a:r>
          </a:p>
          <a:p>
            <a:pPr marL="171450" indent="-171450">
              <a:buFont typeface="Arial" panose="020B0604020202020204" pitchFamily="34" charset="0"/>
              <a:buChar char="•"/>
            </a:pPr>
            <a:r>
              <a:rPr lang="en-AU" sz="1100"/>
              <a:t>Retail Checkpoint Update</a:t>
            </a:r>
          </a:p>
          <a:p>
            <a:pPr marL="171450" indent="-171450">
              <a:buFont typeface="Arial" panose="020B0604020202020204" pitchFamily="34" charset="0"/>
              <a:buChar char="•"/>
            </a:pPr>
            <a:r>
              <a:rPr lang="en-AU" sz="1100"/>
              <a:t>Impacts of replan</a:t>
            </a:r>
          </a:p>
        </p:txBody>
      </p:sp>
      <p:cxnSp>
        <p:nvCxnSpPr>
          <p:cNvPr id="11" name="Straight Arrow Connector 10">
            <a:extLst>
              <a:ext uri="{FF2B5EF4-FFF2-40B4-BE49-F238E27FC236}">
                <a16:creationId xmlns:a16="http://schemas.microsoft.com/office/drawing/2014/main" id="{679F589A-AA9D-4A9B-8591-6F2CA104691D}"/>
              </a:ext>
            </a:extLst>
          </p:cNvPr>
          <p:cNvCxnSpPr>
            <a:stCxn id="71" idx="0"/>
          </p:cNvCxnSpPr>
          <p:nvPr/>
        </p:nvCxnSpPr>
        <p:spPr>
          <a:xfrm flipV="1">
            <a:off x="6837625" y="2893371"/>
            <a:ext cx="0" cy="544080"/>
          </a:xfrm>
          <a:prstGeom prst="straightConnector1">
            <a:avLst/>
          </a:prstGeom>
          <a:ln>
            <a:solidFill>
              <a:schemeClr val="accent2">
                <a:lumMod val="90000"/>
                <a:lumOff val="1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87" name="Rectangle 86">
            <a:extLst>
              <a:ext uri="{FF2B5EF4-FFF2-40B4-BE49-F238E27FC236}">
                <a16:creationId xmlns:a16="http://schemas.microsoft.com/office/drawing/2014/main" id="{08758B7E-75C9-4329-B7AF-73F93C489827}"/>
              </a:ext>
            </a:extLst>
          </p:cNvPr>
          <p:cNvSpPr/>
          <p:nvPr/>
        </p:nvSpPr>
        <p:spPr>
          <a:xfrm>
            <a:off x="6147661" y="2123968"/>
            <a:ext cx="1544797" cy="790601"/>
          </a:xfrm>
          <a:prstGeom prst="rect">
            <a:avLst/>
          </a:prstGeom>
        </p:spPr>
        <p:txBody>
          <a:bodyPr wrap="square">
            <a:spAutoFit/>
          </a:bodyPr>
          <a:lstStyle/>
          <a:p>
            <a:pPr algn="ctr">
              <a:lnSpc>
                <a:spcPct val="95000"/>
              </a:lnSpc>
              <a:spcBef>
                <a:spcPts val="300"/>
              </a:spcBef>
              <a:spcAft>
                <a:spcPts val="300"/>
              </a:spcAft>
            </a:pPr>
            <a:r>
              <a:rPr lang="en-US" sz="1100" b="1"/>
              <a:t>14-June</a:t>
            </a:r>
          </a:p>
          <a:p>
            <a:pPr marL="92075" indent="-92075">
              <a:lnSpc>
                <a:spcPct val="95000"/>
              </a:lnSpc>
              <a:spcBef>
                <a:spcPts val="300"/>
              </a:spcBef>
              <a:spcAft>
                <a:spcPts val="300"/>
              </a:spcAft>
              <a:buFont typeface="Arial" panose="020B0604020202020204" pitchFamily="34" charset="0"/>
              <a:buChar char="•"/>
            </a:pPr>
            <a:r>
              <a:rPr lang="en-AU" sz="1050"/>
              <a:t>Retail Go/No-Go Communicated to PCF via email</a:t>
            </a:r>
            <a:endParaRPr lang="en-US" sz="1050"/>
          </a:p>
        </p:txBody>
      </p:sp>
      <p:sp>
        <p:nvSpPr>
          <p:cNvPr id="91" name="Rectangle 90">
            <a:extLst>
              <a:ext uri="{FF2B5EF4-FFF2-40B4-BE49-F238E27FC236}">
                <a16:creationId xmlns:a16="http://schemas.microsoft.com/office/drawing/2014/main" id="{EFCCC9A3-6B32-4C6C-A353-B93F05C5C847}"/>
              </a:ext>
            </a:extLst>
          </p:cNvPr>
          <p:cNvSpPr/>
          <p:nvPr/>
        </p:nvSpPr>
        <p:spPr>
          <a:xfrm>
            <a:off x="7503931" y="4927647"/>
            <a:ext cx="1653183" cy="1138773"/>
          </a:xfrm>
          <a:prstGeom prst="rect">
            <a:avLst/>
          </a:prstGeom>
        </p:spPr>
        <p:txBody>
          <a:bodyPr wrap="square">
            <a:spAutoFit/>
          </a:bodyPr>
          <a:lstStyle/>
          <a:p>
            <a:pPr algn="ctr"/>
            <a:r>
              <a:rPr lang="en-AU" sz="1100" b="1"/>
              <a:t>17-June PCF</a:t>
            </a:r>
          </a:p>
          <a:p>
            <a:pPr marL="92075" indent="-92075" fontAlgn="base">
              <a:spcBef>
                <a:spcPts val="600"/>
              </a:spcBef>
              <a:buFont typeface="Arial" panose="020B0604020202020204" pitchFamily="34" charset="0"/>
              <a:buChar char="•"/>
            </a:pPr>
            <a:r>
              <a:rPr lang="en-AU" sz="1050"/>
              <a:t>Confirming Go/No-Go</a:t>
            </a:r>
          </a:p>
          <a:p>
            <a:pPr marL="92075" indent="-92075" fontAlgn="base">
              <a:spcBef>
                <a:spcPts val="600"/>
              </a:spcBef>
              <a:buFont typeface="Arial" panose="020B0604020202020204" pitchFamily="34" charset="0"/>
              <a:buChar char="•"/>
            </a:pPr>
            <a:r>
              <a:rPr lang="en-AU" sz="1050"/>
              <a:t>Issue management</a:t>
            </a:r>
          </a:p>
          <a:p>
            <a:pPr marL="92075" indent="-92075" fontAlgn="base">
              <a:spcBef>
                <a:spcPts val="600"/>
              </a:spcBef>
              <a:buFont typeface="Arial" panose="020B0604020202020204" pitchFamily="34" charset="0"/>
              <a:buChar char="•"/>
            </a:pPr>
            <a:r>
              <a:rPr lang="en-AU" sz="1050"/>
              <a:t>Contingency discussion if necessary</a:t>
            </a:r>
          </a:p>
        </p:txBody>
      </p:sp>
      <p:pic>
        <p:nvPicPr>
          <p:cNvPr id="93" name="Graphic 92" descr="Checklist">
            <a:extLst>
              <a:ext uri="{FF2B5EF4-FFF2-40B4-BE49-F238E27FC236}">
                <a16:creationId xmlns:a16="http://schemas.microsoft.com/office/drawing/2014/main" id="{E5653746-17A1-426F-A295-43B1B5655355}"/>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015804" y="3567375"/>
            <a:ext cx="571795" cy="568729"/>
          </a:xfrm>
          <a:prstGeom prst="rect">
            <a:avLst/>
          </a:prstGeom>
        </p:spPr>
      </p:pic>
      <p:pic>
        <p:nvPicPr>
          <p:cNvPr id="99" name="Graphic 98" descr="Marketing">
            <a:extLst>
              <a:ext uri="{FF2B5EF4-FFF2-40B4-BE49-F238E27FC236}">
                <a16:creationId xmlns:a16="http://schemas.microsoft.com/office/drawing/2014/main" id="{B3A4821F-8FFF-4438-BF15-0A42FAC31D3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6575362" y="3585978"/>
            <a:ext cx="553091" cy="550126"/>
          </a:xfrm>
          <a:prstGeom prst="rect">
            <a:avLst/>
          </a:prstGeom>
        </p:spPr>
      </p:pic>
    </p:spTree>
    <p:extLst>
      <p:ext uri="{BB962C8B-B14F-4D97-AF65-F5344CB8AC3E}">
        <p14:creationId xmlns:p14="http://schemas.microsoft.com/office/powerpoint/2010/main" val="35956168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7E67D-1905-4808-B9E4-218649F8BDF2}"/>
              </a:ext>
            </a:extLst>
          </p:cNvPr>
          <p:cNvSpPr>
            <a:spLocks noGrp="1"/>
          </p:cNvSpPr>
          <p:nvPr>
            <p:ph type="title"/>
          </p:nvPr>
        </p:nvSpPr>
        <p:spPr>
          <a:xfrm>
            <a:off x="297073" y="202224"/>
            <a:ext cx="10596595" cy="824402"/>
          </a:xfrm>
        </p:spPr>
        <p:txBody>
          <a:bodyPr>
            <a:normAutofit/>
          </a:bodyPr>
          <a:lstStyle/>
          <a:p>
            <a:r>
              <a:rPr lang="en-AU"/>
              <a:t>Retail Checkpoint Criteria / Reasons for Delay</a:t>
            </a:r>
          </a:p>
        </p:txBody>
      </p:sp>
      <p:sp>
        <p:nvSpPr>
          <p:cNvPr id="5" name="Slide Number Placeholder 4">
            <a:extLst>
              <a:ext uri="{FF2B5EF4-FFF2-40B4-BE49-F238E27FC236}">
                <a16:creationId xmlns:a16="http://schemas.microsoft.com/office/drawing/2014/main" id="{65E9F879-3FCA-4413-99FD-8FFE5B1AB8AF}"/>
              </a:ext>
            </a:extLst>
          </p:cNvPr>
          <p:cNvSpPr>
            <a:spLocks noGrp="1"/>
          </p:cNvSpPr>
          <p:nvPr>
            <p:ph type="sldNum" sz="quarter" idx="12"/>
          </p:nvPr>
        </p:nvSpPr>
        <p:spPr>
          <a:xfrm>
            <a:off x="11353800" y="6162919"/>
            <a:ext cx="576108" cy="365125"/>
          </a:xfrm>
        </p:spPr>
        <p:txBody>
          <a:bodyPr/>
          <a:lstStyle/>
          <a:p>
            <a:fld id="{4EC81F68-4976-451A-B2E9-79BCBD2F70CC}" type="slidenum">
              <a:rPr lang="en-AU" smtClean="0"/>
              <a:t>14</a:t>
            </a:fld>
            <a:endParaRPr lang="en-AU"/>
          </a:p>
        </p:txBody>
      </p:sp>
      <p:sp>
        <p:nvSpPr>
          <p:cNvPr id="8" name="Rectangle 1">
            <a:extLst>
              <a:ext uri="{FF2B5EF4-FFF2-40B4-BE49-F238E27FC236}">
                <a16:creationId xmlns:a16="http://schemas.microsoft.com/office/drawing/2014/main" id="{6BDE4FB2-AC71-44B9-93F2-9595361A422D}"/>
              </a:ext>
            </a:extLst>
          </p:cNvPr>
          <p:cNvSpPr>
            <a:spLocks noChangeArrowheads="1"/>
          </p:cNvSpPr>
          <p:nvPr/>
        </p:nvSpPr>
        <p:spPr bwMode="auto">
          <a:xfrm>
            <a:off x="3836988" y="2062976"/>
            <a:ext cx="9144000"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altLang="en-US" sz="1200">
                <a:solidFill>
                  <a:srgbClr val="000000"/>
                </a:solidFill>
                <a:latin typeface="Times New Roman" panose="02020603050405020304" pitchFamily="18" charset="0"/>
                <a:cs typeface="Times New Roman" panose="02020603050405020304" pitchFamily="18" charset="0"/>
              </a:rPr>
              <a:t> </a:t>
            </a:r>
            <a:endParaRPr lang="en-US" altLang="en-US" sz="600"/>
          </a:p>
          <a:p>
            <a:endParaRPr lang="en-US" altLang="en-US"/>
          </a:p>
        </p:txBody>
      </p:sp>
      <p:sp>
        <p:nvSpPr>
          <p:cNvPr id="10" name="Rectangle 2">
            <a:extLst>
              <a:ext uri="{FF2B5EF4-FFF2-40B4-BE49-F238E27FC236}">
                <a16:creationId xmlns:a16="http://schemas.microsoft.com/office/drawing/2014/main" id="{344FF79C-BD1C-4D5F-9B04-A00CFCE5C4BA}"/>
              </a:ext>
            </a:extLst>
          </p:cNvPr>
          <p:cNvSpPr>
            <a:spLocks noChangeArrowheads="1"/>
          </p:cNvSpPr>
          <p:nvPr/>
        </p:nvSpPr>
        <p:spPr bwMode="auto">
          <a:xfrm>
            <a:off x="3836988" y="2062976"/>
            <a:ext cx="9144000"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altLang="en-US" sz="1200">
                <a:solidFill>
                  <a:srgbClr val="000000"/>
                </a:solidFill>
                <a:latin typeface="Times New Roman" panose="02020603050405020304" pitchFamily="18" charset="0"/>
                <a:cs typeface="Times New Roman" panose="02020603050405020304" pitchFamily="18" charset="0"/>
              </a:rPr>
              <a:t> </a:t>
            </a:r>
            <a:endParaRPr lang="en-US" altLang="en-US" sz="600"/>
          </a:p>
          <a:p>
            <a:endParaRPr lang="en-US" altLang="en-US"/>
          </a:p>
        </p:txBody>
      </p:sp>
      <p:graphicFrame>
        <p:nvGraphicFramePr>
          <p:cNvPr id="7" name="Table 8">
            <a:extLst>
              <a:ext uri="{FF2B5EF4-FFF2-40B4-BE49-F238E27FC236}">
                <a16:creationId xmlns:a16="http://schemas.microsoft.com/office/drawing/2014/main" id="{C7AB734C-2693-4DA9-AF13-A10733EED62D}"/>
              </a:ext>
            </a:extLst>
          </p:cNvPr>
          <p:cNvGraphicFramePr>
            <a:graphicFrameLocks noGrp="1"/>
          </p:cNvGraphicFramePr>
          <p:nvPr>
            <p:extLst>
              <p:ext uri="{D42A27DB-BD31-4B8C-83A1-F6EECF244321}">
                <p14:modId xmlns:p14="http://schemas.microsoft.com/office/powerpoint/2010/main" val="4198619583"/>
              </p:ext>
            </p:extLst>
          </p:nvPr>
        </p:nvGraphicFramePr>
        <p:xfrm>
          <a:off x="8797" y="1105807"/>
          <a:ext cx="12191997" cy="5569313"/>
        </p:xfrm>
        <a:graphic>
          <a:graphicData uri="http://schemas.openxmlformats.org/drawingml/2006/table">
            <a:tbl>
              <a:tblPr firstRow="1" bandRow="1">
                <a:tableStyleId>{7DF18680-E054-41AD-8BC1-D1AEF772440D}</a:tableStyleId>
              </a:tblPr>
              <a:tblGrid>
                <a:gridCol w="1019905">
                  <a:extLst>
                    <a:ext uri="{9D8B030D-6E8A-4147-A177-3AD203B41FA5}">
                      <a16:colId xmlns:a16="http://schemas.microsoft.com/office/drawing/2014/main" val="1715578587"/>
                    </a:ext>
                  </a:extLst>
                </a:gridCol>
                <a:gridCol w="3631223">
                  <a:extLst>
                    <a:ext uri="{9D8B030D-6E8A-4147-A177-3AD203B41FA5}">
                      <a16:colId xmlns:a16="http://schemas.microsoft.com/office/drawing/2014/main" val="2465471930"/>
                    </a:ext>
                  </a:extLst>
                </a:gridCol>
                <a:gridCol w="782515">
                  <a:extLst>
                    <a:ext uri="{9D8B030D-6E8A-4147-A177-3AD203B41FA5}">
                      <a16:colId xmlns:a16="http://schemas.microsoft.com/office/drawing/2014/main" val="494449307"/>
                    </a:ext>
                  </a:extLst>
                </a:gridCol>
                <a:gridCol w="6758354">
                  <a:extLst>
                    <a:ext uri="{9D8B030D-6E8A-4147-A177-3AD203B41FA5}">
                      <a16:colId xmlns:a16="http://schemas.microsoft.com/office/drawing/2014/main" val="292056898"/>
                    </a:ext>
                  </a:extLst>
                </a:gridCol>
              </a:tblGrid>
              <a:tr h="327692">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AU" sz="1400">
                          <a:effectLst/>
                        </a:rPr>
                        <a:t>Criteria​</a:t>
                      </a:r>
                      <a:endParaRPr lang="en-AU" sz="1400"/>
                    </a:p>
                  </a:txBody>
                  <a:tcPr>
                    <a:solidFill>
                      <a:schemeClr val="accent2"/>
                    </a:solidFill>
                  </a:tcPr>
                </a:tc>
                <a:tc>
                  <a:txBody>
                    <a:bodyPr/>
                    <a:lstStyle/>
                    <a:p>
                      <a:r>
                        <a:rPr lang="en-AU" sz="1400"/>
                        <a:t>Description</a:t>
                      </a:r>
                    </a:p>
                  </a:txBody>
                  <a:tcPr>
                    <a:solidFill>
                      <a:schemeClr val="accent2"/>
                    </a:solidFill>
                  </a:tcPr>
                </a:tc>
                <a:tc>
                  <a:txBody>
                    <a:bodyPr/>
                    <a:lstStyle/>
                    <a:p>
                      <a:r>
                        <a:rPr lang="en-AU" sz="1400"/>
                        <a:t>Status</a:t>
                      </a:r>
                    </a:p>
                  </a:txBody>
                  <a:tcPr>
                    <a:solidFill>
                      <a:schemeClr val="accent2"/>
                    </a:solidFill>
                  </a:tcPr>
                </a:tc>
                <a:tc>
                  <a:txBody>
                    <a:bodyPr/>
                    <a:lstStyle/>
                    <a:p>
                      <a:r>
                        <a:rPr lang="en-AU" sz="1400"/>
                        <a:t>Commentary</a:t>
                      </a:r>
                    </a:p>
                  </a:txBody>
                  <a:tcPr>
                    <a:solidFill>
                      <a:schemeClr val="accent2"/>
                    </a:solidFill>
                  </a:tcPr>
                </a:tc>
                <a:extLst>
                  <a:ext uri="{0D108BD9-81ED-4DB2-BD59-A6C34878D82A}">
                    <a16:rowId xmlns:a16="http://schemas.microsoft.com/office/drawing/2014/main" val="508218256"/>
                  </a:ext>
                </a:extLst>
              </a:tr>
              <a:tr h="688856">
                <a:tc>
                  <a:txBody>
                    <a:bodyPr/>
                    <a:lstStyle/>
                    <a:p>
                      <a:r>
                        <a:rPr lang="en-AU" sz="1200" b="1">
                          <a:effectLst/>
                        </a:rPr>
                        <a:t>Testing</a:t>
                      </a:r>
                      <a:endParaRPr lang="en-AU" sz="1200" b="1"/>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AU" sz="1200">
                          <a:effectLst/>
                        </a:rPr>
                        <a:t>All UAT test cases executed </a:t>
                      </a:r>
                      <a:r>
                        <a:rPr lang="en-AU" sz="1200"/>
                        <a:t>with no critical defects that cannot be remedied for 31 May go-live.</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AU" sz="1200"/>
                        <a:t>Delayed</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AU" sz="1200"/>
                        <a:t>5MS has had delays completing its final UAT cases, largely impacted by data issues from current MSATS data. Initial fixes supplied were not successful. We now have a different approach for these issues, and will proceed with the remainder of the test cases when these are fixed</a:t>
                      </a:r>
                      <a:r>
                        <a:rPr lang="en-AU" sz="1200" kern="1200">
                          <a:solidFill>
                            <a:schemeClr val="dk1"/>
                          </a:solidFill>
                          <a:latin typeface="+mn-lt"/>
                          <a:ea typeface="+mn-ea"/>
                          <a:cs typeface="+mn-cs"/>
                        </a:rPr>
                        <a:t>. These fixes will be delivered into the Pre-Production environment week commencing Monday 24 May, after which 5MS will complete profiling runs there.</a:t>
                      </a:r>
                    </a:p>
                  </a:txBody>
                  <a:tcPr anchor="ctr"/>
                </a:tc>
                <a:extLst>
                  <a:ext uri="{0D108BD9-81ED-4DB2-BD59-A6C34878D82A}">
                    <a16:rowId xmlns:a16="http://schemas.microsoft.com/office/drawing/2014/main" val="271369402"/>
                  </a:ext>
                </a:extLst>
              </a:tr>
              <a:tr h="543012">
                <a:tc>
                  <a:txBody>
                    <a:bodyPr/>
                    <a:lstStyle/>
                    <a:p>
                      <a:r>
                        <a:rPr lang="en-AU" sz="1200" b="1">
                          <a:effectLst/>
                        </a:rPr>
                        <a:t>Solution Stability</a:t>
                      </a:r>
                      <a:endParaRPr lang="en-AU" sz="1200" b="1"/>
                    </a:p>
                  </a:txBody>
                  <a:tcPr anchor="ctr"/>
                </a:tc>
                <a:tc>
                  <a:txBody>
                    <a:bodyPr/>
                    <a:lstStyle/>
                    <a:p>
                      <a:r>
                        <a:rPr lang="en-AU" sz="1200">
                          <a:effectLst/>
                        </a:rPr>
                        <a:t>End-to-end solution operating stably in Test with no process blockers or unexplainable pauses/interruptions to processing.</a:t>
                      </a:r>
                      <a:endParaRPr lang="en-AU" sz="120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200">
                          <a:sym typeface="Wingdings" panose="05000000000000000000" pitchFamily="2" charset="2"/>
                        </a:rPr>
                        <a:t></a:t>
                      </a:r>
                      <a:endParaRPr lang="en-AU" sz="120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a:t>Stability has improved, and enabled testing execution to progress. Improvements (i.e. defensive programming) introduced have been successful.  Some initial stability issues were experienced in Pre-Production however AEMO is confident this has been tuned and therefore rectified. </a:t>
                      </a:r>
                    </a:p>
                  </a:txBody>
                  <a:tcPr anchor="ctr"/>
                </a:tc>
                <a:extLst>
                  <a:ext uri="{0D108BD9-81ED-4DB2-BD59-A6C34878D82A}">
                    <a16:rowId xmlns:a16="http://schemas.microsoft.com/office/drawing/2014/main" val="2793707006"/>
                  </a:ext>
                </a:extLst>
              </a:tr>
              <a:tr h="544770">
                <a:tc>
                  <a:txBody>
                    <a:bodyPr/>
                    <a:lstStyle/>
                    <a:p>
                      <a:r>
                        <a:rPr lang="en-AU" sz="1200" b="1">
                          <a:effectLst/>
                        </a:rPr>
                        <a:t>Remediation</a:t>
                      </a:r>
                      <a:endParaRPr lang="en-AU" sz="1200" b="1"/>
                    </a:p>
                  </a:txBody>
                  <a:tcPr anchor="ctr"/>
                </a:tc>
                <a:tc>
                  <a:txBody>
                    <a:bodyPr/>
                    <a:lstStyle/>
                    <a:p>
                      <a:r>
                        <a:rPr lang="en-AU" sz="1200">
                          <a:effectLst/>
                        </a:rPr>
                        <a:t>Known remediation work (internal reports performance, business activity monitoring) completed and remediation for any new defects scheduled.</a:t>
                      </a:r>
                      <a:endParaRPr lang="en-AU" sz="120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200">
                          <a:solidFill>
                            <a:schemeClr val="tx1"/>
                          </a:solidFill>
                        </a:rPr>
                        <a:t>In Progress</a:t>
                      </a:r>
                    </a:p>
                  </a:txBody>
                  <a:tcPr anchor="ctr"/>
                </a:tc>
                <a:tc>
                  <a:txBody>
                    <a:bodyPr/>
                    <a:lstStyle/>
                    <a:p>
                      <a:r>
                        <a:rPr lang="en-US" sz="1200">
                          <a:solidFill>
                            <a:schemeClr val="tx1"/>
                          </a:solidFill>
                        </a:rPr>
                        <a:t>Internal work on Business Activity Monitoring has progressed well. Challenges continue to be experienced with Operational Reporting delivery that may impact business efficiency, but not presently expected to block go-live.</a:t>
                      </a:r>
                      <a:endParaRPr lang="en-AU" sz="1200">
                        <a:solidFill>
                          <a:schemeClr val="tx1"/>
                        </a:solidFill>
                      </a:endParaRPr>
                    </a:p>
                  </a:txBody>
                  <a:tcPr anchor="ctr"/>
                </a:tc>
                <a:extLst>
                  <a:ext uri="{0D108BD9-81ED-4DB2-BD59-A6C34878D82A}">
                    <a16:rowId xmlns:a16="http://schemas.microsoft.com/office/drawing/2014/main" val="1625519646"/>
                  </a:ext>
                </a:extLst>
              </a:tr>
              <a:tr h="634452">
                <a:tc>
                  <a:txBody>
                    <a:bodyPr/>
                    <a:lstStyle/>
                    <a:p>
                      <a:r>
                        <a:rPr lang="en-AU" sz="1200" b="1">
                          <a:effectLst/>
                        </a:rPr>
                        <a:t>Performance</a:t>
                      </a:r>
                      <a:endParaRPr lang="en-AU" sz="1200" b="1"/>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AU" sz="1200">
                          <a:effectLst/>
                        </a:rPr>
                        <a:t>“Day in the Life Testing” completed with no performance issues identified that cannot be remedied for 31 May go-live.</a:t>
                      </a:r>
                      <a:endParaRPr lang="en-AU" sz="120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200">
                          <a:sym typeface="Wingdings" panose="05000000000000000000" pitchFamily="2" charset="2"/>
                        </a:rPr>
                        <a:t></a:t>
                      </a:r>
                      <a:endParaRPr lang="en-AU" sz="1200"/>
                    </a:p>
                  </a:txBody>
                  <a:tcPr anchor="ctr"/>
                </a:tc>
                <a:tc>
                  <a:txBody>
                    <a:bodyPr/>
                    <a:lstStyle/>
                    <a:p>
                      <a:pPr marL="0" marR="0" lvl="0" indent="0" algn="l" rtl="0" eaLnBrk="1" fontAlgn="auto" latinLnBrk="0" hangingPunct="1">
                        <a:lnSpc>
                          <a:spcPct val="100000"/>
                        </a:lnSpc>
                        <a:spcBef>
                          <a:spcPts val="0"/>
                        </a:spcBef>
                        <a:spcAft>
                          <a:spcPts val="0"/>
                        </a:spcAft>
                        <a:buClrTx/>
                        <a:buSzTx/>
                        <a:buFontTx/>
                        <a:buNone/>
                      </a:pPr>
                      <a:r>
                        <a:rPr lang="en-US" sz="1200"/>
                        <a:t>All Day In The Life testing now completed, with the volumes ingested / outputted matched live industry requirements.</a:t>
                      </a:r>
                      <a:endParaRPr lang="en-AU" sz="1200"/>
                    </a:p>
                  </a:txBody>
                  <a:tcPr anchor="ctr"/>
                </a:tc>
                <a:extLst>
                  <a:ext uri="{0D108BD9-81ED-4DB2-BD59-A6C34878D82A}">
                    <a16:rowId xmlns:a16="http://schemas.microsoft.com/office/drawing/2014/main" val="1501581093"/>
                  </a:ext>
                </a:extLst>
              </a:tr>
              <a:tr h="486741">
                <a:tc>
                  <a:txBody>
                    <a:bodyPr/>
                    <a:lstStyle/>
                    <a:p>
                      <a:r>
                        <a:rPr lang="en-AU" sz="1200" b="1">
                          <a:effectLst/>
                        </a:rPr>
                        <a:t>Production Cutover</a:t>
                      </a:r>
                      <a:endParaRPr lang="en-AU" sz="1200" b="1"/>
                    </a:p>
                  </a:txBody>
                  <a:tcPr anchor="ctr"/>
                </a:tc>
                <a:tc>
                  <a:txBody>
                    <a:bodyPr/>
                    <a:lstStyle/>
                    <a:p>
                      <a:r>
                        <a:rPr lang="en-AU" sz="1200">
                          <a:effectLst/>
                        </a:rPr>
                        <a:t>Data migration on track and no blockers to meeting criteria/schedule for pre-production deployment.</a:t>
                      </a:r>
                      <a:endParaRPr lang="en-AU" sz="120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200"/>
                        <a:t>Delayed</a:t>
                      </a:r>
                    </a:p>
                  </a:txBody>
                  <a:tcPr anchor="ctr"/>
                </a:tc>
                <a:tc>
                  <a:txBody>
                    <a:bodyPr/>
                    <a:lstStyle/>
                    <a:p>
                      <a:r>
                        <a:rPr lang="en-AU" sz="1200"/>
                        <a:t>Data Migration to Production was delayed by the MSATS data issues, and would not have met 31 May deployment timelines.</a:t>
                      </a:r>
                    </a:p>
                  </a:txBody>
                  <a:tcPr anchor="ctr"/>
                </a:tc>
                <a:extLst>
                  <a:ext uri="{0D108BD9-81ED-4DB2-BD59-A6C34878D82A}">
                    <a16:rowId xmlns:a16="http://schemas.microsoft.com/office/drawing/2014/main" val="80521530"/>
                  </a:ext>
                </a:extLst>
              </a:tr>
              <a:tr h="503997">
                <a:tc>
                  <a:txBody>
                    <a:bodyPr/>
                    <a:lstStyle/>
                    <a:p>
                      <a:r>
                        <a:rPr lang="en-AU" sz="1200" b="1">
                          <a:effectLst/>
                        </a:rPr>
                        <a:t>Industry Test</a:t>
                      </a:r>
                      <a:endParaRPr lang="en-AU" sz="1200" b="1"/>
                    </a:p>
                  </a:txBody>
                  <a:tcPr anchor="ctr"/>
                </a:tc>
                <a:tc>
                  <a:txBody>
                    <a:bodyPr/>
                    <a:lstStyle/>
                    <a:p>
                      <a:r>
                        <a:rPr lang="en-AU" sz="1200">
                          <a:effectLst/>
                        </a:rPr>
                        <a:t>On track to commence Retail Industry Test on 19 April.</a:t>
                      </a:r>
                      <a:endParaRPr lang="en-AU" sz="1200"/>
                    </a:p>
                  </a:txBody>
                  <a:tcPr anchor="ctr"/>
                </a:tc>
                <a:tc>
                  <a:txBody>
                    <a:bodyPr/>
                    <a:lstStyle/>
                    <a:p>
                      <a:pPr algn="ctr"/>
                      <a:r>
                        <a:rPr lang="en-AU" sz="1200">
                          <a:sym typeface="Wingdings" panose="05000000000000000000" pitchFamily="2" charset="2"/>
                        </a:rPr>
                        <a:t>In Progress</a:t>
                      </a:r>
                      <a:endParaRPr lang="en-AU" sz="120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pPr>
                      <a:r>
                        <a:rPr lang="en-AU" sz="1200" kern="1200">
                          <a:solidFill>
                            <a:schemeClr val="dk1"/>
                          </a:solidFill>
                          <a:latin typeface="+mn-lt"/>
                          <a:ea typeface="+mn-ea"/>
                          <a:cs typeface="+mn-cs"/>
                        </a:rPr>
                        <a:t>From industry testing two defects have been found that would significantly impact multiple participants, and therefore risk market function at the Platform go live. Both of these need development then testing by industry personnel:</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pPr>
                      <a:r>
                        <a:rPr lang="en-AU" sz="1200" kern="1200">
                          <a:solidFill>
                            <a:schemeClr val="dk1"/>
                          </a:solidFill>
                          <a:latin typeface="+mn-lt"/>
                          <a:ea typeface="+mn-ea"/>
                          <a:cs typeface="+mn-cs"/>
                        </a:rPr>
                        <a:t>CH35 limit on filename – change into Pre-Production week commencing Monday 24 May.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pPr>
                      <a:r>
                        <a:rPr lang="en-AU" sz="1200" kern="1200">
                          <a:solidFill>
                            <a:schemeClr val="dk1"/>
                          </a:solidFill>
                          <a:latin typeface="+mn-lt"/>
                          <a:ea typeface="+mn-ea"/>
                          <a:cs typeface="+mn-cs"/>
                        </a:rPr>
                        <a:t>Settlement run output RM Reports not containing from and to dates – change into Pre-Production week commencing Monday 31 May (successful testing permitting)</a:t>
                      </a:r>
                    </a:p>
                  </a:txBody>
                  <a:tcPr anchor="ctr"/>
                </a:tc>
                <a:extLst>
                  <a:ext uri="{0D108BD9-81ED-4DB2-BD59-A6C34878D82A}">
                    <a16:rowId xmlns:a16="http://schemas.microsoft.com/office/drawing/2014/main" val="1630536127"/>
                  </a:ext>
                </a:extLst>
              </a:tr>
              <a:tr h="532132">
                <a:tc>
                  <a:txBody>
                    <a:bodyPr/>
                    <a:lstStyle/>
                    <a:p>
                      <a:r>
                        <a:rPr lang="en-AU" sz="1200" b="1"/>
                        <a:t>Overall</a:t>
                      </a:r>
                    </a:p>
                  </a:txBody>
                  <a:tcPr anchor="ctr"/>
                </a:tc>
                <a:tc>
                  <a:txBody>
                    <a:bodyPr/>
                    <a:lstStyle/>
                    <a:p>
                      <a:r>
                        <a:rPr lang="en-AU" sz="1200"/>
                        <a:t>5MS has been impacted by COVID, which has slowed down defect fix rate. However over the last week three key personnel have returned to work</a:t>
                      </a:r>
                    </a:p>
                  </a:txBody>
                  <a:tcPr anchor="ctr"/>
                </a:tc>
                <a:tc>
                  <a:txBody>
                    <a:bodyPr/>
                    <a:lstStyle/>
                    <a:p>
                      <a:endParaRPr lang="en-AU" sz="1200"/>
                    </a:p>
                  </a:txBody>
                  <a:tcPr anchor="ctr"/>
                </a:tc>
                <a:tc>
                  <a:txBody>
                    <a:bodyPr/>
                    <a:lstStyle/>
                    <a:p>
                      <a:r>
                        <a:rPr lang="en-US" sz="1200" strike="noStrike">
                          <a:solidFill>
                            <a:schemeClr val="tx1"/>
                          </a:solidFill>
                        </a:rPr>
                        <a:t>The Retail workstream is now red as it is not in a position to meet the 31 May 2021 eMDM Platform go-live date. There are currently no unresolvable items, but more time is required to resolve the data issues and deliver the functional changes for the industry. </a:t>
                      </a:r>
                      <a:endParaRPr lang="en-AU" sz="1200" strike="noStrike">
                        <a:solidFill>
                          <a:schemeClr val="tx1"/>
                        </a:solidFill>
                      </a:endParaRPr>
                    </a:p>
                  </a:txBody>
                  <a:tcPr anchor="ctr"/>
                </a:tc>
                <a:extLst>
                  <a:ext uri="{0D108BD9-81ED-4DB2-BD59-A6C34878D82A}">
                    <a16:rowId xmlns:a16="http://schemas.microsoft.com/office/drawing/2014/main" val="3696285219"/>
                  </a:ext>
                </a:extLst>
              </a:tr>
            </a:tbl>
          </a:graphicData>
        </a:graphic>
      </p:graphicFrame>
      <p:grpSp>
        <p:nvGrpSpPr>
          <p:cNvPr id="9" name="Group 8">
            <a:extLst>
              <a:ext uri="{FF2B5EF4-FFF2-40B4-BE49-F238E27FC236}">
                <a16:creationId xmlns:a16="http://schemas.microsoft.com/office/drawing/2014/main" id="{4918FC3B-3918-4027-9097-8DF6BEEBEE6F}"/>
              </a:ext>
            </a:extLst>
          </p:cNvPr>
          <p:cNvGrpSpPr/>
          <p:nvPr/>
        </p:nvGrpSpPr>
        <p:grpSpPr>
          <a:xfrm>
            <a:off x="4847546" y="6144985"/>
            <a:ext cx="442440" cy="390361"/>
            <a:chOff x="181654" y="2696976"/>
            <a:chExt cx="432000" cy="432000"/>
          </a:xfrm>
        </p:grpSpPr>
        <p:sp>
          <p:nvSpPr>
            <p:cNvPr id="12" name="Rectangle: Rounded Corners 11">
              <a:extLst>
                <a:ext uri="{FF2B5EF4-FFF2-40B4-BE49-F238E27FC236}">
                  <a16:creationId xmlns:a16="http://schemas.microsoft.com/office/drawing/2014/main" id="{761AFCC7-8CCC-4442-B077-8D11F189A62F}"/>
                </a:ext>
              </a:extLst>
            </p:cNvPr>
            <p:cNvSpPr/>
            <p:nvPr/>
          </p:nvSpPr>
          <p:spPr>
            <a:xfrm>
              <a:off x="181654" y="2696976"/>
              <a:ext cx="432000" cy="43200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AU" sz="1350">
                <a:solidFill>
                  <a:srgbClr val="FFFFFF"/>
                </a:solidFill>
                <a:latin typeface="Tw Cen MT" panose="020B0602020104020603"/>
              </a:endParaRPr>
            </a:p>
          </p:txBody>
        </p:sp>
        <p:sp>
          <p:nvSpPr>
            <p:cNvPr id="13" name="Oval 12">
              <a:extLst>
                <a:ext uri="{FF2B5EF4-FFF2-40B4-BE49-F238E27FC236}">
                  <a16:creationId xmlns:a16="http://schemas.microsoft.com/office/drawing/2014/main" id="{B1685EC3-AF05-4C7B-AFBF-6F37FFE68FDD}"/>
                </a:ext>
              </a:extLst>
            </p:cNvPr>
            <p:cNvSpPr/>
            <p:nvPr/>
          </p:nvSpPr>
          <p:spPr>
            <a:xfrm>
              <a:off x="292202" y="2793455"/>
              <a:ext cx="210903" cy="239040"/>
            </a:xfrm>
            <a:prstGeom prst="ellipse">
              <a:avLst/>
            </a:prstGeom>
            <a:solidFill>
              <a:srgbClr val="FF0000"/>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AU" sz="865">
                <a:solidFill>
                  <a:srgbClr val="FFFFFF"/>
                </a:solidFill>
                <a:latin typeface="Tw Cen MT" panose="020B0602020104020603"/>
              </a:endParaRPr>
            </a:p>
          </p:txBody>
        </p:sp>
      </p:grpSp>
    </p:spTree>
    <p:extLst>
      <p:ext uri="{BB962C8B-B14F-4D97-AF65-F5344CB8AC3E}">
        <p14:creationId xmlns:p14="http://schemas.microsoft.com/office/powerpoint/2010/main" val="36789151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1054B1-4ED0-41B4-8E38-E4E1EFF82A76}"/>
              </a:ext>
            </a:extLst>
          </p:cNvPr>
          <p:cNvSpPr>
            <a:spLocks noGrp="1"/>
          </p:cNvSpPr>
          <p:nvPr>
            <p:ph type="title"/>
          </p:nvPr>
        </p:nvSpPr>
        <p:spPr>
          <a:xfrm>
            <a:off x="378069" y="136527"/>
            <a:ext cx="8073911" cy="1189039"/>
          </a:xfrm>
        </p:spPr>
        <p:txBody>
          <a:bodyPr vert="horz" lIns="91440" tIns="45720" rIns="91440" bIns="45720" rtlCol="0" anchor="b" anchorCtr="0">
            <a:normAutofit/>
          </a:bodyPr>
          <a:lstStyle/>
          <a:p>
            <a:r>
              <a:rPr lang="en-AU"/>
              <a:t>Retail Testing Progress</a:t>
            </a:r>
          </a:p>
        </p:txBody>
      </p:sp>
      <p:sp>
        <p:nvSpPr>
          <p:cNvPr id="54" name="TextBox 53">
            <a:extLst>
              <a:ext uri="{FF2B5EF4-FFF2-40B4-BE49-F238E27FC236}">
                <a16:creationId xmlns:a16="http://schemas.microsoft.com/office/drawing/2014/main" id="{E847A760-8F39-49C2-9DCB-96695F12B537}"/>
              </a:ext>
            </a:extLst>
          </p:cNvPr>
          <p:cNvSpPr txBox="1"/>
          <p:nvPr/>
        </p:nvSpPr>
        <p:spPr>
          <a:xfrm>
            <a:off x="378069" y="4039463"/>
            <a:ext cx="10093362" cy="2402432"/>
          </a:xfrm>
          <a:prstGeom prst="rect">
            <a:avLst/>
          </a:prstGeom>
        </p:spPr>
        <p:txBody>
          <a:bodyPr vert="horz" lIns="91440" tIns="45720" rIns="91440" bIns="45720" rtlCol="0">
            <a:normAutofit/>
          </a:bodyPr>
          <a:lstStyle/>
          <a:p>
            <a:pPr defTabSz="685800">
              <a:spcAft>
                <a:spcPts val="400"/>
              </a:spcAft>
            </a:pPr>
            <a:r>
              <a:rPr lang="en-AU" sz="1600" b="1"/>
              <a:t>Observations</a:t>
            </a:r>
            <a:r>
              <a:rPr lang="en-AU" sz="1600"/>
              <a:t>:</a:t>
            </a:r>
          </a:p>
          <a:p>
            <a:pPr marL="285750" indent="-285750">
              <a:spcAft>
                <a:spcPts val="100"/>
              </a:spcAft>
              <a:buFont typeface="Arial" panose="020B0604020202020204" pitchFamily="34" charset="0"/>
              <a:buChar char="•"/>
            </a:pPr>
            <a:r>
              <a:rPr lang="en-AU" sz="1500"/>
              <a:t>UAT progress has been made in both test case execution and pass levels, now no more UAT first-time execution and 2% re-runs remaining.</a:t>
            </a:r>
          </a:p>
          <a:p>
            <a:pPr marL="285750" indent="-285750">
              <a:spcAft>
                <a:spcPts val="100"/>
              </a:spcAft>
              <a:buFont typeface="Arial" panose="020B0604020202020204" pitchFamily="34" charset="0"/>
              <a:buChar char="•"/>
            </a:pPr>
            <a:r>
              <a:rPr lang="en-AU" sz="1500"/>
              <a:t>Test execution productivity slowed due to the MSATS data issues.</a:t>
            </a:r>
          </a:p>
          <a:p>
            <a:pPr marL="285750" indent="-285750">
              <a:spcAft>
                <a:spcPts val="100"/>
              </a:spcAft>
              <a:buFont typeface="Arial" panose="020B0604020202020204" pitchFamily="34" charset="0"/>
              <a:buChar char="•"/>
            </a:pPr>
            <a:r>
              <a:rPr lang="en-AU" sz="1500"/>
              <a:t>Target is for all test cases to be executed by end-April was not met, however all PAE test cases have now been executed. It will be re-running failed tests to confirm resolution of outstanding defects.  </a:t>
            </a:r>
          </a:p>
          <a:p>
            <a:pPr marL="285750" indent="-285750">
              <a:spcAft>
                <a:spcPts val="100"/>
              </a:spcAft>
              <a:buFont typeface="Arial" panose="020B0604020202020204" pitchFamily="34" charset="0"/>
              <a:buChar char="•"/>
            </a:pPr>
            <a:r>
              <a:rPr lang="en-AU" sz="1500"/>
              <a:t>AEMO will run Settlement runs in the MDM Pre-Production environment on conclusion of the PAE UAT execution and data defect resolution.</a:t>
            </a:r>
          </a:p>
          <a:p>
            <a:pPr defTabSz="685800">
              <a:lnSpc>
                <a:spcPct val="90000"/>
              </a:lnSpc>
              <a:spcAft>
                <a:spcPts val="600"/>
              </a:spcAft>
            </a:pPr>
            <a:endParaRPr lang="en-AU" sz="2000"/>
          </a:p>
        </p:txBody>
      </p:sp>
      <p:sp>
        <p:nvSpPr>
          <p:cNvPr id="63" name="Slide Number Placeholder 6">
            <a:extLst>
              <a:ext uri="{FF2B5EF4-FFF2-40B4-BE49-F238E27FC236}">
                <a16:creationId xmlns:a16="http://schemas.microsoft.com/office/drawing/2014/main" id="{108F31CB-D8F9-476B-9AAD-0294D220570B}"/>
              </a:ext>
            </a:extLst>
          </p:cNvPr>
          <p:cNvSpPr>
            <a:spLocks noGrp="1"/>
          </p:cNvSpPr>
          <p:nvPr>
            <p:ph type="sldNum" sz="quarter" idx="12"/>
          </p:nvPr>
        </p:nvSpPr>
        <p:spPr>
          <a:xfrm>
            <a:off x="10039351" y="6356352"/>
            <a:ext cx="432081" cy="365125"/>
          </a:xfrm>
        </p:spPr>
        <p:txBody>
          <a:bodyPr vert="horz" lIns="91440" tIns="45720" rIns="91440" bIns="45720" rtlCol="0" anchor="ctr">
            <a:normAutofit/>
          </a:bodyPr>
          <a:lstStyle/>
          <a:p>
            <a:pPr>
              <a:spcAft>
                <a:spcPts val="600"/>
              </a:spcAft>
            </a:pPr>
            <a:fld id="{4EC81F68-4976-451A-B2E9-79BCBD2F70CC}" type="slidenum">
              <a:rPr lang="en-AU" smtClean="0"/>
              <a:pPr>
                <a:spcAft>
                  <a:spcPts val="600"/>
                </a:spcAft>
              </a:pPr>
              <a:t>15</a:t>
            </a:fld>
            <a:endParaRPr lang="en-AU"/>
          </a:p>
        </p:txBody>
      </p:sp>
      <p:graphicFrame>
        <p:nvGraphicFramePr>
          <p:cNvPr id="3" name="Table 2">
            <a:extLst>
              <a:ext uri="{FF2B5EF4-FFF2-40B4-BE49-F238E27FC236}">
                <a16:creationId xmlns:a16="http://schemas.microsoft.com/office/drawing/2014/main" id="{471A2B2A-5E9E-4B61-9595-D07A5E911927}"/>
              </a:ext>
            </a:extLst>
          </p:cNvPr>
          <p:cNvGraphicFramePr>
            <a:graphicFrameLocks noGrp="1"/>
          </p:cNvGraphicFramePr>
          <p:nvPr>
            <p:extLst>
              <p:ext uri="{D42A27DB-BD31-4B8C-83A1-F6EECF244321}">
                <p14:modId xmlns:p14="http://schemas.microsoft.com/office/powerpoint/2010/main" val="1536617182"/>
              </p:ext>
            </p:extLst>
          </p:nvPr>
        </p:nvGraphicFramePr>
        <p:xfrm>
          <a:off x="1550968" y="2182492"/>
          <a:ext cx="8920463" cy="1701193"/>
        </p:xfrm>
        <a:graphic>
          <a:graphicData uri="http://schemas.openxmlformats.org/drawingml/2006/table">
            <a:tbl>
              <a:tblPr firstRow="1" firstCol="1" bandRow="1">
                <a:tableStyleId>{FABFCF23-3B69-468F-B69F-88F6DE6A72F2}</a:tableStyleId>
              </a:tblPr>
              <a:tblGrid>
                <a:gridCol w="2121809">
                  <a:extLst>
                    <a:ext uri="{9D8B030D-6E8A-4147-A177-3AD203B41FA5}">
                      <a16:colId xmlns:a16="http://schemas.microsoft.com/office/drawing/2014/main" val="3737516799"/>
                    </a:ext>
                  </a:extLst>
                </a:gridCol>
                <a:gridCol w="1133109">
                  <a:extLst>
                    <a:ext uri="{9D8B030D-6E8A-4147-A177-3AD203B41FA5}">
                      <a16:colId xmlns:a16="http://schemas.microsoft.com/office/drawing/2014/main" val="1094438490"/>
                    </a:ext>
                  </a:extLst>
                </a:gridCol>
                <a:gridCol w="1133109">
                  <a:extLst>
                    <a:ext uri="{9D8B030D-6E8A-4147-A177-3AD203B41FA5}">
                      <a16:colId xmlns:a16="http://schemas.microsoft.com/office/drawing/2014/main" val="3424989198"/>
                    </a:ext>
                  </a:extLst>
                </a:gridCol>
                <a:gridCol w="1133109">
                  <a:extLst>
                    <a:ext uri="{9D8B030D-6E8A-4147-A177-3AD203B41FA5}">
                      <a16:colId xmlns:a16="http://schemas.microsoft.com/office/drawing/2014/main" val="56728056"/>
                    </a:ext>
                  </a:extLst>
                </a:gridCol>
                <a:gridCol w="1133109">
                  <a:extLst>
                    <a:ext uri="{9D8B030D-6E8A-4147-A177-3AD203B41FA5}">
                      <a16:colId xmlns:a16="http://schemas.microsoft.com/office/drawing/2014/main" val="979669622"/>
                    </a:ext>
                  </a:extLst>
                </a:gridCol>
                <a:gridCol w="1133109">
                  <a:extLst>
                    <a:ext uri="{9D8B030D-6E8A-4147-A177-3AD203B41FA5}">
                      <a16:colId xmlns:a16="http://schemas.microsoft.com/office/drawing/2014/main" val="3374955662"/>
                    </a:ext>
                  </a:extLst>
                </a:gridCol>
                <a:gridCol w="1133109">
                  <a:extLst>
                    <a:ext uri="{9D8B030D-6E8A-4147-A177-3AD203B41FA5}">
                      <a16:colId xmlns:a16="http://schemas.microsoft.com/office/drawing/2014/main" val="615167884"/>
                    </a:ext>
                  </a:extLst>
                </a:gridCol>
              </a:tblGrid>
              <a:tr h="270616">
                <a:tc>
                  <a:txBody>
                    <a:bodyPr/>
                    <a:lstStyle/>
                    <a:p>
                      <a:pPr algn="l" fontAlgn="t">
                        <a:spcBef>
                          <a:spcPts val="0"/>
                        </a:spcBef>
                        <a:spcAft>
                          <a:spcPts val="0"/>
                        </a:spcAft>
                      </a:pPr>
                      <a:endParaRPr lang="en-AU" sz="1400" b="0" i="0" u="none" strike="noStrike">
                        <a:effectLst/>
                        <a:latin typeface="Arial" panose="020B0604020202020204" pitchFamily="34" charset="0"/>
                      </a:endParaRPr>
                    </a:p>
                  </a:txBody>
                  <a:tcPr marL="75933" marR="75933" marT="10547" marB="0">
                    <a:lnB w="12700" cap="flat" cmpd="sng" algn="ctr">
                      <a:solidFill>
                        <a:schemeClr val="bg1">
                          <a:lumMod val="85000"/>
                        </a:schemeClr>
                      </a:solidFill>
                      <a:prstDash val="solid"/>
                      <a:round/>
                      <a:headEnd type="none" w="med" len="med"/>
                      <a:tailEnd type="none" w="med" len="med"/>
                    </a:lnB>
                    <a:solidFill>
                      <a:schemeClr val="accent2"/>
                    </a:solidFill>
                  </a:tcPr>
                </a:tc>
                <a:tc gridSpan="3">
                  <a:txBody>
                    <a:bodyPr/>
                    <a:lstStyle/>
                    <a:p>
                      <a:pPr marL="0" algn="ctr" defTabSz="914400" rtl="0" eaLnBrk="1" fontAlgn="t" latinLnBrk="0" hangingPunct="1">
                        <a:spcBef>
                          <a:spcPts val="0"/>
                        </a:spcBef>
                        <a:spcAft>
                          <a:spcPts val="0"/>
                        </a:spcAft>
                      </a:pPr>
                      <a:r>
                        <a:rPr lang="en-AU" sz="1400" b="1" u="none" strike="noStrike" kern="1200">
                          <a:solidFill>
                            <a:schemeClr val="lt1"/>
                          </a:solidFill>
                          <a:effectLst/>
                          <a:latin typeface="+mn-lt"/>
                          <a:ea typeface="+mn-ea"/>
                          <a:cs typeface="+mn-cs"/>
                        </a:rPr>
                        <a:t>As at 16-Apr</a:t>
                      </a:r>
                    </a:p>
                  </a:txBody>
                  <a:tcPr marL="75933" marR="75933" marT="10547" marB="0" anchor="ctr">
                    <a:lnB w="12700" cap="flat" cmpd="sng" algn="ctr">
                      <a:solidFill>
                        <a:schemeClr val="bg1">
                          <a:lumMod val="85000"/>
                        </a:schemeClr>
                      </a:solidFill>
                      <a:prstDash val="solid"/>
                      <a:round/>
                      <a:headEnd type="none" w="med" len="med"/>
                      <a:tailEnd type="none" w="med" len="med"/>
                    </a:lnB>
                    <a:solidFill>
                      <a:schemeClr val="accent2"/>
                    </a:solidFill>
                  </a:tcPr>
                </a:tc>
                <a:tc hMerge="1">
                  <a:txBody>
                    <a:bodyPr/>
                    <a:lstStyle/>
                    <a:p>
                      <a:pPr algn="ctr" fontAlgn="t">
                        <a:spcBef>
                          <a:spcPts val="0"/>
                        </a:spcBef>
                        <a:spcAft>
                          <a:spcPts val="0"/>
                        </a:spcAft>
                      </a:pPr>
                      <a:endParaRPr lang="en-AU" sz="1400" b="0" i="0" u="none" strike="noStrike">
                        <a:effectLst/>
                        <a:latin typeface="Arial" panose="020B0604020202020204" pitchFamily="34" charset="0"/>
                      </a:endParaRPr>
                    </a:p>
                  </a:txBody>
                  <a:tcPr marL="75933" marR="75933" marT="10547" marB="0" anchor="ctr">
                    <a:lnB w="12700" cap="flat" cmpd="sng" algn="ctr">
                      <a:solidFill>
                        <a:schemeClr val="bg1">
                          <a:lumMod val="85000"/>
                        </a:schemeClr>
                      </a:solidFill>
                      <a:prstDash val="solid"/>
                      <a:round/>
                      <a:headEnd type="none" w="med" len="med"/>
                      <a:tailEnd type="none" w="med" len="med"/>
                    </a:lnB>
                    <a:solidFill>
                      <a:schemeClr val="accent2"/>
                    </a:solidFill>
                  </a:tcPr>
                </a:tc>
                <a:tc hMerge="1">
                  <a:txBody>
                    <a:bodyPr/>
                    <a:lstStyle/>
                    <a:p>
                      <a:pPr algn="ctr" fontAlgn="t">
                        <a:spcBef>
                          <a:spcPts val="0"/>
                        </a:spcBef>
                        <a:spcAft>
                          <a:spcPts val="0"/>
                        </a:spcAft>
                      </a:pPr>
                      <a:endParaRPr lang="en-AU" sz="1400" b="0" i="0" u="none" strike="noStrike">
                        <a:effectLst/>
                        <a:latin typeface="Arial" panose="020B0604020202020204" pitchFamily="34" charset="0"/>
                      </a:endParaRPr>
                    </a:p>
                  </a:txBody>
                  <a:tcPr marL="75933" marR="75933" marT="10547" marB="0" anchor="ctr">
                    <a:lnB w="12700" cap="flat" cmpd="sng" algn="ctr">
                      <a:solidFill>
                        <a:schemeClr val="bg1">
                          <a:lumMod val="85000"/>
                        </a:schemeClr>
                      </a:solidFill>
                      <a:prstDash val="solid"/>
                      <a:round/>
                      <a:headEnd type="none" w="med" len="med"/>
                      <a:tailEnd type="none" w="med" len="med"/>
                    </a:lnB>
                    <a:solidFill>
                      <a:schemeClr val="accent2"/>
                    </a:solidFill>
                  </a:tcPr>
                </a:tc>
                <a:tc gridSpan="3">
                  <a:txBody>
                    <a:bodyPr/>
                    <a:lstStyle/>
                    <a:p>
                      <a:pPr marL="0" algn="ctr" defTabSz="914400" rtl="0" eaLnBrk="1" fontAlgn="t" latinLnBrk="0" hangingPunct="1">
                        <a:spcBef>
                          <a:spcPts val="0"/>
                        </a:spcBef>
                        <a:spcAft>
                          <a:spcPts val="0"/>
                        </a:spcAft>
                      </a:pPr>
                      <a:r>
                        <a:rPr lang="en-AU" sz="1400" b="1" u="none" strike="noStrike" kern="1200">
                          <a:solidFill>
                            <a:schemeClr val="lt1"/>
                          </a:solidFill>
                          <a:effectLst/>
                          <a:latin typeface="+mn-lt"/>
                          <a:ea typeface="+mn-ea"/>
                          <a:cs typeface="+mn-cs"/>
                        </a:rPr>
                        <a:t>As at 14-May</a:t>
                      </a:r>
                    </a:p>
                  </a:txBody>
                  <a:tcPr marL="75933" marR="75933" marT="10547" marB="0" anchor="ctr">
                    <a:lnB w="12700" cap="flat" cmpd="sng" algn="ctr">
                      <a:solidFill>
                        <a:schemeClr val="bg1">
                          <a:lumMod val="85000"/>
                        </a:schemeClr>
                      </a:solidFill>
                      <a:prstDash val="solid"/>
                      <a:round/>
                      <a:headEnd type="none" w="med" len="med"/>
                      <a:tailEnd type="none" w="med" len="med"/>
                    </a:lnB>
                    <a:solidFill>
                      <a:schemeClr val="accent2"/>
                    </a:solidFill>
                  </a:tcPr>
                </a:tc>
                <a:tc hMerge="1">
                  <a:txBody>
                    <a:bodyPr/>
                    <a:lstStyle/>
                    <a:p>
                      <a:pPr marL="0" algn="ctr" defTabSz="914400" rtl="0" eaLnBrk="1" fontAlgn="t" latinLnBrk="0" hangingPunct="1">
                        <a:spcBef>
                          <a:spcPts val="0"/>
                        </a:spcBef>
                        <a:spcAft>
                          <a:spcPts val="0"/>
                        </a:spcAft>
                      </a:pPr>
                      <a:endParaRPr lang="en-AU" sz="1400" b="1" u="none" strike="noStrike" kern="1200">
                        <a:solidFill>
                          <a:schemeClr val="lt1"/>
                        </a:solidFill>
                        <a:effectLst/>
                        <a:latin typeface="+mn-lt"/>
                        <a:ea typeface="+mn-ea"/>
                        <a:cs typeface="+mn-cs"/>
                      </a:endParaRPr>
                    </a:p>
                  </a:txBody>
                  <a:tcPr marL="75933" marR="75933" marT="10547" marB="0" anchor="ctr">
                    <a:lnB w="12700" cap="flat" cmpd="sng" algn="ctr">
                      <a:solidFill>
                        <a:schemeClr val="bg1">
                          <a:lumMod val="85000"/>
                        </a:schemeClr>
                      </a:solidFill>
                      <a:prstDash val="solid"/>
                      <a:round/>
                      <a:headEnd type="none" w="med" len="med"/>
                      <a:tailEnd type="none" w="med" len="med"/>
                    </a:lnB>
                    <a:solidFill>
                      <a:schemeClr val="accent2"/>
                    </a:solidFill>
                  </a:tcPr>
                </a:tc>
                <a:tc hMerge="1">
                  <a:txBody>
                    <a:bodyPr/>
                    <a:lstStyle/>
                    <a:p>
                      <a:pPr marL="0" algn="ctr" defTabSz="914400" rtl="0" eaLnBrk="1" fontAlgn="t" latinLnBrk="0" hangingPunct="1">
                        <a:spcBef>
                          <a:spcPts val="0"/>
                        </a:spcBef>
                        <a:spcAft>
                          <a:spcPts val="0"/>
                        </a:spcAft>
                      </a:pPr>
                      <a:endParaRPr lang="en-AU" sz="1400" b="1" u="none" strike="noStrike" kern="1200">
                        <a:solidFill>
                          <a:schemeClr val="lt1"/>
                        </a:solidFill>
                        <a:effectLst/>
                        <a:latin typeface="+mn-lt"/>
                        <a:ea typeface="+mn-ea"/>
                        <a:cs typeface="+mn-cs"/>
                      </a:endParaRPr>
                    </a:p>
                  </a:txBody>
                  <a:tcPr marL="75933" marR="75933" marT="10547" marB="0" anchor="ctr">
                    <a:lnB w="12700" cap="flat" cmpd="sng" algn="ctr">
                      <a:solidFill>
                        <a:schemeClr val="bg1">
                          <a:lumMod val="85000"/>
                        </a:schemeClr>
                      </a:solidFill>
                      <a:prstDash val="solid"/>
                      <a:round/>
                      <a:headEnd type="none" w="med" len="med"/>
                      <a:tailEnd type="none" w="med" len="med"/>
                    </a:lnB>
                    <a:solidFill>
                      <a:schemeClr val="accent2"/>
                    </a:solidFill>
                  </a:tcPr>
                </a:tc>
                <a:extLst>
                  <a:ext uri="{0D108BD9-81ED-4DB2-BD59-A6C34878D82A}">
                    <a16:rowId xmlns:a16="http://schemas.microsoft.com/office/drawing/2014/main" val="3715854007"/>
                  </a:ext>
                </a:extLst>
              </a:tr>
              <a:tr h="504000">
                <a:tc>
                  <a:txBody>
                    <a:bodyPr/>
                    <a:lstStyle/>
                    <a:p>
                      <a:pPr algn="l" fontAlgn="t">
                        <a:spcBef>
                          <a:spcPts val="0"/>
                        </a:spcBef>
                        <a:spcAft>
                          <a:spcPts val="0"/>
                        </a:spcAft>
                      </a:pPr>
                      <a:r>
                        <a:rPr lang="en-AU" sz="1400" u="none" strike="noStrike">
                          <a:effectLst/>
                        </a:rPr>
                        <a:t> </a:t>
                      </a:r>
                      <a:endParaRPr lang="en-AU" sz="1400" b="0" i="0" u="none" strike="noStrike">
                        <a:effectLst/>
                        <a:latin typeface="Arial" panose="020B0604020202020204" pitchFamily="34" charset="0"/>
                      </a:endParaRPr>
                    </a:p>
                  </a:txBody>
                  <a:tcPr marL="75933" marR="75933" marT="0"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fontAlgn="t">
                        <a:spcBef>
                          <a:spcPts val="0"/>
                        </a:spcBef>
                        <a:spcAft>
                          <a:spcPts val="0"/>
                        </a:spcAft>
                      </a:pPr>
                      <a:r>
                        <a:rPr lang="en-AU" sz="1400" u="none" strike="noStrike">
                          <a:effectLst/>
                        </a:rPr>
                        <a:t>% Executed</a:t>
                      </a:r>
                      <a:endParaRPr lang="en-AU" sz="1400" b="0" i="0" u="none" strike="noStrike">
                        <a:effectLst/>
                        <a:latin typeface="Arial" panose="020B0604020202020204" pitchFamily="34" charset="0"/>
                      </a:endParaRPr>
                    </a:p>
                  </a:txBody>
                  <a:tcPr marL="75933" marR="75933"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fontAlgn="t">
                        <a:spcBef>
                          <a:spcPts val="0"/>
                        </a:spcBef>
                        <a:spcAft>
                          <a:spcPts val="0"/>
                        </a:spcAft>
                      </a:pPr>
                      <a:r>
                        <a:rPr lang="en-AU" sz="1400" u="none" strike="noStrike">
                          <a:effectLst/>
                        </a:rPr>
                        <a:t>% Executed Passed</a:t>
                      </a:r>
                      <a:endParaRPr lang="en-AU" sz="1400" b="0" i="0" u="none" strike="noStrike">
                        <a:effectLst/>
                        <a:latin typeface="Arial" panose="020B0604020202020204" pitchFamily="34" charset="0"/>
                      </a:endParaRPr>
                    </a:p>
                  </a:txBody>
                  <a:tcPr marL="75933" marR="75933"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fontAlgn="t">
                        <a:spcBef>
                          <a:spcPts val="0"/>
                        </a:spcBef>
                        <a:spcAft>
                          <a:spcPts val="0"/>
                        </a:spcAft>
                      </a:pPr>
                      <a:r>
                        <a:rPr lang="en-AU" sz="1400" u="none" strike="noStrike">
                          <a:effectLst/>
                        </a:rPr>
                        <a:t>% Total Pass</a:t>
                      </a:r>
                      <a:endParaRPr lang="en-AU" sz="1400" b="0" i="0" u="none" strike="noStrike">
                        <a:effectLst/>
                        <a:latin typeface="Arial" panose="020B0604020202020204" pitchFamily="34" charset="0"/>
                      </a:endParaRPr>
                    </a:p>
                  </a:txBody>
                  <a:tcPr marL="75933" marR="75933"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fontAlgn="t">
                        <a:spcBef>
                          <a:spcPts val="0"/>
                        </a:spcBef>
                        <a:spcAft>
                          <a:spcPts val="0"/>
                        </a:spcAft>
                      </a:pPr>
                      <a:r>
                        <a:rPr lang="en-AU" sz="1400" u="none" strike="noStrike">
                          <a:effectLst/>
                        </a:rPr>
                        <a:t>% Executed</a:t>
                      </a:r>
                      <a:endParaRPr lang="en-AU" sz="1400" b="0" i="0" u="none" strike="noStrike">
                        <a:effectLst/>
                        <a:latin typeface="Arial" panose="020B0604020202020204" pitchFamily="34" charset="0"/>
                      </a:endParaRPr>
                    </a:p>
                  </a:txBody>
                  <a:tcPr marL="75933" marR="75933"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fontAlgn="t">
                        <a:spcBef>
                          <a:spcPts val="0"/>
                        </a:spcBef>
                        <a:spcAft>
                          <a:spcPts val="0"/>
                        </a:spcAft>
                      </a:pPr>
                      <a:r>
                        <a:rPr lang="en-AU" sz="1400" u="none" strike="noStrike">
                          <a:effectLst/>
                        </a:rPr>
                        <a:t>% Executed Passed</a:t>
                      </a:r>
                      <a:endParaRPr lang="en-AU" sz="1400" b="0" i="0" u="none" strike="noStrike">
                        <a:effectLst/>
                        <a:latin typeface="Arial" panose="020B0604020202020204" pitchFamily="34" charset="0"/>
                      </a:endParaRPr>
                    </a:p>
                  </a:txBody>
                  <a:tcPr marL="75933" marR="75933"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fontAlgn="t">
                        <a:spcBef>
                          <a:spcPts val="0"/>
                        </a:spcBef>
                        <a:spcAft>
                          <a:spcPts val="0"/>
                        </a:spcAft>
                      </a:pPr>
                      <a:r>
                        <a:rPr lang="en-AU" sz="1400" u="none" strike="noStrike">
                          <a:effectLst/>
                        </a:rPr>
                        <a:t>% Total Pass</a:t>
                      </a:r>
                      <a:endParaRPr lang="en-AU" sz="1400" b="0" i="0" u="none" strike="noStrike">
                        <a:effectLst/>
                        <a:latin typeface="Arial" panose="020B0604020202020204" pitchFamily="34" charset="0"/>
                      </a:endParaRPr>
                    </a:p>
                  </a:txBody>
                  <a:tcPr marL="75933" marR="75933"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2249076858"/>
                  </a:ext>
                </a:extLst>
              </a:tr>
              <a:tr h="308859">
                <a:tc>
                  <a:txBody>
                    <a:bodyPr/>
                    <a:lstStyle/>
                    <a:p>
                      <a:pPr algn="l" fontAlgn="t">
                        <a:spcBef>
                          <a:spcPts val="0"/>
                        </a:spcBef>
                        <a:spcAft>
                          <a:spcPts val="0"/>
                        </a:spcAft>
                      </a:pPr>
                      <a:r>
                        <a:rPr lang="en-AU" sz="1400" u="none" strike="noStrike">
                          <a:effectLst/>
                        </a:rPr>
                        <a:t>System Test</a:t>
                      </a:r>
                      <a:endParaRPr lang="en-AU" sz="1400" b="0" i="0" u="none" strike="noStrike">
                        <a:effectLst/>
                        <a:latin typeface="Arial" panose="020B0604020202020204" pitchFamily="34" charset="0"/>
                      </a:endParaRPr>
                    </a:p>
                  </a:txBody>
                  <a:tcPr marL="75933" marR="75933" marT="10547"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fontAlgn="t">
                        <a:spcBef>
                          <a:spcPts val="0"/>
                        </a:spcBef>
                        <a:spcAft>
                          <a:spcPts val="0"/>
                        </a:spcAft>
                      </a:pPr>
                      <a:r>
                        <a:rPr lang="en-AU" sz="1400" u="none" strike="noStrike">
                          <a:effectLst/>
                        </a:rPr>
                        <a:t>100</a:t>
                      </a:r>
                      <a:endParaRPr lang="en-AU" sz="1400" b="0" i="0" u="none" strike="noStrike">
                        <a:effectLst/>
                        <a:latin typeface="Arial" panose="020B0604020202020204" pitchFamily="34" charset="0"/>
                      </a:endParaRPr>
                    </a:p>
                  </a:txBody>
                  <a:tcPr marL="75933" marR="75933" marT="10547"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fontAlgn="t">
                        <a:spcBef>
                          <a:spcPts val="0"/>
                        </a:spcBef>
                        <a:spcAft>
                          <a:spcPts val="0"/>
                        </a:spcAft>
                      </a:pPr>
                      <a:r>
                        <a:rPr lang="en-AU" sz="1400" u="none" strike="noStrike">
                          <a:effectLst/>
                        </a:rPr>
                        <a:t>100</a:t>
                      </a:r>
                      <a:endParaRPr lang="en-AU" sz="1400" b="0" i="0" u="none" strike="noStrike">
                        <a:effectLst/>
                        <a:latin typeface="Arial" panose="020B0604020202020204" pitchFamily="34" charset="0"/>
                      </a:endParaRPr>
                    </a:p>
                  </a:txBody>
                  <a:tcPr marL="75933" marR="75933" marT="10547"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algn="ctr" fontAlgn="t">
                        <a:spcBef>
                          <a:spcPts val="0"/>
                        </a:spcBef>
                        <a:spcAft>
                          <a:spcPts val="0"/>
                        </a:spcAft>
                      </a:pPr>
                      <a:r>
                        <a:rPr lang="en-AU" sz="1400" u="none" strike="noStrike">
                          <a:effectLst/>
                        </a:rPr>
                        <a:t>100</a:t>
                      </a:r>
                      <a:endParaRPr lang="en-AU" sz="1400" b="0" i="0" u="none" strike="noStrike">
                        <a:effectLst/>
                        <a:latin typeface="Arial" panose="020B0604020202020204" pitchFamily="34" charset="0"/>
                      </a:endParaRPr>
                    </a:p>
                  </a:txBody>
                  <a:tcPr marL="75933" marR="75933" marT="10547"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0" algn="ctr" defTabSz="914400" rtl="0" eaLnBrk="1" fontAlgn="t" latinLnBrk="0" hangingPunct="1">
                        <a:spcBef>
                          <a:spcPts val="0"/>
                        </a:spcBef>
                        <a:spcAft>
                          <a:spcPts val="0"/>
                        </a:spcAft>
                      </a:pPr>
                      <a:r>
                        <a:rPr lang="en-AU" sz="1400" u="none" strike="noStrike" kern="1200">
                          <a:solidFill>
                            <a:schemeClr val="dk1"/>
                          </a:solidFill>
                          <a:effectLst/>
                          <a:latin typeface="+mn-lt"/>
                          <a:ea typeface="+mn-ea"/>
                          <a:cs typeface="+mn-cs"/>
                        </a:rPr>
                        <a:t>100</a:t>
                      </a:r>
                    </a:p>
                  </a:txBody>
                  <a:tcPr marL="76200" marR="76200" marT="1079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0" algn="ctr" defTabSz="914400" rtl="0" eaLnBrk="1" fontAlgn="t" latinLnBrk="0" hangingPunct="1">
                        <a:spcBef>
                          <a:spcPts val="0"/>
                        </a:spcBef>
                        <a:spcAft>
                          <a:spcPts val="0"/>
                        </a:spcAft>
                      </a:pPr>
                      <a:r>
                        <a:rPr lang="en-AU" sz="1400" u="none" strike="noStrike" kern="1200">
                          <a:solidFill>
                            <a:schemeClr val="dk1"/>
                          </a:solidFill>
                          <a:effectLst/>
                          <a:latin typeface="+mn-lt"/>
                          <a:ea typeface="+mn-ea"/>
                          <a:cs typeface="+mn-cs"/>
                        </a:rPr>
                        <a:t>100</a:t>
                      </a:r>
                    </a:p>
                  </a:txBody>
                  <a:tcPr marL="76200" marR="76200" marT="1079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0" algn="ctr" defTabSz="914400" rtl="0" eaLnBrk="1" fontAlgn="t" latinLnBrk="0" hangingPunct="1">
                        <a:spcBef>
                          <a:spcPts val="0"/>
                        </a:spcBef>
                        <a:spcAft>
                          <a:spcPts val="0"/>
                        </a:spcAft>
                      </a:pPr>
                      <a:r>
                        <a:rPr lang="en-AU" sz="1400" u="none" strike="noStrike" kern="1200">
                          <a:solidFill>
                            <a:schemeClr val="dk1"/>
                          </a:solidFill>
                          <a:effectLst/>
                          <a:latin typeface="+mn-lt"/>
                          <a:ea typeface="+mn-ea"/>
                          <a:cs typeface="+mn-cs"/>
                        </a:rPr>
                        <a:t>100</a:t>
                      </a:r>
                    </a:p>
                  </a:txBody>
                  <a:tcPr marL="76200" marR="76200" marT="1079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006791539"/>
                  </a:ext>
                </a:extLst>
              </a:tr>
              <a:tr h="308859">
                <a:tc>
                  <a:txBody>
                    <a:bodyPr/>
                    <a:lstStyle/>
                    <a:p>
                      <a:pPr algn="l" fontAlgn="t">
                        <a:spcBef>
                          <a:spcPts val="0"/>
                        </a:spcBef>
                        <a:spcAft>
                          <a:spcPts val="0"/>
                        </a:spcAft>
                      </a:pPr>
                      <a:r>
                        <a:rPr lang="en-AU" sz="1400" u="none" strike="noStrike">
                          <a:effectLst/>
                        </a:rPr>
                        <a:t>System Integration Test</a:t>
                      </a:r>
                      <a:endParaRPr lang="en-AU" sz="1400" b="0" i="0" u="none" strike="noStrike">
                        <a:effectLst/>
                        <a:latin typeface="Arial" panose="020B0604020202020204" pitchFamily="34" charset="0"/>
                      </a:endParaRPr>
                    </a:p>
                  </a:txBody>
                  <a:tcPr marL="75933" marR="75933" marT="10547"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0" algn="ctr" defTabSz="914400" rtl="0" eaLnBrk="1" fontAlgn="t" latinLnBrk="0" hangingPunct="1">
                        <a:spcBef>
                          <a:spcPts val="0"/>
                        </a:spcBef>
                        <a:spcAft>
                          <a:spcPts val="0"/>
                        </a:spcAft>
                      </a:pPr>
                      <a:r>
                        <a:rPr lang="en-AU" sz="1400" u="none" strike="noStrike" kern="1200">
                          <a:solidFill>
                            <a:schemeClr val="dk1"/>
                          </a:solidFill>
                          <a:effectLst/>
                          <a:latin typeface="+mn-lt"/>
                          <a:ea typeface="+mn-ea"/>
                          <a:cs typeface="+mn-cs"/>
                        </a:rPr>
                        <a:t>96</a:t>
                      </a:r>
                    </a:p>
                  </a:txBody>
                  <a:tcPr marL="75933" marR="75933" marT="10547"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0" algn="ctr" defTabSz="914400" rtl="0" eaLnBrk="1" fontAlgn="t" latinLnBrk="0" hangingPunct="1">
                        <a:spcBef>
                          <a:spcPts val="0"/>
                        </a:spcBef>
                        <a:spcAft>
                          <a:spcPts val="0"/>
                        </a:spcAft>
                      </a:pPr>
                      <a:r>
                        <a:rPr lang="en-AU" sz="1400" u="none" strike="noStrike" kern="1200">
                          <a:solidFill>
                            <a:schemeClr val="dk1"/>
                          </a:solidFill>
                          <a:effectLst/>
                          <a:latin typeface="+mn-lt"/>
                          <a:ea typeface="+mn-ea"/>
                          <a:cs typeface="+mn-cs"/>
                        </a:rPr>
                        <a:t>99</a:t>
                      </a:r>
                    </a:p>
                  </a:txBody>
                  <a:tcPr marL="75933" marR="75933" marT="10547"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0" algn="ctr" defTabSz="914400" rtl="0" eaLnBrk="1" fontAlgn="t" latinLnBrk="0" hangingPunct="1">
                        <a:spcBef>
                          <a:spcPts val="0"/>
                        </a:spcBef>
                        <a:spcAft>
                          <a:spcPts val="0"/>
                        </a:spcAft>
                      </a:pPr>
                      <a:r>
                        <a:rPr lang="en-AU" sz="1400" u="none" strike="noStrike" kern="1200">
                          <a:solidFill>
                            <a:schemeClr val="dk1"/>
                          </a:solidFill>
                          <a:effectLst/>
                          <a:latin typeface="+mn-lt"/>
                          <a:ea typeface="+mn-ea"/>
                          <a:cs typeface="+mn-cs"/>
                        </a:rPr>
                        <a:t>95</a:t>
                      </a:r>
                    </a:p>
                  </a:txBody>
                  <a:tcPr marL="75933" marR="75933" marT="10547"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0" algn="ctr" defTabSz="914400" rtl="0" eaLnBrk="1" fontAlgn="t" latinLnBrk="0" hangingPunct="1">
                        <a:spcBef>
                          <a:spcPts val="0"/>
                        </a:spcBef>
                        <a:spcAft>
                          <a:spcPts val="0"/>
                        </a:spcAft>
                      </a:pPr>
                      <a:r>
                        <a:rPr lang="en-AU" sz="1400" u="none" strike="noStrike" kern="1200">
                          <a:solidFill>
                            <a:schemeClr val="dk1"/>
                          </a:solidFill>
                          <a:effectLst/>
                          <a:latin typeface="+mn-lt"/>
                          <a:ea typeface="+mn-ea"/>
                          <a:cs typeface="+mn-cs"/>
                        </a:rPr>
                        <a:t>100</a:t>
                      </a:r>
                    </a:p>
                  </a:txBody>
                  <a:tcPr marL="76200" marR="76200" marT="1079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0" algn="ctr" defTabSz="914400" rtl="0" eaLnBrk="1" fontAlgn="t" latinLnBrk="0" hangingPunct="1">
                        <a:spcBef>
                          <a:spcPts val="0"/>
                        </a:spcBef>
                        <a:spcAft>
                          <a:spcPts val="0"/>
                        </a:spcAft>
                      </a:pPr>
                      <a:r>
                        <a:rPr lang="en-AU" sz="1400" u="none" strike="noStrike" kern="1200">
                          <a:solidFill>
                            <a:schemeClr val="dk1"/>
                          </a:solidFill>
                          <a:effectLst/>
                          <a:latin typeface="+mn-lt"/>
                          <a:ea typeface="+mn-ea"/>
                          <a:cs typeface="+mn-cs"/>
                        </a:rPr>
                        <a:t>99</a:t>
                      </a:r>
                    </a:p>
                  </a:txBody>
                  <a:tcPr marL="76200" marR="76200" marT="1079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0" algn="ctr" defTabSz="914400" rtl="0" eaLnBrk="1" fontAlgn="t" latinLnBrk="0" hangingPunct="1">
                        <a:spcBef>
                          <a:spcPts val="0"/>
                        </a:spcBef>
                        <a:spcAft>
                          <a:spcPts val="0"/>
                        </a:spcAft>
                      </a:pPr>
                      <a:r>
                        <a:rPr lang="en-AU" sz="1400" u="none" strike="noStrike" kern="1200">
                          <a:solidFill>
                            <a:schemeClr val="dk1"/>
                          </a:solidFill>
                          <a:effectLst/>
                          <a:latin typeface="+mn-lt"/>
                          <a:ea typeface="+mn-ea"/>
                          <a:cs typeface="+mn-cs"/>
                        </a:rPr>
                        <a:t>99</a:t>
                      </a:r>
                    </a:p>
                  </a:txBody>
                  <a:tcPr marL="76200" marR="76200" marT="1079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3119939576"/>
                  </a:ext>
                </a:extLst>
              </a:tr>
              <a:tr h="308859">
                <a:tc>
                  <a:txBody>
                    <a:bodyPr/>
                    <a:lstStyle/>
                    <a:p>
                      <a:pPr algn="l" fontAlgn="t">
                        <a:spcBef>
                          <a:spcPts val="0"/>
                        </a:spcBef>
                        <a:spcAft>
                          <a:spcPts val="0"/>
                        </a:spcAft>
                      </a:pPr>
                      <a:r>
                        <a:rPr lang="en-AU" sz="1400" u="none" strike="noStrike">
                          <a:effectLst/>
                        </a:rPr>
                        <a:t>User Acceptance Test</a:t>
                      </a:r>
                      <a:endParaRPr lang="en-AU" sz="1400" b="0" i="0" u="none" strike="noStrike">
                        <a:effectLst/>
                        <a:latin typeface="Arial" panose="020B0604020202020204" pitchFamily="34" charset="0"/>
                      </a:endParaRPr>
                    </a:p>
                  </a:txBody>
                  <a:tcPr marL="75933" marR="75933" marT="10547"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0" algn="ctr" defTabSz="914400" rtl="0" eaLnBrk="1" fontAlgn="t" latinLnBrk="0" hangingPunct="1">
                        <a:spcBef>
                          <a:spcPts val="0"/>
                        </a:spcBef>
                        <a:spcAft>
                          <a:spcPts val="0"/>
                        </a:spcAft>
                      </a:pPr>
                      <a:r>
                        <a:rPr lang="en-AU" sz="1400" u="none" strike="noStrike" kern="1200">
                          <a:solidFill>
                            <a:schemeClr val="dk1"/>
                          </a:solidFill>
                          <a:effectLst/>
                          <a:latin typeface="+mn-lt"/>
                          <a:ea typeface="+mn-ea"/>
                          <a:cs typeface="+mn-cs"/>
                        </a:rPr>
                        <a:t>95</a:t>
                      </a:r>
                    </a:p>
                  </a:txBody>
                  <a:tcPr marL="75933" marR="75933" marT="10547"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0" algn="ctr" defTabSz="914400" rtl="0" eaLnBrk="1" fontAlgn="t" latinLnBrk="0" hangingPunct="1">
                        <a:spcBef>
                          <a:spcPts val="0"/>
                        </a:spcBef>
                        <a:spcAft>
                          <a:spcPts val="0"/>
                        </a:spcAft>
                      </a:pPr>
                      <a:r>
                        <a:rPr lang="en-AU" sz="1400" u="none" strike="noStrike" kern="1200">
                          <a:solidFill>
                            <a:schemeClr val="dk1"/>
                          </a:solidFill>
                          <a:effectLst/>
                          <a:latin typeface="+mn-lt"/>
                          <a:ea typeface="+mn-ea"/>
                          <a:cs typeface="+mn-cs"/>
                        </a:rPr>
                        <a:t>96</a:t>
                      </a:r>
                    </a:p>
                  </a:txBody>
                  <a:tcPr marL="75933" marR="75933" marT="10547"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0" algn="ctr" defTabSz="914400" rtl="0" eaLnBrk="1" fontAlgn="t" latinLnBrk="0" hangingPunct="1">
                        <a:spcBef>
                          <a:spcPts val="0"/>
                        </a:spcBef>
                        <a:spcAft>
                          <a:spcPts val="0"/>
                        </a:spcAft>
                      </a:pPr>
                      <a:r>
                        <a:rPr lang="en-AU" sz="1400" u="none" strike="noStrike" kern="1200">
                          <a:solidFill>
                            <a:schemeClr val="dk1"/>
                          </a:solidFill>
                          <a:effectLst/>
                          <a:latin typeface="+mn-lt"/>
                          <a:ea typeface="+mn-ea"/>
                          <a:cs typeface="+mn-cs"/>
                        </a:rPr>
                        <a:t>91</a:t>
                      </a:r>
                    </a:p>
                  </a:txBody>
                  <a:tcPr marL="75933" marR="75933" marT="10547"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0" algn="ctr" defTabSz="914400" rtl="0" eaLnBrk="1" fontAlgn="t" latinLnBrk="0" hangingPunct="1">
                        <a:spcBef>
                          <a:spcPts val="0"/>
                        </a:spcBef>
                        <a:spcAft>
                          <a:spcPts val="0"/>
                        </a:spcAft>
                      </a:pPr>
                      <a:r>
                        <a:rPr lang="en-AU" sz="1400" u="none" strike="noStrike" kern="1200">
                          <a:solidFill>
                            <a:schemeClr val="dk1"/>
                          </a:solidFill>
                          <a:effectLst/>
                          <a:latin typeface="+mn-lt"/>
                          <a:ea typeface="+mn-ea"/>
                          <a:cs typeface="+mn-cs"/>
                        </a:rPr>
                        <a:t>100</a:t>
                      </a:r>
                    </a:p>
                  </a:txBody>
                  <a:tcPr marL="76200" marR="76200" marT="1079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0" algn="ctr" defTabSz="914400" rtl="0" eaLnBrk="1" fontAlgn="t" latinLnBrk="0" hangingPunct="1">
                        <a:spcBef>
                          <a:spcPts val="0"/>
                        </a:spcBef>
                        <a:spcAft>
                          <a:spcPts val="0"/>
                        </a:spcAft>
                      </a:pPr>
                      <a:r>
                        <a:rPr lang="en-AU" sz="1400" u="none" strike="noStrike" kern="1200">
                          <a:solidFill>
                            <a:schemeClr val="dk1"/>
                          </a:solidFill>
                          <a:effectLst/>
                          <a:latin typeface="+mn-lt"/>
                          <a:ea typeface="+mn-ea"/>
                          <a:cs typeface="+mn-cs"/>
                        </a:rPr>
                        <a:t>98</a:t>
                      </a:r>
                    </a:p>
                  </a:txBody>
                  <a:tcPr marL="76200" marR="76200" marT="1079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0" algn="ctr" defTabSz="914400" rtl="0" eaLnBrk="1" fontAlgn="t" latinLnBrk="0" hangingPunct="1">
                        <a:spcBef>
                          <a:spcPts val="0"/>
                        </a:spcBef>
                        <a:spcAft>
                          <a:spcPts val="0"/>
                        </a:spcAft>
                      </a:pPr>
                      <a:r>
                        <a:rPr lang="en-AU" sz="1400" u="none" strike="noStrike" kern="1200">
                          <a:solidFill>
                            <a:schemeClr val="dk1"/>
                          </a:solidFill>
                          <a:effectLst/>
                          <a:latin typeface="+mn-lt"/>
                          <a:ea typeface="+mn-ea"/>
                          <a:cs typeface="+mn-cs"/>
                        </a:rPr>
                        <a:t>98</a:t>
                      </a:r>
                    </a:p>
                  </a:txBody>
                  <a:tcPr marL="76200" marR="76200" marT="1079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252616729"/>
                  </a:ext>
                </a:extLst>
              </a:tr>
            </a:tbl>
          </a:graphicData>
        </a:graphic>
      </p:graphicFrame>
      <p:sp>
        <p:nvSpPr>
          <p:cNvPr id="4" name="TextBox 3">
            <a:extLst>
              <a:ext uri="{FF2B5EF4-FFF2-40B4-BE49-F238E27FC236}">
                <a16:creationId xmlns:a16="http://schemas.microsoft.com/office/drawing/2014/main" id="{B83C4B99-1271-412D-B2F6-482DA0491780}"/>
              </a:ext>
            </a:extLst>
          </p:cNvPr>
          <p:cNvSpPr txBox="1"/>
          <p:nvPr/>
        </p:nvSpPr>
        <p:spPr>
          <a:xfrm>
            <a:off x="1700646" y="1441939"/>
            <a:ext cx="8091850" cy="584775"/>
          </a:xfrm>
          <a:prstGeom prst="rect">
            <a:avLst/>
          </a:prstGeom>
          <a:noFill/>
        </p:spPr>
        <p:txBody>
          <a:bodyPr wrap="square" rtlCol="0">
            <a:spAutoFit/>
          </a:bodyPr>
          <a:lstStyle/>
          <a:p>
            <a:r>
              <a:rPr lang="en-AU" sz="1600"/>
              <a:t>Retail test metrics for go-live are provided for additional level of transparency and will help participants understand AEMO’s Retail platform progress towards go-live (see next slide).</a:t>
            </a:r>
          </a:p>
        </p:txBody>
      </p:sp>
    </p:spTree>
    <p:extLst>
      <p:ext uri="{BB962C8B-B14F-4D97-AF65-F5344CB8AC3E}">
        <p14:creationId xmlns:p14="http://schemas.microsoft.com/office/powerpoint/2010/main" val="12505844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7EA75D-125F-44AD-BFBF-4813D2F2129D}"/>
              </a:ext>
            </a:extLst>
          </p:cNvPr>
          <p:cNvSpPr>
            <a:spLocks noGrp="1"/>
          </p:cNvSpPr>
          <p:nvPr>
            <p:ph type="title"/>
          </p:nvPr>
        </p:nvSpPr>
        <p:spPr/>
        <p:txBody>
          <a:bodyPr/>
          <a:lstStyle/>
          <a:p>
            <a:r>
              <a:rPr lang="en-AU"/>
              <a:t>Next Steps</a:t>
            </a:r>
          </a:p>
        </p:txBody>
      </p:sp>
      <p:sp>
        <p:nvSpPr>
          <p:cNvPr id="3" name="Content Placeholder 2">
            <a:extLst>
              <a:ext uri="{FF2B5EF4-FFF2-40B4-BE49-F238E27FC236}">
                <a16:creationId xmlns:a16="http://schemas.microsoft.com/office/drawing/2014/main" id="{CD4636F2-C03D-4D35-B29A-4C83F0313936}"/>
              </a:ext>
            </a:extLst>
          </p:cNvPr>
          <p:cNvSpPr>
            <a:spLocks noGrp="1"/>
          </p:cNvSpPr>
          <p:nvPr>
            <p:ph idx="1"/>
          </p:nvPr>
        </p:nvSpPr>
        <p:spPr/>
        <p:txBody>
          <a:bodyPr/>
          <a:lstStyle/>
          <a:p>
            <a:r>
              <a:rPr lang="en-AU"/>
              <a:t>Special Executive Forum 1 June </a:t>
            </a:r>
          </a:p>
          <a:p>
            <a:pPr lvl="1"/>
            <a:r>
              <a:rPr lang="en-AU"/>
              <a:t>Include update on Retail progress against checkpoint criteria </a:t>
            </a:r>
          </a:p>
          <a:p>
            <a:r>
              <a:rPr lang="en-AU"/>
              <a:t>Revised timeline discussion with RWG to be scheduled (aiming for Friday 28-May)</a:t>
            </a:r>
          </a:p>
          <a:p>
            <a:r>
              <a:rPr lang="en-AU"/>
              <a:t>5MS Project Team available for one-on-one meetings to discuss individual participant impacts or dependencies as required – please contact the 5MS mailbox.</a:t>
            </a:r>
          </a:p>
        </p:txBody>
      </p:sp>
      <p:sp>
        <p:nvSpPr>
          <p:cNvPr id="4" name="Slide Number Placeholder 3">
            <a:extLst>
              <a:ext uri="{FF2B5EF4-FFF2-40B4-BE49-F238E27FC236}">
                <a16:creationId xmlns:a16="http://schemas.microsoft.com/office/drawing/2014/main" id="{E9CCD62B-C530-4581-9643-D4C73387BCE1}"/>
              </a:ext>
            </a:extLst>
          </p:cNvPr>
          <p:cNvSpPr>
            <a:spLocks noGrp="1"/>
          </p:cNvSpPr>
          <p:nvPr>
            <p:ph type="sldNum" sz="quarter" idx="12"/>
          </p:nvPr>
        </p:nvSpPr>
        <p:spPr/>
        <p:txBody>
          <a:bodyPr/>
          <a:lstStyle/>
          <a:p>
            <a:fld id="{4EC81F68-4976-451A-B2E9-79BCBD2F70CC}" type="slidenum">
              <a:rPr lang="en-AU" smtClean="0"/>
              <a:t>16</a:t>
            </a:fld>
            <a:endParaRPr lang="en-AU"/>
          </a:p>
        </p:txBody>
      </p:sp>
    </p:spTree>
    <p:extLst>
      <p:ext uri="{BB962C8B-B14F-4D97-AF65-F5344CB8AC3E}">
        <p14:creationId xmlns:p14="http://schemas.microsoft.com/office/powerpoint/2010/main" val="27485082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a:xfrm>
            <a:off x="838800" y="1768094"/>
            <a:ext cx="9144000" cy="2387600"/>
          </a:xfrm>
        </p:spPr>
        <p:txBody>
          <a:bodyPr/>
          <a:lstStyle/>
          <a:p>
            <a:r>
              <a:rPr lang="en-AU"/>
              <a:t>Readiness Implications</a:t>
            </a:r>
          </a:p>
        </p:txBody>
      </p:sp>
      <p:sp>
        <p:nvSpPr>
          <p:cNvPr id="3" name="Text Placeholder 2">
            <a:extLst>
              <a:ext uri="{FF2B5EF4-FFF2-40B4-BE49-F238E27FC236}">
                <a16:creationId xmlns:a16="http://schemas.microsoft.com/office/drawing/2014/main" id="{4EB4D5C0-8C02-4AEE-A607-7B5C6204705F}"/>
              </a:ext>
            </a:extLst>
          </p:cNvPr>
          <p:cNvSpPr txBox="1">
            <a:spLocks/>
          </p:cNvSpPr>
          <p:nvPr/>
        </p:nvSpPr>
        <p:spPr>
          <a:xfrm>
            <a:off x="623888" y="4589464"/>
            <a:ext cx="7886700" cy="150018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AU"/>
              <a:t>Greg Minney</a:t>
            </a:r>
          </a:p>
        </p:txBody>
      </p:sp>
    </p:spTree>
    <p:extLst>
      <p:ext uri="{BB962C8B-B14F-4D97-AF65-F5344CB8AC3E}">
        <p14:creationId xmlns:p14="http://schemas.microsoft.com/office/powerpoint/2010/main" val="35376663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37B117-BC5D-487D-94FE-E6FE66244CE2}"/>
              </a:ext>
            </a:extLst>
          </p:cNvPr>
          <p:cNvSpPr>
            <a:spLocks noGrp="1"/>
          </p:cNvSpPr>
          <p:nvPr>
            <p:ph type="title"/>
          </p:nvPr>
        </p:nvSpPr>
        <p:spPr/>
        <p:txBody>
          <a:bodyPr/>
          <a:lstStyle/>
          <a:p>
            <a:r>
              <a:rPr lang="en-AU"/>
              <a:t>Readiness Implications – for discussion </a:t>
            </a:r>
          </a:p>
        </p:txBody>
      </p:sp>
      <p:graphicFrame>
        <p:nvGraphicFramePr>
          <p:cNvPr id="5" name="Table 5">
            <a:extLst>
              <a:ext uri="{FF2B5EF4-FFF2-40B4-BE49-F238E27FC236}">
                <a16:creationId xmlns:a16="http://schemas.microsoft.com/office/drawing/2014/main" id="{E8CFD13D-2235-47A9-9408-D50DF5B69F10}"/>
              </a:ext>
            </a:extLst>
          </p:cNvPr>
          <p:cNvGraphicFramePr>
            <a:graphicFrameLocks noGrp="1"/>
          </p:cNvGraphicFramePr>
          <p:nvPr>
            <p:ph idx="1"/>
            <p:extLst>
              <p:ext uri="{D42A27DB-BD31-4B8C-83A1-F6EECF244321}">
                <p14:modId xmlns:p14="http://schemas.microsoft.com/office/powerpoint/2010/main" val="2650021008"/>
              </p:ext>
            </p:extLst>
          </p:nvPr>
        </p:nvGraphicFramePr>
        <p:xfrm>
          <a:off x="737067" y="1394802"/>
          <a:ext cx="10903947" cy="5091468"/>
        </p:xfrm>
        <a:graphic>
          <a:graphicData uri="http://schemas.openxmlformats.org/drawingml/2006/table">
            <a:tbl>
              <a:tblPr firstRow="1" bandRow="1">
                <a:tableStyleId>{7DF18680-E054-41AD-8BC1-D1AEF772440D}</a:tableStyleId>
              </a:tblPr>
              <a:tblGrid>
                <a:gridCol w="2073888">
                  <a:extLst>
                    <a:ext uri="{9D8B030D-6E8A-4147-A177-3AD203B41FA5}">
                      <a16:colId xmlns:a16="http://schemas.microsoft.com/office/drawing/2014/main" val="1639364253"/>
                    </a:ext>
                  </a:extLst>
                </a:gridCol>
                <a:gridCol w="3107268">
                  <a:extLst>
                    <a:ext uri="{9D8B030D-6E8A-4147-A177-3AD203B41FA5}">
                      <a16:colId xmlns:a16="http://schemas.microsoft.com/office/drawing/2014/main" val="3173489190"/>
                    </a:ext>
                  </a:extLst>
                </a:gridCol>
                <a:gridCol w="5722791">
                  <a:extLst>
                    <a:ext uri="{9D8B030D-6E8A-4147-A177-3AD203B41FA5}">
                      <a16:colId xmlns:a16="http://schemas.microsoft.com/office/drawing/2014/main" val="218458956"/>
                    </a:ext>
                  </a:extLst>
                </a:gridCol>
              </a:tblGrid>
              <a:tr h="314728">
                <a:tc>
                  <a:txBody>
                    <a:bodyPr/>
                    <a:lstStyle/>
                    <a:p>
                      <a:r>
                        <a:rPr lang="en-AU" sz="1200"/>
                        <a:t>Area</a:t>
                      </a:r>
                    </a:p>
                  </a:txBody>
                  <a:tcPr>
                    <a:solidFill>
                      <a:schemeClr val="accent2"/>
                    </a:solidFill>
                  </a:tcPr>
                </a:tc>
                <a:tc>
                  <a:txBody>
                    <a:bodyPr/>
                    <a:lstStyle/>
                    <a:p>
                      <a:r>
                        <a:rPr lang="en-AU" sz="1200"/>
                        <a:t>Activity</a:t>
                      </a:r>
                    </a:p>
                  </a:txBody>
                  <a:tcPr>
                    <a:solidFill>
                      <a:schemeClr val="accent2"/>
                    </a:solidFill>
                  </a:tcPr>
                </a:tc>
                <a:tc>
                  <a:txBody>
                    <a:bodyPr/>
                    <a:lstStyle/>
                    <a:p>
                      <a:r>
                        <a:rPr lang="en-AU" sz="1200"/>
                        <a:t>Implication / Impact</a:t>
                      </a:r>
                    </a:p>
                  </a:txBody>
                  <a:tcPr>
                    <a:solidFill>
                      <a:schemeClr val="accent2"/>
                    </a:solidFill>
                  </a:tcPr>
                </a:tc>
                <a:extLst>
                  <a:ext uri="{0D108BD9-81ED-4DB2-BD59-A6C34878D82A}">
                    <a16:rowId xmlns:a16="http://schemas.microsoft.com/office/drawing/2014/main" val="2966478512"/>
                  </a:ext>
                </a:extLst>
              </a:tr>
              <a:tr h="491818">
                <a:tc>
                  <a:txBody>
                    <a:bodyPr/>
                    <a:lstStyle/>
                    <a:p>
                      <a:r>
                        <a:rPr lang="en-AU" sz="1200" b="1"/>
                        <a:t>5MS Market Trial</a:t>
                      </a:r>
                    </a:p>
                  </a:txBody>
                  <a:tcPr/>
                </a:tc>
                <a:tc>
                  <a:txBody>
                    <a:bodyPr/>
                    <a:lstStyle/>
                    <a:p>
                      <a:r>
                        <a:rPr lang="en-AU" sz="1200"/>
                        <a:t>Market Trial Commencement</a:t>
                      </a:r>
                    </a:p>
                  </a:txBody>
                  <a:tcPr/>
                </a:tc>
                <a:tc>
                  <a:txBody>
                    <a:bodyPr/>
                    <a:lstStyle/>
                    <a:p>
                      <a:r>
                        <a:rPr lang="en-AU" sz="1200"/>
                        <a:t>Start  date of market  trial 19/7 (TBC). Alignment of full 5-minute bidding to Market trial timing</a:t>
                      </a:r>
                    </a:p>
                  </a:txBody>
                  <a:tcPr/>
                </a:tc>
                <a:extLst>
                  <a:ext uri="{0D108BD9-81ED-4DB2-BD59-A6C34878D82A}">
                    <a16:rowId xmlns:a16="http://schemas.microsoft.com/office/drawing/2014/main" val="3973537231"/>
                  </a:ext>
                </a:extLst>
              </a:tr>
              <a:tr h="491818">
                <a:tc>
                  <a:txBody>
                    <a:bodyPr/>
                    <a:lstStyle/>
                    <a:p>
                      <a:endParaRPr lang="en-AU" sz="1200"/>
                    </a:p>
                  </a:txBody>
                  <a:tcPr/>
                </a:tc>
                <a:tc>
                  <a:txBody>
                    <a:bodyPr/>
                    <a:lstStyle/>
                    <a:p>
                      <a:r>
                        <a:rPr lang="en-AU" sz="1200"/>
                        <a:t>Market Trial Period</a:t>
                      </a:r>
                    </a:p>
                  </a:txBody>
                  <a:tcPr/>
                </a:tc>
                <a:tc>
                  <a:txBody>
                    <a:bodyPr/>
                    <a:lstStyle/>
                    <a:p>
                      <a:r>
                        <a:rPr lang="en-AU" sz="1200"/>
                        <a:t>Market trial period maintained</a:t>
                      </a:r>
                    </a:p>
                    <a:p>
                      <a:r>
                        <a:rPr lang="en-AU" sz="1200"/>
                        <a:t>Reduced timeframe between completion of Market Trial and Market Start, but no 5MS industry-wide activities compromised by this</a:t>
                      </a:r>
                    </a:p>
                  </a:txBody>
                  <a:tcPr/>
                </a:tc>
                <a:extLst>
                  <a:ext uri="{0D108BD9-81ED-4DB2-BD59-A6C34878D82A}">
                    <a16:rowId xmlns:a16="http://schemas.microsoft.com/office/drawing/2014/main" val="3350050939"/>
                  </a:ext>
                </a:extLst>
              </a:tr>
              <a:tr h="52550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b="1"/>
                        <a:t>Metering Transition</a:t>
                      </a:r>
                    </a:p>
                    <a:p>
                      <a:endParaRPr lang="en-AU" sz="1200"/>
                    </a:p>
                  </a:txBody>
                  <a:tcPr/>
                </a:tc>
                <a:tc>
                  <a:txBody>
                    <a:bodyPr/>
                    <a:lstStyle/>
                    <a:p>
                      <a:r>
                        <a:rPr lang="en-AU" sz="1200"/>
                        <a:t>5 Minute Metering Data delivery (to AEMO)</a:t>
                      </a:r>
                    </a:p>
                  </a:txBody>
                  <a:tcPr/>
                </a:tc>
                <a:tc>
                  <a:txBody>
                    <a:bodyPr/>
                    <a:lstStyle/>
                    <a:p>
                      <a:r>
                        <a:rPr lang="en-AU" sz="1200"/>
                        <a:t>Milestone date remains as 22/6 unchanged, minimal impact to participant transition period</a:t>
                      </a:r>
                    </a:p>
                  </a:txBody>
                  <a:tcPr/>
                </a:tc>
                <a:extLst>
                  <a:ext uri="{0D108BD9-81ED-4DB2-BD59-A6C34878D82A}">
                    <a16:rowId xmlns:a16="http://schemas.microsoft.com/office/drawing/2014/main" val="3837485434"/>
                  </a:ext>
                </a:extLst>
              </a:tr>
              <a:tr h="525504">
                <a:tc>
                  <a:txBody>
                    <a:bodyPr/>
                    <a:lstStyle/>
                    <a:p>
                      <a:endParaRPr lang="en-AU" sz="1200"/>
                    </a:p>
                  </a:txBody>
                  <a:tcPr/>
                </a:tc>
                <a:tc>
                  <a:txBody>
                    <a:bodyPr/>
                    <a:lstStyle/>
                    <a:p>
                      <a:r>
                        <a:rPr lang="en-AU" sz="1200"/>
                        <a:t>Metering Installation and configuration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a:t>No dependency on Retail Platform delivery, no impact to transition</a:t>
                      </a:r>
                    </a:p>
                    <a:p>
                      <a:endParaRPr lang="en-AU" sz="1200"/>
                    </a:p>
                  </a:txBody>
                  <a:tcPr/>
                </a:tc>
                <a:extLst>
                  <a:ext uri="{0D108BD9-81ED-4DB2-BD59-A6C34878D82A}">
                    <a16:rowId xmlns:a16="http://schemas.microsoft.com/office/drawing/2014/main" val="1743870932"/>
                  </a:ext>
                </a:extLst>
              </a:tr>
              <a:tr h="525504">
                <a:tc>
                  <a:txBody>
                    <a:bodyPr/>
                    <a:lstStyle/>
                    <a:p>
                      <a:endParaRPr lang="en-AU" sz="1200"/>
                    </a:p>
                  </a:txBody>
                  <a:tcPr/>
                </a:tc>
                <a:tc>
                  <a:txBody>
                    <a:bodyPr/>
                    <a:lstStyle/>
                    <a:p>
                      <a:r>
                        <a:rPr lang="en-AU" sz="1200"/>
                        <a:t>GS NMI classification and NONCONUML population and data delivery</a:t>
                      </a:r>
                    </a:p>
                  </a:txBody>
                  <a:tcPr/>
                </a:tc>
                <a:tc>
                  <a:txBody>
                    <a:bodyPr/>
                    <a:lstStyle/>
                    <a:p>
                      <a:r>
                        <a:rPr lang="en-AU" sz="1200"/>
                        <a:t>Capability available 21/6, minimal impact to individual participants, majority of rollout plans indicate July, August population and activation</a:t>
                      </a:r>
                    </a:p>
                  </a:txBody>
                  <a:tcPr/>
                </a:tc>
                <a:extLst>
                  <a:ext uri="{0D108BD9-81ED-4DB2-BD59-A6C34878D82A}">
                    <a16:rowId xmlns:a16="http://schemas.microsoft.com/office/drawing/2014/main" val="169380651"/>
                  </a:ext>
                </a:extLst>
              </a:tr>
              <a:tr h="525504">
                <a:tc>
                  <a:txBody>
                    <a:bodyPr/>
                    <a:lstStyle/>
                    <a:p>
                      <a:endParaRPr lang="en-AU" sz="12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a:t>Tier 1 Basic Metering Data</a:t>
                      </a:r>
                    </a:p>
                    <a:p>
                      <a:endParaRPr lang="en-AU" sz="12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a:t>No dependency on Retail Platform delivery, no impact to transition</a:t>
                      </a:r>
                    </a:p>
                    <a:p>
                      <a:endParaRPr lang="en-AU" sz="1200"/>
                    </a:p>
                  </a:txBody>
                  <a:tcPr/>
                </a:tc>
                <a:extLst>
                  <a:ext uri="{0D108BD9-81ED-4DB2-BD59-A6C34878D82A}">
                    <a16:rowId xmlns:a16="http://schemas.microsoft.com/office/drawing/2014/main" val="1291540221"/>
                  </a:ext>
                </a:extLst>
              </a:tr>
              <a:tr h="491818">
                <a:tc>
                  <a:txBody>
                    <a:bodyPr/>
                    <a:lstStyle/>
                    <a:p>
                      <a:r>
                        <a:rPr lang="en-AU" sz="1200" b="1"/>
                        <a:t>Participant Transition</a:t>
                      </a:r>
                    </a:p>
                  </a:txBody>
                  <a:tcPr/>
                </a:tc>
                <a:tc>
                  <a:txBody>
                    <a:bodyPr/>
                    <a:lstStyle/>
                    <a:p>
                      <a:r>
                        <a:rPr lang="en-AU" sz="1200"/>
                        <a:t>Bi Lateral Testing</a:t>
                      </a:r>
                    </a:p>
                  </a:txBody>
                  <a:tcPr/>
                </a:tc>
                <a:tc>
                  <a:txBody>
                    <a:bodyPr/>
                    <a:lstStyle/>
                    <a:p>
                      <a:r>
                        <a:rPr lang="en-AU" sz="1200"/>
                        <a:t>No impact – retail pre-prod environment remains available</a:t>
                      </a:r>
                    </a:p>
                  </a:txBody>
                  <a:tcPr/>
                </a:tc>
                <a:extLst>
                  <a:ext uri="{0D108BD9-81ED-4DB2-BD59-A6C34878D82A}">
                    <a16:rowId xmlns:a16="http://schemas.microsoft.com/office/drawing/2014/main" val="604741956"/>
                  </a:ext>
                </a:extLst>
              </a:tr>
              <a:tr h="525504">
                <a:tc>
                  <a:txBody>
                    <a:bodyPr/>
                    <a:lstStyle/>
                    <a:p>
                      <a:endParaRPr lang="en-AU" sz="12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a:t>5 Minute Metering Delivery (b2b)</a:t>
                      </a:r>
                    </a:p>
                    <a:p>
                      <a:endParaRPr lang="en-AU" sz="12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a:t>No impact – subject to participant agreement, not dependent on Retail Platform delivery</a:t>
                      </a:r>
                    </a:p>
                    <a:p>
                      <a:endParaRPr lang="en-AU" sz="1200"/>
                    </a:p>
                  </a:txBody>
                  <a:tcPr/>
                </a:tc>
                <a:extLst>
                  <a:ext uri="{0D108BD9-81ED-4DB2-BD59-A6C34878D82A}">
                    <a16:rowId xmlns:a16="http://schemas.microsoft.com/office/drawing/2014/main" val="4278071846"/>
                  </a:ext>
                </a:extLst>
              </a:tr>
              <a:tr h="52550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b="1"/>
                        <a:t>5MS Rule Commencement</a:t>
                      </a:r>
                    </a:p>
                    <a:p>
                      <a:endParaRPr lang="en-AU" sz="1200"/>
                    </a:p>
                  </a:txBody>
                  <a:tcPr/>
                </a:tc>
                <a:tc>
                  <a:txBody>
                    <a:bodyPr/>
                    <a:lstStyle/>
                    <a:p>
                      <a:endParaRPr lang="en-AU" sz="1200"/>
                    </a:p>
                  </a:txBody>
                  <a:tcPr/>
                </a:tc>
                <a:tc>
                  <a:txBody>
                    <a:bodyPr/>
                    <a:lstStyle/>
                    <a:p>
                      <a:r>
                        <a:rPr lang="en-AU" sz="1200"/>
                        <a:t>Increased risk profile for Retail deployment and change to market trial start dates.  Transition impact to be confirmed with RWG/TFG</a:t>
                      </a:r>
                    </a:p>
                  </a:txBody>
                  <a:tcPr/>
                </a:tc>
                <a:extLst>
                  <a:ext uri="{0D108BD9-81ED-4DB2-BD59-A6C34878D82A}">
                    <a16:rowId xmlns:a16="http://schemas.microsoft.com/office/drawing/2014/main" val="546172426"/>
                  </a:ext>
                </a:extLst>
              </a:tr>
            </a:tbl>
          </a:graphicData>
        </a:graphic>
      </p:graphicFrame>
      <p:sp>
        <p:nvSpPr>
          <p:cNvPr id="4" name="Slide Number Placeholder 3">
            <a:extLst>
              <a:ext uri="{FF2B5EF4-FFF2-40B4-BE49-F238E27FC236}">
                <a16:creationId xmlns:a16="http://schemas.microsoft.com/office/drawing/2014/main" id="{80A03713-6F00-49B7-80D3-215A02790BE9}"/>
              </a:ext>
            </a:extLst>
          </p:cNvPr>
          <p:cNvSpPr>
            <a:spLocks noGrp="1"/>
          </p:cNvSpPr>
          <p:nvPr>
            <p:ph type="sldNum" sz="quarter" idx="12"/>
          </p:nvPr>
        </p:nvSpPr>
        <p:spPr/>
        <p:txBody>
          <a:bodyPr/>
          <a:lstStyle/>
          <a:p>
            <a:fld id="{4EC81F68-4976-451A-B2E9-79BCBD2F70CC}" type="slidenum">
              <a:rPr lang="en-AU" smtClean="0"/>
              <a:t>18</a:t>
            </a:fld>
            <a:endParaRPr lang="en-AU"/>
          </a:p>
        </p:txBody>
      </p:sp>
    </p:spTree>
    <p:extLst>
      <p:ext uri="{BB962C8B-B14F-4D97-AF65-F5344CB8AC3E}">
        <p14:creationId xmlns:p14="http://schemas.microsoft.com/office/powerpoint/2010/main" val="24318981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a:xfrm>
            <a:off x="838800" y="1768094"/>
            <a:ext cx="9144000" cy="2387600"/>
          </a:xfrm>
        </p:spPr>
        <p:txBody>
          <a:bodyPr/>
          <a:lstStyle/>
          <a:p>
            <a:r>
              <a:rPr lang="en-AU"/>
              <a:t>Readiness Working Group Update</a:t>
            </a:r>
          </a:p>
        </p:txBody>
      </p:sp>
      <p:sp>
        <p:nvSpPr>
          <p:cNvPr id="3" name="Text Placeholder 2">
            <a:extLst>
              <a:ext uri="{FF2B5EF4-FFF2-40B4-BE49-F238E27FC236}">
                <a16:creationId xmlns:a16="http://schemas.microsoft.com/office/drawing/2014/main" id="{C96B1A80-D9E6-4E88-9313-3D8DCDAB3550}"/>
              </a:ext>
            </a:extLst>
          </p:cNvPr>
          <p:cNvSpPr txBox="1">
            <a:spLocks/>
          </p:cNvSpPr>
          <p:nvPr/>
        </p:nvSpPr>
        <p:spPr>
          <a:xfrm>
            <a:off x="623888" y="4589464"/>
            <a:ext cx="7886700" cy="150018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AU"/>
              <a:t>Greg Minney</a:t>
            </a:r>
          </a:p>
        </p:txBody>
      </p:sp>
    </p:spTree>
    <p:extLst>
      <p:ext uri="{BB962C8B-B14F-4D97-AF65-F5344CB8AC3E}">
        <p14:creationId xmlns:p14="http://schemas.microsoft.com/office/powerpoint/2010/main" val="4320196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A5EA9-EADC-4D1D-846D-0A697DF0B0B7}"/>
              </a:ext>
            </a:extLst>
          </p:cNvPr>
          <p:cNvSpPr>
            <a:spLocks noGrp="1"/>
          </p:cNvSpPr>
          <p:nvPr>
            <p:ph type="title"/>
          </p:nvPr>
        </p:nvSpPr>
        <p:spPr/>
        <p:txBody>
          <a:bodyPr>
            <a:normAutofit fontScale="90000"/>
          </a:bodyPr>
          <a:lstStyle/>
          <a:p>
            <a:r>
              <a:rPr lang="en-AU" sz="4000"/>
              <a:t>AEMO Competition Law </a:t>
            </a:r>
            <a:br>
              <a:rPr lang="en-AU" sz="4000"/>
            </a:br>
            <a:r>
              <a:rPr lang="en-AU" sz="4000"/>
              <a:t>Meeting Protocol</a:t>
            </a:r>
          </a:p>
        </p:txBody>
      </p:sp>
      <p:sp>
        <p:nvSpPr>
          <p:cNvPr id="4" name="Slide Number Placeholder 3">
            <a:extLst>
              <a:ext uri="{FF2B5EF4-FFF2-40B4-BE49-F238E27FC236}">
                <a16:creationId xmlns:a16="http://schemas.microsoft.com/office/drawing/2014/main" id="{5F3EB585-4D7A-4487-A899-13C74FB077F5}"/>
              </a:ext>
            </a:extLst>
          </p:cNvPr>
          <p:cNvSpPr>
            <a:spLocks noGrp="1"/>
          </p:cNvSpPr>
          <p:nvPr>
            <p:ph type="sldNum" sz="quarter" idx="12"/>
          </p:nvPr>
        </p:nvSpPr>
        <p:spPr/>
        <p:txBody>
          <a:bodyPr/>
          <a:lstStyle/>
          <a:p>
            <a:fld id="{4EC81F68-4976-451A-B2E9-79BCBD2F70CC}" type="slidenum">
              <a:rPr lang="en-AU" smtClean="0"/>
              <a:t>2</a:t>
            </a:fld>
            <a:endParaRPr lang="en-AU"/>
          </a:p>
        </p:txBody>
      </p:sp>
      <p:pic>
        <p:nvPicPr>
          <p:cNvPr id="5" name="Picture 4">
            <a:extLst>
              <a:ext uri="{FF2B5EF4-FFF2-40B4-BE49-F238E27FC236}">
                <a16:creationId xmlns:a16="http://schemas.microsoft.com/office/drawing/2014/main" id="{C3BAA1CE-6CA6-4F56-8282-5E3FB15F2B5A}"/>
              </a:ext>
            </a:extLst>
          </p:cNvPr>
          <p:cNvPicPr>
            <a:picLocks noChangeAspect="1"/>
          </p:cNvPicPr>
          <p:nvPr/>
        </p:nvPicPr>
        <p:blipFill>
          <a:blip r:embed="rId2"/>
          <a:stretch>
            <a:fillRect/>
          </a:stretch>
        </p:blipFill>
        <p:spPr>
          <a:xfrm>
            <a:off x="96541" y="5979294"/>
            <a:ext cx="1783534" cy="754112"/>
          </a:xfrm>
          <a:prstGeom prst="rect">
            <a:avLst/>
          </a:prstGeom>
        </p:spPr>
      </p:pic>
      <p:sp>
        <p:nvSpPr>
          <p:cNvPr id="8" name="Rectangle 7">
            <a:extLst>
              <a:ext uri="{FF2B5EF4-FFF2-40B4-BE49-F238E27FC236}">
                <a16:creationId xmlns:a16="http://schemas.microsoft.com/office/drawing/2014/main" id="{A931A289-CD6B-436D-A2D1-61F2ADE34220}"/>
              </a:ext>
            </a:extLst>
          </p:cNvPr>
          <p:cNvSpPr/>
          <p:nvPr/>
        </p:nvSpPr>
        <p:spPr>
          <a:xfrm>
            <a:off x="4251489" y="5352593"/>
            <a:ext cx="7277492" cy="1068736"/>
          </a:xfrm>
          <a:prstGeom prst="rect">
            <a:avLst/>
          </a:prstGeom>
          <a:solidFill>
            <a:srgbClr val="FFFFFF"/>
          </a:solidFill>
          <a:ln>
            <a:solidFill>
              <a:srgbClr val="FFFFFF">
                <a:lumMod val="95000"/>
              </a:srgbClr>
            </a:solidFill>
          </a:ln>
          <a:effectLst>
            <a:outerShdw blurRad="50800" dist="38100" dir="5400000" algn="t" rotWithShape="0">
              <a:prstClr val="black">
                <a:alpha val="40000"/>
              </a:prstClr>
            </a:outerShdw>
          </a:effectLst>
        </p:spPr>
        <p:txBody>
          <a:bodyPr wrap="square" lIns="72000" tIns="72000" rIns="72000" bIns="7200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0" lang="en-AU" sz="1200" b="0" i="0" u="none" strike="noStrike" kern="0" cap="none" spc="0" normalizeH="0" baseline="0" noProof="0">
                <a:ln>
                  <a:noFill/>
                </a:ln>
                <a:solidFill>
                  <a:srgbClr val="222324"/>
                </a:solidFill>
                <a:effectLst/>
                <a:uLnTx/>
                <a:uFillTx/>
                <a:latin typeface="Calibri" panose="020F0502020204030204" pitchFamily="34" charset="0"/>
                <a:cs typeface="Calibri" panose="020F0502020204030204" pitchFamily="34" charset="0"/>
              </a:rPr>
              <a:t>Under no circumstances must Participants share Competitively Sensitive Information. Competitively Sensitive Information means confidential information relating to a Participant which if disclosed to a competitor could affect its current or future commercial strategies, such as pricing information, customer terms and conditions, supply terms and conditions, sales, marketing or procurement strategies, product development, margins, costs, capacity or production planning.</a:t>
            </a:r>
          </a:p>
        </p:txBody>
      </p:sp>
      <p:sp>
        <p:nvSpPr>
          <p:cNvPr id="9" name="Rectangle 8">
            <a:extLst>
              <a:ext uri="{FF2B5EF4-FFF2-40B4-BE49-F238E27FC236}">
                <a16:creationId xmlns:a16="http://schemas.microsoft.com/office/drawing/2014/main" id="{ACDF3551-1E73-4FD1-9714-21A685A5CDD7}"/>
              </a:ext>
            </a:extLst>
          </p:cNvPr>
          <p:cNvSpPr/>
          <p:nvPr/>
        </p:nvSpPr>
        <p:spPr>
          <a:xfrm>
            <a:off x="4185501" y="190350"/>
            <a:ext cx="7343480" cy="4890057"/>
          </a:xfrm>
          <a:prstGeom prst="rect">
            <a:avLst/>
          </a:prstGeom>
        </p:spPr>
        <p:txBody>
          <a:bodyPr wrap="square">
            <a:spAutoFit/>
          </a:bodyPr>
          <a:lstStyle/>
          <a:p>
            <a:pPr lvl="0" defTabSz="685800">
              <a:spcBef>
                <a:spcPts val="600"/>
              </a:spcBef>
            </a:pPr>
            <a:r>
              <a:rPr lang="en-AU" sz="1300">
                <a:solidFill>
                  <a:srgbClr val="222324"/>
                </a:solidFill>
                <a:latin typeface="Calibri" panose="020F0502020204030204" pitchFamily="34" charset="0"/>
                <a:cs typeface="Calibri" panose="020F0502020204030204" pitchFamily="34" charset="0"/>
              </a:rPr>
              <a:t>AEMO is committed to complying with all applicable laws, including the Competition and Consumer Act 2010 (CCA). In any dealings with AEMO regarding proposed reforms or other initiatives, all participants agree to adhere to the CCA at all times and to comply with this Protocol. Participants must arrange for their representatives to be briefed on competition law risks and obligations.</a:t>
            </a:r>
          </a:p>
          <a:p>
            <a:pPr lvl="0" defTabSz="685800">
              <a:spcBef>
                <a:spcPts val="600"/>
              </a:spcBef>
            </a:pPr>
            <a:r>
              <a:rPr lang="en-AU" sz="1300">
                <a:solidFill>
                  <a:srgbClr val="222324"/>
                </a:solidFill>
                <a:latin typeface="Calibri" panose="020F0502020204030204" pitchFamily="34" charset="0"/>
                <a:cs typeface="Calibri" panose="020F0502020204030204" pitchFamily="34" charset="0"/>
              </a:rPr>
              <a:t>Participants in AEMO discussions </a:t>
            </a:r>
            <a:r>
              <a:rPr lang="en-AU" sz="1300" b="1">
                <a:solidFill>
                  <a:srgbClr val="222324"/>
                </a:solidFill>
                <a:latin typeface="Calibri" panose="020F0502020204030204" pitchFamily="34" charset="0"/>
                <a:cs typeface="Calibri" panose="020F0502020204030204" pitchFamily="34" charset="0"/>
              </a:rPr>
              <a:t>must</a:t>
            </a:r>
            <a:r>
              <a:rPr lang="en-AU" sz="1300">
                <a:solidFill>
                  <a:srgbClr val="222324"/>
                </a:solidFill>
                <a:latin typeface="Calibri" panose="020F0502020204030204" pitchFamily="34" charset="0"/>
                <a:cs typeface="Calibri" panose="020F0502020204030204" pitchFamily="34" charset="0"/>
              </a:rPr>
              <a:t>: </a:t>
            </a:r>
          </a:p>
          <a:p>
            <a:pPr marL="361950" lvl="0" indent="-361950" defTabSz="685800">
              <a:spcBef>
                <a:spcPts val="600"/>
              </a:spcBef>
              <a:buFont typeface="+mj-lt"/>
              <a:buAutoNum type="arabicPeriod"/>
            </a:pPr>
            <a:r>
              <a:rPr lang="en-AU" sz="1300">
                <a:solidFill>
                  <a:srgbClr val="222324"/>
                </a:solidFill>
                <a:latin typeface="Calibri" panose="020F0502020204030204" pitchFamily="34" charset="0"/>
                <a:cs typeface="Calibri" panose="020F0502020204030204" pitchFamily="34" charset="0"/>
              </a:rPr>
              <a:t>Ensure that discussions are limited to the matters contemplated by the agenda for the discussion  </a:t>
            </a:r>
          </a:p>
          <a:p>
            <a:pPr marL="361950" lvl="0" indent="-361950" defTabSz="685800">
              <a:spcBef>
                <a:spcPts val="600"/>
              </a:spcBef>
              <a:buFont typeface="+mj-lt"/>
              <a:buAutoNum type="arabicPeriod"/>
            </a:pPr>
            <a:r>
              <a:rPr lang="en-AU" sz="1300">
                <a:solidFill>
                  <a:srgbClr val="222324"/>
                </a:solidFill>
                <a:latin typeface="Calibri" panose="020F0502020204030204" pitchFamily="34" charset="0"/>
                <a:cs typeface="Calibri" panose="020F0502020204030204" pitchFamily="34" charset="0"/>
              </a:rPr>
              <a:t>Make independent and unilateral decisions about their commercial positions and approach in relation to the matters under discussion with AEMO</a:t>
            </a:r>
          </a:p>
          <a:p>
            <a:pPr marL="361950" lvl="0" indent="-361950" defTabSz="685800">
              <a:spcBef>
                <a:spcPts val="600"/>
              </a:spcBef>
              <a:buFont typeface="+mj-lt"/>
              <a:buAutoNum type="arabicPeriod"/>
            </a:pPr>
            <a:r>
              <a:rPr lang="en-AU" sz="1300">
                <a:solidFill>
                  <a:srgbClr val="222324"/>
                </a:solidFill>
                <a:latin typeface="Calibri" panose="020F0502020204030204" pitchFamily="34" charset="0"/>
                <a:cs typeface="Calibri" panose="020F0502020204030204" pitchFamily="34" charset="0"/>
              </a:rPr>
              <a:t>Immediately and clearly raise an objection with AEMO or the Chair of the meeting if a matter is discussed that the participant is concerned may give rise to competition law risks or a breach of this Protocol</a:t>
            </a:r>
          </a:p>
          <a:p>
            <a:pPr lvl="0" defTabSz="685800">
              <a:spcBef>
                <a:spcPts val="600"/>
              </a:spcBef>
            </a:pPr>
            <a:r>
              <a:rPr lang="en-AU" sz="1300">
                <a:solidFill>
                  <a:srgbClr val="222324"/>
                </a:solidFill>
                <a:latin typeface="Calibri" panose="020F0502020204030204" pitchFamily="34" charset="0"/>
                <a:cs typeface="Calibri" panose="020F0502020204030204" pitchFamily="34" charset="0"/>
              </a:rPr>
              <a:t>Participants in AEMO meetings </a:t>
            </a:r>
            <a:r>
              <a:rPr lang="en-AU" sz="1300" b="1">
                <a:solidFill>
                  <a:srgbClr val="222324"/>
                </a:solidFill>
                <a:latin typeface="Calibri" panose="020F0502020204030204" pitchFamily="34" charset="0"/>
                <a:cs typeface="Calibri" panose="020F0502020204030204" pitchFamily="34" charset="0"/>
              </a:rPr>
              <a:t>must not</a:t>
            </a:r>
            <a:r>
              <a:rPr lang="en-AU" sz="1300">
                <a:solidFill>
                  <a:srgbClr val="222324"/>
                </a:solidFill>
                <a:latin typeface="Calibri" panose="020F0502020204030204" pitchFamily="34" charset="0"/>
                <a:cs typeface="Calibri" panose="020F0502020204030204" pitchFamily="34" charset="0"/>
              </a:rPr>
              <a:t> discuss or agree on the following topics:</a:t>
            </a:r>
          </a:p>
          <a:p>
            <a:pPr marL="361950" lvl="0" indent="-361950" defTabSz="685800">
              <a:spcBef>
                <a:spcPts val="600"/>
              </a:spcBef>
              <a:buFont typeface="+mj-lt"/>
              <a:buAutoNum type="arabicPeriod"/>
            </a:pPr>
            <a:r>
              <a:rPr lang="en-AU" sz="1300">
                <a:solidFill>
                  <a:srgbClr val="222324"/>
                </a:solidFill>
                <a:latin typeface="Calibri" panose="020F0502020204030204" pitchFamily="34" charset="0"/>
                <a:cs typeface="Calibri" panose="020F0502020204030204" pitchFamily="34" charset="0"/>
              </a:rPr>
              <a:t>Which customers they will supply or market to</a:t>
            </a:r>
          </a:p>
          <a:p>
            <a:pPr marL="361950" lvl="0" indent="-361950" defTabSz="685800">
              <a:spcBef>
                <a:spcPts val="600"/>
              </a:spcBef>
              <a:buFont typeface="+mj-lt"/>
              <a:buAutoNum type="arabicPeriod"/>
            </a:pPr>
            <a:r>
              <a:rPr lang="en-AU" sz="1300">
                <a:solidFill>
                  <a:srgbClr val="222324"/>
                </a:solidFill>
                <a:latin typeface="Calibri" panose="020F0502020204030204" pitchFamily="34" charset="0"/>
                <a:cs typeface="Calibri" panose="020F0502020204030204" pitchFamily="34" charset="0"/>
              </a:rPr>
              <a:t>The price or other terms at which Participants will supply</a:t>
            </a:r>
          </a:p>
          <a:p>
            <a:pPr marL="361950" lvl="0" indent="-361950" defTabSz="685800">
              <a:spcBef>
                <a:spcPts val="600"/>
              </a:spcBef>
              <a:buFont typeface="+mj-lt"/>
              <a:buAutoNum type="arabicPeriod"/>
            </a:pPr>
            <a:r>
              <a:rPr lang="en-AU" sz="1300">
                <a:solidFill>
                  <a:srgbClr val="222324"/>
                </a:solidFill>
                <a:latin typeface="Calibri" panose="020F0502020204030204" pitchFamily="34" charset="0"/>
                <a:cs typeface="Calibri" panose="020F0502020204030204" pitchFamily="34" charset="0"/>
              </a:rPr>
              <a:t>Bids or tenders, including the nature of a bid that a Participant intends to make or whether the Participant will participate in the bid</a:t>
            </a:r>
          </a:p>
          <a:p>
            <a:pPr marL="361950" lvl="0" indent="-361950" defTabSz="685800">
              <a:spcBef>
                <a:spcPts val="600"/>
              </a:spcBef>
              <a:buFont typeface="+mj-lt"/>
              <a:buAutoNum type="arabicPeriod"/>
            </a:pPr>
            <a:r>
              <a:rPr lang="en-AU" sz="1300">
                <a:solidFill>
                  <a:srgbClr val="222324"/>
                </a:solidFill>
                <a:latin typeface="Calibri" panose="020F0502020204030204" pitchFamily="34" charset="0"/>
                <a:cs typeface="Calibri" panose="020F0502020204030204" pitchFamily="34" charset="0"/>
              </a:rPr>
              <a:t>Which suppliers Participants will acquire from (or the price or other terms on which they acquire goods or services)</a:t>
            </a:r>
          </a:p>
          <a:p>
            <a:pPr marL="361950" lvl="0" indent="-361950" defTabSz="685800">
              <a:spcBef>
                <a:spcPts val="600"/>
              </a:spcBef>
              <a:buFont typeface="+mj-lt"/>
              <a:buAutoNum type="arabicPeriod"/>
            </a:pPr>
            <a:r>
              <a:rPr lang="en-AU" sz="1300">
                <a:solidFill>
                  <a:srgbClr val="222324"/>
                </a:solidFill>
                <a:latin typeface="Calibri" panose="020F0502020204030204" pitchFamily="34" charset="0"/>
                <a:cs typeface="Calibri" panose="020F0502020204030204" pitchFamily="34" charset="0"/>
              </a:rPr>
              <a:t>Refusing to supply a person or company access to any products, services or inputs they require</a:t>
            </a:r>
          </a:p>
          <a:p>
            <a:pPr lvl="0" defTabSz="685800">
              <a:lnSpc>
                <a:spcPct val="90000"/>
              </a:lnSpc>
              <a:spcBef>
                <a:spcPts val="750"/>
              </a:spcBef>
            </a:pPr>
            <a:endParaRPr lang="en-AU" sz="900">
              <a:solidFill>
                <a:srgbClr val="222324"/>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012552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4B9F16-94F8-4A8B-AC02-A6EE46E9F038}"/>
              </a:ext>
            </a:extLst>
          </p:cNvPr>
          <p:cNvSpPr>
            <a:spLocks noGrp="1"/>
          </p:cNvSpPr>
          <p:nvPr>
            <p:ph type="title"/>
          </p:nvPr>
        </p:nvSpPr>
        <p:spPr>
          <a:xfrm>
            <a:off x="316523" y="181734"/>
            <a:ext cx="9504484" cy="1189039"/>
          </a:xfrm>
        </p:spPr>
        <p:txBody>
          <a:bodyPr>
            <a:normAutofit/>
          </a:bodyPr>
          <a:lstStyle/>
          <a:p>
            <a:r>
              <a:rPr lang="en-AU" sz="3600"/>
              <a:t>5MS Rule Commencement – Round 7</a:t>
            </a:r>
            <a:br>
              <a:rPr lang="en-AU" sz="3600"/>
            </a:br>
            <a:r>
              <a:rPr lang="en-AU" sz="3600"/>
              <a:t>as at 14/5 – updated for Retail platform</a:t>
            </a:r>
          </a:p>
        </p:txBody>
      </p:sp>
      <p:sp>
        <p:nvSpPr>
          <p:cNvPr id="4" name="Slide Number Placeholder 3">
            <a:extLst>
              <a:ext uri="{FF2B5EF4-FFF2-40B4-BE49-F238E27FC236}">
                <a16:creationId xmlns:a16="http://schemas.microsoft.com/office/drawing/2014/main" id="{F859AE8D-042B-4646-952D-F1D870F51F8D}"/>
              </a:ext>
            </a:extLst>
          </p:cNvPr>
          <p:cNvSpPr>
            <a:spLocks noGrp="1"/>
          </p:cNvSpPr>
          <p:nvPr>
            <p:ph type="sldNum" sz="quarter" idx="12"/>
          </p:nvPr>
        </p:nvSpPr>
        <p:spPr>
          <a:xfrm>
            <a:off x="11759919" y="6601476"/>
            <a:ext cx="432081"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C81F68-4976-451A-B2E9-79BCBD2F70CC}" type="slidenum">
              <a:rPr kumimoji="0" lang="en-AU" sz="1200" b="0" i="0" u="none" strike="noStrike" kern="1200" cap="none" spc="0" normalizeH="0" baseline="0" noProof="0" smtClean="0">
                <a:ln>
                  <a:noFill/>
                </a:ln>
                <a:solidFill>
                  <a:srgbClr val="222324">
                    <a:tint val="75000"/>
                  </a:srgbClr>
                </a:solidFill>
                <a:effectLst/>
                <a:uLnTx/>
                <a:uFillTx/>
                <a:latin typeface="Segoe UI Semiligh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AU" sz="1200" b="0" i="0" u="none" strike="noStrike" kern="1200" cap="none" spc="0" normalizeH="0" baseline="0" noProof="0">
              <a:ln>
                <a:noFill/>
              </a:ln>
              <a:solidFill>
                <a:srgbClr val="222324">
                  <a:tint val="75000"/>
                </a:srgbClr>
              </a:solidFill>
              <a:effectLst/>
              <a:uLnTx/>
              <a:uFillTx/>
              <a:latin typeface="Segoe UI Semilight"/>
              <a:ea typeface="+mn-ea"/>
              <a:cs typeface="+mn-cs"/>
            </a:endParaRPr>
          </a:p>
        </p:txBody>
      </p:sp>
      <p:graphicFrame>
        <p:nvGraphicFramePr>
          <p:cNvPr id="5" name="Table 4">
            <a:extLst>
              <a:ext uri="{FF2B5EF4-FFF2-40B4-BE49-F238E27FC236}">
                <a16:creationId xmlns:a16="http://schemas.microsoft.com/office/drawing/2014/main" id="{98767EC6-C512-4B61-89B0-B32D8F83F721}"/>
              </a:ext>
            </a:extLst>
          </p:cNvPr>
          <p:cNvGraphicFramePr>
            <a:graphicFrameLocks noGrp="1"/>
          </p:cNvGraphicFramePr>
          <p:nvPr/>
        </p:nvGraphicFramePr>
        <p:xfrm>
          <a:off x="8801100" y="89425"/>
          <a:ext cx="3213773" cy="1189039"/>
        </p:xfrm>
        <a:graphic>
          <a:graphicData uri="http://schemas.openxmlformats.org/drawingml/2006/table">
            <a:tbl>
              <a:tblPr/>
              <a:tblGrid>
                <a:gridCol w="455397">
                  <a:extLst>
                    <a:ext uri="{9D8B030D-6E8A-4147-A177-3AD203B41FA5}">
                      <a16:colId xmlns:a16="http://schemas.microsoft.com/office/drawing/2014/main" val="3752375256"/>
                    </a:ext>
                  </a:extLst>
                </a:gridCol>
                <a:gridCol w="1009513">
                  <a:extLst>
                    <a:ext uri="{9D8B030D-6E8A-4147-A177-3AD203B41FA5}">
                      <a16:colId xmlns:a16="http://schemas.microsoft.com/office/drawing/2014/main" val="1888874333"/>
                    </a:ext>
                  </a:extLst>
                </a:gridCol>
                <a:gridCol w="1748863">
                  <a:extLst>
                    <a:ext uri="{9D8B030D-6E8A-4147-A177-3AD203B41FA5}">
                      <a16:colId xmlns:a16="http://schemas.microsoft.com/office/drawing/2014/main" val="489716578"/>
                    </a:ext>
                  </a:extLst>
                </a:gridCol>
              </a:tblGrid>
              <a:tr h="395198">
                <a:tc>
                  <a:txBody>
                    <a:bodyPr/>
                    <a:lstStyle/>
                    <a:p>
                      <a:pPr algn="l" fontAlgn="t"/>
                      <a:endParaRPr lang="en-AU" sz="900" b="0" i="0" u="none" strike="noStrike">
                        <a:solidFill>
                          <a:srgbClr val="000000"/>
                        </a:solidFill>
                        <a:effectLst/>
                        <a:latin typeface="Calibri" panose="020F0502020204030204" pitchFamily="34" charset="0"/>
                      </a:endParaRPr>
                    </a:p>
                  </a:txBody>
                  <a:tcPr marL="72000" marR="72000" marT="0" marB="0" anchor="ctr">
                    <a:lnL w="12700" cap="flat" cmpd="sng" algn="ctr">
                      <a:solidFill>
                        <a:schemeClr val="bg1"/>
                      </a:solidFill>
                      <a:prstDash val="solid"/>
                      <a:round/>
                      <a:headEnd type="none" w="med" len="med"/>
                      <a:tailEnd type="none" w="med" len="med"/>
                    </a:lnL>
                    <a:lnR w="12700" cap="flat" cmpd="sng" algn="ctr">
                      <a:solidFill>
                        <a:schemeClr val="accent5">
                          <a:lumMod val="40000"/>
                          <a:lumOff val="60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tc>
                  <a:txBody>
                    <a:bodyPr/>
                    <a:lstStyle/>
                    <a:p>
                      <a:pPr algn="l" fontAlgn="t"/>
                      <a:r>
                        <a:rPr lang="en-AU" sz="800" b="1" i="0" u="none" strike="noStrike">
                          <a:solidFill>
                            <a:schemeClr val="tx1"/>
                          </a:solidFill>
                          <a:effectLst/>
                          <a:latin typeface="Calibri" panose="020F0502020204030204" pitchFamily="34" charset="0"/>
                        </a:rPr>
                        <a:t>On track</a:t>
                      </a:r>
                    </a:p>
                  </a:txBody>
                  <a:tcPr marL="72000" marR="72000" marT="0" marB="0" anchor="ctr">
                    <a:lnL w="12700" cap="flat" cmpd="sng" algn="ctr">
                      <a:solidFill>
                        <a:schemeClr val="accent5">
                          <a:lumMod val="40000"/>
                          <a:lumOff val="60000"/>
                        </a:schemeClr>
                      </a:solidFill>
                      <a:prstDash val="solid"/>
                      <a:round/>
                      <a:headEnd type="none" w="med" len="med"/>
                      <a:tailEnd type="none" w="med" len="med"/>
                    </a:lnL>
                    <a:lnR w="12700" cap="flat" cmpd="sng" algn="ctr">
                      <a:solidFill>
                        <a:schemeClr val="accent5">
                          <a:lumMod val="40000"/>
                          <a:lumOff val="60000"/>
                        </a:schemeClr>
                      </a:solidFill>
                      <a:prstDash val="solid"/>
                      <a:round/>
                      <a:headEnd type="none" w="med" len="med"/>
                      <a:tailEnd type="none" w="med" len="med"/>
                    </a:lnR>
                    <a:lnT w="12700" cap="flat" cmpd="sng" algn="ctr">
                      <a:solidFill>
                        <a:schemeClr val="accent5">
                          <a:lumMod val="40000"/>
                          <a:lumOff val="60000"/>
                        </a:schemeClr>
                      </a:solidFill>
                      <a:prstDash val="solid"/>
                      <a:round/>
                      <a:headEnd type="none" w="med" len="med"/>
                      <a:tailEnd type="none" w="med" len="med"/>
                    </a:lnT>
                    <a:lnB w="12700" cap="flat" cmpd="sng" algn="ctr">
                      <a:solidFill>
                        <a:schemeClr val="accent5">
                          <a:lumMod val="40000"/>
                          <a:lumOff val="60000"/>
                        </a:schemeClr>
                      </a:solidFill>
                      <a:prstDash val="solid"/>
                      <a:round/>
                      <a:headEnd type="none" w="med" len="med"/>
                      <a:tailEnd type="none" w="med" len="med"/>
                    </a:lnB>
                    <a:solidFill>
                      <a:schemeClr val="bg1"/>
                    </a:solidFill>
                  </a:tcPr>
                </a:tc>
                <a:tc>
                  <a:txBody>
                    <a:bodyPr/>
                    <a:lstStyle/>
                    <a:p>
                      <a:pPr algn="l" fontAlgn="t"/>
                      <a:r>
                        <a:rPr lang="en-AU" sz="800" b="0" i="0" u="none" strike="noStrike">
                          <a:solidFill>
                            <a:schemeClr val="tx1"/>
                          </a:solidFill>
                          <a:effectLst/>
                          <a:latin typeface="Calibri" panose="020F0502020204030204" pitchFamily="34" charset="0"/>
                        </a:rPr>
                        <a:t>On track for commencement date</a:t>
                      </a:r>
                    </a:p>
                  </a:txBody>
                  <a:tcPr marL="54000" marR="54000" marT="0" marB="0" anchor="ctr">
                    <a:lnL w="12700" cap="flat" cmpd="sng" algn="ctr">
                      <a:solidFill>
                        <a:schemeClr val="accent5">
                          <a:lumMod val="40000"/>
                          <a:lumOff val="60000"/>
                        </a:schemeClr>
                      </a:solidFill>
                      <a:prstDash val="solid"/>
                      <a:round/>
                      <a:headEnd type="none" w="med" len="med"/>
                      <a:tailEnd type="none" w="med" len="med"/>
                    </a:lnL>
                    <a:lnR w="12700" cap="flat" cmpd="sng" algn="ctr">
                      <a:solidFill>
                        <a:schemeClr val="accent5">
                          <a:lumMod val="40000"/>
                          <a:lumOff val="60000"/>
                        </a:schemeClr>
                      </a:solidFill>
                      <a:prstDash val="solid"/>
                      <a:round/>
                      <a:headEnd type="none" w="med" len="med"/>
                      <a:tailEnd type="none" w="med" len="med"/>
                    </a:lnR>
                    <a:lnT w="12700" cap="flat" cmpd="sng" algn="ctr">
                      <a:solidFill>
                        <a:schemeClr val="accent5">
                          <a:lumMod val="40000"/>
                          <a:lumOff val="60000"/>
                        </a:schemeClr>
                      </a:solidFill>
                      <a:prstDash val="solid"/>
                      <a:round/>
                      <a:headEnd type="none" w="med" len="med"/>
                      <a:tailEnd type="none" w="med" len="med"/>
                    </a:lnT>
                    <a:lnB w="12700" cap="flat" cmpd="sng" algn="ctr">
                      <a:solidFill>
                        <a:schemeClr val="accent5">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164156069"/>
                  </a:ext>
                </a:extLst>
              </a:tr>
              <a:tr h="370118">
                <a:tc>
                  <a:txBody>
                    <a:bodyPr/>
                    <a:lstStyle/>
                    <a:p>
                      <a:pPr algn="l" fontAlgn="t"/>
                      <a:endParaRPr lang="en-AU" sz="900" b="0" i="0" u="none" strike="noStrike">
                        <a:solidFill>
                          <a:srgbClr val="000000"/>
                        </a:solidFill>
                        <a:effectLst/>
                        <a:latin typeface="Calibri" panose="020F0502020204030204" pitchFamily="34" charset="0"/>
                      </a:endParaRPr>
                    </a:p>
                  </a:txBody>
                  <a:tcPr marL="72000" marR="72000" marT="0" marB="0" anchor="ctr">
                    <a:lnL w="12700" cap="flat" cmpd="sng" algn="ctr">
                      <a:solidFill>
                        <a:schemeClr val="bg1"/>
                      </a:solidFill>
                      <a:prstDash val="solid"/>
                      <a:round/>
                      <a:headEnd type="none" w="med" len="med"/>
                      <a:tailEnd type="none" w="med" len="med"/>
                    </a:lnL>
                    <a:lnR w="12700" cap="flat" cmpd="sng" algn="ctr">
                      <a:solidFill>
                        <a:schemeClr val="accent5">
                          <a:lumMod val="40000"/>
                          <a:lumOff val="60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tc>
                  <a:txBody>
                    <a:bodyPr/>
                    <a:lstStyle/>
                    <a:p>
                      <a:pPr algn="l" fontAlgn="t"/>
                      <a:r>
                        <a:rPr lang="en-AU" sz="800" b="1" i="0" u="none" strike="noStrike">
                          <a:solidFill>
                            <a:schemeClr val="tx1"/>
                          </a:solidFill>
                          <a:effectLst/>
                          <a:latin typeface="Calibri" panose="020F0502020204030204" pitchFamily="34" charset="0"/>
                        </a:rPr>
                        <a:t>Risk 1 – Risk to major milestones or deliveries</a:t>
                      </a:r>
                    </a:p>
                  </a:txBody>
                  <a:tcPr marL="72000" marR="72000" marT="0" marB="0" anchor="ctr">
                    <a:lnL w="12700" cap="flat" cmpd="sng" algn="ctr">
                      <a:solidFill>
                        <a:schemeClr val="accent5">
                          <a:lumMod val="40000"/>
                          <a:lumOff val="60000"/>
                        </a:schemeClr>
                      </a:solidFill>
                      <a:prstDash val="solid"/>
                      <a:round/>
                      <a:headEnd type="none" w="med" len="med"/>
                      <a:tailEnd type="none" w="med" len="med"/>
                    </a:lnL>
                    <a:lnR w="12700" cap="flat" cmpd="sng" algn="ctr">
                      <a:solidFill>
                        <a:schemeClr val="accent5">
                          <a:lumMod val="40000"/>
                          <a:lumOff val="60000"/>
                        </a:schemeClr>
                      </a:solidFill>
                      <a:prstDash val="solid"/>
                      <a:round/>
                      <a:headEnd type="none" w="med" len="med"/>
                      <a:tailEnd type="none" w="med" len="med"/>
                    </a:lnR>
                    <a:lnT w="12700" cap="flat" cmpd="sng" algn="ctr">
                      <a:solidFill>
                        <a:schemeClr val="accent5">
                          <a:lumMod val="40000"/>
                          <a:lumOff val="60000"/>
                        </a:schemeClr>
                      </a:solidFill>
                      <a:prstDash val="solid"/>
                      <a:round/>
                      <a:headEnd type="none" w="med" len="med"/>
                      <a:tailEnd type="none" w="med" len="med"/>
                    </a:lnT>
                    <a:lnB w="12700" cap="flat" cmpd="sng" algn="ctr">
                      <a:solidFill>
                        <a:schemeClr val="accent5">
                          <a:lumMod val="40000"/>
                          <a:lumOff val="60000"/>
                        </a:schemeClr>
                      </a:solidFill>
                      <a:prstDash val="solid"/>
                      <a:round/>
                      <a:headEnd type="none" w="med" len="med"/>
                      <a:tailEnd type="none" w="med" len="med"/>
                    </a:lnB>
                    <a:solidFill>
                      <a:schemeClr val="bg1"/>
                    </a:solidFill>
                  </a:tcPr>
                </a:tc>
                <a:tc>
                  <a:txBody>
                    <a:bodyPr/>
                    <a:lstStyle/>
                    <a:p>
                      <a:pPr algn="l" fontAlgn="t"/>
                      <a:r>
                        <a:rPr lang="en-AU" sz="800" b="0" i="0" u="none" strike="noStrike">
                          <a:solidFill>
                            <a:schemeClr val="tx1"/>
                          </a:solidFill>
                          <a:effectLst/>
                          <a:latin typeface="Calibri" panose="020F0502020204030204" pitchFamily="34" charset="0"/>
                        </a:rPr>
                        <a:t>Remediation or contingency activation required to ensure on track delivery for Rule Commencement</a:t>
                      </a:r>
                    </a:p>
                  </a:txBody>
                  <a:tcPr marL="54000" marR="54000" marT="0" marB="0" anchor="ctr">
                    <a:lnL w="12700" cap="flat" cmpd="sng" algn="ctr">
                      <a:solidFill>
                        <a:schemeClr val="accent5">
                          <a:lumMod val="40000"/>
                          <a:lumOff val="60000"/>
                        </a:schemeClr>
                      </a:solidFill>
                      <a:prstDash val="solid"/>
                      <a:round/>
                      <a:headEnd type="none" w="med" len="med"/>
                      <a:tailEnd type="none" w="med" len="med"/>
                    </a:lnL>
                    <a:lnR w="12700" cap="flat" cmpd="sng" algn="ctr">
                      <a:solidFill>
                        <a:schemeClr val="accent5">
                          <a:lumMod val="40000"/>
                          <a:lumOff val="60000"/>
                        </a:schemeClr>
                      </a:solidFill>
                      <a:prstDash val="solid"/>
                      <a:round/>
                      <a:headEnd type="none" w="med" len="med"/>
                      <a:tailEnd type="none" w="med" len="med"/>
                    </a:lnR>
                    <a:lnT w="12700" cap="flat" cmpd="sng" algn="ctr">
                      <a:solidFill>
                        <a:schemeClr val="accent5">
                          <a:lumMod val="40000"/>
                          <a:lumOff val="60000"/>
                        </a:schemeClr>
                      </a:solidFill>
                      <a:prstDash val="solid"/>
                      <a:round/>
                      <a:headEnd type="none" w="med" len="med"/>
                      <a:tailEnd type="none" w="med" len="med"/>
                    </a:lnT>
                    <a:lnB w="12700" cap="flat" cmpd="sng" algn="ctr">
                      <a:solidFill>
                        <a:schemeClr val="accent5">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6061604"/>
                  </a:ext>
                </a:extLst>
              </a:tr>
              <a:tr h="423723">
                <a:tc>
                  <a:txBody>
                    <a:bodyPr/>
                    <a:lstStyle/>
                    <a:p>
                      <a:pPr algn="l" fontAlgn="t"/>
                      <a:endParaRPr lang="en-AU" sz="900" b="0" i="0" u="none" strike="noStrike">
                        <a:solidFill>
                          <a:srgbClr val="000000"/>
                        </a:solidFill>
                        <a:effectLst/>
                        <a:latin typeface="Calibri" panose="020F0502020204030204" pitchFamily="34" charset="0"/>
                      </a:endParaRPr>
                    </a:p>
                  </a:txBody>
                  <a:tcPr marL="72000" marR="72000" marT="0" marB="0" anchor="ctr">
                    <a:lnL w="12700" cap="flat" cmpd="sng" algn="ctr">
                      <a:solidFill>
                        <a:schemeClr val="bg1"/>
                      </a:solidFill>
                      <a:prstDash val="solid"/>
                      <a:round/>
                      <a:headEnd type="none" w="med" len="med"/>
                      <a:tailEnd type="none" w="med" len="med"/>
                    </a:lnL>
                    <a:lnR w="12700" cap="flat" cmpd="sng" algn="ctr">
                      <a:solidFill>
                        <a:schemeClr val="accent5">
                          <a:lumMod val="40000"/>
                          <a:lumOff val="60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tc>
                  <a:txBody>
                    <a:bodyPr/>
                    <a:lstStyle/>
                    <a:p>
                      <a:pPr algn="l" fontAlgn="t"/>
                      <a:r>
                        <a:rPr lang="en-AU" sz="800" b="1" i="0" u="none" strike="noStrike">
                          <a:solidFill>
                            <a:schemeClr val="tx1"/>
                          </a:solidFill>
                          <a:effectLst/>
                          <a:latin typeface="Calibri" panose="020F0502020204030204" pitchFamily="34" charset="0"/>
                        </a:rPr>
                        <a:t>Risk 2 – Risk to rule commencement</a:t>
                      </a:r>
                    </a:p>
                  </a:txBody>
                  <a:tcPr marL="72000" marR="72000" marT="0" marB="0" anchor="ctr">
                    <a:lnL w="12700" cap="flat" cmpd="sng" algn="ctr">
                      <a:solidFill>
                        <a:schemeClr val="accent5">
                          <a:lumMod val="40000"/>
                          <a:lumOff val="60000"/>
                        </a:schemeClr>
                      </a:solidFill>
                      <a:prstDash val="solid"/>
                      <a:round/>
                      <a:headEnd type="none" w="med" len="med"/>
                      <a:tailEnd type="none" w="med" len="med"/>
                    </a:lnL>
                    <a:lnR w="12700" cap="flat" cmpd="sng" algn="ctr">
                      <a:solidFill>
                        <a:schemeClr val="accent5">
                          <a:lumMod val="40000"/>
                          <a:lumOff val="60000"/>
                        </a:schemeClr>
                      </a:solidFill>
                      <a:prstDash val="solid"/>
                      <a:round/>
                      <a:headEnd type="none" w="med" len="med"/>
                      <a:tailEnd type="none" w="med" len="med"/>
                    </a:lnR>
                    <a:lnT w="12700" cap="flat" cmpd="sng" algn="ctr">
                      <a:solidFill>
                        <a:schemeClr val="accent5">
                          <a:lumMod val="40000"/>
                          <a:lumOff val="60000"/>
                        </a:schemeClr>
                      </a:solidFill>
                      <a:prstDash val="solid"/>
                      <a:round/>
                      <a:headEnd type="none" w="med" len="med"/>
                      <a:tailEnd type="none" w="med" len="med"/>
                    </a:lnT>
                    <a:lnB w="12700" cap="flat" cmpd="sng" algn="ctr">
                      <a:solidFill>
                        <a:schemeClr val="accent5">
                          <a:lumMod val="40000"/>
                          <a:lumOff val="60000"/>
                        </a:schemeClr>
                      </a:solidFill>
                      <a:prstDash val="solid"/>
                      <a:round/>
                      <a:headEnd type="none" w="med" len="med"/>
                      <a:tailEnd type="none" w="med" len="med"/>
                    </a:lnB>
                    <a:solidFill>
                      <a:schemeClr val="bg1"/>
                    </a:solidFill>
                  </a:tcPr>
                </a:tc>
                <a:tc>
                  <a:txBody>
                    <a:bodyPr/>
                    <a:lstStyle/>
                    <a:p>
                      <a:pPr algn="l" fontAlgn="t"/>
                      <a:r>
                        <a:rPr lang="en-AU" sz="800" b="0" i="0" u="none" strike="noStrike">
                          <a:solidFill>
                            <a:schemeClr val="tx1"/>
                          </a:solidFill>
                          <a:effectLst/>
                          <a:latin typeface="Calibri" panose="020F0502020204030204" pitchFamily="34" charset="0"/>
                        </a:rPr>
                        <a:t>Cannot be addressed with available contingencies to be on track for commencement date</a:t>
                      </a:r>
                    </a:p>
                  </a:txBody>
                  <a:tcPr marL="54000" marR="54000" marT="0" marB="0" anchor="ctr">
                    <a:lnL w="12700" cap="flat" cmpd="sng" algn="ctr">
                      <a:solidFill>
                        <a:schemeClr val="accent5">
                          <a:lumMod val="40000"/>
                          <a:lumOff val="60000"/>
                        </a:schemeClr>
                      </a:solidFill>
                      <a:prstDash val="solid"/>
                      <a:round/>
                      <a:headEnd type="none" w="med" len="med"/>
                      <a:tailEnd type="none" w="med" len="med"/>
                    </a:lnL>
                    <a:lnR w="12700" cap="flat" cmpd="sng" algn="ctr">
                      <a:solidFill>
                        <a:schemeClr val="accent5">
                          <a:lumMod val="40000"/>
                          <a:lumOff val="60000"/>
                        </a:schemeClr>
                      </a:solidFill>
                      <a:prstDash val="solid"/>
                      <a:round/>
                      <a:headEnd type="none" w="med" len="med"/>
                      <a:tailEnd type="none" w="med" len="med"/>
                    </a:lnR>
                    <a:lnT w="12700" cap="flat" cmpd="sng" algn="ctr">
                      <a:solidFill>
                        <a:schemeClr val="accent5">
                          <a:lumMod val="40000"/>
                          <a:lumOff val="60000"/>
                        </a:schemeClr>
                      </a:solidFill>
                      <a:prstDash val="solid"/>
                      <a:round/>
                      <a:headEnd type="none" w="med" len="med"/>
                      <a:tailEnd type="none" w="med" len="med"/>
                    </a:lnT>
                    <a:lnB w="12700" cap="flat" cmpd="sng" algn="ctr">
                      <a:solidFill>
                        <a:schemeClr val="accent5">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891541292"/>
                  </a:ext>
                </a:extLst>
              </a:tr>
            </a:tbl>
          </a:graphicData>
        </a:graphic>
      </p:graphicFrame>
      <p:graphicFrame>
        <p:nvGraphicFramePr>
          <p:cNvPr id="6" name="Table 5">
            <a:extLst>
              <a:ext uri="{FF2B5EF4-FFF2-40B4-BE49-F238E27FC236}">
                <a16:creationId xmlns:a16="http://schemas.microsoft.com/office/drawing/2014/main" id="{4B84434F-6DA0-4C34-90A9-6134336FAE2F}"/>
              </a:ext>
            </a:extLst>
          </p:cNvPr>
          <p:cNvGraphicFramePr>
            <a:graphicFrameLocks noGrp="1"/>
          </p:cNvGraphicFramePr>
          <p:nvPr>
            <p:extLst>
              <p:ext uri="{D42A27DB-BD31-4B8C-83A1-F6EECF244321}">
                <p14:modId xmlns:p14="http://schemas.microsoft.com/office/powerpoint/2010/main" val="1039029301"/>
              </p:ext>
            </p:extLst>
          </p:nvPr>
        </p:nvGraphicFramePr>
        <p:xfrm>
          <a:off x="1" y="1680248"/>
          <a:ext cx="12192000" cy="4884120"/>
        </p:xfrm>
        <a:graphic>
          <a:graphicData uri="http://schemas.openxmlformats.org/drawingml/2006/table">
            <a:tbl>
              <a:tblPr>
                <a:tableStyleId>{93296810-A885-4BE3-A3E7-6D5BEEA58F35}</a:tableStyleId>
              </a:tblPr>
              <a:tblGrid>
                <a:gridCol w="3247113">
                  <a:extLst>
                    <a:ext uri="{9D8B030D-6E8A-4147-A177-3AD203B41FA5}">
                      <a16:colId xmlns:a16="http://schemas.microsoft.com/office/drawing/2014/main" val="2629449130"/>
                    </a:ext>
                  </a:extLst>
                </a:gridCol>
                <a:gridCol w="771175">
                  <a:extLst>
                    <a:ext uri="{9D8B030D-6E8A-4147-A177-3AD203B41FA5}">
                      <a16:colId xmlns:a16="http://schemas.microsoft.com/office/drawing/2014/main" val="2571583907"/>
                    </a:ext>
                  </a:extLst>
                </a:gridCol>
                <a:gridCol w="8173712">
                  <a:extLst>
                    <a:ext uri="{9D8B030D-6E8A-4147-A177-3AD203B41FA5}">
                      <a16:colId xmlns:a16="http://schemas.microsoft.com/office/drawing/2014/main" val="2451703600"/>
                    </a:ext>
                  </a:extLst>
                </a:gridCol>
              </a:tblGrid>
              <a:tr h="462810">
                <a:tc>
                  <a:txBody>
                    <a:bodyPr/>
                    <a:lstStyle/>
                    <a:p>
                      <a:pPr algn="l" fontAlgn="b"/>
                      <a:r>
                        <a:rPr lang="en-AU" sz="1800" b="1" u="none" strike="noStrike" kern="1200">
                          <a:solidFill>
                            <a:schemeClr val="bg1"/>
                          </a:solidFill>
                          <a:effectLst/>
                        </a:rPr>
                        <a:t>Activity</a:t>
                      </a:r>
                      <a:endParaRPr lang="en-AU" sz="1800" b="1" i="0" u="none" strike="noStrike" kern="1200">
                        <a:solidFill>
                          <a:schemeClr val="bg1"/>
                        </a:solidFill>
                        <a:effectLst/>
                        <a:latin typeface="Calibri" panose="020F0502020204030204" pitchFamily="34" charset="0"/>
                        <a:ea typeface="+mn-ea"/>
                        <a:cs typeface="+mn-cs"/>
                      </a:endParaRPr>
                    </a:p>
                  </a:txBody>
                  <a:tcPr marL="72000" marR="72000" marT="72000" marB="72000" anchor="ctr">
                    <a:solidFill>
                      <a:schemeClr val="accent5"/>
                    </a:solidFill>
                  </a:tcPr>
                </a:tc>
                <a:tc>
                  <a:txBody>
                    <a:bodyPr/>
                    <a:lstStyle/>
                    <a:p>
                      <a:pPr algn="ctr" fontAlgn="t"/>
                      <a:r>
                        <a:rPr lang="en-AU" sz="1800" b="1" u="none" strike="noStrike">
                          <a:solidFill>
                            <a:schemeClr val="bg1"/>
                          </a:solidFill>
                          <a:effectLst/>
                        </a:rPr>
                        <a:t>Status</a:t>
                      </a:r>
                      <a:endParaRPr lang="en-AU" sz="1800" b="1" i="0" u="none" strike="noStrike">
                        <a:solidFill>
                          <a:schemeClr val="bg1"/>
                        </a:solidFill>
                        <a:effectLst/>
                        <a:latin typeface="Calibri"/>
                      </a:endParaRPr>
                    </a:p>
                  </a:txBody>
                  <a:tcPr marL="72000" marR="72000" marT="72000" marB="72000" anchor="ctr">
                    <a:solidFill>
                      <a:schemeClr val="accent5"/>
                    </a:solidFill>
                  </a:tcPr>
                </a:tc>
                <a:tc>
                  <a:txBody>
                    <a:bodyPr/>
                    <a:lstStyle/>
                    <a:p>
                      <a:pPr algn="l" fontAlgn="t"/>
                      <a:r>
                        <a:rPr lang="en-AU" sz="1800" b="1" u="none" strike="noStrike">
                          <a:solidFill>
                            <a:schemeClr val="bg1"/>
                          </a:solidFill>
                          <a:effectLst/>
                        </a:rPr>
                        <a:t>Comments</a:t>
                      </a:r>
                      <a:endParaRPr lang="en-AU" sz="1800" b="1" i="0" u="none" strike="noStrike">
                        <a:solidFill>
                          <a:schemeClr val="bg1"/>
                        </a:solidFill>
                        <a:effectLst/>
                        <a:latin typeface="Calibri"/>
                      </a:endParaRPr>
                    </a:p>
                  </a:txBody>
                  <a:tcPr marL="72000" marR="72000" marT="72000" marB="72000" anchor="ctr">
                    <a:solidFill>
                      <a:schemeClr val="accent5"/>
                    </a:solidFill>
                  </a:tcPr>
                </a:tc>
                <a:extLst>
                  <a:ext uri="{0D108BD9-81ED-4DB2-BD59-A6C34878D82A}">
                    <a16:rowId xmlns:a16="http://schemas.microsoft.com/office/drawing/2014/main" val="1682879141"/>
                  </a:ext>
                </a:extLst>
              </a:tr>
              <a:tr h="1282752">
                <a:tc>
                  <a:txBody>
                    <a:bodyPr/>
                    <a:lstStyle/>
                    <a:p>
                      <a:pPr algn="l" fontAlgn="t"/>
                      <a:r>
                        <a:rPr lang="en-AU" sz="1200" u="none" strike="noStrike">
                          <a:effectLst/>
                          <a:latin typeface="Segoe UI Semilight" panose="020B0402040204020203" pitchFamily="34" charset="0"/>
                          <a:cs typeface="Segoe UI Semilight" panose="020B0402040204020203" pitchFamily="34" charset="0"/>
                        </a:rPr>
                        <a:t>AEMO Business Readiness for 5MS and GS (Part A)</a:t>
                      </a:r>
                      <a:endParaRPr lang="en-AU" sz="1200" b="0" i="0" u="none" strike="noStrike">
                        <a:solidFill>
                          <a:srgbClr val="000000"/>
                        </a:solidFill>
                        <a:effectLst/>
                        <a:latin typeface="Segoe UI Semilight" panose="020B0402040204020203" pitchFamily="34" charset="0"/>
                        <a:cs typeface="Segoe UI Semilight" panose="020B0402040204020203" pitchFamily="34" charset="0"/>
                      </a:endParaRPr>
                    </a:p>
                  </a:txBody>
                  <a:tcPr marL="72000" marR="324000" marT="36000" marB="36000" anchor="ctr"/>
                </a:tc>
                <a:tc>
                  <a:txBody>
                    <a:bodyPr/>
                    <a:lstStyle/>
                    <a:p>
                      <a:pPr algn="ctr" fontAlgn="t"/>
                      <a:endParaRPr lang="en-AU" sz="1200" b="0" i="0" u="none" strike="noStrike">
                        <a:solidFill>
                          <a:srgbClr val="000000"/>
                        </a:solidFill>
                        <a:effectLst/>
                        <a:latin typeface="Calibri" panose="020F0502020204030204" pitchFamily="34" charset="0"/>
                      </a:endParaRPr>
                    </a:p>
                  </a:txBody>
                  <a:tcPr marL="72000" marR="72000" marT="72000" marB="72000" anchor="ctr">
                    <a:solidFill>
                      <a:schemeClr val="tx1"/>
                    </a:solidFill>
                  </a:tcPr>
                </a:tc>
                <a:tc>
                  <a:txBody>
                    <a:bodyPr/>
                    <a:lstStyle/>
                    <a:p>
                      <a:pPr marL="171450" indent="-171450" algn="l" fontAlgn="b">
                        <a:buFont typeface="Arial" panose="020B0604020202020204" pitchFamily="34" charset="0"/>
                        <a:buChar char="•"/>
                      </a:pPr>
                      <a:r>
                        <a:rPr lang="en-AU" sz="1200" u="none" strike="noStrike">
                          <a:effectLst/>
                          <a:latin typeface="Segoe UI Semilight" panose="020B0402040204020203" pitchFamily="34" charset="0"/>
                          <a:cs typeface="Segoe UI Semilight" panose="020B0402040204020203" pitchFamily="34" charset="0"/>
                        </a:rPr>
                        <a:t>Bidding Platform deployed to Production 1 April </a:t>
                      </a:r>
                    </a:p>
                    <a:p>
                      <a:pPr marL="171450" indent="-171450" algn="l" fontAlgn="b">
                        <a:buFont typeface="Arial" panose="020B0604020202020204" pitchFamily="34" charset="0"/>
                        <a:buChar char="•"/>
                      </a:pPr>
                      <a:r>
                        <a:rPr lang="en-AU" sz="1200" u="none" strike="noStrike">
                          <a:effectLst/>
                          <a:latin typeface="Segoe UI Semilight" panose="020B0402040204020203" pitchFamily="34" charset="0"/>
                          <a:cs typeface="Segoe UI Semilight" panose="020B0402040204020203" pitchFamily="34" charset="0"/>
                        </a:rPr>
                        <a:t>Retail Platform go-live rescheduled to 21 June</a:t>
                      </a:r>
                    </a:p>
                    <a:p>
                      <a:pPr marL="628650" lvl="1" indent="-171450" algn="l" fontAlgn="b">
                        <a:buFont typeface="Arial" panose="020B0604020202020204" pitchFamily="34" charset="0"/>
                        <a:buChar char="•"/>
                      </a:pPr>
                      <a:r>
                        <a:rPr lang="en-AU" sz="1200" u="none" strike="noStrike">
                          <a:effectLst/>
                          <a:latin typeface="Segoe UI Semilight" panose="020B0402040204020203" pitchFamily="34" charset="0"/>
                          <a:cs typeface="Segoe UI Semilight" panose="020B0402040204020203" pitchFamily="34" charset="0"/>
                        </a:rPr>
                        <a:t>AEMO Program rated Amber for Retail Go-Live</a:t>
                      </a:r>
                    </a:p>
                    <a:p>
                      <a:pPr marL="171450" indent="-171450" algn="l" fontAlgn="b">
                        <a:buFont typeface="Arial" panose="020B0604020202020204" pitchFamily="34" charset="0"/>
                        <a:buChar char="•"/>
                      </a:pPr>
                      <a:r>
                        <a:rPr lang="en-AU" sz="1200" u="none" strike="noStrike">
                          <a:effectLst/>
                          <a:latin typeface="Segoe UI Semilight" panose="020B0402040204020203" pitchFamily="34" charset="0"/>
                          <a:cs typeface="Segoe UI Semilight" panose="020B0402040204020203" pitchFamily="34" charset="0"/>
                        </a:rPr>
                        <a:t>Settlements platform scheduled  17 May – On-Track</a:t>
                      </a:r>
                    </a:p>
                    <a:p>
                      <a:pPr marL="171450" lvl="0" indent="-171450" algn="l" fontAlgn="b">
                        <a:buFont typeface="Arial" panose="020B0604020202020204" pitchFamily="34" charset="0"/>
                        <a:buChar char="•"/>
                      </a:pPr>
                      <a:r>
                        <a:rPr lang="en-AU" sz="1200" u="none" strike="noStrike">
                          <a:effectLst/>
                          <a:latin typeface="Segoe UI Semilight" panose="020B0402040204020203" pitchFamily="34" charset="0"/>
                          <a:cs typeface="Segoe UI Semilight" panose="020B0402040204020203" pitchFamily="34" charset="0"/>
                        </a:rPr>
                        <a:t>Rescheduling of platform deliveries is not expected to impact 5MS Rule commencement or 5MS market trials.</a:t>
                      </a:r>
                      <a:endParaRPr lang="en-AU" sz="1200" b="0" i="0" u="none" strike="noStrike">
                        <a:solidFill>
                          <a:srgbClr val="000000"/>
                        </a:solidFill>
                        <a:effectLst/>
                        <a:latin typeface="Segoe UI Semilight" panose="020B0402040204020203" pitchFamily="34" charset="0"/>
                        <a:cs typeface="Segoe UI Semilight" panose="020B0402040204020203" pitchFamily="34" charset="0"/>
                      </a:endParaRPr>
                    </a:p>
                  </a:txBody>
                  <a:tcPr marL="72000" marR="72000" marT="72000" marB="72000" anchor="ctr"/>
                </a:tc>
                <a:extLst>
                  <a:ext uri="{0D108BD9-81ED-4DB2-BD59-A6C34878D82A}">
                    <a16:rowId xmlns:a16="http://schemas.microsoft.com/office/drawing/2014/main" val="4145844044"/>
                  </a:ext>
                </a:extLst>
              </a:tr>
              <a:tr h="1066977">
                <a:tc>
                  <a:txBody>
                    <a:bodyPr/>
                    <a:lstStyle/>
                    <a:p>
                      <a:pPr algn="l" fontAlgn="t"/>
                      <a:r>
                        <a:rPr lang="en-AU" sz="1200" u="none" strike="noStrike">
                          <a:effectLst/>
                          <a:latin typeface="Segoe UI Semilight" panose="020B0402040204020203" pitchFamily="34" charset="0"/>
                          <a:cs typeface="Segoe UI Semilight" panose="020B0402040204020203" pitchFamily="34" charset="0"/>
                        </a:rPr>
                        <a:t>Essential Industry Capabilities for 5MS commencement (Part A)</a:t>
                      </a:r>
                      <a:endParaRPr lang="en-AU" sz="1200" b="0" i="0" u="none" strike="noStrike">
                        <a:solidFill>
                          <a:srgbClr val="000000"/>
                        </a:solidFill>
                        <a:effectLst/>
                        <a:latin typeface="Segoe UI Semilight" panose="020B0402040204020203" pitchFamily="34" charset="0"/>
                        <a:cs typeface="Segoe UI Semilight" panose="020B0402040204020203" pitchFamily="34" charset="0"/>
                      </a:endParaRPr>
                    </a:p>
                  </a:txBody>
                  <a:tcPr marL="72000" marR="324000" marT="36000" marB="36000" anchor="ctr">
                    <a:solidFill>
                      <a:schemeClr val="accent5">
                        <a:lumMod val="20000"/>
                        <a:lumOff val="80000"/>
                      </a:schemeClr>
                    </a:solidFill>
                  </a:tcPr>
                </a:tc>
                <a:tc>
                  <a:txBody>
                    <a:bodyPr/>
                    <a:lstStyle/>
                    <a:p>
                      <a:pPr algn="ctr" fontAlgn="t"/>
                      <a:endParaRPr lang="en-AU" sz="1200" b="0" i="0" u="none" strike="noStrike">
                        <a:solidFill>
                          <a:srgbClr val="000000"/>
                        </a:solidFill>
                        <a:effectLst/>
                        <a:latin typeface="Calibri" panose="020F0502020204030204" pitchFamily="34" charset="0"/>
                      </a:endParaRPr>
                    </a:p>
                  </a:txBody>
                  <a:tcPr marL="72000" marR="72000" marT="72000" marB="72000" anchor="ctr">
                    <a:solidFill>
                      <a:schemeClr val="tx1"/>
                    </a:solidFill>
                  </a:tcPr>
                </a:tc>
                <a:tc>
                  <a:txBody>
                    <a:bodyPr/>
                    <a:lstStyle/>
                    <a:p>
                      <a:pPr marL="171450" lvl="0" indent="-171450" algn="l" defTabSz="914400" rtl="0" eaLnBrk="1" fontAlgn="b" latinLnBrk="0" hangingPunct="1">
                        <a:spcAft>
                          <a:spcPts val="200"/>
                        </a:spcAft>
                        <a:buFont typeface="Arial" panose="020B0604020202020204" pitchFamily="34" charset="0"/>
                        <a:buChar char="•"/>
                      </a:pPr>
                      <a:r>
                        <a:rPr lang="en-AU" sz="1200" b="0" i="0" u="none" strike="noStrike" kern="1200">
                          <a:solidFill>
                            <a:schemeClr val="dk1"/>
                          </a:solidFill>
                          <a:effectLst/>
                          <a:latin typeface="Segoe UI Semilight"/>
                          <a:ea typeface="+mn-ea"/>
                          <a:cs typeface="+mn-cs"/>
                        </a:rPr>
                        <a:t>On track for 1 Oct 21 commencement</a:t>
                      </a:r>
                    </a:p>
                    <a:p>
                      <a:pPr marL="171450" lvl="0" indent="-171450" algn="l" defTabSz="914400" rtl="0" eaLnBrk="1" fontAlgn="b" latinLnBrk="0" hangingPunct="1">
                        <a:spcAft>
                          <a:spcPts val="200"/>
                        </a:spcAft>
                        <a:buFont typeface="Arial" panose="020B0604020202020204" pitchFamily="34" charset="0"/>
                        <a:buChar char="•"/>
                      </a:pPr>
                      <a:r>
                        <a:rPr lang="en-AU" sz="1200" b="0" i="0" u="none" strike="noStrike" kern="1200">
                          <a:solidFill>
                            <a:schemeClr val="dk1"/>
                          </a:solidFill>
                          <a:effectLst/>
                          <a:latin typeface="Segoe UI Semilight"/>
                          <a:ea typeface="+mn-ea"/>
                          <a:cs typeface="+mn-cs"/>
                        </a:rPr>
                        <a:t>Metering Service Providers (MCs, MPs, MDPs) generally reporting on track, metering installation and configuration well progressed</a:t>
                      </a:r>
                    </a:p>
                    <a:p>
                      <a:pPr marL="171450" lvl="0" indent="-171450" algn="l" defTabSz="914400" rtl="0" eaLnBrk="1" fontAlgn="b" latinLnBrk="0" hangingPunct="1">
                        <a:spcAft>
                          <a:spcPts val="200"/>
                        </a:spcAft>
                        <a:buFont typeface="Arial" panose="020B0604020202020204" pitchFamily="34" charset="0"/>
                        <a:buChar char="•"/>
                      </a:pPr>
                      <a:r>
                        <a:rPr lang="en-AU" sz="1200" b="0" i="0" u="none" strike="noStrike" kern="1200">
                          <a:solidFill>
                            <a:schemeClr val="dk1"/>
                          </a:solidFill>
                          <a:effectLst/>
                          <a:latin typeface="Segoe UI Semilight"/>
                          <a:ea typeface="+mn-ea"/>
                          <a:cs typeface="+mn-cs"/>
                        </a:rPr>
                        <a:t>One MSP highlighting their program as Amber against MTP criteria</a:t>
                      </a:r>
                    </a:p>
                    <a:p>
                      <a:pPr marL="171450" lvl="0" indent="-171450" algn="l" defTabSz="914400" rtl="0" eaLnBrk="1" fontAlgn="b" latinLnBrk="0" hangingPunct="1">
                        <a:spcAft>
                          <a:spcPts val="200"/>
                        </a:spcAft>
                        <a:buFont typeface="Arial" panose="020B0604020202020204" pitchFamily="34" charset="0"/>
                        <a:buChar char="•"/>
                      </a:pPr>
                      <a:r>
                        <a:rPr lang="en-AU" sz="1200" b="0" i="0" u="none" strike="noStrike" kern="1200">
                          <a:solidFill>
                            <a:schemeClr val="dk1"/>
                          </a:solidFill>
                          <a:effectLst/>
                          <a:latin typeface="Segoe UI Semilight"/>
                          <a:ea typeface="+mn-ea"/>
                          <a:cs typeface="+mn-cs"/>
                        </a:rPr>
                        <a:t>Generators reporting on-track  </a:t>
                      </a:r>
                    </a:p>
                  </a:txBody>
                  <a:tcPr marL="72000" marR="72000" marT="72000" marB="72000" anchor="ctr">
                    <a:solidFill>
                      <a:schemeClr val="accent5">
                        <a:lumMod val="20000"/>
                        <a:lumOff val="80000"/>
                      </a:schemeClr>
                    </a:solidFill>
                  </a:tcPr>
                </a:tc>
                <a:extLst>
                  <a:ext uri="{0D108BD9-81ED-4DB2-BD59-A6C34878D82A}">
                    <a16:rowId xmlns:a16="http://schemas.microsoft.com/office/drawing/2014/main" val="326185240"/>
                  </a:ext>
                </a:extLst>
              </a:tr>
              <a:tr h="1001979">
                <a:tc>
                  <a:txBody>
                    <a:bodyPr/>
                    <a:lstStyle/>
                    <a:p>
                      <a:pPr lvl="0" algn="l">
                        <a:buNone/>
                      </a:pPr>
                      <a:r>
                        <a:rPr lang="en-AU" sz="1200" b="1" i="0" u="none" strike="noStrike" noProof="0">
                          <a:effectLst/>
                          <a:latin typeface="Segoe UI Semilight" panose="020B0402040204020203" pitchFamily="34" charset="0"/>
                          <a:cs typeface="Segoe UI Semilight" panose="020B0402040204020203" pitchFamily="34" charset="0"/>
                        </a:rPr>
                        <a:t>Summary: 5MS Rule Commencement</a:t>
                      </a:r>
                      <a:endParaRPr lang="en-US" sz="1200" b="1">
                        <a:latin typeface="Segoe UI Semilight" panose="020B0402040204020203" pitchFamily="34" charset="0"/>
                        <a:cs typeface="Segoe UI Semilight" panose="020B0402040204020203" pitchFamily="34" charset="0"/>
                      </a:endParaRPr>
                    </a:p>
                  </a:txBody>
                  <a:tcPr marL="72000" marR="324000" marT="36000" marB="36000" anchor="ctr"/>
                </a:tc>
                <a:tc>
                  <a:txBody>
                    <a:bodyPr/>
                    <a:lstStyle/>
                    <a:p>
                      <a:pPr algn="ctr" fontAlgn="t"/>
                      <a:endParaRPr lang="en-AU" sz="1200" b="0" i="0" u="none" strike="noStrike">
                        <a:solidFill>
                          <a:srgbClr val="000000"/>
                        </a:solidFill>
                        <a:effectLst/>
                        <a:latin typeface="Calibri" panose="020F0502020204030204" pitchFamily="34" charset="0"/>
                      </a:endParaRPr>
                    </a:p>
                  </a:txBody>
                  <a:tcPr marL="72000" marR="72000" marT="72000" marB="72000" anchor="ctr">
                    <a:solidFill>
                      <a:schemeClr val="tx1"/>
                    </a:solidFill>
                  </a:tcPr>
                </a:tc>
                <a:tc>
                  <a:txBody>
                    <a:bodyPr/>
                    <a:lstStyle/>
                    <a:p>
                      <a:pPr marL="171450" lvl="0" indent="-171450" algn="l">
                        <a:buFont typeface="Arial" panose="020B0604020202020204" pitchFamily="34" charset="0"/>
                        <a:buChar char="•"/>
                      </a:pPr>
                      <a:r>
                        <a:rPr lang="en-AU" sz="1200" b="0" i="0" u="none" strike="noStrike" noProof="0">
                          <a:effectLst/>
                          <a:latin typeface="Segoe UI Semilight"/>
                        </a:rPr>
                        <a:t>Overall, Industry and AEMO components of essential capability is rated as on track for 5MS Rule commencement, noting the rescheduling of the AEMO Retail Platform, and Market trial commencement.  The heightened risk profile is noted, with the risk that further slippage may impact critical path transitional activities, along with individual participant impacts.  </a:t>
                      </a:r>
                      <a:endParaRPr lang="en-AU" sz="1200" b="0" i="0" u="none" strike="noStrike" noProof="0">
                        <a:effectLst/>
                        <a:highlight>
                          <a:srgbClr val="FFFF00"/>
                        </a:highlight>
                        <a:latin typeface="Segoe UI Semilight"/>
                      </a:endParaRPr>
                    </a:p>
                  </a:txBody>
                  <a:tcPr marL="72000" marR="72000" marT="72000" marB="72000" anchor="ctr"/>
                </a:tc>
                <a:extLst>
                  <a:ext uri="{0D108BD9-81ED-4DB2-BD59-A6C34878D82A}">
                    <a16:rowId xmlns:a16="http://schemas.microsoft.com/office/drawing/2014/main" val="1204976311"/>
                  </a:ext>
                </a:extLst>
              </a:tr>
              <a:tr h="1001979">
                <a:tc>
                  <a:txBody>
                    <a:bodyPr/>
                    <a:lstStyle/>
                    <a:p>
                      <a:pPr lvl="0" algn="l">
                        <a:buNone/>
                      </a:pPr>
                      <a:r>
                        <a:rPr lang="en-AU" sz="1200" b="0" i="0" u="none" strike="noStrike" noProof="0">
                          <a:effectLst/>
                          <a:latin typeface="Segoe UI Semilight" panose="020B0402040204020203" pitchFamily="34" charset="0"/>
                          <a:cs typeface="Segoe UI Semilight" panose="020B0402040204020203" pitchFamily="34" charset="0"/>
                        </a:rPr>
                        <a:t>Other industry capabilities for 5MS and GS (Part B)</a:t>
                      </a:r>
                      <a:endParaRPr lang="en-US" sz="1200">
                        <a:latin typeface="Segoe UI Semilight" panose="020B0402040204020203" pitchFamily="34" charset="0"/>
                        <a:cs typeface="Segoe UI Semilight" panose="020B0402040204020203" pitchFamily="34" charset="0"/>
                      </a:endParaRPr>
                    </a:p>
                  </a:txBody>
                  <a:tcPr marL="72000" marR="324000" marT="36000" marB="36000" anchor="ctr">
                    <a:solidFill>
                      <a:schemeClr val="accent5">
                        <a:lumMod val="20000"/>
                        <a:lumOff val="80000"/>
                      </a:schemeClr>
                    </a:solidFill>
                  </a:tcPr>
                </a:tc>
                <a:tc>
                  <a:txBody>
                    <a:bodyPr/>
                    <a:lstStyle/>
                    <a:p>
                      <a:pPr lvl="0" algn="ctr">
                        <a:buNone/>
                      </a:pPr>
                      <a:endParaRPr lang="en-AU" sz="1200" b="0" i="0" u="none" strike="noStrike">
                        <a:solidFill>
                          <a:srgbClr val="000000"/>
                        </a:solidFill>
                        <a:effectLst/>
                        <a:latin typeface="Calibri"/>
                      </a:endParaRPr>
                    </a:p>
                  </a:txBody>
                  <a:tcPr marL="72000" marR="72000" marT="72000" marB="72000" anchor="ctr">
                    <a:solidFill>
                      <a:schemeClr val="tx1"/>
                    </a:solidFill>
                  </a:tcPr>
                </a:tc>
                <a:tc>
                  <a:txBody>
                    <a:bodyPr/>
                    <a:lstStyle/>
                    <a:p>
                      <a:pPr marL="171450" lvl="0" indent="-171450" algn="l">
                        <a:spcAft>
                          <a:spcPts val="300"/>
                        </a:spcAft>
                        <a:buFont typeface="Arial" panose="020B0604020202020204" pitchFamily="34" charset="0"/>
                        <a:buChar char="•"/>
                      </a:pPr>
                      <a:r>
                        <a:rPr lang="en-AU" sz="1200" b="0" i="0" u="none" strike="noStrike" noProof="0">
                          <a:effectLst/>
                          <a:latin typeface="Segoe UI Semilight"/>
                        </a:rPr>
                        <a:t>Other Participant readiness activities proceeding in line with 5MS and GS rule commencements   </a:t>
                      </a:r>
                    </a:p>
                    <a:p>
                      <a:pPr marL="171450" lvl="0" indent="-171450" algn="l">
                        <a:buFont typeface="Arial" panose="020B0604020202020204" pitchFamily="34" charset="0"/>
                        <a:buChar char="•"/>
                      </a:pPr>
                      <a:r>
                        <a:rPr lang="en-AU" sz="1200" b="0" i="0" u="none" strike="noStrike" noProof="0">
                          <a:effectLst/>
                          <a:latin typeface="Segoe UI Semilight"/>
                        </a:rPr>
                        <a:t>Individual participant readiness risks noted in regards Global Settlement activities, with no systemic risks </a:t>
                      </a:r>
                      <a:endParaRPr lang="en-US" sz="2800" i="1"/>
                    </a:p>
                  </a:txBody>
                  <a:tcPr marL="72000" marR="72000" marT="72000" marB="72000" anchor="ctr">
                    <a:solidFill>
                      <a:schemeClr val="accent5">
                        <a:lumMod val="20000"/>
                        <a:lumOff val="80000"/>
                      </a:schemeClr>
                    </a:solidFill>
                  </a:tcPr>
                </a:tc>
                <a:extLst>
                  <a:ext uri="{0D108BD9-81ED-4DB2-BD59-A6C34878D82A}">
                    <a16:rowId xmlns:a16="http://schemas.microsoft.com/office/drawing/2014/main" val="3469651296"/>
                  </a:ext>
                </a:extLst>
              </a:tr>
            </a:tbl>
          </a:graphicData>
        </a:graphic>
      </p:graphicFrame>
      <p:grpSp>
        <p:nvGrpSpPr>
          <p:cNvPr id="16" name="Group 15">
            <a:extLst>
              <a:ext uri="{FF2B5EF4-FFF2-40B4-BE49-F238E27FC236}">
                <a16:creationId xmlns:a16="http://schemas.microsoft.com/office/drawing/2014/main" id="{5CAE7AE1-CCB8-4186-8964-FD995D0224DC}"/>
              </a:ext>
            </a:extLst>
          </p:cNvPr>
          <p:cNvGrpSpPr/>
          <p:nvPr/>
        </p:nvGrpSpPr>
        <p:grpSpPr>
          <a:xfrm>
            <a:off x="3381727" y="3727192"/>
            <a:ext cx="549939" cy="2556855"/>
            <a:chOff x="3851089" y="2311428"/>
            <a:chExt cx="532331" cy="2556855"/>
          </a:xfrm>
        </p:grpSpPr>
        <p:sp>
          <p:nvSpPr>
            <p:cNvPr id="9" name="Flowchart: Connector 8">
              <a:extLst>
                <a:ext uri="{FF2B5EF4-FFF2-40B4-BE49-F238E27FC236}">
                  <a16:creationId xmlns:a16="http://schemas.microsoft.com/office/drawing/2014/main" id="{BD9AD2AD-E384-4C0A-A54F-25EE689B787B}"/>
                </a:ext>
              </a:extLst>
            </p:cNvPr>
            <p:cNvSpPr/>
            <p:nvPr/>
          </p:nvSpPr>
          <p:spPr>
            <a:xfrm>
              <a:off x="3851089" y="2311428"/>
              <a:ext cx="522710" cy="540000"/>
            </a:xfrm>
            <a:prstGeom prst="flowChartConnector">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defRPr/>
              </a:pPr>
              <a:r>
                <a:rPr lang="en-AU" sz="700">
                  <a:solidFill>
                    <a:srgbClr val="FFFFFF"/>
                  </a:solidFill>
                </a:rPr>
                <a:t>On track   </a:t>
              </a:r>
            </a:p>
          </p:txBody>
        </p:sp>
        <p:sp>
          <p:nvSpPr>
            <p:cNvPr id="10" name="Flowchart: Connector 9">
              <a:extLst>
                <a:ext uri="{FF2B5EF4-FFF2-40B4-BE49-F238E27FC236}">
                  <a16:creationId xmlns:a16="http://schemas.microsoft.com/office/drawing/2014/main" id="{DE603FC4-D909-4137-89F4-2F0263B9CEE0}"/>
                </a:ext>
              </a:extLst>
            </p:cNvPr>
            <p:cNvSpPr/>
            <p:nvPr/>
          </p:nvSpPr>
          <p:spPr>
            <a:xfrm>
              <a:off x="3860710" y="4328283"/>
              <a:ext cx="522710" cy="540000"/>
            </a:xfrm>
            <a:prstGeom prst="flowChartConnector">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defRPr/>
              </a:pPr>
              <a:r>
                <a:rPr lang="en-AU" sz="700">
                  <a:solidFill>
                    <a:srgbClr val="FFFFFF"/>
                  </a:solidFill>
                </a:rPr>
                <a:t>On track   </a:t>
              </a:r>
            </a:p>
          </p:txBody>
        </p:sp>
      </p:grpSp>
      <p:grpSp>
        <p:nvGrpSpPr>
          <p:cNvPr id="15" name="Group 14">
            <a:extLst>
              <a:ext uri="{FF2B5EF4-FFF2-40B4-BE49-F238E27FC236}">
                <a16:creationId xmlns:a16="http://schemas.microsoft.com/office/drawing/2014/main" id="{2B2A0E2C-A55F-4999-9728-DB329779C1B8}"/>
              </a:ext>
            </a:extLst>
          </p:cNvPr>
          <p:cNvGrpSpPr/>
          <p:nvPr/>
        </p:nvGrpSpPr>
        <p:grpSpPr>
          <a:xfrm>
            <a:off x="8865825" y="112428"/>
            <a:ext cx="360000" cy="1145916"/>
            <a:chOff x="3944236" y="5494678"/>
            <a:chExt cx="360000" cy="1145916"/>
          </a:xfrm>
        </p:grpSpPr>
        <p:sp>
          <p:nvSpPr>
            <p:cNvPr id="12" name="Flowchart: Connector 11">
              <a:extLst>
                <a:ext uri="{FF2B5EF4-FFF2-40B4-BE49-F238E27FC236}">
                  <a16:creationId xmlns:a16="http://schemas.microsoft.com/office/drawing/2014/main" id="{1075B53A-21C8-4084-8F8F-FB0D429FD4B5}"/>
                </a:ext>
              </a:extLst>
            </p:cNvPr>
            <p:cNvSpPr/>
            <p:nvPr/>
          </p:nvSpPr>
          <p:spPr>
            <a:xfrm>
              <a:off x="3944236" y="5494678"/>
              <a:ext cx="360000" cy="360000"/>
            </a:xfrm>
            <a:prstGeom prst="flowChartConnector">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700" b="0" i="0" u="none" strike="noStrike" kern="1200" cap="none" spc="0" normalizeH="0" baseline="0" noProof="0">
                  <a:ln>
                    <a:noFill/>
                  </a:ln>
                  <a:solidFill>
                    <a:srgbClr val="FFFFFF"/>
                  </a:solidFill>
                  <a:effectLst/>
                  <a:uLnTx/>
                  <a:uFillTx/>
                  <a:latin typeface="Segoe UI Semilight"/>
                  <a:ea typeface="+mn-ea"/>
                  <a:cs typeface="+mn-cs"/>
                </a:rPr>
                <a:t>On track   </a:t>
              </a:r>
            </a:p>
          </p:txBody>
        </p:sp>
        <p:sp>
          <p:nvSpPr>
            <p:cNvPr id="13" name="Flowchart: Connector 12">
              <a:extLst>
                <a:ext uri="{FF2B5EF4-FFF2-40B4-BE49-F238E27FC236}">
                  <a16:creationId xmlns:a16="http://schemas.microsoft.com/office/drawing/2014/main" id="{7270BEC4-587A-4E8D-AD11-B06B9261EC52}"/>
                </a:ext>
              </a:extLst>
            </p:cNvPr>
            <p:cNvSpPr/>
            <p:nvPr/>
          </p:nvSpPr>
          <p:spPr>
            <a:xfrm>
              <a:off x="3944236" y="5886140"/>
              <a:ext cx="360000" cy="360000"/>
            </a:xfrm>
            <a:prstGeom prst="flowChartConnector">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700" b="0" i="0" u="none" strike="noStrike" kern="1200" cap="none" spc="0" normalizeH="0" baseline="0" noProof="0">
                  <a:ln>
                    <a:noFill/>
                  </a:ln>
                  <a:solidFill>
                    <a:srgbClr val="FFFFFF"/>
                  </a:solidFill>
                  <a:effectLst/>
                  <a:uLnTx/>
                  <a:uFillTx/>
                  <a:latin typeface="Segoe UI Semilight"/>
                  <a:ea typeface="+mn-ea"/>
                  <a:cs typeface="+mn-cs"/>
                </a:rPr>
                <a:t>Risk 1          </a:t>
              </a:r>
            </a:p>
          </p:txBody>
        </p:sp>
        <p:sp>
          <p:nvSpPr>
            <p:cNvPr id="14" name="Flowchart: Connector 13">
              <a:extLst>
                <a:ext uri="{FF2B5EF4-FFF2-40B4-BE49-F238E27FC236}">
                  <a16:creationId xmlns:a16="http://schemas.microsoft.com/office/drawing/2014/main" id="{3E37BBF9-FCE0-45C4-828B-BD8034E6AF98}"/>
                </a:ext>
              </a:extLst>
            </p:cNvPr>
            <p:cNvSpPr/>
            <p:nvPr/>
          </p:nvSpPr>
          <p:spPr>
            <a:xfrm>
              <a:off x="3944236" y="6280594"/>
              <a:ext cx="360000" cy="360000"/>
            </a:xfrm>
            <a:prstGeom prst="flowChartConnector">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700" b="0" i="0" u="none" strike="noStrike" kern="1200" cap="none" spc="0" normalizeH="0" baseline="0" noProof="0">
                  <a:ln>
                    <a:noFill/>
                  </a:ln>
                  <a:solidFill>
                    <a:srgbClr val="FFFFFF"/>
                  </a:solidFill>
                  <a:effectLst/>
                  <a:uLnTx/>
                  <a:uFillTx/>
                  <a:latin typeface="Segoe UI Semilight"/>
                  <a:ea typeface="+mn-ea"/>
                  <a:cs typeface="+mn-cs"/>
                </a:rPr>
                <a:t>Risk 2        </a:t>
              </a:r>
            </a:p>
          </p:txBody>
        </p:sp>
      </p:grpSp>
      <p:sp>
        <p:nvSpPr>
          <p:cNvPr id="7" name="Flowchart: Connector 6">
            <a:extLst>
              <a:ext uri="{FF2B5EF4-FFF2-40B4-BE49-F238E27FC236}">
                <a16:creationId xmlns:a16="http://schemas.microsoft.com/office/drawing/2014/main" id="{2B1719BB-48F6-4239-900C-13DF901D3404}"/>
              </a:ext>
            </a:extLst>
          </p:cNvPr>
          <p:cNvSpPr/>
          <p:nvPr/>
        </p:nvSpPr>
        <p:spPr>
          <a:xfrm>
            <a:off x="3381729" y="2443114"/>
            <a:ext cx="540000" cy="540000"/>
          </a:xfrm>
          <a:prstGeom prst="flowChartConnector">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700" b="0" i="0" u="none" strike="noStrike" kern="1200" cap="none" spc="0" normalizeH="0" baseline="0" noProof="0">
                <a:ln>
                  <a:noFill/>
                </a:ln>
                <a:solidFill>
                  <a:schemeClr val="tx1"/>
                </a:solidFill>
                <a:effectLst/>
                <a:uLnTx/>
                <a:uFillTx/>
                <a:latin typeface="Segoe UI Semilight"/>
                <a:ea typeface="+mn-ea"/>
                <a:cs typeface="+mn-cs"/>
              </a:rPr>
              <a:t>Risk 1</a:t>
            </a:r>
          </a:p>
        </p:txBody>
      </p:sp>
      <p:sp>
        <p:nvSpPr>
          <p:cNvPr id="18" name="Flowchart: Connector 17">
            <a:extLst>
              <a:ext uri="{FF2B5EF4-FFF2-40B4-BE49-F238E27FC236}">
                <a16:creationId xmlns:a16="http://schemas.microsoft.com/office/drawing/2014/main" id="{CCBB8102-AB17-48B7-9B01-339BAFB4203C}"/>
              </a:ext>
            </a:extLst>
          </p:cNvPr>
          <p:cNvSpPr/>
          <p:nvPr/>
        </p:nvSpPr>
        <p:spPr>
          <a:xfrm>
            <a:off x="3387148" y="4790493"/>
            <a:ext cx="540000" cy="540000"/>
          </a:xfrm>
          <a:prstGeom prst="flowChartConnector">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defRPr/>
            </a:pPr>
            <a:r>
              <a:rPr lang="en-AU" sz="700">
                <a:solidFill>
                  <a:srgbClr val="FFFFFF"/>
                </a:solidFill>
              </a:rPr>
              <a:t>On track   </a:t>
            </a:r>
          </a:p>
        </p:txBody>
      </p:sp>
    </p:spTree>
    <p:extLst>
      <p:ext uri="{BB962C8B-B14F-4D97-AF65-F5344CB8AC3E}">
        <p14:creationId xmlns:p14="http://schemas.microsoft.com/office/powerpoint/2010/main" val="26646726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F44AF-4BEE-460C-A576-768E811B5BB7}"/>
              </a:ext>
            </a:extLst>
          </p:cNvPr>
          <p:cNvSpPr>
            <a:spLocks noGrp="1"/>
          </p:cNvSpPr>
          <p:nvPr>
            <p:ph type="title"/>
          </p:nvPr>
        </p:nvSpPr>
        <p:spPr>
          <a:xfrm>
            <a:off x="207847" y="60033"/>
            <a:ext cx="7586120" cy="1189039"/>
          </a:xfrm>
        </p:spPr>
        <p:txBody>
          <a:bodyPr>
            <a:normAutofit/>
          </a:bodyPr>
          <a:lstStyle/>
          <a:p>
            <a:pPr>
              <a:lnSpc>
                <a:spcPct val="80000"/>
              </a:lnSpc>
            </a:pPr>
            <a:r>
              <a:rPr lang="en-AU" sz="3200"/>
              <a:t>Part A 5MS Essential Capability – round #7 as at 14/5</a:t>
            </a:r>
          </a:p>
        </p:txBody>
      </p:sp>
      <p:sp>
        <p:nvSpPr>
          <p:cNvPr id="4" name="Slide Number Placeholder 3">
            <a:extLst>
              <a:ext uri="{FF2B5EF4-FFF2-40B4-BE49-F238E27FC236}">
                <a16:creationId xmlns:a16="http://schemas.microsoft.com/office/drawing/2014/main" id="{F9397817-E200-4E2A-8BBE-E45544B652D9}"/>
              </a:ext>
            </a:extLst>
          </p:cNvPr>
          <p:cNvSpPr>
            <a:spLocks noGrp="1"/>
          </p:cNvSpPr>
          <p:nvPr>
            <p:ph type="sldNum" sz="quarter" idx="12"/>
          </p:nvPr>
        </p:nvSpPr>
        <p:spPr>
          <a:xfrm>
            <a:off x="11353800" y="6535252"/>
            <a:ext cx="576108"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C81F68-4976-451A-B2E9-79BCBD2F70CC}" type="slidenum">
              <a:rPr kumimoji="0" lang="en-AU" sz="1200" b="0" i="0" u="none" strike="noStrike" kern="1200" cap="none" spc="0" normalizeH="0" baseline="0" noProof="0" smtClean="0">
                <a:ln>
                  <a:noFill/>
                </a:ln>
                <a:solidFill>
                  <a:srgbClr val="222324">
                    <a:tint val="75000"/>
                  </a:srgbClr>
                </a:solidFill>
                <a:effectLst/>
                <a:uLnTx/>
                <a:uFillTx/>
                <a:latin typeface="Segoe UI Semiligh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AU" sz="1200" b="0" i="0" u="none" strike="noStrike" kern="1200" cap="none" spc="0" normalizeH="0" baseline="0" noProof="0">
              <a:ln>
                <a:noFill/>
              </a:ln>
              <a:solidFill>
                <a:srgbClr val="222324">
                  <a:tint val="75000"/>
                </a:srgbClr>
              </a:solidFill>
              <a:effectLst/>
              <a:uLnTx/>
              <a:uFillTx/>
              <a:latin typeface="Segoe UI Semilight"/>
              <a:ea typeface="+mn-ea"/>
              <a:cs typeface="+mn-cs"/>
            </a:endParaRPr>
          </a:p>
        </p:txBody>
      </p:sp>
      <p:graphicFrame>
        <p:nvGraphicFramePr>
          <p:cNvPr id="10" name="Table 10">
            <a:extLst>
              <a:ext uri="{FF2B5EF4-FFF2-40B4-BE49-F238E27FC236}">
                <a16:creationId xmlns:a16="http://schemas.microsoft.com/office/drawing/2014/main" id="{FE25B907-F079-4522-9FD3-2EFAD42139EA}"/>
              </a:ext>
            </a:extLst>
          </p:cNvPr>
          <p:cNvGraphicFramePr>
            <a:graphicFrameLocks noGrp="1"/>
          </p:cNvGraphicFramePr>
          <p:nvPr>
            <p:extLst>
              <p:ext uri="{D42A27DB-BD31-4B8C-83A1-F6EECF244321}">
                <p14:modId xmlns:p14="http://schemas.microsoft.com/office/powerpoint/2010/main" val="1684976012"/>
              </p:ext>
            </p:extLst>
          </p:nvPr>
        </p:nvGraphicFramePr>
        <p:xfrm>
          <a:off x="0" y="1399802"/>
          <a:ext cx="12192000" cy="5121551"/>
        </p:xfrm>
        <a:graphic>
          <a:graphicData uri="http://schemas.openxmlformats.org/drawingml/2006/table">
            <a:tbl>
              <a:tblPr firstRow="1" bandRow="1">
                <a:tableStyleId>{7DF18680-E054-41AD-8BC1-D1AEF772440D}</a:tableStyleId>
              </a:tblPr>
              <a:tblGrid>
                <a:gridCol w="1381213">
                  <a:extLst>
                    <a:ext uri="{9D8B030D-6E8A-4147-A177-3AD203B41FA5}">
                      <a16:colId xmlns:a16="http://schemas.microsoft.com/office/drawing/2014/main" val="1302584941"/>
                    </a:ext>
                  </a:extLst>
                </a:gridCol>
                <a:gridCol w="2560691">
                  <a:extLst>
                    <a:ext uri="{9D8B030D-6E8A-4147-A177-3AD203B41FA5}">
                      <a16:colId xmlns:a16="http://schemas.microsoft.com/office/drawing/2014/main" val="3914486943"/>
                    </a:ext>
                  </a:extLst>
                </a:gridCol>
                <a:gridCol w="755865">
                  <a:extLst>
                    <a:ext uri="{9D8B030D-6E8A-4147-A177-3AD203B41FA5}">
                      <a16:colId xmlns:a16="http://schemas.microsoft.com/office/drawing/2014/main" val="4100144419"/>
                    </a:ext>
                  </a:extLst>
                </a:gridCol>
                <a:gridCol w="7494231">
                  <a:extLst>
                    <a:ext uri="{9D8B030D-6E8A-4147-A177-3AD203B41FA5}">
                      <a16:colId xmlns:a16="http://schemas.microsoft.com/office/drawing/2014/main" val="3851802741"/>
                    </a:ext>
                  </a:extLst>
                </a:gridCol>
              </a:tblGrid>
              <a:tr h="200398">
                <a:tc>
                  <a:txBody>
                    <a:bodyPr/>
                    <a:lstStyle/>
                    <a:p>
                      <a:pPr>
                        <a:lnSpc>
                          <a:spcPts val="1100"/>
                        </a:lnSpc>
                      </a:pPr>
                      <a:r>
                        <a:rPr lang="en-AU" sz="1050"/>
                        <a:t>Responsible Participant </a:t>
                      </a:r>
                    </a:p>
                  </a:txBody>
                  <a:tcPr marL="72000" marR="108000" anchor="ctr"/>
                </a:tc>
                <a:tc>
                  <a:txBody>
                    <a:bodyPr/>
                    <a:lstStyle/>
                    <a:p>
                      <a:r>
                        <a:rPr lang="en-AU" sz="1050"/>
                        <a:t>Essential Criteria</a:t>
                      </a:r>
                    </a:p>
                  </a:txBody>
                  <a:tcPr marL="72000" marR="108000" anchor="ctr"/>
                </a:tc>
                <a:tc>
                  <a:txBody>
                    <a:bodyPr/>
                    <a:lstStyle/>
                    <a:p>
                      <a:pPr algn="ctr"/>
                      <a:r>
                        <a:rPr lang="en-AU" sz="1050"/>
                        <a:t>Status</a:t>
                      </a:r>
                    </a:p>
                  </a:txBody>
                  <a:tcPr marL="72000" marR="108000" anchor="ctr"/>
                </a:tc>
                <a:tc>
                  <a:txBody>
                    <a:bodyPr/>
                    <a:lstStyle/>
                    <a:p>
                      <a:r>
                        <a:rPr lang="en-AU" sz="1050"/>
                        <a:t>Comments</a:t>
                      </a:r>
                    </a:p>
                  </a:txBody>
                  <a:tcPr marL="72000" marR="108000" anchor="ctr"/>
                </a:tc>
                <a:extLst>
                  <a:ext uri="{0D108BD9-81ED-4DB2-BD59-A6C34878D82A}">
                    <a16:rowId xmlns:a16="http://schemas.microsoft.com/office/drawing/2014/main" val="3883184238"/>
                  </a:ext>
                </a:extLst>
              </a:tr>
              <a:tr h="1101427">
                <a:tc>
                  <a:txBody>
                    <a:bodyPr/>
                    <a:lstStyle/>
                    <a:p>
                      <a:pPr algn="ctr"/>
                      <a:r>
                        <a:rPr lang="en-AU" sz="1100" b="1"/>
                        <a:t>Generator</a:t>
                      </a:r>
                    </a:p>
                  </a:txBody>
                  <a:tcPr marL="36000" marR="36000" anchor="ctr"/>
                </a:tc>
                <a:tc>
                  <a:txBody>
                    <a:bodyPr/>
                    <a:lstStyle/>
                    <a:p>
                      <a:r>
                        <a:rPr lang="en-AU" sz="1100"/>
                        <a:t>Generators and MNSPs are able to submit 5-min offers</a:t>
                      </a:r>
                    </a:p>
                  </a:txBody>
                  <a:tcPr marL="72000" marR="72000" anchor="ctr"/>
                </a:tc>
                <a:tc>
                  <a:txBody>
                    <a:bodyPr/>
                    <a:lstStyle/>
                    <a:p>
                      <a:endParaRPr lang="en-AU" sz="1050"/>
                    </a:p>
                  </a:txBody>
                  <a:tcPr marL="36000" marR="36000" anchor="ctr">
                    <a:solidFill>
                      <a:schemeClr val="tx1"/>
                    </a:solidFill>
                  </a:tcPr>
                </a:tc>
                <a:tc>
                  <a:txBody>
                    <a:bodyPr/>
                    <a:lstStyle/>
                    <a:p>
                      <a:pPr marL="171450" indent="-171450">
                        <a:spcAft>
                          <a:spcPts val="300"/>
                        </a:spcAft>
                        <a:buFont typeface="Arial" panose="020B0604020202020204" pitchFamily="34" charset="0"/>
                        <a:buChar char="•"/>
                      </a:pPr>
                      <a:r>
                        <a:rPr lang="en-AU" sz="1100" i="0"/>
                        <a:t>17 Generators representing 95% of NEM volume reporting on-track</a:t>
                      </a:r>
                    </a:p>
                    <a:p>
                      <a:pPr marL="171450" indent="-171450">
                        <a:spcAft>
                          <a:spcPts val="300"/>
                        </a:spcAft>
                        <a:buFont typeface="Arial" panose="020B0604020202020204" pitchFamily="34" charset="0"/>
                        <a:buChar char="•"/>
                      </a:pPr>
                      <a:r>
                        <a:rPr lang="en-AU" sz="1100" i="0"/>
                        <a:t>15/17 intend to participate in Market Trials</a:t>
                      </a:r>
                    </a:p>
                    <a:p>
                      <a:pPr marL="171450" indent="-171450">
                        <a:spcAft>
                          <a:spcPts val="300"/>
                        </a:spcAft>
                        <a:buFont typeface="Arial" panose="020B0604020202020204" pitchFamily="34" charset="0"/>
                        <a:buChar char="•"/>
                      </a:pPr>
                      <a:r>
                        <a:rPr lang="en-AU" sz="1100" i="0"/>
                        <a:t>Average program completion in range 50-74%</a:t>
                      </a:r>
                    </a:p>
                    <a:p>
                      <a:pPr marL="171450" indent="-171450">
                        <a:spcAft>
                          <a:spcPts val="300"/>
                        </a:spcAft>
                        <a:buFont typeface="Arial" panose="020B0604020202020204" pitchFamily="34" charset="0"/>
                        <a:buChar char="•"/>
                      </a:pPr>
                      <a:r>
                        <a:rPr lang="en-AU" sz="1100" i="0"/>
                        <a:t>One key participant is currently not providing a readiness report, impact on criteria to be established </a:t>
                      </a:r>
                    </a:p>
                    <a:p>
                      <a:pPr marL="171450" indent="-171450">
                        <a:spcAft>
                          <a:spcPts val="300"/>
                        </a:spcAft>
                        <a:buFont typeface="Arial" panose="020B0604020202020204" pitchFamily="34" charset="0"/>
                        <a:buChar char="•"/>
                      </a:pPr>
                      <a:r>
                        <a:rPr lang="en-AU" sz="1100" i="0"/>
                        <a:t>16/17 intend to commence 5 minute bidding within transition period, initial deployments have occurred</a:t>
                      </a:r>
                    </a:p>
                    <a:p>
                      <a:pPr marL="171450" indent="-171450">
                        <a:spcAft>
                          <a:spcPts val="300"/>
                        </a:spcAft>
                        <a:buFont typeface="Arial" panose="020B0604020202020204" pitchFamily="34" charset="0"/>
                        <a:buChar char="•"/>
                      </a:pPr>
                      <a:r>
                        <a:rPr lang="en-AU" sz="1100" i="0"/>
                        <a:t>Progress reported for UFE allocation trails other retailer specific capability progress</a:t>
                      </a:r>
                    </a:p>
                  </a:txBody>
                  <a:tcPr marL="36000" marR="36000" anchor="ctr"/>
                </a:tc>
                <a:extLst>
                  <a:ext uri="{0D108BD9-81ED-4DB2-BD59-A6C34878D82A}">
                    <a16:rowId xmlns:a16="http://schemas.microsoft.com/office/drawing/2014/main" val="4061172690"/>
                  </a:ext>
                </a:extLst>
              </a:tr>
              <a:tr h="934544">
                <a:tc>
                  <a:txBody>
                    <a:bodyPr/>
                    <a:lstStyle/>
                    <a:p>
                      <a:pPr algn="ctr"/>
                      <a:r>
                        <a:rPr lang="en-AU" sz="1100" b="1"/>
                        <a:t>MP, MC, MDP</a:t>
                      </a:r>
                    </a:p>
                  </a:txBody>
                  <a:tcPr marL="36000" marR="36000" anchor="ctr"/>
                </a:tc>
                <a:tc>
                  <a:txBody>
                    <a:bodyPr/>
                    <a:lstStyle/>
                    <a:p>
                      <a:r>
                        <a:rPr lang="en-AU" sz="1100"/>
                        <a:t>All essential meters* are able to produce and store and deliver 5-min data</a:t>
                      </a:r>
                    </a:p>
                  </a:txBody>
                  <a:tcPr marL="72000" marR="72000" anchor="ctr"/>
                </a:tc>
                <a:tc>
                  <a:txBody>
                    <a:bodyPr/>
                    <a:lstStyle/>
                    <a:p>
                      <a:endParaRPr lang="en-AU" sz="1050"/>
                    </a:p>
                  </a:txBody>
                  <a:tcPr marL="36000" marR="36000" anchor="ctr">
                    <a:solidFill>
                      <a:schemeClr val="tx1"/>
                    </a:solidFill>
                  </a:tcPr>
                </a:tc>
                <a:tc>
                  <a:txBody>
                    <a:bodyPr/>
                    <a:lstStyle/>
                    <a:p>
                      <a:pPr marL="171450" indent="-171450">
                        <a:spcAft>
                          <a:spcPts val="300"/>
                        </a:spcAft>
                        <a:buFont typeface="Arial" panose="020B0604020202020204" pitchFamily="34" charset="0"/>
                        <a:buChar char="•"/>
                      </a:pPr>
                      <a:r>
                        <a:rPr lang="en-AU" sz="1100" b="0" i="0" u="none" strike="noStrike" kern="1200">
                          <a:solidFill>
                            <a:schemeClr val="dk1"/>
                          </a:solidFill>
                          <a:effectLst/>
                          <a:latin typeface="+mn-lt"/>
                          <a:ea typeface="+mn-ea"/>
                          <a:cs typeface="+mn-cs"/>
                        </a:rPr>
                        <a:t>One MSP is reporting on track against compliance obligations but amber against AEMO MTP readiness criteria due to minimal schedule contingency. AEMO discussing contingency approach with the MSP</a:t>
                      </a:r>
                    </a:p>
                    <a:p>
                      <a:pPr marL="171450" indent="-171450">
                        <a:spcAft>
                          <a:spcPts val="300"/>
                        </a:spcAft>
                        <a:buFont typeface="Arial" panose="020B0604020202020204" pitchFamily="34" charset="0"/>
                        <a:buChar char="•"/>
                      </a:pPr>
                      <a:r>
                        <a:rPr lang="en-AU" sz="1100" b="0" i="0" u="none" strike="noStrike" kern="1200">
                          <a:solidFill>
                            <a:schemeClr val="dk1"/>
                          </a:solidFill>
                          <a:effectLst/>
                          <a:latin typeface="+mn-lt"/>
                          <a:ea typeface="+mn-ea"/>
                          <a:cs typeface="+mn-cs"/>
                        </a:rPr>
                        <a:t>Previous “late” status recovered by MP</a:t>
                      </a:r>
                    </a:p>
                    <a:p>
                      <a:pPr marL="171450" indent="-171450">
                        <a:spcAft>
                          <a:spcPts val="300"/>
                        </a:spcAft>
                        <a:buFont typeface="Arial" panose="020B0604020202020204" pitchFamily="34" charset="0"/>
                        <a:buChar char="•"/>
                      </a:pPr>
                      <a:r>
                        <a:rPr lang="en-AU" sz="1100" b="0" i="0" kern="1200">
                          <a:solidFill>
                            <a:schemeClr val="dk1"/>
                          </a:solidFill>
                          <a:effectLst/>
                          <a:latin typeface="+mn-lt"/>
                          <a:ea typeface="+mn-ea"/>
                          <a:cs typeface="+mn-cs"/>
                        </a:rPr>
                        <a:t>​</a:t>
                      </a:r>
                      <a:r>
                        <a:rPr lang="en-AU" sz="1100" i="0"/>
                        <a:t>Rollout plans received for 99% of Tranche 1 meters, with all plans indicating completion prior to 1 October, 40% of meters currently 5 minute capable, updated plans received 1 May and will include tranche 1 metering delivery</a:t>
                      </a:r>
                    </a:p>
                  </a:txBody>
                  <a:tcPr marL="36000" marR="36000" anchor="ctr"/>
                </a:tc>
                <a:extLst>
                  <a:ext uri="{0D108BD9-81ED-4DB2-BD59-A6C34878D82A}">
                    <a16:rowId xmlns:a16="http://schemas.microsoft.com/office/drawing/2014/main" val="2863320031"/>
                  </a:ext>
                </a:extLst>
              </a:tr>
              <a:tr h="600779">
                <a:tc rowSpan="3">
                  <a:txBody>
                    <a:bodyPr/>
                    <a:lstStyle/>
                    <a:p>
                      <a:pPr algn="ctr"/>
                      <a:r>
                        <a:rPr lang="en-AU" sz="1100" b="1"/>
                        <a:t>AEMO</a:t>
                      </a:r>
                    </a:p>
                  </a:txBody>
                  <a:tcPr marL="36000" marR="36000" anchor="ctr"/>
                </a:tc>
                <a:tc>
                  <a:txBody>
                    <a:bodyPr/>
                    <a:lstStyle/>
                    <a:p>
                      <a:r>
                        <a:rPr lang="en-AU" sz="1100"/>
                        <a:t>The 5-minute bidding and dispatch solution, including the web bidding interface is deployed</a:t>
                      </a:r>
                    </a:p>
                  </a:txBody>
                  <a:tcPr marL="72000" marR="72000" anchor="ctr"/>
                </a:tc>
                <a:tc>
                  <a:txBody>
                    <a:bodyPr/>
                    <a:lstStyle/>
                    <a:p>
                      <a:endParaRPr lang="en-AU" sz="1050"/>
                    </a:p>
                  </a:txBody>
                  <a:tcPr marL="36000" marR="36000" anchor="ctr">
                    <a:solidFill>
                      <a:schemeClr val="tx1"/>
                    </a:solidFill>
                  </a:tcPr>
                </a:tc>
                <a:tc>
                  <a:txBody>
                    <a:bodyPr/>
                    <a:lstStyle/>
                    <a:p>
                      <a:pPr marL="171450" indent="-171450">
                        <a:spcAft>
                          <a:spcPts val="300"/>
                        </a:spcAft>
                        <a:buFont typeface="Arial" panose="020B0604020202020204" pitchFamily="34" charset="0"/>
                        <a:buChar char="•"/>
                      </a:pPr>
                      <a:r>
                        <a:rPr lang="en-AU" sz="1100"/>
                        <a:t>AEMO Platform deployed 1 April, to commence bidding transition period</a:t>
                      </a:r>
                    </a:p>
                  </a:txBody>
                  <a:tcPr marL="36000" marR="36000" anchor="ctr"/>
                </a:tc>
                <a:extLst>
                  <a:ext uri="{0D108BD9-81ED-4DB2-BD59-A6C34878D82A}">
                    <a16:rowId xmlns:a16="http://schemas.microsoft.com/office/drawing/2014/main" val="805851165"/>
                  </a:ext>
                </a:extLst>
              </a:tr>
              <a:tr h="584973">
                <a:tc vMerge="1">
                  <a:txBody>
                    <a:bodyPr/>
                    <a:lstStyle/>
                    <a:p>
                      <a:endParaRPr lang="en-AU" sz="1050"/>
                    </a:p>
                  </a:txBody>
                  <a:tcPr/>
                </a:tc>
                <a:tc>
                  <a:txBody>
                    <a:bodyPr/>
                    <a:lstStyle/>
                    <a:p>
                      <a:r>
                        <a:rPr lang="en-AU" sz="1100"/>
                        <a:t>The Metering Data Management (MDM) solution is deployed</a:t>
                      </a:r>
                    </a:p>
                  </a:txBody>
                  <a:tcPr marL="72000" marR="72000" anchor="ctr"/>
                </a:tc>
                <a:tc>
                  <a:txBody>
                    <a:bodyPr/>
                    <a:lstStyle/>
                    <a:p>
                      <a:endParaRPr lang="en-AU" sz="1050"/>
                    </a:p>
                  </a:txBody>
                  <a:tcPr marL="36000" marR="36000" anchor="ctr">
                    <a:solidFill>
                      <a:schemeClr val="tx1"/>
                    </a:solidFill>
                  </a:tcPr>
                </a:tc>
                <a:tc>
                  <a:txBody>
                    <a:bodyPr/>
                    <a:lstStyle/>
                    <a:p>
                      <a:pPr marL="171450" indent="-171450">
                        <a:spcAft>
                          <a:spcPts val="300"/>
                        </a:spcAft>
                        <a:buFont typeface="Arial" panose="020B0604020202020204" pitchFamily="34" charset="0"/>
                        <a:buChar char="•"/>
                      </a:pPr>
                      <a:r>
                        <a:rPr lang="en-AU" sz="1100" b="1"/>
                        <a:t>Mitigation Action</a:t>
                      </a:r>
                      <a:r>
                        <a:rPr lang="en-AU" sz="1100"/>
                        <a:t>: Retail Platform Deployment rescheduled to 21 June, criteria rated Amber reflecting ongoing delivery risk and potential impact to dependent activities</a:t>
                      </a:r>
                    </a:p>
                  </a:txBody>
                  <a:tcPr marL="36000" marR="36000" anchor="ctr"/>
                </a:tc>
                <a:extLst>
                  <a:ext uri="{0D108BD9-81ED-4DB2-BD59-A6C34878D82A}">
                    <a16:rowId xmlns:a16="http://schemas.microsoft.com/office/drawing/2014/main" val="3823480913"/>
                  </a:ext>
                </a:extLst>
              </a:tr>
              <a:tr h="610462">
                <a:tc vMerge="1">
                  <a:txBody>
                    <a:bodyPr/>
                    <a:lstStyle/>
                    <a:p>
                      <a:endParaRPr lang="en-AU" sz="1050"/>
                    </a:p>
                  </a:txBody>
                  <a:tcPr/>
                </a:tc>
                <a:tc>
                  <a:txBody>
                    <a:bodyPr/>
                    <a:lstStyle/>
                    <a:p>
                      <a:r>
                        <a:rPr lang="en-AU" sz="1100"/>
                        <a:t>The 5-minute settlements solution is deployed</a:t>
                      </a:r>
                    </a:p>
                  </a:txBody>
                  <a:tcPr marL="72000" marR="72000" anchor="ctr"/>
                </a:tc>
                <a:tc>
                  <a:txBody>
                    <a:bodyPr/>
                    <a:lstStyle/>
                    <a:p>
                      <a:endParaRPr lang="en-AU" sz="1050"/>
                    </a:p>
                  </a:txBody>
                  <a:tcPr marL="36000" marR="36000" anchor="ctr">
                    <a:solidFill>
                      <a:schemeClr val="tx1"/>
                    </a:solidFill>
                  </a:tcPr>
                </a:tc>
                <a:tc>
                  <a:txBody>
                    <a:bodyPr/>
                    <a:lstStyle/>
                    <a:p>
                      <a:pPr marL="171450" indent="-171450">
                        <a:spcAft>
                          <a:spcPts val="300"/>
                        </a:spcAft>
                        <a:buFont typeface="Arial" panose="020B0604020202020204" pitchFamily="34" charset="0"/>
                        <a:buChar char="•"/>
                      </a:pPr>
                      <a:r>
                        <a:rPr lang="en-AU" sz="1100"/>
                        <a:t>AEMO Settlement Platform 30 minute deployment scheduled for 17</a:t>
                      </a:r>
                      <a:r>
                        <a:rPr lang="en-AU" sz="1100" baseline="30000"/>
                        <a:t>th</a:t>
                      </a:r>
                      <a:r>
                        <a:rPr lang="en-AU" sz="1100"/>
                        <a:t> May</a:t>
                      </a:r>
                    </a:p>
                    <a:p>
                      <a:pPr marL="171450" indent="-171450">
                        <a:spcAft>
                          <a:spcPts val="300"/>
                        </a:spcAft>
                        <a:buFont typeface="Arial" panose="020B0604020202020204" pitchFamily="34" charset="0"/>
                        <a:buChar char="•"/>
                      </a:pPr>
                      <a:r>
                        <a:rPr lang="en-AU" sz="1100"/>
                        <a:t>Industry testing in progress</a:t>
                      </a:r>
                    </a:p>
                    <a:p>
                      <a:pPr marL="171450" indent="-171450">
                        <a:spcAft>
                          <a:spcPts val="300"/>
                        </a:spcAft>
                        <a:buFont typeface="Arial" panose="020B0604020202020204" pitchFamily="34" charset="0"/>
                        <a:buChar char="•"/>
                      </a:pPr>
                      <a:r>
                        <a:rPr lang="en-AU" sz="1100" i="0"/>
                        <a:t>Certification testing of platform successfully completed</a:t>
                      </a:r>
                    </a:p>
                  </a:txBody>
                  <a:tcPr marL="36000" marR="36000" anchor="ctr"/>
                </a:tc>
                <a:extLst>
                  <a:ext uri="{0D108BD9-81ED-4DB2-BD59-A6C34878D82A}">
                    <a16:rowId xmlns:a16="http://schemas.microsoft.com/office/drawing/2014/main" val="1850303073"/>
                  </a:ext>
                </a:extLst>
              </a:tr>
              <a:tr h="600779">
                <a:tc>
                  <a:txBody>
                    <a:bodyPr/>
                    <a:lstStyle/>
                    <a:p>
                      <a:pPr algn="ctr"/>
                      <a:r>
                        <a:rPr lang="en-AU" sz="1100" b="1"/>
                        <a:t>Summary - Essential Criteria</a:t>
                      </a:r>
                    </a:p>
                  </a:txBody>
                  <a:tcPr marL="36000" marR="36000" anchor="ctr"/>
                </a:tc>
                <a:tc>
                  <a:txBody>
                    <a:bodyPr/>
                    <a:lstStyle/>
                    <a:p>
                      <a:pPr algn="ctr"/>
                      <a:r>
                        <a:rPr lang="en-AU" sz="1100"/>
                        <a:t>-</a:t>
                      </a:r>
                    </a:p>
                  </a:txBody>
                  <a:tcPr marL="72000" marR="72000" anchor="ctr"/>
                </a:tc>
                <a:tc>
                  <a:txBody>
                    <a:bodyPr/>
                    <a:lstStyle/>
                    <a:p>
                      <a:pPr algn="ctr"/>
                      <a:r>
                        <a:rPr lang="en-AU" sz="1050"/>
                        <a:t>-</a:t>
                      </a:r>
                    </a:p>
                  </a:txBody>
                  <a:tcPr marL="36000" marR="36000" anchor="ctr">
                    <a:solidFill>
                      <a:srgbClr val="D8D9DE"/>
                    </a:solidFill>
                  </a:tcPr>
                </a:tc>
                <a:tc>
                  <a:txBody>
                    <a:bodyPr/>
                    <a:lstStyle/>
                    <a:p>
                      <a:pPr marL="171450" indent="-171450">
                        <a:spcAft>
                          <a:spcPts val="300"/>
                        </a:spcAft>
                        <a:buFont typeface="Arial" panose="020B0604020202020204" pitchFamily="34" charset="0"/>
                        <a:buChar char="•"/>
                      </a:pPr>
                      <a:r>
                        <a:rPr lang="en-AU" sz="1100"/>
                        <a:t>Overall essential criteria  for 5MS rule commencement rated as on track.  AEMO’s Metering platform ratings reflect the shift in planned go-lives and noting the risk to critical path of transitional activity.  Individual participant exceptions are  noted in essential capability categories for Metering service provision</a:t>
                      </a:r>
                    </a:p>
                  </a:txBody>
                  <a:tcPr marL="36000" marR="36000" anchor="ctr"/>
                </a:tc>
                <a:extLst>
                  <a:ext uri="{0D108BD9-81ED-4DB2-BD59-A6C34878D82A}">
                    <a16:rowId xmlns:a16="http://schemas.microsoft.com/office/drawing/2014/main" val="1638541548"/>
                  </a:ext>
                </a:extLst>
              </a:tr>
            </a:tbl>
          </a:graphicData>
        </a:graphic>
      </p:graphicFrame>
      <p:graphicFrame>
        <p:nvGraphicFramePr>
          <p:cNvPr id="23" name="Table 22">
            <a:extLst>
              <a:ext uri="{FF2B5EF4-FFF2-40B4-BE49-F238E27FC236}">
                <a16:creationId xmlns:a16="http://schemas.microsoft.com/office/drawing/2014/main" id="{5F0BD7A6-4776-48B8-A97A-A3514E73CDF5}"/>
              </a:ext>
            </a:extLst>
          </p:cNvPr>
          <p:cNvGraphicFramePr>
            <a:graphicFrameLocks noGrp="1"/>
          </p:cNvGraphicFramePr>
          <p:nvPr/>
        </p:nvGraphicFramePr>
        <p:xfrm>
          <a:off x="8801100" y="89425"/>
          <a:ext cx="3213773" cy="1189039"/>
        </p:xfrm>
        <a:graphic>
          <a:graphicData uri="http://schemas.openxmlformats.org/drawingml/2006/table">
            <a:tbl>
              <a:tblPr/>
              <a:tblGrid>
                <a:gridCol w="455397">
                  <a:extLst>
                    <a:ext uri="{9D8B030D-6E8A-4147-A177-3AD203B41FA5}">
                      <a16:colId xmlns:a16="http://schemas.microsoft.com/office/drawing/2014/main" val="3752375256"/>
                    </a:ext>
                  </a:extLst>
                </a:gridCol>
                <a:gridCol w="1009513">
                  <a:extLst>
                    <a:ext uri="{9D8B030D-6E8A-4147-A177-3AD203B41FA5}">
                      <a16:colId xmlns:a16="http://schemas.microsoft.com/office/drawing/2014/main" val="1888874333"/>
                    </a:ext>
                  </a:extLst>
                </a:gridCol>
                <a:gridCol w="1748863">
                  <a:extLst>
                    <a:ext uri="{9D8B030D-6E8A-4147-A177-3AD203B41FA5}">
                      <a16:colId xmlns:a16="http://schemas.microsoft.com/office/drawing/2014/main" val="489716578"/>
                    </a:ext>
                  </a:extLst>
                </a:gridCol>
              </a:tblGrid>
              <a:tr h="395198">
                <a:tc>
                  <a:txBody>
                    <a:bodyPr/>
                    <a:lstStyle/>
                    <a:p>
                      <a:pPr algn="l" fontAlgn="t"/>
                      <a:endParaRPr lang="en-AU" sz="900" b="0" i="0" u="none" strike="noStrike">
                        <a:solidFill>
                          <a:srgbClr val="000000"/>
                        </a:solidFill>
                        <a:effectLst/>
                        <a:latin typeface="Calibri" panose="020F0502020204030204" pitchFamily="34" charset="0"/>
                      </a:endParaRPr>
                    </a:p>
                  </a:txBody>
                  <a:tcPr marL="72000" marR="72000" marT="0" marB="0" anchor="ctr">
                    <a:lnL w="12700" cap="flat" cmpd="sng" algn="ctr">
                      <a:solidFill>
                        <a:schemeClr val="bg1"/>
                      </a:solidFill>
                      <a:prstDash val="solid"/>
                      <a:round/>
                      <a:headEnd type="none" w="med" len="med"/>
                      <a:tailEnd type="none" w="med" len="med"/>
                    </a:lnL>
                    <a:lnR w="12700" cap="flat" cmpd="sng" algn="ctr">
                      <a:solidFill>
                        <a:schemeClr val="accent5">
                          <a:lumMod val="40000"/>
                          <a:lumOff val="60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tc>
                  <a:txBody>
                    <a:bodyPr/>
                    <a:lstStyle/>
                    <a:p>
                      <a:pPr algn="l" fontAlgn="t"/>
                      <a:r>
                        <a:rPr lang="en-AU" sz="800" b="1" i="0" u="none" strike="noStrike">
                          <a:solidFill>
                            <a:schemeClr val="tx1"/>
                          </a:solidFill>
                          <a:effectLst/>
                          <a:latin typeface="Calibri" panose="020F0502020204030204" pitchFamily="34" charset="0"/>
                        </a:rPr>
                        <a:t>On track</a:t>
                      </a:r>
                    </a:p>
                  </a:txBody>
                  <a:tcPr marL="72000" marR="72000" marT="0" marB="0" anchor="ctr">
                    <a:lnL w="12700" cap="flat" cmpd="sng" algn="ctr">
                      <a:solidFill>
                        <a:schemeClr val="accent5">
                          <a:lumMod val="40000"/>
                          <a:lumOff val="60000"/>
                        </a:schemeClr>
                      </a:solidFill>
                      <a:prstDash val="solid"/>
                      <a:round/>
                      <a:headEnd type="none" w="med" len="med"/>
                      <a:tailEnd type="none" w="med" len="med"/>
                    </a:lnL>
                    <a:lnR w="12700" cap="flat" cmpd="sng" algn="ctr">
                      <a:solidFill>
                        <a:schemeClr val="accent5">
                          <a:lumMod val="40000"/>
                          <a:lumOff val="60000"/>
                        </a:schemeClr>
                      </a:solidFill>
                      <a:prstDash val="solid"/>
                      <a:round/>
                      <a:headEnd type="none" w="med" len="med"/>
                      <a:tailEnd type="none" w="med" len="med"/>
                    </a:lnR>
                    <a:lnT w="12700" cap="flat" cmpd="sng" algn="ctr">
                      <a:solidFill>
                        <a:schemeClr val="accent5">
                          <a:lumMod val="40000"/>
                          <a:lumOff val="60000"/>
                        </a:schemeClr>
                      </a:solidFill>
                      <a:prstDash val="solid"/>
                      <a:round/>
                      <a:headEnd type="none" w="med" len="med"/>
                      <a:tailEnd type="none" w="med" len="med"/>
                    </a:lnT>
                    <a:lnB w="12700" cap="flat" cmpd="sng" algn="ctr">
                      <a:solidFill>
                        <a:schemeClr val="accent5">
                          <a:lumMod val="40000"/>
                          <a:lumOff val="60000"/>
                        </a:schemeClr>
                      </a:solidFill>
                      <a:prstDash val="solid"/>
                      <a:round/>
                      <a:headEnd type="none" w="med" len="med"/>
                      <a:tailEnd type="none" w="med" len="med"/>
                    </a:lnB>
                    <a:solidFill>
                      <a:schemeClr val="bg1"/>
                    </a:solidFill>
                  </a:tcPr>
                </a:tc>
                <a:tc>
                  <a:txBody>
                    <a:bodyPr/>
                    <a:lstStyle/>
                    <a:p>
                      <a:pPr algn="l" fontAlgn="t"/>
                      <a:r>
                        <a:rPr lang="en-AU" sz="800" b="0" i="0" u="none" strike="noStrike">
                          <a:solidFill>
                            <a:schemeClr val="tx1"/>
                          </a:solidFill>
                          <a:effectLst/>
                          <a:latin typeface="Calibri" panose="020F0502020204030204" pitchFamily="34" charset="0"/>
                        </a:rPr>
                        <a:t>On track for commencement date</a:t>
                      </a:r>
                    </a:p>
                  </a:txBody>
                  <a:tcPr marL="54000" marR="54000" marT="0" marB="0" anchor="ctr">
                    <a:lnL w="12700" cap="flat" cmpd="sng" algn="ctr">
                      <a:solidFill>
                        <a:schemeClr val="accent5">
                          <a:lumMod val="40000"/>
                          <a:lumOff val="60000"/>
                        </a:schemeClr>
                      </a:solidFill>
                      <a:prstDash val="solid"/>
                      <a:round/>
                      <a:headEnd type="none" w="med" len="med"/>
                      <a:tailEnd type="none" w="med" len="med"/>
                    </a:lnL>
                    <a:lnR w="12700" cap="flat" cmpd="sng" algn="ctr">
                      <a:solidFill>
                        <a:schemeClr val="accent5">
                          <a:lumMod val="40000"/>
                          <a:lumOff val="60000"/>
                        </a:schemeClr>
                      </a:solidFill>
                      <a:prstDash val="solid"/>
                      <a:round/>
                      <a:headEnd type="none" w="med" len="med"/>
                      <a:tailEnd type="none" w="med" len="med"/>
                    </a:lnR>
                    <a:lnT w="12700" cap="flat" cmpd="sng" algn="ctr">
                      <a:solidFill>
                        <a:schemeClr val="accent5">
                          <a:lumMod val="40000"/>
                          <a:lumOff val="60000"/>
                        </a:schemeClr>
                      </a:solidFill>
                      <a:prstDash val="solid"/>
                      <a:round/>
                      <a:headEnd type="none" w="med" len="med"/>
                      <a:tailEnd type="none" w="med" len="med"/>
                    </a:lnT>
                    <a:lnB w="12700" cap="flat" cmpd="sng" algn="ctr">
                      <a:solidFill>
                        <a:schemeClr val="accent5">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164156069"/>
                  </a:ext>
                </a:extLst>
              </a:tr>
              <a:tr h="370118">
                <a:tc>
                  <a:txBody>
                    <a:bodyPr/>
                    <a:lstStyle/>
                    <a:p>
                      <a:pPr algn="l" fontAlgn="t"/>
                      <a:endParaRPr lang="en-AU" sz="900" b="0" i="0" u="none" strike="noStrike">
                        <a:solidFill>
                          <a:srgbClr val="000000"/>
                        </a:solidFill>
                        <a:effectLst/>
                        <a:latin typeface="Calibri" panose="020F0502020204030204" pitchFamily="34" charset="0"/>
                      </a:endParaRPr>
                    </a:p>
                  </a:txBody>
                  <a:tcPr marL="72000" marR="72000" marT="0" marB="0" anchor="ctr">
                    <a:lnL w="12700" cap="flat" cmpd="sng" algn="ctr">
                      <a:solidFill>
                        <a:schemeClr val="bg1"/>
                      </a:solidFill>
                      <a:prstDash val="solid"/>
                      <a:round/>
                      <a:headEnd type="none" w="med" len="med"/>
                      <a:tailEnd type="none" w="med" len="med"/>
                    </a:lnL>
                    <a:lnR w="12700" cap="flat" cmpd="sng" algn="ctr">
                      <a:solidFill>
                        <a:schemeClr val="accent5">
                          <a:lumMod val="40000"/>
                          <a:lumOff val="60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tc>
                  <a:txBody>
                    <a:bodyPr/>
                    <a:lstStyle/>
                    <a:p>
                      <a:pPr algn="l" fontAlgn="t"/>
                      <a:r>
                        <a:rPr lang="en-AU" sz="800" b="1" i="0" u="none" strike="noStrike">
                          <a:solidFill>
                            <a:schemeClr val="tx1"/>
                          </a:solidFill>
                          <a:effectLst/>
                          <a:latin typeface="Calibri" panose="020F0502020204030204" pitchFamily="34" charset="0"/>
                        </a:rPr>
                        <a:t>Risk 1 – Risk to major milestones or deliveries</a:t>
                      </a:r>
                    </a:p>
                  </a:txBody>
                  <a:tcPr marL="72000" marR="72000" marT="0" marB="0" anchor="ctr">
                    <a:lnL w="12700" cap="flat" cmpd="sng" algn="ctr">
                      <a:solidFill>
                        <a:schemeClr val="accent5">
                          <a:lumMod val="40000"/>
                          <a:lumOff val="60000"/>
                        </a:schemeClr>
                      </a:solidFill>
                      <a:prstDash val="solid"/>
                      <a:round/>
                      <a:headEnd type="none" w="med" len="med"/>
                      <a:tailEnd type="none" w="med" len="med"/>
                    </a:lnL>
                    <a:lnR w="12700" cap="flat" cmpd="sng" algn="ctr">
                      <a:solidFill>
                        <a:schemeClr val="accent5">
                          <a:lumMod val="40000"/>
                          <a:lumOff val="60000"/>
                        </a:schemeClr>
                      </a:solidFill>
                      <a:prstDash val="solid"/>
                      <a:round/>
                      <a:headEnd type="none" w="med" len="med"/>
                      <a:tailEnd type="none" w="med" len="med"/>
                    </a:lnR>
                    <a:lnT w="12700" cap="flat" cmpd="sng" algn="ctr">
                      <a:solidFill>
                        <a:schemeClr val="accent5">
                          <a:lumMod val="40000"/>
                          <a:lumOff val="60000"/>
                        </a:schemeClr>
                      </a:solidFill>
                      <a:prstDash val="solid"/>
                      <a:round/>
                      <a:headEnd type="none" w="med" len="med"/>
                      <a:tailEnd type="none" w="med" len="med"/>
                    </a:lnT>
                    <a:lnB w="12700" cap="flat" cmpd="sng" algn="ctr">
                      <a:solidFill>
                        <a:schemeClr val="accent5">
                          <a:lumMod val="40000"/>
                          <a:lumOff val="60000"/>
                        </a:schemeClr>
                      </a:solidFill>
                      <a:prstDash val="solid"/>
                      <a:round/>
                      <a:headEnd type="none" w="med" len="med"/>
                      <a:tailEnd type="none" w="med" len="med"/>
                    </a:lnB>
                    <a:solidFill>
                      <a:schemeClr val="bg1"/>
                    </a:solidFill>
                  </a:tcPr>
                </a:tc>
                <a:tc>
                  <a:txBody>
                    <a:bodyPr/>
                    <a:lstStyle/>
                    <a:p>
                      <a:pPr algn="l" fontAlgn="t"/>
                      <a:r>
                        <a:rPr lang="en-AU" sz="800" b="0" i="0" u="none" strike="noStrike">
                          <a:solidFill>
                            <a:schemeClr val="tx1"/>
                          </a:solidFill>
                          <a:effectLst/>
                          <a:latin typeface="Calibri" panose="020F0502020204030204" pitchFamily="34" charset="0"/>
                        </a:rPr>
                        <a:t>Remediation or contingency activation required to ensure on track delivery for Rule Commencement</a:t>
                      </a:r>
                    </a:p>
                  </a:txBody>
                  <a:tcPr marL="54000" marR="54000" marT="0" marB="0" anchor="ctr">
                    <a:lnL w="12700" cap="flat" cmpd="sng" algn="ctr">
                      <a:solidFill>
                        <a:schemeClr val="accent5">
                          <a:lumMod val="40000"/>
                          <a:lumOff val="60000"/>
                        </a:schemeClr>
                      </a:solidFill>
                      <a:prstDash val="solid"/>
                      <a:round/>
                      <a:headEnd type="none" w="med" len="med"/>
                      <a:tailEnd type="none" w="med" len="med"/>
                    </a:lnL>
                    <a:lnR w="12700" cap="flat" cmpd="sng" algn="ctr">
                      <a:solidFill>
                        <a:schemeClr val="accent5">
                          <a:lumMod val="40000"/>
                          <a:lumOff val="60000"/>
                        </a:schemeClr>
                      </a:solidFill>
                      <a:prstDash val="solid"/>
                      <a:round/>
                      <a:headEnd type="none" w="med" len="med"/>
                      <a:tailEnd type="none" w="med" len="med"/>
                    </a:lnR>
                    <a:lnT w="12700" cap="flat" cmpd="sng" algn="ctr">
                      <a:solidFill>
                        <a:schemeClr val="accent5">
                          <a:lumMod val="40000"/>
                          <a:lumOff val="60000"/>
                        </a:schemeClr>
                      </a:solidFill>
                      <a:prstDash val="solid"/>
                      <a:round/>
                      <a:headEnd type="none" w="med" len="med"/>
                      <a:tailEnd type="none" w="med" len="med"/>
                    </a:lnT>
                    <a:lnB w="12700" cap="flat" cmpd="sng" algn="ctr">
                      <a:solidFill>
                        <a:schemeClr val="accent5">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6061604"/>
                  </a:ext>
                </a:extLst>
              </a:tr>
              <a:tr h="423723">
                <a:tc>
                  <a:txBody>
                    <a:bodyPr/>
                    <a:lstStyle/>
                    <a:p>
                      <a:pPr algn="l" fontAlgn="t"/>
                      <a:endParaRPr lang="en-AU" sz="900" b="0" i="0" u="none" strike="noStrike">
                        <a:solidFill>
                          <a:srgbClr val="000000"/>
                        </a:solidFill>
                        <a:effectLst/>
                        <a:latin typeface="Calibri" panose="020F0502020204030204" pitchFamily="34" charset="0"/>
                      </a:endParaRPr>
                    </a:p>
                  </a:txBody>
                  <a:tcPr marL="72000" marR="72000" marT="0" marB="0" anchor="ctr">
                    <a:lnL w="12700" cap="flat" cmpd="sng" algn="ctr">
                      <a:solidFill>
                        <a:schemeClr val="bg1"/>
                      </a:solidFill>
                      <a:prstDash val="solid"/>
                      <a:round/>
                      <a:headEnd type="none" w="med" len="med"/>
                      <a:tailEnd type="none" w="med" len="med"/>
                    </a:lnL>
                    <a:lnR w="12700" cap="flat" cmpd="sng" algn="ctr">
                      <a:solidFill>
                        <a:schemeClr val="accent5">
                          <a:lumMod val="40000"/>
                          <a:lumOff val="60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tc>
                  <a:txBody>
                    <a:bodyPr/>
                    <a:lstStyle/>
                    <a:p>
                      <a:pPr algn="l" fontAlgn="t"/>
                      <a:r>
                        <a:rPr lang="en-AU" sz="800" b="1" i="0" u="none" strike="noStrike">
                          <a:solidFill>
                            <a:schemeClr val="tx1"/>
                          </a:solidFill>
                          <a:effectLst/>
                          <a:latin typeface="Calibri" panose="020F0502020204030204" pitchFamily="34" charset="0"/>
                        </a:rPr>
                        <a:t>Risk 2 – Risk to rule commencement</a:t>
                      </a:r>
                    </a:p>
                  </a:txBody>
                  <a:tcPr marL="72000" marR="72000" marT="0" marB="0" anchor="ctr">
                    <a:lnL w="12700" cap="flat" cmpd="sng" algn="ctr">
                      <a:solidFill>
                        <a:schemeClr val="accent5">
                          <a:lumMod val="40000"/>
                          <a:lumOff val="60000"/>
                        </a:schemeClr>
                      </a:solidFill>
                      <a:prstDash val="solid"/>
                      <a:round/>
                      <a:headEnd type="none" w="med" len="med"/>
                      <a:tailEnd type="none" w="med" len="med"/>
                    </a:lnL>
                    <a:lnR w="12700" cap="flat" cmpd="sng" algn="ctr">
                      <a:solidFill>
                        <a:schemeClr val="accent5">
                          <a:lumMod val="40000"/>
                          <a:lumOff val="60000"/>
                        </a:schemeClr>
                      </a:solidFill>
                      <a:prstDash val="solid"/>
                      <a:round/>
                      <a:headEnd type="none" w="med" len="med"/>
                      <a:tailEnd type="none" w="med" len="med"/>
                    </a:lnR>
                    <a:lnT w="12700" cap="flat" cmpd="sng" algn="ctr">
                      <a:solidFill>
                        <a:schemeClr val="accent5">
                          <a:lumMod val="40000"/>
                          <a:lumOff val="60000"/>
                        </a:schemeClr>
                      </a:solidFill>
                      <a:prstDash val="solid"/>
                      <a:round/>
                      <a:headEnd type="none" w="med" len="med"/>
                      <a:tailEnd type="none" w="med" len="med"/>
                    </a:lnT>
                    <a:lnB w="12700" cap="flat" cmpd="sng" algn="ctr">
                      <a:solidFill>
                        <a:schemeClr val="accent5">
                          <a:lumMod val="40000"/>
                          <a:lumOff val="60000"/>
                        </a:schemeClr>
                      </a:solidFill>
                      <a:prstDash val="solid"/>
                      <a:round/>
                      <a:headEnd type="none" w="med" len="med"/>
                      <a:tailEnd type="none" w="med" len="med"/>
                    </a:lnB>
                    <a:solidFill>
                      <a:schemeClr val="bg1"/>
                    </a:solidFill>
                  </a:tcPr>
                </a:tc>
                <a:tc>
                  <a:txBody>
                    <a:bodyPr/>
                    <a:lstStyle/>
                    <a:p>
                      <a:pPr algn="l" fontAlgn="t"/>
                      <a:r>
                        <a:rPr lang="en-AU" sz="800" b="0" i="0" u="none" strike="noStrike">
                          <a:solidFill>
                            <a:schemeClr val="tx1"/>
                          </a:solidFill>
                          <a:effectLst/>
                          <a:latin typeface="Calibri" panose="020F0502020204030204" pitchFamily="34" charset="0"/>
                        </a:rPr>
                        <a:t>Cannot be addressed with available contingencies to be on track for commencement date</a:t>
                      </a:r>
                    </a:p>
                  </a:txBody>
                  <a:tcPr marL="54000" marR="54000" marT="0" marB="0" anchor="ctr">
                    <a:lnL w="12700" cap="flat" cmpd="sng" algn="ctr">
                      <a:solidFill>
                        <a:schemeClr val="accent5">
                          <a:lumMod val="40000"/>
                          <a:lumOff val="60000"/>
                        </a:schemeClr>
                      </a:solidFill>
                      <a:prstDash val="solid"/>
                      <a:round/>
                      <a:headEnd type="none" w="med" len="med"/>
                      <a:tailEnd type="none" w="med" len="med"/>
                    </a:lnL>
                    <a:lnR w="12700" cap="flat" cmpd="sng" algn="ctr">
                      <a:solidFill>
                        <a:schemeClr val="accent5">
                          <a:lumMod val="40000"/>
                          <a:lumOff val="60000"/>
                        </a:schemeClr>
                      </a:solidFill>
                      <a:prstDash val="solid"/>
                      <a:round/>
                      <a:headEnd type="none" w="med" len="med"/>
                      <a:tailEnd type="none" w="med" len="med"/>
                    </a:lnR>
                    <a:lnT w="12700" cap="flat" cmpd="sng" algn="ctr">
                      <a:solidFill>
                        <a:schemeClr val="accent5">
                          <a:lumMod val="40000"/>
                          <a:lumOff val="60000"/>
                        </a:schemeClr>
                      </a:solidFill>
                      <a:prstDash val="solid"/>
                      <a:round/>
                      <a:headEnd type="none" w="med" len="med"/>
                      <a:tailEnd type="none" w="med" len="med"/>
                    </a:lnT>
                    <a:lnB w="12700" cap="flat" cmpd="sng" algn="ctr">
                      <a:solidFill>
                        <a:schemeClr val="accent5">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891541292"/>
                  </a:ext>
                </a:extLst>
              </a:tr>
            </a:tbl>
          </a:graphicData>
        </a:graphic>
      </p:graphicFrame>
      <p:grpSp>
        <p:nvGrpSpPr>
          <p:cNvPr id="24" name="Group 23">
            <a:extLst>
              <a:ext uri="{FF2B5EF4-FFF2-40B4-BE49-F238E27FC236}">
                <a16:creationId xmlns:a16="http://schemas.microsoft.com/office/drawing/2014/main" id="{5C1C0B8F-F3EB-4CB8-A3B9-7611AE648270}"/>
              </a:ext>
            </a:extLst>
          </p:cNvPr>
          <p:cNvGrpSpPr/>
          <p:nvPr/>
        </p:nvGrpSpPr>
        <p:grpSpPr>
          <a:xfrm>
            <a:off x="8865825" y="112428"/>
            <a:ext cx="360000" cy="1145916"/>
            <a:chOff x="3944236" y="5494678"/>
            <a:chExt cx="360000" cy="1145916"/>
          </a:xfrm>
        </p:grpSpPr>
        <p:sp>
          <p:nvSpPr>
            <p:cNvPr id="25" name="Flowchart: Connector 24">
              <a:extLst>
                <a:ext uri="{FF2B5EF4-FFF2-40B4-BE49-F238E27FC236}">
                  <a16:creationId xmlns:a16="http://schemas.microsoft.com/office/drawing/2014/main" id="{805F1BA4-CF4E-4C1F-901C-CA09E5AE2D84}"/>
                </a:ext>
              </a:extLst>
            </p:cNvPr>
            <p:cNvSpPr/>
            <p:nvPr/>
          </p:nvSpPr>
          <p:spPr>
            <a:xfrm>
              <a:off x="3944236" y="5494678"/>
              <a:ext cx="360000" cy="360000"/>
            </a:xfrm>
            <a:prstGeom prst="flowChartConnector">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700" b="0" i="0" u="none" strike="noStrike" kern="1200" cap="none" spc="0" normalizeH="0" baseline="0" noProof="0">
                  <a:ln>
                    <a:noFill/>
                  </a:ln>
                  <a:solidFill>
                    <a:srgbClr val="FFFFFF"/>
                  </a:solidFill>
                  <a:effectLst/>
                  <a:uLnTx/>
                  <a:uFillTx/>
                  <a:latin typeface="Segoe UI Semilight"/>
                  <a:ea typeface="+mn-ea"/>
                  <a:cs typeface="+mn-cs"/>
                </a:rPr>
                <a:t>On track   </a:t>
              </a:r>
            </a:p>
          </p:txBody>
        </p:sp>
        <p:sp>
          <p:nvSpPr>
            <p:cNvPr id="26" name="Flowchart: Connector 25">
              <a:extLst>
                <a:ext uri="{FF2B5EF4-FFF2-40B4-BE49-F238E27FC236}">
                  <a16:creationId xmlns:a16="http://schemas.microsoft.com/office/drawing/2014/main" id="{133180B2-7483-41E4-988F-A9BD29D8E7E0}"/>
                </a:ext>
              </a:extLst>
            </p:cNvPr>
            <p:cNvSpPr/>
            <p:nvPr/>
          </p:nvSpPr>
          <p:spPr>
            <a:xfrm>
              <a:off x="3944236" y="5886140"/>
              <a:ext cx="360000" cy="360000"/>
            </a:xfrm>
            <a:prstGeom prst="flowChartConnector">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700" b="0" i="0" u="none" strike="noStrike" kern="1200" cap="none" spc="0" normalizeH="0" baseline="0" noProof="0">
                  <a:ln>
                    <a:noFill/>
                  </a:ln>
                  <a:solidFill>
                    <a:srgbClr val="FFFFFF"/>
                  </a:solidFill>
                  <a:effectLst/>
                  <a:uLnTx/>
                  <a:uFillTx/>
                  <a:latin typeface="Segoe UI Semilight"/>
                  <a:ea typeface="+mn-ea"/>
                  <a:cs typeface="+mn-cs"/>
                </a:rPr>
                <a:t>Risk 1          </a:t>
              </a:r>
            </a:p>
          </p:txBody>
        </p:sp>
        <p:sp>
          <p:nvSpPr>
            <p:cNvPr id="27" name="Flowchart: Connector 26">
              <a:extLst>
                <a:ext uri="{FF2B5EF4-FFF2-40B4-BE49-F238E27FC236}">
                  <a16:creationId xmlns:a16="http://schemas.microsoft.com/office/drawing/2014/main" id="{D6260E60-5DE1-4428-A651-7D4E291422C1}"/>
                </a:ext>
              </a:extLst>
            </p:cNvPr>
            <p:cNvSpPr/>
            <p:nvPr/>
          </p:nvSpPr>
          <p:spPr>
            <a:xfrm>
              <a:off x="3944236" y="6280594"/>
              <a:ext cx="360000" cy="360000"/>
            </a:xfrm>
            <a:prstGeom prst="flowChartConnector">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700" b="0" i="0" u="none" strike="noStrike" kern="1200" cap="none" spc="0" normalizeH="0" baseline="0" noProof="0">
                  <a:ln>
                    <a:noFill/>
                  </a:ln>
                  <a:solidFill>
                    <a:srgbClr val="FFFFFF"/>
                  </a:solidFill>
                  <a:effectLst/>
                  <a:uLnTx/>
                  <a:uFillTx/>
                  <a:latin typeface="Segoe UI Semilight"/>
                  <a:ea typeface="+mn-ea"/>
                  <a:cs typeface="+mn-cs"/>
                </a:rPr>
                <a:t>Risk 2        </a:t>
              </a:r>
            </a:p>
          </p:txBody>
        </p:sp>
      </p:grpSp>
      <p:grpSp>
        <p:nvGrpSpPr>
          <p:cNvPr id="18" name="Group 17">
            <a:extLst>
              <a:ext uri="{FF2B5EF4-FFF2-40B4-BE49-F238E27FC236}">
                <a16:creationId xmlns:a16="http://schemas.microsoft.com/office/drawing/2014/main" id="{88DD135D-761F-4C0C-A04B-54328E214644}"/>
              </a:ext>
            </a:extLst>
          </p:cNvPr>
          <p:cNvGrpSpPr/>
          <p:nvPr/>
        </p:nvGrpSpPr>
        <p:grpSpPr>
          <a:xfrm>
            <a:off x="4059138" y="2214501"/>
            <a:ext cx="522662" cy="2999426"/>
            <a:chOff x="4285850" y="2418424"/>
            <a:chExt cx="522662" cy="2999426"/>
          </a:xfrm>
        </p:grpSpPr>
        <p:sp>
          <p:nvSpPr>
            <p:cNvPr id="21" name="Flowchart: Connector 20">
              <a:extLst>
                <a:ext uri="{FF2B5EF4-FFF2-40B4-BE49-F238E27FC236}">
                  <a16:creationId xmlns:a16="http://schemas.microsoft.com/office/drawing/2014/main" id="{1F3CAD64-89ED-4C7D-ADFA-1E050E7B7361}"/>
                </a:ext>
              </a:extLst>
            </p:cNvPr>
            <p:cNvSpPr/>
            <p:nvPr/>
          </p:nvSpPr>
          <p:spPr>
            <a:xfrm>
              <a:off x="4285850" y="2418424"/>
              <a:ext cx="504000" cy="504000"/>
            </a:xfrm>
            <a:prstGeom prst="flowChartConnector">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700" b="0" i="0" u="none" strike="noStrike" kern="1200" cap="none" spc="0" normalizeH="0" baseline="0" noProof="0">
                  <a:ln>
                    <a:noFill/>
                  </a:ln>
                  <a:solidFill>
                    <a:srgbClr val="FFFFFF"/>
                  </a:solidFill>
                  <a:effectLst/>
                  <a:uLnTx/>
                  <a:uFillTx/>
                  <a:latin typeface="Segoe UI Semilight"/>
                  <a:ea typeface="+mn-ea"/>
                  <a:cs typeface="+mn-cs"/>
                </a:rPr>
                <a:t>On track</a:t>
              </a:r>
            </a:p>
          </p:txBody>
        </p:sp>
        <p:sp>
          <p:nvSpPr>
            <p:cNvPr id="31" name="Flowchart: Connector 30">
              <a:extLst>
                <a:ext uri="{FF2B5EF4-FFF2-40B4-BE49-F238E27FC236}">
                  <a16:creationId xmlns:a16="http://schemas.microsoft.com/office/drawing/2014/main" id="{E05A8695-A580-4C9E-A0A0-31C54FAC476D}"/>
                </a:ext>
              </a:extLst>
            </p:cNvPr>
            <p:cNvSpPr/>
            <p:nvPr/>
          </p:nvSpPr>
          <p:spPr>
            <a:xfrm>
              <a:off x="4295181" y="3536528"/>
              <a:ext cx="504000" cy="504000"/>
            </a:xfrm>
            <a:prstGeom prst="flowChartConnector">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700" b="0" i="0" u="none" strike="noStrike" kern="1200" cap="none" spc="0" normalizeH="0" baseline="0" noProof="0">
                  <a:ln>
                    <a:noFill/>
                  </a:ln>
                  <a:solidFill>
                    <a:srgbClr val="FFFFFF"/>
                  </a:solidFill>
                  <a:effectLst/>
                  <a:uLnTx/>
                  <a:uFillTx/>
                  <a:latin typeface="Segoe UI Semilight"/>
                  <a:ea typeface="+mn-ea"/>
                  <a:cs typeface="+mn-cs"/>
                </a:rPr>
                <a:t>On track</a:t>
              </a:r>
            </a:p>
          </p:txBody>
        </p:sp>
        <p:sp>
          <p:nvSpPr>
            <p:cNvPr id="32" name="Flowchart: Connector 31">
              <a:extLst>
                <a:ext uri="{FF2B5EF4-FFF2-40B4-BE49-F238E27FC236}">
                  <a16:creationId xmlns:a16="http://schemas.microsoft.com/office/drawing/2014/main" id="{9CBC0A5D-E62C-4A94-922D-ACD9E3781200}"/>
                </a:ext>
              </a:extLst>
            </p:cNvPr>
            <p:cNvSpPr/>
            <p:nvPr/>
          </p:nvSpPr>
          <p:spPr>
            <a:xfrm>
              <a:off x="4304512" y="4298729"/>
              <a:ext cx="504000" cy="504000"/>
            </a:xfrm>
            <a:prstGeom prst="flowChartConnector">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700" b="0" i="0" u="none" strike="noStrike" kern="1200" cap="none" spc="0" normalizeH="0" baseline="0" noProof="0">
                  <a:ln>
                    <a:noFill/>
                  </a:ln>
                  <a:solidFill>
                    <a:srgbClr val="FFFFFF"/>
                  </a:solidFill>
                  <a:effectLst/>
                  <a:uLnTx/>
                  <a:uFillTx/>
                  <a:latin typeface="Segoe UI Semilight"/>
                  <a:ea typeface="+mn-ea"/>
                  <a:cs typeface="+mn-cs"/>
                </a:rPr>
                <a:t>On track</a:t>
              </a:r>
            </a:p>
          </p:txBody>
        </p:sp>
        <p:sp>
          <p:nvSpPr>
            <p:cNvPr id="33" name="Flowchart: Connector 32">
              <a:extLst>
                <a:ext uri="{FF2B5EF4-FFF2-40B4-BE49-F238E27FC236}">
                  <a16:creationId xmlns:a16="http://schemas.microsoft.com/office/drawing/2014/main" id="{6D097BAC-CDB2-4227-9A41-9C2C11518FF2}"/>
                </a:ext>
              </a:extLst>
            </p:cNvPr>
            <p:cNvSpPr/>
            <p:nvPr/>
          </p:nvSpPr>
          <p:spPr>
            <a:xfrm>
              <a:off x="4292028" y="4913850"/>
              <a:ext cx="504000" cy="504000"/>
            </a:xfrm>
            <a:prstGeom prst="flowChartConnector">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700" b="0" i="0" u="none" strike="noStrike" kern="1200" cap="none" spc="0" normalizeH="0" baseline="0" noProof="0">
                  <a:ln>
                    <a:noFill/>
                  </a:ln>
                  <a:solidFill>
                    <a:schemeClr val="tx1"/>
                  </a:solidFill>
                  <a:effectLst/>
                  <a:uLnTx/>
                  <a:uFillTx/>
                  <a:latin typeface="Segoe UI Semilight"/>
                  <a:ea typeface="+mn-ea"/>
                  <a:cs typeface="+mn-cs"/>
                </a:rPr>
                <a:t>Risk 1</a:t>
              </a:r>
            </a:p>
          </p:txBody>
        </p:sp>
      </p:grpSp>
      <p:sp>
        <p:nvSpPr>
          <p:cNvPr id="35" name="Flowchart: Connector 34">
            <a:extLst>
              <a:ext uri="{FF2B5EF4-FFF2-40B4-BE49-F238E27FC236}">
                <a16:creationId xmlns:a16="http://schemas.microsoft.com/office/drawing/2014/main" id="{B65CD545-617B-47DD-AE10-7777EFBEFEC5}"/>
              </a:ext>
            </a:extLst>
          </p:cNvPr>
          <p:cNvSpPr/>
          <p:nvPr/>
        </p:nvSpPr>
        <p:spPr>
          <a:xfrm>
            <a:off x="4068469" y="5366179"/>
            <a:ext cx="504000" cy="504000"/>
          </a:xfrm>
          <a:prstGeom prst="flowChartConnector">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700" b="0" i="0" u="none" strike="noStrike" kern="1200" cap="none" spc="0" normalizeH="0" baseline="0" noProof="0">
                <a:ln>
                  <a:noFill/>
                </a:ln>
                <a:solidFill>
                  <a:srgbClr val="FFFFFF"/>
                </a:solidFill>
                <a:effectLst/>
                <a:uLnTx/>
                <a:uFillTx/>
                <a:latin typeface="Segoe UI Semilight"/>
                <a:ea typeface="+mn-ea"/>
                <a:cs typeface="+mn-cs"/>
              </a:rPr>
              <a:t>On track</a:t>
            </a:r>
          </a:p>
        </p:txBody>
      </p:sp>
      <p:sp>
        <p:nvSpPr>
          <p:cNvPr id="17" name="Flowchart: Connector 16">
            <a:extLst>
              <a:ext uri="{FF2B5EF4-FFF2-40B4-BE49-F238E27FC236}">
                <a16:creationId xmlns:a16="http://schemas.microsoft.com/office/drawing/2014/main" id="{3F9644FD-0C4B-4BBF-A736-F195A1E5F716}"/>
              </a:ext>
            </a:extLst>
          </p:cNvPr>
          <p:cNvSpPr/>
          <p:nvPr/>
        </p:nvSpPr>
        <p:spPr>
          <a:xfrm>
            <a:off x="4079201" y="5950019"/>
            <a:ext cx="504000" cy="504000"/>
          </a:xfrm>
          <a:prstGeom prst="flowChartConnector">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700" b="0" i="0" u="none" strike="noStrike" kern="1200" cap="none" spc="0" normalizeH="0" baseline="0" noProof="0">
                <a:ln>
                  <a:noFill/>
                </a:ln>
                <a:solidFill>
                  <a:srgbClr val="FFFFFF"/>
                </a:solidFill>
                <a:effectLst/>
                <a:uLnTx/>
                <a:uFillTx/>
                <a:latin typeface="Segoe UI Semilight"/>
                <a:ea typeface="+mn-ea"/>
                <a:cs typeface="+mn-cs"/>
              </a:rPr>
              <a:t>On track</a:t>
            </a:r>
          </a:p>
        </p:txBody>
      </p:sp>
    </p:spTree>
    <p:extLst>
      <p:ext uri="{BB962C8B-B14F-4D97-AF65-F5344CB8AC3E}">
        <p14:creationId xmlns:p14="http://schemas.microsoft.com/office/powerpoint/2010/main" val="28056196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6">
            <a:extLst>
              <a:ext uri="{FF2B5EF4-FFF2-40B4-BE49-F238E27FC236}">
                <a16:creationId xmlns:a16="http://schemas.microsoft.com/office/drawing/2014/main" id="{08CD1FA7-1342-4698-AF42-2E2938F118BB}"/>
              </a:ext>
            </a:extLst>
          </p:cNvPr>
          <p:cNvGraphicFramePr>
            <a:graphicFrameLocks noGrp="1"/>
          </p:cNvGraphicFramePr>
          <p:nvPr>
            <p:extLst>
              <p:ext uri="{D42A27DB-BD31-4B8C-83A1-F6EECF244321}">
                <p14:modId xmlns:p14="http://schemas.microsoft.com/office/powerpoint/2010/main" val="1995229620"/>
              </p:ext>
            </p:extLst>
          </p:nvPr>
        </p:nvGraphicFramePr>
        <p:xfrm>
          <a:off x="0" y="895489"/>
          <a:ext cx="12192000" cy="469519"/>
        </p:xfrm>
        <a:graphic>
          <a:graphicData uri="http://schemas.openxmlformats.org/drawingml/2006/table">
            <a:tbl>
              <a:tblPr firstRow="1" bandRow="1">
                <a:tableStyleId>{5C22544A-7EE6-4342-B048-85BDC9FD1C3A}</a:tableStyleId>
              </a:tblPr>
              <a:tblGrid>
                <a:gridCol w="12192000">
                  <a:extLst>
                    <a:ext uri="{9D8B030D-6E8A-4147-A177-3AD203B41FA5}">
                      <a16:colId xmlns:a16="http://schemas.microsoft.com/office/drawing/2014/main" val="2196425789"/>
                    </a:ext>
                  </a:extLst>
                </a:gridCol>
              </a:tblGrid>
              <a:tr h="469519">
                <a:tc>
                  <a:txBody>
                    <a:bodyPr/>
                    <a:lstStyle/>
                    <a:p>
                      <a:endParaRPr lang="en-AU"/>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3862452662"/>
                  </a:ext>
                </a:extLst>
              </a:tr>
            </a:tbl>
          </a:graphicData>
        </a:graphic>
      </p:graphicFrame>
      <p:sp>
        <p:nvSpPr>
          <p:cNvPr id="3" name="Rectangle 2">
            <a:extLst>
              <a:ext uri="{FF2B5EF4-FFF2-40B4-BE49-F238E27FC236}">
                <a16:creationId xmlns:a16="http://schemas.microsoft.com/office/drawing/2014/main" id="{17D396CD-8649-4D7D-ABC4-764E4B5F5477}"/>
              </a:ext>
            </a:extLst>
          </p:cNvPr>
          <p:cNvSpPr/>
          <p:nvPr/>
        </p:nvSpPr>
        <p:spPr>
          <a:xfrm>
            <a:off x="140677" y="6022731"/>
            <a:ext cx="2514600" cy="783385"/>
          </a:xfrm>
          <a:prstGeom prst="rect">
            <a:avLst/>
          </a:prstGeom>
          <a:solidFill>
            <a:srgbClr val="E0E8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srgbClr val="FFFFFF"/>
              </a:solidFill>
              <a:effectLst/>
              <a:uLnTx/>
              <a:uFillTx/>
              <a:latin typeface="Segoe UI Semilight"/>
              <a:ea typeface="+mn-ea"/>
              <a:cs typeface="+mn-cs"/>
            </a:endParaRPr>
          </a:p>
        </p:txBody>
      </p:sp>
      <p:sp>
        <p:nvSpPr>
          <p:cNvPr id="2" name="Title 1">
            <a:extLst>
              <a:ext uri="{FF2B5EF4-FFF2-40B4-BE49-F238E27FC236}">
                <a16:creationId xmlns:a16="http://schemas.microsoft.com/office/drawing/2014/main" id="{CBD1B524-7198-4422-862C-F5D721E7C9FF}"/>
              </a:ext>
            </a:extLst>
          </p:cNvPr>
          <p:cNvSpPr>
            <a:spLocks noGrp="1"/>
          </p:cNvSpPr>
          <p:nvPr>
            <p:ph type="title"/>
          </p:nvPr>
        </p:nvSpPr>
        <p:spPr>
          <a:xfrm>
            <a:off x="205710" y="39567"/>
            <a:ext cx="11621855" cy="843429"/>
          </a:xfrm>
        </p:spPr>
        <p:txBody>
          <a:bodyPr>
            <a:normAutofit/>
          </a:bodyPr>
          <a:lstStyle/>
          <a:p>
            <a:pPr>
              <a:lnSpc>
                <a:spcPct val="80000"/>
              </a:lnSpc>
            </a:pPr>
            <a:r>
              <a:rPr lang="en-AU" sz="3200"/>
              <a:t>Part B – Other Industry Capabilities – Round #7 as at 14/5</a:t>
            </a:r>
          </a:p>
        </p:txBody>
      </p:sp>
      <p:sp>
        <p:nvSpPr>
          <p:cNvPr id="4" name="Slide Number Placeholder 3">
            <a:extLst>
              <a:ext uri="{FF2B5EF4-FFF2-40B4-BE49-F238E27FC236}">
                <a16:creationId xmlns:a16="http://schemas.microsoft.com/office/drawing/2014/main" id="{7B47FA67-80BA-4B37-91BB-2B0D9C0C0D57}"/>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C81F68-4976-451A-B2E9-79BCBD2F70CC}" type="slidenum">
              <a:rPr kumimoji="0" lang="en-AU" sz="1200" b="0" i="0" u="none" strike="noStrike" kern="1200" cap="none" spc="0" normalizeH="0" baseline="0" noProof="0" smtClean="0">
                <a:ln>
                  <a:noFill/>
                </a:ln>
                <a:solidFill>
                  <a:srgbClr val="222324">
                    <a:tint val="75000"/>
                  </a:srgbClr>
                </a:solidFill>
                <a:effectLst/>
                <a:uLnTx/>
                <a:uFillTx/>
                <a:latin typeface="Segoe UI Semiligh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AU" sz="1200" b="0" i="0" u="none" strike="noStrike" kern="1200" cap="none" spc="0" normalizeH="0" baseline="0" noProof="0">
              <a:ln>
                <a:noFill/>
              </a:ln>
              <a:solidFill>
                <a:srgbClr val="222324">
                  <a:tint val="75000"/>
                </a:srgbClr>
              </a:solidFill>
              <a:effectLst/>
              <a:uLnTx/>
              <a:uFillTx/>
              <a:latin typeface="Segoe UI Semilight"/>
              <a:ea typeface="+mn-ea"/>
              <a:cs typeface="+mn-cs"/>
            </a:endParaRPr>
          </a:p>
        </p:txBody>
      </p:sp>
      <p:graphicFrame>
        <p:nvGraphicFramePr>
          <p:cNvPr id="6" name="Table 5">
            <a:extLst>
              <a:ext uri="{FF2B5EF4-FFF2-40B4-BE49-F238E27FC236}">
                <a16:creationId xmlns:a16="http://schemas.microsoft.com/office/drawing/2014/main" id="{EA4B267B-101A-4719-AD5E-64B0E92DF172}"/>
              </a:ext>
            </a:extLst>
          </p:cNvPr>
          <p:cNvGraphicFramePr>
            <a:graphicFrameLocks noGrp="1"/>
          </p:cNvGraphicFramePr>
          <p:nvPr>
            <p:extLst>
              <p:ext uri="{D42A27DB-BD31-4B8C-83A1-F6EECF244321}">
                <p14:modId xmlns:p14="http://schemas.microsoft.com/office/powerpoint/2010/main" val="3140094853"/>
              </p:ext>
            </p:extLst>
          </p:nvPr>
        </p:nvGraphicFramePr>
        <p:xfrm>
          <a:off x="0" y="882516"/>
          <a:ext cx="12191999" cy="6070513"/>
        </p:xfrm>
        <a:graphic>
          <a:graphicData uri="http://schemas.openxmlformats.org/drawingml/2006/table">
            <a:tbl>
              <a:tblPr firstRow="1" bandRow="1">
                <a:tableStyleId>{7DF18680-E054-41AD-8BC1-D1AEF772440D}</a:tableStyleId>
              </a:tblPr>
              <a:tblGrid>
                <a:gridCol w="1075259">
                  <a:extLst>
                    <a:ext uri="{9D8B030D-6E8A-4147-A177-3AD203B41FA5}">
                      <a16:colId xmlns:a16="http://schemas.microsoft.com/office/drawing/2014/main" val="3462172089"/>
                    </a:ext>
                  </a:extLst>
                </a:gridCol>
                <a:gridCol w="2676707">
                  <a:extLst>
                    <a:ext uri="{9D8B030D-6E8A-4147-A177-3AD203B41FA5}">
                      <a16:colId xmlns:a16="http://schemas.microsoft.com/office/drawing/2014/main" val="702573530"/>
                    </a:ext>
                  </a:extLst>
                </a:gridCol>
                <a:gridCol w="693574">
                  <a:extLst>
                    <a:ext uri="{9D8B030D-6E8A-4147-A177-3AD203B41FA5}">
                      <a16:colId xmlns:a16="http://schemas.microsoft.com/office/drawing/2014/main" val="679785740"/>
                    </a:ext>
                  </a:extLst>
                </a:gridCol>
                <a:gridCol w="7746459">
                  <a:extLst>
                    <a:ext uri="{9D8B030D-6E8A-4147-A177-3AD203B41FA5}">
                      <a16:colId xmlns:a16="http://schemas.microsoft.com/office/drawing/2014/main" val="2121114831"/>
                    </a:ext>
                  </a:extLst>
                </a:gridCol>
              </a:tblGrid>
              <a:tr h="374264">
                <a:tc>
                  <a:txBody>
                    <a:bodyPr/>
                    <a:lstStyle/>
                    <a:p>
                      <a:r>
                        <a:rPr lang="en-AU" sz="900"/>
                        <a:t>Responsible Participant </a:t>
                      </a:r>
                    </a:p>
                  </a:txBody>
                  <a:tcPr marL="36000" marR="36000" anchor="ctr"/>
                </a:tc>
                <a:tc>
                  <a:txBody>
                    <a:bodyPr/>
                    <a:lstStyle/>
                    <a:p>
                      <a:r>
                        <a:rPr lang="en-AU" sz="900"/>
                        <a:t>Criteria</a:t>
                      </a:r>
                    </a:p>
                  </a:txBody>
                  <a:tcPr marL="36000" marR="36000" anchor="ctr"/>
                </a:tc>
                <a:tc>
                  <a:txBody>
                    <a:bodyPr/>
                    <a:lstStyle/>
                    <a:p>
                      <a:pPr algn="ctr"/>
                      <a:r>
                        <a:rPr lang="en-AU" sz="900"/>
                        <a:t>Status</a:t>
                      </a:r>
                    </a:p>
                  </a:txBody>
                  <a:tcPr marL="36000" marR="36000" anchor="ctr"/>
                </a:tc>
                <a:tc>
                  <a:txBody>
                    <a:bodyPr/>
                    <a:lstStyle/>
                    <a:p>
                      <a:r>
                        <a:rPr lang="en-AU" sz="900"/>
                        <a:t>Comments</a:t>
                      </a:r>
                    </a:p>
                  </a:txBody>
                  <a:tcPr marL="36000" marR="36000" anchor="ctr"/>
                </a:tc>
                <a:extLst>
                  <a:ext uri="{0D108BD9-81ED-4DB2-BD59-A6C34878D82A}">
                    <a16:rowId xmlns:a16="http://schemas.microsoft.com/office/drawing/2014/main" val="2237724404"/>
                  </a:ext>
                </a:extLst>
              </a:tr>
              <a:tr h="803109">
                <a:tc>
                  <a:txBody>
                    <a:bodyPr/>
                    <a:lstStyle/>
                    <a:p>
                      <a:pPr algn="ctr"/>
                      <a:r>
                        <a:rPr lang="en-AU" sz="1000" b="1">
                          <a:latin typeface="Segoe UI Semilight" panose="020B0402040204020203" pitchFamily="34" charset="0"/>
                          <a:cs typeface="Segoe UI Semilight" panose="020B0402040204020203" pitchFamily="34" charset="0"/>
                        </a:rPr>
                        <a:t>Retailer</a:t>
                      </a:r>
                    </a:p>
                  </a:txBody>
                  <a:tcPr marL="36000" marR="36000" anchor="ctr"/>
                </a:tc>
                <a:tc>
                  <a:txBody>
                    <a:bodyPr/>
                    <a:lstStyle/>
                    <a:p>
                      <a:pPr>
                        <a:spcAft>
                          <a:spcPts val="300"/>
                        </a:spcAft>
                      </a:pPr>
                      <a:r>
                        <a:rPr lang="en-AU" sz="1000">
                          <a:latin typeface="Segoe UI Semilight" panose="020B0402040204020203" pitchFamily="34" charset="0"/>
                          <a:cs typeface="Segoe UI Semilight" panose="020B0402040204020203" pitchFamily="34" charset="0"/>
                        </a:rPr>
                        <a:t>Receive and process 5-minute metering data.</a:t>
                      </a:r>
                    </a:p>
                    <a:p>
                      <a:r>
                        <a:rPr lang="en-AU" sz="1000">
                          <a:latin typeface="Segoe UI Semilight" panose="020B0402040204020203" pitchFamily="34" charset="0"/>
                          <a:cs typeface="Segoe UI Semilight" panose="020B0402040204020203" pitchFamily="34" charset="0"/>
                        </a:rPr>
                        <a:t>Receive and process 5-minute settlement data.</a:t>
                      </a:r>
                    </a:p>
                  </a:txBody>
                  <a:tcPr marL="36000" marR="36000" anchor="ctr"/>
                </a:tc>
                <a:tc>
                  <a:txBody>
                    <a:bodyPr/>
                    <a:lstStyle/>
                    <a:p>
                      <a:endParaRPr lang="en-AU" sz="800"/>
                    </a:p>
                  </a:txBody>
                  <a:tcPr marL="36000" marR="36000" anchor="ctr">
                    <a:solidFill>
                      <a:schemeClr val="tx1"/>
                    </a:solidFill>
                  </a:tcPr>
                </a:tc>
                <a:tc>
                  <a:txBody>
                    <a:bodyPr/>
                    <a:lstStyle/>
                    <a:p>
                      <a:pPr marL="171450" indent="-171450">
                        <a:spcAft>
                          <a:spcPts val="300"/>
                        </a:spcAft>
                        <a:buFont typeface="Arial" panose="020B0604020202020204" pitchFamily="34" charset="0"/>
                        <a:buChar char="•"/>
                      </a:pPr>
                      <a:r>
                        <a:rPr lang="en-AU" sz="950" i="0"/>
                        <a:t>All responding retailers (17, representing 85 % of retail load)</a:t>
                      </a:r>
                      <a:r>
                        <a:rPr lang="en-AU" sz="950" b="0" i="0"/>
                        <a:t> reporting ‘On track’.  Coverage lower this round with one major retailer not reporting</a:t>
                      </a:r>
                    </a:p>
                    <a:p>
                      <a:pPr marL="171450" indent="-171450">
                        <a:spcAft>
                          <a:spcPts val="300"/>
                        </a:spcAft>
                        <a:buFont typeface="Arial" panose="020B0604020202020204" pitchFamily="34" charset="0"/>
                        <a:buChar char="•"/>
                      </a:pPr>
                      <a:r>
                        <a:rPr lang="en-AU" sz="950" i="0"/>
                        <a:t>16/17 retailers plan to </a:t>
                      </a:r>
                      <a:r>
                        <a:rPr lang="en-AU" sz="950" b="0" i="0"/>
                        <a:t>participate in Market trials. 5 intend to receive 5min data pre 1 Oct</a:t>
                      </a:r>
                    </a:p>
                    <a:p>
                      <a:pPr marL="171450" indent="-171450">
                        <a:spcAft>
                          <a:spcPts val="300"/>
                        </a:spcAft>
                        <a:buFont typeface="Arial" panose="020B0604020202020204" pitchFamily="34" charset="0"/>
                        <a:buChar char="•"/>
                      </a:pPr>
                      <a:r>
                        <a:rPr lang="en-AU" sz="950" i="0"/>
                        <a:t>10/17 intend to perform in Bi-Lateral Testing, 1 Q1, 7Q2 commencement</a:t>
                      </a:r>
                    </a:p>
                    <a:p>
                      <a:pPr marL="171450" indent="-171450">
                        <a:spcAft>
                          <a:spcPts val="300"/>
                        </a:spcAft>
                        <a:buFont typeface="Arial" panose="020B0604020202020204" pitchFamily="34" charset="0"/>
                        <a:buChar char="•"/>
                      </a:pPr>
                      <a:r>
                        <a:rPr lang="en-AU" sz="950" i="0"/>
                        <a:t>16/17 ‘On-track’ for 5 min settlement data, with 1 late  1 at risk for UFE Allocation</a:t>
                      </a:r>
                    </a:p>
                  </a:txBody>
                  <a:tcPr marL="36000" marR="36000" anchor="ctr"/>
                </a:tc>
                <a:extLst>
                  <a:ext uri="{0D108BD9-81ED-4DB2-BD59-A6C34878D82A}">
                    <a16:rowId xmlns:a16="http://schemas.microsoft.com/office/drawing/2014/main" val="2886843936"/>
                  </a:ext>
                </a:extLst>
              </a:tr>
              <a:tr h="319693">
                <a:tc rowSpan="2">
                  <a:txBody>
                    <a:bodyPr/>
                    <a:lstStyle/>
                    <a:p>
                      <a:pPr algn="ctr">
                        <a:lnSpc>
                          <a:spcPct val="100000"/>
                        </a:lnSpc>
                        <a:spcBef>
                          <a:spcPts val="0"/>
                        </a:spcBef>
                        <a:spcAft>
                          <a:spcPts val="0"/>
                        </a:spcAft>
                      </a:pPr>
                      <a:r>
                        <a:rPr lang="en-AU" sz="1000" b="1">
                          <a:latin typeface="Segoe UI Semilight" panose="020B0402040204020203" pitchFamily="34" charset="0"/>
                          <a:cs typeface="Segoe UI Semilight" panose="020B0402040204020203" pitchFamily="34" charset="0"/>
                        </a:rPr>
                        <a:t>DNSP</a:t>
                      </a:r>
                    </a:p>
                    <a:p>
                      <a:pPr algn="ctr">
                        <a:lnSpc>
                          <a:spcPct val="100000"/>
                        </a:lnSpc>
                        <a:spcBef>
                          <a:spcPts val="0"/>
                        </a:spcBef>
                        <a:spcAft>
                          <a:spcPts val="0"/>
                        </a:spcAft>
                      </a:pPr>
                      <a:endParaRPr lang="en-AU" sz="1000" b="1">
                        <a:latin typeface="Segoe UI Semilight" panose="020B0402040204020203" pitchFamily="34" charset="0"/>
                        <a:cs typeface="Segoe UI Semilight" panose="020B0402040204020203" pitchFamily="34" charset="0"/>
                      </a:endParaRPr>
                    </a:p>
                  </a:txBody>
                  <a:tcPr marL="36000" marR="36000"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AU" sz="1000">
                          <a:latin typeface="Segoe UI Semilight" panose="020B0402040204020203" pitchFamily="34" charset="0"/>
                          <a:cs typeface="Segoe UI Semilight" panose="020B0402040204020203" pitchFamily="34" charset="0"/>
                        </a:rPr>
                        <a:t>Receive and process 5-minute metering data.</a:t>
                      </a:r>
                    </a:p>
                  </a:txBody>
                  <a:tcPr marL="36000" marR="36000" anchor="ctr"/>
                </a:tc>
                <a:tc rowSpan="2">
                  <a:txBody>
                    <a:bodyPr/>
                    <a:lstStyle/>
                    <a:p>
                      <a:pPr>
                        <a:lnSpc>
                          <a:spcPct val="100000"/>
                        </a:lnSpc>
                        <a:spcBef>
                          <a:spcPts val="0"/>
                        </a:spcBef>
                        <a:spcAft>
                          <a:spcPts val="0"/>
                        </a:spcAft>
                      </a:pPr>
                      <a:endParaRPr lang="en-AU" sz="800"/>
                    </a:p>
                  </a:txBody>
                  <a:tcPr marL="36000" marR="36000" anchor="ctr">
                    <a:solidFill>
                      <a:schemeClr val="tx1"/>
                    </a:solidFill>
                  </a:tcPr>
                </a:tc>
                <a:tc>
                  <a:txBody>
                    <a:bodyPr/>
                    <a:lstStyle/>
                    <a:p>
                      <a:pPr marL="171450" indent="-171450">
                        <a:lnSpc>
                          <a:spcPct val="100000"/>
                        </a:lnSpc>
                        <a:spcBef>
                          <a:spcPts val="0"/>
                        </a:spcBef>
                        <a:spcAft>
                          <a:spcPts val="0"/>
                        </a:spcAft>
                        <a:buFont typeface="Arial" panose="020B0604020202020204" pitchFamily="34" charset="0"/>
                        <a:buChar char="•"/>
                      </a:pPr>
                      <a:r>
                        <a:rPr lang="en-AU" sz="950"/>
                        <a:t>10/10 DNSPs reporting</a:t>
                      </a:r>
                      <a:r>
                        <a:rPr lang="en-AU" sz="950" b="0"/>
                        <a:t> ‘On track’</a:t>
                      </a:r>
                      <a:r>
                        <a:rPr lang="en-AU" sz="950"/>
                        <a:t> to receive 5-minute data and planning on participating in market trials.  </a:t>
                      </a:r>
                    </a:p>
                  </a:txBody>
                  <a:tcPr marL="36000" marR="36000" anchor="ctr"/>
                </a:tc>
                <a:extLst>
                  <a:ext uri="{0D108BD9-81ED-4DB2-BD59-A6C34878D82A}">
                    <a16:rowId xmlns:a16="http://schemas.microsoft.com/office/drawing/2014/main" val="3585666908"/>
                  </a:ext>
                </a:extLst>
              </a:tr>
              <a:tr h="834297">
                <a:tc vMerge="1">
                  <a:txBody>
                    <a:bodyPr/>
                    <a:lstStyle/>
                    <a:p>
                      <a:pPr algn="ctr"/>
                      <a:endParaRPr lang="en-AU" sz="1000" b="1"/>
                    </a:p>
                  </a:txBody>
                  <a:tcPr marL="36000" marR="36000" anchor="ctr"/>
                </a:tc>
                <a:tc>
                  <a:txBody>
                    <a:bodyPr/>
                    <a:lstStyle/>
                    <a:p>
                      <a:pPr>
                        <a:lnSpc>
                          <a:spcPct val="100000"/>
                        </a:lnSpc>
                        <a:spcBef>
                          <a:spcPts val="0"/>
                        </a:spcBef>
                        <a:spcAft>
                          <a:spcPts val="0"/>
                        </a:spcAft>
                      </a:pPr>
                      <a:r>
                        <a:rPr lang="en-AU" sz="1000">
                          <a:latin typeface="Segoe UI Semilight" panose="020B0402040204020203" pitchFamily="34" charset="0"/>
                          <a:cs typeface="Segoe UI Semilight" panose="020B0402040204020203" pitchFamily="34" charset="0"/>
                        </a:rPr>
                        <a:t>Provide GS metering and standing data updates (incl. NCONUML).</a:t>
                      </a:r>
                    </a:p>
                  </a:txBody>
                  <a:tcPr marL="36000" marR="36000" anchor="ctr"/>
                </a:tc>
                <a:tc vMerge="1">
                  <a:txBody>
                    <a:bodyPr/>
                    <a:lstStyle/>
                    <a:p>
                      <a:endParaRPr lang="en-AU" sz="1050"/>
                    </a:p>
                  </a:txBody>
                  <a:tcPr marL="36000" marR="36000" anchor="ctr">
                    <a:solidFill>
                      <a:schemeClr val="tx1"/>
                    </a:solidFill>
                  </a:tcPr>
                </a:tc>
                <a:tc>
                  <a:txBody>
                    <a:bodyPr/>
                    <a:lstStyle/>
                    <a:p>
                      <a:pPr marL="171450" indent="-171450">
                        <a:lnSpc>
                          <a:spcPct val="100000"/>
                        </a:lnSpc>
                        <a:spcBef>
                          <a:spcPts val="0"/>
                        </a:spcBef>
                        <a:spcAft>
                          <a:spcPts val="0"/>
                        </a:spcAft>
                        <a:buFont typeface="Arial" panose="020B0604020202020204" pitchFamily="34" charset="0"/>
                        <a:buChar char="•"/>
                      </a:pPr>
                      <a:r>
                        <a:rPr lang="en-AU" sz="950"/>
                        <a:t>10/10 DNSPs </a:t>
                      </a:r>
                      <a:r>
                        <a:rPr lang="en-AU" sz="950" b="0"/>
                        <a:t>reporting overall program ‘On track</a:t>
                      </a:r>
                      <a:r>
                        <a:rPr lang="en-AU" sz="950"/>
                        <a:t>’ with average program completion of 50-74%  </a:t>
                      </a:r>
                    </a:p>
                    <a:p>
                      <a:pPr marL="171450" indent="-171450">
                        <a:lnSpc>
                          <a:spcPct val="100000"/>
                        </a:lnSpc>
                        <a:spcBef>
                          <a:spcPts val="0"/>
                        </a:spcBef>
                        <a:spcAft>
                          <a:spcPts val="0"/>
                        </a:spcAft>
                        <a:buFont typeface="Arial" panose="020B0604020202020204" pitchFamily="34" charset="0"/>
                        <a:buChar char="•"/>
                      </a:pPr>
                      <a:r>
                        <a:rPr lang="en-AU" sz="950"/>
                        <a:t>Some DNSPs in Victorian Jurisdiction are reporting at risk or late for GS Data population, with impact assessments requested re timing and energy volumes</a:t>
                      </a:r>
                    </a:p>
                    <a:p>
                      <a:pPr marL="171450" indent="-171450">
                        <a:lnSpc>
                          <a:spcPct val="100000"/>
                        </a:lnSpc>
                        <a:spcBef>
                          <a:spcPts val="0"/>
                        </a:spcBef>
                        <a:spcAft>
                          <a:spcPts val="0"/>
                        </a:spcAft>
                        <a:buFont typeface="Arial" panose="020B0604020202020204" pitchFamily="34" charset="0"/>
                        <a:buChar char="•"/>
                      </a:pPr>
                      <a:r>
                        <a:rPr lang="en-AU" sz="950"/>
                        <a:t>Type 7 Metering Data “On Track” </a:t>
                      </a:r>
                    </a:p>
                    <a:p>
                      <a:pPr marL="171450" indent="-171450">
                        <a:lnSpc>
                          <a:spcPct val="100000"/>
                        </a:lnSpc>
                        <a:spcBef>
                          <a:spcPts val="0"/>
                        </a:spcBef>
                        <a:spcAft>
                          <a:spcPts val="0"/>
                        </a:spcAft>
                        <a:buFont typeface="Arial" panose="020B0604020202020204" pitchFamily="34" charset="0"/>
                        <a:buChar char="•"/>
                      </a:pPr>
                      <a:r>
                        <a:rPr lang="en-AU" sz="950"/>
                        <a:t>1 Participant reporting ‘At-risk’ for the delivery of NCONUML, </a:t>
                      </a:r>
                    </a:p>
                  </a:txBody>
                  <a:tcPr marL="36000" marR="36000" anchor="ctr"/>
                </a:tc>
                <a:extLst>
                  <a:ext uri="{0D108BD9-81ED-4DB2-BD59-A6C34878D82A}">
                    <a16:rowId xmlns:a16="http://schemas.microsoft.com/office/drawing/2014/main" val="905721622"/>
                  </a:ext>
                </a:extLst>
              </a:tr>
              <a:tr h="417874">
                <a:tc rowSpan="2">
                  <a:txBody>
                    <a:bodyPr/>
                    <a:lstStyle/>
                    <a:p>
                      <a:pPr algn="ctr"/>
                      <a:r>
                        <a:rPr lang="en-AU" sz="1000" b="1">
                          <a:latin typeface="Segoe UI Semilight" panose="020B0402040204020203" pitchFamily="34" charset="0"/>
                          <a:cs typeface="Segoe UI Semilight" panose="020B0402040204020203" pitchFamily="34" charset="0"/>
                        </a:rPr>
                        <a:t>TNSP</a:t>
                      </a:r>
                    </a:p>
                  </a:txBody>
                  <a:tcPr marL="36000" marR="36000"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AU" sz="1000">
                          <a:latin typeface="Segoe UI Semilight" panose="020B0402040204020203" pitchFamily="34" charset="0"/>
                          <a:cs typeface="Segoe UI Semilight" panose="020B0402040204020203" pitchFamily="34" charset="0"/>
                        </a:rPr>
                        <a:t>Receive and process 5-minute metering data</a:t>
                      </a:r>
                    </a:p>
                  </a:txBody>
                  <a:tcPr marL="36000" marR="36000" anchor="ctr"/>
                </a:tc>
                <a:tc rowSpan="2">
                  <a:txBody>
                    <a:bodyPr/>
                    <a:lstStyle/>
                    <a:p>
                      <a:endParaRPr lang="en-AU" sz="800"/>
                    </a:p>
                  </a:txBody>
                  <a:tcPr marL="36000" marR="36000" anchor="ctr">
                    <a:solidFill>
                      <a:schemeClr val="tx1"/>
                    </a:solidFill>
                  </a:tcPr>
                </a:tc>
                <a:tc>
                  <a:txBody>
                    <a:bodyPr/>
                    <a:lstStyle/>
                    <a:p>
                      <a:pPr marL="171450" indent="-171450">
                        <a:buFont typeface="Arial" panose="020B0604020202020204" pitchFamily="34" charset="0"/>
                        <a:buChar char="•"/>
                      </a:pPr>
                      <a:r>
                        <a:rPr lang="en-AU" sz="950">
                          <a:solidFill>
                            <a:schemeClr val="tx1"/>
                          </a:solidFill>
                        </a:rPr>
                        <a:t>6/6 TNSPs reporting ‘On track' to receive 5-minute data</a:t>
                      </a:r>
                    </a:p>
                    <a:p>
                      <a:pPr marL="171450" indent="-171450">
                        <a:buFont typeface="Arial" panose="020B0604020202020204" pitchFamily="34" charset="0"/>
                        <a:buChar char="•"/>
                      </a:pPr>
                      <a:r>
                        <a:rPr lang="en-AU" sz="950">
                          <a:solidFill>
                            <a:schemeClr val="tx1"/>
                          </a:solidFill>
                        </a:rPr>
                        <a:t>2/6 have the intention to receive 5-minute data prior to the Rule commencement date</a:t>
                      </a:r>
                    </a:p>
                  </a:txBody>
                  <a:tcPr marL="36000" marR="36000" anchor="ctr"/>
                </a:tc>
                <a:extLst>
                  <a:ext uri="{0D108BD9-81ED-4DB2-BD59-A6C34878D82A}">
                    <a16:rowId xmlns:a16="http://schemas.microsoft.com/office/drawing/2014/main" val="1757833865"/>
                  </a:ext>
                </a:extLst>
              </a:tr>
              <a:tr h="272028">
                <a:tc vMerge="1">
                  <a:txBody>
                    <a:bodyPr/>
                    <a:lstStyle/>
                    <a:p>
                      <a:pPr algn="ctr"/>
                      <a:endParaRPr lang="en-AU" sz="1000" b="1"/>
                    </a:p>
                  </a:txBody>
                  <a:tcPr marL="36000" marR="36000" anchor="ctr"/>
                </a:tc>
                <a:tc>
                  <a:txBody>
                    <a:bodyPr/>
                    <a:lstStyle/>
                    <a:p>
                      <a:pPr marL="0" marR="0" lvl="0" indent="0" algn="l" rtl="0" eaLnBrk="1" fontAlgn="auto" latinLnBrk="0" hangingPunct="1">
                        <a:lnSpc>
                          <a:spcPct val="100000"/>
                        </a:lnSpc>
                        <a:spcBef>
                          <a:spcPts val="0"/>
                        </a:spcBef>
                        <a:spcAft>
                          <a:spcPts val="0"/>
                        </a:spcAft>
                        <a:buClrTx/>
                        <a:buSzTx/>
                        <a:buFontTx/>
                        <a:buNone/>
                      </a:pPr>
                      <a:r>
                        <a:rPr lang="en-AU" sz="1000">
                          <a:latin typeface="Segoe UI Semilight" panose="020B0402040204020203" pitchFamily="34" charset="0"/>
                          <a:cs typeface="Segoe UI Semilight" panose="020B0402040204020203" pitchFamily="34" charset="0"/>
                        </a:rPr>
                        <a:t>Provide GS metering and standing data updates </a:t>
                      </a:r>
                    </a:p>
                  </a:txBody>
                  <a:tcPr marL="36000" marR="36000" anchor="ctr"/>
                </a:tc>
                <a:tc vMerge="1">
                  <a:txBody>
                    <a:bodyPr/>
                    <a:lstStyle/>
                    <a:p>
                      <a:endParaRPr lang="en-AU" sz="1050"/>
                    </a:p>
                  </a:txBody>
                  <a:tcPr marL="36000" marR="36000" anchor="ctr">
                    <a:solidFill>
                      <a:schemeClr val="tx1"/>
                    </a:solidFill>
                  </a:tcPr>
                </a:tc>
                <a:tc>
                  <a:txBody>
                    <a:bodyPr/>
                    <a:lstStyle/>
                    <a:p>
                      <a:pPr marL="171450" indent="-171450">
                        <a:buFont typeface="Arial" panose="020B0604020202020204" pitchFamily="34" charset="0"/>
                        <a:buChar char="•"/>
                      </a:pPr>
                      <a:r>
                        <a:rPr lang="en-AU" sz="950">
                          <a:solidFill>
                            <a:schemeClr val="tx1"/>
                          </a:solidFill>
                        </a:rPr>
                        <a:t>6/6 reporting ‘On track’.  </a:t>
                      </a:r>
                    </a:p>
                  </a:txBody>
                  <a:tcPr marL="36000" marR="36000" anchor="ctr"/>
                </a:tc>
                <a:extLst>
                  <a:ext uri="{0D108BD9-81ED-4DB2-BD59-A6C34878D82A}">
                    <a16:rowId xmlns:a16="http://schemas.microsoft.com/office/drawing/2014/main" val="4185138651"/>
                  </a:ext>
                </a:extLst>
              </a:tr>
              <a:tr h="686151">
                <a:tc rowSpan="4">
                  <a:txBody>
                    <a:bodyPr/>
                    <a:lstStyle/>
                    <a:p>
                      <a:pPr algn="ctr"/>
                      <a:r>
                        <a:rPr lang="en-AU" sz="1000" b="1">
                          <a:latin typeface="Segoe UI Semilight" panose="020B0402040204020203" pitchFamily="34" charset="0"/>
                          <a:cs typeface="Segoe UI Semilight" panose="020B0402040204020203" pitchFamily="34" charset="0"/>
                        </a:rPr>
                        <a:t>MDP</a:t>
                      </a:r>
                    </a:p>
                  </a:txBody>
                  <a:tcPr marL="36000" marR="36000" anchor="ctr"/>
                </a:tc>
                <a:tc>
                  <a:txBody>
                    <a:bodyPr/>
                    <a:lstStyle/>
                    <a:p>
                      <a:r>
                        <a:rPr lang="en-AU" sz="1000">
                          <a:latin typeface="Segoe UI Semilight" panose="020B0402040204020203" pitchFamily="34" charset="0"/>
                          <a:cs typeface="Segoe UI Semilight" panose="020B0402040204020203" pitchFamily="34" charset="0"/>
                        </a:rPr>
                        <a:t>Provide 5-minute metering data </a:t>
                      </a:r>
                      <a:r>
                        <a:rPr lang="en-AU" sz="1000" b="1">
                          <a:latin typeface="Segoe UI Semilight" panose="020B0402040204020203" pitchFamily="34" charset="0"/>
                          <a:cs typeface="Segoe UI Semilight" panose="020B0402040204020203" pitchFamily="34" charset="0"/>
                        </a:rPr>
                        <a:t>T1-3 distribution connected meters, type 7 meters. </a:t>
                      </a:r>
                    </a:p>
                  </a:txBody>
                  <a:tcPr marL="36000" marR="36000" anchor="ctr"/>
                </a:tc>
                <a:tc rowSpan="4">
                  <a:txBody>
                    <a:bodyPr/>
                    <a:lstStyle/>
                    <a:p>
                      <a:endParaRPr lang="en-AU" sz="800"/>
                    </a:p>
                  </a:txBody>
                  <a:tcPr marL="36000" marR="36000" anchor="ctr">
                    <a:solidFill>
                      <a:schemeClr val="tx1"/>
                    </a:solidFill>
                  </a:tcPr>
                </a:tc>
                <a:tc>
                  <a:txBody>
                    <a:bodyPr/>
                    <a:lstStyle/>
                    <a:p>
                      <a:pPr marL="171450" indent="-171450">
                        <a:buFont typeface="Arial" panose="020B0604020202020204" pitchFamily="34" charset="0"/>
                        <a:buChar char="•"/>
                      </a:pPr>
                      <a:r>
                        <a:rPr lang="en-AU" sz="950"/>
                        <a:t>16/17 MDPs reporting ‘On track’, representing 100% coverage of Tranche 1 NMIS</a:t>
                      </a:r>
                    </a:p>
                    <a:p>
                      <a:pPr marL="628650" lvl="1" indent="-171450">
                        <a:buFont typeface="Arial" panose="020B0604020202020204" pitchFamily="34" charset="0"/>
                        <a:buChar char="•"/>
                      </a:pPr>
                      <a:r>
                        <a:rPr lang="en-AU" sz="950" i="1"/>
                        <a:t>1 participant ‘At risk’, recovery plan is in place </a:t>
                      </a:r>
                    </a:p>
                    <a:p>
                      <a:pPr marL="171450" indent="-171450">
                        <a:buFont typeface="Arial" panose="020B0604020202020204" pitchFamily="34" charset="0"/>
                        <a:buChar char="•"/>
                      </a:pPr>
                      <a:r>
                        <a:rPr lang="en-AU" sz="950"/>
                        <a:t>17/17  MDPs report ‘On track’ for the delivery of interval metering data by 1 October, including 1 MDP flagging “A risk” for delivery of T1-3 customer meters </a:t>
                      </a:r>
                    </a:p>
                  </a:txBody>
                  <a:tcPr marL="36000" marR="36000" anchor="ctr"/>
                </a:tc>
                <a:extLst>
                  <a:ext uri="{0D108BD9-81ED-4DB2-BD59-A6C34878D82A}">
                    <a16:rowId xmlns:a16="http://schemas.microsoft.com/office/drawing/2014/main" val="1053141533"/>
                  </a:ext>
                </a:extLst>
              </a:tr>
              <a:tr h="577261">
                <a:tc vMerge="1">
                  <a:txBody>
                    <a:bodyPr/>
                    <a:lstStyle/>
                    <a:p>
                      <a:pPr algn="ctr"/>
                      <a:endParaRPr lang="en-AU" sz="1000" b="1"/>
                    </a:p>
                  </a:txBody>
                  <a:tcPr marL="36000" marR="36000" anchor="ctr"/>
                </a:tc>
                <a:tc rowSpan="2">
                  <a:txBody>
                    <a:bodyPr/>
                    <a:lstStyle/>
                    <a:p>
                      <a:r>
                        <a:rPr lang="en-AU" sz="1000">
                          <a:latin typeface="Segoe UI Semilight" panose="020B0402040204020203" pitchFamily="34" charset="0"/>
                          <a:cs typeface="Segoe UI Semilight" panose="020B0402040204020203" pitchFamily="34" charset="0"/>
                        </a:rPr>
                        <a:t>Provide type 4, 4A, Vic Ami metering data at 5-minute granularity by 1 December 2022</a:t>
                      </a:r>
                    </a:p>
                  </a:txBody>
                  <a:tcPr marL="36000" marR="36000" anchor="ctr"/>
                </a:tc>
                <a:tc vMerge="1">
                  <a:txBody>
                    <a:bodyPr/>
                    <a:lstStyle/>
                    <a:p>
                      <a:endParaRPr lang="en-AU" sz="1050"/>
                    </a:p>
                  </a:txBody>
                  <a:tcPr marL="36000" marR="36000" anchor="ctr">
                    <a:solidFill>
                      <a:schemeClr val="tx1"/>
                    </a:solidFill>
                  </a:tcPr>
                </a:tc>
                <a:tc>
                  <a:txBody>
                    <a:bodyPr/>
                    <a:lstStyle/>
                    <a:p>
                      <a:pPr marL="171450" indent="-171450">
                        <a:buFont typeface="Arial" panose="020B0604020202020204" pitchFamily="34" charset="0"/>
                        <a:buChar char="•"/>
                      </a:pPr>
                      <a:r>
                        <a:rPr lang="en-AU" sz="950"/>
                        <a:t>Majority of Roll-out scheduled to commence 3</a:t>
                      </a:r>
                      <a:r>
                        <a:rPr lang="en-AU" sz="950" baseline="30000"/>
                        <a:t>rd</a:t>
                      </a:r>
                      <a:r>
                        <a:rPr lang="en-AU" sz="950"/>
                        <a:t> quarter of 2021. </a:t>
                      </a:r>
                    </a:p>
                    <a:p>
                      <a:pPr marL="628650" lvl="1" indent="-171450">
                        <a:buFont typeface="Arial" panose="020B0604020202020204" pitchFamily="34" charset="0"/>
                        <a:buChar char="•"/>
                      </a:pPr>
                      <a:r>
                        <a:rPr lang="en-AU" sz="950" i="1"/>
                        <a:t>Rollout plans requested from impacted participants by 1 March 2021</a:t>
                      </a:r>
                    </a:p>
                    <a:p>
                      <a:pPr marL="171450" indent="-171450">
                        <a:buFont typeface="Arial" panose="020B0604020202020204" pitchFamily="34" charset="0"/>
                        <a:buChar char="•"/>
                      </a:pPr>
                      <a:r>
                        <a:rPr lang="en-AU" sz="950"/>
                        <a:t>100% of MDPs reporting ‘On track’ for interval meter delivery by Rule commencement. </a:t>
                      </a:r>
                    </a:p>
                  </a:txBody>
                  <a:tcPr marL="36000" marR="36000" anchor="ctr"/>
                </a:tc>
                <a:extLst>
                  <a:ext uri="{0D108BD9-81ED-4DB2-BD59-A6C34878D82A}">
                    <a16:rowId xmlns:a16="http://schemas.microsoft.com/office/drawing/2014/main" val="1633647725"/>
                  </a:ext>
                </a:extLst>
              </a:tr>
              <a:tr h="134313">
                <a:tc vMerge="1">
                  <a:txBody>
                    <a:bodyPr/>
                    <a:lstStyle/>
                    <a:p>
                      <a:endParaRPr lang="en-AU"/>
                    </a:p>
                  </a:txBody>
                  <a:tcPr/>
                </a:tc>
                <a:tc vMerge="1">
                  <a:txBody>
                    <a:bodyPr/>
                    <a:lstStyle/>
                    <a:p>
                      <a:endParaRPr lang="en-AU" sz="1000"/>
                    </a:p>
                  </a:txBody>
                  <a:tcPr marL="36000" marR="36000" anchor="ctr"/>
                </a:tc>
                <a:tc vMerge="1">
                  <a:txBody>
                    <a:bodyPr/>
                    <a:lstStyle/>
                    <a:p>
                      <a:endParaRPr lang="en-AU"/>
                    </a:p>
                  </a:txBody>
                  <a:tcPr/>
                </a:tc>
                <a:tc rowSpan="2">
                  <a:txBody>
                    <a:bodyPr/>
                    <a:lstStyle/>
                    <a:p>
                      <a:pPr marL="171450" indent="-171450">
                        <a:buFont typeface="Arial" panose="020B0604020202020204" pitchFamily="34" charset="0"/>
                        <a:buChar char="•"/>
                      </a:pPr>
                      <a:r>
                        <a:rPr lang="en-AU" sz="950"/>
                        <a:t>3 MDPs reporting ‘Completed’, 6 MDPs reporting “On Track” </a:t>
                      </a:r>
                    </a:p>
                    <a:p>
                      <a:pPr marL="171450" indent="-171450">
                        <a:buFont typeface="Arial" panose="020B0604020202020204" pitchFamily="34" charset="0"/>
                        <a:buChar char="•"/>
                      </a:pPr>
                      <a:r>
                        <a:rPr lang="en-AU" sz="950"/>
                        <a:t>1 MDP reporting ‘Late’, with plan to commence delivery prior to 1 Oct and expected impact on small number of meters</a:t>
                      </a:r>
                    </a:p>
                  </a:txBody>
                  <a:tcPr marL="36000" marR="36000" anchor="ctr"/>
                </a:tc>
                <a:extLst>
                  <a:ext uri="{0D108BD9-81ED-4DB2-BD59-A6C34878D82A}">
                    <a16:rowId xmlns:a16="http://schemas.microsoft.com/office/drawing/2014/main" val="3239564150"/>
                  </a:ext>
                </a:extLst>
              </a:tr>
              <a:tr h="405453">
                <a:tc vMerge="1">
                  <a:txBody>
                    <a:bodyPr/>
                    <a:lstStyle/>
                    <a:p>
                      <a:pPr algn="ctr"/>
                      <a:endParaRPr lang="en-AU" sz="1000" b="1"/>
                    </a:p>
                  </a:txBody>
                  <a:tcPr marL="36000" marR="36000" anchor="ctr"/>
                </a:tc>
                <a:tc>
                  <a:txBody>
                    <a:bodyPr/>
                    <a:lstStyle/>
                    <a:p>
                      <a:r>
                        <a:rPr lang="en-AU" sz="1000">
                          <a:latin typeface="Segoe UI Semilight" panose="020B0402040204020203" pitchFamily="34" charset="0"/>
                          <a:cs typeface="Segoe UI Semilight" panose="020B0402040204020203" pitchFamily="34" charset="0"/>
                        </a:rPr>
                        <a:t>Provide basic metering data for tier 1 NMIs to AEMO.</a:t>
                      </a:r>
                    </a:p>
                  </a:txBody>
                  <a:tcPr marL="36000" marR="36000" anchor="ctr"/>
                </a:tc>
                <a:tc vMerge="1">
                  <a:txBody>
                    <a:bodyPr/>
                    <a:lstStyle/>
                    <a:p>
                      <a:endParaRPr lang="en-AU" sz="1050"/>
                    </a:p>
                  </a:txBody>
                  <a:tcPr marL="36000" marR="36000" anchor="ctr">
                    <a:solidFill>
                      <a:schemeClr val="tx1"/>
                    </a:solidFill>
                  </a:tcPr>
                </a:tc>
                <a:tc vMerge="1">
                  <a:txBody>
                    <a:bodyPr/>
                    <a:lstStyle/>
                    <a:p>
                      <a:pPr marL="171450" indent="-171450">
                        <a:buFont typeface="Arial" panose="020B0604020202020204" pitchFamily="34" charset="0"/>
                        <a:buChar char="•"/>
                      </a:pPr>
                      <a:r>
                        <a:rPr lang="en-AU" sz="950"/>
                        <a:t>3 MDPs reporting ‘Completed’, 6 MDPs reporting “On Track” </a:t>
                      </a:r>
                    </a:p>
                    <a:p>
                      <a:pPr marL="171450" indent="-171450">
                        <a:buFont typeface="Arial" panose="020B0604020202020204" pitchFamily="34" charset="0"/>
                        <a:buChar char="•"/>
                      </a:pPr>
                      <a:r>
                        <a:rPr lang="en-AU" sz="950"/>
                        <a:t>1 MDP reporting ‘Late’, with plan to commence delivery prior to 1 Oct and expected impact on small number of meters</a:t>
                      </a:r>
                    </a:p>
                  </a:txBody>
                  <a:tcPr marL="36000" marR="36000" anchor="ctr"/>
                </a:tc>
                <a:extLst>
                  <a:ext uri="{0D108BD9-81ED-4DB2-BD59-A6C34878D82A}">
                    <a16:rowId xmlns:a16="http://schemas.microsoft.com/office/drawing/2014/main" val="1924814000"/>
                  </a:ext>
                </a:extLst>
              </a:tr>
              <a:tr h="586851">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AU" sz="1000" b="1">
                          <a:latin typeface="Segoe UI Semilight" panose="020B0402040204020203" pitchFamily="34" charset="0"/>
                          <a:cs typeface="Segoe UI Semilight" panose="020B0402040204020203" pitchFamily="34" charset="0"/>
                        </a:rPr>
                        <a:t>MP, MC</a:t>
                      </a:r>
                    </a:p>
                    <a:p>
                      <a:pPr algn="ctr"/>
                      <a:endParaRPr lang="en-AU" sz="1000" b="1">
                        <a:latin typeface="Segoe UI Semilight" panose="020B0402040204020203" pitchFamily="34" charset="0"/>
                        <a:cs typeface="Segoe UI Semilight" panose="020B0402040204020203" pitchFamily="34" charset="0"/>
                      </a:endParaRPr>
                    </a:p>
                  </a:txBody>
                  <a:tcPr marL="36000" marR="36000" anchor="ctr"/>
                </a:tc>
                <a:tc>
                  <a:txBody>
                    <a:bodyPr/>
                    <a:lstStyle/>
                    <a:p>
                      <a:pPr algn="l"/>
                      <a:r>
                        <a:rPr lang="en-AU" sz="1000">
                          <a:latin typeface="Segoe UI Semilight" panose="020B0402040204020203" pitchFamily="34" charset="0"/>
                          <a:cs typeface="Segoe UI Semilight" panose="020B0402040204020203" pitchFamily="34" charset="0"/>
                        </a:rPr>
                        <a:t>All T1-3,4* meters are able to produce and store 5-minute data. </a:t>
                      </a:r>
                    </a:p>
                  </a:txBody>
                  <a:tcPr marL="36000" marR="36000" anchor="ctr"/>
                </a:tc>
                <a:tc>
                  <a:txBody>
                    <a:bodyPr/>
                    <a:lstStyle/>
                    <a:p>
                      <a:pPr algn="ctr"/>
                      <a:endParaRPr lang="en-AU" sz="800">
                        <a:highlight>
                          <a:srgbClr val="FFFF00"/>
                        </a:highlight>
                      </a:endParaRPr>
                    </a:p>
                  </a:txBody>
                  <a:tcPr marL="36000" marR="36000" anchor="ctr">
                    <a:solidFill>
                      <a:schemeClr val="tx1"/>
                    </a:solidFill>
                  </a:tcPr>
                </a:tc>
                <a:tc>
                  <a:txBody>
                    <a:bodyPr/>
                    <a:lstStyle/>
                    <a:p>
                      <a:pPr marL="171450" indent="-171450">
                        <a:buFont typeface="Arial" panose="020B0604020202020204" pitchFamily="34" charset="0"/>
                        <a:buChar char="•"/>
                      </a:pPr>
                      <a:r>
                        <a:rPr lang="en-AU" sz="950"/>
                        <a:t>18 /19 MPs representing tranche 1 meters reporting ‘On track’, 1 reporting ‘Late’ with a stated remediation plan</a:t>
                      </a:r>
                    </a:p>
                    <a:p>
                      <a:pPr marL="171450" indent="-171450">
                        <a:buFont typeface="Arial" panose="020B0604020202020204" pitchFamily="34" charset="0"/>
                        <a:buChar char="•"/>
                      </a:pPr>
                      <a:r>
                        <a:rPr lang="en-AU" sz="950"/>
                        <a:t>16 Rollout plans covering 93% of tranche 1 meters received, 25% of tranche 1 meters currently 5 minute capable.</a:t>
                      </a:r>
                    </a:p>
                  </a:txBody>
                  <a:tcPr marL="36000" marR="36000" marB="0" anchor="ctr"/>
                </a:tc>
                <a:extLst>
                  <a:ext uri="{0D108BD9-81ED-4DB2-BD59-A6C34878D82A}">
                    <a16:rowId xmlns:a16="http://schemas.microsoft.com/office/drawing/2014/main" val="413364890"/>
                  </a:ext>
                </a:extLst>
              </a:tr>
              <a:tr h="535007">
                <a:tc>
                  <a:txBody>
                    <a:bodyPr/>
                    <a:lstStyle/>
                    <a:p>
                      <a:pPr algn="ctr"/>
                      <a:r>
                        <a:rPr lang="en-AU" sz="1000" b="1">
                          <a:latin typeface="Segoe UI Semilight" panose="020B0402040204020203" pitchFamily="34" charset="0"/>
                          <a:cs typeface="Segoe UI Semilight" panose="020B0402040204020203" pitchFamily="34" charset="0"/>
                        </a:rPr>
                        <a:t>Summary</a:t>
                      </a:r>
                    </a:p>
                  </a:txBody>
                  <a:tcPr marL="36000" marR="36000" anchor="ctr"/>
                </a:tc>
                <a:tc>
                  <a:txBody>
                    <a:bodyPr/>
                    <a:lstStyle/>
                    <a:p>
                      <a:pPr algn="ctr"/>
                      <a:r>
                        <a:rPr lang="en-AU" sz="1000">
                          <a:latin typeface="Segoe UI Semilight" panose="020B0402040204020203" pitchFamily="34" charset="0"/>
                          <a:cs typeface="Segoe UI Semilight" panose="020B0402040204020203" pitchFamily="34" charset="0"/>
                        </a:rPr>
                        <a:t>-</a:t>
                      </a:r>
                    </a:p>
                  </a:txBody>
                  <a:tcPr marL="36000" marR="36000" anchor="ctr"/>
                </a:tc>
                <a:tc>
                  <a:txBody>
                    <a:bodyPr/>
                    <a:lstStyle/>
                    <a:p>
                      <a:pPr algn="ctr"/>
                      <a:r>
                        <a:rPr lang="en-AU" sz="800"/>
                        <a:t>-</a:t>
                      </a:r>
                    </a:p>
                  </a:txBody>
                  <a:tcPr marL="36000" marR="36000" anchor="ctr">
                    <a:solidFill>
                      <a:srgbClr val="D8D9DE"/>
                    </a:solidFill>
                  </a:tcPr>
                </a:tc>
                <a:tc>
                  <a:txBody>
                    <a:bodyPr/>
                    <a:lstStyle/>
                    <a:p>
                      <a:r>
                        <a:rPr lang="en-AU" sz="950"/>
                        <a:t>Overall summary “on track” for 5MS rule commencement , no systemic issues identified, individual exceptions noted for some participants with impact on initial values of UFE reported for those profile areas </a:t>
                      </a:r>
                    </a:p>
                  </a:txBody>
                  <a:tcPr marL="36000" marR="36000" anchor="ctr"/>
                </a:tc>
                <a:extLst>
                  <a:ext uri="{0D108BD9-81ED-4DB2-BD59-A6C34878D82A}">
                    <a16:rowId xmlns:a16="http://schemas.microsoft.com/office/drawing/2014/main" val="3615317680"/>
                  </a:ext>
                </a:extLst>
              </a:tr>
            </a:tbl>
          </a:graphicData>
        </a:graphic>
      </p:graphicFrame>
      <p:grpSp>
        <p:nvGrpSpPr>
          <p:cNvPr id="22" name="Group 21">
            <a:extLst>
              <a:ext uri="{FF2B5EF4-FFF2-40B4-BE49-F238E27FC236}">
                <a16:creationId xmlns:a16="http://schemas.microsoft.com/office/drawing/2014/main" id="{CB158D8A-C6A0-436B-9535-6D2DE3A448C8}"/>
              </a:ext>
            </a:extLst>
          </p:cNvPr>
          <p:cNvGrpSpPr/>
          <p:nvPr/>
        </p:nvGrpSpPr>
        <p:grpSpPr>
          <a:xfrm>
            <a:off x="3847018" y="1398044"/>
            <a:ext cx="510575" cy="5537244"/>
            <a:chOff x="4421579" y="1877398"/>
            <a:chExt cx="510575" cy="5537244"/>
          </a:xfrm>
        </p:grpSpPr>
        <p:sp>
          <p:nvSpPr>
            <p:cNvPr id="23" name="Flowchart: Connector 22">
              <a:extLst>
                <a:ext uri="{FF2B5EF4-FFF2-40B4-BE49-F238E27FC236}">
                  <a16:creationId xmlns:a16="http://schemas.microsoft.com/office/drawing/2014/main" id="{8B219651-3E32-4CA7-A61E-4506A95194D6}"/>
                </a:ext>
              </a:extLst>
            </p:cNvPr>
            <p:cNvSpPr/>
            <p:nvPr/>
          </p:nvSpPr>
          <p:spPr>
            <a:xfrm>
              <a:off x="4428154" y="1877398"/>
              <a:ext cx="504000" cy="504000"/>
            </a:xfrm>
            <a:prstGeom prst="flowChartConnector">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600" b="0" i="0" u="none" strike="noStrike" kern="1200" cap="none" spc="0" normalizeH="0" baseline="0" noProof="0">
                  <a:ln>
                    <a:noFill/>
                  </a:ln>
                  <a:solidFill>
                    <a:srgbClr val="FFFFFF"/>
                  </a:solidFill>
                  <a:effectLst/>
                  <a:uLnTx/>
                  <a:uFillTx/>
                  <a:latin typeface="Segoe UI Semilight"/>
                  <a:ea typeface="+mn-ea"/>
                  <a:cs typeface="+mn-cs"/>
                </a:rPr>
                <a:t>On track</a:t>
              </a:r>
            </a:p>
          </p:txBody>
        </p:sp>
        <p:sp>
          <p:nvSpPr>
            <p:cNvPr id="24" name="Flowchart: Connector 23">
              <a:extLst>
                <a:ext uri="{FF2B5EF4-FFF2-40B4-BE49-F238E27FC236}">
                  <a16:creationId xmlns:a16="http://schemas.microsoft.com/office/drawing/2014/main" id="{00D958B7-9ED8-4606-85C8-DA7F32676EAB}"/>
                </a:ext>
              </a:extLst>
            </p:cNvPr>
            <p:cNvSpPr/>
            <p:nvPr/>
          </p:nvSpPr>
          <p:spPr>
            <a:xfrm>
              <a:off x="4427360" y="2948610"/>
              <a:ext cx="504000" cy="504000"/>
            </a:xfrm>
            <a:prstGeom prst="flowChartConnector">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600" b="0" i="0" u="none" strike="noStrike" kern="1200" cap="none" spc="0" normalizeH="0" baseline="0" noProof="0">
                  <a:ln>
                    <a:noFill/>
                  </a:ln>
                  <a:solidFill>
                    <a:srgbClr val="FFFFFF"/>
                  </a:solidFill>
                  <a:effectLst/>
                  <a:uLnTx/>
                  <a:uFillTx/>
                  <a:latin typeface="Segoe UI Semilight"/>
                  <a:ea typeface="+mn-ea"/>
                  <a:cs typeface="+mn-cs"/>
                </a:rPr>
                <a:t>On track</a:t>
              </a:r>
            </a:p>
          </p:txBody>
        </p:sp>
        <p:sp>
          <p:nvSpPr>
            <p:cNvPr id="27" name="Flowchart: Connector 26">
              <a:extLst>
                <a:ext uri="{FF2B5EF4-FFF2-40B4-BE49-F238E27FC236}">
                  <a16:creationId xmlns:a16="http://schemas.microsoft.com/office/drawing/2014/main" id="{452B3BBF-2847-479C-8155-6B43D3B8422E}"/>
                </a:ext>
              </a:extLst>
            </p:cNvPr>
            <p:cNvSpPr/>
            <p:nvPr/>
          </p:nvSpPr>
          <p:spPr>
            <a:xfrm>
              <a:off x="4427757" y="3771517"/>
              <a:ext cx="504000" cy="504000"/>
            </a:xfrm>
            <a:prstGeom prst="flowChartConnector">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600" b="0" i="0" u="none" strike="noStrike" kern="1200" cap="none" spc="0" normalizeH="0" baseline="0" noProof="0">
                  <a:ln>
                    <a:noFill/>
                  </a:ln>
                  <a:solidFill>
                    <a:srgbClr val="FFFFFF"/>
                  </a:solidFill>
                  <a:effectLst/>
                  <a:uLnTx/>
                  <a:uFillTx/>
                  <a:latin typeface="Segoe UI Semilight"/>
                  <a:ea typeface="+mn-ea"/>
                  <a:cs typeface="+mn-cs"/>
                </a:rPr>
                <a:t>On track</a:t>
              </a:r>
            </a:p>
          </p:txBody>
        </p:sp>
        <p:sp>
          <p:nvSpPr>
            <p:cNvPr id="28" name="Flowchart: Connector 27">
              <a:extLst>
                <a:ext uri="{FF2B5EF4-FFF2-40B4-BE49-F238E27FC236}">
                  <a16:creationId xmlns:a16="http://schemas.microsoft.com/office/drawing/2014/main" id="{AB3D8BE6-DB0D-4F1C-A0F5-91D54FB936A9}"/>
                </a:ext>
              </a:extLst>
            </p:cNvPr>
            <p:cNvSpPr/>
            <p:nvPr/>
          </p:nvSpPr>
          <p:spPr>
            <a:xfrm>
              <a:off x="4421579" y="4977066"/>
              <a:ext cx="504000" cy="504000"/>
            </a:xfrm>
            <a:prstGeom prst="flowChartConnector">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600" b="0" i="0" u="none" strike="noStrike" kern="1200" cap="none" spc="0" normalizeH="0" baseline="0" noProof="0">
                  <a:ln>
                    <a:noFill/>
                  </a:ln>
                  <a:solidFill>
                    <a:srgbClr val="FFFFFF"/>
                  </a:solidFill>
                  <a:effectLst/>
                  <a:uLnTx/>
                  <a:uFillTx/>
                  <a:latin typeface="Segoe UI Semilight"/>
                  <a:ea typeface="+mn-ea"/>
                  <a:cs typeface="+mn-cs"/>
                </a:rPr>
                <a:t>On track</a:t>
              </a:r>
            </a:p>
          </p:txBody>
        </p:sp>
        <p:sp>
          <p:nvSpPr>
            <p:cNvPr id="29" name="Flowchart: Connector 28">
              <a:extLst>
                <a:ext uri="{FF2B5EF4-FFF2-40B4-BE49-F238E27FC236}">
                  <a16:creationId xmlns:a16="http://schemas.microsoft.com/office/drawing/2014/main" id="{06AFC3B4-B79D-41E0-B10B-60B74D5FEE9C}"/>
                </a:ext>
              </a:extLst>
            </p:cNvPr>
            <p:cNvSpPr/>
            <p:nvPr/>
          </p:nvSpPr>
          <p:spPr>
            <a:xfrm>
              <a:off x="4424207" y="6910642"/>
              <a:ext cx="504000" cy="504000"/>
            </a:xfrm>
            <a:prstGeom prst="flowChartConnector">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600" b="0" i="0" u="none" strike="noStrike" kern="1200" cap="none" spc="0" normalizeH="0" baseline="0" noProof="0">
                  <a:ln>
                    <a:noFill/>
                  </a:ln>
                  <a:solidFill>
                    <a:srgbClr val="FFFFFF"/>
                  </a:solidFill>
                  <a:effectLst/>
                  <a:uLnTx/>
                  <a:uFillTx/>
                  <a:latin typeface="Segoe UI Semilight"/>
                  <a:ea typeface="+mn-ea"/>
                  <a:cs typeface="+mn-cs"/>
                </a:rPr>
                <a:t>On track</a:t>
              </a:r>
            </a:p>
          </p:txBody>
        </p:sp>
      </p:grpSp>
      <p:sp>
        <p:nvSpPr>
          <p:cNvPr id="30" name="Flowchart: Connector 29">
            <a:extLst>
              <a:ext uri="{FF2B5EF4-FFF2-40B4-BE49-F238E27FC236}">
                <a16:creationId xmlns:a16="http://schemas.microsoft.com/office/drawing/2014/main" id="{6D903ECF-4836-4051-9BA8-F92ACBC5B104}"/>
              </a:ext>
            </a:extLst>
          </p:cNvPr>
          <p:cNvSpPr/>
          <p:nvPr/>
        </p:nvSpPr>
        <p:spPr>
          <a:xfrm>
            <a:off x="3850212" y="5847195"/>
            <a:ext cx="504000" cy="504000"/>
          </a:xfrm>
          <a:prstGeom prst="flowChartConnector">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lvl="0" algn="ctr">
              <a:defRPr/>
            </a:pPr>
            <a:r>
              <a:rPr kumimoji="0" lang="en-AU" sz="600" b="0" i="0" u="none" strike="noStrike" kern="1200" cap="none" spc="0" normalizeH="0" baseline="0" noProof="0">
                <a:ln>
                  <a:noFill/>
                </a:ln>
                <a:solidFill>
                  <a:srgbClr val="FFFFFF"/>
                </a:solidFill>
                <a:effectLst/>
                <a:uLnTx/>
                <a:uFillTx/>
                <a:latin typeface="Segoe UI Semilight"/>
                <a:ea typeface="+mn-ea"/>
                <a:cs typeface="+mn-cs"/>
              </a:rPr>
              <a:t>On </a:t>
            </a:r>
            <a:r>
              <a:rPr lang="en-AU" sz="600">
                <a:solidFill>
                  <a:srgbClr val="FFFFFF"/>
                </a:solidFill>
              </a:rPr>
              <a:t>track</a:t>
            </a:r>
            <a:endParaRPr kumimoji="0" lang="en-AU" sz="600" b="0" i="0" u="none" strike="noStrike" kern="1200" cap="none" spc="0" normalizeH="0" baseline="0" noProof="0">
              <a:ln>
                <a:noFill/>
              </a:ln>
              <a:solidFill>
                <a:srgbClr val="FFFFFF"/>
              </a:solidFill>
              <a:effectLst/>
              <a:uLnTx/>
              <a:uFillTx/>
              <a:latin typeface="Segoe UI Semilight"/>
              <a:ea typeface="+mn-ea"/>
              <a:cs typeface="+mn-cs"/>
            </a:endParaRPr>
          </a:p>
        </p:txBody>
      </p:sp>
    </p:spTree>
    <p:extLst>
      <p:ext uri="{BB962C8B-B14F-4D97-AF65-F5344CB8AC3E}">
        <p14:creationId xmlns:p14="http://schemas.microsoft.com/office/powerpoint/2010/main" val="9767320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0F794-75E7-45E1-BCFA-F81CC24F3023}"/>
              </a:ext>
            </a:extLst>
          </p:cNvPr>
          <p:cNvSpPr>
            <a:spLocks noGrp="1"/>
          </p:cNvSpPr>
          <p:nvPr>
            <p:ph type="title"/>
          </p:nvPr>
        </p:nvSpPr>
        <p:spPr>
          <a:xfrm>
            <a:off x="235528" y="136525"/>
            <a:ext cx="11694380" cy="1189039"/>
          </a:xfrm>
        </p:spPr>
        <p:txBody>
          <a:bodyPr>
            <a:normAutofit/>
          </a:bodyPr>
          <a:lstStyle/>
          <a:p>
            <a:r>
              <a:rPr lang="en-AU"/>
              <a:t>RWG/TFG/ITWG Update </a:t>
            </a:r>
          </a:p>
        </p:txBody>
      </p:sp>
      <p:sp>
        <p:nvSpPr>
          <p:cNvPr id="3" name="Content Placeholder 2">
            <a:extLst>
              <a:ext uri="{FF2B5EF4-FFF2-40B4-BE49-F238E27FC236}">
                <a16:creationId xmlns:a16="http://schemas.microsoft.com/office/drawing/2014/main" id="{A792D871-C06D-4C91-B131-2A13DDBF1433}"/>
              </a:ext>
            </a:extLst>
          </p:cNvPr>
          <p:cNvSpPr>
            <a:spLocks noGrp="1"/>
          </p:cNvSpPr>
          <p:nvPr>
            <p:ph idx="1"/>
          </p:nvPr>
        </p:nvSpPr>
        <p:spPr>
          <a:xfrm>
            <a:off x="235527" y="1640480"/>
            <a:ext cx="11694382" cy="5032375"/>
          </a:xfrm>
        </p:spPr>
        <p:txBody>
          <a:bodyPr vert="horz" lIns="91440" tIns="45720" rIns="91440" bIns="45720" rtlCol="0" anchor="t">
            <a:normAutofit/>
          </a:bodyPr>
          <a:lstStyle/>
          <a:p>
            <a:pPr>
              <a:lnSpc>
                <a:spcPct val="100000"/>
              </a:lnSpc>
              <a:spcBef>
                <a:spcPts val="1200"/>
              </a:spcBef>
            </a:pPr>
            <a:r>
              <a:rPr lang="en-AU" sz="1800" b="1"/>
              <a:t>RWG:</a:t>
            </a:r>
          </a:p>
          <a:p>
            <a:pPr lvl="1">
              <a:lnSpc>
                <a:spcPct val="100000"/>
              </a:lnSpc>
              <a:buFontTx/>
              <a:buChar char="–"/>
            </a:pPr>
            <a:r>
              <a:rPr lang="en-AU" sz="1800"/>
              <a:t>Bring forward next RWG to 26</a:t>
            </a:r>
            <a:r>
              <a:rPr lang="en-AU" sz="1800" baseline="30000"/>
              <a:t>th</a:t>
            </a:r>
            <a:r>
              <a:rPr lang="en-AU" sz="1800"/>
              <a:t> May (TBC) </a:t>
            </a:r>
          </a:p>
          <a:p>
            <a:pPr lvl="1">
              <a:lnSpc>
                <a:spcPct val="100000"/>
              </a:lnSpc>
              <a:buFontTx/>
              <a:buChar char="–"/>
            </a:pPr>
            <a:r>
              <a:rPr lang="en-AU" sz="1800"/>
              <a:t>Confirmation of milestone dates for remainder of program</a:t>
            </a:r>
          </a:p>
          <a:p>
            <a:pPr lvl="1">
              <a:lnSpc>
                <a:spcPct val="100000"/>
              </a:lnSpc>
              <a:buFontTx/>
              <a:buChar char="–"/>
            </a:pPr>
            <a:r>
              <a:rPr lang="en-AU" sz="1800"/>
              <a:t>Metering Transition plan impact assessment</a:t>
            </a:r>
          </a:p>
          <a:p>
            <a:pPr lvl="1">
              <a:lnSpc>
                <a:spcPct val="100000"/>
              </a:lnSpc>
              <a:buFontTx/>
              <a:buChar char="–"/>
            </a:pPr>
            <a:r>
              <a:rPr lang="en-AU" sz="1800"/>
              <a:t>Retail go-live plan updates for approach and timing</a:t>
            </a:r>
          </a:p>
          <a:p>
            <a:pPr lvl="2">
              <a:lnSpc>
                <a:spcPct val="100000"/>
              </a:lnSpc>
              <a:buFontTx/>
              <a:buChar char="–"/>
            </a:pPr>
            <a:r>
              <a:rPr lang="en-AU" sz="1600" i="1"/>
              <a:t>Walk though of Retail go-live plan will be rescheduled </a:t>
            </a:r>
          </a:p>
          <a:p>
            <a:pPr lvl="1">
              <a:lnSpc>
                <a:spcPct val="100000"/>
              </a:lnSpc>
              <a:buFontTx/>
              <a:buChar char="–"/>
            </a:pPr>
            <a:r>
              <a:rPr lang="en-AU" sz="1800"/>
              <a:t>Settlements go-live Debrief</a:t>
            </a:r>
          </a:p>
          <a:p>
            <a:pPr>
              <a:lnSpc>
                <a:spcPct val="100000"/>
              </a:lnSpc>
              <a:spcBef>
                <a:spcPts val="1200"/>
              </a:spcBef>
            </a:pPr>
            <a:r>
              <a:rPr lang="en-AU" sz="1800" b="1"/>
              <a:t>ITWG:</a:t>
            </a:r>
          </a:p>
          <a:p>
            <a:pPr lvl="1">
              <a:lnSpc>
                <a:spcPct val="100000"/>
              </a:lnSpc>
              <a:buFontTx/>
              <a:buChar char="–"/>
            </a:pPr>
            <a:r>
              <a:rPr lang="en-AU" sz="1800"/>
              <a:t>Market Trial Scenarios and planning</a:t>
            </a:r>
          </a:p>
          <a:p>
            <a:pPr lvl="1">
              <a:lnSpc>
                <a:spcPct val="100000"/>
              </a:lnSpc>
              <a:buFontTx/>
              <a:buChar char="–"/>
            </a:pPr>
            <a:r>
              <a:rPr lang="en-AU" sz="1800"/>
              <a:t>Invitation industry testing for retail</a:t>
            </a:r>
          </a:p>
          <a:p>
            <a:pPr>
              <a:lnSpc>
                <a:spcPct val="100000"/>
              </a:lnSpc>
              <a:spcBef>
                <a:spcPts val="1200"/>
              </a:spcBef>
            </a:pPr>
            <a:r>
              <a:rPr lang="en-AU" sz="1800" b="1"/>
              <a:t>TFG:</a:t>
            </a:r>
            <a:endParaRPr lang="en-AU" sz="1600" b="1"/>
          </a:p>
          <a:p>
            <a:pPr lvl="1">
              <a:lnSpc>
                <a:spcPct val="100000"/>
              </a:lnSpc>
              <a:buFontTx/>
              <a:buChar char="–"/>
            </a:pPr>
            <a:r>
              <a:rPr lang="en-AU" sz="1800"/>
              <a:t>Special TFG to confirm updated plan and timeline</a:t>
            </a:r>
          </a:p>
          <a:p>
            <a:pPr marL="457200" lvl="1" indent="0">
              <a:buNone/>
            </a:pPr>
            <a:endParaRPr lang="en-AU" sz="1600"/>
          </a:p>
          <a:p>
            <a:pPr lvl="1"/>
            <a:endParaRPr lang="en-AU" sz="1600"/>
          </a:p>
          <a:p>
            <a:endParaRPr lang="en-AU" sz="1200"/>
          </a:p>
          <a:p>
            <a:endParaRPr lang="en-AU" sz="1200"/>
          </a:p>
        </p:txBody>
      </p:sp>
      <p:sp>
        <p:nvSpPr>
          <p:cNvPr id="7" name="Slide Number Placeholder 3">
            <a:extLst>
              <a:ext uri="{FF2B5EF4-FFF2-40B4-BE49-F238E27FC236}">
                <a16:creationId xmlns:a16="http://schemas.microsoft.com/office/drawing/2014/main" id="{FF4C1E41-F1DD-4905-9E82-EBF469D76A24}"/>
              </a:ext>
            </a:extLst>
          </p:cNvPr>
          <p:cNvSpPr>
            <a:spLocks noGrp="1"/>
          </p:cNvSpPr>
          <p:nvPr>
            <p:ph type="sldNum" sz="quarter" idx="12"/>
          </p:nvPr>
        </p:nvSpPr>
        <p:spPr>
          <a:xfrm>
            <a:off x="11353800" y="6251940"/>
            <a:ext cx="576108"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C81F68-4976-451A-B2E9-79BCBD2F70CC}" type="slidenum">
              <a:rPr kumimoji="0" lang="en-AU" sz="1200" b="0" i="0" u="none" strike="noStrike" kern="1200" cap="none" spc="0" normalizeH="0" baseline="0" noProof="0" smtClean="0">
                <a:ln>
                  <a:noFill/>
                </a:ln>
                <a:solidFill>
                  <a:srgbClr val="222324">
                    <a:tint val="75000"/>
                  </a:srgbClr>
                </a:solidFill>
                <a:effectLst/>
                <a:uLnTx/>
                <a:uFillTx/>
                <a:latin typeface="Tw Cen MT" panose="020B0602020104020603"/>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AU" sz="1200" b="0" i="0" u="none" strike="noStrike" kern="1200" cap="none" spc="0" normalizeH="0" baseline="0" noProof="0">
              <a:ln>
                <a:noFill/>
              </a:ln>
              <a:solidFill>
                <a:srgbClr val="222324">
                  <a:tint val="75000"/>
                </a:srgbClr>
              </a:solidFill>
              <a:effectLst/>
              <a:uLnTx/>
              <a:uFillTx/>
              <a:latin typeface="Tw Cen MT" panose="020B0602020104020603"/>
              <a:ea typeface="+mn-ea"/>
              <a:cs typeface="+mn-cs"/>
            </a:endParaRPr>
          </a:p>
        </p:txBody>
      </p:sp>
      <p:pic>
        <p:nvPicPr>
          <p:cNvPr id="5" name="Graphic 4" descr="Meeting">
            <a:extLst>
              <a:ext uri="{FF2B5EF4-FFF2-40B4-BE49-F238E27FC236}">
                <a16:creationId xmlns:a16="http://schemas.microsoft.com/office/drawing/2014/main" id="{1AA96AE4-CE2B-42C1-AB0B-955D5EB4DD3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919206" y="1640480"/>
            <a:ext cx="3434593" cy="3434593"/>
          </a:xfrm>
          <a:prstGeom prst="rect">
            <a:avLst/>
          </a:prstGeom>
        </p:spPr>
      </p:pic>
    </p:spTree>
    <p:extLst>
      <p:ext uri="{BB962C8B-B14F-4D97-AF65-F5344CB8AC3E}">
        <p14:creationId xmlns:p14="http://schemas.microsoft.com/office/powerpoint/2010/main" val="19290500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0F794-75E7-45E1-BCFA-F81CC24F3023}"/>
              </a:ext>
            </a:extLst>
          </p:cNvPr>
          <p:cNvSpPr>
            <a:spLocks noGrp="1"/>
          </p:cNvSpPr>
          <p:nvPr>
            <p:ph type="title"/>
          </p:nvPr>
        </p:nvSpPr>
        <p:spPr>
          <a:xfrm>
            <a:off x="235528" y="136525"/>
            <a:ext cx="9001778" cy="1189039"/>
          </a:xfrm>
        </p:spPr>
        <p:txBody>
          <a:bodyPr anchor="b">
            <a:normAutofit/>
          </a:bodyPr>
          <a:lstStyle/>
          <a:p>
            <a:r>
              <a:rPr lang="en-AU"/>
              <a:t>Industry Test Progress</a:t>
            </a:r>
          </a:p>
        </p:txBody>
      </p:sp>
      <p:sp>
        <p:nvSpPr>
          <p:cNvPr id="3" name="Content Placeholder 2">
            <a:extLst>
              <a:ext uri="{FF2B5EF4-FFF2-40B4-BE49-F238E27FC236}">
                <a16:creationId xmlns:a16="http://schemas.microsoft.com/office/drawing/2014/main" id="{A792D871-C06D-4C91-B131-2A13DDBF1433}"/>
              </a:ext>
            </a:extLst>
          </p:cNvPr>
          <p:cNvSpPr>
            <a:spLocks noGrp="1"/>
          </p:cNvSpPr>
          <p:nvPr>
            <p:ph sz="half" idx="1"/>
          </p:nvPr>
        </p:nvSpPr>
        <p:spPr>
          <a:xfrm>
            <a:off x="235528" y="1490870"/>
            <a:ext cx="7884742" cy="5208105"/>
          </a:xfrm>
        </p:spPr>
        <p:txBody>
          <a:bodyPr>
            <a:normAutofit/>
          </a:bodyPr>
          <a:lstStyle/>
          <a:p>
            <a:pPr marL="0" indent="0">
              <a:lnSpc>
                <a:spcPct val="100000"/>
              </a:lnSpc>
              <a:spcBef>
                <a:spcPts val="0"/>
              </a:spcBef>
              <a:spcAft>
                <a:spcPts val="600"/>
              </a:spcAft>
              <a:buNone/>
            </a:pPr>
            <a:r>
              <a:rPr lang="en-AU" sz="1800" b="1">
                <a:latin typeface="Segoe UI Semilight" panose="020B0402040204020203" pitchFamily="34" charset="0"/>
                <a:cs typeface="Segoe UI Semilight" panose="020B0402040204020203" pitchFamily="34" charset="0"/>
              </a:rPr>
              <a:t>Settlements Industry Testing</a:t>
            </a:r>
          </a:p>
          <a:p>
            <a:pPr>
              <a:lnSpc>
                <a:spcPct val="100000"/>
              </a:lnSpc>
              <a:spcBef>
                <a:spcPts val="0"/>
              </a:spcBef>
              <a:spcAft>
                <a:spcPts val="600"/>
              </a:spcAft>
            </a:pPr>
            <a:r>
              <a:rPr lang="en-AU" sz="1600">
                <a:latin typeface="Segoe UI Semilight" panose="020B0402040204020203" pitchFamily="34" charset="0"/>
                <a:cs typeface="Segoe UI Semilight" panose="020B0402040204020203" pitchFamily="34" charset="0"/>
              </a:rPr>
              <a:t>3 settlement runs provided for industry consumption from current MSATS platform:</a:t>
            </a:r>
          </a:p>
          <a:p>
            <a:pPr lvl="1">
              <a:lnSpc>
                <a:spcPct val="100000"/>
              </a:lnSpc>
              <a:spcBef>
                <a:spcPts val="0"/>
              </a:spcBef>
              <a:spcAft>
                <a:spcPts val="600"/>
              </a:spcAft>
              <a:buFontTx/>
              <a:buChar char="–"/>
            </a:pPr>
            <a:r>
              <a:rPr lang="en-AU" sz="1400">
                <a:latin typeface="Segoe UI Semilight" panose="020B0402040204020203" pitchFamily="34" charset="0"/>
                <a:cs typeface="Segoe UI Semilight" panose="020B0402040204020203" pitchFamily="34" charset="0"/>
              </a:rPr>
              <a:t>Runs can be compared to production run at same point in time</a:t>
            </a:r>
          </a:p>
          <a:p>
            <a:pPr lvl="1">
              <a:lnSpc>
                <a:spcPct val="100000"/>
              </a:lnSpc>
              <a:spcBef>
                <a:spcPts val="0"/>
              </a:spcBef>
              <a:spcAft>
                <a:spcPts val="600"/>
              </a:spcAft>
              <a:buFontTx/>
              <a:buChar char="–"/>
            </a:pPr>
            <a:r>
              <a:rPr lang="en-AU" sz="1400">
                <a:latin typeface="Segoe UI Semilight" panose="020B0402040204020203" pitchFamily="34" charset="0"/>
                <a:cs typeface="Segoe UI Semilight" panose="020B0402040204020203" pitchFamily="34" charset="0"/>
              </a:rPr>
              <a:t>Forms basis of settlement platform operation at platform go-live (17</a:t>
            </a:r>
            <a:r>
              <a:rPr lang="en-AU" sz="1400" baseline="30000">
                <a:latin typeface="Segoe UI Semilight" panose="020B0402040204020203" pitchFamily="34" charset="0"/>
                <a:cs typeface="Segoe UI Semilight" panose="020B0402040204020203" pitchFamily="34" charset="0"/>
              </a:rPr>
              <a:t>th</a:t>
            </a:r>
            <a:r>
              <a:rPr lang="en-AU" sz="1400">
                <a:latin typeface="Segoe UI Semilight" panose="020B0402040204020203" pitchFamily="34" charset="0"/>
                <a:cs typeface="Segoe UI Semilight" panose="020B0402040204020203" pitchFamily="34" charset="0"/>
              </a:rPr>
              <a:t> May)</a:t>
            </a:r>
          </a:p>
          <a:p>
            <a:pPr>
              <a:lnSpc>
                <a:spcPct val="100000"/>
              </a:lnSpc>
              <a:spcBef>
                <a:spcPts val="0"/>
              </a:spcBef>
              <a:spcAft>
                <a:spcPts val="600"/>
              </a:spcAft>
            </a:pPr>
            <a:r>
              <a:rPr lang="en-AU" sz="1600">
                <a:latin typeface="Segoe UI Semilight" panose="020B0402040204020203" pitchFamily="34" charset="0"/>
                <a:cs typeface="Segoe UI Semilight" panose="020B0402040204020203" pitchFamily="34" charset="0"/>
              </a:rPr>
              <a:t>Further 3 Settlement runs to be provided for industry consumption from new Retail Platform from 24</a:t>
            </a:r>
            <a:r>
              <a:rPr lang="en-AU" sz="1600" baseline="30000">
                <a:latin typeface="Segoe UI Semilight" panose="020B0402040204020203" pitchFamily="34" charset="0"/>
                <a:cs typeface="Segoe UI Semilight" panose="020B0402040204020203" pitchFamily="34" charset="0"/>
              </a:rPr>
              <a:t>th</a:t>
            </a:r>
            <a:r>
              <a:rPr lang="en-AU" sz="1600">
                <a:latin typeface="Segoe UI Semilight" panose="020B0402040204020203" pitchFamily="34" charset="0"/>
                <a:cs typeface="Segoe UI Semilight" panose="020B0402040204020203" pitchFamily="34" charset="0"/>
              </a:rPr>
              <a:t> May</a:t>
            </a:r>
          </a:p>
          <a:p>
            <a:pPr lvl="1">
              <a:lnSpc>
                <a:spcPct val="100000"/>
              </a:lnSpc>
              <a:spcBef>
                <a:spcPts val="0"/>
              </a:spcBef>
              <a:spcAft>
                <a:spcPts val="600"/>
              </a:spcAft>
              <a:buFontTx/>
              <a:buChar char="–"/>
            </a:pPr>
            <a:r>
              <a:rPr lang="en-AU" sz="1400">
                <a:latin typeface="Segoe UI Semilight" panose="020B0402040204020203" pitchFamily="34" charset="0"/>
                <a:cs typeface="Segoe UI Semilight" panose="020B0402040204020203" pitchFamily="34" charset="0"/>
              </a:rPr>
              <a:t>Runs will also provide opportunity to compare against equivalent production settlement runs</a:t>
            </a:r>
          </a:p>
          <a:p>
            <a:pPr lvl="1">
              <a:lnSpc>
                <a:spcPct val="100000"/>
              </a:lnSpc>
              <a:spcBef>
                <a:spcPts val="0"/>
              </a:spcBef>
              <a:spcAft>
                <a:spcPts val="600"/>
              </a:spcAft>
              <a:buFontTx/>
              <a:buChar char="–"/>
            </a:pPr>
            <a:r>
              <a:rPr lang="en-AU" sz="1400">
                <a:latin typeface="Segoe UI Semilight" panose="020B0402040204020203" pitchFamily="34" charset="0"/>
                <a:cs typeface="Segoe UI Semilight" panose="020B0402040204020203" pitchFamily="34" charset="0"/>
              </a:rPr>
              <a:t>Forms basis of settlement operation against retail platform from 21</a:t>
            </a:r>
            <a:r>
              <a:rPr lang="en-AU" sz="1400" baseline="30000">
                <a:latin typeface="Segoe UI Semilight" panose="020B0402040204020203" pitchFamily="34" charset="0"/>
                <a:cs typeface="Segoe UI Semilight" panose="020B0402040204020203" pitchFamily="34" charset="0"/>
              </a:rPr>
              <a:t>st</a:t>
            </a:r>
            <a:r>
              <a:rPr lang="en-AU" sz="1400">
                <a:latin typeface="Segoe UI Semilight" panose="020B0402040204020203" pitchFamily="34" charset="0"/>
                <a:cs typeface="Segoe UI Semilight" panose="020B0402040204020203" pitchFamily="34" charset="0"/>
              </a:rPr>
              <a:t> June, and is included in assessment of retail platform readiness</a:t>
            </a:r>
          </a:p>
          <a:p>
            <a:pPr>
              <a:lnSpc>
                <a:spcPct val="100000"/>
              </a:lnSpc>
              <a:spcBef>
                <a:spcPts val="0"/>
              </a:spcBef>
              <a:spcAft>
                <a:spcPts val="600"/>
              </a:spcAft>
            </a:pPr>
            <a:r>
              <a:rPr lang="en-AU" sz="1600">
                <a:latin typeface="Segoe UI Semilight" panose="020B0402040204020203" pitchFamily="34" charset="0"/>
                <a:cs typeface="Segoe UI Semilight" panose="020B0402040204020203" pitchFamily="34" charset="0"/>
              </a:rPr>
              <a:t>All settlements industry testing performed @ 30 minute as this is basis of platform go-live</a:t>
            </a:r>
          </a:p>
          <a:p>
            <a:pPr marL="0" indent="0">
              <a:lnSpc>
                <a:spcPct val="100000"/>
              </a:lnSpc>
              <a:spcBef>
                <a:spcPts val="600"/>
              </a:spcBef>
              <a:spcAft>
                <a:spcPts val="600"/>
              </a:spcAft>
              <a:buNone/>
            </a:pPr>
            <a:r>
              <a:rPr lang="en-AU" sz="1800" b="1">
                <a:latin typeface="Segoe UI Semilight" panose="020B0402040204020203" pitchFamily="34" charset="0"/>
                <a:cs typeface="Segoe UI Semilight" panose="020B0402040204020203" pitchFamily="34" charset="0"/>
              </a:rPr>
              <a:t>Retail Invitation Industry testing:</a:t>
            </a:r>
          </a:p>
          <a:p>
            <a:pPr>
              <a:lnSpc>
                <a:spcPct val="100000"/>
              </a:lnSpc>
              <a:spcBef>
                <a:spcPts val="0"/>
              </a:spcBef>
              <a:spcAft>
                <a:spcPts val="600"/>
              </a:spcAft>
            </a:pPr>
            <a:r>
              <a:rPr lang="en-AU" sz="1600">
                <a:latin typeface="Segoe UI Semilight" panose="020B0402040204020203" pitchFamily="34" charset="0"/>
                <a:cs typeface="Segoe UI Semilight" panose="020B0402040204020203" pitchFamily="34" charset="0"/>
              </a:rPr>
              <a:t>Industry test period to continue to support participant readiness in  ​preparation for 21 June go-live</a:t>
            </a:r>
          </a:p>
          <a:p>
            <a:pPr lvl="1">
              <a:lnSpc>
                <a:spcPct val="100000"/>
              </a:lnSpc>
              <a:spcBef>
                <a:spcPts val="0"/>
              </a:spcBef>
              <a:spcAft>
                <a:spcPts val="600"/>
              </a:spcAft>
              <a:buFontTx/>
              <a:buChar char="–"/>
            </a:pPr>
            <a:r>
              <a:rPr lang="en-AU" sz="1400">
                <a:latin typeface="Segoe UI Semilight" panose="020B0402040204020203" pitchFamily="34" charset="0"/>
                <a:cs typeface="Segoe UI Semilight" panose="020B0402040204020203" pitchFamily="34" charset="0"/>
              </a:rPr>
              <a:t>Participant confirmation of key issues</a:t>
            </a:r>
          </a:p>
          <a:p>
            <a:pPr lvl="1">
              <a:lnSpc>
                <a:spcPct val="100000"/>
              </a:lnSpc>
              <a:spcBef>
                <a:spcPts val="0"/>
              </a:spcBef>
              <a:spcAft>
                <a:spcPts val="600"/>
              </a:spcAft>
              <a:buFontTx/>
              <a:buChar char="–"/>
            </a:pPr>
            <a:r>
              <a:rPr lang="en-AU" sz="1400">
                <a:latin typeface="Segoe UI Semilight" panose="020B0402040204020203" pitchFamily="34" charset="0"/>
                <a:cs typeface="Segoe UI Semilight" panose="020B0402040204020203" pitchFamily="34" charset="0"/>
              </a:rPr>
              <a:t>Continuation of participant testing</a:t>
            </a:r>
          </a:p>
          <a:p>
            <a:pPr marL="0" indent="0">
              <a:buNone/>
            </a:pPr>
            <a:endParaRPr lang="en-AU" sz="1100"/>
          </a:p>
        </p:txBody>
      </p:sp>
      <p:pic>
        <p:nvPicPr>
          <p:cNvPr id="8" name="Graphic 7" descr="Microscope">
            <a:extLst>
              <a:ext uri="{FF2B5EF4-FFF2-40B4-BE49-F238E27FC236}">
                <a16:creationId xmlns:a16="http://schemas.microsoft.com/office/drawing/2014/main" id="{CF9CA7A9-3A86-4336-9553-A35988241A4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576616" y="1842120"/>
            <a:ext cx="3173759" cy="3173759"/>
          </a:xfrm>
          <a:prstGeom prst="rect">
            <a:avLst/>
          </a:prstGeom>
        </p:spPr>
      </p:pic>
      <p:sp>
        <p:nvSpPr>
          <p:cNvPr id="7" name="Slide Number Placeholder 3">
            <a:extLst>
              <a:ext uri="{FF2B5EF4-FFF2-40B4-BE49-F238E27FC236}">
                <a16:creationId xmlns:a16="http://schemas.microsoft.com/office/drawing/2014/main" id="{FF4C1E41-F1DD-4905-9E82-EBF469D76A24}"/>
              </a:ext>
            </a:extLst>
          </p:cNvPr>
          <p:cNvSpPr>
            <a:spLocks noGrp="1"/>
          </p:cNvSpPr>
          <p:nvPr>
            <p:ph type="sldNum" sz="quarter" idx="12"/>
          </p:nvPr>
        </p:nvSpPr>
        <p:spPr>
          <a:xfrm>
            <a:off x="11353800" y="6356350"/>
            <a:ext cx="576108" cy="365125"/>
          </a:xfrm>
        </p:spPr>
        <p:txBody>
          <a:bodyPr anchor="ctr">
            <a:normAutofit/>
          </a:bodyPr>
          <a:lstStyle/>
          <a:p>
            <a:pPr marL="0" marR="0" lvl="0" indent="0" defTabSz="914400" rtl="0" eaLnBrk="1" fontAlgn="auto" latinLnBrk="0" hangingPunct="1">
              <a:spcBef>
                <a:spcPts val="0"/>
              </a:spcBef>
              <a:spcAft>
                <a:spcPts val="600"/>
              </a:spcAft>
              <a:buClrTx/>
              <a:buSzTx/>
              <a:buFontTx/>
              <a:buNone/>
              <a:tabLst/>
              <a:defRPr/>
            </a:pPr>
            <a:fld id="{4EC81F68-4976-451A-B2E9-79BCBD2F70CC}" type="slidenum">
              <a:rPr kumimoji="0" lang="en-AU" b="0" i="0" u="none" strike="noStrike" kern="1200" cap="none" spc="0" normalizeH="0" baseline="0" noProof="0" smtClean="0">
                <a:ln>
                  <a:noFill/>
                </a:ln>
                <a:effectLst/>
                <a:uLnTx/>
                <a:uFillTx/>
              </a:rPr>
              <a:pPr marL="0" marR="0" lvl="0" indent="0" defTabSz="914400" rtl="0" eaLnBrk="1" fontAlgn="auto" latinLnBrk="0" hangingPunct="1">
                <a:spcBef>
                  <a:spcPts val="0"/>
                </a:spcBef>
                <a:spcAft>
                  <a:spcPts val="600"/>
                </a:spcAft>
                <a:buClrTx/>
                <a:buSzTx/>
                <a:buFontTx/>
                <a:buNone/>
                <a:tabLst/>
                <a:defRPr/>
              </a:pPr>
              <a:t>24</a:t>
            </a:fld>
            <a:endParaRPr kumimoji="0" lang="en-AU" b="0" i="0" u="none" strike="noStrike" kern="1200" cap="none" spc="0" normalizeH="0" baseline="0" noProof="0">
              <a:ln>
                <a:noFill/>
              </a:ln>
              <a:effectLst/>
              <a:uLnTx/>
              <a:uFillTx/>
            </a:endParaRPr>
          </a:p>
        </p:txBody>
      </p:sp>
    </p:spTree>
    <p:extLst>
      <p:ext uri="{BB962C8B-B14F-4D97-AF65-F5344CB8AC3E}">
        <p14:creationId xmlns:p14="http://schemas.microsoft.com/office/powerpoint/2010/main" val="31518113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0F794-75E7-45E1-BCFA-F81CC24F3023}"/>
              </a:ext>
            </a:extLst>
          </p:cNvPr>
          <p:cNvSpPr>
            <a:spLocks noGrp="1"/>
          </p:cNvSpPr>
          <p:nvPr>
            <p:ph type="title"/>
          </p:nvPr>
        </p:nvSpPr>
        <p:spPr>
          <a:xfrm>
            <a:off x="235527" y="76891"/>
            <a:ext cx="11408391" cy="1189039"/>
          </a:xfrm>
        </p:spPr>
        <p:txBody>
          <a:bodyPr>
            <a:normAutofit/>
          </a:bodyPr>
          <a:lstStyle/>
          <a:p>
            <a:r>
              <a:rPr lang="en-AU"/>
              <a:t>Market Trial Planning</a:t>
            </a:r>
          </a:p>
        </p:txBody>
      </p:sp>
      <p:sp>
        <p:nvSpPr>
          <p:cNvPr id="3" name="Content Placeholder 2">
            <a:extLst>
              <a:ext uri="{FF2B5EF4-FFF2-40B4-BE49-F238E27FC236}">
                <a16:creationId xmlns:a16="http://schemas.microsoft.com/office/drawing/2014/main" id="{A792D871-C06D-4C91-B131-2A13DDBF1433}"/>
              </a:ext>
            </a:extLst>
          </p:cNvPr>
          <p:cNvSpPr>
            <a:spLocks noGrp="1"/>
          </p:cNvSpPr>
          <p:nvPr>
            <p:ph idx="1"/>
          </p:nvPr>
        </p:nvSpPr>
        <p:spPr>
          <a:xfrm>
            <a:off x="235528" y="1470991"/>
            <a:ext cx="8888594" cy="5192437"/>
          </a:xfrm>
        </p:spPr>
        <p:txBody>
          <a:bodyPr vert="horz" lIns="36000" tIns="45720" rIns="36000" bIns="45720" rtlCol="0" anchor="t">
            <a:normAutofit lnSpcReduction="10000"/>
          </a:bodyPr>
          <a:lstStyle/>
          <a:p>
            <a:pPr marL="0" indent="0">
              <a:lnSpc>
                <a:spcPct val="110000"/>
              </a:lnSpc>
              <a:spcAft>
                <a:spcPts val="400"/>
              </a:spcAft>
              <a:buNone/>
            </a:pPr>
            <a:r>
              <a:rPr lang="en-AU" sz="1800" b="1">
                <a:latin typeface="Segoe UI Semilight" panose="020B0402040204020203" pitchFamily="34" charset="0"/>
                <a:cs typeface="Segoe UI Semilight" panose="020B0402040204020203" pitchFamily="34" charset="0"/>
              </a:rPr>
              <a:t>Market Trial Focus Group established to develop initial view of industry scenarios to agree scope of 5MS market trial</a:t>
            </a:r>
          </a:p>
          <a:p>
            <a:pPr>
              <a:lnSpc>
                <a:spcPct val="100000"/>
              </a:lnSpc>
              <a:spcBef>
                <a:spcPts val="600"/>
              </a:spcBef>
            </a:pPr>
            <a:r>
              <a:rPr lang="en-AU" sz="1600">
                <a:latin typeface="Segoe UI Semilight" panose="020B0402040204020203" pitchFamily="34" charset="0"/>
                <a:cs typeface="Segoe UI Semilight" panose="020B0402040204020203" pitchFamily="34" charset="0"/>
              </a:rPr>
              <a:t>Initial MTFG Session (29</a:t>
            </a:r>
            <a:r>
              <a:rPr lang="en-AU" sz="1600" baseline="30000">
                <a:latin typeface="Segoe UI Semilight" panose="020B0402040204020203" pitchFamily="34" charset="0"/>
                <a:cs typeface="Segoe UI Semilight" panose="020B0402040204020203" pitchFamily="34" charset="0"/>
              </a:rPr>
              <a:t>th</a:t>
            </a:r>
            <a:r>
              <a:rPr lang="en-AU" sz="1600">
                <a:latin typeface="Segoe UI Semilight" panose="020B0402040204020203" pitchFamily="34" charset="0"/>
                <a:cs typeface="Segoe UI Semilight" panose="020B0402040204020203" pitchFamily="34" charset="0"/>
              </a:rPr>
              <a:t> March) identified suggested priority scenarios</a:t>
            </a:r>
          </a:p>
          <a:p>
            <a:pPr>
              <a:lnSpc>
                <a:spcPct val="100000"/>
              </a:lnSpc>
              <a:spcBef>
                <a:spcPts val="600"/>
              </a:spcBef>
            </a:pPr>
            <a:r>
              <a:rPr lang="en-AU" sz="1600">
                <a:latin typeface="Segoe UI Semilight" panose="020B0402040204020203" pitchFamily="34" charset="0"/>
                <a:cs typeface="Segoe UI Semilight" panose="020B0402040204020203" pitchFamily="34" charset="0"/>
              </a:rPr>
              <a:t>AEMO to provide scenario plan by execution week including consideration of extension trial runs</a:t>
            </a:r>
          </a:p>
          <a:p>
            <a:pPr marL="0" indent="0">
              <a:lnSpc>
                <a:spcPct val="110000"/>
              </a:lnSpc>
              <a:spcBef>
                <a:spcPts val="800"/>
              </a:spcBef>
              <a:buNone/>
            </a:pPr>
            <a:r>
              <a:rPr lang="en-AU" sz="1800" b="1">
                <a:latin typeface="Segoe UI Semilight" panose="020B0402040204020203" pitchFamily="34" charset="0"/>
                <a:cs typeface="Segoe UI Semilight" panose="020B0402040204020203" pitchFamily="34" charset="0"/>
              </a:rPr>
              <a:t>Scenarios identified to date include:</a:t>
            </a:r>
          </a:p>
          <a:p>
            <a:pPr>
              <a:lnSpc>
                <a:spcPct val="100000"/>
              </a:lnSpc>
              <a:spcBef>
                <a:spcPts val="600"/>
              </a:spcBef>
            </a:pPr>
            <a:r>
              <a:rPr lang="en-AU" sz="1600">
                <a:latin typeface="Segoe UI Semilight" panose="020B0402040204020203" pitchFamily="34" charset="0"/>
                <a:cs typeface="Segoe UI Semilight" panose="020B0402040204020203" pitchFamily="34" charset="0"/>
              </a:rPr>
              <a:t>30-5 minute settlement week (5 days 30 / 2 days 5 minute)</a:t>
            </a:r>
          </a:p>
          <a:p>
            <a:pPr>
              <a:lnSpc>
                <a:spcPct val="100000"/>
              </a:lnSpc>
              <a:spcBef>
                <a:spcPts val="600"/>
              </a:spcBef>
            </a:pPr>
            <a:r>
              <a:rPr lang="en-AU" sz="1600">
                <a:latin typeface="Segoe UI Semilight" panose="020B0402040204020203" pitchFamily="34" charset="0"/>
                <a:cs typeface="Segoe UI Semilight" panose="020B0402040204020203" pitchFamily="34" charset="0"/>
              </a:rPr>
              <a:t>Daily / weekly  operation of 5 minute settlement operations</a:t>
            </a:r>
          </a:p>
          <a:p>
            <a:pPr>
              <a:lnSpc>
                <a:spcPct val="100000"/>
              </a:lnSpc>
              <a:spcBef>
                <a:spcPts val="600"/>
              </a:spcBef>
            </a:pPr>
            <a:r>
              <a:rPr lang="en-AU" sz="1600">
                <a:latin typeface="Segoe UI Semilight" panose="020B0402040204020203" pitchFamily="34" charset="0"/>
                <a:cs typeface="Segoe UI Semilight" panose="020B0402040204020203" pitchFamily="34" charset="0"/>
              </a:rPr>
              <a:t>Bidding scenarios incorporating price sensitivities, rolling sum pricing, intervention data</a:t>
            </a:r>
          </a:p>
          <a:p>
            <a:pPr marL="0" indent="0">
              <a:lnSpc>
                <a:spcPct val="110000"/>
              </a:lnSpc>
              <a:spcBef>
                <a:spcPts val="800"/>
              </a:spcBef>
              <a:spcAft>
                <a:spcPts val="400"/>
              </a:spcAft>
              <a:buNone/>
            </a:pPr>
            <a:r>
              <a:rPr lang="en-AU" sz="1800" b="1">
                <a:latin typeface="Segoe UI Semilight" panose="020B0402040204020203" pitchFamily="34" charset="0"/>
                <a:cs typeface="Segoe UI Semilight" panose="020B0402040204020203" pitchFamily="34" charset="0"/>
              </a:rPr>
              <a:t>Metering scenarios in general to support settlement testing scenarios</a:t>
            </a:r>
          </a:p>
          <a:p>
            <a:r>
              <a:rPr lang="en-AU" sz="1600">
                <a:latin typeface="Segoe UI Semilight" panose="020B0402040204020203" pitchFamily="34" charset="0"/>
                <a:cs typeface="Segoe UI Semilight" panose="020B0402040204020203" pitchFamily="34" charset="0"/>
              </a:rPr>
              <a:t>UFE reports run on the basis of available test data , so can be tested for functionality not data outcomes</a:t>
            </a:r>
          </a:p>
          <a:p>
            <a:pPr marL="0" indent="0">
              <a:lnSpc>
                <a:spcPct val="110000"/>
              </a:lnSpc>
              <a:spcBef>
                <a:spcPts val="800"/>
              </a:spcBef>
              <a:spcAft>
                <a:spcPts val="400"/>
              </a:spcAft>
              <a:buNone/>
            </a:pPr>
            <a:r>
              <a:rPr lang="en-AU" sz="1800" b="1">
                <a:latin typeface="Segoe UI Semilight" panose="020B0402040204020203" pitchFamily="34" charset="0"/>
                <a:cs typeface="Segoe UI Semilight" panose="020B0402040204020203" pitchFamily="34" charset="0"/>
              </a:rPr>
              <a:t>Consideration to be given to incorporating scenarios where execution enables some level of customer switching support</a:t>
            </a:r>
          </a:p>
          <a:p>
            <a:pPr>
              <a:lnSpc>
                <a:spcPct val="100000"/>
              </a:lnSpc>
              <a:spcBef>
                <a:spcPts val="600"/>
              </a:spcBef>
            </a:pPr>
            <a:r>
              <a:rPr lang="en-AU" sz="1600">
                <a:latin typeface="Segoe UI Semilight" panose="020B0402040204020203" pitchFamily="34" charset="0"/>
                <a:cs typeface="Segoe UI Semilight" panose="020B0402040204020203" pitchFamily="34" charset="0"/>
              </a:rPr>
              <a:t>Issues and exceptions arising will not be addressed by 5MS program</a:t>
            </a:r>
          </a:p>
          <a:p>
            <a:pPr>
              <a:lnSpc>
                <a:spcPct val="100000"/>
              </a:lnSpc>
              <a:spcBef>
                <a:spcPts val="600"/>
              </a:spcBef>
            </a:pPr>
            <a:r>
              <a:rPr lang="en-AU" sz="1600">
                <a:latin typeface="Segoe UI Semilight" panose="020B0402040204020203" pitchFamily="34" charset="0"/>
                <a:cs typeface="Segoe UI Semilight" panose="020B0402040204020203" pitchFamily="34" charset="0"/>
              </a:rPr>
              <a:t>Enables some co-ordination of activity between participant groups</a:t>
            </a:r>
          </a:p>
          <a:p>
            <a:pPr marL="0" indent="0">
              <a:lnSpc>
                <a:spcPct val="110000"/>
              </a:lnSpc>
              <a:spcBef>
                <a:spcPts val="800"/>
              </a:spcBef>
              <a:buNone/>
            </a:pPr>
            <a:r>
              <a:rPr lang="en-AU" sz="1800" b="1">
                <a:latin typeface="Segoe UI Semilight" panose="020B0402040204020203" pitchFamily="34" charset="0"/>
                <a:cs typeface="Segoe UI Semilight" panose="020B0402040204020203" pitchFamily="34" charset="0"/>
              </a:rPr>
              <a:t>Once scenarios agreed, industry participation and pairing will be established.</a:t>
            </a:r>
          </a:p>
          <a:p>
            <a:pPr lvl="1"/>
            <a:endParaRPr lang="en-AU" sz="1800"/>
          </a:p>
          <a:p>
            <a:pPr lvl="1"/>
            <a:endParaRPr lang="en-AU" sz="800"/>
          </a:p>
        </p:txBody>
      </p:sp>
      <p:sp>
        <p:nvSpPr>
          <p:cNvPr id="7" name="Slide Number Placeholder 3">
            <a:extLst>
              <a:ext uri="{FF2B5EF4-FFF2-40B4-BE49-F238E27FC236}">
                <a16:creationId xmlns:a16="http://schemas.microsoft.com/office/drawing/2014/main" id="{FF4C1E41-F1DD-4905-9E82-EBF469D76A24}"/>
              </a:ext>
            </a:extLst>
          </p:cNvPr>
          <p:cNvSpPr>
            <a:spLocks noGrp="1"/>
          </p:cNvSpPr>
          <p:nvPr>
            <p:ph type="sldNum" sz="quarter" idx="12"/>
          </p:nvPr>
        </p:nvSpPr>
        <p:spPr>
          <a:xfrm>
            <a:off x="11353800" y="6251940"/>
            <a:ext cx="576108"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C81F68-4976-451A-B2E9-79BCBD2F70CC}" type="slidenum">
              <a:rPr kumimoji="0" lang="en-AU" sz="1200" b="0" i="0" u="none" strike="noStrike" kern="1200" cap="none" spc="0" normalizeH="0" baseline="0" noProof="0" smtClean="0">
                <a:ln>
                  <a:noFill/>
                </a:ln>
                <a:solidFill>
                  <a:srgbClr val="222324">
                    <a:tint val="75000"/>
                  </a:srgbClr>
                </a:solidFill>
                <a:effectLst/>
                <a:uLnTx/>
                <a:uFillTx/>
                <a:latin typeface="Tw Cen MT" panose="020B0602020104020603"/>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AU" sz="1200" b="0" i="0" u="none" strike="noStrike" kern="1200" cap="none" spc="0" normalizeH="0" baseline="0" noProof="0">
              <a:ln>
                <a:noFill/>
              </a:ln>
              <a:solidFill>
                <a:srgbClr val="222324">
                  <a:tint val="75000"/>
                </a:srgbClr>
              </a:solidFill>
              <a:effectLst/>
              <a:uLnTx/>
              <a:uFillTx/>
              <a:latin typeface="Tw Cen MT" panose="020B0602020104020603"/>
              <a:ea typeface="+mn-ea"/>
              <a:cs typeface="+mn-cs"/>
            </a:endParaRPr>
          </a:p>
        </p:txBody>
      </p:sp>
      <p:pic>
        <p:nvPicPr>
          <p:cNvPr id="5" name="Graphic 4" descr="Map with pin">
            <a:extLst>
              <a:ext uri="{FF2B5EF4-FFF2-40B4-BE49-F238E27FC236}">
                <a16:creationId xmlns:a16="http://schemas.microsoft.com/office/drawing/2014/main" id="{CC9AA39B-8DCA-4783-838E-4AE5C10018D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058087" y="2076450"/>
            <a:ext cx="2705099" cy="2705099"/>
          </a:xfrm>
          <a:prstGeom prst="rect">
            <a:avLst/>
          </a:prstGeom>
        </p:spPr>
      </p:pic>
    </p:spTree>
    <p:extLst>
      <p:ext uri="{BB962C8B-B14F-4D97-AF65-F5344CB8AC3E}">
        <p14:creationId xmlns:p14="http://schemas.microsoft.com/office/powerpoint/2010/main" val="24999041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a:xfrm>
            <a:off x="838800" y="1768094"/>
            <a:ext cx="9144000" cy="2387600"/>
          </a:xfrm>
        </p:spPr>
        <p:txBody>
          <a:bodyPr>
            <a:normAutofit fontScale="90000"/>
          </a:bodyPr>
          <a:lstStyle/>
          <a:p>
            <a:r>
              <a:rPr lang="en-AU"/>
              <a:t>Contingency Planning -</a:t>
            </a:r>
            <a:br>
              <a:rPr lang="en-AU"/>
            </a:br>
            <a:r>
              <a:rPr lang="en-AU"/>
              <a:t>Summary of Feedback Received and Next Steps  </a:t>
            </a:r>
          </a:p>
        </p:txBody>
      </p:sp>
      <p:sp>
        <p:nvSpPr>
          <p:cNvPr id="3" name="Text Placeholder 2">
            <a:extLst>
              <a:ext uri="{FF2B5EF4-FFF2-40B4-BE49-F238E27FC236}">
                <a16:creationId xmlns:a16="http://schemas.microsoft.com/office/drawing/2014/main" id="{BFE0243B-6351-4A81-8EBE-0F6E81FD154D}"/>
              </a:ext>
            </a:extLst>
          </p:cNvPr>
          <p:cNvSpPr txBox="1">
            <a:spLocks/>
          </p:cNvSpPr>
          <p:nvPr/>
        </p:nvSpPr>
        <p:spPr>
          <a:xfrm>
            <a:off x="623888" y="4589464"/>
            <a:ext cx="7886700" cy="150018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AU"/>
          </a:p>
        </p:txBody>
      </p:sp>
      <p:sp>
        <p:nvSpPr>
          <p:cNvPr id="6" name="Text Placeholder 2">
            <a:extLst>
              <a:ext uri="{FF2B5EF4-FFF2-40B4-BE49-F238E27FC236}">
                <a16:creationId xmlns:a16="http://schemas.microsoft.com/office/drawing/2014/main" id="{B48DCEF8-ECB5-4E88-94AC-352D3EF93A52}"/>
              </a:ext>
            </a:extLst>
          </p:cNvPr>
          <p:cNvSpPr txBox="1">
            <a:spLocks/>
          </p:cNvSpPr>
          <p:nvPr/>
        </p:nvSpPr>
        <p:spPr>
          <a:xfrm>
            <a:off x="776288" y="4741864"/>
            <a:ext cx="8918218" cy="1500187"/>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AU"/>
              <a:t>Anne-Marie McCague</a:t>
            </a:r>
            <a:endParaRPr lang="en-US"/>
          </a:p>
        </p:txBody>
      </p:sp>
    </p:spTree>
    <p:extLst>
      <p:ext uri="{BB962C8B-B14F-4D97-AF65-F5344CB8AC3E}">
        <p14:creationId xmlns:p14="http://schemas.microsoft.com/office/powerpoint/2010/main" val="8809569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84BB26-2295-41CF-8F1C-3DFA8EFD72CD}"/>
              </a:ext>
            </a:extLst>
          </p:cNvPr>
          <p:cNvSpPr>
            <a:spLocks noGrp="1"/>
          </p:cNvSpPr>
          <p:nvPr>
            <p:ph type="title"/>
          </p:nvPr>
        </p:nvSpPr>
        <p:spPr>
          <a:xfrm>
            <a:off x="235527" y="136525"/>
            <a:ext cx="11458241" cy="1189039"/>
          </a:xfrm>
        </p:spPr>
        <p:txBody>
          <a:bodyPr>
            <a:normAutofit/>
          </a:bodyPr>
          <a:lstStyle/>
          <a:p>
            <a:r>
              <a:rPr lang="en-AU"/>
              <a:t>Reminder of Contingency Options and Scenarios </a:t>
            </a:r>
          </a:p>
        </p:txBody>
      </p:sp>
      <p:sp>
        <p:nvSpPr>
          <p:cNvPr id="15" name="Content Placeholder 14">
            <a:extLst>
              <a:ext uri="{FF2B5EF4-FFF2-40B4-BE49-F238E27FC236}">
                <a16:creationId xmlns:a16="http://schemas.microsoft.com/office/drawing/2014/main" id="{2BC0A510-77A6-410E-BB90-78DDA8852DBF}"/>
              </a:ext>
            </a:extLst>
          </p:cNvPr>
          <p:cNvSpPr>
            <a:spLocks noGrp="1"/>
          </p:cNvSpPr>
          <p:nvPr>
            <p:ph idx="1"/>
          </p:nvPr>
        </p:nvSpPr>
        <p:spPr>
          <a:xfrm>
            <a:off x="248809" y="2040919"/>
            <a:ext cx="11694382" cy="4351338"/>
          </a:xfrm>
        </p:spPr>
        <p:txBody>
          <a:bodyPr>
            <a:normAutofit/>
          </a:bodyPr>
          <a:lstStyle/>
          <a:p>
            <a:pPr marL="0" indent="0">
              <a:lnSpc>
                <a:spcPct val="100000"/>
              </a:lnSpc>
              <a:spcBef>
                <a:spcPts val="1200"/>
              </a:spcBef>
              <a:spcAft>
                <a:spcPts val="600"/>
              </a:spcAft>
              <a:buNone/>
            </a:pPr>
            <a:r>
              <a:rPr lang="en-AU" sz="2000" b="1"/>
              <a:t>At the last PCF three contingency options were discussed:</a:t>
            </a:r>
          </a:p>
          <a:p>
            <a:pPr>
              <a:lnSpc>
                <a:spcPct val="100000"/>
              </a:lnSpc>
              <a:spcBef>
                <a:spcPts val="1200"/>
              </a:spcBef>
              <a:spcAft>
                <a:spcPts val="600"/>
              </a:spcAft>
            </a:pPr>
            <a:r>
              <a:rPr lang="en-AU" sz="1800"/>
              <a:t>Option 1: Move the commencement date for all aspects of 5MS rule</a:t>
            </a:r>
          </a:p>
          <a:p>
            <a:pPr>
              <a:lnSpc>
                <a:spcPct val="100000"/>
              </a:lnSpc>
              <a:spcBef>
                <a:spcPts val="1200"/>
              </a:spcBef>
              <a:spcAft>
                <a:spcPts val="600"/>
              </a:spcAft>
            </a:pPr>
            <a:r>
              <a:rPr lang="en-AU" sz="1800"/>
              <a:t>Option 2: Move the start date for a subset of the 5MS rule (i.e. for AEMO settlement only)</a:t>
            </a:r>
          </a:p>
          <a:p>
            <a:pPr>
              <a:lnSpc>
                <a:spcPct val="100000"/>
              </a:lnSpc>
              <a:spcBef>
                <a:spcPts val="1200"/>
              </a:spcBef>
              <a:spcAft>
                <a:spcPts val="600"/>
              </a:spcAft>
            </a:pPr>
            <a:r>
              <a:rPr lang="en-AU" sz="1800"/>
              <a:t>Option 3: Resettle the market at 5-min</a:t>
            </a:r>
          </a:p>
          <a:p>
            <a:pPr marL="0" indent="0">
              <a:lnSpc>
                <a:spcPct val="100000"/>
              </a:lnSpc>
              <a:spcBef>
                <a:spcPts val="1200"/>
              </a:spcBef>
              <a:spcAft>
                <a:spcPts val="600"/>
              </a:spcAft>
              <a:buNone/>
            </a:pPr>
            <a:r>
              <a:rPr lang="en-AU" sz="2000" b="1"/>
              <a:t>At the RWG on 04-May two timeline scenarios were discussed: </a:t>
            </a:r>
          </a:p>
          <a:p>
            <a:pPr>
              <a:lnSpc>
                <a:spcPct val="100000"/>
              </a:lnSpc>
              <a:spcBef>
                <a:spcPts val="1200"/>
              </a:spcBef>
              <a:spcAft>
                <a:spcPts val="600"/>
              </a:spcAft>
            </a:pPr>
            <a:r>
              <a:rPr lang="en-AU" sz="1800"/>
              <a:t>Scenario 1: Short Slippage – 4 weeks max</a:t>
            </a:r>
          </a:p>
          <a:p>
            <a:pPr>
              <a:lnSpc>
                <a:spcPct val="100000"/>
              </a:lnSpc>
              <a:spcBef>
                <a:spcPts val="1200"/>
              </a:spcBef>
              <a:spcAft>
                <a:spcPts val="600"/>
              </a:spcAft>
            </a:pPr>
            <a:r>
              <a:rPr lang="en-AU" sz="1800"/>
              <a:t>Scenario 2: Slippage longer than 4 weeks</a:t>
            </a:r>
          </a:p>
          <a:p>
            <a:endParaRPr lang="en-AU" sz="2000">
              <a:cs typeface="Segoe UI Semilight"/>
            </a:endParaRPr>
          </a:p>
          <a:p>
            <a:endParaRPr lang="en-AU" sz="2000"/>
          </a:p>
        </p:txBody>
      </p:sp>
      <p:pic>
        <p:nvPicPr>
          <p:cNvPr id="12" name="Graphic 11" descr="Signpost">
            <a:extLst>
              <a:ext uri="{FF2B5EF4-FFF2-40B4-BE49-F238E27FC236}">
                <a16:creationId xmlns:a16="http://schemas.microsoft.com/office/drawing/2014/main" id="{515C660F-C27C-42FC-9FFF-7B00D057093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149348" y="2036575"/>
            <a:ext cx="2784850" cy="2784850"/>
          </a:xfrm>
          <a:prstGeom prst="rect">
            <a:avLst/>
          </a:prstGeom>
        </p:spPr>
      </p:pic>
    </p:spTree>
    <p:extLst>
      <p:ext uri="{BB962C8B-B14F-4D97-AF65-F5344CB8AC3E}">
        <p14:creationId xmlns:p14="http://schemas.microsoft.com/office/powerpoint/2010/main" val="40351438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0F794-75E7-45E1-BCFA-F81CC24F3023}"/>
              </a:ext>
            </a:extLst>
          </p:cNvPr>
          <p:cNvSpPr>
            <a:spLocks noGrp="1"/>
          </p:cNvSpPr>
          <p:nvPr>
            <p:ph type="title"/>
          </p:nvPr>
        </p:nvSpPr>
        <p:spPr>
          <a:xfrm>
            <a:off x="235528" y="136525"/>
            <a:ext cx="10380656" cy="1189039"/>
          </a:xfrm>
        </p:spPr>
        <p:txBody>
          <a:bodyPr>
            <a:normAutofit/>
          </a:bodyPr>
          <a:lstStyle/>
          <a:p>
            <a:r>
              <a:rPr lang="en-AU"/>
              <a:t>Summary of Feedback (1)</a:t>
            </a:r>
          </a:p>
        </p:txBody>
      </p:sp>
      <p:sp>
        <p:nvSpPr>
          <p:cNvPr id="3" name="Content Placeholder 2">
            <a:extLst>
              <a:ext uri="{FF2B5EF4-FFF2-40B4-BE49-F238E27FC236}">
                <a16:creationId xmlns:a16="http://schemas.microsoft.com/office/drawing/2014/main" id="{A792D871-C06D-4C91-B131-2A13DDBF1433}"/>
              </a:ext>
            </a:extLst>
          </p:cNvPr>
          <p:cNvSpPr>
            <a:spLocks noGrp="1"/>
          </p:cNvSpPr>
          <p:nvPr>
            <p:ph idx="1"/>
          </p:nvPr>
        </p:nvSpPr>
        <p:spPr>
          <a:xfrm>
            <a:off x="64423" y="1325564"/>
            <a:ext cx="12063153" cy="5032375"/>
          </a:xfrm>
        </p:spPr>
        <p:txBody>
          <a:bodyPr>
            <a:noAutofit/>
          </a:bodyPr>
          <a:lstStyle/>
          <a:p>
            <a:pPr>
              <a:lnSpc>
                <a:spcPct val="100000"/>
              </a:lnSpc>
              <a:spcBef>
                <a:spcPts val="0"/>
              </a:spcBef>
              <a:spcAft>
                <a:spcPts val="600"/>
              </a:spcAft>
            </a:pPr>
            <a:r>
              <a:rPr lang="en-AU" sz="1400" b="1">
                <a:latin typeface="Segoe UI Semilight" panose="020B0402040204020203" pitchFamily="34" charset="0"/>
                <a:cs typeface="Segoe UI Semilight" panose="020B0402040204020203" pitchFamily="34" charset="0"/>
              </a:rPr>
              <a:t>19 responses were received </a:t>
            </a:r>
            <a:r>
              <a:rPr lang="en-AU" sz="1400">
                <a:latin typeface="Segoe UI Semilight" panose="020B0402040204020203" pitchFamily="34" charset="0"/>
                <a:cs typeface="Segoe UI Semilight" panose="020B0402040204020203" pitchFamily="34" charset="0"/>
              </a:rPr>
              <a:t>(some represented multiple participants)</a:t>
            </a:r>
          </a:p>
          <a:p>
            <a:pPr>
              <a:lnSpc>
                <a:spcPct val="100000"/>
              </a:lnSpc>
              <a:spcBef>
                <a:spcPts val="600"/>
              </a:spcBef>
              <a:spcAft>
                <a:spcPts val="600"/>
              </a:spcAft>
            </a:pPr>
            <a:r>
              <a:rPr lang="en-AU" sz="1400" b="1">
                <a:latin typeface="Segoe UI Semilight" panose="020B0402040204020203" pitchFamily="34" charset="0"/>
                <a:cs typeface="Segoe UI Semilight" panose="020B0402040204020203" pitchFamily="34" charset="0"/>
              </a:rPr>
              <a:t>10 responses indicated </a:t>
            </a:r>
            <a:r>
              <a:rPr lang="en-AU" sz="1400">
                <a:latin typeface="Segoe UI Semilight" panose="020B0402040204020203" pitchFamily="34" charset="0"/>
                <a:cs typeface="Segoe UI Semilight" panose="020B0402040204020203" pitchFamily="34" charset="0"/>
              </a:rPr>
              <a:t>a preference for </a:t>
            </a:r>
            <a:r>
              <a:rPr lang="en-AU" sz="1400" b="1">
                <a:latin typeface="Segoe UI Semilight" panose="020B0402040204020203" pitchFamily="34" charset="0"/>
                <a:cs typeface="Segoe UI Semilight" panose="020B0402040204020203" pitchFamily="34" charset="0"/>
              </a:rPr>
              <a:t>Option 1</a:t>
            </a:r>
          </a:p>
          <a:p>
            <a:pPr lvl="1">
              <a:lnSpc>
                <a:spcPct val="100000"/>
              </a:lnSpc>
              <a:spcBef>
                <a:spcPts val="0"/>
              </a:spcBef>
              <a:spcAft>
                <a:spcPts val="600"/>
              </a:spcAft>
            </a:pPr>
            <a:r>
              <a:rPr lang="en-AU" sz="1400">
                <a:latin typeface="Segoe UI Semilight" panose="020B0402040204020203" pitchFamily="34" charset="0"/>
                <a:cs typeface="Segoe UI Semilight" panose="020B0402040204020203" pitchFamily="34" charset="0"/>
              </a:rPr>
              <a:t>2 noted that the benefits included the simplistic approach</a:t>
            </a:r>
          </a:p>
          <a:p>
            <a:pPr lvl="1">
              <a:lnSpc>
                <a:spcPct val="100000"/>
              </a:lnSpc>
              <a:spcBef>
                <a:spcPts val="0"/>
              </a:spcBef>
              <a:spcAft>
                <a:spcPts val="600"/>
              </a:spcAft>
            </a:pPr>
            <a:r>
              <a:rPr lang="en-AU" sz="1400">
                <a:latin typeface="Segoe UI Semilight" panose="020B0402040204020203" pitchFamily="34" charset="0"/>
                <a:cs typeface="Segoe UI Semilight" panose="020B0402040204020203" pitchFamily="34" charset="0"/>
              </a:rPr>
              <a:t>4 noted that moving the date to 01-Nov and aligning B2B 3.5/3.6 would be more efficient </a:t>
            </a:r>
          </a:p>
          <a:p>
            <a:pPr lvl="2">
              <a:lnSpc>
                <a:spcPct val="100000"/>
              </a:lnSpc>
              <a:spcBef>
                <a:spcPts val="0"/>
              </a:spcBef>
              <a:spcAft>
                <a:spcPts val="600"/>
              </a:spcAft>
              <a:buFontTx/>
              <a:buChar char="–"/>
            </a:pPr>
            <a:r>
              <a:rPr lang="en-AU" sz="1400">
                <a:latin typeface="Segoe UI Semilight" panose="020B0402040204020203" pitchFamily="34" charset="0"/>
                <a:cs typeface="Segoe UI Semilight" panose="020B0402040204020203" pitchFamily="34" charset="0"/>
              </a:rPr>
              <a:t>1 noted WDR and CS should also be aligned</a:t>
            </a:r>
          </a:p>
          <a:p>
            <a:pPr lvl="1">
              <a:lnSpc>
                <a:spcPct val="100000"/>
              </a:lnSpc>
              <a:spcBef>
                <a:spcPts val="0"/>
              </a:spcBef>
              <a:spcAft>
                <a:spcPts val="600"/>
              </a:spcAft>
            </a:pPr>
            <a:r>
              <a:rPr lang="en-AU" sz="1400">
                <a:latin typeface="Segoe UI Semilight" panose="020B0402040204020203" pitchFamily="34" charset="0"/>
                <a:cs typeface="Segoe UI Semilight" panose="020B0402040204020203" pitchFamily="34" charset="0"/>
              </a:rPr>
              <a:t>3 noted, this approach is not favoured as it extends their transition period which increases costs</a:t>
            </a:r>
          </a:p>
          <a:p>
            <a:pPr lvl="1">
              <a:lnSpc>
                <a:spcPct val="100000"/>
              </a:lnSpc>
              <a:spcBef>
                <a:spcPts val="0"/>
              </a:spcBef>
              <a:spcAft>
                <a:spcPts val="600"/>
              </a:spcAft>
            </a:pPr>
            <a:r>
              <a:rPr lang="en-AU" sz="1400">
                <a:latin typeface="Segoe UI Semilight" panose="020B0402040204020203" pitchFamily="34" charset="0"/>
                <a:cs typeface="Segoe UI Semilight" panose="020B0402040204020203" pitchFamily="34" charset="0"/>
              </a:rPr>
              <a:t>1 noted that in the case of a delay, the date should be set to avoid the summer period which could potentially mean post Q1 2022</a:t>
            </a:r>
          </a:p>
          <a:p>
            <a:pPr>
              <a:lnSpc>
                <a:spcPct val="100000"/>
              </a:lnSpc>
              <a:spcBef>
                <a:spcPts val="600"/>
              </a:spcBef>
              <a:spcAft>
                <a:spcPts val="600"/>
              </a:spcAft>
            </a:pPr>
            <a:r>
              <a:rPr lang="en-AU" sz="1400" b="1">
                <a:latin typeface="Segoe UI Semilight" panose="020B0402040204020203" pitchFamily="34" charset="0"/>
                <a:cs typeface="Segoe UI Semilight" panose="020B0402040204020203" pitchFamily="34" charset="0"/>
              </a:rPr>
              <a:t>4 responses indicated</a:t>
            </a:r>
            <a:r>
              <a:rPr lang="en-AU" sz="1400">
                <a:latin typeface="Segoe UI Semilight" panose="020B0402040204020203" pitchFamily="34" charset="0"/>
                <a:cs typeface="Segoe UI Semilight" panose="020B0402040204020203" pitchFamily="34" charset="0"/>
              </a:rPr>
              <a:t> a preference for </a:t>
            </a:r>
            <a:r>
              <a:rPr lang="en-AU" sz="1400" b="1">
                <a:latin typeface="Segoe UI Semilight" panose="020B0402040204020203" pitchFamily="34" charset="0"/>
                <a:cs typeface="Segoe UI Semilight" panose="020B0402040204020203" pitchFamily="34" charset="0"/>
              </a:rPr>
              <a:t>Option 2</a:t>
            </a:r>
          </a:p>
          <a:p>
            <a:pPr lvl="1">
              <a:lnSpc>
                <a:spcPct val="100000"/>
              </a:lnSpc>
              <a:spcBef>
                <a:spcPts val="0"/>
              </a:spcBef>
              <a:spcAft>
                <a:spcPts val="600"/>
              </a:spcAft>
            </a:pPr>
            <a:r>
              <a:rPr lang="en-AU" sz="1400">
                <a:latin typeface="Segoe UI Semilight" panose="020B0402040204020203" pitchFamily="34" charset="0"/>
                <a:cs typeface="Segoe UI Semilight" panose="020B0402040204020203" pitchFamily="34" charset="0"/>
              </a:rPr>
              <a:t>1 noted that this option (and option 3) should not be used if commencement is in December as it would coincide with business shutdown period</a:t>
            </a:r>
          </a:p>
          <a:p>
            <a:pPr lvl="1">
              <a:lnSpc>
                <a:spcPct val="100000"/>
              </a:lnSpc>
              <a:spcBef>
                <a:spcPts val="0"/>
              </a:spcBef>
              <a:spcAft>
                <a:spcPts val="600"/>
              </a:spcAft>
            </a:pPr>
            <a:r>
              <a:rPr lang="en-AU" sz="1400">
                <a:latin typeface="Segoe UI Semilight" panose="020B0402040204020203" pitchFamily="34" charset="0"/>
                <a:cs typeface="Segoe UI Semilight" panose="020B0402040204020203" pitchFamily="34" charset="0"/>
              </a:rPr>
              <a:t>Partial deployment could be challenging given the interdependencies between 5MS and WDR/CS (3) and for 1 respondent the deployment is a linked go-live across their systems (noted for Option 3 also)</a:t>
            </a:r>
          </a:p>
          <a:p>
            <a:pPr lvl="1">
              <a:lnSpc>
                <a:spcPct val="100000"/>
              </a:lnSpc>
              <a:spcBef>
                <a:spcPts val="0"/>
              </a:spcBef>
              <a:spcAft>
                <a:spcPts val="600"/>
              </a:spcAft>
            </a:pPr>
            <a:r>
              <a:rPr lang="en-AU" sz="1400">
                <a:latin typeface="Segoe UI Semilight" panose="020B0402040204020203" pitchFamily="34" charset="0"/>
                <a:cs typeface="Segoe UI Semilight" panose="020B0402040204020203" pitchFamily="34" charset="0"/>
              </a:rPr>
              <a:t>1 noted that this may result in a compression of metering readiness activities </a:t>
            </a:r>
          </a:p>
          <a:p>
            <a:pPr lvl="1">
              <a:lnSpc>
                <a:spcPct val="100000"/>
              </a:lnSpc>
              <a:spcBef>
                <a:spcPts val="0"/>
              </a:spcBef>
              <a:spcAft>
                <a:spcPts val="600"/>
              </a:spcAft>
            </a:pPr>
            <a:r>
              <a:rPr lang="en-AU" sz="1400">
                <a:latin typeface="Segoe UI Semilight" panose="020B0402040204020203" pitchFamily="34" charset="0"/>
                <a:cs typeface="Segoe UI Semilight" panose="020B0402040204020203" pitchFamily="34" charset="0"/>
              </a:rPr>
              <a:t>2 noted the potential impact to the financial market (this was also noted for Option 3)</a:t>
            </a:r>
          </a:p>
          <a:p>
            <a:pPr>
              <a:lnSpc>
                <a:spcPct val="100000"/>
              </a:lnSpc>
              <a:spcBef>
                <a:spcPts val="600"/>
              </a:spcBef>
              <a:spcAft>
                <a:spcPts val="600"/>
              </a:spcAft>
            </a:pPr>
            <a:r>
              <a:rPr lang="en-AU" sz="1400" b="1">
                <a:latin typeface="Segoe UI Semilight" panose="020B0402040204020203" pitchFamily="34" charset="0"/>
                <a:cs typeface="Segoe UI Semilight" panose="020B0402040204020203" pitchFamily="34" charset="0"/>
              </a:rPr>
              <a:t>2 responses </a:t>
            </a:r>
            <a:r>
              <a:rPr lang="en-AU" sz="1400">
                <a:latin typeface="Segoe UI Semilight" panose="020B0402040204020203" pitchFamily="34" charset="0"/>
                <a:cs typeface="Segoe UI Semilight" panose="020B0402040204020203" pitchFamily="34" charset="0"/>
              </a:rPr>
              <a:t>indicate a preference for </a:t>
            </a:r>
            <a:r>
              <a:rPr lang="en-AU" sz="1400" b="1">
                <a:latin typeface="Segoe UI Semilight" panose="020B0402040204020203" pitchFamily="34" charset="0"/>
                <a:cs typeface="Segoe UI Semilight" panose="020B0402040204020203" pitchFamily="34" charset="0"/>
              </a:rPr>
              <a:t>Option 3</a:t>
            </a:r>
          </a:p>
          <a:p>
            <a:pPr lvl="1">
              <a:lnSpc>
                <a:spcPct val="100000"/>
              </a:lnSpc>
              <a:spcBef>
                <a:spcPts val="0"/>
              </a:spcBef>
              <a:spcAft>
                <a:spcPts val="600"/>
              </a:spcAft>
            </a:pPr>
            <a:r>
              <a:rPr lang="en-AU" sz="1400">
                <a:latin typeface="Segoe UI Semilight" panose="020B0402040204020203" pitchFamily="34" charset="0"/>
                <a:cs typeface="Segoe UI Semilight" panose="020B0402040204020203" pitchFamily="34" charset="0"/>
              </a:rPr>
              <a:t>1 responses considered that this option works best for financial products however 2 considered the impact higher</a:t>
            </a:r>
          </a:p>
          <a:p>
            <a:pPr lvl="1">
              <a:lnSpc>
                <a:spcPct val="100000"/>
              </a:lnSpc>
              <a:spcBef>
                <a:spcPts val="0"/>
              </a:spcBef>
              <a:spcAft>
                <a:spcPts val="600"/>
              </a:spcAft>
            </a:pPr>
            <a:r>
              <a:rPr lang="en-AU" sz="1400">
                <a:latin typeface="Segoe UI Semilight" panose="020B0402040204020203" pitchFamily="34" charset="0"/>
                <a:cs typeface="Segoe UI Semilight" panose="020B0402040204020203" pitchFamily="34" charset="0"/>
              </a:rPr>
              <a:t>Complexity of solution was not favoured by 4 responses</a:t>
            </a:r>
          </a:p>
          <a:p>
            <a:pPr lvl="1">
              <a:lnSpc>
                <a:spcPct val="100000"/>
              </a:lnSpc>
              <a:spcBef>
                <a:spcPts val="0"/>
              </a:spcBef>
              <a:spcAft>
                <a:spcPts val="600"/>
              </a:spcAft>
            </a:pPr>
            <a:r>
              <a:rPr lang="en-AU" sz="1400">
                <a:latin typeface="Segoe UI Semilight" panose="020B0402040204020203" pitchFamily="34" charset="0"/>
                <a:cs typeface="Segoe UI Semilight" panose="020B0402040204020203" pitchFamily="34" charset="0"/>
              </a:rPr>
              <a:t>5 responses raised concerns that this may add risk to </a:t>
            </a:r>
            <a:r>
              <a:rPr lang="en-AU" sz="1400" err="1">
                <a:latin typeface="Segoe UI Semilight" panose="020B0402040204020203" pitchFamily="34" charset="0"/>
                <a:cs typeface="Segoe UI Semilight" panose="020B0402040204020203" pitchFamily="34" charset="0"/>
              </a:rPr>
              <a:t>prudentials</a:t>
            </a:r>
            <a:r>
              <a:rPr lang="en-AU" sz="1400">
                <a:latin typeface="Segoe UI Semilight" panose="020B0402040204020203" pitchFamily="34" charset="0"/>
                <a:cs typeface="Segoe UI Semilight" panose="020B0402040204020203" pitchFamily="34" charset="0"/>
              </a:rPr>
              <a:t>, cashflow, reconciliation and settlements.</a:t>
            </a:r>
          </a:p>
          <a:p>
            <a:pPr>
              <a:lnSpc>
                <a:spcPct val="100000"/>
              </a:lnSpc>
              <a:spcBef>
                <a:spcPts val="0"/>
              </a:spcBef>
              <a:spcAft>
                <a:spcPts val="600"/>
              </a:spcAft>
            </a:pPr>
            <a:r>
              <a:rPr lang="en-AU" sz="1400" b="1">
                <a:latin typeface="Segoe UI Semilight" panose="020B0402040204020203" pitchFamily="34" charset="0"/>
                <a:cs typeface="Segoe UI Semilight" panose="020B0402040204020203" pitchFamily="34" charset="0"/>
              </a:rPr>
              <a:t>3 did not provide a clear preference.</a:t>
            </a:r>
          </a:p>
          <a:p>
            <a:endParaRPr lang="en-AU" sz="1600"/>
          </a:p>
          <a:p>
            <a:endParaRPr lang="en-AU" sz="1600"/>
          </a:p>
        </p:txBody>
      </p:sp>
      <p:sp>
        <p:nvSpPr>
          <p:cNvPr id="4" name="Slide Number Placeholder 3">
            <a:extLst>
              <a:ext uri="{FF2B5EF4-FFF2-40B4-BE49-F238E27FC236}">
                <a16:creationId xmlns:a16="http://schemas.microsoft.com/office/drawing/2014/main" id="{2D03ABAD-9C6A-4BF0-8B3C-0E79EF5FD232}"/>
              </a:ext>
            </a:extLst>
          </p:cNvPr>
          <p:cNvSpPr>
            <a:spLocks noGrp="1"/>
          </p:cNvSpPr>
          <p:nvPr>
            <p:ph type="sldNum" sz="quarter" idx="12"/>
          </p:nvPr>
        </p:nvSpPr>
        <p:spPr/>
        <p:txBody>
          <a:bodyPr/>
          <a:lstStyle/>
          <a:p>
            <a:fld id="{4EC81F68-4976-451A-B2E9-79BCBD2F70CC}" type="slidenum">
              <a:rPr lang="en-AU" smtClean="0"/>
              <a:t>28</a:t>
            </a:fld>
            <a:endParaRPr lang="en-AU"/>
          </a:p>
        </p:txBody>
      </p:sp>
    </p:spTree>
    <p:extLst>
      <p:ext uri="{BB962C8B-B14F-4D97-AF65-F5344CB8AC3E}">
        <p14:creationId xmlns:p14="http://schemas.microsoft.com/office/powerpoint/2010/main" val="27658547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4EAAEF-427E-4CB5-80B7-424D0DB3F0CB}"/>
              </a:ext>
            </a:extLst>
          </p:cNvPr>
          <p:cNvSpPr>
            <a:spLocks noGrp="1"/>
          </p:cNvSpPr>
          <p:nvPr>
            <p:ph type="title"/>
          </p:nvPr>
        </p:nvSpPr>
        <p:spPr/>
        <p:txBody>
          <a:bodyPr/>
          <a:lstStyle/>
          <a:p>
            <a:r>
              <a:rPr lang="en-AU"/>
              <a:t>Summary of Feedback (2)</a:t>
            </a:r>
          </a:p>
        </p:txBody>
      </p:sp>
      <p:sp>
        <p:nvSpPr>
          <p:cNvPr id="3" name="Content Placeholder 2">
            <a:extLst>
              <a:ext uri="{FF2B5EF4-FFF2-40B4-BE49-F238E27FC236}">
                <a16:creationId xmlns:a16="http://schemas.microsoft.com/office/drawing/2014/main" id="{9CFA88E3-8470-4B6C-B60A-1E9720144868}"/>
              </a:ext>
            </a:extLst>
          </p:cNvPr>
          <p:cNvSpPr>
            <a:spLocks noGrp="1"/>
          </p:cNvSpPr>
          <p:nvPr>
            <p:ph idx="1"/>
          </p:nvPr>
        </p:nvSpPr>
        <p:spPr/>
        <p:txBody>
          <a:bodyPr>
            <a:normAutofit lnSpcReduction="10000"/>
          </a:bodyPr>
          <a:lstStyle/>
          <a:p>
            <a:pPr>
              <a:lnSpc>
                <a:spcPct val="100000"/>
              </a:lnSpc>
              <a:spcBef>
                <a:spcPts val="1200"/>
              </a:spcBef>
              <a:spcAft>
                <a:spcPts val="600"/>
              </a:spcAft>
            </a:pPr>
            <a:r>
              <a:rPr lang="en-AU" sz="1800" b="1">
                <a:latin typeface="Segoe UI Semilight" panose="020B0402040204020203" pitchFamily="34" charset="0"/>
                <a:cs typeface="Segoe UI Semilight" panose="020B0402040204020203" pitchFamily="34" charset="0"/>
              </a:rPr>
              <a:t>Impact to Global Settlement commencement dates:</a:t>
            </a:r>
          </a:p>
          <a:p>
            <a:pPr lvl="1">
              <a:lnSpc>
                <a:spcPct val="100000"/>
              </a:lnSpc>
              <a:spcBef>
                <a:spcPts val="600"/>
              </a:spcBef>
              <a:spcAft>
                <a:spcPts val="600"/>
              </a:spcAft>
            </a:pPr>
            <a:r>
              <a:rPr lang="en-AU" sz="1800">
                <a:latin typeface="Segoe UI Semilight" panose="020B0402040204020203" pitchFamily="34" charset="0"/>
                <a:cs typeface="Segoe UI Semilight" panose="020B0402040204020203" pitchFamily="34" charset="0"/>
              </a:rPr>
              <a:t>Wide range of dates from no reduction in the soft-start period (1), 1 month (1), 2 months (3), 3 months (1) to 20 weeks (1). 1 response noted that a 5MS date change does not necessarily need to lead to a GS date change and that the two could be combined. </a:t>
            </a:r>
          </a:p>
          <a:p>
            <a:pPr>
              <a:lnSpc>
                <a:spcPct val="100000"/>
              </a:lnSpc>
              <a:spcBef>
                <a:spcPts val="1200"/>
              </a:spcBef>
              <a:spcAft>
                <a:spcPts val="600"/>
              </a:spcAft>
            </a:pPr>
            <a:r>
              <a:rPr lang="en-AU" sz="1800" b="1">
                <a:latin typeface="Segoe UI Semilight" panose="020B0402040204020203" pitchFamily="34" charset="0"/>
                <a:cs typeface="Segoe UI Semilight" panose="020B0402040204020203" pitchFamily="34" charset="0"/>
              </a:rPr>
              <a:t>Notice period:</a:t>
            </a:r>
          </a:p>
          <a:p>
            <a:pPr lvl="1">
              <a:lnSpc>
                <a:spcPct val="100000"/>
              </a:lnSpc>
              <a:spcBef>
                <a:spcPts val="600"/>
              </a:spcBef>
              <a:spcAft>
                <a:spcPts val="600"/>
              </a:spcAft>
            </a:pPr>
            <a:r>
              <a:rPr lang="en-AU" sz="1800">
                <a:latin typeface="Segoe UI Semilight" panose="020B0402040204020203" pitchFamily="34" charset="0"/>
                <a:cs typeface="Segoe UI Semilight" panose="020B0402040204020203" pitchFamily="34" charset="0"/>
              </a:rPr>
              <a:t>2 responses noted that a notice on whether the rule commencement date was changing or not should be provided by 14-June</a:t>
            </a:r>
          </a:p>
          <a:p>
            <a:pPr lvl="1">
              <a:lnSpc>
                <a:spcPct val="100000"/>
              </a:lnSpc>
              <a:spcBef>
                <a:spcPts val="600"/>
              </a:spcBef>
              <a:spcAft>
                <a:spcPts val="600"/>
              </a:spcAft>
            </a:pPr>
            <a:r>
              <a:rPr lang="en-AU" sz="1800">
                <a:latin typeface="Segoe UI Semilight" panose="020B0402040204020203" pitchFamily="34" charset="0"/>
                <a:cs typeface="Segoe UI Semilight" panose="020B0402040204020203" pitchFamily="34" charset="0"/>
              </a:rPr>
              <a:t>Wide range of notice periods for new date: 5 months (1), 4 months (2), 3 months (3), 10 weeks (1), 2 months (2), 4 weeks (1), 3 weeks (1)</a:t>
            </a:r>
          </a:p>
          <a:p>
            <a:pPr lvl="1">
              <a:lnSpc>
                <a:spcPct val="100000"/>
              </a:lnSpc>
              <a:spcBef>
                <a:spcPts val="600"/>
              </a:spcBef>
              <a:spcAft>
                <a:spcPts val="600"/>
              </a:spcAft>
            </a:pPr>
            <a:r>
              <a:rPr lang="en-AU" sz="1800">
                <a:latin typeface="Segoe UI Semilight" panose="020B0402040204020203" pitchFamily="34" charset="0"/>
                <a:cs typeface="Segoe UI Semilight" panose="020B0402040204020203" pitchFamily="34" charset="0"/>
              </a:rPr>
              <a:t>8 responses noted that certainty of go-live date was important while 4 responses noted that the reduction in the overall delay was of more importance. </a:t>
            </a:r>
          </a:p>
          <a:p>
            <a:pPr>
              <a:lnSpc>
                <a:spcPct val="100000"/>
              </a:lnSpc>
              <a:spcBef>
                <a:spcPts val="1200"/>
              </a:spcBef>
              <a:spcAft>
                <a:spcPts val="600"/>
              </a:spcAft>
            </a:pPr>
            <a:r>
              <a:rPr lang="en-AU" sz="1800" b="1">
                <a:latin typeface="Segoe UI Semilight" panose="020B0402040204020203" pitchFamily="34" charset="0"/>
                <a:cs typeface="Segoe UI Semilight" panose="020B0402040204020203" pitchFamily="34" charset="0"/>
              </a:rPr>
              <a:t>Impacts to Regulatory Implementation Roadmap</a:t>
            </a:r>
          </a:p>
          <a:p>
            <a:pPr lvl="1"/>
            <a:endParaRPr lang="en-AU" sz="2000"/>
          </a:p>
          <a:p>
            <a:pPr lvl="1"/>
            <a:endParaRPr lang="en-AU" sz="2000"/>
          </a:p>
          <a:p>
            <a:pPr lvl="2"/>
            <a:endParaRPr lang="en-AU"/>
          </a:p>
        </p:txBody>
      </p:sp>
      <p:sp>
        <p:nvSpPr>
          <p:cNvPr id="4" name="Slide Number Placeholder 3">
            <a:extLst>
              <a:ext uri="{FF2B5EF4-FFF2-40B4-BE49-F238E27FC236}">
                <a16:creationId xmlns:a16="http://schemas.microsoft.com/office/drawing/2014/main" id="{A1F19479-DB2F-4E8C-A352-F461F1A0AB32}"/>
              </a:ext>
            </a:extLst>
          </p:cNvPr>
          <p:cNvSpPr>
            <a:spLocks noGrp="1"/>
          </p:cNvSpPr>
          <p:nvPr>
            <p:ph type="sldNum" sz="quarter" idx="12"/>
          </p:nvPr>
        </p:nvSpPr>
        <p:spPr/>
        <p:txBody>
          <a:bodyPr/>
          <a:lstStyle/>
          <a:p>
            <a:fld id="{4EC81F68-4976-451A-B2E9-79BCBD2F70CC}" type="slidenum">
              <a:rPr lang="en-AU" smtClean="0"/>
              <a:t>29</a:t>
            </a:fld>
            <a:endParaRPr lang="en-AU"/>
          </a:p>
        </p:txBody>
      </p:sp>
      <p:sp>
        <p:nvSpPr>
          <p:cNvPr id="5" name="TextBox 4">
            <a:extLst>
              <a:ext uri="{FF2B5EF4-FFF2-40B4-BE49-F238E27FC236}">
                <a16:creationId xmlns:a16="http://schemas.microsoft.com/office/drawing/2014/main" id="{CB8F0170-74DD-4AFD-B8FB-3ED6ED7AB717}"/>
              </a:ext>
            </a:extLst>
          </p:cNvPr>
          <p:cNvSpPr txBox="1"/>
          <p:nvPr/>
        </p:nvSpPr>
        <p:spPr>
          <a:xfrm>
            <a:off x="6691808" y="136525"/>
            <a:ext cx="5369932" cy="369332"/>
          </a:xfrm>
          <a:prstGeom prst="rect">
            <a:avLst/>
          </a:prstGeom>
          <a:noFill/>
        </p:spPr>
        <p:txBody>
          <a:bodyPr wrap="none" rtlCol="0">
            <a:spAutoFit/>
          </a:bodyPr>
          <a:lstStyle/>
          <a:p>
            <a:r>
              <a:rPr lang="en-AU">
                <a:solidFill>
                  <a:schemeClr val="bg1"/>
                </a:solidFill>
              </a:rPr>
              <a:t>Numbers in brackets denote the number of responses</a:t>
            </a:r>
          </a:p>
        </p:txBody>
      </p:sp>
    </p:spTree>
    <p:extLst>
      <p:ext uri="{BB962C8B-B14F-4D97-AF65-F5344CB8AC3E}">
        <p14:creationId xmlns:p14="http://schemas.microsoft.com/office/powerpoint/2010/main" val="36840088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A5EA9-EADC-4D1D-846D-0A697DF0B0B7}"/>
              </a:ext>
            </a:extLst>
          </p:cNvPr>
          <p:cNvSpPr>
            <a:spLocks noGrp="1"/>
          </p:cNvSpPr>
          <p:nvPr>
            <p:ph type="title"/>
          </p:nvPr>
        </p:nvSpPr>
        <p:spPr/>
        <p:txBody>
          <a:bodyPr>
            <a:normAutofit/>
          </a:bodyPr>
          <a:lstStyle/>
          <a:p>
            <a:r>
              <a:rPr lang="en-AU" sz="4000"/>
              <a:t>Agenda</a:t>
            </a:r>
          </a:p>
        </p:txBody>
      </p:sp>
      <p:sp>
        <p:nvSpPr>
          <p:cNvPr id="4" name="Slide Number Placeholder 3">
            <a:extLst>
              <a:ext uri="{FF2B5EF4-FFF2-40B4-BE49-F238E27FC236}">
                <a16:creationId xmlns:a16="http://schemas.microsoft.com/office/drawing/2014/main" id="{5F3EB585-4D7A-4487-A899-13C74FB077F5}"/>
              </a:ext>
            </a:extLst>
          </p:cNvPr>
          <p:cNvSpPr>
            <a:spLocks noGrp="1"/>
          </p:cNvSpPr>
          <p:nvPr>
            <p:ph type="sldNum" sz="quarter" idx="12"/>
          </p:nvPr>
        </p:nvSpPr>
        <p:spPr/>
        <p:txBody>
          <a:bodyPr/>
          <a:lstStyle/>
          <a:p>
            <a:fld id="{4EC81F68-4976-451A-B2E9-79BCBD2F70CC}" type="slidenum">
              <a:rPr lang="en-AU" smtClean="0"/>
              <a:t>3</a:t>
            </a:fld>
            <a:endParaRPr lang="en-AU"/>
          </a:p>
        </p:txBody>
      </p:sp>
      <p:graphicFrame>
        <p:nvGraphicFramePr>
          <p:cNvPr id="7" name="Table 6">
            <a:extLst>
              <a:ext uri="{FF2B5EF4-FFF2-40B4-BE49-F238E27FC236}">
                <a16:creationId xmlns:a16="http://schemas.microsoft.com/office/drawing/2014/main" id="{2DFEF904-5C70-4B46-8E43-5457B617AD1D}"/>
              </a:ext>
            </a:extLst>
          </p:cNvPr>
          <p:cNvGraphicFramePr>
            <a:graphicFrameLocks noGrp="1"/>
          </p:cNvGraphicFramePr>
          <p:nvPr>
            <p:extLst>
              <p:ext uri="{D42A27DB-BD31-4B8C-83A1-F6EECF244321}">
                <p14:modId xmlns:p14="http://schemas.microsoft.com/office/powerpoint/2010/main" val="4097594508"/>
              </p:ext>
            </p:extLst>
          </p:nvPr>
        </p:nvGraphicFramePr>
        <p:xfrm>
          <a:off x="312426" y="1501732"/>
          <a:ext cx="11224581" cy="5140222"/>
        </p:xfrm>
        <a:graphic>
          <a:graphicData uri="http://schemas.openxmlformats.org/drawingml/2006/table">
            <a:tbl>
              <a:tblPr firstRow="1" bandRow="1">
                <a:tableStyleId>{7DF18680-E054-41AD-8BC1-D1AEF772440D}</a:tableStyleId>
              </a:tblPr>
              <a:tblGrid>
                <a:gridCol w="747253">
                  <a:extLst>
                    <a:ext uri="{9D8B030D-6E8A-4147-A177-3AD203B41FA5}">
                      <a16:colId xmlns:a16="http://schemas.microsoft.com/office/drawing/2014/main" val="2162033012"/>
                    </a:ext>
                  </a:extLst>
                </a:gridCol>
                <a:gridCol w="1125737">
                  <a:extLst>
                    <a:ext uri="{9D8B030D-6E8A-4147-A177-3AD203B41FA5}">
                      <a16:colId xmlns:a16="http://schemas.microsoft.com/office/drawing/2014/main" val="1667841518"/>
                    </a:ext>
                  </a:extLst>
                </a:gridCol>
                <a:gridCol w="5925312">
                  <a:extLst>
                    <a:ext uri="{9D8B030D-6E8A-4147-A177-3AD203B41FA5}">
                      <a16:colId xmlns:a16="http://schemas.microsoft.com/office/drawing/2014/main" val="953405548"/>
                    </a:ext>
                  </a:extLst>
                </a:gridCol>
                <a:gridCol w="3426279">
                  <a:extLst>
                    <a:ext uri="{9D8B030D-6E8A-4147-A177-3AD203B41FA5}">
                      <a16:colId xmlns:a16="http://schemas.microsoft.com/office/drawing/2014/main" val="2897270249"/>
                    </a:ext>
                  </a:extLst>
                </a:gridCol>
              </a:tblGrid>
              <a:tr h="413632">
                <a:tc>
                  <a:txBody>
                    <a:bodyPr/>
                    <a:lstStyle/>
                    <a:p>
                      <a:r>
                        <a:rPr lang="en-AU" sz="1100"/>
                        <a:t>#</a:t>
                      </a:r>
                    </a:p>
                  </a:txBody>
                  <a:tcPr marT="0" marB="0"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AU" sz="1100"/>
                        <a:t>Time</a:t>
                      </a:r>
                    </a:p>
                  </a:txBody>
                  <a:tcPr marT="0" marB="0" anchor="ctr"/>
                </a:tc>
                <a:tc>
                  <a:txBody>
                    <a:bodyPr/>
                    <a:lstStyle/>
                    <a:p>
                      <a:r>
                        <a:rPr lang="en-AU" sz="1100"/>
                        <a:t>Topic</a:t>
                      </a:r>
                    </a:p>
                  </a:txBody>
                  <a:tcPr marT="0" marB="0" anchor="ctr"/>
                </a:tc>
                <a:tc>
                  <a:txBody>
                    <a:bodyPr/>
                    <a:lstStyle/>
                    <a:p>
                      <a:r>
                        <a:rPr lang="en-AU" sz="1100"/>
                        <a:t>Presenter</a:t>
                      </a:r>
                    </a:p>
                  </a:txBody>
                  <a:tcPr marT="0" marB="0" anchor="ctr"/>
                </a:tc>
                <a:extLst>
                  <a:ext uri="{0D108BD9-81ED-4DB2-BD59-A6C34878D82A}">
                    <a16:rowId xmlns:a16="http://schemas.microsoft.com/office/drawing/2014/main" val="2756556716"/>
                  </a:ext>
                </a:extLst>
              </a:tr>
              <a:tr h="429690">
                <a:tc>
                  <a:txBody>
                    <a:bodyPr/>
                    <a:lstStyle/>
                    <a:p>
                      <a:r>
                        <a:rPr lang="en-AU" sz="1100">
                          <a:effectLst/>
                        </a:rPr>
                        <a:t>1​</a:t>
                      </a:r>
                      <a:endParaRPr lang="en-AU" sz="1100">
                        <a:effectLst/>
                        <a:latin typeface="Calibri" panose="020F0502020204030204" pitchFamily="34" charset="0"/>
                        <a:ea typeface="Calibri" panose="020F0502020204030204" pitchFamily="34" charset="0"/>
                      </a:endParaRPr>
                    </a:p>
                  </a:txBody>
                  <a:tcPr anchor="ctr"/>
                </a:tc>
                <a:tc>
                  <a:txBody>
                    <a:bodyPr/>
                    <a:lstStyle/>
                    <a:p>
                      <a:r>
                        <a:rPr lang="en-AU" sz="1100">
                          <a:effectLst/>
                        </a:rPr>
                        <a:t>10:00 – 10:05</a:t>
                      </a:r>
                      <a:r>
                        <a:rPr lang="en-AU" sz="1100">
                          <a:effectLst/>
                          <a:highlight>
                            <a:srgbClr val="FFFF00"/>
                          </a:highlight>
                        </a:rPr>
                        <a:t>​</a:t>
                      </a:r>
                      <a:endParaRPr lang="en-AU" sz="1100">
                        <a:effectLst/>
                        <a:highlight>
                          <a:srgbClr val="FFFF00"/>
                        </a:highlight>
                        <a:latin typeface="Calibri" panose="020F0502020204030204" pitchFamily="34" charset="0"/>
                        <a:ea typeface="Calibri" panose="020F0502020204030204" pitchFamily="34" charset="0"/>
                      </a:endParaRPr>
                    </a:p>
                  </a:txBody>
                  <a:tcPr anchor="ctr"/>
                </a:tc>
                <a:tc>
                  <a:txBody>
                    <a:bodyPr/>
                    <a:lstStyle/>
                    <a:p>
                      <a:r>
                        <a:rPr lang="en-AU" sz="1100">
                          <a:effectLst/>
                        </a:rPr>
                        <a:t>Welcome​</a:t>
                      </a:r>
                      <a:endParaRPr lang="en-AU" sz="1100">
                        <a:effectLst/>
                        <a:latin typeface="Calibri" panose="020F0502020204030204" pitchFamily="34" charset="0"/>
                        <a:ea typeface="Calibri" panose="020F0502020204030204" pitchFamily="34" charset="0"/>
                      </a:endParaRPr>
                    </a:p>
                  </a:txBody>
                  <a:tcPr anchor="ctr"/>
                </a:tc>
                <a:tc>
                  <a:txBody>
                    <a:bodyPr/>
                    <a:lstStyle/>
                    <a:p>
                      <a:r>
                        <a:rPr lang="en-AU" sz="1100">
                          <a:effectLst/>
                        </a:rPr>
                        <a:t>Peter Carruthers​</a:t>
                      </a:r>
                      <a:endParaRPr lang="en-AU" sz="1100">
                        <a:effectLst/>
                        <a:latin typeface="Calibri" panose="020F0502020204030204" pitchFamily="34" charset="0"/>
                        <a:ea typeface="Calibri" panose="020F0502020204030204" pitchFamily="34" charset="0"/>
                      </a:endParaRPr>
                    </a:p>
                  </a:txBody>
                  <a:tcPr anchor="ctr"/>
                </a:tc>
                <a:extLst>
                  <a:ext uri="{0D108BD9-81ED-4DB2-BD59-A6C34878D82A}">
                    <a16:rowId xmlns:a16="http://schemas.microsoft.com/office/drawing/2014/main" val="759004064"/>
                  </a:ext>
                </a:extLst>
              </a:tr>
              <a:tr h="429690">
                <a:tc>
                  <a:txBody>
                    <a:bodyPr/>
                    <a:lstStyle/>
                    <a:p>
                      <a:r>
                        <a:rPr lang="en-AU" sz="1100">
                          <a:effectLst/>
                        </a:rPr>
                        <a:t>2​</a:t>
                      </a:r>
                      <a:endParaRPr lang="en-AU" sz="1100">
                        <a:effectLst/>
                        <a:latin typeface="Calibri" panose="020F0502020204030204" pitchFamily="34" charset="0"/>
                        <a:ea typeface="Calibri" panose="020F0502020204030204" pitchFamily="34" charset="0"/>
                      </a:endParaRPr>
                    </a:p>
                  </a:txBody>
                  <a:tcPr anchor="ctr"/>
                </a:tc>
                <a:tc>
                  <a:txBody>
                    <a:bodyPr/>
                    <a:lstStyle/>
                    <a:p>
                      <a:r>
                        <a:rPr lang="en-AU" sz="1100">
                          <a:effectLst/>
                        </a:rPr>
                        <a:t>10:05 -10:10</a:t>
                      </a:r>
                      <a:endParaRPr lang="en-AU" sz="1100">
                        <a:effectLst/>
                        <a:latin typeface="Calibri" panose="020F0502020204030204" pitchFamily="34" charset="0"/>
                        <a:ea typeface="Calibri" panose="020F0502020204030204" pitchFamily="34" charset="0"/>
                      </a:endParaRPr>
                    </a:p>
                  </a:txBody>
                  <a:tcPr anchor="ctr"/>
                </a:tc>
                <a:tc>
                  <a:txBody>
                    <a:bodyPr/>
                    <a:lstStyle/>
                    <a:p>
                      <a:r>
                        <a:rPr lang="en-AU" sz="1100">
                          <a:effectLst/>
                        </a:rPr>
                        <a:t>Actions from Previous Meetings​</a:t>
                      </a:r>
                      <a:endParaRPr lang="en-AU" sz="1100">
                        <a:effectLst/>
                        <a:latin typeface="Calibri" panose="020F0502020204030204" pitchFamily="34" charset="0"/>
                        <a:ea typeface="Calibri" panose="020F0502020204030204" pitchFamily="34" charset="0"/>
                      </a:endParaRPr>
                    </a:p>
                  </a:txBody>
                  <a:tcPr anchor="ctr"/>
                </a:tc>
                <a:tc>
                  <a:txBody>
                    <a:bodyPr/>
                    <a:lstStyle/>
                    <a:p>
                      <a:r>
                        <a:rPr lang="en-AU" sz="1100">
                          <a:effectLst/>
                        </a:rPr>
                        <a:t>Anne-Marie McCague​</a:t>
                      </a:r>
                      <a:endParaRPr lang="en-AU" sz="1100">
                        <a:effectLst/>
                        <a:latin typeface="Calibri" panose="020F0502020204030204" pitchFamily="34" charset="0"/>
                        <a:ea typeface="Calibri" panose="020F0502020204030204" pitchFamily="34" charset="0"/>
                      </a:endParaRPr>
                    </a:p>
                  </a:txBody>
                  <a:tcPr anchor="ctr"/>
                </a:tc>
                <a:extLst>
                  <a:ext uri="{0D108BD9-81ED-4DB2-BD59-A6C34878D82A}">
                    <a16:rowId xmlns:a16="http://schemas.microsoft.com/office/drawing/2014/main" val="1893187682"/>
                  </a:ext>
                </a:extLst>
              </a:tr>
              <a:tr h="429690">
                <a:tc>
                  <a:txBody>
                    <a:bodyPr/>
                    <a:lstStyle/>
                    <a:p>
                      <a:r>
                        <a:rPr lang="en-AU" sz="1100">
                          <a:effectLst/>
                        </a:rPr>
                        <a:t>3​</a:t>
                      </a:r>
                      <a:endParaRPr lang="en-AU" sz="1100">
                        <a:effectLst/>
                        <a:latin typeface="Calibri" panose="020F0502020204030204" pitchFamily="34" charset="0"/>
                        <a:ea typeface="Calibri" panose="020F0502020204030204" pitchFamily="34" charset="0"/>
                      </a:endParaRPr>
                    </a:p>
                  </a:txBody>
                  <a:tcPr anchor="ctr"/>
                </a:tc>
                <a:tc>
                  <a:txBody>
                    <a:bodyPr/>
                    <a:lstStyle/>
                    <a:p>
                      <a:r>
                        <a:rPr lang="en-AU" sz="1100">
                          <a:effectLst/>
                        </a:rPr>
                        <a:t>10:10 – 10:25</a:t>
                      </a:r>
                      <a:endParaRPr lang="en-AU" sz="1100">
                        <a:effectLst/>
                        <a:latin typeface="Calibri" panose="020F0502020204030204" pitchFamily="34" charset="0"/>
                        <a:ea typeface="Calibri" panose="020F0502020204030204" pitchFamily="34" charset="0"/>
                      </a:endParaRPr>
                    </a:p>
                  </a:txBody>
                  <a:tcPr anchor="ctr"/>
                </a:tc>
                <a:tc>
                  <a:txBody>
                    <a:bodyPr/>
                    <a:lstStyle/>
                    <a:p>
                      <a:r>
                        <a:rPr lang="en-AU" sz="1100">
                          <a:effectLst/>
                        </a:rPr>
                        <a:t>Program Update</a:t>
                      </a:r>
                      <a:endParaRPr lang="en-AU" sz="1100">
                        <a:solidFill>
                          <a:schemeClr val="tx1"/>
                        </a:solidFill>
                        <a:effectLst/>
                        <a:latin typeface="Calibri" panose="020F0502020204030204" pitchFamily="34" charset="0"/>
                        <a:ea typeface="Calibri" panose="020F0502020204030204" pitchFamily="34" charset="0"/>
                      </a:endParaRPr>
                    </a:p>
                  </a:txBody>
                  <a:tcPr anchor="ctr"/>
                </a:tc>
                <a:tc>
                  <a:txBody>
                    <a:bodyPr/>
                    <a:lstStyle/>
                    <a:p>
                      <a:r>
                        <a:rPr lang="en-AU" sz="1100">
                          <a:effectLst/>
                        </a:rPr>
                        <a:t>​</a:t>
                      </a:r>
                      <a:r>
                        <a:rPr lang="en-AU" sz="1100">
                          <a:solidFill>
                            <a:schemeClr val="tx1"/>
                          </a:solidFill>
                          <a:effectLst/>
                        </a:rPr>
                        <a:t>Rowena Leung</a:t>
                      </a:r>
                      <a:endParaRPr lang="en-AU" sz="1100">
                        <a:solidFill>
                          <a:schemeClr val="tx1"/>
                        </a:solidFill>
                        <a:effectLst/>
                        <a:latin typeface="Calibri" panose="020F0502020204030204" pitchFamily="34" charset="0"/>
                        <a:ea typeface="Calibri" panose="020F0502020204030204" pitchFamily="34" charset="0"/>
                      </a:endParaRPr>
                    </a:p>
                  </a:txBody>
                  <a:tcPr anchor="ctr"/>
                </a:tc>
                <a:extLst>
                  <a:ext uri="{0D108BD9-81ED-4DB2-BD59-A6C34878D82A}">
                    <a16:rowId xmlns:a16="http://schemas.microsoft.com/office/drawing/2014/main" val="4030922404"/>
                  </a:ext>
                </a:extLst>
              </a:tr>
              <a:tr h="429690">
                <a:tc>
                  <a:txBody>
                    <a:bodyPr/>
                    <a:lstStyle/>
                    <a:p>
                      <a:r>
                        <a:rPr lang="en-AU" sz="1100">
                          <a:effectLst/>
                        </a:rPr>
                        <a:t>4</a:t>
                      </a:r>
                      <a:endParaRPr lang="en-AU" sz="1100">
                        <a:effectLst/>
                        <a:latin typeface="Calibri" panose="020F0502020204030204" pitchFamily="34" charset="0"/>
                        <a:ea typeface="Calibri" panose="020F0502020204030204" pitchFamily="34" charset="0"/>
                      </a:endParaRPr>
                    </a:p>
                  </a:txBody>
                  <a:tcPr anchor="ctr"/>
                </a:tc>
                <a:tc>
                  <a:txBody>
                    <a:bodyPr/>
                    <a:lstStyle/>
                    <a:p>
                      <a:r>
                        <a:rPr lang="en-AU" sz="1100">
                          <a:effectLst/>
                        </a:rPr>
                        <a:t>10:25 – 10:45</a:t>
                      </a:r>
                      <a:endParaRPr lang="en-AU" sz="1100">
                        <a:effectLst/>
                        <a:latin typeface="Calibri" panose="020F0502020204030204" pitchFamily="34" charset="0"/>
                        <a:ea typeface="Calibri" panose="020F0502020204030204" pitchFamily="34" charset="0"/>
                      </a:endParaRPr>
                    </a:p>
                  </a:txBody>
                  <a:tcPr anchor="ctr"/>
                </a:tc>
                <a:tc>
                  <a:txBody>
                    <a:bodyPr/>
                    <a:lstStyle/>
                    <a:p>
                      <a:pPr marL="0" indent="0" fontAlgn="base">
                        <a:spcBef>
                          <a:spcPts val="600"/>
                        </a:spcBef>
                        <a:buFont typeface="Arial" panose="020B0604020202020204" pitchFamily="34" charset="0"/>
                        <a:buNone/>
                      </a:pPr>
                      <a:r>
                        <a:rPr lang="en-AU" sz="1100">
                          <a:effectLst/>
                        </a:rPr>
                        <a:t>Retail Go-Live Status</a:t>
                      </a:r>
                      <a:endParaRPr lang="en-AU" sz="1100"/>
                    </a:p>
                  </a:txBody>
                  <a:tcPr anchor="ctr"/>
                </a:tc>
                <a:tc>
                  <a:txBody>
                    <a:bodyPr/>
                    <a:lstStyle/>
                    <a:p>
                      <a:r>
                        <a:rPr lang="en-AU" sz="1100">
                          <a:effectLst/>
                          <a:latin typeface="Calibri" panose="020F0502020204030204" pitchFamily="34" charset="0"/>
                          <a:ea typeface="Calibri" panose="020F0502020204030204" pitchFamily="34" charset="0"/>
                        </a:rPr>
                        <a:t>Graeme Windley</a:t>
                      </a:r>
                    </a:p>
                  </a:txBody>
                  <a:tcPr anchor="ctr"/>
                </a:tc>
                <a:extLst>
                  <a:ext uri="{0D108BD9-81ED-4DB2-BD59-A6C34878D82A}">
                    <a16:rowId xmlns:a16="http://schemas.microsoft.com/office/drawing/2014/main" val="4250647324"/>
                  </a:ext>
                </a:extLst>
              </a:tr>
              <a:tr h="429690">
                <a:tc>
                  <a:txBody>
                    <a:bodyPr/>
                    <a:lstStyle/>
                    <a:p>
                      <a:r>
                        <a:rPr lang="en-US" sz="1100">
                          <a:effectLst/>
                        </a:rPr>
                        <a:t>5​</a:t>
                      </a:r>
                      <a:endParaRPr lang="en-AU" sz="1100">
                        <a:effectLst/>
                        <a:latin typeface="Calibri" panose="020F0502020204030204" pitchFamily="34" charset="0"/>
                        <a:ea typeface="Calibri" panose="020F0502020204030204" pitchFamily="34" charset="0"/>
                      </a:endParaRPr>
                    </a:p>
                  </a:txBody>
                  <a:tcPr anchor="ctr"/>
                </a:tc>
                <a:tc>
                  <a:txBody>
                    <a:bodyPr/>
                    <a:lstStyle/>
                    <a:p>
                      <a:r>
                        <a:rPr lang="en-AU" sz="1100">
                          <a:effectLst/>
                        </a:rPr>
                        <a:t>10:45 – 11:00</a:t>
                      </a:r>
                      <a:endParaRPr lang="en-AU" sz="1100">
                        <a:effectLst/>
                        <a:latin typeface="Calibri" panose="020F0502020204030204" pitchFamily="34" charset="0"/>
                        <a:ea typeface="Calibri" panose="020F0502020204030204" pitchFamily="34" charset="0"/>
                      </a:endParaRPr>
                    </a:p>
                  </a:txBody>
                  <a:tcPr anchor="ctr"/>
                </a:tc>
                <a:tc>
                  <a:txBody>
                    <a:bodyPr/>
                    <a:lstStyle/>
                    <a:p>
                      <a:pPr marL="0" indent="0" fontAlgn="base">
                        <a:spcBef>
                          <a:spcPts val="600"/>
                        </a:spcBef>
                        <a:buFont typeface="Arial" panose="020B0604020202020204" pitchFamily="34" charset="0"/>
                        <a:buNone/>
                      </a:pPr>
                      <a:r>
                        <a:rPr lang="en-AU" sz="1100"/>
                        <a:t>Readiness Implications</a:t>
                      </a:r>
                      <a:endParaRPr lang="en-AU" sz="1100">
                        <a:solidFill>
                          <a:srgbClr val="FF0000"/>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a:effectLst/>
                        </a:rPr>
                        <a:t>Greg Minney​</a:t>
                      </a:r>
                      <a:endParaRPr lang="en-AU" sz="1100">
                        <a:effectLst/>
                        <a:latin typeface="Calibri" panose="020F0502020204030204" pitchFamily="34" charset="0"/>
                        <a:ea typeface="Calibri" panose="020F0502020204030204" pitchFamily="34" charset="0"/>
                      </a:endParaRPr>
                    </a:p>
                  </a:txBody>
                  <a:tcPr anchor="ctr"/>
                </a:tc>
                <a:extLst>
                  <a:ext uri="{0D108BD9-81ED-4DB2-BD59-A6C34878D82A}">
                    <a16:rowId xmlns:a16="http://schemas.microsoft.com/office/drawing/2014/main" val="1692740179"/>
                  </a:ext>
                </a:extLst>
              </a:tr>
              <a:tr h="429690">
                <a:tc>
                  <a:txBody>
                    <a:bodyPr/>
                    <a:lstStyle/>
                    <a:p>
                      <a:r>
                        <a:rPr lang="en-AU" sz="1100">
                          <a:effectLst/>
                          <a:latin typeface="Calibri" panose="020F0502020204030204" pitchFamily="34" charset="0"/>
                          <a:ea typeface="Calibri" panose="020F0502020204030204" pitchFamily="34" charset="0"/>
                        </a:rPr>
                        <a:t>6</a:t>
                      </a:r>
                    </a:p>
                  </a:txBody>
                  <a:tcPr anchor="ctr"/>
                </a:tc>
                <a:tc>
                  <a:txBody>
                    <a:bodyPr/>
                    <a:lstStyle/>
                    <a:p>
                      <a:r>
                        <a:rPr lang="en-AU" sz="1100">
                          <a:effectLst/>
                        </a:rPr>
                        <a:t>11:00 – 11:10</a:t>
                      </a:r>
                      <a:endParaRPr lang="en-AU" sz="1100">
                        <a:effectLst/>
                        <a:latin typeface="Calibri" panose="020F0502020204030204" pitchFamily="34" charset="0"/>
                        <a:ea typeface="Calibri" panose="020F0502020204030204" pitchFamily="34" charset="0"/>
                      </a:endParaRPr>
                    </a:p>
                  </a:txBody>
                  <a:tcPr anchor="ctr"/>
                </a:tc>
                <a:tc>
                  <a:txBody>
                    <a:bodyPr/>
                    <a:lstStyle/>
                    <a:p>
                      <a:r>
                        <a:rPr lang="en-US" sz="1100">
                          <a:effectLst/>
                        </a:rPr>
                        <a:t>Readiness Working Group Update​  </a:t>
                      </a:r>
                      <a:endParaRPr lang="en-AU" sz="1100">
                        <a:effectLst/>
                        <a:latin typeface="Calibri" panose="020F0502020204030204" pitchFamily="34" charset="0"/>
                        <a:ea typeface="Calibri" panose="020F0502020204030204" pitchFamily="34" charset="0"/>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a:effectLst/>
                        </a:rPr>
                        <a:t>Greg Minney​</a:t>
                      </a:r>
                      <a:endParaRPr lang="en-AU" sz="1100">
                        <a:effectLst/>
                        <a:latin typeface="Calibri" panose="020F0502020204030204" pitchFamily="34" charset="0"/>
                        <a:ea typeface="Calibri" panose="020F0502020204030204" pitchFamily="34" charset="0"/>
                      </a:endParaRPr>
                    </a:p>
                  </a:txBody>
                  <a:tcPr anchor="ctr"/>
                </a:tc>
                <a:extLst>
                  <a:ext uri="{0D108BD9-81ED-4DB2-BD59-A6C34878D82A}">
                    <a16:rowId xmlns:a16="http://schemas.microsoft.com/office/drawing/2014/main" val="3817688052"/>
                  </a:ext>
                </a:extLst>
              </a:tr>
              <a:tr h="429690">
                <a:tc>
                  <a:txBody>
                    <a:bodyPr/>
                    <a:lstStyle/>
                    <a:p>
                      <a:r>
                        <a:rPr lang="en-AU" sz="1100">
                          <a:effectLst/>
                        </a:rPr>
                        <a:t>7​</a:t>
                      </a:r>
                      <a:endParaRPr lang="en-AU" sz="1100">
                        <a:effectLst/>
                        <a:latin typeface="Calibri" panose="020F0502020204030204" pitchFamily="34" charset="0"/>
                        <a:ea typeface="Calibri" panose="020F0502020204030204" pitchFamily="34" charset="0"/>
                      </a:endParaRPr>
                    </a:p>
                  </a:txBody>
                  <a:tcPr anchor="ctr"/>
                </a:tc>
                <a:tc>
                  <a:txBody>
                    <a:bodyPr/>
                    <a:lstStyle/>
                    <a:p>
                      <a:r>
                        <a:rPr lang="en-AU" sz="1100">
                          <a:effectLst/>
                        </a:rPr>
                        <a:t>11:10 – 11:25</a:t>
                      </a:r>
                      <a:endParaRPr lang="en-AU" sz="1100">
                        <a:effectLst/>
                        <a:latin typeface="Calibri" panose="020F0502020204030204" pitchFamily="34" charset="0"/>
                        <a:ea typeface="Calibri" panose="020F0502020204030204" pitchFamily="34" charset="0"/>
                      </a:endParaRPr>
                    </a:p>
                  </a:txBody>
                  <a:tcPr anchor="ctr"/>
                </a:tc>
                <a:tc>
                  <a:txBody>
                    <a:bodyPr/>
                    <a:lstStyle/>
                    <a:p>
                      <a:r>
                        <a:rPr lang="en-AU" sz="1100">
                          <a:effectLst/>
                        </a:rPr>
                        <a:t>Contingency Planning - Summary of Feedback Received and Next Steps </a:t>
                      </a:r>
                      <a:endParaRPr lang="en-AU" sz="1100">
                        <a:effectLst/>
                        <a:latin typeface="Calibri" panose="020F0502020204030204" pitchFamily="34" charset="0"/>
                        <a:ea typeface="Calibri" panose="020F0502020204030204" pitchFamily="34" charset="0"/>
                      </a:endParaRPr>
                    </a:p>
                  </a:txBody>
                  <a:tcPr anchor="ctr"/>
                </a:tc>
                <a:tc>
                  <a:txBody>
                    <a:bodyPr/>
                    <a:lstStyle/>
                    <a:p>
                      <a:r>
                        <a:rPr lang="en-AU" sz="1100">
                          <a:effectLst/>
                          <a:latin typeface="Calibri" panose="020F0502020204030204" pitchFamily="34" charset="0"/>
                          <a:ea typeface="Calibri" panose="020F0502020204030204" pitchFamily="34" charset="0"/>
                        </a:rPr>
                        <a:t>Anne-Marie McCague</a:t>
                      </a:r>
                      <a:endParaRPr lang="en-AU" sz="1100">
                        <a:solidFill>
                          <a:srgbClr val="FF0000"/>
                        </a:solidFill>
                        <a:effectLst/>
                        <a:latin typeface="Calibri" panose="020F0502020204030204" pitchFamily="34" charset="0"/>
                        <a:ea typeface="Calibri" panose="020F0502020204030204" pitchFamily="34" charset="0"/>
                      </a:endParaRPr>
                    </a:p>
                  </a:txBody>
                  <a:tcPr anchor="ctr"/>
                </a:tc>
                <a:extLst>
                  <a:ext uri="{0D108BD9-81ED-4DB2-BD59-A6C34878D82A}">
                    <a16:rowId xmlns:a16="http://schemas.microsoft.com/office/drawing/2014/main" val="3043232215"/>
                  </a:ext>
                </a:extLst>
              </a:tr>
              <a:tr h="429690">
                <a:tc>
                  <a:txBody>
                    <a:bodyPr/>
                    <a:lstStyle/>
                    <a:p>
                      <a:r>
                        <a:rPr lang="en-AU" sz="1100">
                          <a:effectLst/>
                          <a:latin typeface="Calibri" panose="020F0502020204030204" pitchFamily="34" charset="0"/>
                          <a:ea typeface="Calibri" panose="020F0502020204030204" pitchFamily="34" charset="0"/>
                        </a:rPr>
                        <a:t>8</a:t>
                      </a:r>
                    </a:p>
                  </a:txBody>
                  <a:tcPr anchor="ctr"/>
                </a:tc>
                <a:tc>
                  <a:txBody>
                    <a:bodyPr/>
                    <a:lstStyle/>
                    <a:p>
                      <a:r>
                        <a:rPr lang="en-AU" sz="1100">
                          <a:effectLst/>
                        </a:rPr>
                        <a:t>11:25 – 11:35</a:t>
                      </a:r>
                      <a:endParaRPr lang="en-AU" sz="1100">
                        <a:effectLst/>
                        <a:latin typeface="Calibri" panose="020F0502020204030204" pitchFamily="34" charset="0"/>
                        <a:ea typeface="Calibri" panose="020F0502020204030204" pitchFamily="34" charset="0"/>
                      </a:endParaRPr>
                    </a:p>
                  </a:txBody>
                  <a:tcPr anchor="ctr"/>
                </a:tc>
                <a:tc>
                  <a:txBody>
                    <a:bodyPr/>
                    <a:lstStyle/>
                    <a:p>
                      <a:r>
                        <a:rPr lang="en-AU" sz="1100">
                          <a:effectLst/>
                          <a:latin typeface="Calibri" panose="020F0502020204030204" pitchFamily="34" charset="0"/>
                          <a:ea typeface="Calibri" panose="020F0502020204030204" pitchFamily="34" charset="0"/>
                        </a:rPr>
                        <a:t>Industry Risks and Issues – Impact of Retail Go-Live Date Change</a:t>
                      </a:r>
                    </a:p>
                  </a:txBody>
                  <a:tcPr anchor="ctr"/>
                </a:tc>
                <a:tc>
                  <a:txBody>
                    <a:bodyPr/>
                    <a:lstStyle/>
                    <a:p>
                      <a:r>
                        <a:rPr lang="en-AU" sz="1100">
                          <a:effectLst/>
                          <a:latin typeface="Calibri" panose="020F0502020204030204" pitchFamily="34" charset="0"/>
                          <a:ea typeface="Calibri" panose="020F0502020204030204" pitchFamily="34" charset="0"/>
                        </a:rPr>
                        <a:t>Anne-Marie McCague</a:t>
                      </a:r>
                    </a:p>
                  </a:txBody>
                  <a:tcPr anchor="ctr"/>
                </a:tc>
                <a:extLst>
                  <a:ext uri="{0D108BD9-81ED-4DB2-BD59-A6C34878D82A}">
                    <a16:rowId xmlns:a16="http://schemas.microsoft.com/office/drawing/2014/main" val="3720843098"/>
                  </a:ext>
                </a:extLst>
              </a:tr>
              <a:tr h="429690">
                <a:tc>
                  <a:txBody>
                    <a:bodyPr/>
                    <a:lstStyle/>
                    <a:p>
                      <a:r>
                        <a:rPr lang="en-AU" sz="1100">
                          <a:effectLst/>
                          <a:latin typeface="Calibri" panose="020F0502020204030204" pitchFamily="34" charset="0"/>
                          <a:ea typeface="Calibri" panose="020F0502020204030204" pitchFamily="34" charset="0"/>
                        </a:rPr>
                        <a:t>9</a:t>
                      </a:r>
                    </a:p>
                  </a:txBody>
                  <a:tcPr anchor="ctr"/>
                </a:tc>
                <a:tc>
                  <a:txBody>
                    <a:bodyPr/>
                    <a:lstStyle/>
                    <a:p>
                      <a:r>
                        <a:rPr lang="en-AU" sz="1100">
                          <a:effectLst/>
                        </a:rPr>
                        <a:t>11:35 ​- 11:40</a:t>
                      </a:r>
                      <a:endParaRPr lang="en-AU" sz="1100">
                        <a:effectLst/>
                        <a:latin typeface="Calibri" panose="020F0502020204030204" pitchFamily="34" charset="0"/>
                        <a:ea typeface="Calibri" panose="020F0502020204030204" pitchFamily="34" charset="0"/>
                      </a:endParaRPr>
                    </a:p>
                  </a:txBody>
                  <a:tcPr anchor="ctr"/>
                </a:tc>
                <a:tc>
                  <a:txBody>
                    <a:bodyPr/>
                    <a:lstStyle/>
                    <a:p>
                      <a:r>
                        <a:rPr lang="en-US" sz="1100">
                          <a:effectLst/>
                        </a:rPr>
                        <a:t>Forward Meeting Plan</a:t>
                      </a:r>
                      <a:endParaRPr lang="en-AU" sz="1100">
                        <a:effectLst/>
                        <a:latin typeface="Calibri" panose="020F0502020204030204" pitchFamily="34" charset="0"/>
                        <a:ea typeface="Calibri" panose="020F0502020204030204" pitchFamily="34" charset="0"/>
                      </a:endParaRPr>
                    </a:p>
                  </a:txBody>
                  <a:tcPr anchor="ctr"/>
                </a:tc>
                <a:tc>
                  <a:txBody>
                    <a:bodyPr/>
                    <a:lstStyle/>
                    <a:p>
                      <a:r>
                        <a:rPr lang="en-AU" sz="1100">
                          <a:effectLst/>
                        </a:rPr>
                        <a:t>Anne-Marie McCague​</a:t>
                      </a:r>
                      <a:endParaRPr lang="en-AU" sz="1100">
                        <a:effectLst/>
                        <a:latin typeface="Calibri" panose="020F0502020204030204" pitchFamily="34" charset="0"/>
                        <a:ea typeface="Calibri" panose="020F0502020204030204" pitchFamily="34" charset="0"/>
                      </a:endParaRPr>
                    </a:p>
                  </a:txBody>
                  <a:tcPr anchor="ctr"/>
                </a:tc>
                <a:extLst>
                  <a:ext uri="{0D108BD9-81ED-4DB2-BD59-A6C34878D82A}">
                    <a16:rowId xmlns:a16="http://schemas.microsoft.com/office/drawing/2014/main" val="757461048"/>
                  </a:ext>
                </a:extLst>
              </a:tr>
              <a:tr h="429690">
                <a:tc>
                  <a:txBody>
                    <a:bodyPr/>
                    <a:lstStyle/>
                    <a:p>
                      <a:r>
                        <a:rPr lang="en-AU" sz="1100">
                          <a:effectLst/>
                          <a:latin typeface="Calibri" panose="020F0502020204030204" pitchFamily="34" charset="0"/>
                          <a:ea typeface="Calibri" panose="020F0502020204030204" pitchFamily="34" charset="0"/>
                        </a:rPr>
                        <a:t>10</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100">
                          <a:effectLst/>
                        </a:rPr>
                        <a:t>11:40​</a:t>
                      </a:r>
                      <a:r>
                        <a:rPr lang="en-AU" sz="1100">
                          <a:effectLst/>
                          <a:latin typeface="Calibri" panose="020F0502020204030204" pitchFamily="34" charset="0"/>
                        </a:rPr>
                        <a:t> - 12:00</a:t>
                      </a:r>
                      <a:endParaRPr lang="en-AU" sz="1100">
                        <a:effectLst/>
                        <a:latin typeface="Calibri" panose="020F0502020204030204" pitchFamily="34" charset="0"/>
                        <a:ea typeface="Calibri" panose="020F0502020204030204" pitchFamily="34" charset="0"/>
                      </a:endParaRPr>
                    </a:p>
                  </a:txBody>
                  <a:tcPr anchor="ctr"/>
                </a:tc>
                <a:tc>
                  <a:txBody>
                    <a:bodyPr/>
                    <a:lstStyle/>
                    <a:p>
                      <a:r>
                        <a:rPr lang="en-AU" sz="1100">
                          <a:effectLst/>
                        </a:rPr>
                        <a:t>General Questions​</a:t>
                      </a:r>
                      <a:endParaRPr lang="en-AU" sz="1100">
                        <a:effectLst/>
                        <a:latin typeface="Calibri" panose="020F0502020204030204" pitchFamily="34" charset="0"/>
                        <a:ea typeface="Calibri" panose="020F0502020204030204" pitchFamily="34" charset="0"/>
                      </a:endParaRPr>
                    </a:p>
                  </a:txBody>
                  <a:tcPr anchor="ctr"/>
                </a:tc>
                <a:tc>
                  <a:txBody>
                    <a:bodyPr/>
                    <a:lstStyle/>
                    <a:p>
                      <a:r>
                        <a:rPr lang="en-US" sz="1100">
                          <a:effectLst/>
                        </a:rPr>
                        <a:t>Peter Carruthers​</a:t>
                      </a:r>
                      <a:endParaRPr lang="en-AU" sz="1100">
                        <a:effectLst/>
                        <a:latin typeface="Calibri" panose="020F0502020204030204" pitchFamily="34" charset="0"/>
                        <a:ea typeface="Calibri" panose="020F0502020204030204" pitchFamily="34" charset="0"/>
                      </a:endParaRPr>
                    </a:p>
                  </a:txBody>
                  <a:tcPr anchor="ctr"/>
                </a:tc>
                <a:extLst>
                  <a:ext uri="{0D108BD9-81ED-4DB2-BD59-A6C34878D82A}">
                    <a16:rowId xmlns:a16="http://schemas.microsoft.com/office/drawing/2014/main" val="626225623"/>
                  </a:ext>
                </a:extLst>
              </a:tr>
              <a:tr h="429690">
                <a:tc>
                  <a:txBody>
                    <a:bodyPr/>
                    <a:lstStyle/>
                    <a:p>
                      <a:r>
                        <a:rPr lang="en-AU" sz="1100">
                          <a:effectLst/>
                        </a:rPr>
                        <a:t>11</a:t>
                      </a:r>
                      <a:endParaRPr lang="en-AU" sz="1100">
                        <a:effectLst/>
                        <a:latin typeface="Calibri" panose="020F0502020204030204" pitchFamily="34" charset="0"/>
                        <a:ea typeface="Calibri" panose="020F0502020204030204" pitchFamily="34" charset="0"/>
                      </a:endParaRPr>
                    </a:p>
                  </a:txBody>
                  <a:tcPr anchor="ctr"/>
                </a:tc>
                <a:tc>
                  <a:txBody>
                    <a:bodyPr/>
                    <a:lstStyle/>
                    <a:p>
                      <a:r>
                        <a:rPr lang="en-AU" sz="1100">
                          <a:effectLst/>
                          <a:latin typeface="Calibri" panose="020F0502020204030204" pitchFamily="34" charset="0"/>
                          <a:ea typeface="Calibri" panose="020F0502020204030204" pitchFamily="34" charset="0"/>
                        </a:rPr>
                        <a:t>12:00</a:t>
                      </a:r>
                    </a:p>
                  </a:txBody>
                  <a:tcPr anchor="ctr"/>
                </a:tc>
                <a:tc>
                  <a:txBody>
                    <a:bodyPr/>
                    <a:lstStyle/>
                    <a:p>
                      <a:r>
                        <a:rPr lang="en-AU" sz="1100">
                          <a:effectLst/>
                        </a:rPr>
                        <a:t>Meeting Close​</a:t>
                      </a:r>
                      <a:endParaRPr lang="en-AU" sz="1100">
                        <a:effectLst/>
                        <a:latin typeface="Calibri" panose="020F0502020204030204" pitchFamily="34" charset="0"/>
                        <a:ea typeface="Calibri" panose="020F0502020204030204" pitchFamily="34" charset="0"/>
                      </a:endParaRPr>
                    </a:p>
                  </a:txBody>
                  <a:tcPr anchor="ctr"/>
                </a:tc>
                <a:tc>
                  <a:txBody>
                    <a:bodyPr/>
                    <a:lstStyle/>
                    <a:p>
                      <a:r>
                        <a:rPr lang="en-US" sz="1100">
                          <a:effectLst/>
                        </a:rPr>
                        <a:t>Peter Carruthers​</a:t>
                      </a:r>
                      <a:endParaRPr lang="en-AU" sz="1100">
                        <a:effectLst/>
                        <a:latin typeface="Calibri" panose="020F0502020204030204" pitchFamily="34" charset="0"/>
                        <a:ea typeface="Calibri" panose="020F0502020204030204" pitchFamily="34" charset="0"/>
                      </a:endParaRPr>
                    </a:p>
                  </a:txBody>
                  <a:tcPr anchor="ctr"/>
                </a:tc>
                <a:extLst>
                  <a:ext uri="{0D108BD9-81ED-4DB2-BD59-A6C34878D82A}">
                    <a16:rowId xmlns:a16="http://schemas.microsoft.com/office/drawing/2014/main" val="3324539419"/>
                  </a:ext>
                </a:extLst>
              </a:tr>
            </a:tbl>
          </a:graphicData>
        </a:graphic>
      </p:graphicFrame>
    </p:spTree>
    <p:extLst>
      <p:ext uri="{BB962C8B-B14F-4D97-AF65-F5344CB8AC3E}">
        <p14:creationId xmlns:p14="http://schemas.microsoft.com/office/powerpoint/2010/main" val="40247211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0F794-75E7-45E1-BCFA-F81CC24F3023}"/>
              </a:ext>
            </a:extLst>
          </p:cNvPr>
          <p:cNvSpPr>
            <a:spLocks noGrp="1"/>
          </p:cNvSpPr>
          <p:nvPr>
            <p:ph type="title"/>
          </p:nvPr>
        </p:nvSpPr>
        <p:spPr>
          <a:xfrm>
            <a:off x="235528" y="136525"/>
            <a:ext cx="10380656" cy="1189039"/>
          </a:xfrm>
        </p:spPr>
        <p:txBody>
          <a:bodyPr>
            <a:normAutofit/>
          </a:bodyPr>
          <a:lstStyle/>
          <a:p>
            <a:r>
              <a:rPr lang="en-AU"/>
              <a:t>Conclusions and Next Steps</a:t>
            </a:r>
          </a:p>
        </p:txBody>
      </p:sp>
      <p:sp>
        <p:nvSpPr>
          <p:cNvPr id="3" name="Content Placeholder 2">
            <a:extLst>
              <a:ext uri="{FF2B5EF4-FFF2-40B4-BE49-F238E27FC236}">
                <a16:creationId xmlns:a16="http://schemas.microsoft.com/office/drawing/2014/main" id="{A792D871-C06D-4C91-B131-2A13DDBF1433}"/>
              </a:ext>
            </a:extLst>
          </p:cNvPr>
          <p:cNvSpPr>
            <a:spLocks noGrp="1"/>
          </p:cNvSpPr>
          <p:nvPr>
            <p:ph idx="1"/>
          </p:nvPr>
        </p:nvSpPr>
        <p:spPr>
          <a:xfrm>
            <a:off x="235527" y="1461052"/>
            <a:ext cx="11694382" cy="5287219"/>
          </a:xfrm>
        </p:spPr>
        <p:txBody>
          <a:bodyPr>
            <a:normAutofit/>
          </a:bodyPr>
          <a:lstStyle/>
          <a:p>
            <a:pPr>
              <a:lnSpc>
                <a:spcPct val="100000"/>
              </a:lnSpc>
              <a:spcBef>
                <a:spcPts val="1200"/>
              </a:spcBef>
            </a:pPr>
            <a:r>
              <a:rPr lang="en-AU" sz="1800">
                <a:latin typeface="Segoe UI Semilight" panose="020B0402040204020203" pitchFamily="34" charset="0"/>
                <a:cs typeface="Segoe UI Semilight" panose="020B0402040204020203" pitchFamily="34" charset="0"/>
              </a:rPr>
              <a:t>A wide variety of responses were received from participants on each of the topics, without consensus emerging</a:t>
            </a:r>
          </a:p>
          <a:p>
            <a:pPr>
              <a:lnSpc>
                <a:spcPct val="100000"/>
              </a:lnSpc>
              <a:spcBef>
                <a:spcPts val="1200"/>
              </a:spcBef>
            </a:pPr>
            <a:r>
              <a:rPr lang="en-AU" sz="1800">
                <a:latin typeface="Segoe UI Semilight" panose="020B0402040204020203" pitchFamily="34" charset="0"/>
                <a:cs typeface="Segoe UI Semilight" panose="020B0402040204020203" pitchFamily="34" charset="0"/>
              </a:rPr>
              <a:t>Conclusions/themes emerging from the feedback include the following:</a:t>
            </a:r>
          </a:p>
          <a:p>
            <a:pPr lvl="1">
              <a:lnSpc>
                <a:spcPct val="100000"/>
              </a:lnSpc>
              <a:spcBef>
                <a:spcPts val="1200"/>
              </a:spcBef>
            </a:pPr>
            <a:r>
              <a:rPr lang="en-AU" sz="1600">
                <a:latin typeface="Segoe UI Semilight" panose="020B0402040204020203" pitchFamily="34" charset="0"/>
                <a:cs typeface="Segoe UI Semilight" panose="020B0402040204020203" pitchFamily="34" charset="0"/>
              </a:rPr>
              <a:t>Option 1 was the most supported option. Option 3 flagged as having negative impacts by multiple participants.</a:t>
            </a:r>
          </a:p>
          <a:p>
            <a:pPr lvl="1">
              <a:lnSpc>
                <a:spcPct val="100000"/>
              </a:lnSpc>
              <a:spcBef>
                <a:spcPts val="1200"/>
              </a:spcBef>
            </a:pPr>
            <a:r>
              <a:rPr lang="en-AU" sz="1600">
                <a:latin typeface="Segoe UI Semilight" panose="020B0402040204020203" pitchFamily="34" charset="0"/>
                <a:cs typeface="Segoe UI Semilight" panose="020B0402040204020203" pitchFamily="34" charset="0"/>
              </a:rPr>
              <a:t>No clear distinction emerged for preferred options in the event of a short delay vs a longer delay.</a:t>
            </a:r>
          </a:p>
          <a:p>
            <a:pPr lvl="1">
              <a:lnSpc>
                <a:spcPct val="100000"/>
              </a:lnSpc>
              <a:spcBef>
                <a:spcPts val="1200"/>
              </a:spcBef>
            </a:pPr>
            <a:r>
              <a:rPr lang="en-AU" sz="1600">
                <a:latin typeface="Segoe UI Semilight" panose="020B0402040204020203" pitchFamily="34" charset="0"/>
                <a:cs typeface="Segoe UI Semilight" panose="020B0402040204020203" pitchFamily="34" charset="0"/>
              </a:rPr>
              <a:t>GS soft start transition period is currently 7 months. Support exists for a shorter transition period, in the range of 4 - 5 months – but not unanimous.</a:t>
            </a:r>
          </a:p>
          <a:p>
            <a:pPr lvl="1">
              <a:lnSpc>
                <a:spcPct val="100000"/>
              </a:lnSpc>
              <a:spcBef>
                <a:spcPts val="1200"/>
              </a:spcBef>
            </a:pPr>
            <a:r>
              <a:rPr lang="en-AU" sz="1600">
                <a:latin typeface="Segoe UI Semilight" panose="020B0402040204020203" pitchFamily="34" charset="0"/>
                <a:cs typeface="Segoe UI Semilight" panose="020B0402040204020203" pitchFamily="34" charset="0"/>
              </a:rPr>
              <a:t>Advanced notice period emerged as a theme, with support for notification in the June timeframe – although not unanimous.</a:t>
            </a:r>
          </a:p>
          <a:p>
            <a:pPr lvl="1">
              <a:lnSpc>
                <a:spcPct val="100000"/>
              </a:lnSpc>
              <a:spcBef>
                <a:spcPts val="1200"/>
              </a:spcBef>
            </a:pPr>
            <a:r>
              <a:rPr lang="en-AU" sz="1600">
                <a:latin typeface="Segoe UI Semilight" panose="020B0402040204020203" pitchFamily="34" charset="0"/>
                <a:cs typeface="Segoe UI Semilight" panose="020B0402040204020203" pitchFamily="34" charset="0"/>
              </a:rPr>
              <a:t>Certainty of go-live date emerged as important for a number of participants (planning and resource deployment) – consistent with feedback on the advanced notice period.  But counter-balanced by some participants seeking to minimise delays (cost implications).</a:t>
            </a:r>
          </a:p>
          <a:p>
            <a:pPr marL="0" indent="0">
              <a:lnSpc>
                <a:spcPct val="100000"/>
              </a:lnSpc>
              <a:spcBef>
                <a:spcPts val="600"/>
              </a:spcBef>
              <a:buNone/>
            </a:pPr>
            <a:endParaRPr lang="en-AU" sz="1800">
              <a:latin typeface="Segoe UI Semilight" panose="020B0402040204020203" pitchFamily="34" charset="0"/>
              <a:cs typeface="Segoe UI Semilight" panose="020B0402040204020203" pitchFamily="34" charset="0"/>
            </a:endParaRPr>
          </a:p>
        </p:txBody>
      </p:sp>
      <p:sp>
        <p:nvSpPr>
          <p:cNvPr id="4" name="Slide Number Placeholder 3">
            <a:extLst>
              <a:ext uri="{FF2B5EF4-FFF2-40B4-BE49-F238E27FC236}">
                <a16:creationId xmlns:a16="http://schemas.microsoft.com/office/drawing/2014/main" id="{2D03ABAD-9C6A-4BF0-8B3C-0E79EF5FD232}"/>
              </a:ext>
            </a:extLst>
          </p:cNvPr>
          <p:cNvSpPr>
            <a:spLocks noGrp="1"/>
          </p:cNvSpPr>
          <p:nvPr>
            <p:ph type="sldNum" sz="quarter" idx="12"/>
          </p:nvPr>
        </p:nvSpPr>
        <p:spPr>
          <a:xfrm>
            <a:off x="11353800" y="6505435"/>
            <a:ext cx="576108" cy="365125"/>
          </a:xfrm>
        </p:spPr>
        <p:txBody>
          <a:bodyPr/>
          <a:lstStyle/>
          <a:p>
            <a:fld id="{4EC81F68-4976-451A-B2E9-79BCBD2F70CC}" type="slidenum">
              <a:rPr lang="en-AU" smtClean="0"/>
              <a:t>30</a:t>
            </a:fld>
            <a:endParaRPr lang="en-AU"/>
          </a:p>
        </p:txBody>
      </p:sp>
      <p:graphicFrame>
        <p:nvGraphicFramePr>
          <p:cNvPr id="5" name="Table 5">
            <a:extLst>
              <a:ext uri="{FF2B5EF4-FFF2-40B4-BE49-F238E27FC236}">
                <a16:creationId xmlns:a16="http://schemas.microsoft.com/office/drawing/2014/main" id="{EF8B8C8B-7160-47C0-AA8F-1379BE8D140E}"/>
              </a:ext>
            </a:extLst>
          </p:cNvPr>
          <p:cNvGraphicFramePr>
            <a:graphicFrameLocks noGrp="1"/>
          </p:cNvGraphicFramePr>
          <p:nvPr>
            <p:extLst>
              <p:ext uri="{D42A27DB-BD31-4B8C-83A1-F6EECF244321}">
                <p14:modId xmlns:p14="http://schemas.microsoft.com/office/powerpoint/2010/main" val="3332962466"/>
              </p:ext>
            </p:extLst>
          </p:nvPr>
        </p:nvGraphicFramePr>
        <p:xfrm>
          <a:off x="288656" y="5164315"/>
          <a:ext cx="11667817" cy="1615440"/>
        </p:xfrm>
        <a:graphic>
          <a:graphicData uri="http://schemas.openxmlformats.org/drawingml/2006/table">
            <a:tbl>
              <a:tblPr firstRow="1" bandRow="1">
                <a:effectLst>
                  <a:outerShdw blurRad="50800" dist="38100" dir="5400000" algn="t" rotWithShape="0">
                    <a:prstClr val="black">
                      <a:alpha val="40000"/>
                    </a:prstClr>
                  </a:outerShdw>
                </a:effectLst>
                <a:tableStyleId>{5C22544A-7EE6-4342-B048-85BDC9FD1C3A}</a:tableStyleId>
              </a:tblPr>
              <a:tblGrid>
                <a:gridCol w="11667817">
                  <a:extLst>
                    <a:ext uri="{9D8B030D-6E8A-4147-A177-3AD203B41FA5}">
                      <a16:colId xmlns:a16="http://schemas.microsoft.com/office/drawing/2014/main" val="4238060820"/>
                    </a:ext>
                  </a:extLst>
                </a:gridCol>
              </a:tblGrid>
              <a:tr h="1189039">
                <a:tc>
                  <a:txBody>
                    <a:bodyPr/>
                    <a:lstStyle/>
                    <a:p>
                      <a:pPr marL="0" indent="0">
                        <a:lnSpc>
                          <a:spcPct val="100000"/>
                        </a:lnSpc>
                        <a:spcBef>
                          <a:spcPts val="600"/>
                        </a:spcBef>
                        <a:buNone/>
                      </a:pPr>
                      <a:r>
                        <a:rPr lang="en-AU" sz="1800" b="1">
                          <a:solidFill>
                            <a:schemeClr val="tx1"/>
                          </a:solidFill>
                          <a:latin typeface="Segoe UI Semilight" panose="020B0402040204020203" pitchFamily="34" charset="0"/>
                          <a:cs typeface="Segoe UI Semilight" panose="020B0402040204020203" pitchFamily="34" charset="0"/>
                        </a:rPr>
                        <a:t>Next Steps:</a:t>
                      </a:r>
                    </a:p>
                    <a:p>
                      <a:pPr marL="285750" indent="-285750">
                        <a:lnSpc>
                          <a:spcPct val="100000"/>
                        </a:lnSpc>
                        <a:spcBef>
                          <a:spcPts val="600"/>
                        </a:spcBef>
                        <a:buFont typeface="Arial" panose="020B0604020202020204" pitchFamily="34" charset="0"/>
                        <a:buChar char="•"/>
                      </a:pPr>
                      <a:r>
                        <a:rPr lang="en-AU" sz="1800" b="0">
                          <a:solidFill>
                            <a:schemeClr val="tx1"/>
                          </a:solidFill>
                          <a:latin typeface="Segoe UI Semilight" panose="020B0402040204020203" pitchFamily="34" charset="0"/>
                          <a:cs typeface="Segoe UI Semilight" panose="020B0402040204020203" pitchFamily="34" charset="0"/>
                        </a:rPr>
                        <a:t>AEMO, AEMC and AER to consider feedback in detail and align on an approach for short delay and long delay scenarios</a:t>
                      </a:r>
                    </a:p>
                    <a:p>
                      <a:pPr marL="285750" indent="-285750">
                        <a:lnSpc>
                          <a:spcPct val="100000"/>
                        </a:lnSpc>
                        <a:spcBef>
                          <a:spcPts val="600"/>
                        </a:spcBef>
                        <a:buFont typeface="Arial" panose="020B0604020202020204" pitchFamily="34" charset="0"/>
                        <a:buChar char="•"/>
                      </a:pPr>
                      <a:r>
                        <a:rPr lang="en-AU" sz="1800" b="0">
                          <a:solidFill>
                            <a:schemeClr val="tx1"/>
                          </a:solidFill>
                          <a:latin typeface="Segoe UI Semilight" panose="020B0402040204020203" pitchFamily="34" charset="0"/>
                          <a:cs typeface="Segoe UI Semilight" panose="020B0402040204020203" pitchFamily="34" charset="0"/>
                        </a:rPr>
                        <a:t>Update to be provided at the special Executive Forum, direction from market bodies required by early-mid June timeframe</a:t>
                      </a:r>
                      <a:endParaRPr lang="en-AU" b="0">
                        <a:solidFill>
                          <a:schemeClr val="tx1"/>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2348135341"/>
                  </a:ext>
                </a:extLst>
              </a:tr>
            </a:tbl>
          </a:graphicData>
        </a:graphic>
      </p:graphicFrame>
    </p:spTree>
    <p:extLst>
      <p:ext uri="{BB962C8B-B14F-4D97-AF65-F5344CB8AC3E}">
        <p14:creationId xmlns:p14="http://schemas.microsoft.com/office/powerpoint/2010/main" val="37768336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a:xfrm>
            <a:off x="838800" y="1768094"/>
            <a:ext cx="9144000" cy="2387600"/>
          </a:xfrm>
        </p:spPr>
        <p:txBody>
          <a:bodyPr>
            <a:normAutofit fontScale="90000"/>
          </a:bodyPr>
          <a:lstStyle/>
          <a:p>
            <a:r>
              <a:rPr lang="en-AU"/>
              <a:t>Industry Risks and Issues – Impact of Retail Go-Live Date Change</a:t>
            </a:r>
          </a:p>
        </p:txBody>
      </p:sp>
      <p:sp>
        <p:nvSpPr>
          <p:cNvPr id="3" name="Text Placeholder 2">
            <a:extLst>
              <a:ext uri="{FF2B5EF4-FFF2-40B4-BE49-F238E27FC236}">
                <a16:creationId xmlns:a16="http://schemas.microsoft.com/office/drawing/2014/main" id="{BFE0243B-6351-4A81-8EBE-0F6E81FD154D}"/>
              </a:ext>
            </a:extLst>
          </p:cNvPr>
          <p:cNvSpPr txBox="1">
            <a:spLocks/>
          </p:cNvSpPr>
          <p:nvPr/>
        </p:nvSpPr>
        <p:spPr>
          <a:xfrm>
            <a:off x="623888" y="4589464"/>
            <a:ext cx="7886700" cy="150018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AU"/>
          </a:p>
        </p:txBody>
      </p:sp>
      <p:sp>
        <p:nvSpPr>
          <p:cNvPr id="6" name="Text Placeholder 2">
            <a:extLst>
              <a:ext uri="{FF2B5EF4-FFF2-40B4-BE49-F238E27FC236}">
                <a16:creationId xmlns:a16="http://schemas.microsoft.com/office/drawing/2014/main" id="{B48DCEF8-ECB5-4E88-94AC-352D3EF93A52}"/>
              </a:ext>
            </a:extLst>
          </p:cNvPr>
          <p:cNvSpPr txBox="1">
            <a:spLocks/>
          </p:cNvSpPr>
          <p:nvPr/>
        </p:nvSpPr>
        <p:spPr>
          <a:xfrm>
            <a:off x="776288" y="4741864"/>
            <a:ext cx="7886700" cy="1500187"/>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AU"/>
              <a:t>Anne-Marie McCague</a:t>
            </a:r>
            <a:endParaRPr lang="en-US"/>
          </a:p>
        </p:txBody>
      </p:sp>
    </p:spTree>
    <p:extLst>
      <p:ext uri="{BB962C8B-B14F-4D97-AF65-F5344CB8AC3E}">
        <p14:creationId xmlns:p14="http://schemas.microsoft.com/office/powerpoint/2010/main" val="83721565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0F794-75E7-45E1-BCFA-F81CC24F3023}"/>
              </a:ext>
            </a:extLst>
          </p:cNvPr>
          <p:cNvSpPr>
            <a:spLocks noGrp="1"/>
          </p:cNvSpPr>
          <p:nvPr>
            <p:ph type="title"/>
          </p:nvPr>
        </p:nvSpPr>
        <p:spPr/>
        <p:txBody>
          <a:bodyPr/>
          <a:lstStyle/>
          <a:p>
            <a:r>
              <a:rPr lang="en-AU"/>
              <a:t>Industry Risks and Issues - Trend</a:t>
            </a:r>
          </a:p>
        </p:txBody>
      </p:sp>
      <p:sp>
        <p:nvSpPr>
          <p:cNvPr id="3" name="Content Placeholder 2">
            <a:extLst>
              <a:ext uri="{FF2B5EF4-FFF2-40B4-BE49-F238E27FC236}">
                <a16:creationId xmlns:a16="http://schemas.microsoft.com/office/drawing/2014/main" id="{A792D871-C06D-4C91-B131-2A13DDBF1433}"/>
              </a:ext>
            </a:extLst>
          </p:cNvPr>
          <p:cNvSpPr>
            <a:spLocks noGrp="1"/>
          </p:cNvSpPr>
          <p:nvPr>
            <p:ph idx="1"/>
          </p:nvPr>
        </p:nvSpPr>
        <p:spPr>
          <a:xfrm>
            <a:off x="235527" y="1715896"/>
            <a:ext cx="11810700" cy="5032375"/>
          </a:xfrm>
        </p:spPr>
        <p:txBody>
          <a:bodyPr>
            <a:normAutofit/>
          </a:bodyPr>
          <a:lstStyle/>
          <a:p>
            <a:pPr>
              <a:lnSpc>
                <a:spcPct val="100000"/>
              </a:lnSpc>
              <a:spcBef>
                <a:spcPts val="600"/>
              </a:spcBef>
              <a:spcAft>
                <a:spcPts val="600"/>
              </a:spcAft>
            </a:pPr>
            <a:r>
              <a:rPr lang="en-AU" sz="2200" b="1"/>
              <a:t>The purpose of this session is to review the impact of the delay to the Retail Go-Live on the key PCF risks</a:t>
            </a:r>
          </a:p>
          <a:p>
            <a:pPr>
              <a:lnSpc>
                <a:spcPct val="100000"/>
              </a:lnSpc>
              <a:spcBef>
                <a:spcPts val="600"/>
              </a:spcBef>
            </a:pPr>
            <a:r>
              <a:rPr lang="en-AU" sz="2200" b="1"/>
              <a:t>The risk review will take into account the three key areas of risk:</a:t>
            </a:r>
          </a:p>
          <a:p>
            <a:pPr lvl="1">
              <a:lnSpc>
                <a:spcPct val="100000"/>
              </a:lnSpc>
              <a:spcBef>
                <a:spcPts val="600"/>
              </a:spcBef>
            </a:pPr>
            <a:r>
              <a:rPr lang="en-AU" sz="2200"/>
              <a:t>Retail delay</a:t>
            </a:r>
          </a:p>
          <a:p>
            <a:pPr lvl="1">
              <a:lnSpc>
                <a:spcPct val="100000"/>
              </a:lnSpc>
              <a:spcBef>
                <a:spcPts val="600"/>
              </a:spcBef>
            </a:pPr>
            <a:r>
              <a:rPr lang="en-AU" sz="2200"/>
              <a:t>AEMO and industry readiness</a:t>
            </a:r>
          </a:p>
          <a:p>
            <a:pPr lvl="1">
              <a:lnSpc>
                <a:spcPct val="100000"/>
              </a:lnSpc>
              <a:spcBef>
                <a:spcPts val="600"/>
              </a:spcBef>
            </a:pPr>
            <a:r>
              <a:rPr lang="en-AU" sz="2200"/>
              <a:t>Volume of regulatory change</a:t>
            </a:r>
          </a:p>
          <a:p>
            <a:endParaRPr lang="en-AU" sz="2200"/>
          </a:p>
        </p:txBody>
      </p:sp>
      <p:sp>
        <p:nvSpPr>
          <p:cNvPr id="4" name="Slide Number Placeholder 3">
            <a:extLst>
              <a:ext uri="{FF2B5EF4-FFF2-40B4-BE49-F238E27FC236}">
                <a16:creationId xmlns:a16="http://schemas.microsoft.com/office/drawing/2014/main" id="{2D03ABAD-9C6A-4BF0-8B3C-0E79EF5FD232}"/>
              </a:ext>
            </a:extLst>
          </p:cNvPr>
          <p:cNvSpPr>
            <a:spLocks noGrp="1"/>
          </p:cNvSpPr>
          <p:nvPr>
            <p:ph type="sldNum" sz="quarter" idx="12"/>
          </p:nvPr>
        </p:nvSpPr>
        <p:spPr/>
        <p:txBody>
          <a:bodyPr/>
          <a:lstStyle/>
          <a:p>
            <a:fld id="{4EC81F68-4976-451A-B2E9-79BCBD2F70CC}" type="slidenum">
              <a:rPr lang="en-AU" smtClean="0"/>
              <a:t>32</a:t>
            </a:fld>
            <a:endParaRPr lang="en-AU"/>
          </a:p>
        </p:txBody>
      </p:sp>
    </p:spTree>
    <p:extLst>
      <p:ext uri="{BB962C8B-B14F-4D97-AF65-F5344CB8AC3E}">
        <p14:creationId xmlns:p14="http://schemas.microsoft.com/office/powerpoint/2010/main" val="416856708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20C70-79C7-4996-BFB6-E0E4BA633DA9}"/>
              </a:ext>
            </a:extLst>
          </p:cNvPr>
          <p:cNvSpPr>
            <a:spLocks noGrp="1"/>
          </p:cNvSpPr>
          <p:nvPr>
            <p:ph type="title"/>
          </p:nvPr>
        </p:nvSpPr>
        <p:spPr/>
        <p:txBody>
          <a:bodyPr>
            <a:normAutofit/>
          </a:bodyPr>
          <a:lstStyle/>
          <a:p>
            <a:r>
              <a:rPr lang="en-AU" sz="3200"/>
              <a:t>Retail Risk</a:t>
            </a:r>
          </a:p>
        </p:txBody>
      </p:sp>
      <p:sp>
        <p:nvSpPr>
          <p:cNvPr id="6" name="Slide Number Placeholder 5">
            <a:extLst>
              <a:ext uri="{FF2B5EF4-FFF2-40B4-BE49-F238E27FC236}">
                <a16:creationId xmlns:a16="http://schemas.microsoft.com/office/drawing/2014/main" id="{B6D6EBD0-1EE2-440B-8414-918D28674DF2}"/>
              </a:ext>
            </a:extLst>
          </p:cNvPr>
          <p:cNvSpPr>
            <a:spLocks noGrp="1"/>
          </p:cNvSpPr>
          <p:nvPr>
            <p:ph type="sldNum" sz="quarter" idx="12"/>
          </p:nvPr>
        </p:nvSpPr>
        <p:spPr/>
        <p:txBody>
          <a:bodyPr/>
          <a:lstStyle/>
          <a:p>
            <a:fld id="{4EC81F68-4976-451A-B2E9-79BCBD2F70CC}" type="slidenum">
              <a:rPr lang="en-AU" smtClean="0"/>
              <a:t>33</a:t>
            </a:fld>
            <a:endParaRPr lang="en-AU"/>
          </a:p>
        </p:txBody>
      </p:sp>
      <p:graphicFrame>
        <p:nvGraphicFramePr>
          <p:cNvPr id="7" name="Table 6">
            <a:extLst>
              <a:ext uri="{FF2B5EF4-FFF2-40B4-BE49-F238E27FC236}">
                <a16:creationId xmlns:a16="http://schemas.microsoft.com/office/drawing/2014/main" id="{EE2FBA87-C724-4F48-99DC-DF1AA7FBBB00}"/>
              </a:ext>
            </a:extLst>
          </p:cNvPr>
          <p:cNvGraphicFramePr>
            <a:graphicFrameLocks noGrp="1"/>
          </p:cNvGraphicFramePr>
          <p:nvPr>
            <p:extLst>
              <p:ext uri="{D42A27DB-BD31-4B8C-83A1-F6EECF244321}">
                <p14:modId xmlns:p14="http://schemas.microsoft.com/office/powerpoint/2010/main" val="759815763"/>
              </p:ext>
            </p:extLst>
          </p:nvPr>
        </p:nvGraphicFramePr>
        <p:xfrm>
          <a:off x="1131388" y="3868368"/>
          <a:ext cx="9686850" cy="2267257"/>
        </p:xfrm>
        <a:graphic>
          <a:graphicData uri="http://schemas.openxmlformats.org/drawingml/2006/table">
            <a:tbl>
              <a:tblPr firstRow="1" bandRow="1">
                <a:tableStyleId>{21E4AEA4-8DFA-4A89-87EB-49C32662AFE0}</a:tableStyleId>
              </a:tblPr>
              <a:tblGrid>
                <a:gridCol w="553977">
                  <a:extLst>
                    <a:ext uri="{9D8B030D-6E8A-4147-A177-3AD203B41FA5}">
                      <a16:colId xmlns:a16="http://schemas.microsoft.com/office/drawing/2014/main" val="1172097240"/>
                    </a:ext>
                  </a:extLst>
                </a:gridCol>
                <a:gridCol w="4078416">
                  <a:extLst>
                    <a:ext uri="{9D8B030D-6E8A-4147-A177-3AD203B41FA5}">
                      <a16:colId xmlns:a16="http://schemas.microsoft.com/office/drawing/2014/main" val="3319107231"/>
                    </a:ext>
                  </a:extLst>
                </a:gridCol>
                <a:gridCol w="791852">
                  <a:extLst>
                    <a:ext uri="{9D8B030D-6E8A-4147-A177-3AD203B41FA5}">
                      <a16:colId xmlns:a16="http://schemas.microsoft.com/office/drawing/2014/main" val="2948922669"/>
                    </a:ext>
                  </a:extLst>
                </a:gridCol>
                <a:gridCol w="4262605">
                  <a:extLst>
                    <a:ext uri="{9D8B030D-6E8A-4147-A177-3AD203B41FA5}">
                      <a16:colId xmlns:a16="http://schemas.microsoft.com/office/drawing/2014/main" val="902862149"/>
                    </a:ext>
                  </a:extLst>
                </a:gridCol>
              </a:tblGrid>
              <a:tr h="591490">
                <a:tc>
                  <a:txBody>
                    <a:bodyPr/>
                    <a:lstStyle/>
                    <a:p>
                      <a:r>
                        <a:rPr lang="en-US" sz="1200"/>
                        <a:t>Risk ID</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en-US" sz="1200"/>
                        <a:t>Description</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en-US" sz="1200"/>
                        <a:t>Current Residual Rating</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en-US" sz="1200"/>
                        <a:t>Comments </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83693094"/>
                  </a:ext>
                </a:extLst>
              </a:tr>
              <a:tr h="1627177">
                <a:tc>
                  <a:txBody>
                    <a:bodyPr/>
                    <a:lstStyle/>
                    <a:p>
                      <a:r>
                        <a:rPr lang="en-US" sz="1200"/>
                        <a:t>R33</a:t>
                      </a: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lvl="0" algn="l">
                        <a:lnSpc>
                          <a:spcPct val="100000"/>
                        </a:lnSpc>
                        <a:spcBef>
                          <a:spcPts val="0"/>
                        </a:spcBef>
                        <a:spcAft>
                          <a:spcPts val="0"/>
                        </a:spcAft>
                        <a:buNone/>
                      </a:pPr>
                      <a:r>
                        <a:rPr lang="en-AU" sz="1200" b="1" u="sng" strike="noStrike" noProof="0"/>
                        <a:t>Further delays to AEMO Retail Systems impact 5MS rule commencement critical path </a:t>
                      </a:r>
                    </a:p>
                    <a:p>
                      <a:pPr lvl="0" algn="l">
                        <a:lnSpc>
                          <a:spcPct val="100000"/>
                        </a:lnSpc>
                        <a:spcBef>
                          <a:spcPts val="0"/>
                        </a:spcBef>
                        <a:spcAft>
                          <a:spcPts val="0"/>
                        </a:spcAft>
                        <a:buNone/>
                      </a:pPr>
                      <a:endParaRPr lang="en-AU" sz="1200" b="1" u="sng" strike="noStrike" noProof="0"/>
                    </a:p>
                    <a:p>
                      <a:pPr lvl="0" algn="l">
                        <a:lnSpc>
                          <a:spcPct val="100000"/>
                        </a:lnSpc>
                        <a:spcBef>
                          <a:spcPts val="0"/>
                        </a:spcBef>
                        <a:spcAft>
                          <a:spcPts val="0"/>
                        </a:spcAft>
                        <a:buNone/>
                      </a:pPr>
                      <a:r>
                        <a:rPr lang="en-AU" sz="1200" b="0" u="none" strike="noStrike" noProof="0"/>
                        <a:t>There is a risk that further delays beyond those identified put the critical path through market trial to 5MS rule commencement (01-Oct-21) at risk</a:t>
                      </a:r>
                    </a:p>
                    <a:p>
                      <a:pPr lvl="0" algn="l">
                        <a:lnSpc>
                          <a:spcPct val="100000"/>
                        </a:lnSpc>
                        <a:spcBef>
                          <a:spcPts val="0"/>
                        </a:spcBef>
                        <a:spcAft>
                          <a:spcPts val="0"/>
                        </a:spcAft>
                        <a:buNone/>
                      </a:pPr>
                      <a:r>
                        <a:rPr lang="en-AU" sz="1200" b="0" u="none" strike="noStrike" noProof="0"/>
                        <a:t> </a:t>
                      </a: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8E7E8"/>
                    </a:solidFill>
                  </a:tcPr>
                </a:tc>
                <a:tc>
                  <a:txBody>
                    <a:bodyPr/>
                    <a:lstStyle/>
                    <a:p>
                      <a:pPr algn="ctr"/>
                      <a:r>
                        <a:rPr lang="en-US" sz="1200"/>
                        <a:t>Significant</a:t>
                      </a:r>
                    </a:p>
                  </a:txBody>
                  <a:tcPr marL="36000" marR="3600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solidFill>
                  </a:tcPr>
                </a:tc>
                <a:tc>
                  <a:txBody>
                    <a:bodyPr/>
                    <a:lstStyle/>
                    <a:p>
                      <a:pPr marL="171450" marR="0" lvl="0" indent="-171450" algn="l" defTabSz="685800" rtl="0" eaLnBrk="1" latinLnBrk="0" hangingPunct="1">
                        <a:lnSpc>
                          <a:spcPct val="100000"/>
                        </a:lnSpc>
                        <a:spcBef>
                          <a:spcPts val="0"/>
                        </a:spcBef>
                        <a:spcAft>
                          <a:spcPts val="0"/>
                        </a:spcAft>
                        <a:buFont typeface="Arial" panose="020B0604020202020204" pitchFamily="34" charset="0"/>
                        <a:buChar char="•"/>
                      </a:pPr>
                      <a:r>
                        <a:rPr lang="en-AU" sz="1200" b="0"/>
                        <a:t>Trend is now worsened </a:t>
                      </a:r>
                    </a:p>
                    <a:p>
                      <a:pPr marL="171450" marR="0" lvl="0" indent="-171450" algn="l" defTabSz="685800" rtl="0" eaLnBrk="1" latinLnBrk="0" hangingPunct="1">
                        <a:lnSpc>
                          <a:spcPct val="100000"/>
                        </a:lnSpc>
                        <a:spcBef>
                          <a:spcPts val="0"/>
                        </a:spcBef>
                        <a:spcAft>
                          <a:spcPts val="0"/>
                        </a:spcAft>
                        <a:buFont typeface="Arial" panose="020B0604020202020204" pitchFamily="34" charset="0"/>
                        <a:buChar char="•"/>
                      </a:pPr>
                      <a:r>
                        <a:rPr lang="en-AU" sz="1200" b="0"/>
                        <a:t>Re-scheduling of the Retail Platform go-live heightens the risk profile for the 5MS commencement date. </a:t>
                      </a:r>
                    </a:p>
                    <a:p>
                      <a:pPr marL="171450" marR="0" lvl="0" indent="-171450" algn="l" defTabSz="685800" rtl="0" eaLnBrk="1" latinLnBrk="0" hangingPunct="1">
                        <a:lnSpc>
                          <a:spcPct val="100000"/>
                        </a:lnSpc>
                        <a:spcBef>
                          <a:spcPts val="0"/>
                        </a:spcBef>
                        <a:spcAft>
                          <a:spcPts val="0"/>
                        </a:spcAft>
                        <a:buFont typeface="Arial" panose="020B0604020202020204" pitchFamily="34" charset="0"/>
                        <a:buChar char="•"/>
                      </a:pPr>
                      <a:r>
                        <a:rPr lang="en-AU" sz="1200" b="0"/>
                        <a:t>Recommend the Residual Likelihood be increased from Unlikely to Possible. This increases the residual rating to Critical.</a:t>
                      </a:r>
                    </a:p>
                    <a:p>
                      <a:pPr marL="0" marR="0" lvl="0" indent="0" algn="l" defTabSz="685800" rtl="0" eaLnBrk="1" latinLnBrk="0" hangingPunct="1">
                        <a:lnSpc>
                          <a:spcPct val="100000"/>
                        </a:lnSpc>
                        <a:spcBef>
                          <a:spcPts val="0"/>
                        </a:spcBef>
                        <a:spcAft>
                          <a:spcPts val="0"/>
                        </a:spcAft>
                        <a:buFont typeface="Arial" panose="020B0604020202020204" pitchFamily="34" charset="0"/>
                        <a:buNone/>
                      </a:pPr>
                      <a:endParaRPr lang="en-US" sz="1200" b="0"/>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8E7E8"/>
                    </a:solidFill>
                  </a:tcPr>
                </a:tc>
                <a:extLst>
                  <a:ext uri="{0D108BD9-81ED-4DB2-BD59-A6C34878D82A}">
                    <a16:rowId xmlns:a16="http://schemas.microsoft.com/office/drawing/2014/main" val="1741032323"/>
                  </a:ext>
                </a:extLst>
              </a:tr>
            </a:tbl>
          </a:graphicData>
        </a:graphic>
      </p:graphicFrame>
      <p:graphicFrame>
        <p:nvGraphicFramePr>
          <p:cNvPr id="3" name="Table 2">
            <a:extLst>
              <a:ext uri="{FF2B5EF4-FFF2-40B4-BE49-F238E27FC236}">
                <a16:creationId xmlns:a16="http://schemas.microsoft.com/office/drawing/2014/main" id="{AAA4E3BA-51B3-4435-BC15-97F5B1E2E22B}"/>
              </a:ext>
            </a:extLst>
          </p:cNvPr>
          <p:cNvGraphicFramePr>
            <a:graphicFrameLocks noGrp="1"/>
          </p:cNvGraphicFramePr>
          <p:nvPr/>
        </p:nvGraphicFramePr>
        <p:xfrm>
          <a:off x="8369877" y="136524"/>
          <a:ext cx="2152650" cy="1314450"/>
        </p:xfrm>
        <a:graphic>
          <a:graphicData uri="http://schemas.openxmlformats.org/drawingml/2006/table">
            <a:tbl>
              <a:tblPr/>
              <a:tblGrid>
                <a:gridCol w="1076325">
                  <a:extLst>
                    <a:ext uri="{9D8B030D-6E8A-4147-A177-3AD203B41FA5}">
                      <a16:colId xmlns:a16="http://schemas.microsoft.com/office/drawing/2014/main" val="1671886493"/>
                    </a:ext>
                  </a:extLst>
                </a:gridCol>
                <a:gridCol w="1076325">
                  <a:extLst>
                    <a:ext uri="{9D8B030D-6E8A-4147-A177-3AD203B41FA5}">
                      <a16:colId xmlns:a16="http://schemas.microsoft.com/office/drawing/2014/main" val="612221339"/>
                    </a:ext>
                  </a:extLst>
                </a:gridCol>
              </a:tblGrid>
              <a:tr h="1314450">
                <a:tc>
                  <a:txBody>
                    <a:bodyPr/>
                    <a:lstStyle/>
                    <a:p>
                      <a:pPr algn="l" fontAlgn="base"/>
                      <a:r>
                        <a:rPr lang="en-AU" sz="1000" b="0" i="0" u="none" strike="noStrike">
                          <a:solidFill>
                            <a:srgbClr val="222324"/>
                          </a:solidFill>
                          <a:effectLst/>
                          <a:latin typeface="Segoe UI Semilight" panose="020B0402040204020203" pitchFamily="34" charset="0"/>
                        </a:rPr>
                        <a:t> </a:t>
                      </a:r>
                      <a:r>
                        <a:rPr lang="en-AU" sz="1000" b="0" i="0">
                          <a:solidFill>
                            <a:srgbClr val="222324"/>
                          </a:solidFill>
                          <a:effectLst/>
                          <a:latin typeface="Segoe UI Semilight" panose="020B0402040204020203" pitchFamily="34" charset="0"/>
                        </a:rPr>
                        <a:t>​</a:t>
                      </a:r>
                      <a:r>
                        <a:rPr lang="en-AU" sz="1350" b="0" i="0" kern="1200">
                          <a:solidFill>
                            <a:schemeClr val="tx1"/>
                          </a:solidFill>
                          <a:effectLst/>
                          <a:latin typeface="+mn-lt"/>
                          <a:ea typeface="+mn-ea"/>
                          <a:cs typeface="+mn-cs"/>
                        </a:rPr>
                        <a:t> </a:t>
                      </a:r>
                      <a:endParaRPr lang="en-AU" b="0" i="0">
                        <a:solidFill>
                          <a:srgbClr val="222324"/>
                        </a:solidFill>
                        <a:effectLst/>
                      </a:endParaRPr>
                    </a:p>
                  </a:txBody>
                  <a:tcPr>
                    <a:lnL>
                      <a:noFill/>
                    </a:lnL>
                    <a:lnR>
                      <a:noFill/>
                    </a:lnR>
                    <a:lnT>
                      <a:noFill/>
                    </a:lnT>
                    <a:lnB>
                      <a:noFill/>
                    </a:lnB>
                  </a:tcPr>
                </a:tc>
                <a:tc>
                  <a:txBody>
                    <a:bodyPr/>
                    <a:lstStyle/>
                    <a:p>
                      <a:pPr algn="l" fontAlgn="base"/>
                      <a:r>
                        <a:rPr lang="en-AU" sz="1050" b="1" i="0" u="none" strike="noStrike">
                          <a:solidFill>
                            <a:srgbClr val="FFFFFF"/>
                          </a:solidFill>
                          <a:effectLst/>
                          <a:latin typeface="Segoe UI Semilight" panose="020B0402040204020203" pitchFamily="34" charset="0"/>
                        </a:rPr>
                        <a:t>Improving</a:t>
                      </a:r>
                      <a:r>
                        <a:rPr lang="en-AU" sz="1050" b="0" i="0">
                          <a:solidFill>
                            <a:srgbClr val="222324"/>
                          </a:solidFill>
                          <a:effectLst/>
                          <a:latin typeface="Segoe UI Semilight" panose="020B0402040204020203" pitchFamily="34" charset="0"/>
                        </a:rPr>
                        <a:t>​</a:t>
                      </a:r>
                      <a:br>
                        <a:rPr lang="en-AU" sz="1050" b="0" i="0">
                          <a:solidFill>
                            <a:srgbClr val="222324"/>
                          </a:solidFill>
                          <a:effectLst/>
                          <a:latin typeface="Segoe UI Semilight" panose="020B0402040204020203" pitchFamily="34" charset="0"/>
                        </a:rPr>
                      </a:br>
                      <a:r>
                        <a:rPr lang="en-AU" sz="1050" b="0" i="0">
                          <a:solidFill>
                            <a:srgbClr val="222324"/>
                          </a:solidFill>
                          <a:effectLst/>
                          <a:latin typeface="Segoe UI Semilight" panose="020B0402040204020203" pitchFamily="34" charset="0"/>
                        </a:rPr>
                        <a:t>​</a:t>
                      </a:r>
                      <a:br>
                        <a:rPr lang="en-AU" sz="1050" b="0" i="0">
                          <a:solidFill>
                            <a:srgbClr val="222324"/>
                          </a:solidFill>
                          <a:effectLst/>
                          <a:latin typeface="Segoe UI Semilight" panose="020B0402040204020203" pitchFamily="34" charset="0"/>
                        </a:rPr>
                      </a:br>
                      <a:r>
                        <a:rPr lang="en-AU" sz="1050" b="1" i="0" u="none" strike="noStrike">
                          <a:solidFill>
                            <a:srgbClr val="FFFFFF"/>
                          </a:solidFill>
                          <a:effectLst/>
                          <a:latin typeface="Segoe UI Semilight" panose="020B0402040204020203" pitchFamily="34" charset="0"/>
                        </a:rPr>
                        <a:t>No Change /Stable</a:t>
                      </a:r>
                      <a:r>
                        <a:rPr lang="en-AU" sz="1050" b="0" i="0">
                          <a:solidFill>
                            <a:srgbClr val="222324"/>
                          </a:solidFill>
                          <a:effectLst/>
                          <a:latin typeface="Segoe UI Semilight" panose="020B0402040204020203" pitchFamily="34" charset="0"/>
                        </a:rPr>
                        <a:t>​</a:t>
                      </a:r>
                      <a:br>
                        <a:rPr lang="en-AU" sz="1050" b="0" i="0">
                          <a:solidFill>
                            <a:srgbClr val="222324"/>
                          </a:solidFill>
                          <a:effectLst/>
                          <a:latin typeface="Segoe UI Semilight" panose="020B0402040204020203" pitchFamily="34" charset="0"/>
                        </a:rPr>
                      </a:br>
                      <a:r>
                        <a:rPr lang="en-AU" sz="1050" b="0" i="0">
                          <a:solidFill>
                            <a:srgbClr val="222324"/>
                          </a:solidFill>
                          <a:effectLst/>
                          <a:latin typeface="Segoe UI Semilight" panose="020B0402040204020203" pitchFamily="34" charset="0"/>
                        </a:rPr>
                        <a:t>​</a:t>
                      </a:r>
                      <a:br>
                        <a:rPr lang="en-AU" sz="1050" b="0" i="0">
                          <a:solidFill>
                            <a:srgbClr val="222324"/>
                          </a:solidFill>
                          <a:effectLst/>
                          <a:latin typeface="Segoe UI Semilight" panose="020B0402040204020203" pitchFamily="34" charset="0"/>
                        </a:rPr>
                      </a:br>
                      <a:r>
                        <a:rPr lang="en-AU" sz="1050" b="1" i="0" u="none" strike="noStrike">
                          <a:solidFill>
                            <a:srgbClr val="FFFFFF"/>
                          </a:solidFill>
                          <a:effectLst/>
                          <a:latin typeface="Segoe UI Semilight" panose="020B0402040204020203" pitchFamily="34" charset="0"/>
                        </a:rPr>
                        <a:t>Worsened </a:t>
                      </a:r>
                      <a:r>
                        <a:rPr lang="en-AU" sz="1050" b="0" i="0">
                          <a:solidFill>
                            <a:srgbClr val="222324"/>
                          </a:solidFill>
                          <a:effectLst/>
                          <a:latin typeface="Segoe UI Semilight" panose="020B0402040204020203" pitchFamily="34" charset="0"/>
                        </a:rPr>
                        <a:t>​</a:t>
                      </a:r>
                      <a:endParaRPr lang="en-AU" b="0" i="0">
                        <a:solidFill>
                          <a:srgbClr val="222324"/>
                        </a:solidFill>
                        <a:effectLst/>
                      </a:endParaRPr>
                    </a:p>
                  </a:txBody>
                  <a:tcPr>
                    <a:lnL>
                      <a:noFill/>
                    </a:lnL>
                    <a:lnR>
                      <a:noFill/>
                    </a:lnR>
                    <a:lnT>
                      <a:noFill/>
                    </a:lnT>
                    <a:lnB>
                      <a:noFill/>
                    </a:lnB>
                  </a:tcPr>
                </a:tc>
                <a:extLst>
                  <a:ext uri="{0D108BD9-81ED-4DB2-BD59-A6C34878D82A}">
                    <a16:rowId xmlns:a16="http://schemas.microsoft.com/office/drawing/2014/main" val="185449407"/>
                  </a:ext>
                </a:extLst>
              </a:tr>
            </a:tbl>
          </a:graphicData>
        </a:graphic>
      </p:graphicFrame>
      <p:sp>
        <p:nvSpPr>
          <p:cNvPr id="5" name="Rectangle 1">
            <a:extLst>
              <a:ext uri="{FF2B5EF4-FFF2-40B4-BE49-F238E27FC236}">
                <a16:creationId xmlns:a16="http://schemas.microsoft.com/office/drawing/2014/main" id="{EB666528-239F-4E5C-A394-FEEBB6BE1C82}"/>
              </a:ext>
            </a:extLst>
          </p:cNvPr>
          <p:cNvSpPr>
            <a:spLocks noChangeArrowheads="1"/>
          </p:cNvSpPr>
          <p:nvPr/>
        </p:nvSpPr>
        <p:spPr bwMode="auto">
          <a:xfrm>
            <a:off x="8369084" y="-185847"/>
            <a:ext cx="914400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altLang="en-US">
                <a:solidFill>
                  <a:srgbClr val="000000"/>
                </a:solidFill>
                <a:latin typeface="Times New Roman" panose="02020603050405020304" pitchFamily="18" charset="0"/>
                <a:cs typeface="Times New Roman" panose="02020603050405020304" pitchFamily="18" charset="0"/>
              </a:rPr>
              <a:t> </a:t>
            </a:r>
            <a:endParaRPr lang="en-US" altLang="en-US"/>
          </a:p>
          <a:p>
            <a:endParaRPr lang="en-US" altLang="en-US"/>
          </a:p>
        </p:txBody>
      </p:sp>
      <p:sp>
        <p:nvSpPr>
          <p:cNvPr id="9" name="Rectangle 8">
            <a:extLst>
              <a:ext uri="{FF2B5EF4-FFF2-40B4-BE49-F238E27FC236}">
                <a16:creationId xmlns:a16="http://schemas.microsoft.com/office/drawing/2014/main" id="{A6D3BF1D-EA69-4EB0-81C5-0F65BEC26B9C}"/>
              </a:ext>
            </a:extLst>
          </p:cNvPr>
          <p:cNvSpPr/>
          <p:nvPr/>
        </p:nvSpPr>
        <p:spPr>
          <a:xfrm>
            <a:off x="5974813" y="3244334"/>
            <a:ext cx="242374" cy="369332"/>
          </a:xfrm>
          <a:prstGeom prst="rect">
            <a:avLst/>
          </a:prstGeom>
        </p:spPr>
        <p:txBody>
          <a:bodyPr wrap="none">
            <a:spAutoFit/>
          </a:bodyPr>
          <a:lstStyle/>
          <a:p>
            <a:r>
              <a:rPr lang="en-AU">
                <a:solidFill>
                  <a:srgbClr val="000000"/>
                </a:solidFill>
                <a:latin typeface="Times New Roman" panose="02020603050405020304" pitchFamily="18" charset="0"/>
              </a:rPr>
              <a:t> </a:t>
            </a:r>
            <a:endParaRPr lang="en-AU"/>
          </a:p>
        </p:txBody>
      </p:sp>
      <p:grpSp>
        <p:nvGrpSpPr>
          <p:cNvPr id="17" name="Group 16">
            <a:extLst>
              <a:ext uri="{FF2B5EF4-FFF2-40B4-BE49-F238E27FC236}">
                <a16:creationId xmlns:a16="http://schemas.microsoft.com/office/drawing/2014/main" id="{5DCE4DC9-D9F6-4E12-B99B-40E21D8C997C}"/>
              </a:ext>
            </a:extLst>
          </p:cNvPr>
          <p:cNvGrpSpPr/>
          <p:nvPr/>
        </p:nvGrpSpPr>
        <p:grpSpPr>
          <a:xfrm>
            <a:off x="8842541" y="136525"/>
            <a:ext cx="395654" cy="1056883"/>
            <a:chOff x="7318541" y="136524"/>
            <a:chExt cx="395654" cy="1056883"/>
          </a:xfrm>
        </p:grpSpPr>
        <p:cxnSp>
          <p:nvCxnSpPr>
            <p:cNvPr id="14" name="Straight Arrow Connector 13">
              <a:extLst>
                <a:ext uri="{FF2B5EF4-FFF2-40B4-BE49-F238E27FC236}">
                  <a16:creationId xmlns:a16="http://schemas.microsoft.com/office/drawing/2014/main" id="{101E702E-0598-49FA-A9EC-A2FA9A7C6C78}"/>
                </a:ext>
              </a:extLst>
            </p:cNvPr>
            <p:cNvCxnSpPr/>
            <p:nvPr/>
          </p:nvCxnSpPr>
          <p:spPr>
            <a:xfrm flipV="1">
              <a:off x="7516368" y="136524"/>
              <a:ext cx="0" cy="272562"/>
            </a:xfrm>
            <a:prstGeom prst="straightConnector1">
              <a:avLst/>
            </a:prstGeom>
            <a:ln w="28575">
              <a:solidFill>
                <a:schemeClr val="bg1"/>
              </a:solidFill>
              <a:tailEnd type="triangle"/>
            </a:ln>
          </p:spPr>
          <p:style>
            <a:lnRef idx="1">
              <a:schemeClr val="dk1"/>
            </a:lnRef>
            <a:fillRef idx="0">
              <a:schemeClr val="dk1"/>
            </a:fillRef>
            <a:effectRef idx="0">
              <a:schemeClr val="dk1"/>
            </a:effectRef>
            <a:fontRef idx="minor">
              <a:schemeClr val="tx1"/>
            </a:fontRef>
          </p:style>
        </p:cxnSp>
        <p:cxnSp>
          <p:nvCxnSpPr>
            <p:cNvPr id="15" name="Straight Arrow Connector 14">
              <a:extLst>
                <a:ext uri="{FF2B5EF4-FFF2-40B4-BE49-F238E27FC236}">
                  <a16:creationId xmlns:a16="http://schemas.microsoft.com/office/drawing/2014/main" id="{1182F5D1-E7CC-4426-9774-D2581DCD2197}"/>
                </a:ext>
              </a:extLst>
            </p:cNvPr>
            <p:cNvCxnSpPr/>
            <p:nvPr/>
          </p:nvCxnSpPr>
          <p:spPr>
            <a:xfrm>
              <a:off x="7318541" y="662355"/>
              <a:ext cx="395654" cy="0"/>
            </a:xfrm>
            <a:prstGeom prst="straightConnector1">
              <a:avLst/>
            </a:prstGeom>
            <a:ln w="28575">
              <a:solidFill>
                <a:schemeClr val="bg1"/>
              </a:solidFill>
              <a:headEnd type="triangle"/>
              <a:tailEnd type="triangle"/>
            </a:ln>
          </p:spPr>
          <p:style>
            <a:lnRef idx="1">
              <a:schemeClr val="dk1"/>
            </a:lnRef>
            <a:fillRef idx="0">
              <a:schemeClr val="dk1"/>
            </a:fillRef>
            <a:effectRef idx="0">
              <a:schemeClr val="dk1"/>
            </a:effectRef>
            <a:fontRef idx="minor">
              <a:schemeClr val="tx1"/>
            </a:fontRef>
          </p:style>
        </p:cxnSp>
        <p:cxnSp>
          <p:nvCxnSpPr>
            <p:cNvPr id="16" name="Straight Arrow Connector 15">
              <a:extLst>
                <a:ext uri="{FF2B5EF4-FFF2-40B4-BE49-F238E27FC236}">
                  <a16:creationId xmlns:a16="http://schemas.microsoft.com/office/drawing/2014/main" id="{53D66440-D4D6-4332-A51D-0069096F5AA3}"/>
                </a:ext>
              </a:extLst>
            </p:cNvPr>
            <p:cNvCxnSpPr>
              <a:cxnSpLocks/>
            </p:cNvCxnSpPr>
            <p:nvPr/>
          </p:nvCxnSpPr>
          <p:spPr>
            <a:xfrm>
              <a:off x="7516368" y="848064"/>
              <a:ext cx="938" cy="345343"/>
            </a:xfrm>
            <a:prstGeom prst="straightConnector1">
              <a:avLst/>
            </a:prstGeom>
            <a:ln w="28575">
              <a:solidFill>
                <a:schemeClr val="bg1"/>
              </a:solidFill>
              <a:tailEnd type="triangle"/>
            </a:ln>
          </p:spPr>
          <p:style>
            <a:lnRef idx="1">
              <a:schemeClr val="dk1"/>
            </a:lnRef>
            <a:fillRef idx="0">
              <a:schemeClr val="dk1"/>
            </a:fillRef>
            <a:effectRef idx="0">
              <a:schemeClr val="dk1"/>
            </a:effectRef>
            <a:fontRef idx="minor">
              <a:schemeClr val="tx1"/>
            </a:fontRef>
          </p:style>
        </p:cxnSp>
      </p:grpSp>
      <p:graphicFrame>
        <p:nvGraphicFramePr>
          <p:cNvPr id="13" name="Table 12">
            <a:extLst>
              <a:ext uri="{FF2B5EF4-FFF2-40B4-BE49-F238E27FC236}">
                <a16:creationId xmlns:a16="http://schemas.microsoft.com/office/drawing/2014/main" id="{DC36C390-AD31-45C2-81E0-9CC294332DC0}"/>
              </a:ext>
            </a:extLst>
          </p:cNvPr>
          <p:cNvGraphicFramePr>
            <a:graphicFrameLocks noGrp="1"/>
          </p:cNvGraphicFramePr>
          <p:nvPr>
            <p:extLst>
              <p:ext uri="{D42A27DB-BD31-4B8C-83A1-F6EECF244321}">
                <p14:modId xmlns:p14="http://schemas.microsoft.com/office/powerpoint/2010/main" val="3958929585"/>
              </p:ext>
            </p:extLst>
          </p:nvPr>
        </p:nvGraphicFramePr>
        <p:xfrm>
          <a:off x="1131388" y="1595754"/>
          <a:ext cx="9686850" cy="2087880"/>
        </p:xfrm>
        <a:graphic>
          <a:graphicData uri="http://schemas.openxmlformats.org/drawingml/2006/table">
            <a:tbl>
              <a:tblPr firstRow="1" bandRow="1">
                <a:tableStyleId>{21E4AEA4-8DFA-4A89-87EB-49C32662AFE0}</a:tableStyleId>
              </a:tblPr>
              <a:tblGrid>
                <a:gridCol w="559695">
                  <a:extLst>
                    <a:ext uri="{9D8B030D-6E8A-4147-A177-3AD203B41FA5}">
                      <a16:colId xmlns:a16="http://schemas.microsoft.com/office/drawing/2014/main" val="2545833798"/>
                    </a:ext>
                  </a:extLst>
                </a:gridCol>
                <a:gridCol w="4046329">
                  <a:extLst>
                    <a:ext uri="{9D8B030D-6E8A-4147-A177-3AD203B41FA5}">
                      <a16:colId xmlns:a16="http://schemas.microsoft.com/office/drawing/2014/main" val="1391838440"/>
                    </a:ext>
                  </a:extLst>
                </a:gridCol>
                <a:gridCol w="824753">
                  <a:extLst>
                    <a:ext uri="{9D8B030D-6E8A-4147-A177-3AD203B41FA5}">
                      <a16:colId xmlns:a16="http://schemas.microsoft.com/office/drawing/2014/main" val="2523357595"/>
                    </a:ext>
                  </a:extLst>
                </a:gridCol>
                <a:gridCol w="4256073">
                  <a:extLst>
                    <a:ext uri="{9D8B030D-6E8A-4147-A177-3AD203B41FA5}">
                      <a16:colId xmlns:a16="http://schemas.microsoft.com/office/drawing/2014/main" val="2828452488"/>
                    </a:ext>
                  </a:extLst>
                </a:gridCol>
              </a:tblGrid>
              <a:tr h="370840">
                <a:tc>
                  <a:txBody>
                    <a:bodyPr/>
                    <a:lstStyle/>
                    <a:p>
                      <a:r>
                        <a:rPr lang="en-US" sz="1200"/>
                        <a:t>Issue ID</a:t>
                      </a:r>
                    </a:p>
                  </a:txBody>
                  <a:tcPr marL="36000" marR="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en-US" sz="1200"/>
                        <a:t>Description</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en-US" sz="1200"/>
                        <a:t>Rating</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en-US" sz="1200"/>
                        <a:t>Mitigations</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07668883"/>
                  </a:ext>
                </a:extLst>
              </a:tr>
              <a:tr h="1590040">
                <a:tc>
                  <a:txBody>
                    <a:bodyPr/>
                    <a:lstStyle/>
                    <a:p>
                      <a:r>
                        <a:rPr lang="en-US" sz="1200"/>
                        <a:t>I12</a:t>
                      </a:r>
                    </a:p>
                  </a:txBody>
                  <a:tcPr>
                    <a:lnT w="12700" cap="flat" cmpd="sng" algn="ctr">
                      <a:solidFill>
                        <a:schemeClr val="bg1"/>
                      </a:solidFill>
                      <a:prstDash val="solid"/>
                      <a:round/>
                      <a:headEnd type="none" w="med" len="med"/>
                      <a:tailEnd type="none" w="med" len="med"/>
                    </a:lnT>
                  </a:tcPr>
                </a:tc>
                <a:tc>
                  <a:txBody>
                    <a:bodyPr/>
                    <a:lstStyle/>
                    <a:p>
                      <a:pPr lvl="0" algn="l">
                        <a:lnSpc>
                          <a:spcPct val="100000"/>
                        </a:lnSpc>
                        <a:spcBef>
                          <a:spcPts val="0"/>
                        </a:spcBef>
                        <a:spcAft>
                          <a:spcPts val="0"/>
                        </a:spcAft>
                        <a:buNone/>
                      </a:pPr>
                      <a:r>
                        <a:rPr lang="en-AU" sz="1200" b="1" u="sng"/>
                        <a:t>No Remaining Contingency for Retail Deployment</a:t>
                      </a:r>
                    </a:p>
                    <a:p>
                      <a:pPr lvl="0" algn="l">
                        <a:lnSpc>
                          <a:spcPct val="100000"/>
                        </a:lnSpc>
                        <a:spcBef>
                          <a:spcPts val="0"/>
                        </a:spcBef>
                        <a:spcAft>
                          <a:spcPts val="0"/>
                        </a:spcAft>
                        <a:buNone/>
                      </a:pPr>
                      <a:endParaRPr lang="en-AU" sz="1200" b="1"/>
                    </a:p>
                    <a:p>
                      <a:pPr lvl="0" algn="l">
                        <a:lnSpc>
                          <a:spcPct val="100000"/>
                        </a:lnSpc>
                        <a:spcBef>
                          <a:spcPts val="0"/>
                        </a:spcBef>
                        <a:spcAft>
                          <a:spcPts val="0"/>
                        </a:spcAft>
                        <a:buNone/>
                      </a:pPr>
                      <a:r>
                        <a:rPr lang="en-AU" sz="1200" b="0"/>
                        <a:t>Issues identified during Dress Rehearsal 2 and Azure migration coupled with existing Retail timeline challenges mean that delays have occurred within the 5MS Retail workstream. </a:t>
                      </a:r>
                    </a:p>
                    <a:p>
                      <a:pPr lvl="0" algn="l">
                        <a:lnSpc>
                          <a:spcPct val="100000"/>
                        </a:lnSpc>
                        <a:spcBef>
                          <a:spcPts val="600"/>
                        </a:spcBef>
                        <a:spcAft>
                          <a:spcPts val="0"/>
                        </a:spcAft>
                        <a:buNone/>
                      </a:pPr>
                      <a:r>
                        <a:rPr lang="en-AU" sz="1200" b="0"/>
                        <a:t>There is no schedule contingency within this workstream to compensate for the time needed to remediate these issues therefore the scheduled go-live of </a:t>
                      </a:r>
                      <a:r>
                        <a:rPr lang="en-AU" sz="1200" b="0">
                          <a:solidFill>
                            <a:srgbClr val="FF0000"/>
                          </a:solidFill>
                        </a:rPr>
                        <a:t>31-May-21</a:t>
                      </a:r>
                      <a:r>
                        <a:rPr lang="en-AU" sz="1200" b="0"/>
                        <a:t> will not be met.</a:t>
                      </a:r>
                    </a:p>
                  </a:txBody>
                  <a:tcPr>
                    <a:lnT w="12700" cap="flat" cmpd="sng" algn="ctr">
                      <a:solidFill>
                        <a:schemeClr val="bg1"/>
                      </a:solidFill>
                      <a:prstDash val="solid"/>
                      <a:round/>
                      <a:headEnd type="none" w="med" len="med"/>
                      <a:tailEnd type="none" w="med" len="med"/>
                    </a:lnT>
                    <a:solidFill>
                      <a:srgbClr val="E8E7E8"/>
                    </a:solidFill>
                  </a:tcPr>
                </a:tc>
                <a:tc>
                  <a:txBody>
                    <a:bodyPr/>
                    <a:lstStyle/>
                    <a:p>
                      <a:pPr marL="0" marR="0" lvl="0" indent="0" algn="ctr" defTabSz="685800" rtl="0" eaLnBrk="1" latinLnBrk="0" hangingPunct="1">
                        <a:lnSpc>
                          <a:spcPct val="100000"/>
                        </a:lnSpc>
                        <a:spcBef>
                          <a:spcPts val="0"/>
                        </a:spcBef>
                        <a:spcAft>
                          <a:spcPts val="0"/>
                        </a:spcAft>
                        <a:buFont typeface="Arial" panose="020B0604020202020204" pitchFamily="34" charset="0"/>
                        <a:buNone/>
                      </a:pPr>
                      <a:r>
                        <a:rPr lang="en-AU" sz="1350" kern="1200">
                          <a:solidFill>
                            <a:schemeClr val="dk1"/>
                          </a:solidFill>
                          <a:latin typeface="+mn-lt"/>
                          <a:ea typeface="+mn-ea"/>
                          <a:cs typeface="+mn-cs"/>
                        </a:rPr>
                        <a:t>High</a:t>
                      </a:r>
                    </a:p>
                  </a:txBody>
                  <a:tcPr>
                    <a:lnT w="12700" cap="flat" cmpd="sng" algn="ctr">
                      <a:solidFill>
                        <a:schemeClr val="bg1"/>
                      </a:solidFill>
                      <a:prstDash val="solid"/>
                      <a:round/>
                      <a:headEnd type="none" w="med" len="med"/>
                      <a:tailEnd type="none" w="med" len="med"/>
                    </a:lnT>
                    <a:solidFill>
                      <a:srgbClr val="FF0000"/>
                    </a:solidFill>
                  </a:tcPr>
                </a:tc>
                <a:tc>
                  <a:txBody>
                    <a:bodyPr/>
                    <a:lstStyle/>
                    <a:p>
                      <a:pPr marL="182563" marR="0" lvl="0" indent="-182563" algn="l" defTabSz="685800" rtl="0" eaLnBrk="1" latinLnBrk="0" hangingPunct="1">
                        <a:lnSpc>
                          <a:spcPct val="100000"/>
                        </a:lnSpc>
                        <a:spcBef>
                          <a:spcPts val="0"/>
                        </a:spcBef>
                        <a:spcAft>
                          <a:spcPts val="600"/>
                        </a:spcAft>
                        <a:buFont typeface="Arial" panose="020B0604020202020204" pitchFamily="34" charset="0"/>
                        <a:buChar char="•"/>
                      </a:pPr>
                      <a:r>
                        <a:rPr lang="en-US" sz="1200"/>
                        <a:t>Remains High</a:t>
                      </a:r>
                    </a:p>
                    <a:p>
                      <a:pPr marL="182563" marR="0" lvl="0" indent="-182563" algn="l" defTabSz="685800" rtl="0" eaLnBrk="1" latinLnBrk="0" hangingPunct="1">
                        <a:lnSpc>
                          <a:spcPct val="100000"/>
                        </a:lnSpc>
                        <a:spcBef>
                          <a:spcPts val="0"/>
                        </a:spcBef>
                        <a:spcAft>
                          <a:spcPts val="600"/>
                        </a:spcAft>
                        <a:buFont typeface="Arial" panose="020B0604020202020204" pitchFamily="34" charset="0"/>
                        <a:buChar char="•"/>
                      </a:pPr>
                      <a:r>
                        <a:rPr lang="en-US" sz="1200"/>
                        <a:t>Trend is now worsened with further delay</a:t>
                      </a:r>
                    </a:p>
                  </a:txBody>
                  <a:tcPr>
                    <a:lnT w="12700" cap="flat" cmpd="sng" algn="ctr">
                      <a:solidFill>
                        <a:schemeClr val="bg1"/>
                      </a:solidFill>
                      <a:prstDash val="solid"/>
                      <a:round/>
                      <a:headEnd type="none" w="med" len="med"/>
                      <a:tailEnd type="none" w="med" len="med"/>
                    </a:lnT>
                    <a:solidFill>
                      <a:srgbClr val="E8E7E8"/>
                    </a:solidFill>
                  </a:tcPr>
                </a:tc>
                <a:extLst>
                  <a:ext uri="{0D108BD9-81ED-4DB2-BD59-A6C34878D82A}">
                    <a16:rowId xmlns:a16="http://schemas.microsoft.com/office/drawing/2014/main" val="808961550"/>
                  </a:ext>
                </a:extLst>
              </a:tr>
            </a:tbl>
          </a:graphicData>
        </a:graphic>
      </p:graphicFrame>
      <p:cxnSp>
        <p:nvCxnSpPr>
          <p:cNvPr id="18" name="Straight Arrow Connector 17">
            <a:extLst>
              <a:ext uri="{FF2B5EF4-FFF2-40B4-BE49-F238E27FC236}">
                <a16:creationId xmlns:a16="http://schemas.microsoft.com/office/drawing/2014/main" id="{1F2A6188-B255-42DB-81BF-F8206C1D7A94}"/>
              </a:ext>
            </a:extLst>
          </p:cNvPr>
          <p:cNvCxnSpPr/>
          <p:nvPr/>
        </p:nvCxnSpPr>
        <p:spPr>
          <a:xfrm>
            <a:off x="5964582" y="5191558"/>
            <a:ext cx="436135" cy="0"/>
          </a:xfrm>
          <a:prstGeom prst="straightConnector1">
            <a:avLst/>
          </a:prstGeom>
          <a:ln w="28575">
            <a:headEnd type="triangle"/>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28530117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20C70-79C7-4996-BFB6-E0E4BA633DA9}"/>
              </a:ext>
            </a:extLst>
          </p:cNvPr>
          <p:cNvSpPr>
            <a:spLocks noGrp="1"/>
          </p:cNvSpPr>
          <p:nvPr>
            <p:ph type="title"/>
          </p:nvPr>
        </p:nvSpPr>
        <p:spPr/>
        <p:txBody>
          <a:bodyPr/>
          <a:lstStyle/>
          <a:p>
            <a:r>
              <a:rPr lang="en-AU"/>
              <a:t>AEMO &amp; Industry Readiness</a:t>
            </a:r>
          </a:p>
        </p:txBody>
      </p:sp>
      <p:sp>
        <p:nvSpPr>
          <p:cNvPr id="4" name="Date Placeholder 3">
            <a:extLst>
              <a:ext uri="{FF2B5EF4-FFF2-40B4-BE49-F238E27FC236}">
                <a16:creationId xmlns:a16="http://schemas.microsoft.com/office/drawing/2014/main" id="{E532886E-7E14-4FF4-BCF7-133385D09F3B}"/>
              </a:ext>
            </a:extLst>
          </p:cNvPr>
          <p:cNvSpPr>
            <a:spLocks noGrp="1"/>
          </p:cNvSpPr>
          <p:nvPr>
            <p:ph type="dt" sz="half" idx="10"/>
          </p:nvPr>
        </p:nvSpPr>
        <p:spPr/>
        <p:txBody>
          <a:bodyPr/>
          <a:lstStyle/>
          <a:p>
            <a:fld id="{FDEF3A66-B67E-4569-919D-CB6E78FCED42}" type="datetime1">
              <a:rPr lang="en-AU" smtClean="0"/>
              <a:t>20/05/2021</a:t>
            </a:fld>
            <a:endParaRPr lang="en-AU"/>
          </a:p>
        </p:txBody>
      </p:sp>
      <p:sp>
        <p:nvSpPr>
          <p:cNvPr id="6" name="Slide Number Placeholder 5">
            <a:extLst>
              <a:ext uri="{FF2B5EF4-FFF2-40B4-BE49-F238E27FC236}">
                <a16:creationId xmlns:a16="http://schemas.microsoft.com/office/drawing/2014/main" id="{B6D6EBD0-1EE2-440B-8414-918D28674DF2}"/>
              </a:ext>
            </a:extLst>
          </p:cNvPr>
          <p:cNvSpPr>
            <a:spLocks noGrp="1"/>
          </p:cNvSpPr>
          <p:nvPr>
            <p:ph type="sldNum" sz="quarter" idx="12"/>
          </p:nvPr>
        </p:nvSpPr>
        <p:spPr/>
        <p:txBody>
          <a:bodyPr/>
          <a:lstStyle/>
          <a:p>
            <a:fld id="{4EC81F68-4976-451A-B2E9-79BCBD2F70CC}" type="slidenum">
              <a:rPr lang="en-AU" smtClean="0"/>
              <a:t>34</a:t>
            </a:fld>
            <a:endParaRPr lang="en-AU"/>
          </a:p>
        </p:txBody>
      </p:sp>
      <p:graphicFrame>
        <p:nvGraphicFramePr>
          <p:cNvPr id="7" name="Table 6">
            <a:extLst>
              <a:ext uri="{FF2B5EF4-FFF2-40B4-BE49-F238E27FC236}">
                <a16:creationId xmlns:a16="http://schemas.microsoft.com/office/drawing/2014/main" id="{EE2FBA87-C724-4F48-99DC-DF1AA7FBBB00}"/>
              </a:ext>
            </a:extLst>
          </p:cNvPr>
          <p:cNvGraphicFramePr>
            <a:graphicFrameLocks noGrp="1"/>
          </p:cNvGraphicFramePr>
          <p:nvPr>
            <p:extLst>
              <p:ext uri="{D42A27DB-BD31-4B8C-83A1-F6EECF244321}">
                <p14:modId xmlns:p14="http://schemas.microsoft.com/office/powerpoint/2010/main" val="2269846305"/>
              </p:ext>
            </p:extLst>
          </p:nvPr>
        </p:nvGraphicFramePr>
        <p:xfrm>
          <a:off x="235528" y="1423073"/>
          <a:ext cx="11359100" cy="3627120"/>
        </p:xfrm>
        <a:graphic>
          <a:graphicData uri="http://schemas.openxmlformats.org/drawingml/2006/table">
            <a:tbl>
              <a:tblPr firstRow="1" bandRow="1">
                <a:tableStyleId>{21E4AEA4-8DFA-4A89-87EB-49C32662AFE0}</a:tableStyleId>
              </a:tblPr>
              <a:tblGrid>
                <a:gridCol w="870537">
                  <a:extLst>
                    <a:ext uri="{9D8B030D-6E8A-4147-A177-3AD203B41FA5}">
                      <a16:colId xmlns:a16="http://schemas.microsoft.com/office/drawing/2014/main" val="1172097240"/>
                    </a:ext>
                  </a:extLst>
                </a:gridCol>
                <a:gridCol w="4004771">
                  <a:extLst>
                    <a:ext uri="{9D8B030D-6E8A-4147-A177-3AD203B41FA5}">
                      <a16:colId xmlns:a16="http://schemas.microsoft.com/office/drawing/2014/main" val="3319107231"/>
                    </a:ext>
                  </a:extLst>
                </a:gridCol>
                <a:gridCol w="1086574">
                  <a:extLst>
                    <a:ext uri="{9D8B030D-6E8A-4147-A177-3AD203B41FA5}">
                      <a16:colId xmlns:a16="http://schemas.microsoft.com/office/drawing/2014/main" val="2948922669"/>
                    </a:ext>
                  </a:extLst>
                </a:gridCol>
                <a:gridCol w="5397218">
                  <a:extLst>
                    <a:ext uri="{9D8B030D-6E8A-4147-A177-3AD203B41FA5}">
                      <a16:colId xmlns:a16="http://schemas.microsoft.com/office/drawing/2014/main" val="902862149"/>
                    </a:ext>
                  </a:extLst>
                </a:gridCol>
              </a:tblGrid>
              <a:tr h="370840">
                <a:tc>
                  <a:txBody>
                    <a:bodyPr/>
                    <a:lstStyle/>
                    <a:p>
                      <a:r>
                        <a:rPr lang="en-US" sz="1100"/>
                        <a:t>Risk ID</a:t>
                      </a:r>
                    </a:p>
                  </a:txBody>
                  <a:tcPr/>
                </a:tc>
                <a:tc>
                  <a:txBody>
                    <a:bodyPr/>
                    <a:lstStyle/>
                    <a:p>
                      <a:r>
                        <a:rPr lang="en-US" sz="1100"/>
                        <a:t>Description</a:t>
                      </a:r>
                    </a:p>
                  </a:txBody>
                  <a:tcPr/>
                </a:tc>
                <a:tc>
                  <a:txBody>
                    <a:bodyPr/>
                    <a:lstStyle/>
                    <a:p>
                      <a:r>
                        <a:rPr lang="en-US" sz="1100"/>
                        <a:t>Current Residual Rating</a:t>
                      </a:r>
                    </a:p>
                  </a:txBody>
                  <a:tcPr/>
                </a:tc>
                <a:tc>
                  <a:txBody>
                    <a:bodyPr/>
                    <a:lstStyle/>
                    <a:p>
                      <a:r>
                        <a:rPr lang="en-US" sz="1100"/>
                        <a:t>Comments </a:t>
                      </a:r>
                    </a:p>
                  </a:txBody>
                  <a:tcPr/>
                </a:tc>
                <a:extLst>
                  <a:ext uri="{0D108BD9-81ED-4DB2-BD59-A6C34878D82A}">
                    <a16:rowId xmlns:a16="http://schemas.microsoft.com/office/drawing/2014/main" val="383693094"/>
                  </a:ext>
                </a:extLst>
              </a:tr>
              <a:tr h="370840">
                <a:tc>
                  <a:txBody>
                    <a:bodyPr/>
                    <a:lstStyle/>
                    <a:p>
                      <a:r>
                        <a:rPr lang="en-US" sz="1100"/>
                        <a:t>R34</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AU" sz="1100" b="1" u="sng" strike="noStrike" noProof="0"/>
                        <a:t>Delay to AEMO 5MS Retail impacts participants readiness</a:t>
                      </a:r>
                    </a:p>
                    <a:p>
                      <a:pPr marL="0" marR="0" lvl="0" indent="0" algn="l" defTabSz="685800" rtl="0" eaLnBrk="1" fontAlgn="auto" latinLnBrk="0" hangingPunct="1">
                        <a:lnSpc>
                          <a:spcPct val="100000"/>
                        </a:lnSpc>
                        <a:spcBef>
                          <a:spcPts val="0"/>
                        </a:spcBef>
                        <a:spcAft>
                          <a:spcPts val="0"/>
                        </a:spcAft>
                        <a:buClrTx/>
                        <a:buSzTx/>
                        <a:buFontTx/>
                        <a:buNone/>
                        <a:tabLst/>
                        <a:defRPr/>
                      </a:pPr>
                      <a:r>
                        <a:rPr lang="en-AU" sz="1100" b="0" u="none" strike="noStrike" noProof="0"/>
                        <a:t>There is a risk that the delayed availability of the 5MS Retail solution impacts participants readiness programs resulting in delays in some participants programs. </a:t>
                      </a:r>
                    </a:p>
                  </a:txBody>
                  <a:tcPr>
                    <a:solidFill>
                      <a:srgbClr val="EDEDEF"/>
                    </a:solidFill>
                  </a:tcPr>
                </a:tc>
                <a:tc>
                  <a:txBody>
                    <a:bodyPr/>
                    <a:lstStyle/>
                    <a:p>
                      <a:r>
                        <a:rPr lang="en-US" sz="1100"/>
                        <a:t>Significant</a:t>
                      </a:r>
                    </a:p>
                  </a:txBody>
                  <a:tcPr>
                    <a:solidFill>
                      <a:schemeClr val="accent4"/>
                    </a:solidFill>
                  </a:tcPr>
                </a:tc>
                <a:tc>
                  <a:txBody>
                    <a:bodyPr/>
                    <a:lstStyle/>
                    <a:p>
                      <a:pPr marL="92075" marR="0" lvl="0" indent="-92075" algn="l" defTabSz="685800" rtl="0" eaLnBrk="1" latinLnBrk="0" hangingPunct="1">
                        <a:lnSpc>
                          <a:spcPct val="100000"/>
                        </a:lnSpc>
                        <a:spcBef>
                          <a:spcPts val="0"/>
                        </a:spcBef>
                        <a:spcAft>
                          <a:spcPts val="600"/>
                        </a:spcAft>
                        <a:buFont typeface="Arial" panose="020B0604020202020204" pitchFamily="34" charset="0"/>
                        <a:buChar char="•"/>
                      </a:pPr>
                      <a:r>
                        <a:rPr lang="en-US" sz="1100"/>
                        <a:t>Risks to participant readiness are expected to be heightened due to timeline compression. Trend is worsened.</a:t>
                      </a:r>
                    </a:p>
                    <a:p>
                      <a:pPr marL="92075" marR="0" lvl="0" indent="-92075" algn="l" defTabSz="685800" rtl="0" eaLnBrk="1" latinLnBrk="0" hangingPunct="1">
                        <a:lnSpc>
                          <a:spcPct val="100000"/>
                        </a:lnSpc>
                        <a:spcBef>
                          <a:spcPts val="0"/>
                        </a:spcBef>
                        <a:spcAft>
                          <a:spcPts val="600"/>
                        </a:spcAft>
                        <a:buFont typeface="Arial" panose="020B0604020202020204" pitchFamily="34" charset="0"/>
                        <a:buChar char="•"/>
                      </a:pPr>
                      <a:r>
                        <a:rPr lang="en-US" sz="1100"/>
                        <a:t>Readiness Round 8 will be issued 02 June. Participants will be requested to assess their readiness against the updated timeline. This will provide a view on the impact of the Retail delay on participant programs. </a:t>
                      </a:r>
                    </a:p>
                  </a:txBody>
                  <a:tcPr>
                    <a:solidFill>
                      <a:srgbClr val="EDEDEF"/>
                    </a:solidFill>
                  </a:tcPr>
                </a:tc>
                <a:extLst>
                  <a:ext uri="{0D108BD9-81ED-4DB2-BD59-A6C34878D82A}">
                    <a16:rowId xmlns:a16="http://schemas.microsoft.com/office/drawing/2014/main" val="421263825"/>
                  </a:ext>
                </a:extLst>
              </a:tr>
              <a:tr h="370840">
                <a:tc>
                  <a:txBody>
                    <a:bodyPr/>
                    <a:lstStyle/>
                    <a:p>
                      <a:r>
                        <a:rPr lang="en-US" sz="1100"/>
                        <a:t>R11</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AU" sz="1100" b="1" u="sng" strike="noStrike" noProof="0"/>
                        <a:t>The AEMO business and operations are not ready for 5MS Rule Commencement on 1 Oct 21</a:t>
                      </a:r>
                    </a:p>
                    <a:p>
                      <a:pPr marL="0" marR="0" lvl="0" indent="0" algn="l" defTabSz="685800" rtl="0" eaLnBrk="1" fontAlgn="auto" latinLnBrk="0" hangingPunct="1">
                        <a:lnSpc>
                          <a:spcPct val="100000"/>
                        </a:lnSpc>
                        <a:spcBef>
                          <a:spcPts val="0"/>
                        </a:spcBef>
                        <a:spcAft>
                          <a:spcPts val="0"/>
                        </a:spcAft>
                        <a:buClrTx/>
                        <a:buSzTx/>
                        <a:buFontTx/>
                        <a:buNone/>
                        <a:tabLst/>
                        <a:defRPr/>
                      </a:pPr>
                      <a:r>
                        <a:rPr lang="en-AU" sz="1100" b="0" u="none" strike="noStrike" noProof="0"/>
                        <a:t>The AEMO business may not be ready to deliver the full extent of the 5MS deliverables by 5MS and GS rule commencement including business processes and resource training, results in failure of Go Live for 5MS and GS Program</a:t>
                      </a:r>
                    </a:p>
                  </a:txBody>
                  <a:tcPr>
                    <a:solidFill>
                      <a:srgbClr val="EDEDEF"/>
                    </a:solidFill>
                  </a:tcPr>
                </a:tc>
                <a:tc>
                  <a:txBody>
                    <a:bodyPr/>
                    <a:lstStyle/>
                    <a:p>
                      <a:r>
                        <a:rPr lang="en-US" sz="1100"/>
                        <a:t>Significant </a:t>
                      </a:r>
                    </a:p>
                  </a:txBody>
                  <a:tcPr>
                    <a:solidFill>
                      <a:srgbClr val="FFC000"/>
                    </a:solidFill>
                  </a:tcPr>
                </a:tc>
                <a:tc>
                  <a:txBody>
                    <a:bodyPr/>
                    <a:lstStyle/>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100" b="0"/>
                        <a:t>Pressures remain on business readiness due to delays in Testing and internal readiness, trend should be remain Worsened.</a:t>
                      </a:r>
                      <a:endParaRPr lang="en-US" sz="1100" b="0"/>
                    </a:p>
                    <a:p>
                      <a:pPr marL="171450" marR="0" lvl="0" indent="-171450" algn="l" defTabSz="685800" rtl="0" eaLnBrk="1" latinLnBrk="0" hangingPunct="1">
                        <a:lnSpc>
                          <a:spcPct val="100000"/>
                        </a:lnSpc>
                        <a:spcBef>
                          <a:spcPts val="0"/>
                        </a:spcBef>
                        <a:spcAft>
                          <a:spcPts val="0"/>
                        </a:spcAft>
                        <a:buFont typeface="Arial" panose="020B0604020202020204" pitchFamily="34" charset="0"/>
                        <a:buChar char="•"/>
                      </a:pPr>
                      <a:r>
                        <a:rPr lang="en-AU" sz="1100"/>
                        <a:t>This will be further assessed and reported through Readiness Round 8.</a:t>
                      </a:r>
                    </a:p>
                  </a:txBody>
                  <a:tcPr>
                    <a:solidFill>
                      <a:srgbClr val="EDEDEF"/>
                    </a:solidFill>
                  </a:tcPr>
                </a:tc>
                <a:extLst>
                  <a:ext uri="{0D108BD9-81ED-4DB2-BD59-A6C34878D82A}">
                    <a16:rowId xmlns:a16="http://schemas.microsoft.com/office/drawing/2014/main" val="3300438245"/>
                  </a:ext>
                </a:extLst>
              </a:tr>
              <a:tr h="370840">
                <a:tc>
                  <a:txBody>
                    <a:bodyPr/>
                    <a:lstStyle/>
                    <a:p>
                      <a:r>
                        <a:rPr lang="en-US" sz="1100"/>
                        <a:t>R19</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AU" sz="1100" b="1" u="sng" strike="noStrike" noProof="0"/>
                        <a:t>Risk of a critical mass of participants not being ready at identified critical path milestones</a:t>
                      </a:r>
                    </a:p>
                    <a:p>
                      <a:pPr marL="0" marR="0" lvl="0" indent="0" algn="l" defTabSz="685800" rtl="0" eaLnBrk="1" fontAlgn="auto" latinLnBrk="0" hangingPunct="1">
                        <a:lnSpc>
                          <a:spcPct val="100000"/>
                        </a:lnSpc>
                        <a:spcBef>
                          <a:spcPts val="0"/>
                        </a:spcBef>
                        <a:spcAft>
                          <a:spcPts val="0"/>
                        </a:spcAft>
                        <a:buClrTx/>
                        <a:buSzTx/>
                        <a:buFontTx/>
                        <a:buNone/>
                        <a:tabLst/>
                        <a:defRPr/>
                      </a:pPr>
                      <a:r>
                        <a:rPr lang="en-AU" sz="1100" b="0" u="none" strike="noStrike" noProof="0"/>
                        <a:t>Critical capability of participants fail to meet expected industry Readiness critical path milestones, resulting in failure to be ready for go-live and impacting the proper functioning of the market.</a:t>
                      </a:r>
                    </a:p>
                  </a:txBody>
                  <a:tcPr>
                    <a:solidFill>
                      <a:srgbClr val="EDEDEF"/>
                    </a:solidFill>
                  </a:tcPr>
                </a:tc>
                <a:tc>
                  <a:txBody>
                    <a:bodyPr/>
                    <a:lstStyle/>
                    <a:p>
                      <a:r>
                        <a:rPr lang="en-US" sz="1100"/>
                        <a:t>Medium</a:t>
                      </a:r>
                    </a:p>
                  </a:txBody>
                  <a:tcPr>
                    <a:solidFill>
                      <a:srgbClr val="FFFF99"/>
                    </a:solidFill>
                  </a:tcPr>
                </a:tc>
                <a:tc>
                  <a:txBody>
                    <a:bodyPr/>
                    <a:lstStyle/>
                    <a:p>
                      <a:pPr marL="92075" marR="0" lvl="0" indent="-92075" algn="l" defTabSz="685800" rtl="0" eaLnBrk="1" latinLnBrk="0" hangingPunct="1">
                        <a:lnSpc>
                          <a:spcPct val="100000"/>
                        </a:lnSpc>
                        <a:spcBef>
                          <a:spcPts val="0"/>
                        </a:spcBef>
                        <a:spcAft>
                          <a:spcPts val="0"/>
                        </a:spcAft>
                        <a:buFont typeface="Arial" panose="020B0604020202020204" pitchFamily="34" charset="0"/>
                        <a:buChar char="•"/>
                      </a:pPr>
                      <a:r>
                        <a:rPr lang="en-AU" sz="1100"/>
                        <a:t>As R34.</a:t>
                      </a:r>
                    </a:p>
                  </a:txBody>
                  <a:tcPr>
                    <a:solidFill>
                      <a:srgbClr val="EDEDEF"/>
                    </a:solidFill>
                  </a:tcPr>
                </a:tc>
                <a:extLst>
                  <a:ext uri="{0D108BD9-81ED-4DB2-BD59-A6C34878D82A}">
                    <a16:rowId xmlns:a16="http://schemas.microsoft.com/office/drawing/2014/main" val="3026635420"/>
                  </a:ext>
                </a:extLst>
              </a:tr>
            </a:tbl>
          </a:graphicData>
        </a:graphic>
      </p:graphicFrame>
      <p:graphicFrame>
        <p:nvGraphicFramePr>
          <p:cNvPr id="3" name="Table 2">
            <a:extLst>
              <a:ext uri="{FF2B5EF4-FFF2-40B4-BE49-F238E27FC236}">
                <a16:creationId xmlns:a16="http://schemas.microsoft.com/office/drawing/2014/main" id="{AAA4E3BA-51B3-4435-BC15-97F5B1E2E22B}"/>
              </a:ext>
            </a:extLst>
          </p:cNvPr>
          <p:cNvGraphicFramePr>
            <a:graphicFrameLocks noGrp="1"/>
          </p:cNvGraphicFramePr>
          <p:nvPr/>
        </p:nvGraphicFramePr>
        <p:xfrm>
          <a:off x="8369877" y="136524"/>
          <a:ext cx="2152650" cy="1314450"/>
        </p:xfrm>
        <a:graphic>
          <a:graphicData uri="http://schemas.openxmlformats.org/drawingml/2006/table">
            <a:tbl>
              <a:tblPr/>
              <a:tblGrid>
                <a:gridCol w="1076325">
                  <a:extLst>
                    <a:ext uri="{9D8B030D-6E8A-4147-A177-3AD203B41FA5}">
                      <a16:colId xmlns:a16="http://schemas.microsoft.com/office/drawing/2014/main" val="1671886493"/>
                    </a:ext>
                  </a:extLst>
                </a:gridCol>
                <a:gridCol w="1076325">
                  <a:extLst>
                    <a:ext uri="{9D8B030D-6E8A-4147-A177-3AD203B41FA5}">
                      <a16:colId xmlns:a16="http://schemas.microsoft.com/office/drawing/2014/main" val="612221339"/>
                    </a:ext>
                  </a:extLst>
                </a:gridCol>
              </a:tblGrid>
              <a:tr h="1314450">
                <a:tc>
                  <a:txBody>
                    <a:bodyPr/>
                    <a:lstStyle/>
                    <a:p>
                      <a:pPr algn="l" fontAlgn="base"/>
                      <a:r>
                        <a:rPr lang="en-AU" sz="1000" b="0" i="0" u="none" strike="noStrike">
                          <a:solidFill>
                            <a:srgbClr val="222324"/>
                          </a:solidFill>
                          <a:effectLst/>
                          <a:latin typeface="Segoe UI Semilight" panose="020B0402040204020203" pitchFamily="34" charset="0"/>
                        </a:rPr>
                        <a:t> </a:t>
                      </a:r>
                      <a:r>
                        <a:rPr lang="en-AU" sz="1000" b="0" i="0">
                          <a:solidFill>
                            <a:srgbClr val="222324"/>
                          </a:solidFill>
                          <a:effectLst/>
                          <a:latin typeface="Segoe UI Semilight" panose="020B0402040204020203" pitchFamily="34" charset="0"/>
                        </a:rPr>
                        <a:t>​</a:t>
                      </a:r>
                      <a:r>
                        <a:rPr lang="en-AU" sz="1350" b="0" i="0" kern="1200">
                          <a:solidFill>
                            <a:schemeClr val="tx1"/>
                          </a:solidFill>
                          <a:effectLst/>
                          <a:latin typeface="+mn-lt"/>
                          <a:ea typeface="+mn-ea"/>
                          <a:cs typeface="+mn-cs"/>
                        </a:rPr>
                        <a:t> </a:t>
                      </a:r>
                      <a:endParaRPr lang="en-AU" b="0" i="0">
                        <a:solidFill>
                          <a:srgbClr val="222324"/>
                        </a:solidFill>
                        <a:effectLst/>
                      </a:endParaRPr>
                    </a:p>
                  </a:txBody>
                  <a:tcPr>
                    <a:lnL>
                      <a:noFill/>
                    </a:lnL>
                    <a:lnR>
                      <a:noFill/>
                    </a:lnR>
                    <a:lnT>
                      <a:noFill/>
                    </a:lnT>
                    <a:lnB>
                      <a:noFill/>
                    </a:lnB>
                  </a:tcPr>
                </a:tc>
                <a:tc>
                  <a:txBody>
                    <a:bodyPr/>
                    <a:lstStyle/>
                    <a:p>
                      <a:pPr algn="l" fontAlgn="base"/>
                      <a:r>
                        <a:rPr lang="en-AU" sz="1050" b="1" i="0" u="none" strike="noStrike">
                          <a:solidFill>
                            <a:srgbClr val="FFFFFF"/>
                          </a:solidFill>
                          <a:effectLst/>
                          <a:latin typeface="Segoe UI Semilight" panose="020B0402040204020203" pitchFamily="34" charset="0"/>
                        </a:rPr>
                        <a:t>Improving</a:t>
                      </a:r>
                      <a:r>
                        <a:rPr lang="en-AU" sz="1050" b="0" i="0">
                          <a:solidFill>
                            <a:srgbClr val="222324"/>
                          </a:solidFill>
                          <a:effectLst/>
                          <a:latin typeface="Segoe UI Semilight" panose="020B0402040204020203" pitchFamily="34" charset="0"/>
                        </a:rPr>
                        <a:t>​</a:t>
                      </a:r>
                      <a:br>
                        <a:rPr lang="en-AU" sz="1050" b="0" i="0">
                          <a:solidFill>
                            <a:srgbClr val="222324"/>
                          </a:solidFill>
                          <a:effectLst/>
                          <a:latin typeface="Segoe UI Semilight" panose="020B0402040204020203" pitchFamily="34" charset="0"/>
                        </a:rPr>
                      </a:br>
                      <a:r>
                        <a:rPr lang="en-AU" sz="1050" b="0" i="0">
                          <a:solidFill>
                            <a:srgbClr val="222324"/>
                          </a:solidFill>
                          <a:effectLst/>
                          <a:latin typeface="Segoe UI Semilight" panose="020B0402040204020203" pitchFamily="34" charset="0"/>
                        </a:rPr>
                        <a:t>​</a:t>
                      </a:r>
                      <a:br>
                        <a:rPr lang="en-AU" sz="1050" b="0" i="0">
                          <a:solidFill>
                            <a:srgbClr val="222324"/>
                          </a:solidFill>
                          <a:effectLst/>
                          <a:latin typeface="Segoe UI Semilight" panose="020B0402040204020203" pitchFamily="34" charset="0"/>
                        </a:rPr>
                      </a:br>
                      <a:r>
                        <a:rPr lang="en-AU" sz="1050" b="1" i="0" u="none" strike="noStrike">
                          <a:solidFill>
                            <a:srgbClr val="FFFFFF"/>
                          </a:solidFill>
                          <a:effectLst/>
                          <a:latin typeface="Segoe UI Semilight" panose="020B0402040204020203" pitchFamily="34" charset="0"/>
                        </a:rPr>
                        <a:t>No Change /Stable</a:t>
                      </a:r>
                      <a:r>
                        <a:rPr lang="en-AU" sz="1050" b="0" i="0">
                          <a:solidFill>
                            <a:srgbClr val="222324"/>
                          </a:solidFill>
                          <a:effectLst/>
                          <a:latin typeface="Segoe UI Semilight" panose="020B0402040204020203" pitchFamily="34" charset="0"/>
                        </a:rPr>
                        <a:t>​</a:t>
                      </a:r>
                      <a:br>
                        <a:rPr lang="en-AU" sz="1050" b="0" i="0">
                          <a:solidFill>
                            <a:srgbClr val="222324"/>
                          </a:solidFill>
                          <a:effectLst/>
                          <a:latin typeface="Segoe UI Semilight" panose="020B0402040204020203" pitchFamily="34" charset="0"/>
                        </a:rPr>
                      </a:br>
                      <a:r>
                        <a:rPr lang="en-AU" sz="1050" b="0" i="0">
                          <a:solidFill>
                            <a:srgbClr val="222324"/>
                          </a:solidFill>
                          <a:effectLst/>
                          <a:latin typeface="Segoe UI Semilight" panose="020B0402040204020203" pitchFamily="34" charset="0"/>
                        </a:rPr>
                        <a:t>​</a:t>
                      </a:r>
                      <a:br>
                        <a:rPr lang="en-AU" sz="1050" b="0" i="0">
                          <a:solidFill>
                            <a:srgbClr val="222324"/>
                          </a:solidFill>
                          <a:effectLst/>
                          <a:latin typeface="Segoe UI Semilight" panose="020B0402040204020203" pitchFamily="34" charset="0"/>
                        </a:rPr>
                      </a:br>
                      <a:r>
                        <a:rPr lang="en-AU" sz="1050" b="1" i="0" u="none" strike="noStrike">
                          <a:solidFill>
                            <a:srgbClr val="FFFFFF"/>
                          </a:solidFill>
                          <a:effectLst/>
                          <a:latin typeface="Segoe UI Semilight" panose="020B0402040204020203" pitchFamily="34" charset="0"/>
                        </a:rPr>
                        <a:t>Worsened </a:t>
                      </a:r>
                      <a:r>
                        <a:rPr lang="en-AU" sz="1050" b="0" i="0">
                          <a:solidFill>
                            <a:srgbClr val="222324"/>
                          </a:solidFill>
                          <a:effectLst/>
                          <a:latin typeface="Segoe UI Semilight" panose="020B0402040204020203" pitchFamily="34" charset="0"/>
                        </a:rPr>
                        <a:t>​</a:t>
                      </a:r>
                      <a:endParaRPr lang="en-AU" b="0" i="0">
                        <a:solidFill>
                          <a:srgbClr val="222324"/>
                        </a:solidFill>
                        <a:effectLst/>
                      </a:endParaRPr>
                    </a:p>
                  </a:txBody>
                  <a:tcPr>
                    <a:lnL>
                      <a:noFill/>
                    </a:lnL>
                    <a:lnR>
                      <a:noFill/>
                    </a:lnR>
                    <a:lnT>
                      <a:noFill/>
                    </a:lnT>
                    <a:lnB>
                      <a:noFill/>
                    </a:lnB>
                  </a:tcPr>
                </a:tc>
                <a:extLst>
                  <a:ext uri="{0D108BD9-81ED-4DB2-BD59-A6C34878D82A}">
                    <a16:rowId xmlns:a16="http://schemas.microsoft.com/office/drawing/2014/main" val="185449407"/>
                  </a:ext>
                </a:extLst>
              </a:tr>
            </a:tbl>
          </a:graphicData>
        </a:graphic>
      </p:graphicFrame>
      <p:sp>
        <p:nvSpPr>
          <p:cNvPr id="5" name="Rectangle 1">
            <a:extLst>
              <a:ext uri="{FF2B5EF4-FFF2-40B4-BE49-F238E27FC236}">
                <a16:creationId xmlns:a16="http://schemas.microsoft.com/office/drawing/2014/main" id="{EB666528-239F-4E5C-A394-FEEBB6BE1C82}"/>
              </a:ext>
            </a:extLst>
          </p:cNvPr>
          <p:cNvSpPr>
            <a:spLocks noChangeArrowheads="1"/>
          </p:cNvSpPr>
          <p:nvPr/>
        </p:nvSpPr>
        <p:spPr bwMode="auto">
          <a:xfrm>
            <a:off x="8369084" y="-185847"/>
            <a:ext cx="914400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n-US" altLang="en-US">
                <a:solidFill>
                  <a:srgbClr val="000000"/>
                </a:solidFill>
                <a:latin typeface="Times New Roman" panose="02020603050405020304" pitchFamily="18" charset="0"/>
                <a:cs typeface="Times New Roman" panose="02020603050405020304" pitchFamily="18" charset="0"/>
              </a:rPr>
              <a:t> </a:t>
            </a:r>
            <a:endParaRPr lang="en-US" altLang="en-US"/>
          </a:p>
          <a:p>
            <a:endParaRPr lang="en-US" altLang="en-US"/>
          </a:p>
        </p:txBody>
      </p:sp>
      <p:sp>
        <p:nvSpPr>
          <p:cNvPr id="9" name="Rectangle 8">
            <a:extLst>
              <a:ext uri="{FF2B5EF4-FFF2-40B4-BE49-F238E27FC236}">
                <a16:creationId xmlns:a16="http://schemas.microsoft.com/office/drawing/2014/main" id="{A6D3BF1D-EA69-4EB0-81C5-0F65BEC26B9C}"/>
              </a:ext>
            </a:extLst>
          </p:cNvPr>
          <p:cNvSpPr/>
          <p:nvPr/>
        </p:nvSpPr>
        <p:spPr>
          <a:xfrm>
            <a:off x="5974813" y="3244334"/>
            <a:ext cx="242374" cy="369332"/>
          </a:xfrm>
          <a:prstGeom prst="rect">
            <a:avLst/>
          </a:prstGeom>
        </p:spPr>
        <p:txBody>
          <a:bodyPr wrap="none">
            <a:spAutoFit/>
          </a:bodyPr>
          <a:lstStyle/>
          <a:p>
            <a:r>
              <a:rPr lang="en-AU">
                <a:solidFill>
                  <a:srgbClr val="000000"/>
                </a:solidFill>
                <a:latin typeface="Times New Roman" panose="02020603050405020304" pitchFamily="18" charset="0"/>
              </a:rPr>
              <a:t> </a:t>
            </a:r>
            <a:endParaRPr lang="en-AU"/>
          </a:p>
        </p:txBody>
      </p:sp>
      <p:grpSp>
        <p:nvGrpSpPr>
          <p:cNvPr id="17" name="Group 16">
            <a:extLst>
              <a:ext uri="{FF2B5EF4-FFF2-40B4-BE49-F238E27FC236}">
                <a16:creationId xmlns:a16="http://schemas.microsoft.com/office/drawing/2014/main" id="{5DCE4DC9-D9F6-4E12-B99B-40E21D8C997C}"/>
              </a:ext>
            </a:extLst>
          </p:cNvPr>
          <p:cNvGrpSpPr/>
          <p:nvPr/>
        </p:nvGrpSpPr>
        <p:grpSpPr>
          <a:xfrm>
            <a:off x="8842541" y="136525"/>
            <a:ext cx="395654" cy="1056883"/>
            <a:chOff x="7318541" y="136524"/>
            <a:chExt cx="395654" cy="1056883"/>
          </a:xfrm>
        </p:grpSpPr>
        <p:cxnSp>
          <p:nvCxnSpPr>
            <p:cNvPr id="14" name="Straight Arrow Connector 13">
              <a:extLst>
                <a:ext uri="{FF2B5EF4-FFF2-40B4-BE49-F238E27FC236}">
                  <a16:creationId xmlns:a16="http://schemas.microsoft.com/office/drawing/2014/main" id="{101E702E-0598-49FA-A9EC-A2FA9A7C6C78}"/>
                </a:ext>
              </a:extLst>
            </p:cNvPr>
            <p:cNvCxnSpPr/>
            <p:nvPr/>
          </p:nvCxnSpPr>
          <p:spPr>
            <a:xfrm flipV="1">
              <a:off x="7516368" y="136524"/>
              <a:ext cx="0" cy="272562"/>
            </a:xfrm>
            <a:prstGeom prst="straightConnector1">
              <a:avLst/>
            </a:prstGeom>
            <a:ln w="28575">
              <a:solidFill>
                <a:schemeClr val="bg1"/>
              </a:solidFill>
              <a:tailEnd type="triangle"/>
            </a:ln>
          </p:spPr>
          <p:style>
            <a:lnRef idx="1">
              <a:schemeClr val="dk1"/>
            </a:lnRef>
            <a:fillRef idx="0">
              <a:schemeClr val="dk1"/>
            </a:fillRef>
            <a:effectRef idx="0">
              <a:schemeClr val="dk1"/>
            </a:effectRef>
            <a:fontRef idx="minor">
              <a:schemeClr val="tx1"/>
            </a:fontRef>
          </p:style>
        </p:cxnSp>
        <p:cxnSp>
          <p:nvCxnSpPr>
            <p:cNvPr id="15" name="Straight Arrow Connector 14">
              <a:extLst>
                <a:ext uri="{FF2B5EF4-FFF2-40B4-BE49-F238E27FC236}">
                  <a16:creationId xmlns:a16="http://schemas.microsoft.com/office/drawing/2014/main" id="{1182F5D1-E7CC-4426-9774-D2581DCD2197}"/>
                </a:ext>
              </a:extLst>
            </p:cNvPr>
            <p:cNvCxnSpPr/>
            <p:nvPr/>
          </p:nvCxnSpPr>
          <p:spPr>
            <a:xfrm>
              <a:off x="7318541" y="662355"/>
              <a:ext cx="395654" cy="0"/>
            </a:xfrm>
            <a:prstGeom prst="straightConnector1">
              <a:avLst/>
            </a:prstGeom>
            <a:ln w="28575">
              <a:solidFill>
                <a:schemeClr val="bg1"/>
              </a:solidFill>
              <a:headEnd type="triangle"/>
              <a:tailEnd type="triangle"/>
            </a:ln>
          </p:spPr>
          <p:style>
            <a:lnRef idx="1">
              <a:schemeClr val="dk1"/>
            </a:lnRef>
            <a:fillRef idx="0">
              <a:schemeClr val="dk1"/>
            </a:fillRef>
            <a:effectRef idx="0">
              <a:schemeClr val="dk1"/>
            </a:effectRef>
            <a:fontRef idx="minor">
              <a:schemeClr val="tx1"/>
            </a:fontRef>
          </p:style>
        </p:cxnSp>
        <p:cxnSp>
          <p:nvCxnSpPr>
            <p:cNvPr id="16" name="Straight Arrow Connector 15">
              <a:extLst>
                <a:ext uri="{FF2B5EF4-FFF2-40B4-BE49-F238E27FC236}">
                  <a16:creationId xmlns:a16="http://schemas.microsoft.com/office/drawing/2014/main" id="{53D66440-D4D6-4332-A51D-0069096F5AA3}"/>
                </a:ext>
              </a:extLst>
            </p:cNvPr>
            <p:cNvCxnSpPr>
              <a:cxnSpLocks/>
            </p:cNvCxnSpPr>
            <p:nvPr/>
          </p:nvCxnSpPr>
          <p:spPr>
            <a:xfrm>
              <a:off x="7516368" y="848064"/>
              <a:ext cx="938" cy="345343"/>
            </a:xfrm>
            <a:prstGeom prst="straightConnector1">
              <a:avLst/>
            </a:prstGeom>
            <a:ln w="28575">
              <a:solidFill>
                <a:schemeClr val="bg1"/>
              </a:solidFill>
              <a:tailEnd type="triangle"/>
            </a:ln>
          </p:spPr>
          <p:style>
            <a:lnRef idx="1">
              <a:schemeClr val="dk1"/>
            </a:lnRef>
            <a:fillRef idx="0">
              <a:schemeClr val="dk1"/>
            </a:fillRef>
            <a:effectRef idx="0">
              <a:schemeClr val="dk1"/>
            </a:effectRef>
            <a:fontRef idx="minor">
              <a:schemeClr val="tx1"/>
            </a:fontRef>
          </p:style>
        </p:cxnSp>
      </p:grpSp>
      <p:cxnSp>
        <p:nvCxnSpPr>
          <p:cNvPr id="13" name="Straight Arrow Connector 12">
            <a:extLst>
              <a:ext uri="{FF2B5EF4-FFF2-40B4-BE49-F238E27FC236}">
                <a16:creationId xmlns:a16="http://schemas.microsoft.com/office/drawing/2014/main" id="{1DF6391A-94B9-497D-A17F-894E5F0456D2}"/>
              </a:ext>
            </a:extLst>
          </p:cNvPr>
          <p:cNvCxnSpPr>
            <a:cxnSpLocks/>
          </p:cNvCxnSpPr>
          <p:nvPr/>
        </p:nvCxnSpPr>
        <p:spPr>
          <a:xfrm>
            <a:off x="5624147" y="3248743"/>
            <a:ext cx="0" cy="360513"/>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19" name="Straight Arrow Connector 18">
            <a:extLst>
              <a:ext uri="{FF2B5EF4-FFF2-40B4-BE49-F238E27FC236}">
                <a16:creationId xmlns:a16="http://schemas.microsoft.com/office/drawing/2014/main" id="{94F5A19B-55C4-4AFA-8015-F62017192040}"/>
              </a:ext>
            </a:extLst>
          </p:cNvPr>
          <p:cNvCxnSpPr/>
          <p:nvPr/>
        </p:nvCxnSpPr>
        <p:spPr>
          <a:xfrm>
            <a:off x="5405300" y="4275043"/>
            <a:ext cx="395654" cy="0"/>
          </a:xfrm>
          <a:prstGeom prst="straightConnector1">
            <a:avLst/>
          </a:prstGeom>
          <a:ln w="28575">
            <a:solidFill>
              <a:schemeClr val="tx2"/>
            </a:solidFill>
            <a:headEnd type="triangle"/>
            <a:tailEnd type="triangle"/>
          </a:ln>
        </p:spPr>
        <p:style>
          <a:lnRef idx="1">
            <a:schemeClr val="dk1"/>
          </a:lnRef>
          <a:fillRef idx="0">
            <a:schemeClr val="dk1"/>
          </a:fillRef>
          <a:effectRef idx="0">
            <a:schemeClr val="dk1"/>
          </a:effectRef>
          <a:fontRef idx="minor">
            <a:schemeClr val="tx1"/>
          </a:fontRef>
        </p:style>
      </p:cxnSp>
      <p:cxnSp>
        <p:nvCxnSpPr>
          <p:cNvPr id="18" name="Straight Arrow Connector 17">
            <a:extLst>
              <a:ext uri="{FF2B5EF4-FFF2-40B4-BE49-F238E27FC236}">
                <a16:creationId xmlns:a16="http://schemas.microsoft.com/office/drawing/2014/main" id="{A2923B80-D0D0-4BD2-8ED9-F2E5C641A53E}"/>
              </a:ext>
            </a:extLst>
          </p:cNvPr>
          <p:cNvCxnSpPr/>
          <p:nvPr/>
        </p:nvCxnSpPr>
        <p:spPr>
          <a:xfrm>
            <a:off x="5405300" y="2293843"/>
            <a:ext cx="395654" cy="0"/>
          </a:xfrm>
          <a:prstGeom prst="straightConnector1">
            <a:avLst/>
          </a:prstGeom>
          <a:ln w="28575">
            <a:solidFill>
              <a:schemeClr val="tx2"/>
            </a:solidFill>
            <a:headEnd type="triangle"/>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30761003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C8ED96-3907-4038-B8FA-73ACDE72E086}"/>
              </a:ext>
            </a:extLst>
          </p:cNvPr>
          <p:cNvSpPr>
            <a:spLocks noGrp="1"/>
          </p:cNvSpPr>
          <p:nvPr>
            <p:ph type="title"/>
          </p:nvPr>
        </p:nvSpPr>
        <p:spPr/>
        <p:txBody>
          <a:bodyPr/>
          <a:lstStyle/>
          <a:p>
            <a:r>
              <a:rPr lang="en-AU"/>
              <a:t>Volume of Regulatory Change</a:t>
            </a:r>
          </a:p>
        </p:txBody>
      </p:sp>
      <p:sp>
        <p:nvSpPr>
          <p:cNvPr id="4" name="Slide Number Placeholder 3">
            <a:extLst>
              <a:ext uri="{FF2B5EF4-FFF2-40B4-BE49-F238E27FC236}">
                <a16:creationId xmlns:a16="http://schemas.microsoft.com/office/drawing/2014/main" id="{289936B6-43BF-4506-BB4C-3502382A6D01}"/>
              </a:ext>
            </a:extLst>
          </p:cNvPr>
          <p:cNvSpPr>
            <a:spLocks noGrp="1"/>
          </p:cNvSpPr>
          <p:nvPr>
            <p:ph type="sldNum" sz="quarter" idx="12"/>
          </p:nvPr>
        </p:nvSpPr>
        <p:spPr/>
        <p:txBody>
          <a:bodyPr/>
          <a:lstStyle/>
          <a:p>
            <a:fld id="{4EC81F68-4976-451A-B2E9-79BCBD2F70CC}" type="slidenum">
              <a:rPr lang="en-AU" smtClean="0"/>
              <a:t>35</a:t>
            </a:fld>
            <a:endParaRPr lang="en-AU"/>
          </a:p>
        </p:txBody>
      </p:sp>
      <p:graphicFrame>
        <p:nvGraphicFramePr>
          <p:cNvPr id="5" name="Table 4">
            <a:extLst>
              <a:ext uri="{FF2B5EF4-FFF2-40B4-BE49-F238E27FC236}">
                <a16:creationId xmlns:a16="http://schemas.microsoft.com/office/drawing/2014/main" id="{98570EA6-D660-4E2B-9C25-8B3061FE3D56}"/>
              </a:ext>
            </a:extLst>
          </p:cNvPr>
          <p:cNvGraphicFramePr>
            <a:graphicFrameLocks noGrp="1"/>
          </p:cNvGraphicFramePr>
          <p:nvPr>
            <p:extLst>
              <p:ext uri="{D42A27DB-BD31-4B8C-83A1-F6EECF244321}">
                <p14:modId xmlns:p14="http://schemas.microsoft.com/office/powerpoint/2010/main" val="435546940"/>
              </p:ext>
            </p:extLst>
          </p:nvPr>
        </p:nvGraphicFramePr>
        <p:xfrm>
          <a:off x="208618" y="1492340"/>
          <a:ext cx="11774764" cy="4312920"/>
        </p:xfrm>
        <a:graphic>
          <a:graphicData uri="http://schemas.openxmlformats.org/drawingml/2006/table">
            <a:tbl>
              <a:tblPr firstRow="1" bandRow="1">
                <a:tableStyleId>{21E4AEA4-8DFA-4A89-87EB-49C32662AFE0}</a:tableStyleId>
              </a:tblPr>
              <a:tblGrid>
                <a:gridCol w="815414">
                  <a:extLst>
                    <a:ext uri="{9D8B030D-6E8A-4147-A177-3AD203B41FA5}">
                      <a16:colId xmlns:a16="http://schemas.microsoft.com/office/drawing/2014/main" val="1172097240"/>
                    </a:ext>
                  </a:extLst>
                </a:gridCol>
                <a:gridCol w="4238297">
                  <a:extLst>
                    <a:ext uri="{9D8B030D-6E8A-4147-A177-3AD203B41FA5}">
                      <a16:colId xmlns:a16="http://schemas.microsoft.com/office/drawing/2014/main" val="3319107231"/>
                    </a:ext>
                  </a:extLst>
                </a:gridCol>
                <a:gridCol w="1206109">
                  <a:extLst>
                    <a:ext uri="{9D8B030D-6E8A-4147-A177-3AD203B41FA5}">
                      <a16:colId xmlns:a16="http://schemas.microsoft.com/office/drawing/2014/main" val="2832367002"/>
                    </a:ext>
                  </a:extLst>
                </a:gridCol>
                <a:gridCol w="5514944">
                  <a:extLst>
                    <a:ext uri="{9D8B030D-6E8A-4147-A177-3AD203B41FA5}">
                      <a16:colId xmlns:a16="http://schemas.microsoft.com/office/drawing/2014/main" val="902862149"/>
                    </a:ext>
                  </a:extLst>
                </a:gridCol>
              </a:tblGrid>
              <a:tr h="370840">
                <a:tc>
                  <a:txBody>
                    <a:bodyPr/>
                    <a:lstStyle/>
                    <a:p>
                      <a:r>
                        <a:rPr lang="en-US" sz="1100"/>
                        <a:t>Risk ID</a:t>
                      </a:r>
                    </a:p>
                  </a:txBody>
                  <a:tcPr/>
                </a:tc>
                <a:tc>
                  <a:txBody>
                    <a:bodyPr/>
                    <a:lstStyle/>
                    <a:p>
                      <a:r>
                        <a:rPr lang="en-US" sz="1100"/>
                        <a:t>Description</a:t>
                      </a:r>
                    </a:p>
                  </a:txBody>
                  <a:tcPr/>
                </a:tc>
                <a:tc>
                  <a:txBody>
                    <a:bodyPr/>
                    <a:lstStyle/>
                    <a:p>
                      <a:r>
                        <a:rPr lang="en-US" sz="1100"/>
                        <a:t>Current Residual Rating</a:t>
                      </a:r>
                    </a:p>
                  </a:txBody>
                  <a:tcPr/>
                </a:tc>
                <a:tc>
                  <a:txBody>
                    <a:bodyPr/>
                    <a:lstStyle/>
                    <a:p>
                      <a:r>
                        <a:rPr lang="en-US" sz="1100"/>
                        <a:t>Comments </a:t>
                      </a:r>
                    </a:p>
                  </a:txBody>
                  <a:tcPr/>
                </a:tc>
                <a:extLst>
                  <a:ext uri="{0D108BD9-81ED-4DB2-BD59-A6C34878D82A}">
                    <a16:rowId xmlns:a16="http://schemas.microsoft.com/office/drawing/2014/main" val="383693094"/>
                  </a:ext>
                </a:extLst>
              </a:tr>
              <a:tr h="370840">
                <a:tc>
                  <a:txBody>
                    <a:bodyPr/>
                    <a:lstStyle/>
                    <a:p>
                      <a:r>
                        <a:rPr lang="en-US" sz="1100" strike="noStrike"/>
                        <a:t>R37</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AU" sz="1100" b="1" u="sng" strike="noStrike" noProof="0"/>
                        <a:t>New 5MS Retail Solution Go-Live Dates impact other regulatory change programs</a:t>
                      </a:r>
                    </a:p>
                    <a:p>
                      <a:pPr marL="0" marR="0" lvl="0" indent="0" algn="l" defTabSz="685800" rtl="0" eaLnBrk="1" fontAlgn="auto" latinLnBrk="0" hangingPunct="1">
                        <a:lnSpc>
                          <a:spcPct val="100000"/>
                        </a:lnSpc>
                        <a:spcBef>
                          <a:spcPts val="0"/>
                        </a:spcBef>
                        <a:spcAft>
                          <a:spcPts val="0"/>
                        </a:spcAft>
                        <a:buClrTx/>
                        <a:buSzTx/>
                        <a:buFontTx/>
                        <a:buNone/>
                        <a:tabLst/>
                        <a:defRPr/>
                      </a:pPr>
                      <a:r>
                        <a:rPr lang="en-AU" sz="1100" b="0" u="none" strike="noStrike" noProof="0"/>
                        <a:t>There is a risk that the changes to the 5MS retail timeline may have impacts on other AEMO change programs (e.g. Customer Switching or WDR) which may result in a need for those programs to replan having knock-on effects to the industry.</a:t>
                      </a:r>
                    </a:p>
                    <a:p>
                      <a:pPr lvl="0" algn="l">
                        <a:lnSpc>
                          <a:spcPct val="100000"/>
                        </a:lnSpc>
                        <a:spcBef>
                          <a:spcPts val="0"/>
                        </a:spcBef>
                        <a:spcAft>
                          <a:spcPts val="0"/>
                        </a:spcAft>
                        <a:buNone/>
                      </a:pPr>
                      <a:endParaRPr lang="en-AU" sz="1100" u="none" strike="noStrike" noProof="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strike="noStrike"/>
                        <a:t>Medium</a:t>
                      </a:r>
                    </a:p>
                    <a:p>
                      <a:endParaRPr lang="en-US" sz="1100" strike="noStrike"/>
                    </a:p>
                  </a:txBody>
                  <a:tcPr>
                    <a:solidFill>
                      <a:srgbClr val="FFFF99"/>
                    </a:solidFill>
                  </a:tcPr>
                </a:tc>
                <a:tc>
                  <a:txBody>
                    <a:bodyPr/>
                    <a:lstStyle/>
                    <a:p>
                      <a:pPr marL="92075" marR="0" lvl="0" indent="-92075"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100" strike="noStrike"/>
                        <a:t>No direct impact to the regulatory roadmap as a result of the deferral of the Retail go-live until 21-June. </a:t>
                      </a:r>
                    </a:p>
                    <a:p>
                      <a:pPr marL="92075" marR="0" lvl="0" indent="-92075"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100" strike="noStrike"/>
                        <a:t>However, heightened risk profile exists for flow-on consequences from any further delays</a:t>
                      </a:r>
                    </a:p>
                    <a:p>
                      <a:pPr marL="92075" marR="0" lvl="0" indent="-92075"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100" strike="noStrike"/>
                        <a:t>Risk was closed at last session but has been reopened as it is now live again</a:t>
                      </a:r>
                      <a:endParaRPr lang="en-US" sz="1100" strike="noStrike"/>
                    </a:p>
                  </a:txBody>
                  <a:tcPr/>
                </a:tc>
                <a:extLst>
                  <a:ext uri="{0D108BD9-81ED-4DB2-BD59-A6C34878D82A}">
                    <a16:rowId xmlns:a16="http://schemas.microsoft.com/office/drawing/2014/main" val="1914453562"/>
                  </a:ext>
                </a:extLst>
              </a:tr>
              <a:tr h="370840">
                <a:tc>
                  <a:txBody>
                    <a:bodyPr/>
                    <a:lstStyle/>
                    <a:p>
                      <a:r>
                        <a:rPr lang="en-US" sz="1100"/>
                        <a:t>R06</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AU" sz="1100" b="1" u="sng" strike="noStrike" noProof="0"/>
                        <a:t>Interaction with other industry changes that have already been adopted through rule changes</a:t>
                      </a:r>
                    </a:p>
                    <a:p>
                      <a:pPr marL="0" marR="0" lvl="0" indent="0" algn="l" defTabSz="685800" rtl="0" eaLnBrk="1" fontAlgn="auto" latinLnBrk="0" hangingPunct="1">
                        <a:lnSpc>
                          <a:spcPct val="100000"/>
                        </a:lnSpc>
                        <a:spcBef>
                          <a:spcPts val="0"/>
                        </a:spcBef>
                        <a:spcAft>
                          <a:spcPts val="0"/>
                        </a:spcAft>
                        <a:buClrTx/>
                        <a:buSzTx/>
                        <a:buFontTx/>
                        <a:buNone/>
                        <a:tabLst/>
                        <a:defRPr/>
                      </a:pPr>
                      <a:r>
                        <a:rPr lang="en-AU" sz="1100" b="0" u="none" strike="noStrike" noProof="0"/>
                        <a:t>Significant regulatory changes across the energy sector will stretch resources allocated to market change programs, resulting in potential impacts to participants resourcing and program delivery.</a:t>
                      </a:r>
                    </a:p>
                  </a:txBody>
                  <a:tcPr/>
                </a:tc>
                <a:tc>
                  <a:txBody>
                    <a:bodyPr/>
                    <a:lstStyle/>
                    <a:p>
                      <a:r>
                        <a:rPr lang="en-US" sz="1100"/>
                        <a:t>Significant</a:t>
                      </a:r>
                    </a:p>
                  </a:txBody>
                  <a:tcPr>
                    <a:solidFill>
                      <a:schemeClr val="accent4"/>
                    </a:solidFill>
                  </a:tcPr>
                </a:tc>
                <a:tc>
                  <a:txBody>
                    <a:bodyPr/>
                    <a:lstStyle/>
                    <a:p>
                      <a:pPr marL="171450" marR="0" lvl="0" indent="-171450" algn="l" defTabSz="685800" rtl="0" eaLnBrk="1" latinLnBrk="0" hangingPunct="1">
                        <a:lnSpc>
                          <a:spcPct val="100000"/>
                        </a:lnSpc>
                        <a:spcBef>
                          <a:spcPts val="0"/>
                        </a:spcBef>
                        <a:spcAft>
                          <a:spcPts val="0"/>
                        </a:spcAft>
                        <a:buFont typeface="Arial" panose="020B0604020202020204" pitchFamily="34" charset="0"/>
                        <a:buChar char="•"/>
                      </a:pPr>
                      <a:r>
                        <a:rPr lang="en-AU" sz="1100"/>
                        <a:t> New Retail go-live date does not impact this risk</a:t>
                      </a:r>
                      <a:endParaRPr lang="en-US" sz="1100"/>
                    </a:p>
                  </a:txBody>
                  <a:tcPr/>
                </a:tc>
                <a:extLst>
                  <a:ext uri="{0D108BD9-81ED-4DB2-BD59-A6C34878D82A}">
                    <a16:rowId xmlns:a16="http://schemas.microsoft.com/office/drawing/2014/main" val="1829969299"/>
                  </a:ext>
                </a:extLst>
              </a:tr>
              <a:tr h="370840">
                <a:tc>
                  <a:txBody>
                    <a:bodyPr/>
                    <a:lstStyle/>
                    <a:p>
                      <a:r>
                        <a:rPr lang="en-US" sz="1100"/>
                        <a:t>R09</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AU" sz="1100" b="1" u="sng" strike="noStrike" noProof="0"/>
                        <a:t>Impact to 5MS from other rule changes that are being considered</a:t>
                      </a:r>
                    </a:p>
                    <a:p>
                      <a:pPr marL="0" marR="0" lvl="0" indent="0" algn="l" defTabSz="685800" rtl="0" eaLnBrk="1" fontAlgn="auto" latinLnBrk="0" hangingPunct="1">
                        <a:lnSpc>
                          <a:spcPct val="100000"/>
                        </a:lnSpc>
                        <a:spcBef>
                          <a:spcPts val="0"/>
                        </a:spcBef>
                        <a:spcAft>
                          <a:spcPts val="0"/>
                        </a:spcAft>
                        <a:buClrTx/>
                        <a:buSzTx/>
                        <a:buFontTx/>
                        <a:buNone/>
                        <a:tabLst/>
                        <a:defRPr/>
                      </a:pPr>
                      <a:r>
                        <a:rPr lang="en-AU" sz="1100" b="0" u="none" strike="noStrike" noProof="0"/>
                        <a:t>Future rule changes could affect the implementation of 5MS, resulting in impacts to industry program implementation timelines</a:t>
                      </a:r>
                    </a:p>
                  </a:txBody>
                  <a:tcPr/>
                </a:tc>
                <a:tc>
                  <a:txBody>
                    <a:bodyPr/>
                    <a:lstStyle/>
                    <a:p>
                      <a:r>
                        <a:rPr lang="en-US" sz="1100"/>
                        <a:t>Significant</a:t>
                      </a:r>
                    </a:p>
                  </a:txBody>
                  <a:tcPr>
                    <a:solidFill>
                      <a:schemeClr val="accent4"/>
                    </a:solidFill>
                  </a:tcPr>
                </a:tc>
                <a:tc>
                  <a:txBody>
                    <a:bodyPr/>
                    <a:lstStyle/>
                    <a:p>
                      <a:pPr marL="171450" marR="0" lvl="0" indent="-171450" algn="l" defTabSz="685800" rtl="0" eaLnBrk="1" latinLnBrk="0" hangingPunct="1">
                        <a:lnSpc>
                          <a:spcPct val="100000"/>
                        </a:lnSpc>
                        <a:spcBef>
                          <a:spcPts val="0"/>
                        </a:spcBef>
                        <a:spcAft>
                          <a:spcPts val="0"/>
                        </a:spcAft>
                        <a:buFont typeface="Arial" panose="020B0604020202020204" pitchFamily="34" charset="0"/>
                        <a:buChar char="•"/>
                      </a:pPr>
                      <a:r>
                        <a:rPr lang="en-AU" sz="1100"/>
                        <a:t>Retail delay does not impact this risk. </a:t>
                      </a:r>
                      <a:endParaRPr lang="en-US" sz="1100"/>
                    </a:p>
                  </a:txBody>
                  <a:tcPr/>
                </a:tc>
                <a:extLst>
                  <a:ext uri="{0D108BD9-81ED-4DB2-BD59-A6C34878D82A}">
                    <a16:rowId xmlns:a16="http://schemas.microsoft.com/office/drawing/2014/main" val="2454774352"/>
                  </a:ext>
                </a:extLst>
              </a:tr>
              <a:tr h="370840">
                <a:tc>
                  <a:txBody>
                    <a:bodyPr/>
                    <a:lstStyle/>
                    <a:p>
                      <a:r>
                        <a:rPr lang="en-US" sz="1100"/>
                        <a:t>R30</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AU" sz="1100" b="1" u="sng" strike="noStrike" noProof="0"/>
                        <a:t>Risk that new 5MS and GS Go-Live dates could impact other industry change programs</a:t>
                      </a:r>
                    </a:p>
                    <a:p>
                      <a:pPr marL="0" marR="0" lvl="0" indent="0" algn="l" defTabSz="685800" rtl="0" eaLnBrk="1" fontAlgn="auto" latinLnBrk="0" hangingPunct="1">
                        <a:lnSpc>
                          <a:spcPct val="100000"/>
                        </a:lnSpc>
                        <a:spcBef>
                          <a:spcPts val="0"/>
                        </a:spcBef>
                        <a:spcAft>
                          <a:spcPts val="0"/>
                        </a:spcAft>
                        <a:buClrTx/>
                        <a:buSzTx/>
                        <a:buFontTx/>
                        <a:buNone/>
                        <a:tabLst/>
                        <a:defRPr/>
                      </a:pPr>
                      <a:r>
                        <a:rPr lang="en-AU" sz="1100" b="0" u="none" strike="noStrike" noProof="0"/>
                        <a:t>The new commencement dates are closer to some other industry change programs. There is a risk that industry and AEMO resources and systems may be constrained during a period of multiple major go-lives which may lead to difficulties with timelines and system stability.</a:t>
                      </a:r>
                    </a:p>
                  </a:txBody>
                  <a:tcPr/>
                </a:tc>
                <a:tc>
                  <a:txBody>
                    <a:bodyPr/>
                    <a:lstStyle/>
                    <a:p>
                      <a:r>
                        <a:rPr lang="en-US" sz="1100"/>
                        <a:t>Significant</a:t>
                      </a:r>
                    </a:p>
                  </a:txBody>
                  <a:tcPr>
                    <a:solidFill>
                      <a:schemeClr val="accent4"/>
                    </a:solidFill>
                  </a:tcPr>
                </a:tc>
                <a:tc>
                  <a:txBody>
                    <a:bodyPr/>
                    <a:lstStyle/>
                    <a:p>
                      <a:pPr marL="92075" marR="0" lvl="0" indent="-92075" algn="l" defTabSz="685800" rtl="0" eaLnBrk="1" latinLnBrk="0" hangingPunct="1">
                        <a:lnSpc>
                          <a:spcPct val="100000"/>
                        </a:lnSpc>
                        <a:spcBef>
                          <a:spcPts val="0"/>
                        </a:spcBef>
                        <a:spcAft>
                          <a:spcPts val="0"/>
                        </a:spcAft>
                        <a:buFont typeface="Arial" panose="020B0604020202020204" pitchFamily="34" charset="0"/>
                        <a:buChar char="•"/>
                      </a:pPr>
                      <a:r>
                        <a:rPr lang="en-AU" sz="1100"/>
                        <a:t>Rule commencement dates are not impacted by the Retail Go-live date change; therefore this risk is directly not impacted.</a:t>
                      </a:r>
                    </a:p>
                    <a:p>
                      <a:pPr marL="92075" marR="0" lvl="0" indent="-92075" algn="l" defTabSz="685800" rtl="0" eaLnBrk="1" latinLnBrk="0" hangingPunct="1">
                        <a:lnSpc>
                          <a:spcPct val="100000"/>
                        </a:lnSpc>
                        <a:spcBef>
                          <a:spcPts val="0"/>
                        </a:spcBef>
                        <a:spcAft>
                          <a:spcPts val="0"/>
                        </a:spcAft>
                        <a:buFont typeface="Arial" panose="020B0604020202020204" pitchFamily="34" charset="0"/>
                        <a:buChar char="•"/>
                      </a:pPr>
                      <a:r>
                        <a:rPr lang="en-AU" sz="1100"/>
                        <a:t>However, heightened risk profile of flow-on consequences to other regulatory initiatives is noted. Recommend trend is changed to worsened.</a:t>
                      </a:r>
                    </a:p>
                    <a:p>
                      <a:pPr marL="0" marR="0" lvl="0" indent="0" algn="l" defTabSz="685800" rtl="0" eaLnBrk="1" latinLnBrk="0" hangingPunct="1">
                        <a:lnSpc>
                          <a:spcPct val="100000"/>
                        </a:lnSpc>
                        <a:spcBef>
                          <a:spcPts val="0"/>
                        </a:spcBef>
                        <a:spcAft>
                          <a:spcPts val="0"/>
                        </a:spcAft>
                        <a:buFont typeface="Arial" panose="020B0604020202020204" pitchFamily="34" charset="0"/>
                        <a:buNone/>
                      </a:pPr>
                      <a:endParaRPr lang="en-US" sz="1100"/>
                    </a:p>
                  </a:txBody>
                  <a:tcPr/>
                </a:tc>
                <a:extLst>
                  <a:ext uri="{0D108BD9-81ED-4DB2-BD59-A6C34878D82A}">
                    <a16:rowId xmlns:a16="http://schemas.microsoft.com/office/drawing/2014/main" val="3770742080"/>
                  </a:ext>
                </a:extLst>
              </a:tr>
            </a:tbl>
          </a:graphicData>
        </a:graphic>
      </p:graphicFrame>
      <p:graphicFrame>
        <p:nvGraphicFramePr>
          <p:cNvPr id="7" name="Table 6">
            <a:extLst>
              <a:ext uri="{FF2B5EF4-FFF2-40B4-BE49-F238E27FC236}">
                <a16:creationId xmlns:a16="http://schemas.microsoft.com/office/drawing/2014/main" id="{4EE6B981-B6AB-42C7-9F89-41D344C79BA1}"/>
              </a:ext>
            </a:extLst>
          </p:cNvPr>
          <p:cNvGraphicFramePr>
            <a:graphicFrameLocks noGrp="1"/>
          </p:cNvGraphicFramePr>
          <p:nvPr>
            <p:extLst>
              <p:ext uri="{D42A27DB-BD31-4B8C-83A1-F6EECF244321}">
                <p14:modId xmlns:p14="http://schemas.microsoft.com/office/powerpoint/2010/main" val="1734012328"/>
              </p:ext>
            </p:extLst>
          </p:nvPr>
        </p:nvGraphicFramePr>
        <p:xfrm>
          <a:off x="9857642" y="214539"/>
          <a:ext cx="2152650" cy="1314450"/>
        </p:xfrm>
        <a:graphic>
          <a:graphicData uri="http://schemas.openxmlformats.org/drawingml/2006/table">
            <a:tbl>
              <a:tblPr/>
              <a:tblGrid>
                <a:gridCol w="1076325">
                  <a:extLst>
                    <a:ext uri="{9D8B030D-6E8A-4147-A177-3AD203B41FA5}">
                      <a16:colId xmlns:a16="http://schemas.microsoft.com/office/drawing/2014/main" val="1671886493"/>
                    </a:ext>
                  </a:extLst>
                </a:gridCol>
                <a:gridCol w="1076325">
                  <a:extLst>
                    <a:ext uri="{9D8B030D-6E8A-4147-A177-3AD203B41FA5}">
                      <a16:colId xmlns:a16="http://schemas.microsoft.com/office/drawing/2014/main" val="612221339"/>
                    </a:ext>
                  </a:extLst>
                </a:gridCol>
              </a:tblGrid>
              <a:tr h="1314450">
                <a:tc>
                  <a:txBody>
                    <a:bodyPr/>
                    <a:lstStyle/>
                    <a:p>
                      <a:pPr algn="l" fontAlgn="base"/>
                      <a:r>
                        <a:rPr lang="en-AU" sz="1000" b="0" i="0" u="none" strike="noStrike">
                          <a:solidFill>
                            <a:srgbClr val="222324"/>
                          </a:solidFill>
                          <a:effectLst/>
                          <a:latin typeface="Segoe UI Semilight" panose="020B0402040204020203" pitchFamily="34" charset="0"/>
                        </a:rPr>
                        <a:t> </a:t>
                      </a:r>
                      <a:r>
                        <a:rPr lang="en-AU" sz="1000" b="0" i="0">
                          <a:solidFill>
                            <a:srgbClr val="222324"/>
                          </a:solidFill>
                          <a:effectLst/>
                          <a:latin typeface="Segoe UI Semilight" panose="020B0402040204020203" pitchFamily="34" charset="0"/>
                        </a:rPr>
                        <a:t>​</a:t>
                      </a:r>
                      <a:r>
                        <a:rPr lang="en-AU" sz="1350" b="0" i="0" kern="1200">
                          <a:solidFill>
                            <a:schemeClr val="tx1"/>
                          </a:solidFill>
                          <a:effectLst/>
                          <a:latin typeface="+mn-lt"/>
                          <a:ea typeface="+mn-ea"/>
                          <a:cs typeface="+mn-cs"/>
                        </a:rPr>
                        <a:t> </a:t>
                      </a:r>
                      <a:endParaRPr lang="en-AU" b="0" i="0">
                        <a:solidFill>
                          <a:srgbClr val="222324"/>
                        </a:solidFill>
                        <a:effectLst/>
                      </a:endParaRPr>
                    </a:p>
                  </a:txBody>
                  <a:tcPr>
                    <a:lnL>
                      <a:noFill/>
                    </a:lnL>
                    <a:lnR>
                      <a:noFill/>
                    </a:lnR>
                    <a:lnT>
                      <a:noFill/>
                    </a:lnT>
                    <a:lnB>
                      <a:noFill/>
                    </a:lnB>
                  </a:tcPr>
                </a:tc>
                <a:tc>
                  <a:txBody>
                    <a:bodyPr/>
                    <a:lstStyle/>
                    <a:p>
                      <a:pPr algn="l" fontAlgn="base"/>
                      <a:r>
                        <a:rPr lang="en-AU" sz="1050" b="1" i="0" u="none" strike="noStrike">
                          <a:solidFill>
                            <a:srgbClr val="FFFFFF"/>
                          </a:solidFill>
                          <a:effectLst/>
                          <a:latin typeface="Segoe UI Semilight" panose="020B0402040204020203" pitchFamily="34" charset="0"/>
                        </a:rPr>
                        <a:t>Improving</a:t>
                      </a:r>
                      <a:r>
                        <a:rPr lang="en-AU" sz="1050" b="0" i="0">
                          <a:solidFill>
                            <a:srgbClr val="222324"/>
                          </a:solidFill>
                          <a:effectLst/>
                          <a:latin typeface="Segoe UI Semilight" panose="020B0402040204020203" pitchFamily="34" charset="0"/>
                        </a:rPr>
                        <a:t>​</a:t>
                      </a:r>
                      <a:br>
                        <a:rPr lang="en-AU" sz="1050" b="0" i="0">
                          <a:solidFill>
                            <a:srgbClr val="222324"/>
                          </a:solidFill>
                          <a:effectLst/>
                          <a:latin typeface="Segoe UI Semilight" panose="020B0402040204020203" pitchFamily="34" charset="0"/>
                        </a:rPr>
                      </a:br>
                      <a:r>
                        <a:rPr lang="en-AU" sz="1050" b="0" i="0">
                          <a:solidFill>
                            <a:srgbClr val="222324"/>
                          </a:solidFill>
                          <a:effectLst/>
                          <a:latin typeface="Segoe UI Semilight" panose="020B0402040204020203" pitchFamily="34" charset="0"/>
                        </a:rPr>
                        <a:t>​</a:t>
                      </a:r>
                      <a:br>
                        <a:rPr lang="en-AU" sz="1050" b="0" i="0">
                          <a:solidFill>
                            <a:srgbClr val="222324"/>
                          </a:solidFill>
                          <a:effectLst/>
                          <a:latin typeface="Segoe UI Semilight" panose="020B0402040204020203" pitchFamily="34" charset="0"/>
                        </a:rPr>
                      </a:br>
                      <a:r>
                        <a:rPr lang="en-AU" sz="1050" b="1" i="0" u="none" strike="noStrike">
                          <a:solidFill>
                            <a:srgbClr val="FFFFFF"/>
                          </a:solidFill>
                          <a:effectLst/>
                          <a:latin typeface="Segoe UI Semilight" panose="020B0402040204020203" pitchFamily="34" charset="0"/>
                        </a:rPr>
                        <a:t>No Change /Stable</a:t>
                      </a:r>
                      <a:r>
                        <a:rPr lang="en-AU" sz="1050" b="0" i="0">
                          <a:solidFill>
                            <a:srgbClr val="222324"/>
                          </a:solidFill>
                          <a:effectLst/>
                          <a:latin typeface="Segoe UI Semilight" panose="020B0402040204020203" pitchFamily="34" charset="0"/>
                        </a:rPr>
                        <a:t>​</a:t>
                      </a:r>
                      <a:br>
                        <a:rPr lang="en-AU" sz="1050" b="0" i="0">
                          <a:solidFill>
                            <a:srgbClr val="222324"/>
                          </a:solidFill>
                          <a:effectLst/>
                          <a:latin typeface="Segoe UI Semilight" panose="020B0402040204020203" pitchFamily="34" charset="0"/>
                        </a:rPr>
                      </a:br>
                      <a:r>
                        <a:rPr lang="en-AU" sz="1050" b="0" i="0">
                          <a:solidFill>
                            <a:srgbClr val="222324"/>
                          </a:solidFill>
                          <a:effectLst/>
                          <a:latin typeface="Segoe UI Semilight" panose="020B0402040204020203" pitchFamily="34" charset="0"/>
                        </a:rPr>
                        <a:t>​</a:t>
                      </a:r>
                      <a:br>
                        <a:rPr lang="en-AU" sz="1050" b="0" i="0">
                          <a:solidFill>
                            <a:srgbClr val="222324"/>
                          </a:solidFill>
                          <a:effectLst/>
                          <a:latin typeface="Segoe UI Semilight" panose="020B0402040204020203" pitchFamily="34" charset="0"/>
                        </a:rPr>
                      </a:br>
                      <a:r>
                        <a:rPr lang="en-AU" sz="1050" b="1" i="0" u="none" strike="noStrike">
                          <a:solidFill>
                            <a:srgbClr val="FFFFFF"/>
                          </a:solidFill>
                          <a:effectLst/>
                          <a:latin typeface="Segoe UI Semilight" panose="020B0402040204020203" pitchFamily="34" charset="0"/>
                        </a:rPr>
                        <a:t>Worsened </a:t>
                      </a:r>
                      <a:r>
                        <a:rPr lang="en-AU" sz="1050" b="0" i="0">
                          <a:solidFill>
                            <a:srgbClr val="222324"/>
                          </a:solidFill>
                          <a:effectLst/>
                          <a:latin typeface="Segoe UI Semilight" panose="020B0402040204020203" pitchFamily="34" charset="0"/>
                        </a:rPr>
                        <a:t>​</a:t>
                      </a:r>
                      <a:endParaRPr lang="en-AU" b="0" i="0">
                        <a:solidFill>
                          <a:srgbClr val="222324"/>
                        </a:solidFill>
                        <a:effectLst/>
                      </a:endParaRPr>
                    </a:p>
                  </a:txBody>
                  <a:tcPr>
                    <a:lnL>
                      <a:noFill/>
                    </a:lnL>
                    <a:lnR>
                      <a:noFill/>
                    </a:lnR>
                    <a:lnT>
                      <a:noFill/>
                    </a:lnT>
                    <a:lnB>
                      <a:noFill/>
                    </a:lnB>
                  </a:tcPr>
                </a:tc>
                <a:extLst>
                  <a:ext uri="{0D108BD9-81ED-4DB2-BD59-A6C34878D82A}">
                    <a16:rowId xmlns:a16="http://schemas.microsoft.com/office/drawing/2014/main" val="185449407"/>
                  </a:ext>
                </a:extLst>
              </a:tr>
            </a:tbl>
          </a:graphicData>
        </a:graphic>
      </p:graphicFrame>
      <p:grpSp>
        <p:nvGrpSpPr>
          <p:cNvPr id="8" name="Group 7">
            <a:extLst>
              <a:ext uri="{FF2B5EF4-FFF2-40B4-BE49-F238E27FC236}">
                <a16:creationId xmlns:a16="http://schemas.microsoft.com/office/drawing/2014/main" id="{B91B0475-6BA8-49CE-BC02-A1D682E83709}"/>
              </a:ext>
            </a:extLst>
          </p:cNvPr>
          <p:cNvGrpSpPr/>
          <p:nvPr/>
        </p:nvGrpSpPr>
        <p:grpSpPr>
          <a:xfrm>
            <a:off x="10330306" y="214540"/>
            <a:ext cx="395654" cy="1056883"/>
            <a:chOff x="7318541" y="136524"/>
            <a:chExt cx="395654" cy="1056883"/>
          </a:xfrm>
        </p:grpSpPr>
        <p:cxnSp>
          <p:nvCxnSpPr>
            <p:cNvPr id="9" name="Straight Arrow Connector 8">
              <a:extLst>
                <a:ext uri="{FF2B5EF4-FFF2-40B4-BE49-F238E27FC236}">
                  <a16:creationId xmlns:a16="http://schemas.microsoft.com/office/drawing/2014/main" id="{4DB20028-CD42-4A30-9A49-FF9585E19BDD}"/>
                </a:ext>
              </a:extLst>
            </p:cNvPr>
            <p:cNvCxnSpPr/>
            <p:nvPr/>
          </p:nvCxnSpPr>
          <p:spPr>
            <a:xfrm flipV="1">
              <a:off x="7516368" y="136524"/>
              <a:ext cx="0" cy="272562"/>
            </a:xfrm>
            <a:prstGeom prst="straightConnector1">
              <a:avLst/>
            </a:prstGeom>
            <a:ln w="28575">
              <a:solidFill>
                <a:schemeClr val="bg1"/>
              </a:solidFill>
              <a:tailEnd type="triangle"/>
            </a:ln>
          </p:spPr>
          <p:style>
            <a:lnRef idx="1">
              <a:schemeClr val="dk1"/>
            </a:lnRef>
            <a:fillRef idx="0">
              <a:schemeClr val="dk1"/>
            </a:fillRef>
            <a:effectRef idx="0">
              <a:schemeClr val="dk1"/>
            </a:effectRef>
            <a:fontRef idx="minor">
              <a:schemeClr val="tx1"/>
            </a:fontRef>
          </p:style>
        </p:cxnSp>
        <p:cxnSp>
          <p:nvCxnSpPr>
            <p:cNvPr id="10" name="Straight Arrow Connector 9">
              <a:extLst>
                <a:ext uri="{FF2B5EF4-FFF2-40B4-BE49-F238E27FC236}">
                  <a16:creationId xmlns:a16="http://schemas.microsoft.com/office/drawing/2014/main" id="{84AB7739-A20F-4F7B-A180-6F5829C839BF}"/>
                </a:ext>
              </a:extLst>
            </p:cNvPr>
            <p:cNvCxnSpPr/>
            <p:nvPr/>
          </p:nvCxnSpPr>
          <p:spPr>
            <a:xfrm>
              <a:off x="7318541" y="662355"/>
              <a:ext cx="395654" cy="0"/>
            </a:xfrm>
            <a:prstGeom prst="straightConnector1">
              <a:avLst/>
            </a:prstGeom>
            <a:ln w="28575">
              <a:solidFill>
                <a:schemeClr val="bg1"/>
              </a:solidFill>
              <a:headEnd type="triangle"/>
              <a:tailEnd type="triangle"/>
            </a:ln>
          </p:spPr>
          <p:style>
            <a:lnRef idx="1">
              <a:schemeClr val="dk1"/>
            </a:lnRef>
            <a:fillRef idx="0">
              <a:schemeClr val="dk1"/>
            </a:fillRef>
            <a:effectRef idx="0">
              <a:schemeClr val="dk1"/>
            </a:effectRef>
            <a:fontRef idx="minor">
              <a:schemeClr val="tx1"/>
            </a:fontRef>
          </p:style>
        </p:cxnSp>
        <p:cxnSp>
          <p:nvCxnSpPr>
            <p:cNvPr id="11" name="Straight Arrow Connector 10">
              <a:extLst>
                <a:ext uri="{FF2B5EF4-FFF2-40B4-BE49-F238E27FC236}">
                  <a16:creationId xmlns:a16="http://schemas.microsoft.com/office/drawing/2014/main" id="{3272C652-934C-4793-A742-CE0C73756850}"/>
                </a:ext>
              </a:extLst>
            </p:cNvPr>
            <p:cNvCxnSpPr>
              <a:cxnSpLocks/>
            </p:cNvCxnSpPr>
            <p:nvPr/>
          </p:nvCxnSpPr>
          <p:spPr>
            <a:xfrm>
              <a:off x="7516368" y="848064"/>
              <a:ext cx="938" cy="345343"/>
            </a:xfrm>
            <a:prstGeom prst="straightConnector1">
              <a:avLst/>
            </a:prstGeom>
            <a:ln w="28575">
              <a:solidFill>
                <a:schemeClr val="bg1"/>
              </a:solidFill>
              <a:tailEnd type="triangle"/>
            </a:ln>
          </p:spPr>
          <p:style>
            <a:lnRef idx="1">
              <a:schemeClr val="dk1"/>
            </a:lnRef>
            <a:fillRef idx="0">
              <a:schemeClr val="dk1"/>
            </a:fillRef>
            <a:effectRef idx="0">
              <a:schemeClr val="dk1"/>
            </a:effectRef>
            <a:fontRef idx="minor">
              <a:schemeClr val="tx1"/>
            </a:fontRef>
          </p:style>
        </p:cxnSp>
      </p:grpSp>
      <p:cxnSp>
        <p:nvCxnSpPr>
          <p:cNvPr id="12" name="Straight Arrow Connector 11">
            <a:extLst>
              <a:ext uri="{FF2B5EF4-FFF2-40B4-BE49-F238E27FC236}">
                <a16:creationId xmlns:a16="http://schemas.microsoft.com/office/drawing/2014/main" id="{5CF3B0B6-0E93-4ED0-B2C7-064B687FAC48}"/>
              </a:ext>
            </a:extLst>
          </p:cNvPr>
          <p:cNvCxnSpPr/>
          <p:nvPr/>
        </p:nvCxnSpPr>
        <p:spPr>
          <a:xfrm flipV="1">
            <a:off x="5796006" y="4349856"/>
            <a:ext cx="0" cy="272562"/>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13" name="Straight Arrow Connector 12">
            <a:extLst>
              <a:ext uri="{FF2B5EF4-FFF2-40B4-BE49-F238E27FC236}">
                <a16:creationId xmlns:a16="http://schemas.microsoft.com/office/drawing/2014/main" id="{A2D23A80-2257-44F8-B74E-C732E821A83C}"/>
              </a:ext>
            </a:extLst>
          </p:cNvPr>
          <p:cNvCxnSpPr/>
          <p:nvPr/>
        </p:nvCxnSpPr>
        <p:spPr>
          <a:xfrm>
            <a:off x="5615764" y="5280132"/>
            <a:ext cx="395654" cy="0"/>
          </a:xfrm>
          <a:prstGeom prst="straightConnector1">
            <a:avLst/>
          </a:prstGeom>
          <a:ln w="28575">
            <a:solidFill>
              <a:schemeClr val="tx1"/>
            </a:solidFill>
            <a:headEnd type="triangle"/>
            <a:tailEnd type="triangle"/>
          </a:ln>
        </p:spPr>
        <p:style>
          <a:lnRef idx="1">
            <a:schemeClr val="dk1"/>
          </a:lnRef>
          <a:fillRef idx="0">
            <a:schemeClr val="dk1"/>
          </a:fillRef>
          <a:effectRef idx="0">
            <a:schemeClr val="dk1"/>
          </a:effectRef>
          <a:fontRef idx="minor">
            <a:schemeClr val="tx1"/>
          </a:fontRef>
        </p:style>
      </p:cxnSp>
      <p:cxnSp>
        <p:nvCxnSpPr>
          <p:cNvPr id="14" name="Straight Arrow Connector 13">
            <a:extLst>
              <a:ext uri="{FF2B5EF4-FFF2-40B4-BE49-F238E27FC236}">
                <a16:creationId xmlns:a16="http://schemas.microsoft.com/office/drawing/2014/main" id="{29F575D7-14A1-47F5-A865-92E7AE53ABCF}"/>
              </a:ext>
            </a:extLst>
          </p:cNvPr>
          <p:cNvCxnSpPr/>
          <p:nvPr/>
        </p:nvCxnSpPr>
        <p:spPr>
          <a:xfrm>
            <a:off x="5615764" y="3779579"/>
            <a:ext cx="395654" cy="0"/>
          </a:xfrm>
          <a:prstGeom prst="straightConnector1">
            <a:avLst/>
          </a:prstGeom>
          <a:ln w="28575">
            <a:solidFill>
              <a:schemeClr val="tx1"/>
            </a:solidFill>
            <a:headEnd type="triangle"/>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7585331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16342F40-686F-4C42-8538-26FA7299DDFC}"/>
              </a:ext>
            </a:extLst>
          </p:cNvPr>
          <p:cNvSpPr>
            <a:spLocks noGrp="1"/>
          </p:cNvSpPr>
          <p:nvPr>
            <p:ph type="dt" sz="half" idx="10"/>
          </p:nvPr>
        </p:nvSpPr>
        <p:spPr/>
        <p:txBody>
          <a:bodyPr/>
          <a:lstStyle/>
          <a:p>
            <a:fld id="{A1BCD5CE-50B2-4AD0-AF69-20801E4E8051}" type="datetime1">
              <a:rPr lang="en-AU" smtClean="0"/>
              <a:t>20/05/2021</a:t>
            </a:fld>
            <a:endParaRPr lang="en-AU"/>
          </a:p>
        </p:txBody>
      </p:sp>
      <p:sp>
        <p:nvSpPr>
          <p:cNvPr id="4" name="Footer Placeholder 3">
            <a:extLst>
              <a:ext uri="{FF2B5EF4-FFF2-40B4-BE49-F238E27FC236}">
                <a16:creationId xmlns:a16="http://schemas.microsoft.com/office/drawing/2014/main" id="{D389B21E-E91F-4B13-BDBE-816A54920314}"/>
              </a:ext>
            </a:extLst>
          </p:cNvPr>
          <p:cNvSpPr>
            <a:spLocks noGrp="1"/>
          </p:cNvSpPr>
          <p:nvPr>
            <p:ph type="ftr" sz="quarter" idx="11"/>
          </p:nvPr>
        </p:nvSpPr>
        <p:spPr/>
        <p:txBody>
          <a:bodyPr/>
          <a:lstStyle/>
          <a:p>
            <a:r>
              <a:rPr lang="en-AU"/>
              <a:t>Example footer text</a:t>
            </a:r>
          </a:p>
        </p:txBody>
      </p:sp>
      <p:sp>
        <p:nvSpPr>
          <p:cNvPr id="5" name="Slide Number Placeholder 4">
            <a:extLst>
              <a:ext uri="{FF2B5EF4-FFF2-40B4-BE49-F238E27FC236}">
                <a16:creationId xmlns:a16="http://schemas.microsoft.com/office/drawing/2014/main" id="{A68B4B58-9A41-4A26-8ED8-E828CC116408}"/>
              </a:ext>
            </a:extLst>
          </p:cNvPr>
          <p:cNvSpPr>
            <a:spLocks noGrp="1"/>
          </p:cNvSpPr>
          <p:nvPr>
            <p:ph type="sldNum" sz="quarter" idx="12"/>
          </p:nvPr>
        </p:nvSpPr>
        <p:spPr/>
        <p:txBody>
          <a:bodyPr/>
          <a:lstStyle/>
          <a:p>
            <a:fld id="{4EC81F68-4976-451A-B2E9-79BCBD2F70CC}" type="slidenum">
              <a:rPr lang="en-AU" smtClean="0"/>
              <a:t>36</a:t>
            </a:fld>
            <a:endParaRPr lang="en-AU"/>
          </a:p>
        </p:txBody>
      </p:sp>
      <p:sp>
        <p:nvSpPr>
          <p:cNvPr id="6" name="Text Placeholder 5">
            <a:extLst>
              <a:ext uri="{FF2B5EF4-FFF2-40B4-BE49-F238E27FC236}">
                <a16:creationId xmlns:a16="http://schemas.microsoft.com/office/drawing/2014/main" id="{D09141CC-6FD4-4308-BEB0-8848DCF14656}"/>
              </a:ext>
            </a:extLst>
          </p:cNvPr>
          <p:cNvSpPr>
            <a:spLocks noGrp="1"/>
          </p:cNvSpPr>
          <p:nvPr>
            <p:ph type="body" sz="quarter" idx="13"/>
          </p:nvPr>
        </p:nvSpPr>
        <p:spPr>
          <a:xfrm>
            <a:off x="4674000" y="1802423"/>
            <a:ext cx="5792400" cy="4281576"/>
          </a:xfrm>
        </p:spPr>
        <p:txBody>
          <a:bodyPr/>
          <a:lstStyle/>
          <a:p>
            <a:pPr marL="0" indent="0">
              <a:buNone/>
            </a:pPr>
            <a:r>
              <a:rPr lang="en-AU"/>
              <a:t>Are there any new risks or issues to be raised?</a:t>
            </a:r>
          </a:p>
        </p:txBody>
      </p:sp>
      <p:grpSp>
        <p:nvGrpSpPr>
          <p:cNvPr id="7" name="Group 6">
            <a:extLst>
              <a:ext uri="{FF2B5EF4-FFF2-40B4-BE49-F238E27FC236}">
                <a16:creationId xmlns:a16="http://schemas.microsoft.com/office/drawing/2014/main" id="{65AA434D-2F0F-4331-BCAF-579E0AE9F18C}"/>
              </a:ext>
            </a:extLst>
          </p:cNvPr>
          <p:cNvGrpSpPr/>
          <p:nvPr/>
        </p:nvGrpSpPr>
        <p:grpSpPr>
          <a:xfrm>
            <a:off x="882139" y="1881555"/>
            <a:ext cx="2285999" cy="1608991"/>
            <a:chOff x="9661308" y="4297771"/>
            <a:chExt cx="444395" cy="324408"/>
          </a:xfrm>
          <a:noFill/>
        </p:grpSpPr>
        <p:sp>
          <p:nvSpPr>
            <p:cNvPr id="8" name="Freeform: Shape 7">
              <a:extLst>
                <a:ext uri="{FF2B5EF4-FFF2-40B4-BE49-F238E27FC236}">
                  <a16:creationId xmlns:a16="http://schemas.microsoft.com/office/drawing/2014/main" id="{006FC470-D36D-4D93-8D7D-8CCEC1FB48B8}"/>
                </a:ext>
              </a:extLst>
            </p:cNvPr>
            <p:cNvSpPr/>
            <p:nvPr/>
          </p:nvSpPr>
          <p:spPr>
            <a:xfrm>
              <a:off x="9661308" y="4358834"/>
              <a:ext cx="246886" cy="263345"/>
            </a:xfrm>
            <a:custGeom>
              <a:avLst/>
              <a:gdLst>
                <a:gd name="connsiteX0" fmla="*/ 115049 w 246885"/>
                <a:gd name="connsiteY0" fmla="*/ 0 h 263344"/>
                <a:gd name="connsiteX1" fmla="*/ 74395 w 246885"/>
                <a:gd name="connsiteY1" fmla="*/ 0 h 263344"/>
                <a:gd name="connsiteX2" fmla="*/ 0 w 246885"/>
                <a:gd name="connsiteY2" fmla="*/ 74395 h 263344"/>
                <a:gd name="connsiteX3" fmla="*/ 0 w 246885"/>
                <a:gd name="connsiteY3" fmla="*/ 74395 h 263344"/>
                <a:gd name="connsiteX4" fmla="*/ 74395 w 246885"/>
                <a:gd name="connsiteY4" fmla="*/ 148790 h 263344"/>
                <a:gd name="connsiteX5" fmla="*/ 126735 w 246885"/>
                <a:gd name="connsiteY5" fmla="*/ 267624 h 263344"/>
                <a:gd name="connsiteX6" fmla="*/ 179074 w 246885"/>
                <a:gd name="connsiteY6" fmla="*/ 148790 h 263344"/>
                <a:gd name="connsiteX7" fmla="*/ 249684 w 246885"/>
                <a:gd name="connsiteY7" fmla="*/ 97767 h 2633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46885" h="263344">
                  <a:moveTo>
                    <a:pt x="115049" y="0"/>
                  </a:moveTo>
                  <a:lnTo>
                    <a:pt x="74395" y="0"/>
                  </a:lnTo>
                  <a:cubicBezTo>
                    <a:pt x="33412" y="0"/>
                    <a:pt x="0" y="33576"/>
                    <a:pt x="0" y="74395"/>
                  </a:cubicBezTo>
                  <a:lnTo>
                    <a:pt x="0" y="74395"/>
                  </a:lnTo>
                  <a:cubicBezTo>
                    <a:pt x="0" y="115378"/>
                    <a:pt x="33577" y="148790"/>
                    <a:pt x="74395" y="148790"/>
                  </a:cubicBezTo>
                  <a:lnTo>
                    <a:pt x="126735" y="267624"/>
                  </a:lnTo>
                  <a:lnTo>
                    <a:pt x="179074" y="148790"/>
                  </a:lnTo>
                  <a:cubicBezTo>
                    <a:pt x="211828" y="148790"/>
                    <a:pt x="239808" y="127393"/>
                    <a:pt x="249684" y="97767"/>
                  </a:cubicBezTo>
                </a:path>
              </a:pathLst>
            </a:custGeom>
            <a:grpFill/>
            <a:ln w="57150" cap="flat">
              <a:solidFill>
                <a:schemeClr val="bg1"/>
              </a:solidFill>
              <a:prstDash val="solid"/>
              <a:miter lim="800000"/>
            </a:ln>
          </p:spPr>
          <p:txBody>
            <a:bodyPr rtlCol="0" anchor="ctr"/>
            <a:lstStyle/>
            <a:p>
              <a:pPr>
                <a:defRPr/>
              </a:pPr>
              <a:endParaRPr lang="en-US" sz="1000">
                <a:solidFill>
                  <a:schemeClr val="bg1"/>
                </a:solidFill>
                <a:latin typeface="Interstate-Light"/>
              </a:endParaRPr>
            </a:p>
          </p:txBody>
        </p:sp>
        <p:sp>
          <p:nvSpPr>
            <p:cNvPr id="9" name="Freeform: Shape 8">
              <a:extLst>
                <a:ext uri="{FF2B5EF4-FFF2-40B4-BE49-F238E27FC236}">
                  <a16:creationId xmlns:a16="http://schemas.microsoft.com/office/drawing/2014/main" id="{220DE396-957E-4084-95FB-955F0CE964D8}"/>
                </a:ext>
              </a:extLst>
            </p:cNvPr>
            <p:cNvSpPr/>
            <p:nvPr/>
          </p:nvSpPr>
          <p:spPr>
            <a:xfrm>
              <a:off x="9776522" y="4297771"/>
              <a:ext cx="329181" cy="246886"/>
            </a:xfrm>
            <a:custGeom>
              <a:avLst/>
              <a:gdLst>
                <a:gd name="connsiteX0" fmla="*/ 134964 w 329180"/>
                <a:gd name="connsiteY0" fmla="*/ 158007 h 246885"/>
                <a:gd name="connsiteX1" fmla="*/ 74395 w 329180"/>
                <a:gd name="connsiteY1" fmla="*/ 158007 h 246885"/>
                <a:gd name="connsiteX2" fmla="*/ 0 w 329180"/>
                <a:gd name="connsiteY2" fmla="*/ 83612 h 246885"/>
                <a:gd name="connsiteX3" fmla="*/ 0 w 329180"/>
                <a:gd name="connsiteY3" fmla="*/ 74395 h 246885"/>
                <a:gd name="connsiteX4" fmla="*/ 74395 w 329180"/>
                <a:gd name="connsiteY4" fmla="*/ 0 h 246885"/>
                <a:gd name="connsiteX5" fmla="*/ 267130 w 329180"/>
                <a:gd name="connsiteY5" fmla="*/ 0 h 246885"/>
                <a:gd name="connsiteX6" fmla="*/ 341525 w 329180"/>
                <a:gd name="connsiteY6" fmla="*/ 74395 h 246885"/>
                <a:gd name="connsiteX7" fmla="*/ 341525 w 329180"/>
                <a:gd name="connsiteY7" fmla="*/ 83612 h 246885"/>
                <a:gd name="connsiteX8" fmla="*/ 267130 w 329180"/>
                <a:gd name="connsiteY8" fmla="*/ 158007 h 246885"/>
                <a:gd name="connsiteX9" fmla="*/ 245569 w 329180"/>
                <a:gd name="connsiteY9" fmla="*/ 158007 h 246885"/>
                <a:gd name="connsiteX10" fmla="*/ 219893 w 329180"/>
                <a:gd name="connsiteY10" fmla="*/ 252317 h 246885"/>
                <a:gd name="connsiteX11" fmla="*/ 134635 w 329180"/>
                <a:gd name="connsiteY11" fmla="*/ 59746 h 246885"/>
                <a:gd name="connsiteX12" fmla="*/ 24689 w 329180"/>
                <a:gd name="connsiteY12" fmla="*/ 59746 h 2468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29180" h="246885">
                  <a:moveTo>
                    <a:pt x="134964" y="158007"/>
                  </a:moveTo>
                  <a:lnTo>
                    <a:pt x="74395" y="158007"/>
                  </a:lnTo>
                  <a:cubicBezTo>
                    <a:pt x="33412" y="158007"/>
                    <a:pt x="0" y="124430"/>
                    <a:pt x="0" y="83612"/>
                  </a:cubicBezTo>
                  <a:lnTo>
                    <a:pt x="0" y="74395"/>
                  </a:lnTo>
                  <a:cubicBezTo>
                    <a:pt x="0" y="33412"/>
                    <a:pt x="33577" y="0"/>
                    <a:pt x="74395" y="0"/>
                  </a:cubicBezTo>
                  <a:lnTo>
                    <a:pt x="267130" y="0"/>
                  </a:lnTo>
                  <a:cubicBezTo>
                    <a:pt x="308113" y="0"/>
                    <a:pt x="341525" y="33576"/>
                    <a:pt x="341525" y="74395"/>
                  </a:cubicBezTo>
                  <a:lnTo>
                    <a:pt x="341525" y="83612"/>
                  </a:lnTo>
                  <a:cubicBezTo>
                    <a:pt x="341525" y="124595"/>
                    <a:pt x="307949" y="158007"/>
                    <a:pt x="267130" y="158007"/>
                  </a:cubicBezTo>
                  <a:lnTo>
                    <a:pt x="245569" y="158007"/>
                  </a:lnTo>
                  <a:lnTo>
                    <a:pt x="219893" y="252317"/>
                  </a:lnTo>
                  <a:lnTo>
                    <a:pt x="134635" y="59746"/>
                  </a:lnTo>
                  <a:lnTo>
                    <a:pt x="24689" y="59746"/>
                  </a:lnTo>
                </a:path>
              </a:pathLst>
            </a:custGeom>
            <a:grpFill/>
            <a:ln w="57150" cap="flat">
              <a:solidFill>
                <a:schemeClr val="bg1"/>
              </a:solidFill>
              <a:prstDash val="solid"/>
              <a:miter lim="800000"/>
            </a:ln>
          </p:spPr>
          <p:txBody>
            <a:bodyPr rtlCol="0" anchor="ctr"/>
            <a:lstStyle/>
            <a:p>
              <a:pPr>
                <a:defRPr/>
              </a:pPr>
              <a:endParaRPr lang="en-US" sz="1000">
                <a:solidFill>
                  <a:schemeClr val="bg1"/>
                </a:solidFill>
                <a:latin typeface="Interstate-Light"/>
              </a:endParaRPr>
            </a:p>
          </p:txBody>
        </p:sp>
      </p:grpSp>
    </p:spTree>
    <p:extLst>
      <p:ext uri="{BB962C8B-B14F-4D97-AF65-F5344CB8AC3E}">
        <p14:creationId xmlns:p14="http://schemas.microsoft.com/office/powerpoint/2010/main" val="11892957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a:xfrm>
            <a:off x="838800" y="1768094"/>
            <a:ext cx="9144000" cy="2387600"/>
          </a:xfrm>
        </p:spPr>
        <p:txBody>
          <a:bodyPr/>
          <a:lstStyle/>
          <a:p>
            <a:r>
              <a:rPr lang="en-AU"/>
              <a:t>Forward Meeting Plan</a:t>
            </a:r>
          </a:p>
        </p:txBody>
      </p:sp>
      <p:sp>
        <p:nvSpPr>
          <p:cNvPr id="3" name="Text Placeholder 2">
            <a:extLst>
              <a:ext uri="{FF2B5EF4-FFF2-40B4-BE49-F238E27FC236}">
                <a16:creationId xmlns:a16="http://schemas.microsoft.com/office/drawing/2014/main" id="{564B5453-DE4F-4F0E-BA67-373B01EC9CAF}"/>
              </a:ext>
            </a:extLst>
          </p:cNvPr>
          <p:cNvSpPr txBox="1">
            <a:spLocks/>
          </p:cNvSpPr>
          <p:nvPr/>
        </p:nvSpPr>
        <p:spPr>
          <a:xfrm>
            <a:off x="623888" y="4589464"/>
            <a:ext cx="7886700" cy="1500187"/>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AU"/>
              <a:t>Anne-Marie </a:t>
            </a:r>
            <a:r>
              <a:rPr lang="en-AU" err="1"/>
              <a:t>McCague</a:t>
            </a:r>
          </a:p>
        </p:txBody>
      </p:sp>
    </p:spTree>
    <p:extLst>
      <p:ext uri="{BB962C8B-B14F-4D97-AF65-F5344CB8AC3E}">
        <p14:creationId xmlns:p14="http://schemas.microsoft.com/office/powerpoint/2010/main" val="119534728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E890D7F-50C8-47E0-AFEE-A81E60510C27}"/>
              </a:ext>
            </a:extLst>
          </p:cNvPr>
          <p:cNvSpPr>
            <a:spLocks noGrp="1"/>
          </p:cNvSpPr>
          <p:nvPr>
            <p:ph type="title"/>
          </p:nvPr>
        </p:nvSpPr>
        <p:spPr/>
        <p:txBody>
          <a:bodyPr/>
          <a:lstStyle/>
          <a:p>
            <a:r>
              <a:rPr lang="en-AU"/>
              <a:t>High-Level Plan for 2021</a:t>
            </a:r>
          </a:p>
        </p:txBody>
      </p:sp>
      <p:graphicFrame>
        <p:nvGraphicFramePr>
          <p:cNvPr id="9" name="Content Placeholder 8">
            <a:extLst>
              <a:ext uri="{FF2B5EF4-FFF2-40B4-BE49-F238E27FC236}">
                <a16:creationId xmlns:a16="http://schemas.microsoft.com/office/drawing/2014/main" id="{1EB0938C-5466-4754-A8D3-06566529019B}"/>
              </a:ext>
            </a:extLst>
          </p:cNvPr>
          <p:cNvGraphicFramePr>
            <a:graphicFrameLocks noGrp="1"/>
          </p:cNvGraphicFramePr>
          <p:nvPr>
            <p:ph idx="1"/>
            <p:extLst>
              <p:ext uri="{D42A27DB-BD31-4B8C-83A1-F6EECF244321}">
                <p14:modId xmlns:p14="http://schemas.microsoft.com/office/powerpoint/2010/main" val="2593901330"/>
              </p:ext>
            </p:extLst>
          </p:nvPr>
        </p:nvGraphicFramePr>
        <p:xfrm>
          <a:off x="167054" y="1325566"/>
          <a:ext cx="11887200" cy="5200641"/>
        </p:xfrm>
        <a:graphic>
          <a:graphicData uri="http://schemas.openxmlformats.org/drawingml/2006/table">
            <a:tbl>
              <a:tblPr firstRow="1" firstCol="1" bandRow="1">
                <a:tableStyleId>{9DCAF9ED-07DC-4A11-8D7F-57B35C25682E}</a:tableStyleId>
              </a:tblPr>
              <a:tblGrid>
                <a:gridCol w="1445740">
                  <a:extLst>
                    <a:ext uri="{9D8B030D-6E8A-4147-A177-3AD203B41FA5}">
                      <a16:colId xmlns:a16="http://schemas.microsoft.com/office/drawing/2014/main" val="341257948"/>
                    </a:ext>
                  </a:extLst>
                </a:gridCol>
                <a:gridCol w="4176584">
                  <a:extLst>
                    <a:ext uri="{9D8B030D-6E8A-4147-A177-3AD203B41FA5}">
                      <a16:colId xmlns:a16="http://schemas.microsoft.com/office/drawing/2014/main" val="3440049146"/>
                    </a:ext>
                  </a:extLst>
                </a:gridCol>
                <a:gridCol w="1445740">
                  <a:extLst>
                    <a:ext uri="{9D8B030D-6E8A-4147-A177-3AD203B41FA5}">
                      <a16:colId xmlns:a16="http://schemas.microsoft.com/office/drawing/2014/main" val="1481604260"/>
                    </a:ext>
                  </a:extLst>
                </a:gridCol>
                <a:gridCol w="4819136">
                  <a:extLst>
                    <a:ext uri="{9D8B030D-6E8A-4147-A177-3AD203B41FA5}">
                      <a16:colId xmlns:a16="http://schemas.microsoft.com/office/drawing/2014/main" val="2989831260"/>
                    </a:ext>
                  </a:extLst>
                </a:gridCol>
              </a:tblGrid>
              <a:tr h="363441">
                <a:tc>
                  <a:txBody>
                    <a:bodyPr/>
                    <a:lstStyle/>
                    <a:p>
                      <a:pPr>
                        <a:spcAft>
                          <a:spcPts val="0"/>
                        </a:spcAft>
                      </a:pPr>
                      <a:r>
                        <a:rPr lang="en-AU" sz="1200">
                          <a:effectLst/>
                          <a:latin typeface="+mn-lt"/>
                        </a:rPr>
                        <a:t>Month</a:t>
                      </a:r>
                      <a:endParaRPr lang="en-AU" sz="1200">
                        <a:effectLst/>
                        <a:latin typeface="+mn-lt"/>
                        <a:ea typeface="Calibri" panose="020F0502020204030204" pitchFamily="34" charset="0"/>
                      </a:endParaRPr>
                    </a:p>
                  </a:txBody>
                  <a:tcPr marL="89616" marR="89616" marT="44808" marB="44808">
                    <a:lnB w="12700" cap="flat" cmpd="sng" algn="ctr">
                      <a:solidFill>
                        <a:schemeClr val="bg1"/>
                      </a:solidFill>
                      <a:prstDash val="solid"/>
                      <a:round/>
                      <a:headEnd type="none" w="med" len="med"/>
                      <a:tailEnd type="none" w="med" len="med"/>
                    </a:lnB>
                  </a:tcPr>
                </a:tc>
                <a:tc>
                  <a:txBody>
                    <a:bodyPr/>
                    <a:lstStyle/>
                    <a:p>
                      <a:pPr>
                        <a:spcAft>
                          <a:spcPts val="0"/>
                        </a:spcAft>
                      </a:pPr>
                      <a:r>
                        <a:rPr lang="en-AU" sz="1200">
                          <a:effectLst/>
                          <a:latin typeface="+mn-lt"/>
                        </a:rPr>
                        <a:t>Topics</a:t>
                      </a:r>
                      <a:endParaRPr lang="en-AU" sz="1200">
                        <a:effectLst/>
                        <a:latin typeface="+mn-lt"/>
                        <a:ea typeface="Calibri" panose="020F0502020204030204" pitchFamily="34" charset="0"/>
                      </a:endParaRPr>
                    </a:p>
                  </a:txBody>
                  <a:tcPr marL="89616" marR="89616" marT="44808" marB="44808">
                    <a:lnB w="12700" cap="flat" cmpd="sng" algn="ctr">
                      <a:solidFill>
                        <a:schemeClr val="bg1"/>
                      </a:solidFill>
                      <a:prstDash val="solid"/>
                      <a:round/>
                      <a:headEnd type="none" w="med" len="med"/>
                      <a:tailEnd type="none" w="med" len="med"/>
                    </a:lnB>
                  </a:tcPr>
                </a:tc>
                <a:tc>
                  <a:txBody>
                    <a:bodyPr/>
                    <a:lstStyle/>
                    <a:p>
                      <a:pPr>
                        <a:spcAft>
                          <a:spcPts val="0"/>
                        </a:spcAft>
                      </a:pPr>
                      <a:r>
                        <a:rPr lang="en-AU" sz="1200" b="1">
                          <a:effectLst/>
                          <a:latin typeface="+mn-lt"/>
                        </a:rPr>
                        <a:t>Month</a:t>
                      </a:r>
                      <a:endParaRPr lang="en-AU" sz="1200" b="1">
                        <a:effectLst/>
                        <a:latin typeface="+mn-lt"/>
                        <a:ea typeface="Calibri" panose="020F0502020204030204" pitchFamily="34" charset="0"/>
                      </a:endParaRPr>
                    </a:p>
                  </a:txBody>
                  <a:tcPr marL="89616" marR="89616" marT="44808" marB="44808">
                    <a:lnB w="12700" cap="flat" cmpd="sng" algn="ctr">
                      <a:solidFill>
                        <a:schemeClr val="bg1"/>
                      </a:solidFill>
                      <a:prstDash val="solid"/>
                      <a:round/>
                      <a:headEnd type="none" w="med" len="med"/>
                      <a:tailEnd type="none" w="med" len="med"/>
                    </a:lnB>
                  </a:tcPr>
                </a:tc>
                <a:tc>
                  <a:txBody>
                    <a:bodyPr/>
                    <a:lstStyle/>
                    <a:p>
                      <a:pPr>
                        <a:spcAft>
                          <a:spcPts val="0"/>
                        </a:spcAft>
                      </a:pPr>
                      <a:r>
                        <a:rPr lang="en-AU" sz="1200">
                          <a:effectLst/>
                          <a:latin typeface="+mn-lt"/>
                        </a:rPr>
                        <a:t>Topics</a:t>
                      </a:r>
                      <a:endParaRPr lang="en-AU" sz="1200">
                        <a:effectLst/>
                        <a:latin typeface="+mn-lt"/>
                        <a:ea typeface="Calibri" panose="020F0502020204030204" pitchFamily="34" charset="0"/>
                      </a:endParaRPr>
                    </a:p>
                  </a:txBody>
                  <a:tcPr marL="89616" marR="89616" marT="44808" marB="44808">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508076738"/>
                  </a:ext>
                </a:extLst>
              </a:tr>
              <a:tr h="418206">
                <a:tc>
                  <a:txBody>
                    <a:bodyPr/>
                    <a:lstStyle/>
                    <a:p>
                      <a:pPr>
                        <a:spcAft>
                          <a:spcPts val="0"/>
                        </a:spcAft>
                      </a:pPr>
                      <a:r>
                        <a:rPr lang="en-AU" sz="1200">
                          <a:effectLst/>
                          <a:latin typeface="+mn-lt"/>
                        </a:rPr>
                        <a:t>January</a:t>
                      </a:r>
                      <a:endParaRPr lang="en-AU" sz="1200">
                        <a:effectLst/>
                        <a:latin typeface="+mn-lt"/>
                        <a:ea typeface="Calibri" panose="020F0502020204030204" pitchFamily="34" charset="0"/>
                      </a:endParaRPr>
                    </a:p>
                  </a:txBody>
                  <a:tcPr marL="89616" marR="89616" marT="44808" marB="44808">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DEDEF"/>
                    </a:solidFill>
                  </a:tcPr>
                </a:tc>
                <a:tc>
                  <a:txBody>
                    <a:bodyPr/>
                    <a:lstStyle/>
                    <a:p>
                      <a:pPr marL="342900" lvl="0" indent="-342900">
                        <a:spcAft>
                          <a:spcPts val="0"/>
                        </a:spcAft>
                        <a:buFont typeface="Wingdings" panose="05000000000000000000" pitchFamily="2" charset="2"/>
                        <a:buChar char="ü"/>
                        <a:tabLst>
                          <a:tab pos="457200" algn="l"/>
                        </a:tabLst>
                      </a:pPr>
                      <a:r>
                        <a:rPr lang="en-AU" sz="1200">
                          <a:effectLst/>
                          <a:latin typeface="+mn-lt"/>
                        </a:rPr>
                        <a:t>AEMO go-live decision making process</a:t>
                      </a:r>
                    </a:p>
                    <a:p>
                      <a:pPr marL="342900" lvl="0" indent="-342900">
                        <a:spcAft>
                          <a:spcPts val="0"/>
                        </a:spcAft>
                        <a:buFont typeface="Wingdings" panose="05000000000000000000" pitchFamily="2" charset="2"/>
                        <a:buChar char="ü"/>
                        <a:tabLst>
                          <a:tab pos="457200" algn="l"/>
                        </a:tabLst>
                      </a:pPr>
                      <a:r>
                        <a:rPr lang="en-AU" sz="1200">
                          <a:effectLst/>
                          <a:latin typeface="+mn-lt"/>
                        </a:rPr>
                        <a:t>Risk Review </a:t>
                      </a:r>
                    </a:p>
                    <a:p>
                      <a:pPr marL="342900" lvl="0" indent="-342900">
                        <a:spcAft>
                          <a:spcPts val="0"/>
                        </a:spcAft>
                        <a:buFont typeface="Wingdings" panose="05000000000000000000" pitchFamily="2" charset="2"/>
                        <a:buChar char="ü"/>
                        <a:tabLst>
                          <a:tab pos="457200" algn="l"/>
                        </a:tabLst>
                      </a:pPr>
                      <a:r>
                        <a:rPr lang="en-AU" sz="1200">
                          <a:effectLst/>
                          <a:latin typeface="+mn-lt"/>
                        </a:rPr>
                        <a:t>Readiness and go-live dashboard</a:t>
                      </a:r>
                      <a:endParaRPr lang="en-AU" sz="1200">
                        <a:effectLst/>
                        <a:latin typeface="+mn-lt"/>
                        <a:ea typeface="Calibri" panose="020F0502020204030204" pitchFamily="34" charset="0"/>
                      </a:endParaRPr>
                    </a:p>
                  </a:txBody>
                  <a:tcPr marL="89616" marR="89616" marT="44808" marB="44808">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DEDEF"/>
                    </a:solidFill>
                  </a:tcPr>
                </a:tc>
                <a:tc>
                  <a:txBody>
                    <a:bodyPr/>
                    <a:lstStyle/>
                    <a:p>
                      <a:pPr>
                        <a:spcAft>
                          <a:spcPts val="0"/>
                        </a:spcAft>
                      </a:pPr>
                      <a:r>
                        <a:rPr lang="en-AU" sz="1200" b="1">
                          <a:effectLst/>
                          <a:latin typeface="+mn-lt"/>
                        </a:rPr>
                        <a:t>17 June</a:t>
                      </a:r>
                      <a:endParaRPr lang="en-AU" sz="1200" b="1">
                        <a:effectLst/>
                        <a:latin typeface="+mn-lt"/>
                        <a:ea typeface="Calibri" panose="020F0502020204030204" pitchFamily="34" charset="0"/>
                      </a:endParaRPr>
                    </a:p>
                  </a:txBody>
                  <a:tcPr marL="89616" marR="89616" marT="44808" marB="44808">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DEDEF"/>
                    </a:solidFill>
                  </a:tcPr>
                </a:tc>
                <a:tc>
                  <a:txBody>
                    <a:bodyPr/>
                    <a:lstStyle/>
                    <a:p>
                      <a:pPr marL="342900" lvl="0" indent="-342900">
                        <a:spcAft>
                          <a:spcPts val="0"/>
                        </a:spcAft>
                        <a:buFont typeface="+mj-lt"/>
                        <a:buAutoNum type="arabicPeriod"/>
                        <a:tabLst>
                          <a:tab pos="457200" algn="l"/>
                        </a:tabLst>
                      </a:pPr>
                      <a:r>
                        <a:rPr lang="en-AU" sz="1200">
                          <a:effectLst/>
                          <a:latin typeface="+mn-lt"/>
                        </a:rPr>
                        <a:t>Market Trial prep status</a:t>
                      </a:r>
                    </a:p>
                    <a:p>
                      <a:pPr marL="342900" lvl="0" indent="-342900">
                        <a:spcAft>
                          <a:spcPts val="0"/>
                        </a:spcAft>
                        <a:buFont typeface="+mj-lt"/>
                        <a:buAutoNum type="arabicPeriod"/>
                        <a:tabLst>
                          <a:tab pos="457200" algn="l"/>
                        </a:tabLst>
                      </a:pPr>
                      <a:r>
                        <a:rPr lang="en-AU" sz="1200" strike="sngStrike">
                          <a:solidFill>
                            <a:srgbClr val="FF0000"/>
                          </a:solidFill>
                          <a:effectLst/>
                          <a:latin typeface="+mn-lt"/>
                          <a:ea typeface="Calibri" panose="020F0502020204030204" pitchFamily="34" charset="0"/>
                        </a:rPr>
                        <a:t>Debrief on Retail Go-Live*</a:t>
                      </a:r>
                    </a:p>
                    <a:p>
                      <a:pPr marL="342900" lvl="0" indent="-342900">
                        <a:spcAft>
                          <a:spcPts val="0"/>
                        </a:spcAft>
                        <a:buFont typeface="+mj-lt"/>
                        <a:buAutoNum type="arabicPeriod"/>
                        <a:tabLst>
                          <a:tab pos="457200" algn="l"/>
                        </a:tabLst>
                      </a:pPr>
                      <a:r>
                        <a:rPr lang="en-AU" sz="1200">
                          <a:solidFill>
                            <a:srgbClr val="FF0000"/>
                          </a:solidFill>
                          <a:effectLst/>
                          <a:latin typeface="+mn-lt"/>
                          <a:ea typeface="Calibri" panose="020F0502020204030204" pitchFamily="34" charset="0"/>
                        </a:rPr>
                        <a:t>Retail Cutover Preparation Status</a:t>
                      </a:r>
                      <a:endParaRPr lang="en-AU" sz="1200" strike="sngStrike">
                        <a:solidFill>
                          <a:srgbClr val="FF0000"/>
                        </a:solidFill>
                        <a:effectLst/>
                        <a:latin typeface="+mn-lt"/>
                        <a:ea typeface="Calibri" panose="020F0502020204030204" pitchFamily="34" charset="0"/>
                      </a:endParaRPr>
                    </a:p>
                  </a:txBody>
                  <a:tcPr marL="89616" marR="89616" marT="44808" marB="44808">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DEDEF"/>
                    </a:solidFill>
                  </a:tcPr>
                </a:tc>
                <a:extLst>
                  <a:ext uri="{0D108BD9-81ED-4DB2-BD59-A6C34878D82A}">
                    <a16:rowId xmlns:a16="http://schemas.microsoft.com/office/drawing/2014/main" val="3985374831"/>
                  </a:ext>
                </a:extLst>
              </a:tr>
              <a:tr h="582502">
                <a:tc>
                  <a:txBody>
                    <a:bodyPr/>
                    <a:lstStyle/>
                    <a:p>
                      <a:pPr>
                        <a:spcAft>
                          <a:spcPts val="0"/>
                        </a:spcAft>
                      </a:pPr>
                      <a:r>
                        <a:rPr lang="en-AU" sz="1200">
                          <a:effectLst/>
                          <a:latin typeface="+mn-lt"/>
                        </a:rPr>
                        <a:t>18 February</a:t>
                      </a:r>
                      <a:endParaRPr lang="en-AU" sz="1200">
                        <a:effectLst/>
                        <a:latin typeface="+mn-lt"/>
                        <a:ea typeface="Calibri" panose="020F0502020204030204" pitchFamily="34" charset="0"/>
                      </a:endParaRPr>
                    </a:p>
                  </a:txBody>
                  <a:tcPr marL="89616" marR="89616" marT="44808" marB="44808">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342900" lvl="0" indent="-342900">
                        <a:spcAft>
                          <a:spcPts val="0"/>
                        </a:spcAft>
                        <a:buFont typeface="Wingdings" panose="05000000000000000000" pitchFamily="2" charset="2"/>
                        <a:buChar char="ü"/>
                        <a:tabLst>
                          <a:tab pos="457200" algn="l"/>
                        </a:tabLst>
                      </a:pPr>
                      <a:r>
                        <a:rPr lang="en-AU" sz="1200">
                          <a:effectLst/>
                          <a:latin typeface="+mn-lt"/>
                        </a:rPr>
                        <a:t>Retail Solution Status</a:t>
                      </a:r>
                    </a:p>
                    <a:p>
                      <a:pPr marL="342900" lvl="0" indent="-342900">
                        <a:spcAft>
                          <a:spcPts val="0"/>
                        </a:spcAft>
                        <a:buFont typeface="Wingdings" panose="05000000000000000000" pitchFamily="2" charset="2"/>
                        <a:buChar char="ü"/>
                        <a:tabLst>
                          <a:tab pos="457200" algn="l"/>
                        </a:tabLst>
                      </a:pPr>
                      <a:r>
                        <a:rPr lang="en-AU" sz="1200">
                          <a:effectLst/>
                          <a:latin typeface="+mn-lt"/>
                        </a:rPr>
                        <a:t>Exec Forum Agenda</a:t>
                      </a:r>
                      <a:endParaRPr lang="en-AU" sz="1200">
                        <a:effectLst/>
                        <a:latin typeface="+mn-lt"/>
                        <a:ea typeface="Calibri" panose="020F0502020204030204" pitchFamily="34" charset="0"/>
                      </a:endParaRPr>
                    </a:p>
                  </a:txBody>
                  <a:tcPr marL="89616" marR="89616" marT="44808" marB="44808">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spcAft>
                          <a:spcPts val="0"/>
                        </a:spcAft>
                      </a:pPr>
                      <a:r>
                        <a:rPr lang="en-AU" sz="1200" b="1">
                          <a:effectLst/>
                          <a:latin typeface="+mn-lt"/>
                        </a:rPr>
                        <a:t>23 July</a:t>
                      </a:r>
                      <a:endParaRPr lang="en-AU" sz="1200" b="1">
                        <a:effectLst/>
                        <a:latin typeface="+mn-lt"/>
                        <a:ea typeface="Calibri" panose="020F0502020204030204" pitchFamily="34" charset="0"/>
                      </a:endParaRPr>
                    </a:p>
                  </a:txBody>
                  <a:tcPr marL="89616" marR="89616" marT="44808" marB="44808">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342900" lvl="0" indent="-342900">
                        <a:spcAft>
                          <a:spcPts val="0"/>
                        </a:spcAft>
                        <a:buFont typeface="+mj-lt"/>
                        <a:buAutoNum type="arabicPeriod"/>
                        <a:tabLst>
                          <a:tab pos="457200" algn="l"/>
                        </a:tabLst>
                      </a:pPr>
                      <a:r>
                        <a:rPr lang="en-AU" sz="1200">
                          <a:effectLst/>
                          <a:latin typeface="+mn-lt"/>
                        </a:rPr>
                        <a:t>Market Trial progress</a:t>
                      </a:r>
                    </a:p>
                    <a:p>
                      <a:pPr marL="342900" lvl="0" indent="-342900">
                        <a:spcAft>
                          <a:spcPts val="0"/>
                        </a:spcAft>
                        <a:buFont typeface="+mj-lt"/>
                        <a:buAutoNum type="arabicPeriod"/>
                        <a:tabLst>
                          <a:tab pos="457200" algn="l"/>
                        </a:tabLst>
                      </a:pPr>
                      <a:r>
                        <a:rPr lang="en-AU" sz="1200">
                          <a:effectLst/>
                          <a:latin typeface="+mn-lt"/>
                        </a:rPr>
                        <a:t>Readiness Reporting #8</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tab pos="457200" algn="l"/>
                        </a:tabLst>
                        <a:defRPr/>
                      </a:pPr>
                      <a:r>
                        <a:rPr lang="en-AU" sz="1200" strike="noStrike">
                          <a:solidFill>
                            <a:srgbClr val="FF0000"/>
                          </a:solidFill>
                          <a:effectLst/>
                          <a:latin typeface="+mn-lt"/>
                          <a:ea typeface="Calibri" panose="020F0502020204030204" pitchFamily="34" charset="0"/>
                        </a:rPr>
                        <a:t>Debrief on Retail Go-Live*</a:t>
                      </a:r>
                    </a:p>
                  </a:txBody>
                  <a:tcPr marL="89616" marR="89616" marT="44808" marB="44808">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804033403"/>
                  </a:ext>
                </a:extLst>
              </a:tr>
              <a:tr h="746797">
                <a:tc>
                  <a:txBody>
                    <a:bodyPr/>
                    <a:lstStyle/>
                    <a:p>
                      <a:pPr>
                        <a:spcAft>
                          <a:spcPts val="0"/>
                        </a:spcAft>
                      </a:pPr>
                      <a:r>
                        <a:rPr lang="en-AU" sz="1200">
                          <a:effectLst/>
                          <a:latin typeface="+mn-lt"/>
                        </a:rPr>
                        <a:t>18 March</a:t>
                      </a:r>
                      <a:endParaRPr lang="en-AU" sz="1200">
                        <a:effectLst/>
                        <a:latin typeface="+mn-lt"/>
                        <a:ea typeface="Calibri" panose="020F0502020204030204" pitchFamily="34" charset="0"/>
                      </a:endParaRPr>
                    </a:p>
                  </a:txBody>
                  <a:tcPr marL="89616" marR="89616" marT="44808" marB="44808">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DEDEF"/>
                    </a:solidFill>
                  </a:tcPr>
                </a:tc>
                <a:tc>
                  <a:txBody>
                    <a:bodyPr/>
                    <a:lstStyle/>
                    <a:p>
                      <a:pPr marL="342900" lvl="0" indent="-342900">
                        <a:spcAft>
                          <a:spcPts val="0"/>
                        </a:spcAft>
                        <a:buFont typeface="Wingdings" panose="05000000000000000000" pitchFamily="2" charset="2"/>
                        <a:buChar char="ü"/>
                        <a:tabLst>
                          <a:tab pos="457200" algn="l"/>
                        </a:tabLst>
                      </a:pPr>
                      <a:r>
                        <a:rPr lang="en-AU" sz="1200">
                          <a:effectLst/>
                          <a:latin typeface="+mn-lt"/>
                        </a:rPr>
                        <a:t>Dispatch Cutover Preparation Status</a:t>
                      </a:r>
                    </a:p>
                    <a:p>
                      <a:pPr marL="342900" lvl="0" indent="-342900">
                        <a:spcAft>
                          <a:spcPts val="0"/>
                        </a:spcAft>
                        <a:buFont typeface="Wingdings" panose="05000000000000000000" pitchFamily="2" charset="2"/>
                        <a:buChar char="ü"/>
                        <a:tabLst>
                          <a:tab pos="457200" algn="l"/>
                        </a:tabLst>
                      </a:pPr>
                      <a:r>
                        <a:rPr lang="en-AU" sz="1200">
                          <a:effectLst/>
                          <a:latin typeface="+mn-lt"/>
                        </a:rPr>
                        <a:t>Readiness Reporting #6</a:t>
                      </a:r>
                    </a:p>
                    <a:p>
                      <a:pPr marL="342900" lvl="0" indent="-342900" algn="l" defTabSz="685800" rtl="0" eaLnBrk="1" latinLnBrk="0" hangingPunct="1">
                        <a:spcAft>
                          <a:spcPts val="0"/>
                        </a:spcAft>
                        <a:buFont typeface="Wingdings" panose="05000000000000000000" pitchFamily="2" charset="2"/>
                        <a:buChar char="ü"/>
                        <a:tabLst>
                          <a:tab pos="457200" algn="l"/>
                        </a:tabLst>
                      </a:pPr>
                      <a:r>
                        <a:rPr lang="en-AU" sz="1200" kern="1200">
                          <a:solidFill>
                            <a:schemeClr val="dk1"/>
                          </a:solidFill>
                          <a:effectLst/>
                          <a:latin typeface="+mn-lt"/>
                          <a:ea typeface="+mn-ea"/>
                          <a:cs typeface="+mn-cs"/>
                        </a:rPr>
                        <a:t>Retail Checkpoint Criteria – assessment and outcomes</a:t>
                      </a:r>
                    </a:p>
                    <a:p>
                      <a:pPr marL="342900" lvl="0" indent="-342900" algn="l" defTabSz="685800" rtl="0" eaLnBrk="1" latinLnBrk="0" hangingPunct="1">
                        <a:spcAft>
                          <a:spcPts val="0"/>
                        </a:spcAft>
                        <a:buFont typeface="Wingdings" panose="05000000000000000000" pitchFamily="2" charset="2"/>
                        <a:buChar char="ü"/>
                        <a:tabLst>
                          <a:tab pos="457200" algn="l"/>
                        </a:tabLst>
                      </a:pPr>
                      <a:r>
                        <a:rPr lang="en-AU" sz="1200" kern="1200">
                          <a:solidFill>
                            <a:schemeClr val="dk1"/>
                          </a:solidFill>
                          <a:effectLst/>
                          <a:latin typeface="+mn-lt"/>
                          <a:ea typeface="+mn-ea"/>
                          <a:cs typeface="+mn-cs"/>
                        </a:rPr>
                        <a:t>Retail Pre-prod – status and go/no-go date</a:t>
                      </a:r>
                    </a:p>
                    <a:p>
                      <a:pPr marL="342900" lvl="0" indent="-342900" algn="l" defTabSz="685800" rtl="0" eaLnBrk="1" latinLnBrk="0" hangingPunct="1">
                        <a:spcAft>
                          <a:spcPts val="0"/>
                        </a:spcAft>
                        <a:buFont typeface="Wingdings" panose="05000000000000000000" pitchFamily="2" charset="2"/>
                        <a:buChar char="ü"/>
                        <a:tabLst>
                          <a:tab pos="457200" algn="l"/>
                        </a:tabLst>
                      </a:pPr>
                      <a:r>
                        <a:rPr lang="en-AU" sz="1200" kern="1200">
                          <a:solidFill>
                            <a:schemeClr val="dk1"/>
                          </a:solidFill>
                          <a:effectLst/>
                          <a:latin typeface="+mn-lt"/>
                          <a:ea typeface="+mn-ea"/>
                          <a:cs typeface="+mn-cs"/>
                        </a:rPr>
                        <a:t>Retail Production go-live – checkpoint date and criteria</a:t>
                      </a:r>
                    </a:p>
                    <a:p>
                      <a:pPr marL="342900" lvl="0" indent="-342900" algn="l" defTabSz="685800" rtl="0" eaLnBrk="1" latinLnBrk="0" hangingPunct="1">
                        <a:spcAft>
                          <a:spcPts val="0"/>
                        </a:spcAft>
                        <a:buFont typeface="Wingdings" panose="05000000000000000000" pitchFamily="2" charset="2"/>
                        <a:buChar char="ü"/>
                        <a:tabLst>
                          <a:tab pos="457200" algn="l"/>
                        </a:tabLst>
                      </a:pPr>
                      <a:r>
                        <a:rPr lang="en-AU" sz="1200" kern="1200">
                          <a:solidFill>
                            <a:schemeClr val="dk1"/>
                          </a:solidFill>
                          <a:effectLst/>
                          <a:latin typeface="+mn-lt"/>
                          <a:ea typeface="+mn-ea"/>
                          <a:cs typeface="+mn-cs"/>
                        </a:rPr>
                        <a:t>Settlements Certification Process Conclusions</a:t>
                      </a:r>
                    </a:p>
                  </a:txBody>
                  <a:tcPr marL="89616" marR="89616" marT="44808" marB="44808">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DEDEF"/>
                    </a:solidFill>
                  </a:tcPr>
                </a:tc>
                <a:tc>
                  <a:txBody>
                    <a:bodyPr/>
                    <a:lstStyle/>
                    <a:p>
                      <a:pPr>
                        <a:spcAft>
                          <a:spcPts val="0"/>
                        </a:spcAft>
                      </a:pPr>
                      <a:r>
                        <a:rPr lang="en-AU" sz="1200" b="1">
                          <a:effectLst/>
                          <a:latin typeface="+mn-lt"/>
                        </a:rPr>
                        <a:t>19 August</a:t>
                      </a:r>
                      <a:endParaRPr lang="en-AU" sz="1200" b="1">
                        <a:effectLst/>
                        <a:latin typeface="+mn-lt"/>
                        <a:ea typeface="Calibri" panose="020F0502020204030204" pitchFamily="34" charset="0"/>
                      </a:endParaRPr>
                    </a:p>
                  </a:txBody>
                  <a:tcPr marL="89616" marR="89616" marT="44808" marB="44808">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DEDEF"/>
                    </a:solidFill>
                  </a:tcPr>
                </a:tc>
                <a:tc>
                  <a:txBody>
                    <a:bodyPr/>
                    <a:lstStyle/>
                    <a:p>
                      <a:pPr marL="342900" lvl="0" indent="-342900">
                        <a:spcAft>
                          <a:spcPts val="0"/>
                        </a:spcAft>
                        <a:buFont typeface="+mj-lt"/>
                        <a:buAutoNum type="arabicPeriod"/>
                        <a:tabLst>
                          <a:tab pos="457200" algn="l"/>
                        </a:tabLst>
                      </a:pPr>
                      <a:r>
                        <a:rPr lang="en-AU" sz="1200">
                          <a:effectLst/>
                          <a:latin typeface="+mn-lt"/>
                        </a:rPr>
                        <a:t>Market Trial progress</a:t>
                      </a:r>
                    </a:p>
                    <a:p>
                      <a:pPr marL="342900" lvl="0" indent="-342900">
                        <a:spcAft>
                          <a:spcPts val="0"/>
                        </a:spcAft>
                        <a:buFont typeface="+mj-lt"/>
                        <a:buAutoNum type="arabicPeriod"/>
                        <a:tabLst>
                          <a:tab pos="457200" algn="l"/>
                        </a:tabLst>
                      </a:pPr>
                      <a:r>
                        <a:rPr lang="en-AU" sz="1200">
                          <a:effectLst/>
                          <a:latin typeface="+mn-lt"/>
                        </a:rPr>
                        <a:t>Risk Review – focus on rule commencement</a:t>
                      </a:r>
                    </a:p>
                    <a:p>
                      <a:pPr marL="342900" lvl="0" indent="-342900">
                        <a:spcAft>
                          <a:spcPts val="0"/>
                        </a:spcAft>
                        <a:buFont typeface="+mj-lt"/>
                        <a:buAutoNum type="arabicPeriod"/>
                        <a:tabLst>
                          <a:tab pos="457200" algn="l"/>
                        </a:tabLst>
                      </a:pPr>
                      <a:r>
                        <a:rPr lang="en-AU" sz="1200">
                          <a:effectLst/>
                          <a:latin typeface="+mn-lt"/>
                        </a:rPr>
                        <a:t>Exec Forum Agenda</a:t>
                      </a:r>
                      <a:endParaRPr lang="en-AU" sz="1200">
                        <a:effectLst/>
                        <a:latin typeface="+mn-lt"/>
                        <a:ea typeface="Calibri" panose="020F0502020204030204" pitchFamily="34" charset="0"/>
                      </a:endParaRPr>
                    </a:p>
                  </a:txBody>
                  <a:tcPr marL="89616" marR="89616" marT="44808" marB="44808">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DEDEF"/>
                    </a:solidFill>
                  </a:tcPr>
                </a:tc>
                <a:extLst>
                  <a:ext uri="{0D108BD9-81ED-4DB2-BD59-A6C34878D82A}">
                    <a16:rowId xmlns:a16="http://schemas.microsoft.com/office/drawing/2014/main" val="3009335575"/>
                  </a:ext>
                </a:extLst>
              </a:tr>
              <a:tr h="582502">
                <a:tc>
                  <a:txBody>
                    <a:bodyPr/>
                    <a:lstStyle/>
                    <a:p>
                      <a:pPr>
                        <a:spcAft>
                          <a:spcPts val="0"/>
                        </a:spcAft>
                      </a:pPr>
                      <a:r>
                        <a:rPr lang="en-AU" sz="1200">
                          <a:effectLst/>
                          <a:latin typeface="+mn-lt"/>
                        </a:rPr>
                        <a:t>23 April</a:t>
                      </a:r>
                      <a:endParaRPr lang="en-AU" sz="1200">
                        <a:effectLst/>
                        <a:latin typeface="+mn-lt"/>
                        <a:ea typeface="Calibri" panose="020F0502020204030204" pitchFamily="34" charset="0"/>
                      </a:endParaRPr>
                    </a:p>
                  </a:txBody>
                  <a:tcPr marL="89616" marR="89616" marT="44808" marB="44808">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342900" lvl="0" indent="-342900">
                        <a:spcAft>
                          <a:spcPts val="0"/>
                        </a:spcAft>
                        <a:buFont typeface="Wingdings" panose="05000000000000000000" pitchFamily="2" charset="2"/>
                        <a:buChar char="ü"/>
                        <a:tabLst>
                          <a:tab pos="457200" algn="l"/>
                        </a:tabLst>
                      </a:pPr>
                      <a:r>
                        <a:rPr lang="en-AU" sz="1200">
                          <a:effectLst/>
                          <a:latin typeface="+mn-lt"/>
                        </a:rPr>
                        <a:t>Debrief on Dispatch go-live</a:t>
                      </a:r>
                    </a:p>
                    <a:p>
                      <a:pPr marL="342900" lvl="0" indent="-342900">
                        <a:spcAft>
                          <a:spcPts val="0"/>
                        </a:spcAft>
                        <a:buFont typeface="Wingdings" panose="05000000000000000000" pitchFamily="2" charset="2"/>
                        <a:buChar char="ü"/>
                        <a:tabLst>
                          <a:tab pos="457200" algn="l"/>
                        </a:tabLst>
                      </a:pPr>
                      <a:r>
                        <a:rPr lang="en-AU" sz="1200">
                          <a:effectLst/>
                          <a:latin typeface="+mn-lt"/>
                        </a:rPr>
                        <a:t>Settlements Cutover Preparation Status</a:t>
                      </a:r>
                    </a:p>
                    <a:p>
                      <a:pPr marL="342900" lvl="0" indent="-342900">
                        <a:spcAft>
                          <a:spcPts val="0"/>
                        </a:spcAft>
                        <a:buFont typeface="Wingdings" panose="05000000000000000000" pitchFamily="2" charset="2"/>
                        <a:buChar char="ü"/>
                        <a:tabLst>
                          <a:tab pos="457200" algn="l"/>
                        </a:tabLst>
                      </a:pPr>
                      <a:r>
                        <a:rPr lang="en-AU" sz="1200">
                          <a:effectLst/>
                          <a:latin typeface="+mn-lt"/>
                        </a:rPr>
                        <a:t>Risk Review</a:t>
                      </a:r>
                    </a:p>
                    <a:p>
                      <a:pPr marL="342900" marR="0" lvl="0" indent="-342900" algn="l" defTabSz="685800" rtl="0" eaLnBrk="1" fontAlgn="auto" latinLnBrk="0" hangingPunct="1">
                        <a:lnSpc>
                          <a:spcPct val="100000"/>
                        </a:lnSpc>
                        <a:spcBef>
                          <a:spcPts val="0"/>
                        </a:spcBef>
                        <a:spcAft>
                          <a:spcPts val="0"/>
                        </a:spcAft>
                        <a:buClrTx/>
                        <a:buSzTx/>
                        <a:buFont typeface="Wingdings" panose="05000000000000000000" pitchFamily="2" charset="2"/>
                        <a:buChar char="ü"/>
                        <a:tabLst>
                          <a:tab pos="457200" algn="l"/>
                        </a:tabLst>
                        <a:defRPr/>
                      </a:pPr>
                      <a:r>
                        <a:rPr lang="en-AU" sz="1200" kern="1200">
                          <a:solidFill>
                            <a:schemeClr val="dk1"/>
                          </a:solidFill>
                          <a:effectLst/>
                          <a:latin typeface="+mn-lt"/>
                          <a:ea typeface="+mn-ea"/>
                          <a:cs typeface="+mn-cs"/>
                        </a:rPr>
                        <a:t>Retail Checkpoint Criteria – assessment and outcomes</a:t>
                      </a:r>
                    </a:p>
                    <a:p>
                      <a:pPr marL="342900" marR="0" lvl="0" indent="-342900" algn="l" defTabSz="685800" rtl="0" eaLnBrk="1" fontAlgn="auto" latinLnBrk="0" hangingPunct="1">
                        <a:lnSpc>
                          <a:spcPct val="100000"/>
                        </a:lnSpc>
                        <a:spcBef>
                          <a:spcPts val="0"/>
                        </a:spcBef>
                        <a:spcAft>
                          <a:spcPts val="0"/>
                        </a:spcAft>
                        <a:buClrTx/>
                        <a:buSzTx/>
                        <a:buFont typeface="Wingdings" panose="05000000000000000000" pitchFamily="2" charset="2"/>
                        <a:buChar char="ü"/>
                        <a:tabLst>
                          <a:tab pos="457200" algn="l"/>
                        </a:tabLst>
                        <a:defRPr/>
                      </a:pPr>
                      <a:r>
                        <a:rPr lang="en-AU" sz="1200" kern="1200">
                          <a:solidFill>
                            <a:schemeClr val="dk1"/>
                          </a:solidFill>
                          <a:effectLst/>
                          <a:latin typeface="+mn-lt"/>
                          <a:ea typeface="+mn-ea"/>
                          <a:cs typeface="+mn-cs"/>
                        </a:rPr>
                        <a:t>Retail Production go-live – confirmation of go/no-go date</a:t>
                      </a:r>
                    </a:p>
                  </a:txBody>
                  <a:tcPr marL="89616" marR="89616" marT="44808" marB="44808">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spcAft>
                          <a:spcPts val="0"/>
                        </a:spcAft>
                      </a:pPr>
                      <a:r>
                        <a:rPr lang="en-AU" sz="1200" b="1">
                          <a:effectLst/>
                          <a:latin typeface="+mn-lt"/>
                        </a:rPr>
                        <a:t>16 September</a:t>
                      </a:r>
                      <a:endParaRPr lang="en-AU" sz="1200" b="1">
                        <a:effectLst/>
                        <a:latin typeface="+mn-lt"/>
                        <a:ea typeface="Calibri" panose="020F0502020204030204" pitchFamily="34" charset="0"/>
                      </a:endParaRPr>
                    </a:p>
                  </a:txBody>
                  <a:tcPr marL="89616" marR="89616" marT="44808" marB="44808">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342900" lvl="0" indent="-342900">
                        <a:spcAft>
                          <a:spcPts val="0"/>
                        </a:spcAft>
                        <a:buFont typeface="+mj-lt"/>
                        <a:buAutoNum type="arabicPeriod"/>
                        <a:tabLst>
                          <a:tab pos="457200" algn="l"/>
                        </a:tabLst>
                      </a:pPr>
                      <a:r>
                        <a:rPr lang="en-AU" sz="1200">
                          <a:effectLst/>
                          <a:latin typeface="+mn-lt"/>
                        </a:rPr>
                        <a:t>Results of Market Trial </a:t>
                      </a:r>
                    </a:p>
                    <a:p>
                      <a:pPr marL="342900" lvl="0" indent="-342900">
                        <a:spcAft>
                          <a:spcPts val="0"/>
                        </a:spcAft>
                        <a:buFont typeface="+mj-lt"/>
                        <a:buAutoNum type="arabicPeriod"/>
                        <a:tabLst>
                          <a:tab pos="457200" algn="l"/>
                        </a:tabLst>
                      </a:pPr>
                      <a:r>
                        <a:rPr lang="en-AU" sz="1200">
                          <a:effectLst/>
                          <a:latin typeface="+mn-lt"/>
                        </a:rPr>
                        <a:t>Preparing for 1 Oct – Ind Go-Live Plan review</a:t>
                      </a:r>
                    </a:p>
                    <a:p>
                      <a:pPr marL="342900" lvl="0" indent="-342900">
                        <a:spcAft>
                          <a:spcPts val="0"/>
                        </a:spcAft>
                        <a:buFont typeface="+mj-lt"/>
                        <a:buAutoNum type="arabicPeriod"/>
                        <a:tabLst>
                          <a:tab pos="457200" algn="l"/>
                        </a:tabLst>
                      </a:pPr>
                      <a:r>
                        <a:rPr lang="en-AU" sz="1200">
                          <a:effectLst/>
                          <a:latin typeface="+mn-lt"/>
                        </a:rPr>
                        <a:t>Readiness Reporting #9</a:t>
                      </a:r>
                      <a:endParaRPr lang="en-AU" sz="1200">
                        <a:effectLst/>
                        <a:latin typeface="+mn-lt"/>
                        <a:ea typeface="Calibri" panose="020F0502020204030204" pitchFamily="34" charset="0"/>
                      </a:endParaRPr>
                    </a:p>
                  </a:txBody>
                  <a:tcPr marL="89616" marR="89616" marT="44808" marB="44808">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742869260"/>
                  </a:ext>
                </a:extLst>
              </a:tr>
              <a:tr h="911092">
                <a:tc>
                  <a:txBody>
                    <a:bodyPr/>
                    <a:lstStyle/>
                    <a:p>
                      <a:pPr>
                        <a:spcAft>
                          <a:spcPts val="0"/>
                        </a:spcAft>
                      </a:pPr>
                      <a:r>
                        <a:rPr lang="en-AU" sz="1200" b="1">
                          <a:effectLst/>
                          <a:latin typeface="+mn-lt"/>
                        </a:rPr>
                        <a:t>19 May</a:t>
                      </a:r>
                      <a:endParaRPr lang="en-AU" sz="1200" b="1">
                        <a:effectLst/>
                        <a:latin typeface="+mn-lt"/>
                        <a:ea typeface="Calibri" panose="020F0502020204030204" pitchFamily="34" charset="0"/>
                      </a:endParaRPr>
                    </a:p>
                  </a:txBody>
                  <a:tcPr marL="89616" marR="89616" marT="44808" marB="44808">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DEDEF"/>
                    </a:solidFill>
                  </a:tcPr>
                </a:tc>
                <a:tc>
                  <a:txBody>
                    <a:bodyPr/>
                    <a:lstStyle/>
                    <a:p>
                      <a:pPr marL="342900" lvl="0" indent="-342900">
                        <a:spcAft>
                          <a:spcPts val="0"/>
                        </a:spcAft>
                        <a:buFont typeface="+mj-lt"/>
                        <a:buAutoNum type="arabicPeriod"/>
                        <a:tabLst>
                          <a:tab pos="457200" algn="l"/>
                        </a:tabLst>
                      </a:pPr>
                      <a:r>
                        <a:rPr lang="en-AU" sz="1200">
                          <a:effectLst/>
                          <a:latin typeface="+mn-lt"/>
                        </a:rPr>
                        <a:t>Readiness Reporting #7</a:t>
                      </a:r>
                    </a:p>
                    <a:p>
                      <a:pPr marL="342900" lvl="0" indent="-342900">
                        <a:spcAft>
                          <a:spcPts val="0"/>
                        </a:spcAft>
                        <a:buFont typeface="+mj-lt"/>
                        <a:buAutoNum type="arabicPeriod"/>
                        <a:tabLst>
                          <a:tab pos="457200" algn="l"/>
                        </a:tabLst>
                      </a:pPr>
                      <a:r>
                        <a:rPr lang="en-AU" sz="1200">
                          <a:effectLst/>
                          <a:latin typeface="+mn-lt"/>
                        </a:rPr>
                        <a:t>Exec Forum Agenda</a:t>
                      </a:r>
                    </a:p>
                    <a:p>
                      <a:pPr marL="342900" marR="0" lvl="0" indent="-342900" algn="l" defTabSz="685800" rtl="0" eaLnBrk="1" fontAlgn="auto" latinLnBrk="0" hangingPunct="1">
                        <a:lnSpc>
                          <a:spcPct val="100000"/>
                        </a:lnSpc>
                        <a:spcBef>
                          <a:spcPts val="0"/>
                        </a:spcBef>
                        <a:spcAft>
                          <a:spcPts val="0"/>
                        </a:spcAft>
                        <a:buClrTx/>
                        <a:buSzTx/>
                        <a:buFont typeface="+mj-lt"/>
                        <a:buAutoNum type="arabicPeriod"/>
                        <a:tabLst>
                          <a:tab pos="457200" algn="l"/>
                        </a:tabLst>
                        <a:defRPr/>
                      </a:pPr>
                      <a:r>
                        <a:rPr lang="en-AU" sz="1200">
                          <a:effectLst/>
                          <a:latin typeface="+mn-lt"/>
                        </a:rPr>
                        <a:t>Approach to Global Settlements engagement – </a:t>
                      </a:r>
                      <a:r>
                        <a:rPr lang="en-AU" sz="1200">
                          <a:solidFill>
                            <a:srgbClr val="FF0000"/>
                          </a:solidFill>
                          <a:effectLst/>
                          <a:latin typeface="+mn-lt"/>
                        </a:rPr>
                        <a:t>due to focused efforts in the Retail workstream, this discussion will be postponed until at least August.</a:t>
                      </a:r>
                    </a:p>
                    <a:p>
                      <a:pPr marL="342900" marR="0" lvl="0" indent="-342900" algn="l" defTabSz="685800" rtl="0" eaLnBrk="1" fontAlgn="auto" latinLnBrk="0" hangingPunct="1">
                        <a:lnSpc>
                          <a:spcPct val="100000"/>
                        </a:lnSpc>
                        <a:spcBef>
                          <a:spcPts val="0"/>
                        </a:spcBef>
                        <a:spcAft>
                          <a:spcPts val="0"/>
                        </a:spcAft>
                        <a:buClrTx/>
                        <a:buSzTx/>
                        <a:buFont typeface="+mj-lt"/>
                        <a:buAutoNum type="arabicPeriod"/>
                        <a:tabLst>
                          <a:tab pos="457200" algn="l"/>
                        </a:tabLst>
                        <a:defRPr/>
                      </a:pPr>
                      <a:r>
                        <a:rPr lang="en-AU" sz="1200">
                          <a:effectLst/>
                          <a:latin typeface="+mn-lt"/>
                          <a:ea typeface="Calibri" panose="020F0502020204030204" pitchFamily="34" charset="0"/>
                        </a:rPr>
                        <a:t>Retail Production: Confirming go/no-go</a:t>
                      </a:r>
                    </a:p>
                    <a:p>
                      <a:pPr marL="342900" marR="0" lvl="0" indent="-342900" algn="l" defTabSz="685800" rtl="0" eaLnBrk="1" fontAlgn="auto" latinLnBrk="0" hangingPunct="1">
                        <a:lnSpc>
                          <a:spcPct val="100000"/>
                        </a:lnSpc>
                        <a:spcBef>
                          <a:spcPts val="0"/>
                        </a:spcBef>
                        <a:spcAft>
                          <a:spcPts val="0"/>
                        </a:spcAft>
                        <a:buClrTx/>
                        <a:buSzTx/>
                        <a:buFont typeface="+mj-lt"/>
                        <a:buAutoNum type="arabicPeriod"/>
                        <a:tabLst>
                          <a:tab pos="457200" algn="l"/>
                        </a:tabLst>
                        <a:defRPr/>
                      </a:pPr>
                      <a:r>
                        <a:rPr lang="en-AU" sz="1200" strike="sngStrike">
                          <a:solidFill>
                            <a:srgbClr val="FF0000"/>
                          </a:solidFill>
                          <a:effectLst/>
                          <a:latin typeface="+mn-lt"/>
                          <a:ea typeface="Calibri" panose="020F0502020204030204" pitchFamily="34" charset="0"/>
                        </a:rPr>
                        <a:t>Retail Cutover Preparation Status* - postponed </a:t>
                      </a:r>
                    </a:p>
                  </a:txBody>
                  <a:tcPr marL="89616" marR="89616" marT="44808" marB="44808">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DEDEF"/>
                    </a:solidFill>
                  </a:tcPr>
                </a:tc>
                <a:tc>
                  <a:txBody>
                    <a:bodyPr/>
                    <a:lstStyle/>
                    <a:p>
                      <a:pPr>
                        <a:spcAft>
                          <a:spcPts val="0"/>
                        </a:spcAft>
                      </a:pPr>
                      <a:r>
                        <a:rPr lang="en-AU" sz="1200" b="1">
                          <a:effectLst/>
                          <a:latin typeface="+mn-lt"/>
                        </a:rPr>
                        <a:t>22 October</a:t>
                      </a:r>
                      <a:endParaRPr lang="en-AU" sz="1200" b="1">
                        <a:effectLst/>
                        <a:latin typeface="+mn-lt"/>
                        <a:ea typeface="Calibri" panose="020F0502020204030204" pitchFamily="34" charset="0"/>
                      </a:endParaRPr>
                    </a:p>
                  </a:txBody>
                  <a:tcPr marL="89616" marR="89616" marT="44808" marB="44808">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DEDEF"/>
                    </a:solidFill>
                  </a:tcPr>
                </a:tc>
                <a:tc>
                  <a:txBody>
                    <a:bodyPr/>
                    <a:lstStyle/>
                    <a:p>
                      <a:pPr marL="342900" lvl="0" indent="-342900">
                        <a:spcAft>
                          <a:spcPts val="0"/>
                        </a:spcAft>
                        <a:buFont typeface="+mj-lt"/>
                        <a:buAutoNum type="arabicPeriod"/>
                        <a:tabLst>
                          <a:tab pos="457200" algn="l"/>
                        </a:tabLst>
                      </a:pPr>
                      <a:r>
                        <a:rPr lang="en-AU" sz="1200">
                          <a:effectLst/>
                          <a:latin typeface="+mn-lt"/>
                        </a:rPr>
                        <a:t>Debrief and reconfirmation of approach for Global Settlements</a:t>
                      </a:r>
                      <a:endParaRPr lang="en-AU" sz="1200">
                        <a:effectLst/>
                        <a:latin typeface="+mn-lt"/>
                        <a:ea typeface="Calibri" panose="020F0502020204030204" pitchFamily="34" charset="0"/>
                      </a:endParaRPr>
                    </a:p>
                  </a:txBody>
                  <a:tcPr marL="89616" marR="89616" marT="44808" marB="44808">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DEDEF"/>
                    </a:solidFill>
                  </a:tcPr>
                </a:tc>
                <a:extLst>
                  <a:ext uri="{0D108BD9-81ED-4DB2-BD59-A6C34878D82A}">
                    <a16:rowId xmlns:a16="http://schemas.microsoft.com/office/drawing/2014/main" val="3615950699"/>
                  </a:ext>
                </a:extLst>
              </a:tr>
            </a:tbl>
          </a:graphicData>
        </a:graphic>
      </p:graphicFrame>
      <p:sp>
        <p:nvSpPr>
          <p:cNvPr id="4" name="Date Placeholder 3">
            <a:extLst>
              <a:ext uri="{FF2B5EF4-FFF2-40B4-BE49-F238E27FC236}">
                <a16:creationId xmlns:a16="http://schemas.microsoft.com/office/drawing/2014/main" id="{09F67B29-7655-4822-86A5-428350C3CD28}"/>
              </a:ext>
            </a:extLst>
          </p:cNvPr>
          <p:cNvSpPr>
            <a:spLocks noGrp="1"/>
          </p:cNvSpPr>
          <p:nvPr>
            <p:ph type="dt" sz="half" idx="10"/>
          </p:nvPr>
        </p:nvSpPr>
        <p:spPr/>
        <p:txBody>
          <a:bodyPr/>
          <a:lstStyle/>
          <a:p>
            <a:fld id="{681D5AC9-D7BA-485E-B465-DE82470048ED}" type="datetime1">
              <a:rPr lang="en-AU" smtClean="0"/>
              <a:t>20/05/2021</a:t>
            </a:fld>
            <a:endParaRPr lang="en-AU"/>
          </a:p>
        </p:txBody>
      </p:sp>
      <p:sp>
        <p:nvSpPr>
          <p:cNvPr id="6" name="Slide Number Placeholder 5">
            <a:extLst>
              <a:ext uri="{FF2B5EF4-FFF2-40B4-BE49-F238E27FC236}">
                <a16:creationId xmlns:a16="http://schemas.microsoft.com/office/drawing/2014/main" id="{9F2884AC-5EC3-48A4-944A-0C8E6D45DC43}"/>
              </a:ext>
            </a:extLst>
          </p:cNvPr>
          <p:cNvSpPr>
            <a:spLocks noGrp="1"/>
          </p:cNvSpPr>
          <p:nvPr>
            <p:ph type="sldNum" sz="quarter" idx="12"/>
          </p:nvPr>
        </p:nvSpPr>
        <p:spPr/>
        <p:txBody>
          <a:bodyPr/>
          <a:lstStyle/>
          <a:p>
            <a:fld id="{4EC81F68-4976-451A-B2E9-79BCBD2F70CC}" type="slidenum">
              <a:rPr lang="en-AU" smtClean="0"/>
              <a:pPr/>
              <a:t>38</a:t>
            </a:fld>
            <a:endParaRPr lang="en-AU"/>
          </a:p>
        </p:txBody>
      </p:sp>
      <p:sp>
        <p:nvSpPr>
          <p:cNvPr id="10" name="TextBox 9">
            <a:extLst>
              <a:ext uri="{FF2B5EF4-FFF2-40B4-BE49-F238E27FC236}">
                <a16:creationId xmlns:a16="http://schemas.microsoft.com/office/drawing/2014/main" id="{D9507E20-939A-4529-8D06-922E2A3999DE}"/>
              </a:ext>
            </a:extLst>
          </p:cNvPr>
          <p:cNvSpPr txBox="1"/>
          <p:nvPr/>
        </p:nvSpPr>
        <p:spPr>
          <a:xfrm>
            <a:off x="1863181" y="150916"/>
            <a:ext cx="8301895" cy="523220"/>
          </a:xfrm>
          <a:prstGeom prst="rect">
            <a:avLst/>
          </a:prstGeom>
          <a:noFill/>
        </p:spPr>
        <p:txBody>
          <a:bodyPr wrap="square" rtlCol="0">
            <a:spAutoFit/>
          </a:bodyPr>
          <a:lstStyle/>
          <a:p>
            <a:r>
              <a:rPr lang="en-AU" sz="1400" b="1">
                <a:solidFill>
                  <a:schemeClr val="bg1"/>
                </a:solidFill>
              </a:rPr>
              <a:t>This table provides a list of key topics. The normal updates will also be provided at each PCF. This table will evolve as the year progresses.</a:t>
            </a:r>
          </a:p>
        </p:txBody>
      </p:sp>
      <p:sp>
        <p:nvSpPr>
          <p:cNvPr id="2" name="TextBox 1">
            <a:extLst>
              <a:ext uri="{FF2B5EF4-FFF2-40B4-BE49-F238E27FC236}">
                <a16:creationId xmlns:a16="http://schemas.microsoft.com/office/drawing/2014/main" id="{19991EE0-5D5C-4C8A-897A-03B6E05A42BC}"/>
              </a:ext>
            </a:extLst>
          </p:cNvPr>
          <p:cNvSpPr txBox="1"/>
          <p:nvPr/>
        </p:nvSpPr>
        <p:spPr>
          <a:xfrm>
            <a:off x="8451980" y="769019"/>
            <a:ext cx="2228850" cy="461665"/>
          </a:xfrm>
          <a:prstGeom prst="rect">
            <a:avLst/>
          </a:prstGeom>
          <a:noFill/>
          <a:ln w="28575">
            <a:solidFill>
              <a:schemeClr val="accent6"/>
            </a:solidFill>
          </a:ln>
        </p:spPr>
        <p:txBody>
          <a:bodyPr wrap="square" rtlCol="0">
            <a:spAutoFit/>
          </a:bodyPr>
          <a:lstStyle/>
          <a:p>
            <a:r>
              <a:rPr lang="en-AU" sz="1200">
                <a:solidFill>
                  <a:schemeClr val="bg1"/>
                </a:solidFill>
              </a:rPr>
              <a:t>*Dates depend on Go/No-Go notice </a:t>
            </a:r>
          </a:p>
        </p:txBody>
      </p:sp>
    </p:spTree>
    <p:extLst>
      <p:ext uri="{BB962C8B-B14F-4D97-AF65-F5344CB8AC3E}">
        <p14:creationId xmlns:p14="http://schemas.microsoft.com/office/powerpoint/2010/main" val="263066386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0F794-75E7-45E1-BCFA-F81CC24F3023}"/>
              </a:ext>
            </a:extLst>
          </p:cNvPr>
          <p:cNvSpPr>
            <a:spLocks noGrp="1"/>
          </p:cNvSpPr>
          <p:nvPr>
            <p:ph type="title"/>
          </p:nvPr>
        </p:nvSpPr>
        <p:spPr/>
        <p:txBody>
          <a:bodyPr/>
          <a:lstStyle/>
          <a:p>
            <a:r>
              <a:rPr lang="en-AU"/>
              <a:t>Upcoming Meetings</a:t>
            </a:r>
            <a:br>
              <a:rPr lang="en-AU"/>
            </a:br>
            <a:br>
              <a:rPr lang="en-AU"/>
            </a:br>
            <a:r>
              <a:rPr lang="en-AU" sz="2400">
                <a:hlinkClick r:id="rId3"/>
              </a:rPr>
              <a:t>AEMO | Program Calendar and Timelines</a:t>
            </a:r>
            <a:endParaRPr lang="en-AU" sz="2400"/>
          </a:p>
        </p:txBody>
      </p:sp>
      <p:sp>
        <p:nvSpPr>
          <p:cNvPr id="4" name="Slide Number Placeholder 3">
            <a:extLst>
              <a:ext uri="{FF2B5EF4-FFF2-40B4-BE49-F238E27FC236}">
                <a16:creationId xmlns:a16="http://schemas.microsoft.com/office/drawing/2014/main" id="{2D03ABAD-9C6A-4BF0-8B3C-0E79EF5FD232}"/>
              </a:ext>
            </a:extLst>
          </p:cNvPr>
          <p:cNvSpPr>
            <a:spLocks noGrp="1"/>
          </p:cNvSpPr>
          <p:nvPr>
            <p:ph type="sldNum" sz="quarter" idx="12"/>
          </p:nvPr>
        </p:nvSpPr>
        <p:spPr/>
        <p:txBody>
          <a:bodyPr/>
          <a:lstStyle/>
          <a:p>
            <a:fld id="{4EC81F68-4976-451A-B2E9-79BCBD2F70CC}" type="slidenum">
              <a:rPr lang="en-AU" smtClean="0"/>
              <a:t>39</a:t>
            </a:fld>
            <a:endParaRPr lang="en-AU"/>
          </a:p>
        </p:txBody>
      </p:sp>
      <p:sp>
        <p:nvSpPr>
          <p:cNvPr id="6" name="TextBox 5">
            <a:extLst>
              <a:ext uri="{FF2B5EF4-FFF2-40B4-BE49-F238E27FC236}">
                <a16:creationId xmlns:a16="http://schemas.microsoft.com/office/drawing/2014/main" id="{CBDE5C14-0CAA-41E4-89EE-4A8A228C72F9}"/>
              </a:ext>
            </a:extLst>
          </p:cNvPr>
          <p:cNvSpPr txBox="1"/>
          <p:nvPr/>
        </p:nvSpPr>
        <p:spPr>
          <a:xfrm>
            <a:off x="265200" y="5640225"/>
            <a:ext cx="1771191" cy="276999"/>
          </a:xfrm>
          <a:prstGeom prst="rect">
            <a:avLst/>
          </a:prstGeom>
          <a:noFill/>
        </p:spPr>
        <p:txBody>
          <a:bodyPr wrap="none" lIns="91440" tIns="45720" rIns="91440" bIns="45720" rtlCol="0" anchor="t">
            <a:spAutoFit/>
          </a:bodyPr>
          <a:lstStyle/>
          <a:p>
            <a:pPr lvl="0"/>
            <a:r>
              <a:rPr lang="en-AU" sz="1200">
                <a:solidFill>
                  <a:schemeClr val="bg1"/>
                </a:solidFill>
                <a:latin typeface="Segoe UI Semilight"/>
              </a:rPr>
              <a:t>Current as at 11/05/2021</a:t>
            </a:r>
          </a:p>
        </p:txBody>
      </p:sp>
      <p:pic>
        <p:nvPicPr>
          <p:cNvPr id="7" name="Picture 6">
            <a:extLst>
              <a:ext uri="{FF2B5EF4-FFF2-40B4-BE49-F238E27FC236}">
                <a16:creationId xmlns:a16="http://schemas.microsoft.com/office/drawing/2014/main" id="{2B5FDCEC-84FF-4E4C-938B-750E0C36BC3D}"/>
              </a:ext>
            </a:extLst>
          </p:cNvPr>
          <p:cNvPicPr>
            <a:picLocks noChangeAspect="1"/>
          </p:cNvPicPr>
          <p:nvPr/>
        </p:nvPicPr>
        <p:blipFill>
          <a:blip r:embed="rId4"/>
          <a:stretch>
            <a:fillRect/>
          </a:stretch>
        </p:blipFill>
        <p:spPr>
          <a:xfrm>
            <a:off x="60532" y="6243637"/>
            <a:ext cx="1371600" cy="590550"/>
          </a:xfrm>
          <a:prstGeom prst="rect">
            <a:avLst/>
          </a:prstGeom>
        </p:spPr>
      </p:pic>
      <p:graphicFrame>
        <p:nvGraphicFramePr>
          <p:cNvPr id="3" name="Object 2">
            <a:extLst>
              <a:ext uri="{FF2B5EF4-FFF2-40B4-BE49-F238E27FC236}">
                <a16:creationId xmlns:a16="http://schemas.microsoft.com/office/drawing/2014/main" id="{196C37E4-3551-47A2-95FA-0FED8C729370}"/>
              </a:ext>
            </a:extLst>
          </p:cNvPr>
          <p:cNvGraphicFramePr>
            <a:graphicFrameLocks noChangeAspect="1"/>
          </p:cNvGraphicFramePr>
          <p:nvPr>
            <p:extLst>
              <p:ext uri="{D42A27DB-BD31-4B8C-83A1-F6EECF244321}">
                <p14:modId xmlns:p14="http://schemas.microsoft.com/office/powerpoint/2010/main" val="433835515"/>
              </p:ext>
            </p:extLst>
          </p:nvPr>
        </p:nvGraphicFramePr>
        <p:xfrm>
          <a:off x="8874866" y="813214"/>
          <a:ext cx="1927017" cy="5657896"/>
        </p:xfrm>
        <a:graphic>
          <a:graphicData uri="http://schemas.openxmlformats.org/presentationml/2006/ole">
            <mc:AlternateContent xmlns:mc="http://schemas.openxmlformats.org/markup-compatibility/2006">
              <mc:Choice xmlns:v="urn:schemas-microsoft-com:vml" Requires="v">
                <p:oleObj spid="_x0000_s64513" name="Worksheet" r:id="rId5" imgW="1689125" imgH="4959438" progId="Excel.Sheet.12">
                  <p:embed/>
                </p:oleObj>
              </mc:Choice>
              <mc:Fallback>
                <p:oleObj name="Worksheet" r:id="rId5" imgW="1689125" imgH="4959438" progId="Excel.Sheet.12">
                  <p:embed/>
                  <p:pic>
                    <p:nvPicPr>
                      <p:cNvPr id="3" name="Object 2">
                        <a:extLst>
                          <a:ext uri="{FF2B5EF4-FFF2-40B4-BE49-F238E27FC236}">
                            <a16:creationId xmlns:a16="http://schemas.microsoft.com/office/drawing/2014/main" id="{196C37E4-3551-47A2-95FA-0FED8C729370}"/>
                          </a:ext>
                        </a:extLst>
                      </p:cNvPr>
                      <p:cNvPicPr/>
                      <p:nvPr/>
                    </p:nvPicPr>
                    <p:blipFill>
                      <a:blip r:embed="rId6"/>
                      <a:stretch>
                        <a:fillRect/>
                      </a:stretch>
                    </p:blipFill>
                    <p:spPr>
                      <a:xfrm>
                        <a:off x="8874866" y="813214"/>
                        <a:ext cx="1927017" cy="5657896"/>
                      </a:xfrm>
                      <a:prstGeom prst="rect">
                        <a:avLst/>
                      </a:prstGeom>
                    </p:spPr>
                  </p:pic>
                </p:oleObj>
              </mc:Fallback>
            </mc:AlternateContent>
          </a:graphicData>
        </a:graphic>
      </p:graphicFrame>
      <p:grpSp>
        <p:nvGrpSpPr>
          <p:cNvPr id="15" name="Group 14">
            <a:extLst>
              <a:ext uri="{FF2B5EF4-FFF2-40B4-BE49-F238E27FC236}">
                <a16:creationId xmlns:a16="http://schemas.microsoft.com/office/drawing/2014/main" id="{CAC93EC1-1E95-453A-9227-89E724578376}"/>
              </a:ext>
            </a:extLst>
          </p:cNvPr>
          <p:cNvGrpSpPr/>
          <p:nvPr/>
        </p:nvGrpSpPr>
        <p:grpSpPr>
          <a:xfrm>
            <a:off x="5529165" y="380897"/>
            <a:ext cx="2391666" cy="6096206"/>
            <a:chOff x="5737351" y="867600"/>
            <a:chExt cx="2006601" cy="5603510"/>
          </a:xfrm>
        </p:grpSpPr>
        <p:graphicFrame>
          <p:nvGraphicFramePr>
            <p:cNvPr id="12" name="Object 11">
              <a:extLst>
                <a:ext uri="{FF2B5EF4-FFF2-40B4-BE49-F238E27FC236}">
                  <a16:creationId xmlns:a16="http://schemas.microsoft.com/office/drawing/2014/main" id="{D1DDE9E6-66AB-432A-AF51-499FF95AF39A}"/>
                </a:ext>
              </a:extLst>
            </p:cNvPr>
            <p:cNvGraphicFramePr>
              <a:graphicFrameLocks noChangeAspect="1"/>
            </p:cNvGraphicFramePr>
            <p:nvPr>
              <p:extLst>
                <p:ext uri="{D42A27DB-BD31-4B8C-83A1-F6EECF244321}">
                  <p14:modId xmlns:p14="http://schemas.microsoft.com/office/powerpoint/2010/main" val="3544878791"/>
                </p:ext>
              </p:extLst>
            </p:nvPr>
          </p:nvGraphicFramePr>
          <p:xfrm>
            <a:off x="5737351" y="867600"/>
            <a:ext cx="2006600" cy="1828800"/>
          </p:xfrm>
          <a:graphic>
            <a:graphicData uri="http://schemas.openxmlformats.org/presentationml/2006/ole">
              <mc:AlternateContent xmlns:mc="http://schemas.openxmlformats.org/markup-compatibility/2006">
                <mc:Choice xmlns:v="urn:schemas-microsoft-com:vml" Requires="v">
                  <p:oleObj spid="_x0000_s64514" name="Worksheet" r:id="rId7" imgW="2006748" imgH="1828800" progId="Excel.Sheet.12">
                    <p:embed/>
                  </p:oleObj>
                </mc:Choice>
                <mc:Fallback>
                  <p:oleObj name="Worksheet" r:id="rId7" imgW="2006748" imgH="1828800" progId="Excel.Sheet.12">
                    <p:embed/>
                    <p:pic>
                      <p:nvPicPr>
                        <p:cNvPr id="12" name="Object 11">
                          <a:extLst>
                            <a:ext uri="{FF2B5EF4-FFF2-40B4-BE49-F238E27FC236}">
                              <a16:creationId xmlns:a16="http://schemas.microsoft.com/office/drawing/2014/main" id="{D1DDE9E6-66AB-432A-AF51-499FF95AF39A}"/>
                            </a:ext>
                          </a:extLst>
                        </p:cNvPr>
                        <p:cNvPicPr/>
                        <p:nvPr/>
                      </p:nvPicPr>
                      <p:blipFill>
                        <a:blip r:embed="rId8"/>
                        <a:stretch>
                          <a:fillRect/>
                        </a:stretch>
                      </p:blipFill>
                      <p:spPr>
                        <a:xfrm>
                          <a:off x="5737351" y="867600"/>
                          <a:ext cx="2006600" cy="1828800"/>
                        </a:xfrm>
                        <a:prstGeom prst="rect">
                          <a:avLst/>
                        </a:prstGeom>
                      </p:spPr>
                    </p:pic>
                  </p:oleObj>
                </mc:Fallback>
              </mc:AlternateContent>
            </a:graphicData>
          </a:graphic>
        </p:graphicFrame>
        <p:graphicFrame>
          <p:nvGraphicFramePr>
            <p:cNvPr id="13" name="Object 12">
              <a:extLst>
                <a:ext uri="{FF2B5EF4-FFF2-40B4-BE49-F238E27FC236}">
                  <a16:creationId xmlns:a16="http://schemas.microsoft.com/office/drawing/2014/main" id="{9E7AAE20-08F2-44C8-BF5D-89B116A0585B}"/>
                </a:ext>
              </a:extLst>
            </p:cNvPr>
            <p:cNvGraphicFramePr>
              <a:graphicFrameLocks noChangeAspect="1"/>
            </p:cNvGraphicFramePr>
            <p:nvPr>
              <p:extLst>
                <p:ext uri="{D42A27DB-BD31-4B8C-83A1-F6EECF244321}">
                  <p14:modId xmlns:p14="http://schemas.microsoft.com/office/powerpoint/2010/main" val="25134060"/>
                </p:ext>
              </p:extLst>
            </p:nvPr>
          </p:nvGraphicFramePr>
          <p:xfrm>
            <a:off x="5737352" y="2983555"/>
            <a:ext cx="2006600" cy="1600200"/>
          </p:xfrm>
          <a:graphic>
            <a:graphicData uri="http://schemas.openxmlformats.org/presentationml/2006/ole">
              <mc:AlternateContent xmlns:mc="http://schemas.openxmlformats.org/markup-compatibility/2006">
                <mc:Choice xmlns:v="urn:schemas-microsoft-com:vml" Requires="v">
                  <p:oleObj spid="_x0000_s64515" name="Worksheet" r:id="rId9" imgW="2006748" imgH="1600200" progId="Excel.Sheet.12">
                    <p:embed/>
                  </p:oleObj>
                </mc:Choice>
                <mc:Fallback>
                  <p:oleObj name="Worksheet" r:id="rId9" imgW="2006748" imgH="1600200" progId="Excel.Sheet.12">
                    <p:embed/>
                    <p:pic>
                      <p:nvPicPr>
                        <p:cNvPr id="13" name="Object 12">
                          <a:extLst>
                            <a:ext uri="{FF2B5EF4-FFF2-40B4-BE49-F238E27FC236}">
                              <a16:creationId xmlns:a16="http://schemas.microsoft.com/office/drawing/2014/main" id="{9E7AAE20-08F2-44C8-BF5D-89B116A0585B}"/>
                            </a:ext>
                          </a:extLst>
                        </p:cNvPr>
                        <p:cNvPicPr/>
                        <p:nvPr/>
                      </p:nvPicPr>
                      <p:blipFill>
                        <a:blip r:embed="rId10"/>
                        <a:stretch>
                          <a:fillRect/>
                        </a:stretch>
                      </p:blipFill>
                      <p:spPr>
                        <a:xfrm>
                          <a:off x="5737352" y="2983555"/>
                          <a:ext cx="2006600" cy="1600200"/>
                        </a:xfrm>
                        <a:prstGeom prst="rect">
                          <a:avLst/>
                        </a:prstGeom>
                      </p:spPr>
                    </p:pic>
                  </p:oleObj>
                </mc:Fallback>
              </mc:AlternateContent>
            </a:graphicData>
          </a:graphic>
        </p:graphicFrame>
        <p:graphicFrame>
          <p:nvGraphicFramePr>
            <p:cNvPr id="14" name="Object 13">
              <a:extLst>
                <a:ext uri="{FF2B5EF4-FFF2-40B4-BE49-F238E27FC236}">
                  <a16:creationId xmlns:a16="http://schemas.microsoft.com/office/drawing/2014/main" id="{1F4F98CA-5613-48CC-B3ED-D750ABE43093}"/>
                </a:ext>
              </a:extLst>
            </p:cNvPr>
            <p:cNvGraphicFramePr>
              <a:graphicFrameLocks noChangeAspect="1"/>
            </p:cNvGraphicFramePr>
            <p:nvPr>
              <p:extLst>
                <p:ext uri="{D42A27DB-BD31-4B8C-83A1-F6EECF244321}">
                  <p14:modId xmlns:p14="http://schemas.microsoft.com/office/powerpoint/2010/main" val="2170263885"/>
                </p:ext>
              </p:extLst>
            </p:nvPr>
          </p:nvGraphicFramePr>
          <p:xfrm>
            <a:off x="5737352" y="4870910"/>
            <a:ext cx="2006600" cy="1600200"/>
          </p:xfrm>
          <a:graphic>
            <a:graphicData uri="http://schemas.openxmlformats.org/presentationml/2006/ole">
              <mc:AlternateContent xmlns:mc="http://schemas.openxmlformats.org/markup-compatibility/2006">
                <mc:Choice xmlns:v="urn:schemas-microsoft-com:vml" Requires="v">
                  <p:oleObj spid="_x0000_s64516" name="Worksheet" r:id="rId11" imgW="2006748" imgH="1600200" progId="Excel.Sheet.12">
                    <p:embed/>
                  </p:oleObj>
                </mc:Choice>
                <mc:Fallback>
                  <p:oleObj name="Worksheet" r:id="rId11" imgW="2006748" imgH="1600200" progId="Excel.Sheet.12">
                    <p:embed/>
                    <p:pic>
                      <p:nvPicPr>
                        <p:cNvPr id="14" name="Object 13">
                          <a:extLst>
                            <a:ext uri="{FF2B5EF4-FFF2-40B4-BE49-F238E27FC236}">
                              <a16:creationId xmlns:a16="http://schemas.microsoft.com/office/drawing/2014/main" id="{1F4F98CA-5613-48CC-B3ED-D750ABE43093}"/>
                            </a:ext>
                          </a:extLst>
                        </p:cNvPr>
                        <p:cNvPicPr/>
                        <p:nvPr/>
                      </p:nvPicPr>
                      <p:blipFill>
                        <a:blip r:embed="rId12"/>
                        <a:stretch>
                          <a:fillRect/>
                        </a:stretch>
                      </p:blipFill>
                      <p:spPr>
                        <a:xfrm>
                          <a:off x="5737352" y="4870910"/>
                          <a:ext cx="2006600" cy="1600200"/>
                        </a:xfrm>
                        <a:prstGeom prst="rect">
                          <a:avLst/>
                        </a:prstGeom>
                      </p:spPr>
                    </p:pic>
                  </p:oleObj>
                </mc:Fallback>
              </mc:AlternateContent>
            </a:graphicData>
          </a:graphic>
        </p:graphicFrame>
      </p:grpSp>
    </p:spTree>
    <p:extLst>
      <p:ext uri="{BB962C8B-B14F-4D97-AF65-F5344CB8AC3E}">
        <p14:creationId xmlns:p14="http://schemas.microsoft.com/office/powerpoint/2010/main" val="38407240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a:xfrm>
            <a:off x="838800" y="1768094"/>
            <a:ext cx="9144000" cy="2387600"/>
          </a:xfrm>
        </p:spPr>
        <p:txBody>
          <a:bodyPr/>
          <a:lstStyle/>
          <a:p>
            <a:r>
              <a:rPr lang="en-AU"/>
              <a:t>Welcome</a:t>
            </a:r>
          </a:p>
        </p:txBody>
      </p:sp>
      <p:sp>
        <p:nvSpPr>
          <p:cNvPr id="5" name="Text Placeholder 2">
            <a:extLst>
              <a:ext uri="{FF2B5EF4-FFF2-40B4-BE49-F238E27FC236}">
                <a16:creationId xmlns:a16="http://schemas.microsoft.com/office/drawing/2014/main" id="{CA445545-26F7-4F92-9783-EEC6DBC643A2}"/>
              </a:ext>
            </a:extLst>
          </p:cNvPr>
          <p:cNvSpPr txBox="1">
            <a:spLocks/>
          </p:cNvSpPr>
          <p:nvPr/>
        </p:nvSpPr>
        <p:spPr>
          <a:xfrm>
            <a:off x="623888" y="4589464"/>
            <a:ext cx="7886700" cy="150018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AU"/>
              <a:t>Peter Carruthers</a:t>
            </a:r>
          </a:p>
        </p:txBody>
      </p:sp>
    </p:spTree>
    <p:extLst>
      <p:ext uri="{BB962C8B-B14F-4D97-AF65-F5344CB8AC3E}">
        <p14:creationId xmlns:p14="http://schemas.microsoft.com/office/powerpoint/2010/main" val="3450926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a:xfrm>
            <a:off x="838800" y="1768094"/>
            <a:ext cx="9144000" cy="2387600"/>
          </a:xfrm>
        </p:spPr>
        <p:txBody>
          <a:bodyPr/>
          <a:lstStyle/>
          <a:p>
            <a:r>
              <a:rPr lang="en-AU"/>
              <a:t>General Questions</a:t>
            </a:r>
          </a:p>
        </p:txBody>
      </p:sp>
      <p:sp>
        <p:nvSpPr>
          <p:cNvPr id="3" name="Text Placeholder 2">
            <a:extLst>
              <a:ext uri="{FF2B5EF4-FFF2-40B4-BE49-F238E27FC236}">
                <a16:creationId xmlns:a16="http://schemas.microsoft.com/office/drawing/2014/main" id="{2F3DE4A9-BBFE-4845-A1AF-0E635FBE6ED0}"/>
              </a:ext>
            </a:extLst>
          </p:cNvPr>
          <p:cNvSpPr txBox="1">
            <a:spLocks/>
          </p:cNvSpPr>
          <p:nvPr/>
        </p:nvSpPr>
        <p:spPr>
          <a:xfrm>
            <a:off x="623888" y="4589464"/>
            <a:ext cx="7886700" cy="150018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AU"/>
              <a:t>Peter Carruthers</a:t>
            </a:r>
          </a:p>
        </p:txBody>
      </p:sp>
    </p:spTree>
    <p:extLst>
      <p:ext uri="{BB962C8B-B14F-4D97-AF65-F5344CB8AC3E}">
        <p14:creationId xmlns:p14="http://schemas.microsoft.com/office/powerpoint/2010/main" val="70414788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a:xfrm>
            <a:off x="838800" y="1768094"/>
            <a:ext cx="9144000" cy="2387600"/>
          </a:xfrm>
        </p:spPr>
        <p:txBody>
          <a:bodyPr/>
          <a:lstStyle/>
          <a:p>
            <a:r>
              <a:rPr lang="en-AU"/>
              <a:t>Meeting Close</a:t>
            </a:r>
          </a:p>
        </p:txBody>
      </p:sp>
      <p:sp>
        <p:nvSpPr>
          <p:cNvPr id="3" name="Text Placeholder 2">
            <a:extLst>
              <a:ext uri="{FF2B5EF4-FFF2-40B4-BE49-F238E27FC236}">
                <a16:creationId xmlns:a16="http://schemas.microsoft.com/office/drawing/2014/main" id="{824A2671-F8E9-4B64-8A52-A923E0EEBE5D}"/>
              </a:ext>
            </a:extLst>
          </p:cNvPr>
          <p:cNvSpPr txBox="1">
            <a:spLocks/>
          </p:cNvSpPr>
          <p:nvPr/>
        </p:nvSpPr>
        <p:spPr>
          <a:xfrm>
            <a:off x="623888" y="4589464"/>
            <a:ext cx="7886700" cy="150018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AU"/>
              <a:t>Peter Carruthers</a:t>
            </a:r>
          </a:p>
        </p:txBody>
      </p:sp>
    </p:spTree>
    <p:extLst>
      <p:ext uri="{BB962C8B-B14F-4D97-AF65-F5344CB8AC3E}">
        <p14:creationId xmlns:p14="http://schemas.microsoft.com/office/powerpoint/2010/main" val="10278952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a:xfrm>
            <a:off x="838800" y="1768094"/>
            <a:ext cx="9144000" cy="2387600"/>
          </a:xfrm>
        </p:spPr>
        <p:txBody>
          <a:bodyPr>
            <a:normAutofit/>
          </a:bodyPr>
          <a:lstStyle/>
          <a:p>
            <a:r>
              <a:rPr lang="en-AU"/>
              <a:t>Actions from Previous Meetings </a:t>
            </a:r>
          </a:p>
        </p:txBody>
      </p:sp>
      <p:sp>
        <p:nvSpPr>
          <p:cNvPr id="3" name="Text Placeholder 2">
            <a:extLst>
              <a:ext uri="{FF2B5EF4-FFF2-40B4-BE49-F238E27FC236}">
                <a16:creationId xmlns:a16="http://schemas.microsoft.com/office/drawing/2014/main" id="{2251A948-1366-415C-A9D2-137E8D89F6A2}"/>
              </a:ext>
            </a:extLst>
          </p:cNvPr>
          <p:cNvSpPr txBox="1">
            <a:spLocks/>
          </p:cNvSpPr>
          <p:nvPr/>
        </p:nvSpPr>
        <p:spPr>
          <a:xfrm>
            <a:off x="623888" y="4589464"/>
            <a:ext cx="7886700" cy="150018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AU"/>
              <a:t>Anne-Marie McCague</a:t>
            </a:r>
          </a:p>
        </p:txBody>
      </p:sp>
    </p:spTree>
    <p:extLst>
      <p:ext uri="{BB962C8B-B14F-4D97-AF65-F5344CB8AC3E}">
        <p14:creationId xmlns:p14="http://schemas.microsoft.com/office/powerpoint/2010/main" val="33042741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116C8-7CF7-4A4C-90D6-9C63B23E364E}"/>
              </a:ext>
            </a:extLst>
          </p:cNvPr>
          <p:cNvSpPr>
            <a:spLocks noGrp="1"/>
          </p:cNvSpPr>
          <p:nvPr>
            <p:ph type="title"/>
          </p:nvPr>
        </p:nvSpPr>
        <p:spPr>
          <a:xfrm>
            <a:off x="235528" y="136525"/>
            <a:ext cx="9667322" cy="1189039"/>
          </a:xfrm>
        </p:spPr>
        <p:txBody>
          <a:bodyPr vert="horz" lIns="91440" tIns="45720" rIns="91440" bIns="45720" rtlCol="0" anchor="b" anchorCtr="0">
            <a:normAutofit/>
          </a:bodyPr>
          <a:lstStyle/>
          <a:p>
            <a:r>
              <a:rPr lang="en-AU" sz="4000"/>
              <a:t>PCF Actions</a:t>
            </a:r>
          </a:p>
        </p:txBody>
      </p:sp>
      <p:sp>
        <p:nvSpPr>
          <p:cNvPr id="4" name="Slide Number Placeholder 3">
            <a:extLst>
              <a:ext uri="{FF2B5EF4-FFF2-40B4-BE49-F238E27FC236}">
                <a16:creationId xmlns:a16="http://schemas.microsoft.com/office/drawing/2014/main" id="{504F44CE-6B92-423E-9016-0AC469B5C89C}"/>
              </a:ext>
            </a:extLst>
          </p:cNvPr>
          <p:cNvSpPr>
            <a:spLocks noGrp="1"/>
          </p:cNvSpPr>
          <p:nvPr>
            <p:ph type="sldNum" sz="quarter" idx="12"/>
          </p:nvPr>
        </p:nvSpPr>
        <p:spPr/>
        <p:txBody>
          <a:bodyPr/>
          <a:lstStyle/>
          <a:p>
            <a:fld id="{4EC81F68-4976-451A-B2E9-79BCBD2F70CC}" type="slidenum">
              <a:rPr lang="en-AU" smtClean="0"/>
              <a:t>6</a:t>
            </a:fld>
            <a:endParaRPr lang="en-AU"/>
          </a:p>
        </p:txBody>
      </p:sp>
      <p:graphicFrame>
        <p:nvGraphicFramePr>
          <p:cNvPr id="9" name="Table 9">
            <a:extLst>
              <a:ext uri="{FF2B5EF4-FFF2-40B4-BE49-F238E27FC236}">
                <a16:creationId xmlns:a16="http://schemas.microsoft.com/office/drawing/2014/main" id="{C245A111-4A9D-4099-8133-976FC513006B}"/>
              </a:ext>
            </a:extLst>
          </p:cNvPr>
          <p:cNvGraphicFramePr>
            <a:graphicFrameLocks noGrp="1"/>
          </p:cNvGraphicFramePr>
          <p:nvPr>
            <p:extLst>
              <p:ext uri="{D42A27DB-BD31-4B8C-83A1-F6EECF244321}">
                <p14:modId xmlns:p14="http://schemas.microsoft.com/office/powerpoint/2010/main" val="2079970657"/>
              </p:ext>
            </p:extLst>
          </p:nvPr>
        </p:nvGraphicFramePr>
        <p:xfrm>
          <a:off x="427383" y="1713823"/>
          <a:ext cx="11340546" cy="3056960"/>
        </p:xfrm>
        <a:graphic>
          <a:graphicData uri="http://schemas.openxmlformats.org/drawingml/2006/table">
            <a:tbl>
              <a:tblPr firstRow="1" bandRow="1">
                <a:tableStyleId>{7DF18680-E054-41AD-8BC1-D1AEF772440D}</a:tableStyleId>
              </a:tblPr>
              <a:tblGrid>
                <a:gridCol w="1269390">
                  <a:extLst>
                    <a:ext uri="{9D8B030D-6E8A-4147-A177-3AD203B41FA5}">
                      <a16:colId xmlns:a16="http://schemas.microsoft.com/office/drawing/2014/main" val="149691911"/>
                    </a:ext>
                  </a:extLst>
                </a:gridCol>
                <a:gridCol w="1415371">
                  <a:extLst>
                    <a:ext uri="{9D8B030D-6E8A-4147-A177-3AD203B41FA5}">
                      <a16:colId xmlns:a16="http://schemas.microsoft.com/office/drawing/2014/main" val="142503406"/>
                    </a:ext>
                  </a:extLst>
                </a:gridCol>
                <a:gridCol w="5213324">
                  <a:extLst>
                    <a:ext uri="{9D8B030D-6E8A-4147-A177-3AD203B41FA5}">
                      <a16:colId xmlns:a16="http://schemas.microsoft.com/office/drawing/2014/main" val="181658767"/>
                    </a:ext>
                  </a:extLst>
                </a:gridCol>
                <a:gridCol w="3442461">
                  <a:extLst>
                    <a:ext uri="{9D8B030D-6E8A-4147-A177-3AD203B41FA5}">
                      <a16:colId xmlns:a16="http://schemas.microsoft.com/office/drawing/2014/main" val="496725755"/>
                    </a:ext>
                  </a:extLst>
                </a:gridCol>
              </a:tblGrid>
              <a:tr h="375276">
                <a:tc>
                  <a:txBody>
                    <a:bodyPr/>
                    <a:lstStyle/>
                    <a:p>
                      <a:pPr marL="0" algn="l" defTabSz="914400" rtl="0" eaLnBrk="1" latinLnBrk="0" hangingPunct="1">
                        <a:spcAft>
                          <a:spcPts val="0"/>
                        </a:spcAft>
                      </a:pPr>
                      <a:r>
                        <a:rPr lang="en-AU" sz="1100" b="1" kern="1200">
                          <a:solidFill>
                            <a:schemeClr val="lt1"/>
                          </a:solidFill>
                          <a:latin typeface="+mn-lt"/>
                          <a:ea typeface="+mn-ea"/>
                          <a:cs typeface="+mn-cs"/>
                        </a:rPr>
                        <a:t>No.</a:t>
                      </a:r>
                    </a:p>
                  </a:txBody>
                  <a:tcPr marL="63643" marR="63643" marT="0" marB="0" anchor="ctr">
                    <a:solidFill>
                      <a:schemeClr val="accent2"/>
                    </a:solidFill>
                  </a:tcPr>
                </a:tc>
                <a:tc>
                  <a:txBody>
                    <a:bodyPr/>
                    <a:lstStyle/>
                    <a:p>
                      <a:pPr marL="0" algn="l" defTabSz="914400" rtl="0" eaLnBrk="1" latinLnBrk="0" hangingPunct="1">
                        <a:spcAft>
                          <a:spcPts val="0"/>
                        </a:spcAft>
                      </a:pPr>
                      <a:r>
                        <a:rPr lang="en-AU" sz="1100" b="1" kern="1200">
                          <a:solidFill>
                            <a:schemeClr val="lt1"/>
                          </a:solidFill>
                          <a:latin typeface="+mn-lt"/>
                          <a:ea typeface="+mn-ea"/>
                          <a:cs typeface="+mn-cs"/>
                        </a:rPr>
                        <a:t>Status </a:t>
                      </a:r>
                    </a:p>
                  </a:txBody>
                  <a:tcPr marL="63643" marR="63643" marT="0" marB="0" anchor="ctr">
                    <a:solidFill>
                      <a:schemeClr val="accent2"/>
                    </a:solidFill>
                  </a:tcPr>
                </a:tc>
                <a:tc>
                  <a:txBody>
                    <a:bodyPr/>
                    <a:lstStyle/>
                    <a:p>
                      <a:pPr marL="0" algn="l" defTabSz="914400" rtl="0" eaLnBrk="1" latinLnBrk="0" hangingPunct="1">
                        <a:spcAft>
                          <a:spcPts val="0"/>
                        </a:spcAft>
                      </a:pPr>
                      <a:r>
                        <a:rPr lang="en-AU" sz="1100" b="1" kern="1200">
                          <a:solidFill>
                            <a:schemeClr val="lt1"/>
                          </a:solidFill>
                          <a:latin typeface="+mn-lt"/>
                          <a:ea typeface="+mn-ea"/>
                          <a:cs typeface="+mn-cs"/>
                        </a:rPr>
                        <a:t>Action</a:t>
                      </a:r>
                    </a:p>
                  </a:txBody>
                  <a:tcPr marL="63643" marR="63643" marT="0" marB="0" anchor="ctr">
                    <a:solidFill>
                      <a:schemeClr val="accent2"/>
                    </a:solidFill>
                  </a:tcPr>
                </a:tc>
                <a:tc>
                  <a:txBody>
                    <a:bodyPr/>
                    <a:lstStyle/>
                    <a:p>
                      <a:pPr marL="0" algn="l" defTabSz="914400" rtl="0" eaLnBrk="1" latinLnBrk="0" hangingPunct="1">
                        <a:spcAft>
                          <a:spcPts val="0"/>
                        </a:spcAft>
                      </a:pPr>
                      <a:r>
                        <a:rPr lang="en-AU" sz="1100" b="1" kern="1200">
                          <a:solidFill>
                            <a:schemeClr val="lt1"/>
                          </a:solidFill>
                          <a:latin typeface="+mn-lt"/>
                          <a:ea typeface="+mn-ea"/>
                          <a:cs typeface="+mn-cs"/>
                        </a:rPr>
                        <a:t>Comment</a:t>
                      </a:r>
                    </a:p>
                  </a:txBody>
                  <a:tcPr marL="63643" marR="63643" marT="0" marB="0" anchor="ctr">
                    <a:solidFill>
                      <a:schemeClr val="accent2"/>
                    </a:solidFill>
                  </a:tcPr>
                </a:tc>
                <a:extLst>
                  <a:ext uri="{0D108BD9-81ED-4DB2-BD59-A6C34878D82A}">
                    <a16:rowId xmlns:a16="http://schemas.microsoft.com/office/drawing/2014/main" val="1757046203"/>
                  </a:ext>
                </a:extLst>
              </a:tr>
              <a:tr h="816791">
                <a:tc>
                  <a:txBody>
                    <a:bodyPr/>
                    <a:lstStyle/>
                    <a:p>
                      <a:pPr marL="0" algn="l" defTabSz="914400" rtl="0" eaLnBrk="1" latinLnBrk="0" hangingPunct="1">
                        <a:spcBef>
                          <a:spcPts val="600"/>
                        </a:spcBef>
                        <a:spcAft>
                          <a:spcPts val="900"/>
                        </a:spcAft>
                      </a:pPr>
                      <a:r>
                        <a:rPr lang="en-AU" sz="1200" kern="1200">
                          <a:solidFill>
                            <a:schemeClr val="dk1"/>
                          </a:solidFill>
                          <a:effectLst/>
                          <a:latin typeface="+mn-lt"/>
                          <a:ea typeface="PMingLiU"/>
                          <a:cs typeface="Arial" panose="020B0604020202020204" pitchFamily="34" charset="0"/>
                        </a:rPr>
                        <a:t>32.4.1</a:t>
                      </a:r>
                      <a:endParaRPr lang="en-AU" sz="1200" kern="1200">
                        <a:solidFill>
                          <a:schemeClr val="dk1"/>
                        </a:solidFill>
                        <a:effectLst/>
                        <a:latin typeface="+mn-lt"/>
                        <a:ea typeface="Times New Roman" panose="02020603050405020304" pitchFamily="18" charset="0"/>
                        <a:cs typeface="Arial" panose="020B0604020202020204" pitchFamily="34" charset="0"/>
                      </a:endParaRPr>
                    </a:p>
                  </a:txBody>
                  <a:tcPr marL="68580" marR="68580" marT="0" marB="0" anchor="ctr"/>
                </a:tc>
                <a:tc>
                  <a:txBody>
                    <a:bodyPr/>
                    <a:lstStyle/>
                    <a:p>
                      <a:pPr marL="0" algn="l" defTabSz="914400" rtl="0" eaLnBrk="1" latinLnBrk="0" hangingPunct="1">
                        <a:spcBef>
                          <a:spcPts val="600"/>
                        </a:spcBef>
                        <a:spcAft>
                          <a:spcPts val="900"/>
                        </a:spcAft>
                      </a:pPr>
                      <a:r>
                        <a:rPr lang="en-AU" sz="1200" kern="1200">
                          <a:solidFill>
                            <a:schemeClr val="dk1"/>
                          </a:solidFill>
                          <a:effectLst/>
                          <a:latin typeface="+mn-lt"/>
                          <a:ea typeface="+mn-ea"/>
                          <a:cs typeface="Arial"/>
                        </a:rPr>
                        <a:t>Closed</a:t>
                      </a:r>
                      <a:endParaRPr lang="en-AU" sz="1200" kern="1200">
                        <a:solidFill>
                          <a:schemeClr val="dk1"/>
                        </a:solidFill>
                        <a:effectLst/>
                        <a:latin typeface="+mn-lt"/>
                        <a:ea typeface="+mn-ea"/>
                        <a:cs typeface="Arial" panose="020B0604020202020204" pitchFamily="34" charset="0"/>
                      </a:endParaRPr>
                    </a:p>
                  </a:txBody>
                  <a:tcPr anchor="ctr"/>
                </a:tc>
                <a:tc>
                  <a:txBody>
                    <a:bodyPr/>
                    <a:lstStyle/>
                    <a:p>
                      <a:pPr marL="0" algn="l" defTabSz="914400" rtl="0" eaLnBrk="1" latinLnBrk="0" hangingPunct="1">
                        <a:spcBef>
                          <a:spcPts val="600"/>
                        </a:spcBef>
                        <a:spcAft>
                          <a:spcPts val="900"/>
                        </a:spcAft>
                      </a:pPr>
                      <a:r>
                        <a:rPr lang="en-AU" sz="1200" kern="1200">
                          <a:solidFill>
                            <a:schemeClr val="dk1"/>
                          </a:solidFill>
                          <a:effectLst/>
                          <a:latin typeface="+mn-lt"/>
                          <a:ea typeface="PMingLiU"/>
                          <a:cs typeface="Arial" panose="020B0604020202020204" pitchFamily="34" charset="0"/>
                        </a:rPr>
                        <a:t>AEMO to incorporate likely 5MS CATS transaction volumes into scope for planned post  day 1 performance  testing</a:t>
                      </a:r>
                      <a:endParaRPr lang="en-AU" sz="1200" kern="1200">
                        <a:solidFill>
                          <a:schemeClr val="dk1"/>
                        </a:solidFill>
                        <a:effectLst/>
                        <a:latin typeface="+mn-lt"/>
                        <a:ea typeface="Times New Roman" panose="02020603050405020304" pitchFamily="18" charset="0"/>
                        <a:cs typeface="Arial" panose="020B0604020202020204" pitchFamily="34" charset="0"/>
                      </a:endParaRPr>
                    </a:p>
                  </a:txBody>
                  <a:tcPr marL="68580" marR="68580" marT="0" marB="0" anchor="ctr"/>
                </a:tc>
                <a:tc>
                  <a:txBody>
                    <a:bodyPr/>
                    <a:lstStyle/>
                    <a:p>
                      <a:r>
                        <a:rPr lang="en-AU" sz="1200">
                          <a:latin typeface="+mn-lt"/>
                        </a:rPr>
                        <a:t>CATS transaction volumes from 5 MS rollout will be used as component of next round of 5MS volume testing</a:t>
                      </a:r>
                    </a:p>
                  </a:txBody>
                  <a:tcPr/>
                </a:tc>
                <a:extLst>
                  <a:ext uri="{0D108BD9-81ED-4DB2-BD59-A6C34878D82A}">
                    <a16:rowId xmlns:a16="http://schemas.microsoft.com/office/drawing/2014/main" val="3531800843"/>
                  </a:ext>
                </a:extLst>
              </a:tr>
              <a:tr h="621631">
                <a:tc>
                  <a:txBody>
                    <a:bodyPr/>
                    <a:lstStyle/>
                    <a:p>
                      <a:pPr marL="0" algn="l" defTabSz="914400" rtl="0" eaLnBrk="1" latinLnBrk="0" hangingPunct="1">
                        <a:spcBef>
                          <a:spcPts val="600"/>
                        </a:spcBef>
                        <a:spcAft>
                          <a:spcPts val="900"/>
                        </a:spcAft>
                      </a:pPr>
                      <a:r>
                        <a:rPr lang="en-AU" sz="1200" kern="1200">
                          <a:solidFill>
                            <a:schemeClr val="dk1"/>
                          </a:solidFill>
                          <a:effectLst/>
                          <a:latin typeface="+mn-lt"/>
                          <a:ea typeface="Arial" panose="020B0604020202020204" pitchFamily="34" charset="0"/>
                          <a:cs typeface="Arial" panose="020B0604020202020204" pitchFamily="34" charset="0"/>
                        </a:rPr>
                        <a:t>32.6.1</a:t>
                      </a:r>
                      <a:endParaRPr lang="en-AU" sz="1200" kern="1200">
                        <a:solidFill>
                          <a:schemeClr val="dk1"/>
                        </a:solidFill>
                        <a:effectLst/>
                        <a:latin typeface="+mn-lt"/>
                        <a:ea typeface="Times New Roman" panose="02020603050405020304" pitchFamily="18" charset="0"/>
                        <a:cs typeface="Arial" panose="020B0604020202020204" pitchFamily="34" charset="0"/>
                      </a:endParaRPr>
                    </a:p>
                  </a:txBody>
                  <a:tcPr marL="68580" marR="68580" marT="0" marB="0" anchor="ctr"/>
                </a:tc>
                <a:tc>
                  <a:txBody>
                    <a:bodyPr/>
                    <a:lstStyle/>
                    <a:p>
                      <a:pPr marL="0" algn="l" defTabSz="914400" rtl="0" eaLnBrk="1" latinLnBrk="0" hangingPunct="1">
                        <a:spcBef>
                          <a:spcPts val="600"/>
                        </a:spcBef>
                        <a:spcAft>
                          <a:spcPts val="900"/>
                        </a:spcAft>
                      </a:pPr>
                      <a:r>
                        <a:rPr lang="en-AU" sz="1200" kern="1200">
                          <a:solidFill>
                            <a:schemeClr val="dk1"/>
                          </a:solidFill>
                          <a:effectLst/>
                          <a:latin typeface="+mn-lt"/>
                          <a:cs typeface="Arial" panose="020B0604020202020204" pitchFamily="34" charset="0"/>
                        </a:rPr>
                        <a:t>Closed</a:t>
                      </a:r>
                    </a:p>
                  </a:txBody>
                  <a:tcPr anchor="ctr"/>
                </a:tc>
                <a:tc>
                  <a:txBody>
                    <a:bodyPr/>
                    <a:lstStyle/>
                    <a:p>
                      <a:pPr marL="0" algn="l" defTabSz="914400" rtl="0" eaLnBrk="1" latinLnBrk="0" hangingPunct="1">
                        <a:spcBef>
                          <a:spcPts val="600"/>
                        </a:spcBef>
                        <a:spcAft>
                          <a:spcPts val="900"/>
                        </a:spcAft>
                      </a:pPr>
                      <a:r>
                        <a:rPr lang="en-AU" sz="1200" kern="1200">
                          <a:solidFill>
                            <a:schemeClr val="dk1"/>
                          </a:solidFill>
                          <a:effectLst/>
                          <a:latin typeface="+mn-lt"/>
                          <a:ea typeface="Arial" panose="020B0604020202020204" pitchFamily="34" charset="0"/>
                          <a:cs typeface="Arial" panose="020B0604020202020204" pitchFamily="34" charset="0"/>
                        </a:rPr>
                        <a:t>AEMO to update Industry Risks and Issues Register in line with discussions at RWG and PCF.</a:t>
                      </a:r>
                      <a:endParaRPr lang="en-AU" sz="1200" kern="1200">
                        <a:solidFill>
                          <a:schemeClr val="dk1"/>
                        </a:solidFill>
                        <a:effectLst/>
                        <a:latin typeface="+mn-lt"/>
                        <a:ea typeface="Times New Roman" panose="02020603050405020304" pitchFamily="18" charset="0"/>
                        <a:cs typeface="Arial" panose="020B0604020202020204" pitchFamily="34" charset="0"/>
                      </a:endParaRPr>
                    </a:p>
                  </a:txBody>
                  <a:tcPr marL="68580" marR="68580" marT="0" marB="0" anchor="ctr"/>
                </a:tc>
                <a:tc>
                  <a:txBody>
                    <a:bodyPr/>
                    <a:lstStyle/>
                    <a:p>
                      <a:endParaRPr lang="en-AU" sz="1200">
                        <a:latin typeface="+mn-lt"/>
                      </a:endParaRPr>
                    </a:p>
                  </a:txBody>
                  <a:tcPr/>
                </a:tc>
                <a:extLst>
                  <a:ext uri="{0D108BD9-81ED-4DB2-BD59-A6C34878D82A}">
                    <a16:rowId xmlns:a16="http://schemas.microsoft.com/office/drawing/2014/main" val="399266838"/>
                  </a:ext>
                </a:extLst>
              </a:tr>
              <a:tr h="621631">
                <a:tc>
                  <a:txBody>
                    <a:bodyPr/>
                    <a:lstStyle/>
                    <a:p>
                      <a:pPr marL="0" algn="l" defTabSz="914400" rtl="0" eaLnBrk="1" latinLnBrk="0" hangingPunct="1">
                        <a:spcBef>
                          <a:spcPts val="600"/>
                        </a:spcBef>
                        <a:spcAft>
                          <a:spcPts val="900"/>
                        </a:spcAft>
                      </a:pPr>
                      <a:r>
                        <a:rPr lang="en-AU" sz="1200" kern="1200">
                          <a:solidFill>
                            <a:schemeClr val="dk1"/>
                          </a:solidFill>
                          <a:effectLst/>
                          <a:latin typeface="+mn-lt"/>
                          <a:ea typeface="Arial" panose="020B0604020202020204" pitchFamily="34" charset="0"/>
                          <a:cs typeface="Arial" panose="020B0604020202020204" pitchFamily="34" charset="0"/>
                        </a:rPr>
                        <a:t>32.7.1</a:t>
                      </a:r>
                      <a:endParaRPr lang="en-AU" sz="1200" kern="1200">
                        <a:solidFill>
                          <a:schemeClr val="dk1"/>
                        </a:solidFill>
                        <a:effectLst/>
                        <a:latin typeface="+mn-lt"/>
                        <a:ea typeface="Times New Roman" panose="02020603050405020304" pitchFamily="18" charset="0"/>
                        <a:cs typeface="Arial" panose="020B0604020202020204" pitchFamily="34" charset="0"/>
                      </a:endParaRPr>
                    </a:p>
                  </a:txBody>
                  <a:tcPr marL="68580" marR="68580" marT="0" marB="0" anchor="ctr"/>
                </a:tc>
                <a:tc>
                  <a:txBody>
                    <a:bodyPr/>
                    <a:lstStyle/>
                    <a:p>
                      <a:pPr marL="0" algn="l" defTabSz="914400" rtl="0" eaLnBrk="1" latinLnBrk="0" hangingPunct="1">
                        <a:spcBef>
                          <a:spcPts val="600"/>
                        </a:spcBef>
                        <a:spcAft>
                          <a:spcPts val="900"/>
                        </a:spcAft>
                      </a:pPr>
                      <a:r>
                        <a:rPr lang="en-AU" sz="1200" kern="1200">
                          <a:solidFill>
                            <a:schemeClr val="dk1"/>
                          </a:solidFill>
                          <a:effectLst/>
                          <a:latin typeface="+mn-lt"/>
                          <a:cs typeface="Arial" panose="020B0604020202020204" pitchFamily="34" charset="0"/>
                        </a:rPr>
                        <a:t>Open</a:t>
                      </a:r>
                    </a:p>
                  </a:txBody>
                  <a:tcPr anchor="ctr"/>
                </a:tc>
                <a:tc>
                  <a:txBody>
                    <a:bodyPr/>
                    <a:lstStyle/>
                    <a:p>
                      <a:pPr marL="0" algn="l" defTabSz="914400" rtl="0" eaLnBrk="1" latinLnBrk="0" hangingPunct="1">
                        <a:spcBef>
                          <a:spcPts val="600"/>
                        </a:spcBef>
                        <a:spcAft>
                          <a:spcPts val="900"/>
                        </a:spcAft>
                      </a:pPr>
                      <a:r>
                        <a:rPr lang="en-AU" sz="1200" kern="1200">
                          <a:solidFill>
                            <a:schemeClr val="dk1"/>
                          </a:solidFill>
                          <a:effectLst/>
                          <a:latin typeface="+mn-lt"/>
                          <a:ea typeface="Arial" panose="020B0604020202020204" pitchFamily="34" charset="0"/>
                          <a:cs typeface="Arial" panose="020B0604020202020204" pitchFamily="34" charset="0"/>
                        </a:rPr>
                        <a:t>AEMO to consider how the timeline could be compressed if an unknown issue arises that could impact 01-Oct-21 rule commencement.</a:t>
                      </a:r>
                      <a:endParaRPr lang="en-AU" sz="1200" kern="1200">
                        <a:solidFill>
                          <a:schemeClr val="dk1"/>
                        </a:solidFill>
                        <a:effectLst/>
                        <a:latin typeface="+mn-lt"/>
                        <a:ea typeface="Times New Roman" panose="02020603050405020304" pitchFamily="18" charset="0"/>
                        <a:cs typeface="Arial" panose="020B0604020202020204" pitchFamily="34" charset="0"/>
                      </a:endParaRPr>
                    </a:p>
                  </a:txBody>
                  <a:tcPr marL="68580" marR="68580" marT="0" marB="0" anchor="ctr"/>
                </a:tc>
                <a:tc>
                  <a:txBody>
                    <a:bodyPr/>
                    <a:lstStyle/>
                    <a:p>
                      <a:r>
                        <a:rPr lang="en-AU" sz="1200">
                          <a:latin typeface="+mn-lt"/>
                        </a:rPr>
                        <a:t>Will be incorporated into program contingency planning.</a:t>
                      </a:r>
                    </a:p>
                  </a:txBody>
                  <a:tcPr/>
                </a:tc>
                <a:extLst>
                  <a:ext uri="{0D108BD9-81ED-4DB2-BD59-A6C34878D82A}">
                    <a16:rowId xmlns:a16="http://schemas.microsoft.com/office/drawing/2014/main" val="254004569"/>
                  </a:ext>
                </a:extLst>
              </a:tr>
              <a:tr h="621631">
                <a:tc>
                  <a:txBody>
                    <a:bodyPr/>
                    <a:lstStyle/>
                    <a:p>
                      <a:pPr marL="0" algn="l" defTabSz="914400" rtl="0" eaLnBrk="1" latinLnBrk="0" hangingPunct="1">
                        <a:spcBef>
                          <a:spcPts val="600"/>
                        </a:spcBef>
                        <a:spcAft>
                          <a:spcPts val="900"/>
                        </a:spcAft>
                      </a:pPr>
                      <a:r>
                        <a:rPr lang="en-AU" sz="1200" kern="1200">
                          <a:solidFill>
                            <a:schemeClr val="dk1"/>
                          </a:solidFill>
                          <a:effectLst/>
                          <a:latin typeface="+mn-lt"/>
                          <a:ea typeface="Arial" panose="020B0604020202020204" pitchFamily="34" charset="0"/>
                          <a:cs typeface="Arial" panose="020B0604020202020204" pitchFamily="34" charset="0"/>
                        </a:rPr>
                        <a:t>32.7.2</a:t>
                      </a:r>
                      <a:endParaRPr lang="en-AU" sz="1200" kern="1200">
                        <a:solidFill>
                          <a:schemeClr val="dk1"/>
                        </a:solidFill>
                        <a:effectLst/>
                        <a:latin typeface="+mn-lt"/>
                        <a:ea typeface="Times New Roman" panose="02020603050405020304" pitchFamily="18" charset="0"/>
                        <a:cs typeface="Arial" panose="020B0604020202020204" pitchFamily="34" charset="0"/>
                      </a:endParaRPr>
                    </a:p>
                  </a:txBody>
                  <a:tcPr marL="68580" marR="68580" marT="0" marB="0" anchor="ctr"/>
                </a:tc>
                <a:tc>
                  <a:txBody>
                    <a:bodyPr/>
                    <a:lstStyle/>
                    <a:p>
                      <a:pPr marL="0" algn="l" defTabSz="914400" rtl="0" eaLnBrk="1" latinLnBrk="0" hangingPunct="1">
                        <a:spcBef>
                          <a:spcPts val="600"/>
                        </a:spcBef>
                        <a:spcAft>
                          <a:spcPts val="900"/>
                        </a:spcAft>
                      </a:pPr>
                      <a:r>
                        <a:rPr lang="en-AU" sz="1200" kern="1200">
                          <a:solidFill>
                            <a:schemeClr val="dk1"/>
                          </a:solidFill>
                          <a:effectLst/>
                          <a:latin typeface="+mn-lt"/>
                          <a:cs typeface="Arial" panose="020B0604020202020204" pitchFamily="34" charset="0"/>
                        </a:rPr>
                        <a:t>Closed</a:t>
                      </a:r>
                    </a:p>
                  </a:txBody>
                  <a:tcPr anchor="ctr"/>
                </a:tc>
                <a:tc>
                  <a:txBody>
                    <a:bodyPr/>
                    <a:lstStyle/>
                    <a:p>
                      <a:pPr marL="0" algn="l" defTabSz="914400" rtl="0" eaLnBrk="1" latinLnBrk="0" hangingPunct="1">
                        <a:spcBef>
                          <a:spcPts val="600"/>
                        </a:spcBef>
                        <a:spcAft>
                          <a:spcPts val="900"/>
                        </a:spcAft>
                      </a:pPr>
                      <a:r>
                        <a:rPr lang="en-AU" sz="1200" kern="1200">
                          <a:solidFill>
                            <a:schemeClr val="dk1"/>
                          </a:solidFill>
                          <a:effectLst/>
                          <a:latin typeface="+mn-lt"/>
                          <a:ea typeface="Arial" panose="020B0604020202020204" pitchFamily="34" charset="0"/>
                          <a:cs typeface="Arial" panose="020B0604020202020204" pitchFamily="34" charset="0"/>
                        </a:rPr>
                        <a:t>AEMO to confirm the impact of a change to the 5MS commencement date on other regulatory implementation programs.</a:t>
                      </a:r>
                      <a:endParaRPr lang="en-AU" sz="1200" kern="1200">
                        <a:solidFill>
                          <a:schemeClr val="dk1"/>
                        </a:solidFill>
                        <a:effectLst/>
                        <a:latin typeface="+mn-lt"/>
                        <a:ea typeface="Times New Roman" panose="02020603050405020304" pitchFamily="18" charset="0"/>
                        <a:cs typeface="Arial" panose="020B0604020202020204" pitchFamily="34" charset="0"/>
                      </a:endParaRPr>
                    </a:p>
                  </a:txBody>
                  <a:tcPr marL="68580" marR="68580" marT="0" marB="0" anchor="ctr"/>
                </a:tc>
                <a:tc>
                  <a:txBody>
                    <a:bodyPr/>
                    <a:lstStyle/>
                    <a:p>
                      <a:r>
                        <a:rPr lang="en-AU" sz="1200">
                          <a:latin typeface="+mn-lt"/>
                        </a:rPr>
                        <a:t>Included in contingency impact assessments</a:t>
                      </a:r>
                    </a:p>
                  </a:txBody>
                  <a:tcPr/>
                </a:tc>
                <a:extLst>
                  <a:ext uri="{0D108BD9-81ED-4DB2-BD59-A6C34878D82A}">
                    <a16:rowId xmlns:a16="http://schemas.microsoft.com/office/drawing/2014/main" val="624795908"/>
                  </a:ext>
                </a:extLst>
              </a:tr>
            </a:tbl>
          </a:graphicData>
        </a:graphic>
      </p:graphicFrame>
    </p:spTree>
    <p:extLst>
      <p:ext uri="{BB962C8B-B14F-4D97-AF65-F5344CB8AC3E}">
        <p14:creationId xmlns:p14="http://schemas.microsoft.com/office/powerpoint/2010/main" val="34509945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a:xfrm>
            <a:off x="838800" y="1768094"/>
            <a:ext cx="9144000" cy="2387600"/>
          </a:xfrm>
        </p:spPr>
        <p:txBody>
          <a:bodyPr/>
          <a:lstStyle/>
          <a:p>
            <a:r>
              <a:rPr lang="en-AU"/>
              <a:t>Program Update </a:t>
            </a:r>
          </a:p>
        </p:txBody>
      </p:sp>
      <p:sp>
        <p:nvSpPr>
          <p:cNvPr id="3" name="Text Placeholder 2">
            <a:extLst>
              <a:ext uri="{FF2B5EF4-FFF2-40B4-BE49-F238E27FC236}">
                <a16:creationId xmlns:a16="http://schemas.microsoft.com/office/drawing/2014/main" id="{90C249BD-BD52-4C34-A1B3-4790D2A53748}"/>
              </a:ext>
            </a:extLst>
          </p:cNvPr>
          <p:cNvSpPr txBox="1">
            <a:spLocks/>
          </p:cNvSpPr>
          <p:nvPr/>
        </p:nvSpPr>
        <p:spPr>
          <a:xfrm>
            <a:off x="838800" y="4589464"/>
            <a:ext cx="7886700" cy="1500187"/>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AU"/>
              <a:t>Rowena Leung </a:t>
            </a:r>
          </a:p>
        </p:txBody>
      </p:sp>
    </p:spTree>
    <p:extLst>
      <p:ext uri="{BB962C8B-B14F-4D97-AF65-F5344CB8AC3E}">
        <p14:creationId xmlns:p14="http://schemas.microsoft.com/office/powerpoint/2010/main" val="24319218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F49BD-C529-4DA7-AA62-9268B7E8D99C}"/>
              </a:ext>
            </a:extLst>
          </p:cNvPr>
          <p:cNvSpPr>
            <a:spLocks noGrp="1"/>
          </p:cNvSpPr>
          <p:nvPr>
            <p:ph type="title"/>
          </p:nvPr>
        </p:nvSpPr>
        <p:spPr>
          <a:xfrm>
            <a:off x="140677" y="520325"/>
            <a:ext cx="7747463" cy="668834"/>
          </a:xfrm>
        </p:spPr>
        <p:txBody>
          <a:bodyPr>
            <a:normAutofit/>
          </a:bodyPr>
          <a:lstStyle/>
          <a:p>
            <a:r>
              <a:rPr lang="en-AU" sz="3200"/>
              <a:t>5MS Program – IT Systems Status</a:t>
            </a:r>
          </a:p>
        </p:txBody>
      </p:sp>
      <p:graphicFrame>
        <p:nvGraphicFramePr>
          <p:cNvPr id="4" name="Table 5">
            <a:extLst>
              <a:ext uri="{FF2B5EF4-FFF2-40B4-BE49-F238E27FC236}">
                <a16:creationId xmlns:a16="http://schemas.microsoft.com/office/drawing/2014/main" id="{15C9E039-7642-4B14-9842-8E13F85B67F9}"/>
              </a:ext>
            </a:extLst>
          </p:cNvPr>
          <p:cNvGraphicFramePr>
            <a:graphicFrameLocks noGrp="1"/>
          </p:cNvGraphicFramePr>
          <p:nvPr>
            <p:extLst>
              <p:ext uri="{D42A27DB-BD31-4B8C-83A1-F6EECF244321}">
                <p14:modId xmlns:p14="http://schemas.microsoft.com/office/powerpoint/2010/main" val="719522485"/>
              </p:ext>
            </p:extLst>
          </p:nvPr>
        </p:nvGraphicFramePr>
        <p:xfrm>
          <a:off x="140677" y="1421561"/>
          <a:ext cx="11517924" cy="3778275"/>
        </p:xfrm>
        <a:graphic>
          <a:graphicData uri="http://schemas.openxmlformats.org/drawingml/2006/table">
            <a:tbl>
              <a:tblPr firstRow="1" bandRow="1">
                <a:tableStyleId>{7DF18680-E054-41AD-8BC1-D1AEF772440D}</a:tableStyleId>
              </a:tblPr>
              <a:tblGrid>
                <a:gridCol w="1739207">
                  <a:extLst>
                    <a:ext uri="{9D8B030D-6E8A-4147-A177-3AD203B41FA5}">
                      <a16:colId xmlns:a16="http://schemas.microsoft.com/office/drawing/2014/main" val="1872688485"/>
                    </a:ext>
                  </a:extLst>
                </a:gridCol>
                <a:gridCol w="875362">
                  <a:extLst>
                    <a:ext uri="{9D8B030D-6E8A-4147-A177-3AD203B41FA5}">
                      <a16:colId xmlns:a16="http://schemas.microsoft.com/office/drawing/2014/main" val="3399446734"/>
                    </a:ext>
                  </a:extLst>
                </a:gridCol>
                <a:gridCol w="8903355">
                  <a:extLst>
                    <a:ext uri="{9D8B030D-6E8A-4147-A177-3AD203B41FA5}">
                      <a16:colId xmlns:a16="http://schemas.microsoft.com/office/drawing/2014/main" val="1132200289"/>
                    </a:ext>
                  </a:extLst>
                </a:gridCol>
              </a:tblGrid>
              <a:tr h="216213">
                <a:tc>
                  <a:txBody>
                    <a:bodyPr/>
                    <a:lstStyle/>
                    <a:p>
                      <a:r>
                        <a:rPr lang="en-AU" sz="1400" b="1" kern="1200">
                          <a:solidFill>
                            <a:schemeClr val="lt1"/>
                          </a:solidFill>
                          <a:latin typeface="+mn-lt"/>
                          <a:ea typeface="+mn-ea"/>
                          <a:cs typeface="+mn-cs"/>
                        </a:rPr>
                        <a:t>Stream</a:t>
                      </a:r>
                    </a:p>
                  </a:txBody>
                  <a:tcPr marL="51435" marR="51435" marT="25718" marB="25718" anchor="ctr">
                    <a:solidFill>
                      <a:schemeClr val="accent2"/>
                    </a:solidFill>
                  </a:tcPr>
                </a:tc>
                <a:tc>
                  <a:txBody>
                    <a:bodyPr/>
                    <a:lstStyle/>
                    <a:p>
                      <a:r>
                        <a:rPr lang="en-AU" sz="1400" b="1" kern="1200">
                          <a:solidFill>
                            <a:schemeClr val="lt1"/>
                          </a:solidFill>
                          <a:latin typeface="+mn-lt"/>
                          <a:ea typeface="+mn-ea"/>
                          <a:cs typeface="+mn-cs"/>
                        </a:rPr>
                        <a:t>Status</a:t>
                      </a:r>
                    </a:p>
                  </a:txBody>
                  <a:tcPr marL="51435" marR="51435" marT="25718" marB="25718">
                    <a:solidFill>
                      <a:schemeClr val="accent2"/>
                    </a:solidFill>
                  </a:tcPr>
                </a:tc>
                <a:tc>
                  <a:txBody>
                    <a:bodyPr/>
                    <a:lstStyle/>
                    <a:p>
                      <a:r>
                        <a:rPr lang="en-AU" sz="1400"/>
                        <a:t>Commentary</a:t>
                      </a:r>
                      <a:endParaRPr lang="en-AU" sz="1400">
                        <a:latin typeface="Segoe UI Semilight"/>
                        <a:cs typeface="Segoe UI Semilight"/>
                      </a:endParaRPr>
                    </a:p>
                  </a:txBody>
                  <a:tcPr marL="51435" marR="51435" marT="25718" marB="25718">
                    <a:solidFill>
                      <a:schemeClr val="accent2"/>
                    </a:solidFill>
                  </a:tcPr>
                </a:tc>
                <a:extLst>
                  <a:ext uri="{0D108BD9-81ED-4DB2-BD59-A6C34878D82A}">
                    <a16:rowId xmlns:a16="http://schemas.microsoft.com/office/drawing/2014/main" val="3006173975"/>
                  </a:ext>
                </a:extLst>
              </a:tr>
              <a:tr h="705874">
                <a:tc>
                  <a:txBody>
                    <a:bodyPr/>
                    <a:lstStyle/>
                    <a:p>
                      <a:r>
                        <a:rPr lang="en-AU" sz="1400" b="1"/>
                        <a:t>Retail</a:t>
                      </a:r>
                      <a:endParaRPr lang="en-AU" sz="1400" b="1">
                        <a:latin typeface="Segoe UI Semilight"/>
                        <a:cs typeface="Segoe UI Semilight"/>
                      </a:endParaRPr>
                    </a:p>
                  </a:txBody>
                  <a:tcPr marL="72000" marR="72000" marT="27000" marB="27000" anchor="ctr">
                    <a:solidFill>
                      <a:srgbClr val="EDEDEF"/>
                    </a:solidFill>
                  </a:tcPr>
                </a:tc>
                <a:tc>
                  <a:txBody>
                    <a:bodyPr/>
                    <a:lstStyle/>
                    <a:p>
                      <a:pPr marL="285750" indent="-285750">
                        <a:lnSpc>
                          <a:spcPct val="100000"/>
                        </a:lnSpc>
                        <a:spcBef>
                          <a:spcPts val="400"/>
                        </a:spcBef>
                        <a:spcAft>
                          <a:spcPts val="0"/>
                        </a:spcAft>
                        <a:buFont typeface="Arial" panose="020B0604020202020204" pitchFamily="34" charset="0"/>
                        <a:buChar char="•"/>
                      </a:pPr>
                      <a:endParaRPr lang="en-AU" sz="1400"/>
                    </a:p>
                  </a:txBody>
                  <a:tcPr marL="27000" marR="27000" marT="27000" marB="27000" anchor="ctr">
                    <a:solidFill>
                      <a:srgbClr val="EDEDEF"/>
                    </a:solidFill>
                  </a:tcPr>
                </a:tc>
                <a:tc>
                  <a:txBody>
                    <a:bodyPr/>
                    <a:lstStyle/>
                    <a:p>
                      <a:pPr marL="285750" marR="0" lvl="0" indent="-285750" algn="l" defTabSz="685800" rtl="0" eaLnBrk="1" fontAlgn="auto" latinLnBrk="0" hangingPunct="1">
                        <a:lnSpc>
                          <a:spcPct val="100000"/>
                        </a:lnSpc>
                        <a:spcBef>
                          <a:spcPts val="400"/>
                        </a:spcBef>
                        <a:spcAft>
                          <a:spcPts val="0"/>
                        </a:spcAft>
                        <a:buClrTx/>
                        <a:buSzTx/>
                        <a:buFont typeface="Arial" panose="020B0604020202020204" pitchFamily="34" charset="0"/>
                        <a:buChar char="•"/>
                        <a:tabLst/>
                        <a:defRPr/>
                      </a:pPr>
                      <a:r>
                        <a:rPr lang="en-AU" sz="1200"/>
                        <a:t>Retail go-live milestone of 31-May-21 will not be met. Go-Live has been deferred until back-up date of 21-June-21</a:t>
                      </a:r>
                    </a:p>
                    <a:p>
                      <a:pPr marL="285750" marR="0" lvl="0" indent="-285750" algn="l" defTabSz="685800" rtl="0" eaLnBrk="1" fontAlgn="auto" latinLnBrk="0" hangingPunct="1">
                        <a:lnSpc>
                          <a:spcPct val="100000"/>
                        </a:lnSpc>
                        <a:spcBef>
                          <a:spcPts val="400"/>
                        </a:spcBef>
                        <a:spcAft>
                          <a:spcPts val="0"/>
                        </a:spcAft>
                        <a:buClrTx/>
                        <a:buSzTx/>
                        <a:buFont typeface="Arial" panose="020B0604020202020204" pitchFamily="34" charset="0"/>
                        <a:buChar char="•"/>
                        <a:tabLst/>
                        <a:defRPr/>
                      </a:pPr>
                      <a:r>
                        <a:rPr lang="en-AU" sz="1200"/>
                        <a:t>Further detail provided in next section.</a:t>
                      </a:r>
                    </a:p>
                  </a:txBody>
                  <a:tcPr marL="72000" marR="72000" marT="72000" marB="72000" anchor="ctr">
                    <a:solidFill>
                      <a:srgbClr val="EDEDEF"/>
                    </a:solidFill>
                  </a:tcPr>
                </a:tc>
                <a:extLst>
                  <a:ext uri="{0D108BD9-81ED-4DB2-BD59-A6C34878D82A}">
                    <a16:rowId xmlns:a16="http://schemas.microsoft.com/office/drawing/2014/main" val="2151429277"/>
                  </a:ext>
                </a:extLst>
              </a:tr>
              <a:tr h="689094">
                <a:tc>
                  <a:txBody>
                    <a:bodyPr/>
                    <a:lstStyle/>
                    <a:p>
                      <a:r>
                        <a:rPr lang="en-AU" sz="1400" b="1"/>
                        <a:t>Dispatch</a:t>
                      </a:r>
                      <a:endParaRPr lang="en-AU" sz="1400" b="1">
                        <a:latin typeface="Segoe UI Semilight"/>
                        <a:cs typeface="Segoe UI Semilight"/>
                      </a:endParaRPr>
                    </a:p>
                  </a:txBody>
                  <a:tcPr marL="72000" marR="72000" marT="54000" marB="54000" anchor="ctr">
                    <a:solidFill>
                      <a:srgbClr val="D8D9DE"/>
                    </a:solidFill>
                  </a:tcPr>
                </a:tc>
                <a:tc>
                  <a:txBody>
                    <a:bodyPr/>
                    <a:lstStyle/>
                    <a:p>
                      <a:pPr marL="285750" marR="0" lvl="0" indent="-2857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endParaRPr lang="en-AU" sz="1400" kern="1200">
                        <a:solidFill>
                          <a:schemeClr val="dk1"/>
                        </a:solidFill>
                        <a:latin typeface="Segoe UI Semilight"/>
                        <a:ea typeface="+mn-ea"/>
                        <a:cs typeface="Segoe UI Semilight"/>
                      </a:endParaRPr>
                    </a:p>
                  </a:txBody>
                  <a:tcPr marL="27000" marR="27000" marT="54000" marB="54000" anchor="ctr">
                    <a:solidFill>
                      <a:srgbClr val="D8D9DE"/>
                    </a:solidFill>
                  </a:tcPr>
                </a:tc>
                <a:tc>
                  <a:txBody>
                    <a:bodyPr/>
                    <a:lstStyle/>
                    <a:p>
                      <a:pPr marL="285750" marR="0" lvl="0" indent="-2857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en-AU" sz="1200"/>
                        <a:t>5MS Bidding Service went live on 1 April 2021. Participants may choose to submit 5-min bids (must be equal for a 30-min period). </a:t>
                      </a:r>
                    </a:p>
                    <a:p>
                      <a:pPr marL="285750" marR="0" lvl="0" indent="-2857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en-AU" sz="1200"/>
                        <a:t>Pre-dispatch P5 – Fast Start Inflexibility Profile (FSIP) production go-live was scheduled for 03-May but has been delayed due to testing requirements by software certifiers. New go-live date is 07-July-21.</a:t>
                      </a:r>
                    </a:p>
                    <a:p>
                      <a:pPr marL="285750" marR="0" lvl="0" indent="-2857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en-AU" sz="1200"/>
                        <a:t>5MPD Price Sensitivity – deployment dates TBC with RWG. Planning to align with FSIP release date. </a:t>
                      </a:r>
                    </a:p>
                  </a:txBody>
                  <a:tcPr marL="72000" marR="72000" marT="72000" marB="72000" anchor="ctr">
                    <a:solidFill>
                      <a:srgbClr val="D8D9DE"/>
                    </a:solidFill>
                  </a:tcPr>
                </a:tc>
                <a:extLst>
                  <a:ext uri="{0D108BD9-81ED-4DB2-BD59-A6C34878D82A}">
                    <a16:rowId xmlns:a16="http://schemas.microsoft.com/office/drawing/2014/main" val="1984825409"/>
                  </a:ext>
                </a:extLst>
              </a:tr>
              <a:tr h="976003">
                <a:tc>
                  <a:txBody>
                    <a:bodyPr/>
                    <a:lstStyle/>
                    <a:p>
                      <a:r>
                        <a:rPr lang="en-AU" sz="1400" b="1"/>
                        <a:t>Settlements</a:t>
                      </a:r>
                      <a:endParaRPr lang="en-AU" sz="1400" b="1">
                        <a:latin typeface="Segoe UI Semilight"/>
                        <a:cs typeface="Segoe UI Semilight"/>
                      </a:endParaRPr>
                    </a:p>
                  </a:txBody>
                  <a:tcPr marL="72000" marR="72000" marT="40500" marB="20250" anchor="ctr">
                    <a:lnB w="12700" cap="flat" cmpd="sng" algn="ctr">
                      <a:solidFill>
                        <a:schemeClr val="bg1"/>
                      </a:solidFill>
                      <a:prstDash val="solid"/>
                      <a:round/>
                      <a:headEnd type="none" w="med" len="med"/>
                      <a:tailEnd type="none" w="med" len="med"/>
                    </a:lnB>
                    <a:solidFill>
                      <a:srgbClr val="EDEDEF"/>
                    </a:solidFill>
                  </a:tcPr>
                </a:tc>
                <a:tc>
                  <a:txBody>
                    <a:bodyPr/>
                    <a:lstStyle/>
                    <a:p>
                      <a:pPr marL="285750" indent="-285750" algn="l" rtl="0" eaLnBrk="1" latinLnBrk="0" hangingPunct="1">
                        <a:lnSpc>
                          <a:spcPct val="100000"/>
                        </a:lnSpc>
                        <a:spcBef>
                          <a:spcPts val="600"/>
                        </a:spcBef>
                        <a:spcAft>
                          <a:spcPts val="0"/>
                        </a:spcAft>
                        <a:buFont typeface="Arial" panose="020B0604020202020204" pitchFamily="34" charset="0"/>
                        <a:buChar char="•"/>
                      </a:pPr>
                      <a:endParaRPr lang="en-AU" sz="1400" kern="1200">
                        <a:solidFill>
                          <a:schemeClr val="dk1"/>
                        </a:solidFill>
                        <a:latin typeface="Segoe UI Semilight"/>
                        <a:ea typeface="+mn-ea"/>
                        <a:cs typeface="Segoe UI Semilight"/>
                      </a:endParaRPr>
                    </a:p>
                  </a:txBody>
                  <a:tcPr marL="27000" marR="27000" marT="54000" marB="54000" anchor="ctr">
                    <a:lnB w="12700" cap="flat" cmpd="sng" algn="ctr">
                      <a:solidFill>
                        <a:schemeClr val="bg1"/>
                      </a:solidFill>
                      <a:prstDash val="solid"/>
                      <a:round/>
                      <a:headEnd type="none" w="med" len="med"/>
                      <a:tailEnd type="none" w="med" len="med"/>
                    </a:lnB>
                    <a:solidFill>
                      <a:srgbClr val="EDEDEF"/>
                    </a:solidFill>
                  </a:tcPr>
                </a:tc>
                <a:tc>
                  <a:txBody>
                    <a:bodyPr/>
                    <a:lstStyle/>
                    <a:p>
                      <a:pPr marL="285750" marR="0" lvl="0" indent="-2857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en-AU" sz="1200" kern="1200">
                          <a:solidFill>
                            <a:schemeClr val="dk1"/>
                          </a:solidFill>
                          <a:latin typeface="+mn-lt"/>
                          <a:ea typeface="+mn-ea"/>
                          <a:cs typeface="+mn-cs"/>
                        </a:rPr>
                        <a:t>Settlements systems was successfully deployed in the production environment on 16-May-21.</a:t>
                      </a:r>
                    </a:p>
                    <a:p>
                      <a:pPr marL="285750" marR="0" lvl="0" indent="-2857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en-AU" sz="1200" kern="1200">
                          <a:solidFill>
                            <a:schemeClr val="dk1"/>
                          </a:solidFill>
                          <a:latin typeface="+mn-lt"/>
                          <a:ea typeface="+mn-ea"/>
                          <a:cs typeface="+mn-cs"/>
                        </a:rPr>
                        <a:t>Remains in 30-min mode until 01-Oct-21.</a:t>
                      </a:r>
                    </a:p>
                    <a:p>
                      <a:pPr marL="285750" marR="0" lvl="0" indent="-2857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en-AU" sz="1200" kern="1200">
                          <a:solidFill>
                            <a:schemeClr val="dk1"/>
                          </a:solidFill>
                          <a:latin typeface="+mn-lt"/>
                          <a:ea typeface="+mn-ea"/>
                          <a:cs typeface="+mn-cs"/>
                        </a:rPr>
                        <a:t>Release included web changes, new APIs, dashboard for settlements direct and prudentials, and new look for invoices and statements.</a:t>
                      </a:r>
                    </a:p>
                  </a:txBody>
                  <a:tcPr marL="72000" marR="72000" marT="72000" marB="72000" anchor="ctr">
                    <a:lnB w="12700" cap="flat" cmpd="sng" algn="ctr">
                      <a:solidFill>
                        <a:schemeClr val="bg1"/>
                      </a:solidFill>
                      <a:prstDash val="solid"/>
                      <a:round/>
                      <a:headEnd type="none" w="med" len="med"/>
                      <a:tailEnd type="none" w="med" len="med"/>
                    </a:lnB>
                    <a:solidFill>
                      <a:srgbClr val="EDEDEF"/>
                    </a:solidFill>
                  </a:tcPr>
                </a:tc>
                <a:extLst>
                  <a:ext uri="{0D108BD9-81ED-4DB2-BD59-A6C34878D82A}">
                    <a16:rowId xmlns:a16="http://schemas.microsoft.com/office/drawing/2014/main" val="1811143537"/>
                  </a:ext>
                </a:extLst>
              </a:tr>
              <a:tr h="803682">
                <a:tc>
                  <a:txBody>
                    <a:bodyPr/>
                    <a:lstStyle/>
                    <a:p>
                      <a:pPr marL="0" algn="l" defTabSz="685800" rtl="0" eaLnBrk="1" latinLnBrk="0" hangingPunct="1"/>
                      <a:r>
                        <a:rPr lang="en-AU" sz="1400" b="1" kern="1200">
                          <a:solidFill>
                            <a:schemeClr val="dk1"/>
                          </a:solidFill>
                          <a:latin typeface="+mn-lt"/>
                          <a:ea typeface="+mn-ea"/>
                          <a:cs typeface="+mn-cs"/>
                        </a:rPr>
                        <a:t>Overall AEMO Status</a:t>
                      </a:r>
                    </a:p>
                  </a:txBody>
                  <a:tcPr marL="72000" marR="72000" marT="40500" marB="20250" anchor="ctr">
                    <a:lnL w="12700" cap="flat" cmpd="sng" algn="ctr">
                      <a:solidFill>
                        <a:schemeClr val="bg1">
                          <a:lumMod val="85000"/>
                        </a:schemeClr>
                      </a:solidFill>
                      <a:prstDash val="solid"/>
                      <a:round/>
                      <a:headEnd type="none" w="med" len="med"/>
                      <a:tailEnd type="none" w="med" len="med"/>
                    </a:lnL>
                    <a:lnR w="12700" cmpd="sng">
                      <a:noFill/>
                    </a:lnR>
                    <a:lnT w="12700" cap="flat" cmpd="sng" algn="ctr">
                      <a:solidFill>
                        <a:schemeClr val="bg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FDFDFD"/>
                    </a:solidFill>
                  </a:tcPr>
                </a:tc>
                <a:tc>
                  <a:txBody>
                    <a:bodyPr/>
                    <a:lstStyle/>
                    <a:p>
                      <a:pPr marL="285750" indent="-285750" algn="l" rtl="0" eaLnBrk="1" latinLnBrk="0" hangingPunct="1">
                        <a:lnSpc>
                          <a:spcPct val="100000"/>
                        </a:lnSpc>
                        <a:spcBef>
                          <a:spcPts val="600"/>
                        </a:spcBef>
                        <a:spcAft>
                          <a:spcPts val="0"/>
                        </a:spcAft>
                        <a:buFont typeface="Arial" panose="020B0604020202020204" pitchFamily="34" charset="0"/>
                        <a:buChar char="•"/>
                      </a:pPr>
                      <a:endParaRPr lang="en-AU" sz="1400" kern="1200">
                        <a:solidFill>
                          <a:schemeClr val="dk1"/>
                        </a:solidFill>
                        <a:latin typeface="Segoe UI Semilight"/>
                        <a:ea typeface="+mn-ea"/>
                        <a:cs typeface="Segoe UI Semilight"/>
                      </a:endParaRPr>
                    </a:p>
                  </a:txBody>
                  <a:tcPr marL="27000" marR="27000" marT="54000" marB="54000" anchor="ctr">
                    <a:lnL w="12700" cmpd="sng">
                      <a:noFill/>
                    </a:lnL>
                    <a:lnR w="12700" cmpd="sng">
                      <a:noFill/>
                    </a:lnR>
                    <a:lnT w="12700" cap="flat" cmpd="sng" algn="ctr">
                      <a:solidFill>
                        <a:schemeClr val="bg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FDFDFD"/>
                    </a:solidFill>
                  </a:tcPr>
                </a:tc>
                <a:tc>
                  <a:txBody>
                    <a:bodyPr/>
                    <a:lstStyle/>
                    <a:p>
                      <a:pPr marL="182245" marR="0" lvl="0" indent="-182245" algn="l" rtl="0" eaLnBrk="1" fontAlgn="auto" latinLnBrk="0" hangingPunct="1">
                        <a:lnSpc>
                          <a:spcPct val="100000"/>
                        </a:lnSpc>
                        <a:spcBef>
                          <a:spcPts val="600"/>
                        </a:spcBef>
                        <a:spcAft>
                          <a:spcPts val="0"/>
                        </a:spcAft>
                        <a:buClrTx/>
                        <a:buSzTx/>
                        <a:buFont typeface="Arial" panose="020B0604020202020204" pitchFamily="34" charset="0"/>
                        <a:buChar char="•"/>
                      </a:pPr>
                      <a:r>
                        <a:rPr lang="en-AU" sz="1200" kern="1200">
                          <a:solidFill>
                            <a:schemeClr val="dk1"/>
                          </a:solidFill>
                          <a:latin typeface="+mn-lt"/>
                          <a:ea typeface="+mn-ea"/>
                          <a:cs typeface="+mn-cs"/>
                        </a:rPr>
                        <a:t>Overall, the AEMO 5MS program remains Amber due to Retail platform delay. </a:t>
                      </a:r>
                    </a:p>
                  </a:txBody>
                  <a:tcPr marL="27000" marR="27000" marT="54000" marB="54000" anchor="ctr">
                    <a:lnL w="12700" cmpd="sng">
                      <a:noFill/>
                    </a:lnL>
                    <a:lnR w="12700" cap="flat" cmpd="sng" algn="ctr">
                      <a:solidFill>
                        <a:schemeClr val="bg1">
                          <a:lumMod val="85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FDFDFD"/>
                    </a:solidFill>
                  </a:tcPr>
                </a:tc>
                <a:extLst>
                  <a:ext uri="{0D108BD9-81ED-4DB2-BD59-A6C34878D82A}">
                    <a16:rowId xmlns:a16="http://schemas.microsoft.com/office/drawing/2014/main" val="882051270"/>
                  </a:ext>
                </a:extLst>
              </a:tr>
            </a:tbl>
          </a:graphicData>
        </a:graphic>
      </p:graphicFrame>
      <p:graphicFrame>
        <p:nvGraphicFramePr>
          <p:cNvPr id="40" name="Table 40">
            <a:extLst>
              <a:ext uri="{FF2B5EF4-FFF2-40B4-BE49-F238E27FC236}">
                <a16:creationId xmlns:a16="http://schemas.microsoft.com/office/drawing/2014/main" id="{7BBB43F5-8445-4590-9801-91AE86077989}"/>
              </a:ext>
            </a:extLst>
          </p:cNvPr>
          <p:cNvGraphicFramePr>
            <a:graphicFrameLocks noGrp="1"/>
          </p:cNvGraphicFramePr>
          <p:nvPr/>
        </p:nvGraphicFramePr>
        <p:xfrm>
          <a:off x="8684731" y="275428"/>
          <a:ext cx="1686531" cy="719142"/>
        </p:xfrm>
        <a:graphic>
          <a:graphicData uri="http://schemas.openxmlformats.org/drawingml/2006/table">
            <a:tbl>
              <a:tblPr firstRow="1" bandRow="1">
                <a:tableStyleId>{5C22544A-7EE6-4342-B048-85BDC9FD1C3A}</a:tableStyleId>
              </a:tblPr>
              <a:tblGrid>
                <a:gridCol w="448876">
                  <a:extLst>
                    <a:ext uri="{9D8B030D-6E8A-4147-A177-3AD203B41FA5}">
                      <a16:colId xmlns:a16="http://schemas.microsoft.com/office/drawing/2014/main" val="991271154"/>
                    </a:ext>
                  </a:extLst>
                </a:gridCol>
                <a:gridCol w="1237655">
                  <a:extLst>
                    <a:ext uri="{9D8B030D-6E8A-4147-A177-3AD203B41FA5}">
                      <a16:colId xmlns:a16="http://schemas.microsoft.com/office/drawing/2014/main" val="3563264659"/>
                    </a:ext>
                  </a:extLst>
                </a:gridCol>
              </a:tblGrid>
              <a:tr h="239714">
                <a:tc>
                  <a:txBody>
                    <a:bodyPr/>
                    <a:lstStyle/>
                    <a:p>
                      <a:endParaRPr lang="en-AU" sz="800"/>
                    </a:p>
                  </a:txBody>
                  <a:tcPr marL="51435" marR="51435" marT="25718" marB="25718">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lumMod val="95000"/>
                      </a:schemeClr>
                    </a:solidFill>
                  </a:tcPr>
                </a:tc>
                <a:tc>
                  <a:txBody>
                    <a:bodyPr/>
                    <a:lstStyle/>
                    <a:p>
                      <a:pPr marL="0" algn="l" defTabSz="685800" rtl="0" eaLnBrk="1" latinLnBrk="0" hangingPunct="1"/>
                      <a:r>
                        <a:rPr lang="en-AU" sz="800" b="0" kern="1200">
                          <a:solidFill>
                            <a:schemeClr val="dk1"/>
                          </a:solidFill>
                          <a:latin typeface="+mn-lt"/>
                          <a:ea typeface="+mn-ea"/>
                          <a:cs typeface="+mn-cs"/>
                        </a:rPr>
                        <a:t>Go-live date impacted</a:t>
                      </a:r>
                    </a:p>
                  </a:txBody>
                  <a:tcPr marL="51435" marR="51435" marT="25718" marB="25718">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204392051"/>
                  </a:ext>
                </a:extLst>
              </a:tr>
              <a:tr h="239714">
                <a:tc>
                  <a:txBody>
                    <a:bodyPr/>
                    <a:lstStyle/>
                    <a:p>
                      <a:endParaRPr lang="en-AU" sz="800"/>
                    </a:p>
                  </a:txBody>
                  <a:tcPr marL="51435" marR="51435" marT="25718" marB="25718">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lumMod val="95000"/>
                      </a:schemeClr>
                    </a:solidFill>
                  </a:tcPr>
                </a:tc>
                <a:tc>
                  <a:txBody>
                    <a:bodyPr/>
                    <a:lstStyle/>
                    <a:p>
                      <a:r>
                        <a:rPr lang="en-AU" sz="800"/>
                        <a:t>At risk</a:t>
                      </a:r>
                    </a:p>
                  </a:txBody>
                  <a:tcPr marL="51435" marR="51435" marT="25718" marB="25718">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677829974"/>
                  </a:ext>
                </a:extLst>
              </a:tr>
              <a:tr h="239714">
                <a:tc>
                  <a:txBody>
                    <a:bodyPr/>
                    <a:lstStyle/>
                    <a:p>
                      <a:endParaRPr lang="en-AU" sz="800"/>
                    </a:p>
                  </a:txBody>
                  <a:tcPr marL="51435" marR="51435" marT="25718" marB="25718">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lumMod val="95000"/>
                      </a:schemeClr>
                    </a:solidFill>
                  </a:tcPr>
                </a:tc>
                <a:tc>
                  <a:txBody>
                    <a:bodyPr/>
                    <a:lstStyle/>
                    <a:p>
                      <a:r>
                        <a:rPr lang="en-AU" sz="800"/>
                        <a:t>On schedule</a:t>
                      </a:r>
                    </a:p>
                  </a:txBody>
                  <a:tcPr marL="51435" marR="51435" marT="25718" marB="25718">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85000288"/>
                  </a:ext>
                </a:extLst>
              </a:tr>
            </a:tbl>
          </a:graphicData>
        </a:graphic>
      </p:graphicFrame>
      <p:grpSp>
        <p:nvGrpSpPr>
          <p:cNvPr id="7" name="Group 6">
            <a:extLst>
              <a:ext uri="{FF2B5EF4-FFF2-40B4-BE49-F238E27FC236}">
                <a16:creationId xmlns:a16="http://schemas.microsoft.com/office/drawing/2014/main" id="{206C3513-B08B-492E-AC7C-710FBF5DCD3E}"/>
              </a:ext>
            </a:extLst>
          </p:cNvPr>
          <p:cNvGrpSpPr/>
          <p:nvPr/>
        </p:nvGrpSpPr>
        <p:grpSpPr>
          <a:xfrm>
            <a:off x="2166722" y="2619387"/>
            <a:ext cx="270000" cy="270000"/>
            <a:chOff x="142030" y="4797048"/>
            <a:chExt cx="432000" cy="432000"/>
          </a:xfrm>
        </p:grpSpPr>
        <p:sp>
          <p:nvSpPr>
            <p:cNvPr id="31" name="Rectangle: Rounded Corners 30">
              <a:extLst>
                <a:ext uri="{FF2B5EF4-FFF2-40B4-BE49-F238E27FC236}">
                  <a16:creationId xmlns:a16="http://schemas.microsoft.com/office/drawing/2014/main" id="{9CE9D3A1-C0CB-4C7E-AE2E-E60BD98DCDB3}"/>
                </a:ext>
              </a:extLst>
            </p:cNvPr>
            <p:cNvSpPr/>
            <p:nvPr/>
          </p:nvSpPr>
          <p:spPr>
            <a:xfrm>
              <a:off x="142030" y="4797048"/>
              <a:ext cx="432000" cy="43200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AU" sz="1350">
                <a:solidFill>
                  <a:srgbClr val="FFFFFF"/>
                </a:solidFill>
                <a:latin typeface="Tw Cen MT" panose="020B0602020104020603"/>
              </a:endParaRPr>
            </a:p>
          </p:txBody>
        </p:sp>
        <p:sp>
          <p:nvSpPr>
            <p:cNvPr id="32" name="Oval 31">
              <a:extLst>
                <a:ext uri="{FF2B5EF4-FFF2-40B4-BE49-F238E27FC236}">
                  <a16:creationId xmlns:a16="http://schemas.microsoft.com/office/drawing/2014/main" id="{20C1A3CD-35AC-4917-BB70-E3408BE3D294}"/>
                </a:ext>
              </a:extLst>
            </p:cNvPr>
            <p:cNvSpPr/>
            <p:nvPr/>
          </p:nvSpPr>
          <p:spPr>
            <a:xfrm>
              <a:off x="231166" y="4883786"/>
              <a:ext cx="252000" cy="2520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AU" sz="865">
                <a:solidFill>
                  <a:srgbClr val="FFFFFF"/>
                </a:solidFill>
                <a:latin typeface="Tw Cen MT" panose="020B0602020104020603"/>
              </a:endParaRPr>
            </a:p>
          </p:txBody>
        </p:sp>
      </p:grpSp>
      <p:grpSp>
        <p:nvGrpSpPr>
          <p:cNvPr id="33" name="Group 32">
            <a:extLst>
              <a:ext uri="{FF2B5EF4-FFF2-40B4-BE49-F238E27FC236}">
                <a16:creationId xmlns:a16="http://schemas.microsoft.com/office/drawing/2014/main" id="{8F3331A8-AC1E-4D2C-9A84-B0348727388B}"/>
              </a:ext>
            </a:extLst>
          </p:cNvPr>
          <p:cNvGrpSpPr/>
          <p:nvPr/>
        </p:nvGrpSpPr>
        <p:grpSpPr>
          <a:xfrm>
            <a:off x="2166182" y="3746262"/>
            <a:ext cx="270000" cy="270000"/>
            <a:chOff x="142030" y="4797048"/>
            <a:chExt cx="432000" cy="432000"/>
          </a:xfrm>
        </p:grpSpPr>
        <p:sp>
          <p:nvSpPr>
            <p:cNvPr id="34" name="Rectangle: Rounded Corners 33">
              <a:extLst>
                <a:ext uri="{FF2B5EF4-FFF2-40B4-BE49-F238E27FC236}">
                  <a16:creationId xmlns:a16="http://schemas.microsoft.com/office/drawing/2014/main" id="{855A75DD-D0DA-47AB-BCA4-F29184AA66C6}"/>
                </a:ext>
              </a:extLst>
            </p:cNvPr>
            <p:cNvSpPr/>
            <p:nvPr/>
          </p:nvSpPr>
          <p:spPr>
            <a:xfrm>
              <a:off x="142030" y="4797048"/>
              <a:ext cx="432000" cy="43200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AU" sz="1350">
                <a:solidFill>
                  <a:srgbClr val="FFFFFF"/>
                </a:solidFill>
                <a:latin typeface="Tw Cen MT" panose="020B0602020104020603"/>
              </a:endParaRPr>
            </a:p>
          </p:txBody>
        </p:sp>
        <p:sp>
          <p:nvSpPr>
            <p:cNvPr id="35" name="Oval 34">
              <a:extLst>
                <a:ext uri="{FF2B5EF4-FFF2-40B4-BE49-F238E27FC236}">
                  <a16:creationId xmlns:a16="http://schemas.microsoft.com/office/drawing/2014/main" id="{6BA558C8-EA54-4EEB-8024-63CA20A5FAA9}"/>
                </a:ext>
              </a:extLst>
            </p:cNvPr>
            <p:cNvSpPr/>
            <p:nvPr/>
          </p:nvSpPr>
          <p:spPr>
            <a:xfrm>
              <a:off x="231166" y="4883786"/>
              <a:ext cx="252000" cy="252000"/>
            </a:xfrm>
            <a:prstGeom prst="ellipse">
              <a:avLst/>
            </a:prstGeom>
            <a:solidFill>
              <a:srgbClr val="00B050"/>
            </a:solidFill>
            <a:ln>
              <a:solidFill>
                <a:srgbClr val="3399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AU" sz="865">
                <a:solidFill>
                  <a:srgbClr val="FFFFFF"/>
                </a:solidFill>
                <a:latin typeface="Tw Cen MT" panose="020B0602020104020603"/>
              </a:endParaRPr>
            </a:p>
          </p:txBody>
        </p:sp>
      </p:grpSp>
      <p:grpSp>
        <p:nvGrpSpPr>
          <p:cNvPr id="36" name="Group 35">
            <a:extLst>
              <a:ext uri="{FF2B5EF4-FFF2-40B4-BE49-F238E27FC236}">
                <a16:creationId xmlns:a16="http://schemas.microsoft.com/office/drawing/2014/main" id="{B8D751B3-94FB-43AC-9319-9E9D2B05A5E1}"/>
              </a:ext>
            </a:extLst>
          </p:cNvPr>
          <p:cNvGrpSpPr/>
          <p:nvPr/>
        </p:nvGrpSpPr>
        <p:grpSpPr>
          <a:xfrm>
            <a:off x="8819088" y="317740"/>
            <a:ext cx="189000" cy="189000"/>
            <a:chOff x="181654" y="2696976"/>
            <a:chExt cx="384000" cy="384000"/>
          </a:xfrm>
        </p:grpSpPr>
        <p:sp>
          <p:nvSpPr>
            <p:cNvPr id="37" name="Rectangle: Rounded Corners 36">
              <a:extLst>
                <a:ext uri="{FF2B5EF4-FFF2-40B4-BE49-F238E27FC236}">
                  <a16:creationId xmlns:a16="http://schemas.microsoft.com/office/drawing/2014/main" id="{368A77E9-E662-4888-8013-5F44996E0473}"/>
                </a:ext>
              </a:extLst>
            </p:cNvPr>
            <p:cNvSpPr/>
            <p:nvPr/>
          </p:nvSpPr>
          <p:spPr>
            <a:xfrm>
              <a:off x="181654" y="2696976"/>
              <a:ext cx="384000" cy="38400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AU" sz="1350">
                <a:solidFill>
                  <a:srgbClr val="FFFFFF"/>
                </a:solidFill>
                <a:latin typeface="Tw Cen MT" panose="020B0602020104020603"/>
              </a:endParaRPr>
            </a:p>
          </p:txBody>
        </p:sp>
        <p:sp>
          <p:nvSpPr>
            <p:cNvPr id="41" name="Oval 40">
              <a:extLst>
                <a:ext uri="{FF2B5EF4-FFF2-40B4-BE49-F238E27FC236}">
                  <a16:creationId xmlns:a16="http://schemas.microsoft.com/office/drawing/2014/main" id="{69E1286A-8D34-4F9C-B454-0862000F387D}"/>
                </a:ext>
              </a:extLst>
            </p:cNvPr>
            <p:cNvSpPr/>
            <p:nvPr/>
          </p:nvSpPr>
          <p:spPr>
            <a:xfrm>
              <a:off x="270791" y="2788505"/>
              <a:ext cx="192000" cy="1920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AU" sz="865">
                <a:solidFill>
                  <a:srgbClr val="FFFFFF"/>
                </a:solidFill>
                <a:latin typeface="Tw Cen MT" panose="020B0602020104020603"/>
              </a:endParaRPr>
            </a:p>
          </p:txBody>
        </p:sp>
      </p:grpSp>
      <p:grpSp>
        <p:nvGrpSpPr>
          <p:cNvPr id="46" name="Group 45">
            <a:extLst>
              <a:ext uri="{FF2B5EF4-FFF2-40B4-BE49-F238E27FC236}">
                <a16:creationId xmlns:a16="http://schemas.microsoft.com/office/drawing/2014/main" id="{9DE937DD-28E0-4C53-A034-35C1049FA8A4}"/>
              </a:ext>
            </a:extLst>
          </p:cNvPr>
          <p:cNvGrpSpPr/>
          <p:nvPr/>
        </p:nvGrpSpPr>
        <p:grpSpPr>
          <a:xfrm>
            <a:off x="8819545" y="545834"/>
            <a:ext cx="189000" cy="189000"/>
            <a:chOff x="181654" y="2696976"/>
            <a:chExt cx="384000" cy="384000"/>
          </a:xfrm>
        </p:grpSpPr>
        <p:sp>
          <p:nvSpPr>
            <p:cNvPr id="47" name="Rectangle: Rounded Corners 46">
              <a:extLst>
                <a:ext uri="{FF2B5EF4-FFF2-40B4-BE49-F238E27FC236}">
                  <a16:creationId xmlns:a16="http://schemas.microsoft.com/office/drawing/2014/main" id="{70F4E689-E7DF-4629-B1B0-26F5DF4800D8}"/>
                </a:ext>
              </a:extLst>
            </p:cNvPr>
            <p:cNvSpPr/>
            <p:nvPr/>
          </p:nvSpPr>
          <p:spPr>
            <a:xfrm>
              <a:off x="181654" y="2696976"/>
              <a:ext cx="384000" cy="38400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AU" sz="1350">
                <a:solidFill>
                  <a:srgbClr val="FFFFFF"/>
                </a:solidFill>
                <a:latin typeface="Tw Cen MT" panose="020B0602020104020603"/>
              </a:endParaRPr>
            </a:p>
          </p:txBody>
        </p:sp>
        <p:sp>
          <p:nvSpPr>
            <p:cNvPr id="48" name="Oval 47">
              <a:extLst>
                <a:ext uri="{FF2B5EF4-FFF2-40B4-BE49-F238E27FC236}">
                  <a16:creationId xmlns:a16="http://schemas.microsoft.com/office/drawing/2014/main" id="{EC81D55A-8789-4880-88C6-17E0FEEB3C70}"/>
                </a:ext>
              </a:extLst>
            </p:cNvPr>
            <p:cNvSpPr/>
            <p:nvPr/>
          </p:nvSpPr>
          <p:spPr>
            <a:xfrm>
              <a:off x="270791" y="2788505"/>
              <a:ext cx="192000" cy="192000"/>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AU" sz="865">
                <a:solidFill>
                  <a:srgbClr val="FFFFFF"/>
                </a:solidFill>
                <a:latin typeface="Tw Cen MT" panose="020B0602020104020603"/>
              </a:endParaRPr>
            </a:p>
          </p:txBody>
        </p:sp>
      </p:grpSp>
      <p:grpSp>
        <p:nvGrpSpPr>
          <p:cNvPr id="49" name="Group 48">
            <a:extLst>
              <a:ext uri="{FF2B5EF4-FFF2-40B4-BE49-F238E27FC236}">
                <a16:creationId xmlns:a16="http://schemas.microsoft.com/office/drawing/2014/main" id="{B20023EC-A6E5-4633-802B-8F351D90988D}"/>
              </a:ext>
            </a:extLst>
          </p:cNvPr>
          <p:cNvGrpSpPr/>
          <p:nvPr/>
        </p:nvGrpSpPr>
        <p:grpSpPr>
          <a:xfrm>
            <a:off x="8819088" y="790462"/>
            <a:ext cx="189000" cy="189000"/>
            <a:chOff x="181654" y="2696976"/>
            <a:chExt cx="384000" cy="384000"/>
          </a:xfrm>
        </p:grpSpPr>
        <p:sp>
          <p:nvSpPr>
            <p:cNvPr id="50" name="Rectangle: Rounded Corners 49">
              <a:extLst>
                <a:ext uri="{FF2B5EF4-FFF2-40B4-BE49-F238E27FC236}">
                  <a16:creationId xmlns:a16="http://schemas.microsoft.com/office/drawing/2014/main" id="{1D4814DE-63CA-41EA-8FA9-E2FAE96971BE}"/>
                </a:ext>
              </a:extLst>
            </p:cNvPr>
            <p:cNvSpPr/>
            <p:nvPr/>
          </p:nvSpPr>
          <p:spPr>
            <a:xfrm>
              <a:off x="181654" y="2696976"/>
              <a:ext cx="384000" cy="38400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AU" sz="1350">
                <a:solidFill>
                  <a:srgbClr val="FFFFFF"/>
                </a:solidFill>
                <a:latin typeface="Tw Cen MT" panose="020B0602020104020603"/>
              </a:endParaRPr>
            </a:p>
          </p:txBody>
        </p:sp>
        <p:sp>
          <p:nvSpPr>
            <p:cNvPr id="51" name="Oval 50">
              <a:extLst>
                <a:ext uri="{FF2B5EF4-FFF2-40B4-BE49-F238E27FC236}">
                  <a16:creationId xmlns:a16="http://schemas.microsoft.com/office/drawing/2014/main" id="{91FC93F8-26E8-4FF4-8CEE-DCA2393E73A9}"/>
                </a:ext>
              </a:extLst>
            </p:cNvPr>
            <p:cNvSpPr/>
            <p:nvPr/>
          </p:nvSpPr>
          <p:spPr>
            <a:xfrm>
              <a:off x="270791" y="2788505"/>
              <a:ext cx="192000" cy="1920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AU" sz="865">
                <a:solidFill>
                  <a:srgbClr val="FFFFFF"/>
                </a:solidFill>
                <a:latin typeface="Tw Cen MT" panose="020B0602020104020603"/>
              </a:endParaRPr>
            </a:p>
          </p:txBody>
        </p:sp>
      </p:grpSp>
      <p:grpSp>
        <p:nvGrpSpPr>
          <p:cNvPr id="30" name="Group 29">
            <a:extLst>
              <a:ext uri="{FF2B5EF4-FFF2-40B4-BE49-F238E27FC236}">
                <a16:creationId xmlns:a16="http://schemas.microsoft.com/office/drawing/2014/main" id="{18BB1068-E342-40DF-B46D-AFEA46FFF04B}"/>
              </a:ext>
            </a:extLst>
          </p:cNvPr>
          <p:cNvGrpSpPr/>
          <p:nvPr/>
        </p:nvGrpSpPr>
        <p:grpSpPr>
          <a:xfrm>
            <a:off x="2165642" y="4697633"/>
            <a:ext cx="270000" cy="270000"/>
            <a:chOff x="181654" y="2696976"/>
            <a:chExt cx="432000" cy="432000"/>
          </a:xfrm>
        </p:grpSpPr>
        <p:sp>
          <p:nvSpPr>
            <p:cNvPr id="38" name="Rectangle: Rounded Corners 37">
              <a:extLst>
                <a:ext uri="{FF2B5EF4-FFF2-40B4-BE49-F238E27FC236}">
                  <a16:creationId xmlns:a16="http://schemas.microsoft.com/office/drawing/2014/main" id="{985D9952-1DE5-447F-8579-D9E5A22F0D89}"/>
                </a:ext>
              </a:extLst>
            </p:cNvPr>
            <p:cNvSpPr/>
            <p:nvPr/>
          </p:nvSpPr>
          <p:spPr>
            <a:xfrm>
              <a:off x="181654" y="2696976"/>
              <a:ext cx="432000" cy="43200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AU" sz="1350">
                <a:solidFill>
                  <a:srgbClr val="FFFFFF"/>
                </a:solidFill>
                <a:latin typeface="Tw Cen MT" panose="020B0602020104020603"/>
              </a:endParaRPr>
            </a:p>
          </p:txBody>
        </p:sp>
        <p:sp>
          <p:nvSpPr>
            <p:cNvPr id="39" name="Oval 38">
              <a:extLst>
                <a:ext uri="{FF2B5EF4-FFF2-40B4-BE49-F238E27FC236}">
                  <a16:creationId xmlns:a16="http://schemas.microsoft.com/office/drawing/2014/main" id="{ACE8A4E2-EC11-41A0-B70A-46E576071408}"/>
                </a:ext>
              </a:extLst>
            </p:cNvPr>
            <p:cNvSpPr/>
            <p:nvPr/>
          </p:nvSpPr>
          <p:spPr>
            <a:xfrm>
              <a:off x="270790" y="2774570"/>
              <a:ext cx="252000" cy="252000"/>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AU" sz="865">
                <a:solidFill>
                  <a:srgbClr val="FFFFFF"/>
                </a:solidFill>
                <a:latin typeface="Tw Cen MT" panose="020B0602020104020603"/>
              </a:endParaRPr>
            </a:p>
          </p:txBody>
        </p:sp>
      </p:grpSp>
      <p:grpSp>
        <p:nvGrpSpPr>
          <p:cNvPr id="27" name="Group 26">
            <a:extLst>
              <a:ext uri="{FF2B5EF4-FFF2-40B4-BE49-F238E27FC236}">
                <a16:creationId xmlns:a16="http://schemas.microsoft.com/office/drawing/2014/main" id="{A8AC64FA-DA16-441F-9EE2-C5F43FFB0239}"/>
              </a:ext>
            </a:extLst>
          </p:cNvPr>
          <p:cNvGrpSpPr/>
          <p:nvPr/>
        </p:nvGrpSpPr>
        <p:grpSpPr>
          <a:xfrm>
            <a:off x="2166722" y="1885474"/>
            <a:ext cx="270000" cy="270000"/>
            <a:chOff x="181654" y="2696976"/>
            <a:chExt cx="432000" cy="432000"/>
          </a:xfrm>
        </p:grpSpPr>
        <p:sp>
          <p:nvSpPr>
            <p:cNvPr id="29" name="Rectangle: Rounded Corners 28">
              <a:extLst>
                <a:ext uri="{FF2B5EF4-FFF2-40B4-BE49-F238E27FC236}">
                  <a16:creationId xmlns:a16="http://schemas.microsoft.com/office/drawing/2014/main" id="{62C3B78C-48C4-4D5B-A2B6-C1B88F4BD0CC}"/>
                </a:ext>
              </a:extLst>
            </p:cNvPr>
            <p:cNvSpPr/>
            <p:nvPr/>
          </p:nvSpPr>
          <p:spPr>
            <a:xfrm>
              <a:off x="181654" y="2696976"/>
              <a:ext cx="432000" cy="43200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AU" sz="1350">
                <a:solidFill>
                  <a:srgbClr val="FFFFFF"/>
                </a:solidFill>
                <a:latin typeface="Tw Cen MT" panose="020B0602020104020603"/>
              </a:endParaRPr>
            </a:p>
          </p:txBody>
        </p:sp>
        <p:sp>
          <p:nvSpPr>
            <p:cNvPr id="42" name="Oval 41">
              <a:extLst>
                <a:ext uri="{FF2B5EF4-FFF2-40B4-BE49-F238E27FC236}">
                  <a16:creationId xmlns:a16="http://schemas.microsoft.com/office/drawing/2014/main" id="{E9B30284-2AF8-42A2-8F08-31F32087CE48}"/>
                </a:ext>
              </a:extLst>
            </p:cNvPr>
            <p:cNvSpPr/>
            <p:nvPr/>
          </p:nvSpPr>
          <p:spPr>
            <a:xfrm>
              <a:off x="270790" y="2774570"/>
              <a:ext cx="252000" cy="252000"/>
            </a:xfrm>
            <a:prstGeom prst="ellipse">
              <a:avLst/>
            </a:prstGeom>
            <a:solidFill>
              <a:srgbClr val="FF0000"/>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en-AU" sz="865">
                <a:solidFill>
                  <a:srgbClr val="FFFFFF"/>
                </a:solidFill>
                <a:latin typeface="Tw Cen MT" panose="020B0602020104020603"/>
              </a:endParaRPr>
            </a:p>
          </p:txBody>
        </p:sp>
      </p:grpSp>
    </p:spTree>
    <p:extLst>
      <p:ext uri="{BB962C8B-B14F-4D97-AF65-F5344CB8AC3E}">
        <p14:creationId xmlns:p14="http://schemas.microsoft.com/office/powerpoint/2010/main" val="25179551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 name="Picture 37">
            <a:extLst>
              <a:ext uri="{FF2B5EF4-FFF2-40B4-BE49-F238E27FC236}">
                <a16:creationId xmlns:a16="http://schemas.microsoft.com/office/drawing/2014/main" id="{D9079CAF-8062-48F9-BDF9-FDB5D4C5874B}"/>
              </a:ext>
            </a:extLst>
          </p:cNvPr>
          <p:cNvPicPr>
            <a:picLocks noChangeAspect="1"/>
          </p:cNvPicPr>
          <p:nvPr/>
        </p:nvPicPr>
        <p:blipFill>
          <a:blip r:embed="rId2"/>
          <a:stretch>
            <a:fillRect/>
          </a:stretch>
        </p:blipFill>
        <p:spPr>
          <a:xfrm>
            <a:off x="262092" y="1325564"/>
            <a:ext cx="7262515" cy="5552381"/>
          </a:xfrm>
          <a:prstGeom prst="rect">
            <a:avLst/>
          </a:prstGeom>
        </p:spPr>
      </p:pic>
      <p:sp>
        <p:nvSpPr>
          <p:cNvPr id="2" name="Title 1">
            <a:extLst>
              <a:ext uri="{FF2B5EF4-FFF2-40B4-BE49-F238E27FC236}">
                <a16:creationId xmlns:a16="http://schemas.microsoft.com/office/drawing/2014/main" id="{50F60C49-CAEA-4B0D-93FE-4B2FD4ECDA66}"/>
              </a:ext>
            </a:extLst>
          </p:cNvPr>
          <p:cNvSpPr>
            <a:spLocks noGrp="1"/>
          </p:cNvSpPr>
          <p:nvPr>
            <p:ph type="title"/>
          </p:nvPr>
        </p:nvSpPr>
        <p:spPr>
          <a:xfrm>
            <a:off x="171730" y="136525"/>
            <a:ext cx="9001778" cy="1189039"/>
          </a:xfrm>
        </p:spPr>
        <p:txBody>
          <a:bodyPr>
            <a:normAutofit fontScale="90000"/>
          </a:bodyPr>
          <a:lstStyle/>
          <a:p>
            <a:r>
              <a:rPr lang="en-US" sz="4800">
                <a:latin typeface="Tw Cen MT"/>
              </a:rPr>
              <a:t>5MS Program Timeline</a:t>
            </a:r>
            <a:br>
              <a:rPr lang="en-US">
                <a:latin typeface="Tw Cen MT"/>
              </a:rPr>
            </a:br>
            <a:r>
              <a:rPr lang="en-US" sz="3600">
                <a:latin typeface="Tw Cen MT"/>
              </a:rPr>
              <a:t>Readiness and Go-Live</a:t>
            </a:r>
            <a:endParaRPr lang="en-AU"/>
          </a:p>
        </p:txBody>
      </p:sp>
      <p:sp>
        <p:nvSpPr>
          <p:cNvPr id="4" name="Slide Number Placeholder 3">
            <a:extLst>
              <a:ext uri="{FF2B5EF4-FFF2-40B4-BE49-F238E27FC236}">
                <a16:creationId xmlns:a16="http://schemas.microsoft.com/office/drawing/2014/main" id="{75732DEF-2477-4A63-A757-A8F053F4B512}"/>
              </a:ext>
            </a:extLst>
          </p:cNvPr>
          <p:cNvSpPr>
            <a:spLocks noGrp="1"/>
          </p:cNvSpPr>
          <p:nvPr>
            <p:ph type="sldNum" sz="quarter" idx="12"/>
          </p:nvPr>
        </p:nvSpPr>
        <p:spPr/>
        <p:txBody>
          <a:bodyPr/>
          <a:lstStyle/>
          <a:p>
            <a:fld id="{4EC81F68-4976-451A-B2E9-79BCBD2F70CC}" type="slidenum">
              <a:rPr lang="en-AU">
                <a:solidFill>
                  <a:srgbClr val="222324">
                    <a:tint val="75000"/>
                  </a:srgbClr>
                </a:solidFill>
                <a:latin typeface="Segoe UI Semilight"/>
              </a:rPr>
              <a:pPr/>
              <a:t>9</a:t>
            </a:fld>
            <a:endParaRPr lang="en-AU">
              <a:solidFill>
                <a:srgbClr val="222324">
                  <a:tint val="75000"/>
                </a:srgbClr>
              </a:solidFill>
              <a:latin typeface="Segoe UI Semilight"/>
            </a:endParaRPr>
          </a:p>
        </p:txBody>
      </p:sp>
      <p:sp>
        <p:nvSpPr>
          <p:cNvPr id="7" name="TextBox 6">
            <a:extLst>
              <a:ext uri="{FF2B5EF4-FFF2-40B4-BE49-F238E27FC236}">
                <a16:creationId xmlns:a16="http://schemas.microsoft.com/office/drawing/2014/main" id="{BE3AE374-0154-4A9E-85A3-ECD11818F7CA}"/>
              </a:ext>
            </a:extLst>
          </p:cNvPr>
          <p:cNvSpPr txBox="1"/>
          <p:nvPr/>
        </p:nvSpPr>
        <p:spPr>
          <a:xfrm>
            <a:off x="10326994" y="18814"/>
            <a:ext cx="1159292" cy="246221"/>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AU" sz="1000" b="0" i="1" u="none" strike="noStrike" kern="1200" cap="none" spc="0" normalizeH="0" baseline="0" noProof="0">
                <a:ln>
                  <a:noFill/>
                </a:ln>
                <a:solidFill>
                  <a:srgbClr val="FFFFFF"/>
                </a:solidFill>
                <a:effectLst/>
                <a:uLnTx/>
                <a:uFillTx/>
                <a:latin typeface="Tw Cen MT" panose="020B0602020104020603"/>
                <a:ea typeface="+mn-ea"/>
                <a:cs typeface="+mn-cs"/>
              </a:rPr>
              <a:t>As at 17 May 2021</a:t>
            </a:r>
          </a:p>
        </p:txBody>
      </p:sp>
      <p:sp>
        <p:nvSpPr>
          <p:cNvPr id="6" name="Rectangle 5">
            <a:extLst>
              <a:ext uri="{FF2B5EF4-FFF2-40B4-BE49-F238E27FC236}">
                <a16:creationId xmlns:a16="http://schemas.microsoft.com/office/drawing/2014/main" id="{8C0122C1-E559-4E5C-9D68-946B50AE576F}"/>
              </a:ext>
            </a:extLst>
          </p:cNvPr>
          <p:cNvSpPr/>
          <p:nvPr/>
        </p:nvSpPr>
        <p:spPr>
          <a:xfrm>
            <a:off x="8182947" y="5561549"/>
            <a:ext cx="3516923" cy="514106"/>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AU" sz="1400"/>
              <a:t>Retail Go-Live on 31-May will be missed. Rescheduled for 21-June (see next slide)</a:t>
            </a:r>
          </a:p>
        </p:txBody>
      </p:sp>
      <p:cxnSp>
        <p:nvCxnSpPr>
          <p:cNvPr id="9" name="Straight Arrow Connector 8">
            <a:extLst>
              <a:ext uri="{FF2B5EF4-FFF2-40B4-BE49-F238E27FC236}">
                <a16:creationId xmlns:a16="http://schemas.microsoft.com/office/drawing/2014/main" id="{3DF950D5-904F-4F06-9610-13EC4FB7110D}"/>
              </a:ext>
            </a:extLst>
          </p:cNvPr>
          <p:cNvCxnSpPr>
            <a:cxnSpLocks/>
            <a:stCxn id="6" idx="1"/>
          </p:cNvCxnSpPr>
          <p:nvPr/>
        </p:nvCxnSpPr>
        <p:spPr>
          <a:xfrm flipH="1">
            <a:off x="2752531" y="5818602"/>
            <a:ext cx="5430416" cy="720310"/>
          </a:xfrm>
          <a:prstGeom prst="straightConnector1">
            <a:avLst/>
          </a:prstGeom>
          <a:ln>
            <a:tailEnd type="triangle"/>
          </a:ln>
        </p:spPr>
        <p:style>
          <a:lnRef idx="1">
            <a:schemeClr val="accent5"/>
          </a:lnRef>
          <a:fillRef idx="0">
            <a:schemeClr val="accent5"/>
          </a:fillRef>
          <a:effectRef idx="0">
            <a:schemeClr val="accent5"/>
          </a:effectRef>
          <a:fontRef idx="minor">
            <a:schemeClr val="tx1"/>
          </a:fontRef>
        </p:style>
      </p:cxnSp>
      <p:sp>
        <p:nvSpPr>
          <p:cNvPr id="13" name="Rectangle 12">
            <a:extLst>
              <a:ext uri="{FF2B5EF4-FFF2-40B4-BE49-F238E27FC236}">
                <a16:creationId xmlns:a16="http://schemas.microsoft.com/office/drawing/2014/main" id="{F214F338-3410-4CD3-BAE9-8B70E282B978}"/>
              </a:ext>
            </a:extLst>
          </p:cNvPr>
          <p:cNvSpPr/>
          <p:nvPr/>
        </p:nvSpPr>
        <p:spPr>
          <a:xfrm>
            <a:off x="8182947" y="4908206"/>
            <a:ext cx="3516923" cy="514106"/>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AU" sz="1400"/>
              <a:t>Settlements Go-Live successfully completed on 16-May</a:t>
            </a:r>
          </a:p>
        </p:txBody>
      </p:sp>
      <p:cxnSp>
        <p:nvCxnSpPr>
          <p:cNvPr id="14" name="Straight Arrow Connector 13">
            <a:extLst>
              <a:ext uri="{FF2B5EF4-FFF2-40B4-BE49-F238E27FC236}">
                <a16:creationId xmlns:a16="http://schemas.microsoft.com/office/drawing/2014/main" id="{87288E07-741E-4D6C-A4AA-0DA2C6B195E8}"/>
              </a:ext>
            </a:extLst>
          </p:cNvPr>
          <p:cNvCxnSpPr>
            <a:cxnSpLocks/>
          </p:cNvCxnSpPr>
          <p:nvPr/>
        </p:nvCxnSpPr>
        <p:spPr>
          <a:xfrm flipH="1">
            <a:off x="2425959" y="5149140"/>
            <a:ext cx="5891970" cy="1389772"/>
          </a:xfrm>
          <a:prstGeom prst="straightConnector1">
            <a:avLst/>
          </a:prstGeom>
          <a:ln>
            <a:tailEnd type="triangle"/>
          </a:ln>
        </p:spPr>
        <p:style>
          <a:lnRef idx="1">
            <a:schemeClr val="accent5"/>
          </a:lnRef>
          <a:fillRef idx="0">
            <a:schemeClr val="accent5"/>
          </a:fillRef>
          <a:effectRef idx="0">
            <a:schemeClr val="accent5"/>
          </a:effectRef>
          <a:fontRef idx="minor">
            <a:schemeClr val="tx1"/>
          </a:fontRef>
        </p:style>
      </p:cxnSp>
      <p:sp>
        <p:nvSpPr>
          <p:cNvPr id="16" name="Rectangle 15">
            <a:extLst>
              <a:ext uri="{FF2B5EF4-FFF2-40B4-BE49-F238E27FC236}">
                <a16:creationId xmlns:a16="http://schemas.microsoft.com/office/drawing/2014/main" id="{C71C744E-79E1-424F-9126-3066FBC82F50}"/>
              </a:ext>
            </a:extLst>
          </p:cNvPr>
          <p:cNvSpPr/>
          <p:nvPr/>
        </p:nvSpPr>
        <p:spPr>
          <a:xfrm>
            <a:off x="8182946" y="1348312"/>
            <a:ext cx="3516923" cy="676985"/>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lIns="91440" tIns="45720" rIns="91440" bIns="45720" rtlCol="0" anchor="ctr"/>
          <a:lstStyle/>
          <a:p>
            <a:pPr algn="ctr"/>
            <a:r>
              <a:rPr lang="en-AU" sz="1400"/>
              <a:t>User Acceptance Testing is in progress for Retail – update in next section</a:t>
            </a:r>
          </a:p>
        </p:txBody>
      </p:sp>
      <p:cxnSp>
        <p:nvCxnSpPr>
          <p:cNvPr id="17" name="Straight Arrow Connector 16">
            <a:extLst>
              <a:ext uri="{FF2B5EF4-FFF2-40B4-BE49-F238E27FC236}">
                <a16:creationId xmlns:a16="http://schemas.microsoft.com/office/drawing/2014/main" id="{752BF574-61DB-4867-A47F-4333947E1B08}"/>
              </a:ext>
            </a:extLst>
          </p:cNvPr>
          <p:cNvCxnSpPr>
            <a:cxnSpLocks/>
            <a:stCxn id="16" idx="1"/>
          </p:cNvCxnSpPr>
          <p:nvPr/>
        </p:nvCxnSpPr>
        <p:spPr>
          <a:xfrm flipH="1">
            <a:off x="3056964" y="1686805"/>
            <a:ext cx="5125982" cy="383716"/>
          </a:xfrm>
          <a:prstGeom prst="straightConnector1">
            <a:avLst/>
          </a:prstGeom>
          <a:ln>
            <a:tailEnd type="triangle"/>
          </a:ln>
        </p:spPr>
        <p:style>
          <a:lnRef idx="1">
            <a:schemeClr val="accent5"/>
          </a:lnRef>
          <a:fillRef idx="0">
            <a:schemeClr val="accent5"/>
          </a:fillRef>
          <a:effectRef idx="0">
            <a:schemeClr val="accent5"/>
          </a:effectRef>
          <a:fontRef idx="minor">
            <a:schemeClr val="tx1"/>
          </a:fontRef>
        </p:style>
      </p:cxnSp>
      <p:sp>
        <p:nvSpPr>
          <p:cNvPr id="19" name="Rectangle 18">
            <a:extLst>
              <a:ext uri="{FF2B5EF4-FFF2-40B4-BE49-F238E27FC236}">
                <a16:creationId xmlns:a16="http://schemas.microsoft.com/office/drawing/2014/main" id="{E07BD833-571E-4538-8AB4-0A8BDCE1A219}"/>
              </a:ext>
            </a:extLst>
          </p:cNvPr>
          <p:cNvSpPr/>
          <p:nvPr/>
        </p:nvSpPr>
        <p:spPr>
          <a:xfrm>
            <a:off x="8182946" y="2104531"/>
            <a:ext cx="3516923" cy="737991"/>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lIns="91440" tIns="45720" rIns="91440" bIns="45720" rtlCol="0" anchor="ctr"/>
          <a:lstStyle/>
          <a:p>
            <a:pPr algn="ctr" fontAlgn="base"/>
            <a:r>
              <a:rPr lang="en-AU" sz="1400"/>
              <a:t>Day in the Life testing for Retail is complete</a:t>
            </a:r>
          </a:p>
        </p:txBody>
      </p:sp>
      <p:cxnSp>
        <p:nvCxnSpPr>
          <p:cNvPr id="20" name="Straight Arrow Connector 19">
            <a:extLst>
              <a:ext uri="{FF2B5EF4-FFF2-40B4-BE49-F238E27FC236}">
                <a16:creationId xmlns:a16="http://schemas.microsoft.com/office/drawing/2014/main" id="{9A74CFB4-9CE2-435C-B4BD-C715294659DB}"/>
              </a:ext>
            </a:extLst>
          </p:cNvPr>
          <p:cNvCxnSpPr>
            <a:cxnSpLocks/>
            <a:stCxn id="19" idx="1"/>
          </p:cNvCxnSpPr>
          <p:nvPr/>
        </p:nvCxnSpPr>
        <p:spPr>
          <a:xfrm flipH="1" flipV="1">
            <a:off x="3056964" y="2104531"/>
            <a:ext cx="5125982" cy="368996"/>
          </a:xfrm>
          <a:prstGeom prst="straightConnector1">
            <a:avLst/>
          </a:prstGeom>
          <a:ln>
            <a:tailEnd type="triangle"/>
          </a:ln>
        </p:spPr>
        <p:style>
          <a:lnRef idx="1">
            <a:schemeClr val="accent5"/>
          </a:lnRef>
          <a:fillRef idx="0">
            <a:schemeClr val="accent5"/>
          </a:fillRef>
          <a:effectRef idx="0">
            <a:schemeClr val="accent5"/>
          </a:effectRef>
          <a:fontRef idx="minor">
            <a:schemeClr val="tx1"/>
          </a:fontRef>
        </p:style>
      </p:cxnSp>
      <p:sp>
        <p:nvSpPr>
          <p:cNvPr id="29" name="Rectangle 28">
            <a:extLst>
              <a:ext uri="{FF2B5EF4-FFF2-40B4-BE49-F238E27FC236}">
                <a16:creationId xmlns:a16="http://schemas.microsoft.com/office/drawing/2014/main" id="{9AC92D37-445D-4A37-9B31-65D10F1F7CA8}"/>
              </a:ext>
            </a:extLst>
          </p:cNvPr>
          <p:cNvSpPr/>
          <p:nvPr/>
        </p:nvSpPr>
        <p:spPr>
          <a:xfrm>
            <a:off x="8168052" y="3704972"/>
            <a:ext cx="3516923" cy="932639"/>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AU" sz="1400"/>
              <a:t>Retail Invitation Industry Testing progressing. Issues identified are being discussed with ITWG at calls x3 week. End-date to be extended as a result of Retail Go-Live delay. </a:t>
            </a:r>
          </a:p>
        </p:txBody>
      </p:sp>
      <p:cxnSp>
        <p:nvCxnSpPr>
          <p:cNvPr id="31" name="Straight Arrow Connector 30">
            <a:extLst>
              <a:ext uri="{FF2B5EF4-FFF2-40B4-BE49-F238E27FC236}">
                <a16:creationId xmlns:a16="http://schemas.microsoft.com/office/drawing/2014/main" id="{141E0372-53D5-4D22-B16D-6F3936A025B6}"/>
              </a:ext>
            </a:extLst>
          </p:cNvPr>
          <p:cNvCxnSpPr>
            <a:stCxn id="29" idx="1"/>
          </p:cNvCxnSpPr>
          <p:nvPr/>
        </p:nvCxnSpPr>
        <p:spPr>
          <a:xfrm flipH="1">
            <a:off x="2563906" y="4171292"/>
            <a:ext cx="5604146" cy="1647310"/>
          </a:xfrm>
          <a:prstGeom prst="straightConnector1">
            <a:avLst/>
          </a:prstGeom>
          <a:ln>
            <a:tailEnd type="triangle"/>
          </a:ln>
        </p:spPr>
        <p:style>
          <a:lnRef idx="1">
            <a:schemeClr val="accent5"/>
          </a:lnRef>
          <a:fillRef idx="0">
            <a:schemeClr val="accent5"/>
          </a:fillRef>
          <a:effectRef idx="0">
            <a:schemeClr val="accent5"/>
          </a:effectRef>
          <a:fontRef idx="minor">
            <a:schemeClr val="tx1"/>
          </a:fontRef>
        </p:style>
      </p:cxnSp>
      <p:sp>
        <p:nvSpPr>
          <p:cNvPr id="34" name="Rectangle 33">
            <a:extLst>
              <a:ext uri="{FF2B5EF4-FFF2-40B4-BE49-F238E27FC236}">
                <a16:creationId xmlns:a16="http://schemas.microsoft.com/office/drawing/2014/main" id="{E3D9DCD4-1A1D-4904-A5F8-F94BBC9277E7}"/>
              </a:ext>
            </a:extLst>
          </p:cNvPr>
          <p:cNvSpPr/>
          <p:nvPr/>
        </p:nvSpPr>
        <p:spPr>
          <a:xfrm>
            <a:off x="8168051" y="3099575"/>
            <a:ext cx="3516923" cy="443143"/>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lIns="91440" tIns="45720" rIns="91440" bIns="45720" rtlCol="0" anchor="ctr"/>
          <a:lstStyle/>
          <a:p>
            <a:pPr algn="ctr" fontAlgn="base"/>
            <a:r>
              <a:rPr lang="en-AU" sz="1400"/>
              <a:t>Market Trial period Amber due to Retail Go-Live delay</a:t>
            </a:r>
          </a:p>
        </p:txBody>
      </p:sp>
      <p:cxnSp>
        <p:nvCxnSpPr>
          <p:cNvPr id="36" name="Straight Arrow Connector 35">
            <a:extLst>
              <a:ext uri="{FF2B5EF4-FFF2-40B4-BE49-F238E27FC236}">
                <a16:creationId xmlns:a16="http://schemas.microsoft.com/office/drawing/2014/main" id="{467D4A46-3055-42B3-ADD4-7C4ABC21BEA4}"/>
              </a:ext>
            </a:extLst>
          </p:cNvPr>
          <p:cNvCxnSpPr>
            <a:cxnSpLocks/>
            <a:stCxn id="34" idx="1"/>
          </p:cNvCxnSpPr>
          <p:nvPr/>
        </p:nvCxnSpPr>
        <p:spPr>
          <a:xfrm flipH="1">
            <a:off x="3236259" y="3321147"/>
            <a:ext cx="4931792" cy="1330493"/>
          </a:xfrm>
          <a:prstGeom prst="straightConnector1">
            <a:avLst/>
          </a:prstGeom>
          <a:ln>
            <a:tailEnd type="triangle"/>
          </a:ln>
        </p:spPr>
        <p:style>
          <a:lnRef idx="1">
            <a:schemeClr val="accent5"/>
          </a:lnRef>
          <a:fillRef idx="0">
            <a:schemeClr val="accent5"/>
          </a:fillRef>
          <a:effectRef idx="0">
            <a:schemeClr val="accent5"/>
          </a:effectRef>
          <a:fontRef idx="minor">
            <a:schemeClr val="tx1"/>
          </a:fontRef>
        </p:style>
      </p:cxnSp>
    </p:spTree>
    <p:extLst>
      <p:ext uri="{BB962C8B-B14F-4D97-AF65-F5344CB8AC3E}">
        <p14:creationId xmlns:p14="http://schemas.microsoft.com/office/powerpoint/2010/main" val="394856720"/>
      </p:ext>
    </p:extLst>
  </p:cSld>
  <p:clrMapOvr>
    <a:masterClrMapping/>
  </p:clrMapOvr>
</p:sld>
</file>

<file path=ppt/theme/theme1.xml><?xml version="1.0" encoding="utf-8"?>
<a:theme xmlns:a="http://schemas.openxmlformats.org/drawingml/2006/main" name="Office Theme">
  <a:themeElements>
    <a:clrScheme name="AEMO PPT 2018">
      <a:dk1>
        <a:srgbClr val="222324"/>
      </a:dk1>
      <a:lt1>
        <a:srgbClr val="FFFFFF"/>
      </a:lt1>
      <a:dk2>
        <a:srgbClr val="000000"/>
      </a:dk2>
      <a:lt2>
        <a:srgbClr val="E0E8EA"/>
      </a:lt2>
      <a:accent1>
        <a:srgbClr val="C41230"/>
      </a:accent1>
      <a:accent2>
        <a:srgbClr val="360F3C"/>
      </a:accent2>
      <a:accent3>
        <a:srgbClr val="F37421"/>
      </a:accent3>
      <a:accent4>
        <a:srgbClr val="FFC222"/>
      </a:accent4>
      <a:accent5>
        <a:srgbClr val="82859C"/>
      </a:accent5>
      <a:accent6>
        <a:srgbClr val="B3E0EE"/>
      </a:accent6>
      <a:hlink>
        <a:srgbClr val="C41230"/>
      </a:hlink>
      <a:folHlink>
        <a:srgbClr val="C41230"/>
      </a:folHlink>
    </a:clrScheme>
    <a:fontScheme name="Tw Cen MT">
      <a:majorFont>
        <a:latin typeface="Tw Cen MT" panose="020B0602020104020603"/>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 2018 16-9 v2.potx" id="{8BBE3452-16E1-4B69-A3C1-3024FB565F0A}" vid="{E508FD7E-E6F3-4F29-8CD8-628E5AED39E6}"/>
    </a:ext>
  </a:extLst>
</a:theme>
</file>

<file path=ppt/theme/theme2.xml><?xml version="1.0" encoding="utf-8"?>
<a:theme xmlns:a="http://schemas.openxmlformats.org/drawingml/2006/main" name="AEMO09">
  <a:themeElements>
    <a:clrScheme name="AEMO09">
      <a:dk1>
        <a:srgbClr val="1E4164"/>
      </a:dk1>
      <a:lt1>
        <a:srgbClr val="FFFFFF"/>
      </a:lt1>
      <a:dk2>
        <a:srgbClr val="F37421"/>
      </a:dk2>
      <a:lt2>
        <a:srgbClr val="C41230"/>
      </a:lt2>
      <a:accent1>
        <a:srgbClr val="FFC222"/>
      </a:accent1>
      <a:accent2>
        <a:srgbClr val="948671"/>
      </a:accent2>
      <a:accent3>
        <a:srgbClr val="FFFFFF"/>
      </a:accent3>
      <a:accent4>
        <a:srgbClr val="1E4164"/>
      </a:accent4>
      <a:accent5>
        <a:srgbClr val="A9C399"/>
      </a:accent5>
      <a:accent6>
        <a:srgbClr val="CB7E80"/>
      </a:accent6>
      <a:hlink>
        <a:srgbClr val="F37421"/>
      </a:hlink>
      <a:folHlink>
        <a:srgbClr val="C4123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ff08f022-2cdc-49e5-914c-f7e666dadb4c">
      <UserInfo>
        <DisplayName>Peter Carruthers</DisplayName>
        <AccountId>19</AccountId>
        <AccountType/>
      </UserInfo>
      <UserInfo>
        <DisplayName>George Dounas</DisplayName>
        <AccountId>29</AccountId>
        <AccountType/>
      </UserInfo>
      <UserInfo>
        <DisplayName>Monica Morona</DisplayName>
        <AccountId>50</AccountId>
        <AccountType/>
      </UserInfo>
    </SharedWithUsers>
    <Date xmlns="99eba8f5-7fec-4c00-afe1-f2f2944c28a7" xsi:nil="true"/>
    <Comment xmlns="99eba8f5-7fec-4c00-afe1-f2f2944c28a7"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A0E2964DDED0EC4A8D459028649F1056" ma:contentTypeVersion="15" ma:contentTypeDescription="Create a new document." ma:contentTypeScope="" ma:versionID="d47a32df3ba9ee044eec71e353ccdb92">
  <xsd:schema xmlns:xsd="http://www.w3.org/2001/XMLSchema" xmlns:xs="http://www.w3.org/2001/XMLSchema" xmlns:p="http://schemas.microsoft.com/office/2006/metadata/properties" xmlns:ns2="99eba8f5-7fec-4c00-afe1-f2f2944c28a7" xmlns:ns3="ff08f022-2cdc-49e5-914c-f7e666dadb4c" targetNamespace="http://schemas.microsoft.com/office/2006/metadata/properties" ma:root="true" ma:fieldsID="385747eb7925e3735996435d291e4324" ns2:_="" ns3:_="">
    <xsd:import namespace="99eba8f5-7fec-4c00-afe1-f2f2944c28a7"/>
    <xsd:import namespace="ff08f022-2cdc-49e5-914c-f7e666dadb4c"/>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ServiceLocation" minOccurs="0"/>
                <xsd:element ref="ns2:Date" minOccurs="0"/>
                <xsd:element ref="ns2:Comment"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9eba8f5-7fec-4c00-afe1-f2f2944c28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Date" ma:index="20" nillable="true" ma:displayName="Date" ma:format="DateOnly" ma:internalName="Date">
      <xsd:simpleType>
        <xsd:restriction base="dms:DateTime"/>
      </xsd:simpleType>
    </xsd:element>
    <xsd:element name="Comment" ma:index="21" nillable="true" ma:displayName="Comment" ma:description="Additional info about the doc" ma:format="Dropdown" ma:internalName="Comment">
      <xsd:simpleType>
        <xsd:restriction base="dms:Text">
          <xsd:maxLength value="255"/>
        </xsd:restriction>
      </xsd:simpleType>
    </xsd:element>
    <xsd:element name="MediaLengthInSeconds" ma:index="22"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ff08f022-2cdc-49e5-914c-f7e666dadb4c"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38C7B03-B3CD-416A-BD5D-8F9B2E66E755}">
  <ds:schemaRefs>
    <ds:schemaRef ds:uri="99eba8f5-7fec-4c00-afe1-f2f2944c28a7"/>
    <ds:schemaRef ds:uri="ff08f022-2cdc-49e5-914c-f7e666dadb4c"/>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90B970B8-D191-44CD-A596-C2D181D35F84}">
  <ds:schemaRefs>
    <ds:schemaRef ds:uri="99eba8f5-7fec-4c00-afe1-f2f2944c28a7"/>
    <ds:schemaRef ds:uri="ff08f022-2cdc-49e5-914c-f7e666dadb4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E50BEAAE-B0C7-41D3-8EB1-0310B00BD48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AEMO presentation 2018 16-9</Template>
  <Application>Microsoft Office PowerPoint</Application>
  <PresentationFormat>Widescreen</PresentationFormat>
  <Slides>41</Slides>
  <Notes>6</Notes>
  <HiddenSlides>0</HiddenSlides>
  <ScaleCrop>false</ScaleCrop>
  <HeadingPairs>
    <vt:vector size="4" baseType="variant">
      <vt:variant>
        <vt:lpstr>Theme</vt:lpstr>
      </vt:variant>
      <vt:variant>
        <vt:i4>2</vt:i4>
      </vt:variant>
      <vt:variant>
        <vt:lpstr>Slide Titles</vt:lpstr>
      </vt:variant>
      <vt:variant>
        <vt:i4>41</vt:i4>
      </vt:variant>
    </vt:vector>
  </HeadingPairs>
  <TitlesOfParts>
    <vt:vector size="43" baseType="lpstr">
      <vt:lpstr>Office Theme</vt:lpstr>
      <vt:lpstr>AEMO09</vt:lpstr>
      <vt:lpstr>5MS &amp; GS Program Consultative Forum #33</vt:lpstr>
      <vt:lpstr>AEMO Competition Law  Meeting Protocol</vt:lpstr>
      <vt:lpstr>Agenda</vt:lpstr>
      <vt:lpstr>Welcome</vt:lpstr>
      <vt:lpstr>Actions from Previous Meetings </vt:lpstr>
      <vt:lpstr>PCF Actions</vt:lpstr>
      <vt:lpstr>Program Update </vt:lpstr>
      <vt:lpstr>5MS Program – IT Systems Status</vt:lpstr>
      <vt:lpstr>5MS Program Timeline Readiness and Go-Live</vt:lpstr>
      <vt:lpstr>Proposed Updated 5MS Program Timeline</vt:lpstr>
      <vt:lpstr>Proposed Date Change to Milestones Impacted by Retail Go-Live to be discussed with RWG</vt:lpstr>
      <vt:lpstr>Retail Go-Live Status</vt:lpstr>
      <vt:lpstr>Approach to Retail Status Updates</vt:lpstr>
      <vt:lpstr>Retail Checkpoint Criteria / Reasons for Delay</vt:lpstr>
      <vt:lpstr>Retail Testing Progress</vt:lpstr>
      <vt:lpstr>Next Steps</vt:lpstr>
      <vt:lpstr>Readiness Implications</vt:lpstr>
      <vt:lpstr>Readiness Implications – for discussion </vt:lpstr>
      <vt:lpstr>Readiness Working Group Update</vt:lpstr>
      <vt:lpstr>5MS Rule Commencement – Round 7 as at 14/5 – updated for Retail platform</vt:lpstr>
      <vt:lpstr>Part A 5MS Essential Capability – round #7 as at 14/5</vt:lpstr>
      <vt:lpstr>Part B – Other Industry Capabilities – Round #7 as at 14/5</vt:lpstr>
      <vt:lpstr>RWG/TFG/ITWG Update </vt:lpstr>
      <vt:lpstr>Industry Test Progress</vt:lpstr>
      <vt:lpstr>Market Trial Planning</vt:lpstr>
      <vt:lpstr>Contingency Planning - Summary of Feedback Received and Next Steps  </vt:lpstr>
      <vt:lpstr>Reminder of Contingency Options and Scenarios </vt:lpstr>
      <vt:lpstr>Summary of Feedback (1)</vt:lpstr>
      <vt:lpstr>Summary of Feedback (2)</vt:lpstr>
      <vt:lpstr>Conclusions and Next Steps</vt:lpstr>
      <vt:lpstr>Industry Risks and Issues – Impact of Retail Go-Live Date Change</vt:lpstr>
      <vt:lpstr>Industry Risks and Issues - Trend</vt:lpstr>
      <vt:lpstr>Retail Risk</vt:lpstr>
      <vt:lpstr>AEMO &amp; Industry Readiness</vt:lpstr>
      <vt:lpstr>Volume of Regulatory Change</vt:lpstr>
      <vt:lpstr>PowerPoint Presentation</vt:lpstr>
      <vt:lpstr>Forward Meeting Plan</vt:lpstr>
      <vt:lpstr>High-Level Plan for 2021</vt:lpstr>
      <vt:lpstr>Upcoming Meetings  AEMO | Program Calendar and Timelines</vt:lpstr>
      <vt:lpstr>General Questions</vt:lpstr>
      <vt:lpstr>Meeting Close</vt:lpstr>
    </vt:vector>
  </TitlesOfParts>
  <Company>Australian Energy Market Operator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5MS Steering Committee Update</dc:title>
  <dc:creator>Michael Ryan</dc:creator>
  <cp:revision>4</cp:revision>
  <cp:lastPrinted>2019-08-14T02:02:16Z</cp:lastPrinted>
  <dcterms:created xsi:type="dcterms:W3CDTF">2018-04-12T04:49:35Z</dcterms:created>
  <dcterms:modified xsi:type="dcterms:W3CDTF">2021-05-21T00:48:01Z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0x010100A0E2964DDED0EC4A8D459028649F1056</vt:lpwstr>
  </property>
  <property fmtid="{D5CDD505-2E9C-101B-9397-08002B2CF9AE}" pid="3" name="_dlc_DocIdItemGuid">
    <vt:lpwstr>161d5d76-da3a-42e6-ab6c-f31547b095a6</vt:lpwstr>
  </property>
  <property fmtid="{D5CDD505-2E9C-101B-9397-08002B2CF9AE}" pid="4" name="AuthorIds_UIVersion_8704">
    <vt:lpwstr>18</vt:lpwstr>
  </property>
  <property fmtid="{D5CDD505-2E9C-101B-9397-08002B2CF9AE}" pid="5" name="AuthorIds_UIVersion_23552">
    <vt:lpwstr>18</vt:lpwstr>
  </property>
  <property fmtid="{D5CDD505-2E9C-101B-9397-08002B2CF9AE}" pid="6" name="AuthorIds_UIVersion_17408">
    <vt:lpwstr>20</vt:lpwstr>
  </property>
  <property fmtid="{D5CDD505-2E9C-101B-9397-08002B2CF9AE}" pid="7" name="AuthorIds_UIVersion_4608">
    <vt:lpwstr>18</vt:lpwstr>
  </property>
</Properties>
</file>