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51"/>
  </p:notesMasterIdLst>
  <p:sldIdLst>
    <p:sldId id="257" r:id="rId6"/>
    <p:sldId id="1501" r:id="rId7"/>
    <p:sldId id="465" r:id="rId8"/>
    <p:sldId id="1466" r:id="rId9"/>
    <p:sldId id="1503" r:id="rId10"/>
    <p:sldId id="879" r:id="rId11"/>
    <p:sldId id="1504" r:id="rId12"/>
    <p:sldId id="1502" r:id="rId13"/>
    <p:sldId id="1092" r:id="rId14"/>
    <p:sldId id="3770" r:id="rId15"/>
    <p:sldId id="1467" r:id="rId16"/>
    <p:sldId id="3788" r:id="rId17"/>
    <p:sldId id="3823" r:id="rId18"/>
    <p:sldId id="3786" r:id="rId19"/>
    <p:sldId id="3828" r:id="rId20"/>
    <p:sldId id="1509" r:id="rId21"/>
    <p:sldId id="1468" r:id="rId22"/>
    <p:sldId id="1497" r:id="rId23"/>
    <p:sldId id="1498" r:id="rId24"/>
    <p:sldId id="1510" r:id="rId25"/>
    <p:sldId id="3793" r:id="rId26"/>
    <p:sldId id="1521" r:id="rId27"/>
    <p:sldId id="256" r:id="rId28"/>
    <p:sldId id="1108" r:id="rId29"/>
    <p:sldId id="3774" r:id="rId30"/>
    <p:sldId id="3777" r:id="rId31"/>
    <p:sldId id="3831" r:id="rId32"/>
    <p:sldId id="3833" r:id="rId33"/>
    <p:sldId id="3834" r:id="rId34"/>
    <p:sldId id="3775" r:id="rId35"/>
    <p:sldId id="1511" r:id="rId36"/>
    <p:sldId id="3824" r:id="rId37"/>
    <p:sldId id="1499" r:id="rId38"/>
    <p:sldId id="1519" r:id="rId39"/>
    <p:sldId id="258" r:id="rId40"/>
    <p:sldId id="3809" r:id="rId41"/>
    <p:sldId id="260" r:id="rId42"/>
    <p:sldId id="3830" r:id="rId43"/>
    <p:sldId id="3832" r:id="rId44"/>
    <p:sldId id="3826" r:id="rId45"/>
    <p:sldId id="1514" r:id="rId46"/>
    <p:sldId id="3613" r:id="rId47"/>
    <p:sldId id="1517" r:id="rId48"/>
    <p:sldId id="1500" r:id="rId49"/>
    <p:sldId id="1518"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1503"/>
            <p14:sldId id="879"/>
            <p14:sldId id="1504"/>
          </p14:sldIdLst>
        </p14:section>
        <p14:section name="Program Status Update" id="{A824D464-18FC-4756-8E6A-B69E7ECF6DF6}">
          <p14:sldIdLst>
            <p14:sldId id="1502"/>
            <p14:sldId id="1092"/>
            <p14:sldId id="3770"/>
          </p14:sldIdLst>
        </p14:section>
        <p14:section name="For Decision/ Noting" id="{2D97A8A0-AF1B-480F-B1CC-2DC2DBDC8AD0}">
          <p14:sldIdLst>
            <p14:sldId id="1467"/>
            <p14:sldId id="3788"/>
            <p14:sldId id="3823"/>
            <p14:sldId id="3786"/>
            <p14:sldId id="3828"/>
            <p14:sldId id="1509"/>
          </p14:sldIdLst>
        </p14:section>
        <p14:section name="For Discussion" id="{77D75B2B-638D-4103-A812-F282A3FA85DF}">
          <p14:sldIdLst>
            <p14:sldId id="1468"/>
            <p14:sldId id="1497"/>
            <p14:sldId id="1498"/>
            <p14:sldId id="1510"/>
            <p14:sldId id="3793"/>
            <p14:sldId id="1521"/>
          </p14:sldIdLst>
        </p14:section>
        <p14:section name="For Information" id="{DEDF9C21-B2F4-4D71-B84F-1B6062081826}">
          <p14:sldIdLst>
            <p14:sldId id="256"/>
            <p14:sldId id="1108"/>
            <p14:sldId id="3774"/>
            <p14:sldId id="3777"/>
            <p14:sldId id="3831"/>
            <p14:sldId id="3833"/>
            <p14:sldId id="3834"/>
            <p14:sldId id="3775"/>
            <p14:sldId id="1511"/>
            <p14:sldId id="3824"/>
            <p14:sldId id="1499"/>
            <p14:sldId id="1519"/>
            <p14:sldId id="258"/>
            <p14:sldId id="3809"/>
            <p14:sldId id="260"/>
            <p14:sldId id="3830"/>
            <p14:sldId id="3832"/>
            <p14:sldId id="3826"/>
            <p14:sldId id="1514"/>
            <p14:sldId id="3613"/>
            <p14:sldId id="1517"/>
          </p14:sldIdLst>
        </p14:section>
        <p14:section name="Appendix" id="{95EC141F-D4C2-42C3-9345-F25183DEA8AF}">
          <p14:sldIdLst>
            <p14:sldId id="1500"/>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EFC09F-A0A1-0000-9657-CB037360188A}" v="5" dt="2021-04-23T03:33:15.759"/>
    <p1510:client id="{73F4AC87-9CEB-47D3-B4DD-FD35F6C2E454}" v="2" dt="2021-04-22T23:56:40.417"/>
    <p1510:client id="{E3EB6584-5AFF-4F7E-BD52-59A56D9D5EAB}" v="15" vWet="17" dt="2021-04-23T03:33:08.469"/>
    <p1510:client id="{F5A31887-F77B-4061-B2F4-8346C00432AB}" v="3098" dt="2021-04-19T06:49:27.7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microsoft.com/office/2015/10/relationships/revisionInfo" Target="revisionInfo.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562FF1-F3A2-4AD5-A153-09CC751EBA67}" type="doc">
      <dgm:prSet loTypeId="urn:microsoft.com/office/officeart/2005/8/layout/chevron1" loCatId="process" qsTypeId="urn:microsoft.com/office/officeart/2005/8/quickstyle/simple1" qsCatId="simple" csTypeId="urn:microsoft.com/office/officeart/2005/8/colors/accent2_3" csCatId="accent2" phldr="1"/>
      <dgm:spPr/>
    </dgm:pt>
    <dgm:pt modelId="{07C0E1F5-84D7-4E6D-805A-297D4F3FBED9}">
      <dgm:prSet phldrT="[Text]"/>
      <dgm:spPr/>
      <dgm:t>
        <a:bodyPr/>
        <a:lstStyle/>
        <a:p>
          <a:r>
            <a:rPr lang="en-AU" b="1"/>
            <a:t>Billing week 40: 26-Sep-21 to 02-Oct-21</a:t>
          </a:r>
        </a:p>
      </dgm:t>
    </dgm:pt>
    <dgm:pt modelId="{2D909C19-875F-4982-8484-6F4CBD9934FD}" type="parTrans" cxnId="{E1F60506-7698-4182-89AD-27A701D0218F}">
      <dgm:prSet/>
      <dgm:spPr/>
      <dgm:t>
        <a:bodyPr/>
        <a:lstStyle/>
        <a:p>
          <a:endParaRPr lang="en-AU" b="1"/>
        </a:p>
      </dgm:t>
    </dgm:pt>
    <dgm:pt modelId="{65A0AE99-6A55-4FEE-B985-3D1C77736F6E}" type="sibTrans" cxnId="{E1F60506-7698-4182-89AD-27A701D0218F}">
      <dgm:prSet/>
      <dgm:spPr/>
      <dgm:t>
        <a:bodyPr/>
        <a:lstStyle/>
        <a:p>
          <a:endParaRPr lang="en-AU" b="1"/>
        </a:p>
      </dgm:t>
    </dgm:pt>
    <dgm:pt modelId="{C1D9DADC-884C-48AE-B49B-BAE189ACBB9A}">
      <dgm:prSet phldrT="[Text]"/>
      <dgm:spPr/>
      <dgm:t>
        <a:bodyPr/>
        <a:lstStyle/>
        <a:p>
          <a:r>
            <a:rPr lang="en-AU" b="1"/>
            <a:t>Payment Due 29-Oct-21 (4wks)</a:t>
          </a:r>
        </a:p>
      </dgm:t>
    </dgm:pt>
    <dgm:pt modelId="{A8714276-76A1-4461-A7CC-A9478B9FB2E9}" type="parTrans" cxnId="{A328AD15-478F-4808-9F1B-B0B92B3206D7}">
      <dgm:prSet/>
      <dgm:spPr/>
      <dgm:t>
        <a:bodyPr/>
        <a:lstStyle/>
        <a:p>
          <a:endParaRPr lang="en-AU" b="1"/>
        </a:p>
      </dgm:t>
    </dgm:pt>
    <dgm:pt modelId="{60663ECF-C022-4950-BA0E-F5033D3F5317}" type="sibTrans" cxnId="{A328AD15-478F-4808-9F1B-B0B92B3206D7}">
      <dgm:prSet/>
      <dgm:spPr/>
      <dgm:t>
        <a:bodyPr/>
        <a:lstStyle/>
        <a:p>
          <a:endParaRPr lang="en-AU" b="1"/>
        </a:p>
      </dgm:t>
    </dgm:pt>
    <dgm:pt modelId="{BA04440B-29D2-4B74-B48E-D727F1736561}">
      <dgm:prSet phldrT="[Text]"/>
      <dgm:spPr/>
      <dgm:t>
        <a:bodyPr/>
        <a:lstStyle/>
        <a:p>
          <a:pPr rtl="0"/>
          <a:r>
            <a:rPr lang="en-AU" b="1"/>
            <a:t>20-wk Revised Statement</a:t>
          </a:r>
          <a:r>
            <a:rPr lang="en-AU" b="1">
              <a:latin typeface="Tw Cen MT" panose="020B0602020104020603"/>
            </a:rPr>
            <a:t> </a:t>
          </a:r>
          <a:endParaRPr lang="en-AU" b="1"/>
        </a:p>
        <a:p>
          <a:r>
            <a:rPr lang="en-AU" b="1">
              <a:latin typeface="Tw Cen MT" panose="020B0602020104020603"/>
            </a:rPr>
            <a:t>15-Feb-22</a:t>
          </a:r>
          <a:endParaRPr lang="en-AU" b="1"/>
        </a:p>
      </dgm:t>
    </dgm:pt>
    <dgm:pt modelId="{24931A68-780D-4E03-900B-2D4E05087D68}" type="parTrans" cxnId="{B9CE6067-1CC6-46C2-BC72-EC17B826ED52}">
      <dgm:prSet/>
      <dgm:spPr/>
      <dgm:t>
        <a:bodyPr/>
        <a:lstStyle/>
        <a:p>
          <a:endParaRPr lang="en-AU" b="1"/>
        </a:p>
      </dgm:t>
    </dgm:pt>
    <dgm:pt modelId="{57C0ED52-8511-4211-A6B0-631907803D5A}" type="sibTrans" cxnId="{B9CE6067-1CC6-46C2-BC72-EC17B826ED52}">
      <dgm:prSet/>
      <dgm:spPr/>
      <dgm:t>
        <a:bodyPr/>
        <a:lstStyle/>
        <a:p>
          <a:endParaRPr lang="en-AU" b="1"/>
        </a:p>
      </dgm:t>
    </dgm:pt>
    <dgm:pt modelId="{07373BB2-F54C-49F5-ACD3-E38404ED8DDB}">
      <dgm:prSet phldrT="[Text]"/>
      <dgm:spPr/>
      <dgm:t>
        <a:bodyPr/>
        <a:lstStyle/>
        <a:p>
          <a:pPr rtl="0"/>
          <a:r>
            <a:rPr lang="en-AU" b="1"/>
            <a:t>Preliminary Statement</a:t>
          </a:r>
          <a:r>
            <a:rPr lang="en-AU" b="1">
              <a:latin typeface="Tw Cen MT" panose="020B0602020104020603"/>
            </a:rPr>
            <a:t> </a:t>
          </a:r>
          <a:endParaRPr lang="en-AU" b="1"/>
        </a:p>
        <a:p>
          <a:r>
            <a:rPr lang="en-AU" b="1"/>
            <a:t>08-Oct-21 (1 </a:t>
          </a:r>
          <a:r>
            <a:rPr lang="en-AU" b="1" err="1"/>
            <a:t>wk</a:t>
          </a:r>
          <a:r>
            <a:rPr lang="en-AU" b="1"/>
            <a:t>)</a:t>
          </a:r>
        </a:p>
      </dgm:t>
    </dgm:pt>
    <dgm:pt modelId="{25473C3F-6EBB-4C87-8DEB-88529ECADC6E}" type="parTrans" cxnId="{2A9CC2FA-2110-4A03-9E5F-46E7F902C444}">
      <dgm:prSet/>
      <dgm:spPr/>
      <dgm:t>
        <a:bodyPr/>
        <a:lstStyle/>
        <a:p>
          <a:endParaRPr lang="en-AU" b="1"/>
        </a:p>
      </dgm:t>
    </dgm:pt>
    <dgm:pt modelId="{DC390DB5-0BCF-4B94-A2E2-4188F43A43C1}" type="sibTrans" cxnId="{2A9CC2FA-2110-4A03-9E5F-46E7F902C444}">
      <dgm:prSet/>
      <dgm:spPr/>
      <dgm:t>
        <a:bodyPr/>
        <a:lstStyle/>
        <a:p>
          <a:endParaRPr lang="en-AU" b="1"/>
        </a:p>
      </dgm:t>
    </dgm:pt>
    <dgm:pt modelId="{5D9F3AEE-0778-498E-99E4-161E16E6829C}">
      <dgm:prSet phldrT="[Text]"/>
      <dgm:spPr/>
      <dgm:t>
        <a:bodyPr/>
        <a:lstStyle/>
        <a:p>
          <a:r>
            <a:rPr lang="en-AU" b="1"/>
            <a:t>Final Statement 27-Oct (3.5 </a:t>
          </a:r>
          <a:r>
            <a:rPr lang="en-AU" b="1" err="1"/>
            <a:t>wks</a:t>
          </a:r>
          <a:r>
            <a:rPr lang="en-AU" b="1"/>
            <a:t>)</a:t>
          </a:r>
        </a:p>
      </dgm:t>
    </dgm:pt>
    <dgm:pt modelId="{D1F0FD93-44BE-4BDF-A076-4E3F7693AA13}" type="parTrans" cxnId="{3F34FDD4-2C94-45A1-A8D8-4430ED3D0169}">
      <dgm:prSet/>
      <dgm:spPr/>
      <dgm:t>
        <a:bodyPr/>
        <a:lstStyle/>
        <a:p>
          <a:endParaRPr lang="en-AU" b="1"/>
        </a:p>
      </dgm:t>
    </dgm:pt>
    <dgm:pt modelId="{732EAA04-7877-46B0-B91A-5CC56D81379B}" type="sibTrans" cxnId="{3F34FDD4-2C94-45A1-A8D8-4430ED3D0169}">
      <dgm:prSet/>
      <dgm:spPr/>
      <dgm:t>
        <a:bodyPr/>
        <a:lstStyle/>
        <a:p>
          <a:endParaRPr lang="en-AU" b="1"/>
        </a:p>
      </dgm:t>
    </dgm:pt>
    <dgm:pt modelId="{B9679488-8502-4057-949D-2F64F8AD61BA}">
      <dgm:prSet phldrT="[Text]"/>
      <dgm:spPr/>
      <dgm:t>
        <a:bodyPr/>
        <a:lstStyle/>
        <a:p>
          <a:pPr rtl="0"/>
          <a:r>
            <a:rPr lang="en-AU" b="1"/>
            <a:t>30-wk Revised Statement</a:t>
          </a:r>
          <a:r>
            <a:rPr lang="en-AU" b="1">
              <a:latin typeface="Tw Cen MT" panose="020B0602020104020603"/>
            </a:rPr>
            <a:t> </a:t>
          </a:r>
          <a:endParaRPr lang="en-AU" b="1"/>
        </a:p>
        <a:p>
          <a:r>
            <a:rPr lang="en-AU" b="1">
              <a:latin typeface="Tw Cen MT" panose="020B0602020104020603"/>
            </a:rPr>
            <a:t>28-Apr-22</a:t>
          </a:r>
          <a:endParaRPr lang="en-AU" b="1"/>
        </a:p>
      </dgm:t>
    </dgm:pt>
    <dgm:pt modelId="{3DE51419-9A61-4BF2-B74D-142974212609}" type="parTrans" cxnId="{5C2D12DD-2308-4EBC-A27A-E795B1BCF4EF}">
      <dgm:prSet/>
      <dgm:spPr/>
      <dgm:t>
        <a:bodyPr/>
        <a:lstStyle/>
        <a:p>
          <a:endParaRPr lang="en-AU" b="1"/>
        </a:p>
      </dgm:t>
    </dgm:pt>
    <dgm:pt modelId="{4132DE13-4158-4F10-B0D6-96DDA0E5ABD1}" type="sibTrans" cxnId="{5C2D12DD-2308-4EBC-A27A-E795B1BCF4EF}">
      <dgm:prSet/>
      <dgm:spPr/>
      <dgm:t>
        <a:bodyPr/>
        <a:lstStyle/>
        <a:p>
          <a:endParaRPr lang="en-AU" b="1"/>
        </a:p>
      </dgm:t>
    </dgm:pt>
    <dgm:pt modelId="{6DF8744E-3533-441F-A64E-B64D955D7923}" type="pres">
      <dgm:prSet presAssocID="{06562FF1-F3A2-4AD5-A153-09CC751EBA67}" presName="Name0" presStyleCnt="0">
        <dgm:presLayoutVars>
          <dgm:dir/>
          <dgm:animLvl val="lvl"/>
          <dgm:resizeHandles val="exact"/>
        </dgm:presLayoutVars>
      </dgm:prSet>
      <dgm:spPr/>
    </dgm:pt>
    <dgm:pt modelId="{8C04626F-D9F6-440F-A607-EB283B81B164}" type="pres">
      <dgm:prSet presAssocID="{07C0E1F5-84D7-4E6D-805A-297D4F3FBED9}" presName="parTxOnly" presStyleLbl="node1" presStyleIdx="0" presStyleCnt="6">
        <dgm:presLayoutVars>
          <dgm:chMax val="0"/>
          <dgm:chPref val="0"/>
          <dgm:bulletEnabled val="1"/>
        </dgm:presLayoutVars>
      </dgm:prSet>
      <dgm:spPr/>
    </dgm:pt>
    <dgm:pt modelId="{D5D427C6-7AB1-4AB1-87B2-DDB23AD75390}" type="pres">
      <dgm:prSet presAssocID="{65A0AE99-6A55-4FEE-B985-3D1C77736F6E}" presName="parTxOnlySpace" presStyleCnt="0"/>
      <dgm:spPr/>
    </dgm:pt>
    <dgm:pt modelId="{4A542F05-ABE7-42E7-8370-E8F081445E74}" type="pres">
      <dgm:prSet presAssocID="{07373BB2-F54C-49F5-ACD3-E38404ED8DDB}" presName="parTxOnly" presStyleLbl="node1" presStyleIdx="1" presStyleCnt="6">
        <dgm:presLayoutVars>
          <dgm:chMax val="0"/>
          <dgm:chPref val="0"/>
          <dgm:bulletEnabled val="1"/>
        </dgm:presLayoutVars>
      </dgm:prSet>
      <dgm:spPr/>
    </dgm:pt>
    <dgm:pt modelId="{D2B8C733-D23A-44E9-91BE-7B6DB8086DA3}" type="pres">
      <dgm:prSet presAssocID="{DC390DB5-0BCF-4B94-A2E2-4188F43A43C1}" presName="parTxOnlySpace" presStyleCnt="0"/>
      <dgm:spPr/>
    </dgm:pt>
    <dgm:pt modelId="{92158E76-E802-4F5F-A710-BDFDC8096679}" type="pres">
      <dgm:prSet presAssocID="{5D9F3AEE-0778-498E-99E4-161E16E6829C}" presName="parTxOnly" presStyleLbl="node1" presStyleIdx="2" presStyleCnt="6">
        <dgm:presLayoutVars>
          <dgm:chMax val="0"/>
          <dgm:chPref val="0"/>
          <dgm:bulletEnabled val="1"/>
        </dgm:presLayoutVars>
      </dgm:prSet>
      <dgm:spPr/>
    </dgm:pt>
    <dgm:pt modelId="{B51E62AF-6078-4B13-A9B0-4BBCF90942EB}" type="pres">
      <dgm:prSet presAssocID="{732EAA04-7877-46B0-B91A-5CC56D81379B}" presName="parTxOnlySpace" presStyleCnt="0"/>
      <dgm:spPr/>
    </dgm:pt>
    <dgm:pt modelId="{AA5BAEE0-E49B-469F-BB8D-A63C254B54A7}" type="pres">
      <dgm:prSet presAssocID="{C1D9DADC-884C-48AE-B49B-BAE189ACBB9A}" presName="parTxOnly" presStyleLbl="node1" presStyleIdx="3" presStyleCnt="6">
        <dgm:presLayoutVars>
          <dgm:chMax val="0"/>
          <dgm:chPref val="0"/>
          <dgm:bulletEnabled val="1"/>
        </dgm:presLayoutVars>
      </dgm:prSet>
      <dgm:spPr/>
    </dgm:pt>
    <dgm:pt modelId="{694D202C-18BB-4960-B883-2A8F7A5467D9}" type="pres">
      <dgm:prSet presAssocID="{60663ECF-C022-4950-BA0E-F5033D3F5317}" presName="parTxOnlySpace" presStyleCnt="0"/>
      <dgm:spPr/>
    </dgm:pt>
    <dgm:pt modelId="{C53B6691-C01B-41F3-9280-0C81AF9EE10D}" type="pres">
      <dgm:prSet presAssocID="{BA04440B-29D2-4B74-B48E-D727F1736561}" presName="parTxOnly" presStyleLbl="node1" presStyleIdx="4" presStyleCnt="6">
        <dgm:presLayoutVars>
          <dgm:chMax val="0"/>
          <dgm:chPref val="0"/>
          <dgm:bulletEnabled val="1"/>
        </dgm:presLayoutVars>
      </dgm:prSet>
      <dgm:spPr/>
    </dgm:pt>
    <dgm:pt modelId="{FFA509DE-CC33-4929-B16F-957D1CCCB451}" type="pres">
      <dgm:prSet presAssocID="{57C0ED52-8511-4211-A6B0-631907803D5A}" presName="parTxOnlySpace" presStyleCnt="0"/>
      <dgm:spPr/>
    </dgm:pt>
    <dgm:pt modelId="{1EA1C651-FFB2-423B-9327-B6C69AB889C6}" type="pres">
      <dgm:prSet presAssocID="{B9679488-8502-4057-949D-2F64F8AD61BA}" presName="parTxOnly" presStyleLbl="node1" presStyleIdx="5" presStyleCnt="6">
        <dgm:presLayoutVars>
          <dgm:chMax val="0"/>
          <dgm:chPref val="0"/>
          <dgm:bulletEnabled val="1"/>
        </dgm:presLayoutVars>
      </dgm:prSet>
      <dgm:spPr/>
    </dgm:pt>
  </dgm:ptLst>
  <dgm:cxnLst>
    <dgm:cxn modelId="{E1F60506-7698-4182-89AD-27A701D0218F}" srcId="{06562FF1-F3A2-4AD5-A153-09CC751EBA67}" destId="{07C0E1F5-84D7-4E6D-805A-297D4F3FBED9}" srcOrd="0" destOrd="0" parTransId="{2D909C19-875F-4982-8484-6F4CBD9934FD}" sibTransId="{65A0AE99-6A55-4FEE-B985-3D1C77736F6E}"/>
    <dgm:cxn modelId="{A328AD15-478F-4808-9F1B-B0B92B3206D7}" srcId="{06562FF1-F3A2-4AD5-A153-09CC751EBA67}" destId="{C1D9DADC-884C-48AE-B49B-BAE189ACBB9A}" srcOrd="3" destOrd="0" parTransId="{A8714276-76A1-4461-A7CC-A9478B9FB2E9}" sibTransId="{60663ECF-C022-4950-BA0E-F5033D3F5317}"/>
    <dgm:cxn modelId="{B9DC2E3F-CFA3-4E62-85A8-FAA0E76ACB93}" type="presOf" srcId="{B9679488-8502-4057-949D-2F64F8AD61BA}" destId="{1EA1C651-FFB2-423B-9327-B6C69AB889C6}" srcOrd="0" destOrd="0" presId="urn:microsoft.com/office/officeart/2005/8/layout/chevron1"/>
    <dgm:cxn modelId="{B9CE6067-1CC6-46C2-BC72-EC17B826ED52}" srcId="{06562FF1-F3A2-4AD5-A153-09CC751EBA67}" destId="{BA04440B-29D2-4B74-B48E-D727F1736561}" srcOrd="4" destOrd="0" parTransId="{24931A68-780D-4E03-900B-2D4E05087D68}" sibTransId="{57C0ED52-8511-4211-A6B0-631907803D5A}"/>
    <dgm:cxn modelId="{77FC3A6C-DC39-4310-8ED2-E547C6AEE3A6}" type="presOf" srcId="{07373BB2-F54C-49F5-ACD3-E38404ED8DDB}" destId="{4A542F05-ABE7-42E7-8370-E8F081445E74}" srcOrd="0" destOrd="0" presId="urn:microsoft.com/office/officeart/2005/8/layout/chevron1"/>
    <dgm:cxn modelId="{0E6E7871-43CE-4F85-9314-D6E7D1D6A3EF}" type="presOf" srcId="{5D9F3AEE-0778-498E-99E4-161E16E6829C}" destId="{92158E76-E802-4F5F-A710-BDFDC8096679}" srcOrd="0" destOrd="0" presId="urn:microsoft.com/office/officeart/2005/8/layout/chevron1"/>
    <dgm:cxn modelId="{83321A8D-1D60-4FF3-BEB9-D54AEE12A8EA}" type="presOf" srcId="{BA04440B-29D2-4B74-B48E-D727F1736561}" destId="{C53B6691-C01B-41F3-9280-0C81AF9EE10D}" srcOrd="0" destOrd="0" presId="urn:microsoft.com/office/officeart/2005/8/layout/chevron1"/>
    <dgm:cxn modelId="{EC3F9F8F-17AA-4370-B747-5AEDB9B37E7E}" type="presOf" srcId="{C1D9DADC-884C-48AE-B49B-BAE189ACBB9A}" destId="{AA5BAEE0-E49B-469F-BB8D-A63C254B54A7}" srcOrd="0" destOrd="0" presId="urn:microsoft.com/office/officeart/2005/8/layout/chevron1"/>
    <dgm:cxn modelId="{5C29329C-B63B-403D-B414-BF31F107D828}" type="presOf" srcId="{07C0E1F5-84D7-4E6D-805A-297D4F3FBED9}" destId="{8C04626F-D9F6-440F-A607-EB283B81B164}" srcOrd="0" destOrd="0" presId="urn:microsoft.com/office/officeart/2005/8/layout/chevron1"/>
    <dgm:cxn modelId="{9D8174AE-17CF-4970-84EB-8FE885D3C2B1}" type="presOf" srcId="{06562FF1-F3A2-4AD5-A153-09CC751EBA67}" destId="{6DF8744E-3533-441F-A64E-B64D955D7923}" srcOrd="0" destOrd="0" presId="urn:microsoft.com/office/officeart/2005/8/layout/chevron1"/>
    <dgm:cxn modelId="{3F34FDD4-2C94-45A1-A8D8-4430ED3D0169}" srcId="{06562FF1-F3A2-4AD5-A153-09CC751EBA67}" destId="{5D9F3AEE-0778-498E-99E4-161E16E6829C}" srcOrd="2" destOrd="0" parTransId="{D1F0FD93-44BE-4BDF-A076-4E3F7693AA13}" sibTransId="{732EAA04-7877-46B0-B91A-5CC56D81379B}"/>
    <dgm:cxn modelId="{5C2D12DD-2308-4EBC-A27A-E795B1BCF4EF}" srcId="{06562FF1-F3A2-4AD5-A153-09CC751EBA67}" destId="{B9679488-8502-4057-949D-2F64F8AD61BA}" srcOrd="5" destOrd="0" parTransId="{3DE51419-9A61-4BF2-B74D-142974212609}" sibTransId="{4132DE13-4158-4F10-B0D6-96DDA0E5ABD1}"/>
    <dgm:cxn modelId="{2A9CC2FA-2110-4A03-9E5F-46E7F902C444}" srcId="{06562FF1-F3A2-4AD5-A153-09CC751EBA67}" destId="{07373BB2-F54C-49F5-ACD3-E38404ED8DDB}" srcOrd="1" destOrd="0" parTransId="{25473C3F-6EBB-4C87-8DEB-88529ECADC6E}" sibTransId="{DC390DB5-0BCF-4B94-A2E2-4188F43A43C1}"/>
    <dgm:cxn modelId="{2B22C9D4-5C64-4F27-AD69-BFB02D196C9E}" type="presParOf" srcId="{6DF8744E-3533-441F-A64E-B64D955D7923}" destId="{8C04626F-D9F6-440F-A607-EB283B81B164}" srcOrd="0" destOrd="0" presId="urn:microsoft.com/office/officeart/2005/8/layout/chevron1"/>
    <dgm:cxn modelId="{12F1720D-75B2-4ADE-992C-561E0FBADB03}" type="presParOf" srcId="{6DF8744E-3533-441F-A64E-B64D955D7923}" destId="{D5D427C6-7AB1-4AB1-87B2-DDB23AD75390}" srcOrd="1" destOrd="0" presId="urn:microsoft.com/office/officeart/2005/8/layout/chevron1"/>
    <dgm:cxn modelId="{6AFBD2CC-53A0-4D75-BFA0-4CE791E6E34C}" type="presParOf" srcId="{6DF8744E-3533-441F-A64E-B64D955D7923}" destId="{4A542F05-ABE7-42E7-8370-E8F081445E74}" srcOrd="2" destOrd="0" presId="urn:microsoft.com/office/officeart/2005/8/layout/chevron1"/>
    <dgm:cxn modelId="{794122B4-9B97-4434-97D9-7FFD0CE5214D}" type="presParOf" srcId="{6DF8744E-3533-441F-A64E-B64D955D7923}" destId="{D2B8C733-D23A-44E9-91BE-7B6DB8086DA3}" srcOrd="3" destOrd="0" presId="urn:microsoft.com/office/officeart/2005/8/layout/chevron1"/>
    <dgm:cxn modelId="{A4ACF3A8-AB55-4E52-A2FD-24DD3C849359}" type="presParOf" srcId="{6DF8744E-3533-441F-A64E-B64D955D7923}" destId="{92158E76-E802-4F5F-A710-BDFDC8096679}" srcOrd="4" destOrd="0" presId="urn:microsoft.com/office/officeart/2005/8/layout/chevron1"/>
    <dgm:cxn modelId="{67170911-8120-4BDA-ACBA-1E88AB7EF255}" type="presParOf" srcId="{6DF8744E-3533-441F-A64E-B64D955D7923}" destId="{B51E62AF-6078-4B13-A9B0-4BBCF90942EB}" srcOrd="5" destOrd="0" presId="urn:microsoft.com/office/officeart/2005/8/layout/chevron1"/>
    <dgm:cxn modelId="{A212516B-C981-41BB-910A-C0A0E537204D}" type="presParOf" srcId="{6DF8744E-3533-441F-A64E-B64D955D7923}" destId="{AA5BAEE0-E49B-469F-BB8D-A63C254B54A7}" srcOrd="6" destOrd="0" presId="urn:microsoft.com/office/officeart/2005/8/layout/chevron1"/>
    <dgm:cxn modelId="{4F87C224-30F8-497B-ABCC-453A31AD1AE5}" type="presParOf" srcId="{6DF8744E-3533-441F-A64E-B64D955D7923}" destId="{694D202C-18BB-4960-B883-2A8F7A5467D9}" srcOrd="7" destOrd="0" presId="urn:microsoft.com/office/officeart/2005/8/layout/chevron1"/>
    <dgm:cxn modelId="{B40325DB-ABA6-437B-8A15-213A1008933F}" type="presParOf" srcId="{6DF8744E-3533-441F-A64E-B64D955D7923}" destId="{C53B6691-C01B-41F3-9280-0C81AF9EE10D}" srcOrd="8" destOrd="0" presId="urn:microsoft.com/office/officeart/2005/8/layout/chevron1"/>
    <dgm:cxn modelId="{C405CC45-AC71-4A3A-882F-6516FAB44ADA}" type="presParOf" srcId="{6DF8744E-3533-441F-A64E-B64D955D7923}" destId="{FFA509DE-CC33-4929-B16F-957D1CCCB451}" srcOrd="9" destOrd="0" presId="urn:microsoft.com/office/officeart/2005/8/layout/chevron1"/>
    <dgm:cxn modelId="{C6D6A5D8-2319-4488-8D04-1E695371E659}" type="presParOf" srcId="{6DF8744E-3533-441F-A64E-B64D955D7923}" destId="{1EA1C651-FFB2-423B-9327-B6C69AB889C6}"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4626F-D9F6-440F-A607-EB283B81B164}">
      <dsp:nvSpPr>
        <dsp:cNvPr id="0" name=""/>
        <dsp:cNvSpPr/>
      </dsp:nvSpPr>
      <dsp:spPr>
        <a:xfrm>
          <a:off x="5028" y="203624"/>
          <a:ext cx="1870550" cy="748220"/>
        </a:xfrm>
        <a:prstGeom prst="chevron">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AU" sz="1300" b="1" kern="1200"/>
            <a:t>Billing week 40: 26-Sep-21 to 02-Oct-21</a:t>
          </a:r>
        </a:p>
      </dsp:txBody>
      <dsp:txXfrm>
        <a:off x="379138" y="203624"/>
        <a:ext cx="1122330" cy="748220"/>
      </dsp:txXfrm>
    </dsp:sp>
    <dsp:sp modelId="{4A542F05-ABE7-42E7-8370-E8F081445E74}">
      <dsp:nvSpPr>
        <dsp:cNvPr id="0" name=""/>
        <dsp:cNvSpPr/>
      </dsp:nvSpPr>
      <dsp:spPr>
        <a:xfrm>
          <a:off x="1688523" y="203624"/>
          <a:ext cx="1870550" cy="748220"/>
        </a:xfrm>
        <a:prstGeom prst="chevron">
          <a:avLst/>
        </a:prstGeom>
        <a:solidFill>
          <a:schemeClr val="accent2">
            <a:shade val="80000"/>
            <a:hueOff val="-48883"/>
            <a:satOff val="-11851"/>
            <a:lumOff val="93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rtl="0">
            <a:lnSpc>
              <a:spcPct val="90000"/>
            </a:lnSpc>
            <a:spcBef>
              <a:spcPct val="0"/>
            </a:spcBef>
            <a:spcAft>
              <a:spcPct val="35000"/>
            </a:spcAft>
            <a:buNone/>
          </a:pPr>
          <a:r>
            <a:rPr lang="en-AU" sz="1300" b="1" kern="1200"/>
            <a:t>Preliminary Statement</a:t>
          </a:r>
          <a:r>
            <a:rPr lang="en-AU" sz="1300" b="1" kern="1200">
              <a:latin typeface="Tw Cen MT" panose="020B0602020104020603"/>
            </a:rPr>
            <a:t> </a:t>
          </a:r>
          <a:endParaRPr lang="en-AU" sz="1300" b="1" kern="1200"/>
        </a:p>
        <a:p>
          <a:pPr marL="0" lvl="0" indent="0" algn="ctr" defTabSz="577850">
            <a:lnSpc>
              <a:spcPct val="90000"/>
            </a:lnSpc>
            <a:spcBef>
              <a:spcPct val="0"/>
            </a:spcBef>
            <a:spcAft>
              <a:spcPct val="35000"/>
            </a:spcAft>
            <a:buNone/>
          </a:pPr>
          <a:r>
            <a:rPr lang="en-AU" sz="1300" b="1" kern="1200"/>
            <a:t>08-Oct-21 (1 </a:t>
          </a:r>
          <a:r>
            <a:rPr lang="en-AU" sz="1300" b="1" kern="1200" err="1"/>
            <a:t>wk</a:t>
          </a:r>
          <a:r>
            <a:rPr lang="en-AU" sz="1300" b="1" kern="1200"/>
            <a:t>)</a:t>
          </a:r>
        </a:p>
      </dsp:txBody>
      <dsp:txXfrm>
        <a:off x="2062633" y="203624"/>
        <a:ext cx="1122330" cy="748220"/>
      </dsp:txXfrm>
    </dsp:sp>
    <dsp:sp modelId="{92158E76-E802-4F5F-A710-BDFDC8096679}">
      <dsp:nvSpPr>
        <dsp:cNvPr id="0" name=""/>
        <dsp:cNvSpPr/>
      </dsp:nvSpPr>
      <dsp:spPr>
        <a:xfrm>
          <a:off x="3372018" y="203624"/>
          <a:ext cx="1870550" cy="748220"/>
        </a:xfrm>
        <a:prstGeom prst="chevron">
          <a:avLst/>
        </a:prstGeom>
        <a:solidFill>
          <a:schemeClr val="accent2">
            <a:shade val="80000"/>
            <a:hueOff val="-97765"/>
            <a:satOff val="-23702"/>
            <a:lumOff val="18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AU" sz="1300" b="1" kern="1200"/>
            <a:t>Final Statement 27-Oct (3.5 </a:t>
          </a:r>
          <a:r>
            <a:rPr lang="en-AU" sz="1300" b="1" kern="1200" err="1"/>
            <a:t>wks</a:t>
          </a:r>
          <a:r>
            <a:rPr lang="en-AU" sz="1300" b="1" kern="1200"/>
            <a:t>)</a:t>
          </a:r>
        </a:p>
      </dsp:txBody>
      <dsp:txXfrm>
        <a:off x="3746128" y="203624"/>
        <a:ext cx="1122330" cy="748220"/>
      </dsp:txXfrm>
    </dsp:sp>
    <dsp:sp modelId="{AA5BAEE0-E49B-469F-BB8D-A63C254B54A7}">
      <dsp:nvSpPr>
        <dsp:cNvPr id="0" name=""/>
        <dsp:cNvSpPr/>
      </dsp:nvSpPr>
      <dsp:spPr>
        <a:xfrm>
          <a:off x="5055513" y="203624"/>
          <a:ext cx="1870550" cy="748220"/>
        </a:xfrm>
        <a:prstGeom prst="chevron">
          <a:avLst/>
        </a:prstGeom>
        <a:solidFill>
          <a:schemeClr val="accent2">
            <a:shade val="80000"/>
            <a:hueOff val="-146648"/>
            <a:satOff val="-35552"/>
            <a:lumOff val="28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AU" sz="1300" b="1" kern="1200"/>
            <a:t>Payment Due 29-Oct-21 (4wks)</a:t>
          </a:r>
        </a:p>
      </dsp:txBody>
      <dsp:txXfrm>
        <a:off x="5429623" y="203624"/>
        <a:ext cx="1122330" cy="748220"/>
      </dsp:txXfrm>
    </dsp:sp>
    <dsp:sp modelId="{C53B6691-C01B-41F3-9280-0C81AF9EE10D}">
      <dsp:nvSpPr>
        <dsp:cNvPr id="0" name=""/>
        <dsp:cNvSpPr/>
      </dsp:nvSpPr>
      <dsp:spPr>
        <a:xfrm>
          <a:off x="6739009" y="203624"/>
          <a:ext cx="1870550" cy="748220"/>
        </a:xfrm>
        <a:prstGeom prst="chevron">
          <a:avLst/>
        </a:prstGeom>
        <a:solidFill>
          <a:schemeClr val="accent2">
            <a:shade val="80000"/>
            <a:hueOff val="-195530"/>
            <a:satOff val="-47403"/>
            <a:lumOff val="375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rtl="0">
            <a:lnSpc>
              <a:spcPct val="90000"/>
            </a:lnSpc>
            <a:spcBef>
              <a:spcPct val="0"/>
            </a:spcBef>
            <a:spcAft>
              <a:spcPct val="35000"/>
            </a:spcAft>
            <a:buNone/>
          </a:pPr>
          <a:r>
            <a:rPr lang="en-AU" sz="1300" b="1" kern="1200"/>
            <a:t>20-wk Revised Statement</a:t>
          </a:r>
          <a:r>
            <a:rPr lang="en-AU" sz="1300" b="1" kern="1200">
              <a:latin typeface="Tw Cen MT" panose="020B0602020104020603"/>
            </a:rPr>
            <a:t> </a:t>
          </a:r>
          <a:endParaRPr lang="en-AU" sz="1300" b="1" kern="1200"/>
        </a:p>
        <a:p>
          <a:pPr marL="0" lvl="0" indent="0" algn="ctr" defTabSz="577850">
            <a:lnSpc>
              <a:spcPct val="90000"/>
            </a:lnSpc>
            <a:spcBef>
              <a:spcPct val="0"/>
            </a:spcBef>
            <a:spcAft>
              <a:spcPct val="35000"/>
            </a:spcAft>
            <a:buNone/>
          </a:pPr>
          <a:r>
            <a:rPr lang="en-AU" sz="1300" b="1" kern="1200">
              <a:latin typeface="Tw Cen MT" panose="020B0602020104020603"/>
            </a:rPr>
            <a:t>15-Feb-22</a:t>
          </a:r>
          <a:endParaRPr lang="en-AU" sz="1300" b="1" kern="1200"/>
        </a:p>
      </dsp:txBody>
      <dsp:txXfrm>
        <a:off x="7113119" y="203624"/>
        <a:ext cx="1122330" cy="748220"/>
      </dsp:txXfrm>
    </dsp:sp>
    <dsp:sp modelId="{1EA1C651-FFB2-423B-9327-B6C69AB889C6}">
      <dsp:nvSpPr>
        <dsp:cNvPr id="0" name=""/>
        <dsp:cNvSpPr/>
      </dsp:nvSpPr>
      <dsp:spPr>
        <a:xfrm>
          <a:off x="8422504" y="203624"/>
          <a:ext cx="1870550" cy="748220"/>
        </a:xfrm>
        <a:prstGeom prst="chevron">
          <a:avLst/>
        </a:prstGeom>
        <a:solidFill>
          <a:schemeClr val="accent2">
            <a:shade val="80000"/>
            <a:hueOff val="-244413"/>
            <a:satOff val="-59254"/>
            <a:lumOff val="469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rtl="0">
            <a:lnSpc>
              <a:spcPct val="90000"/>
            </a:lnSpc>
            <a:spcBef>
              <a:spcPct val="0"/>
            </a:spcBef>
            <a:spcAft>
              <a:spcPct val="35000"/>
            </a:spcAft>
            <a:buNone/>
          </a:pPr>
          <a:r>
            <a:rPr lang="en-AU" sz="1300" b="1" kern="1200"/>
            <a:t>30-wk Revised Statement</a:t>
          </a:r>
          <a:r>
            <a:rPr lang="en-AU" sz="1300" b="1" kern="1200">
              <a:latin typeface="Tw Cen MT" panose="020B0602020104020603"/>
            </a:rPr>
            <a:t> </a:t>
          </a:r>
          <a:endParaRPr lang="en-AU" sz="1300" b="1" kern="1200"/>
        </a:p>
        <a:p>
          <a:pPr marL="0" lvl="0" indent="0" algn="ctr" defTabSz="577850">
            <a:lnSpc>
              <a:spcPct val="90000"/>
            </a:lnSpc>
            <a:spcBef>
              <a:spcPct val="0"/>
            </a:spcBef>
            <a:spcAft>
              <a:spcPct val="35000"/>
            </a:spcAft>
            <a:buNone/>
          </a:pPr>
          <a:r>
            <a:rPr lang="en-AU" sz="1300" b="1" kern="1200">
              <a:latin typeface="Tw Cen MT" panose="020B0602020104020603"/>
            </a:rPr>
            <a:t>28-Apr-22</a:t>
          </a:r>
          <a:endParaRPr lang="en-AU" sz="1300" b="1" kern="1200"/>
        </a:p>
      </dsp:txBody>
      <dsp:txXfrm>
        <a:off x="8796614" y="203624"/>
        <a:ext cx="1122330" cy="7482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 Id="rId4"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25/04/2021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882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38</a:t>
            </a:fld>
            <a:endParaRPr lang="en-AU"/>
          </a:p>
        </p:txBody>
      </p:sp>
    </p:spTree>
    <p:extLst>
      <p:ext uri="{BB962C8B-B14F-4D97-AF65-F5344CB8AC3E}">
        <p14:creationId xmlns:p14="http://schemas.microsoft.com/office/powerpoint/2010/main" val="2735575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39DE090-26EF-450E-97B6-379DF324908B}" type="slidenum">
              <a:rPr lang="en-AU" smtClean="0"/>
              <a:t>42</a:t>
            </a:fld>
            <a:endParaRPr lang="en-AU"/>
          </a:p>
        </p:txBody>
      </p:sp>
    </p:spTree>
    <p:extLst>
      <p:ext uri="{BB962C8B-B14F-4D97-AF65-F5344CB8AC3E}">
        <p14:creationId xmlns:p14="http://schemas.microsoft.com/office/powerpoint/2010/main" val="447172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25/04/2021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25/04/2021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25/04/2021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25/04/2021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25/04/2021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25/04/2021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25/04/2021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25/04/2021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25/04/2021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25/04/2021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25/04/2021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_F3884F2F.xlsx"/><Relationship Id="rId12"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emf"/><Relationship Id="rId11" Type="http://schemas.openxmlformats.org/officeDocument/2006/relationships/package" Target="../embeddings/Microsoft_Excel_Worksheet_CF00092D.xlsx"/><Relationship Id="rId5" Type="http://schemas.openxmlformats.org/officeDocument/2006/relationships/package" Target="../embeddings/Microsoft_Excel_Worksheet_D018326E.xlsx"/><Relationship Id="rId10" Type="http://schemas.openxmlformats.org/officeDocument/2006/relationships/image" Target="../media/image15.emf"/><Relationship Id="rId4" Type="http://schemas.openxmlformats.org/officeDocument/2006/relationships/image" Target="../media/image17.png"/><Relationship Id="rId9" Type="http://schemas.openxmlformats.org/officeDocument/2006/relationships/package" Target="../embeddings/Microsoft_Excel_Worksheet_CFD9A183.xlsx"/></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a:t>5MS Program Consultative Forum #32</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a:bodyPr>
          <a:lstStyle/>
          <a:p>
            <a:r>
              <a:rPr lang="en-AU" sz="3200"/>
              <a:t>Friday, 23 April 2021</a:t>
            </a:r>
          </a:p>
          <a:p>
            <a:r>
              <a:rPr lang="en-AU" sz="2000"/>
              <a:t>This meeting is recorded for the purpose of minute taking.</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49BD-C529-4DA7-AA62-9268B7E8D99C}"/>
              </a:ext>
            </a:extLst>
          </p:cNvPr>
          <p:cNvSpPr>
            <a:spLocks noGrp="1"/>
          </p:cNvSpPr>
          <p:nvPr>
            <p:ph type="title"/>
          </p:nvPr>
        </p:nvSpPr>
        <p:spPr>
          <a:xfrm>
            <a:off x="140677" y="520325"/>
            <a:ext cx="7747463" cy="668834"/>
          </a:xfrm>
        </p:spPr>
        <p:txBody>
          <a:bodyPr>
            <a:normAutofit/>
          </a:bodyPr>
          <a:lstStyle/>
          <a:p>
            <a:r>
              <a:rPr lang="en-AU" sz="3200"/>
              <a:t>5MS Program – IT Systems Status</a:t>
            </a:r>
          </a:p>
        </p:txBody>
      </p:sp>
      <p:graphicFrame>
        <p:nvGraphicFramePr>
          <p:cNvPr id="4" name="Table 5">
            <a:extLst>
              <a:ext uri="{FF2B5EF4-FFF2-40B4-BE49-F238E27FC236}">
                <a16:creationId xmlns:a16="http://schemas.microsoft.com/office/drawing/2014/main" id="{15C9E039-7642-4B14-9842-8E13F85B67F9}"/>
              </a:ext>
            </a:extLst>
          </p:cNvPr>
          <p:cNvGraphicFramePr>
            <a:graphicFrameLocks noGrp="1"/>
          </p:cNvGraphicFramePr>
          <p:nvPr>
            <p:extLst>
              <p:ext uri="{D42A27DB-BD31-4B8C-83A1-F6EECF244321}">
                <p14:modId xmlns:p14="http://schemas.microsoft.com/office/powerpoint/2010/main" val="2472624624"/>
              </p:ext>
            </p:extLst>
          </p:nvPr>
        </p:nvGraphicFramePr>
        <p:xfrm>
          <a:off x="140677" y="1421561"/>
          <a:ext cx="11517924" cy="5125592"/>
        </p:xfrm>
        <a:graphic>
          <a:graphicData uri="http://schemas.openxmlformats.org/drawingml/2006/table">
            <a:tbl>
              <a:tblPr firstRow="1" bandRow="1">
                <a:tableStyleId>{7DF18680-E054-41AD-8BC1-D1AEF772440D}</a:tableStyleId>
              </a:tblPr>
              <a:tblGrid>
                <a:gridCol w="1739207">
                  <a:extLst>
                    <a:ext uri="{9D8B030D-6E8A-4147-A177-3AD203B41FA5}">
                      <a16:colId xmlns:a16="http://schemas.microsoft.com/office/drawing/2014/main" val="1872688485"/>
                    </a:ext>
                  </a:extLst>
                </a:gridCol>
                <a:gridCol w="875362">
                  <a:extLst>
                    <a:ext uri="{9D8B030D-6E8A-4147-A177-3AD203B41FA5}">
                      <a16:colId xmlns:a16="http://schemas.microsoft.com/office/drawing/2014/main" val="3399446734"/>
                    </a:ext>
                  </a:extLst>
                </a:gridCol>
                <a:gridCol w="8903355">
                  <a:extLst>
                    <a:ext uri="{9D8B030D-6E8A-4147-A177-3AD203B41FA5}">
                      <a16:colId xmlns:a16="http://schemas.microsoft.com/office/drawing/2014/main" val="1132200289"/>
                    </a:ext>
                  </a:extLst>
                </a:gridCol>
              </a:tblGrid>
              <a:tr h="216213">
                <a:tc>
                  <a:txBody>
                    <a:bodyPr/>
                    <a:lstStyle/>
                    <a:p>
                      <a:r>
                        <a:rPr lang="en-AU" sz="1400" b="1" kern="1200">
                          <a:solidFill>
                            <a:schemeClr val="lt1"/>
                          </a:solidFill>
                          <a:latin typeface="+mn-lt"/>
                          <a:ea typeface="+mn-ea"/>
                          <a:cs typeface="+mn-cs"/>
                        </a:rPr>
                        <a:t>Stream</a:t>
                      </a:r>
                    </a:p>
                  </a:txBody>
                  <a:tcPr marL="51435" marR="51435" marT="25718" marB="25718" anchor="ctr">
                    <a:solidFill>
                      <a:schemeClr val="accent2"/>
                    </a:solidFill>
                  </a:tcPr>
                </a:tc>
                <a:tc>
                  <a:txBody>
                    <a:bodyPr/>
                    <a:lstStyle/>
                    <a:p>
                      <a:r>
                        <a:rPr lang="en-AU" sz="1400" b="1" kern="1200">
                          <a:solidFill>
                            <a:schemeClr val="lt1"/>
                          </a:solidFill>
                          <a:latin typeface="+mn-lt"/>
                          <a:ea typeface="+mn-ea"/>
                          <a:cs typeface="+mn-cs"/>
                        </a:rPr>
                        <a:t>Status</a:t>
                      </a:r>
                    </a:p>
                  </a:txBody>
                  <a:tcPr marL="51435" marR="51435" marT="25718" marB="25718">
                    <a:solidFill>
                      <a:schemeClr val="accent2"/>
                    </a:solidFill>
                  </a:tcPr>
                </a:tc>
                <a:tc>
                  <a:txBody>
                    <a:bodyPr/>
                    <a:lstStyle/>
                    <a:p>
                      <a:r>
                        <a:rPr lang="en-AU" sz="1400"/>
                        <a:t>Commentary</a:t>
                      </a:r>
                      <a:endParaRPr lang="en-AU" sz="1400">
                        <a:latin typeface="Segoe UI Semilight"/>
                        <a:cs typeface="Segoe UI Semilight"/>
                      </a:endParaRPr>
                    </a:p>
                  </a:txBody>
                  <a:tcPr marL="51435" marR="51435" marT="25718" marB="25718">
                    <a:solidFill>
                      <a:schemeClr val="accent2"/>
                    </a:solidFill>
                  </a:tcPr>
                </a:tc>
                <a:extLst>
                  <a:ext uri="{0D108BD9-81ED-4DB2-BD59-A6C34878D82A}">
                    <a16:rowId xmlns:a16="http://schemas.microsoft.com/office/drawing/2014/main" val="3006173975"/>
                  </a:ext>
                </a:extLst>
              </a:tr>
              <a:tr h="705874">
                <a:tc>
                  <a:txBody>
                    <a:bodyPr/>
                    <a:lstStyle/>
                    <a:p>
                      <a:r>
                        <a:rPr lang="en-AU" sz="1400" b="1"/>
                        <a:t>Retail</a:t>
                      </a:r>
                      <a:endParaRPr lang="en-AU" sz="1400" b="1">
                        <a:latin typeface="Segoe UI Semilight"/>
                        <a:cs typeface="Segoe UI Semilight"/>
                      </a:endParaRPr>
                    </a:p>
                  </a:txBody>
                  <a:tcPr marL="72000" marR="72000" marT="27000" marB="27000" anchor="ctr">
                    <a:solidFill>
                      <a:srgbClr val="EDEDEF"/>
                    </a:solidFill>
                  </a:tcPr>
                </a:tc>
                <a:tc>
                  <a:txBody>
                    <a:bodyPr/>
                    <a:lstStyle/>
                    <a:p>
                      <a:pPr marL="285750" indent="-285750">
                        <a:lnSpc>
                          <a:spcPct val="100000"/>
                        </a:lnSpc>
                        <a:spcBef>
                          <a:spcPts val="400"/>
                        </a:spcBef>
                        <a:spcAft>
                          <a:spcPts val="0"/>
                        </a:spcAft>
                        <a:buFont typeface="Arial" panose="020B0604020202020204" pitchFamily="34" charset="0"/>
                        <a:buChar char="•"/>
                      </a:pPr>
                      <a:endParaRPr lang="en-AU" sz="1400"/>
                    </a:p>
                  </a:txBody>
                  <a:tcPr marL="27000" marR="27000" marT="27000" marB="27000" anchor="ctr">
                    <a:solidFill>
                      <a:srgbClr val="EDEDEF"/>
                    </a:solidFill>
                  </a:tcPr>
                </a:tc>
                <a:tc>
                  <a:txBody>
                    <a:bodyPr/>
                    <a:lstStyle/>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More detailed status provided in next section</a:t>
                      </a:r>
                    </a:p>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Run-through for cutover will take place at the RWG in mid-May post the Go/No-Go decision. </a:t>
                      </a:r>
                    </a:p>
                  </a:txBody>
                  <a:tcPr marL="72000" marR="72000" marT="72000" marB="72000" anchor="ctr">
                    <a:solidFill>
                      <a:srgbClr val="EDEDEF"/>
                    </a:solidFill>
                  </a:tcPr>
                </a:tc>
                <a:extLst>
                  <a:ext uri="{0D108BD9-81ED-4DB2-BD59-A6C34878D82A}">
                    <a16:rowId xmlns:a16="http://schemas.microsoft.com/office/drawing/2014/main" val="2151429277"/>
                  </a:ext>
                </a:extLst>
              </a:tr>
              <a:tr h="689094">
                <a:tc>
                  <a:txBody>
                    <a:bodyPr/>
                    <a:lstStyle/>
                    <a:p>
                      <a:r>
                        <a:rPr lang="en-AU" sz="1400" b="1"/>
                        <a:t>Dispatch</a:t>
                      </a:r>
                      <a:endParaRPr lang="en-AU" sz="1400" b="1">
                        <a:latin typeface="Segoe UI Semilight"/>
                        <a:cs typeface="Segoe UI Semilight"/>
                      </a:endParaRPr>
                    </a:p>
                  </a:txBody>
                  <a:tcPr marL="72000" marR="72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AU" sz="1400" kern="1200">
                        <a:solidFill>
                          <a:schemeClr val="dk1"/>
                        </a:solidFill>
                        <a:latin typeface="Segoe UI Semilight"/>
                        <a:ea typeface="+mn-ea"/>
                        <a:cs typeface="Segoe UI Semilight"/>
                      </a:endParaRPr>
                    </a:p>
                  </a:txBody>
                  <a:tcPr marL="27000" marR="27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5MS Bidding Service went live on 1 April 2021. Participants may choose to submit 5-min bids (must be equal for a 30-min period). </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Pre-dispatch P5 – Fast Start Inflexibility Profile (FSIP) was deployed into pre-prod on 01-Apr-21 and is on track for production on 03-May-21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5MPD Price Sensitivity – deployment dates TBC with RWG. Estimating August for pre-prod and September for production</a:t>
                      </a:r>
                    </a:p>
                  </a:txBody>
                  <a:tcPr marL="72000" marR="72000" marT="72000" marB="72000" anchor="ctr">
                    <a:solidFill>
                      <a:srgbClr val="D8D9DE"/>
                    </a:solidFill>
                  </a:tcPr>
                </a:tc>
                <a:extLst>
                  <a:ext uri="{0D108BD9-81ED-4DB2-BD59-A6C34878D82A}">
                    <a16:rowId xmlns:a16="http://schemas.microsoft.com/office/drawing/2014/main" val="1984825409"/>
                  </a:ext>
                </a:extLst>
              </a:tr>
              <a:tr h="1743210">
                <a:tc>
                  <a:txBody>
                    <a:bodyPr/>
                    <a:lstStyle/>
                    <a:p>
                      <a:r>
                        <a:rPr lang="en-AU" sz="1400" b="1"/>
                        <a:t>Settlements</a:t>
                      </a:r>
                      <a:endParaRPr lang="en-AU" sz="1400" b="1">
                        <a:latin typeface="Segoe UI Semilight"/>
                        <a:cs typeface="Segoe UI Semilight"/>
                      </a:endParaRPr>
                    </a:p>
                  </a:txBody>
                  <a:tcPr marL="72000" marR="72000" marT="40500" marB="20250" anchor="ctr">
                    <a:lnB w="12700" cap="flat" cmpd="sng" algn="ctr">
                      <a:solidFill>
                        <a:schemeClr val="bg1"/>
                      </a:solidFill>
                      <a:prstDash val="solid"/>
                      <a:round/>
                      <a:headEnd type="none" w="med" len="med"/>
                      <a:tailEnd type="none" w="med" len="med"/>
                    </a:lnB>
                    <a:solidFill>
                      <a:srgbClr val="EDEDEF"/>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B w="12700" cap="flat" cmpd="sng" algn="ctr">
                      <a:solidFill>
                        <a:schemeClr val="bg1"/>
                      </a:solidFill>
                      <a:prstDash val="solid"/>
                      <a:round/>
                      <a:headEnd type="none" w="med" len="med"/>
                      <a:tailEnd type="none" w="med" len="med"/>
                    </a:lnB>
                    <a:solidFill>
                      <a:srgbClr val="EDEDEF"/>
                    </a:solidFill>
                  </a:tcPr>
                </a:tc>
                <a:tc>
                  <a:txBody>
                    <a:bodyPr/>
                    <a:lstStyle/>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Overall, no significant defects or issues, high level of confidence in product for 30-minute functionality - progressive testing on 5-minute functionality continuing </a:t>
                      </a:r>
                    </a:p>
                    <a:p>
                      <a:pPr marL="182245" marR="0" lvl="0" indent="-182245"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t>No blockers ahead of 17 May 2021 Platform Go Live, Go/No-Go email will be issued 10-May-21</a:t>
                      </a:r>
                      <a:endParaRPr lang="en-AU" sz="1200"/>
                    </a:p>
                    <a:p>
                      <a:pPr marL="182245" marR="0" lvl="0" indent="-182245"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Additional testing of the new Settlements solution with the current MDM solution </a:t>
                      </a:r>
                      <a:r>
                        <a:rPr lang="en-AU" sz="1200">
                          <a:solidFill>
                            <a:schemeClr val="tx1"/>
                          </a:solidFill>
                        </a:rPr>
                        <a:t>progressing (RM40 5-min solution required remediation)</a:t>
                      </a:r>
                    </a:p>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Settlement Industry Testing commenced as scheduled on 22-March-21</a:t>
                      </a:r>
                    </a:p>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Three settlement runs have been executed, Q&amp;A session took place on 31-Mar</a:t>
                      </a:r>
                    </a:p>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Weekly defect email providing status update on known issues is being issued to RWG, SWG and ITWG (includes Staging)</a:t>
                      </a:r>
                    </a:p>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Run-through for cutover will take place at RWG on 04-May-21 </a:t>
                      </a:r>
                    </a:p>
                    <a:p>
                      <a:pPr marL="182245" marR="0" lvl="0" indent="-182245" algn="l">
                        <a:lnSpc>
                          <a:spcPct val="100000"/>
                        </a:lnSpc>
                        <a:spcBef>
                          <a:spcPts val="600"/>
                        </a:spcBef>
                        <a:spcAft>
                          <a:spcPts val="0"/>
                        </a:spcAft>
                        <a:buClrTx/>
                        <a:buSzTx/>
                        <a:buFont typeface="Arial" panose="020B0604020202020204" pitchFamily="34" charset="0"/>
                        <a:buChar char="•"/>
                      </a:pPr>
                      <a:r>
                        <a:rPr lang="en-AU" sz="1200" kern="1200"/>
                        <a:t>Go/No-Go email will be issued 10-May-21</a:t>
                      </a:r>
                      <a:endParaRPr lang="en-AU"/>
                    </a:p>
                  </a:txBody>
                  <a:tcPr marL="72000" marR="72000" marT="72000" marB="72000" anchor="ctr">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1811143537"/>
                  </a:ext>
                </a:extLst>
              </a:tr>
              <a:tr h="803682">
                <a:tc>
                  <a:txBody>
                    <a:bodyPr/>
                    <a:lstStyle/>
                    <a:p>
                      <a:pPr marL="0" algn="l" defTabSz="685800" rtl="0" eaLnBrk="1" latinLnBrk="0" hangingPunct="1"/>
                      <a:r>
                        <a:rPr lang="en-AU" sz="1400" b="1" kern="1200">
                          <a:solidFill>
                            <a:schemeClr val="dk1"/>
                          </a:solidFill>
                          <a:latin typeface="+mn-lt"/>
                          <a:ea typeface="+mn-ea"/>
                          <a:cs typeface="+mn-cs"/>
                        </a:rPr>
                        <a:t>Overall AEMO Status</a:t>
                      </a:r>
                    </a:p>
                  </a:txBody>
                  <a:tcPr marL="72000" marR="72000" marT="40500" marB="20250" anchor="ctr">
                    <a:lnL w="12700"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182245" marR="0" lvl="0" indent="-182245"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Overall, the AEMO 5MS program remains Amber.  Although good progress has been made across all workstreams and we are tracking to the re-baselined schedule, the Retail workstream remains Amber.   </a:t>
                      </a:r>
                    </a:p>
                  </a:txBody>
                  <a:tcPr marL="27000" marR="27000" marT="54000" marB="54000" anchor="ctr">
                    <a:lnL w="12700" cmpd="sng">
                      <a:noFill/>
                    </a:lnL>
                    <a:lnR w="12700" cap="flat" cmpd="sng" algn="ctr">
                      <a:solidFill>
                        <a:schemeClr val="bg1">
                          <a:lumMod val="8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extLst>
                  <a:ext uri="{0D108BD9-81ED-4DB2-BD59-A6C34878D82A}">
                    <a16:rowId xmlns:a16="http://schemas.microsoft.com/office/drawing/2014/main" val="882051270"/>
                  </a:ext>
                </a:extLst>
              </a:tr>
            </a:tbl>
          </a:graphicData>
        </a:graphic>
      </p:graphicFrame>
      <p:graphicFrame>
        <p:nvGraphicFramePr>
          <p:cNvPr id="40" name="Table 40">
            <a:extLst>
              <a:ext uri="{FF2B5EF4-FFF2-40B4-BE49-F238E27FC236}">
                <a16:creationId xmlns:a16="http://schemas.microsoft.com/office/drawing/2014/main" id="{7BBB43F5-8445-4590-9801-91AE86077989}"/>
              </a:ext>
            </a:extLst>
          </p:cNvPr>
          <p:cNvGraphicFramePr>
            <a:graphicFrameLocks noGrp="1"/>
          </p:cNvGraphicFramePr>
          <p:nvPr/>
        </p:nvGraphicFramePr>
        <p:xfrm>
          <a:off x="8684731" y="275428"/>
          <a:ext cx="1686531" cy="719142"/>
        </p:xfrm>
        <a:graphic>
          <a:graphicData uri="http://schemas.openxmlformats.org/drawingml/2006/table">
            <a:tbl>
              <a:tblPr firstRow="1" bandRow="1">
                <a:tableStyleId>{5C22544A-7EE6-4342-B048-85BDC9FD1C3A}</a:tableStyleId>
              </a:tblPr>
              <a:tblGrid>
                <a:gridCol w="448876">
                  <a:extLst>
                    <a:ext uri="{9D8B030D-6E8A-4147-A177-3AD203B41FA5}">
                      <a16:colId xmlns:a16="http://schemas.microsoft.com/office/drawing/2014/main" val="991271154"/>
                    </a:ext>
                  </a:extLst>
                </a:gridCol>
                <a:gridCol w="1237655">
                  <a:extLst>
                    <a:ext uri="{9D8B030D-6E8A-4147-A177-3AD203B41FA5}">
                      <a16:colId xmlns:a16="http://schemas.microsoft.com/office/drawing/2014/main" val="3563264659"/>
                    </a:ext>
                  </a:extLst>
                </a:gridCol>
              </a:tblGrid>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AU" sz="800" b="0" kern="1200">
                          <a:solidFill>
                            <a:schemeClr val="dk1"/>
                          </a:solidFill>
                          <a:latin typeface="+mn-lt"/>
                          <a:ea typeface="+mn-ea"/>
                          <a:cs typeface="+mn-cs"/>
                        </a:rPr>
                        <a:t>Go-live date impacted</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04392051"/>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At risk</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7829974"/>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On schedule</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5000288"/>
                  </a:ext>
                </a:extLst>
              </a:tr>
            </a:tbl>
          </a:graphicData>
        </a:graphic>
      </p:graphicFrame>
      <p:grpSp>
        <p:nvGrpSpPr>
          <p:cNvPr id="7" name="Group 6">
            <a:extLst>
              <a:ext uri="{FF2B5EF4-FFF2-40B4-BE49-F238E27FC236}">
                <a16:creationId xmlns:a16="http://schemas.microsoft.com/office/drawing/2014/main" id="{206C3513-B08B-492E-AC7C-710FBF5DCD3E}"/>
              </a:ext>
            </a:extLst>
          </p:cNvPr>
          <p:cNvGrpSpPr/>
          <p:nvPr/>
        </p:nvGrpSpPr>
        <p:grpSpPr>
          <a:xfrm>
            <a:off x="2166722" y="2619387"/>
            <a:ext cx="270000" cy="270000"/>
            <a:chOff x="142030" y="4797048"/>
            <a:chExt cx="432000" cy="432000"/>
          </a:xfrm>
        </p:grpSpPr>
        <p:sp>
          <p:nvSpPr>
            <p:cNvPr id="31" name="Rectangle: Rounded Corners 30">
              <a:extLst>
                <a:ext uri="{FF2B5EF4-FFF2-40B4-BE49-F238E27FC236}">
                  <a16:creationId xmlns:a16="http://schemas.microsoft.com/office/drawing/2014/main" id="{9CE9D3A1-C0CB-4C7E-AE2E-E60BD98DCDB3}"/>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2" name="Oval 31">
              <a:extLst>
                <a:ext uri="{FF2B5EF4-FFF2-40B4-BE49-F238E27FC236}">
                  <a16:creationId xmlns:a16="http://schemas.microsoft.com/office/drawing/2014/main" id="{20C1A3CD-35AC-4917-BB70-E3408BE3D294}"/>
                </a:ext>
              </a:extLst>
            </p:cNvPr>
            <p:cNvSpPr/>
            <p:nvPr/>
          </p:nvSpPr>
          <p:spPr>
            <a:xfrm>
              <a:off x="231166" y="4883786"/>
              <a:ext cx="252000" cy="25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3" name="Group 32">
            <a:extLst>
              <a:ext uri="{FF2B5EF4-FFF2-40B4-BE49-F238E27FC236}">
                <a16:creationId xmlns:a16="http://schemas.microsoft.com/office/drawing/2014/main" id="{8F3331A8-AC1E-4D2C-9A84-B0348727388B}"/>
              </a:ext>
            </a:extLst>
          </p:cNvPr>
          <p:cNvGrpSpPr/>
          <p:nvPr/>
        </p:nvGrpSpPr>
        <p:grpSpPr>
          <a:xfrm>
            <a:off x="2166722" y="4087213"/>
            <a:ext cx="270000" cy="270000"/>
            <a:chOff x="142030" y="4797048"/>
            <a:chExt cx="432000" cy="432000"/>
          </a:xfrm>
        </p:grpSpPr>
        <p:sp>
          <p:nvSpPr>
            <p:cNvPr id="34" name="Rectangle: Rounded Corners 33">
              <a:extLst>
                <a:ext uri="{FF2B5EF4-FFF2-40B4-BE49-F238E27FC236}">
                  <a16:creationId xmlns:a16="http://schemas.microsoft.com/office/drawing/2014/main" id="{855A75DD-D0DA-47AB-BCA4-F29184AA66C6}"/>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5" name="Oval 34">
              <a:extLst>
                <a:ext uri="{FF2B5EF4-FFF2-40B4-BE49-F238E27FC236}">
                  <a16:creationId xmlns:a16="http://schemas.microsoft.com/office/drawing/2014/main" id="{6BA558C8-EA54-4EEB-8024-63CA20A5FAA9}"/>
                </a:ext>
              </a:extLst>
            </p:cNvPr>
            <p:cNvSpPr/>
            <p:nvPr/>
          </p:nvSpPr>
          <p:spPr>
            <a:xfrm>
              <a:off x="231166" y="4883786"/>
              <a:ext cx="252000" cy="252000"/>
            </a:xfrm>
            <a:prstGeom prst="ellipse">
              <a:avLst/>
            </a:prstGeom>
            <a:solidFill>
              <a:srgbClr val="00B050"/>
            </a:solidFill>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6" name="Group 35">
            <a:extLst>
              <a:ext uri="{FF2B5EF4-FFF2-40B4-BE49-F238E27FC236}">
                <a16:creationId xmlns:a16="http://schemas.microsoft.com/office/drawing/2014/main" id="{B8D751B3-94FB-43AC-9319-9E9D2B05A5E1}"/>
              </a:ext>
            </a:extLst>
          </p:cNvPr>
          <p:cNvGrpSpPr/>
          <p:nvPr/>
        </p:nvGrpSpPr>
        <p:grpSpPr>
          <a:xfrm>
            <a:off x="8819088" y="317740"/>
            <a:ext cx="189000" cy="189000"/>
            <a:chOff x="181654" y="2696976"/>
            <a:chExt cx="384000" cy="384000"/>
          </a:xfrm>
        </p:grpSpPr>
        <p:sp>
          <p:nvSpPr>
            <p:cNvPr id="37" name="Rectangle: Rounded Corners 36">
              <a:extLst>
                <a:ext uri="{FF2B5EF4-FFF2-40B4-BE49-F238E27FC236}">
                  <a16:creationId xmlns:a16="http://schemas.microsoft.com/office/drawing/2014/main" id="{368A77E9-E662-4888-8013-5F44996E0473}"/>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1" name="Oval 40">
              <a:extLst>
                <a:ext uri="{FF2B5EF4-FFF2-40B4-BE49-F238E27FC236}">
                  <a16:creationId xmlns:a16="http://schemas.microsoft.com/office/drawing/2014/main" id="{69E1286A-8D34-4F9C-B454-0862000F387D}"/>
                </a:ext>
              </a:extLst>
            </p:cNvPr>
            <p:cNvSpPr/>
            <p:nvPr/>
          </p:nvSpPr>
          <p:spPr>
            <a:xfrm>
              <a:off x="270791" y="2788505"/>
              <a:ext cx="192000" cy="192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6" name="Group 45">
            <a:extLst>
              <a:ext uri="{FF2B5EF4-FFF2-40B4-BE49-F238E27FC236}">
                <a16:creationId xmlns:a16="http://schemas.microsoft.com/office/drawing/2014/main" id="{9DE937DD-28E0-4C53-A034-35C1049FA8A4}"/>
              </a:ext>
            </a:extLst>
          </p:cNvPr>
          <p:cNvGrpSpPr/>
          <p:nvPr/>
        </p:nvGrpSpPr>
        <p:grpSpPr>
          <a:xfrm>
            <a:off x="8819545" y="545834"/>
            <a:ext cx="189000" cy="189000"/>
            <a:chOff x="181654" y="2696976"/>
            <a:chExt cx="384000" cy="384000"/>
          </a:xfrm>
        </p:grpSpPr>
        <p:sp>
          <p:nvSpPr>
            <p:cNvPr id="47" name="Rectangle: Rounded Corners 46">
              <a:extLst>
                <a:ext uri="{FF2B5EF4-FFF2-40B4-BE49-F238E27FC236}">
                  <a16:creationId xmlns:a16="http://schemas.microsoft.com/office/drawing/2014/main" id="{70F4E689-E7DF-4629-B1B0-26F5DF4800D8}"/>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8" name="Oval 47">
              <a:extLst>
                <a:ext uri="{FF2B5EF4-FFF2-40B4-BE49-F238E27FC236}">
                  <a16:creationId xmlns:a16="http://schemas.microsoft.com/office/drawing/2014/main" id="{EC81D55A-8789-4880-88C6-17E0FEEB3C70}"/>
                </a:ext>
              </a:extLst>
            </p:cNvPr>
            <p:cNvSpPr/>
            <p:nvPr/>
          </p:nvSpPr>
          <p:spPr>
            <a:xfrm>
              <a:off x="270791" y="2788505"/>
              <a:ext cx="192000" cy="19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9" name="Group 48">
            <a:extLst>
              <a:ext uri="{FF2B5EF4-FFF2-40B4-BE49-F238E27FC236}">
                <a16:creationId xmlns:a16="http://schemas.microsoft.com/office/drawing/2014/main" id="{B20023EC-A6E5-4633-802B-8F351D90988D}"/>
              </a:ext>
            </a:extLst>
          </p:cNvPr>
          <p:cNvGrpSpPr/>
          <p:nvPr/>
        </p:nvGrpSpPr>
        <p:grpSpPr>
          <a:xfrm>
            <a:off x="8819088" y="790462"/>
            <a:ext cx="189000" cy="189000"/>
            <a:chOff x="181654" y="2696976"/>
            <a:chExt cx="384000" cy="384000"/>
          </a:xfrm>
        </p:grpSpPr>
        <p:sp>
          <p:nvSpPr>
            <p:cNvPr id="50" name="Rectangle: Rounded Corners 49">
              <a:extLst>
                <a:ext uri="{FF2B5EF4-FFF2-40B4-BE49-F238E27FC236}">
                  <a16:creationId xmlns:a16="http://schemas.microsoft.com/office/drawing/2014/main" id="{1D4814DE-63CA-41EA-8FA9-E2FAE96971BE}"/>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51" name="Oval 50">
              <a:extLst>
                <a:ext uri="{FF2B5EF4-FFF2-40B4-BE49-F238E27FC236}">
                  <a16:creationId xmlns:a16="http://schemas.microsoft.com/office/drawing/2014/main" id="{91FC93F8-26E8-4FF4-8CEE-DCA2393E73A9}"/>
                </a:ext>
              </a:extLst>
            </p:cNvPr>
            <p:cNvSpPr/>
            <p:nvPr/>
          </p:nvSpPr>
          <p:spPr>
            <a:xfrm>
              <a:off x="270791" y="2788505"/>
              <a:ext cx="192000" cy="19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0" name="Group 29">
            <a:extLst>
              <a:ext uri="{FF2B5EF4-FFF2-40B4-BE49-F238E27FC236}">
                <a16:creationId xmlns:a16="http://schemas.microsoft.com/office/drawing/2014/main" id="{18BB1068-E342-40DF-B46D-AFEA46FFF04B}"/>
              </a:ext>
            </a:extLst>
          </p:cNvPr>
          <p:cNvGrpSpPr/>
          <p:nvPr/>
        </p:nvGrpSpPr>
        <p:grpSpPr>
          <a:xfrm>
            <a:off x="2166722" y="6149922"/>
            <a:ext cx="270000" cy="270000"/>
            <a:chOff x="181654" y="2696976"/>
            <a:chExt cx="432000" cy="432000"/>
          </a:xfrm>
        </p:grpSpPr>
        <p:sp>
          <p:nvSpPr>
            <p:cNvPr id="38" name="Rectangle: Rounded Corners 37">
              <a:extLst>
                <a:ext uri="{FF2B5EF4-FFF2-40B4-BE49-F238E27FC236}">
                  <a16:creationId xmlns:a16="http://schemas.microsoft.com/office/drawing/2014/main" id="{985D9952-1DE5-447F-8579-D9E5A22F0D89}"/>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9" name="Oval 38">
              <a:extLst>
                <a:ext uri="{FF2B5EF4-FFF2-40B4-BE49-F238E27FC236}">
                  <a16:creationId xmlns:a16="http://schemas.microsoft.com/office/drawing/2014/main" id="{ACE8A4E2-EC11-41A0-B70A-46E576071408}"/>
                </a:ext>
              </a:extLst>
            </p:cNvPr>
            <p:cNvSpPr/>
            <p:nvPr/>
          </p:nvSpPr>
          <p:spPr>
            <a:xfrm>
              <a:off x="270790" y="2774570"/>
              <a:ext cx="252000" cy="252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27" name="Group 26">
            <a:extLst>
              <a:ext uri="{FF2B5EF4-FFF2-40B4-BE49-F238E27FC236}">
                <a16:creationId xmlns:a16="http://schemas.microsoft.com/office/drawing/2014/main" id="{A8AC64FA-DA16-441F-9EE2-C5F43FFB0239}"/>
              </a:ext>
            </a:extLst>
          </p:cNvPr>
          <p:cNvGrpSpPr/>
          <p:nvPr/>
        </p:nvGrpSpPr>
        <p:grpSpPr>
          <a:xfrm>
            <a:off x="2166722" y="1885474"/>
            <a:ext cx="270000" cy="270000"/>
            <a:chOff x="181654" y="2696976"/>
            <a:chExt cx="432000" cy="432000"/>
          </a:xfrm>
        </p:grpSpPr>
        <p:sp>
          <p:nvSpPr>
            <p:cNvPr id="29" name="Rectangle: Rounded Corners 28">
              <a:extLst>
                <a:ext uri="{FF2B5EF4-FFF2-40B4-BE49-F238E27FC236}">
                  <a16:creationId xmlns:a16="http://schemas.microsoft.com/office/drawing/2014/main" id="{62C3B78C-48C4-4D5B-A2B6-C1B88F4BD0CC}"/>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2" name="Oval 41">
              <a:extLst>
                <a:ext uri="{FF2B5EF4-FFF2-40B4-BE49-F238E27FC236}">
                  <a16:creationId xmlns:a16="http://schemas.microsoft.com/office/drawing/2014/main" id="{E9B30284-2AF8-42A2-8F08-31F32087CE48}"/>
                </a:ext>
              </a:extLst>
            </p:cNvPr>
            <p:cNvSpPr/>
            <p:nvPr/>
          </p:nvSpPr>
          <p:spPr>
            <a:xfrm>
              <a:off x="270790" y="2774570"/>
              <a:ext cx="252000" cy="252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2517955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Reporting</a:t>
            </a:r>
          </a:p>
        </p:txBody>
      </p:sp>
      <p:sp>
        <p:nvSpPr>
          <p:cNvPr id="3" name="Text Placeholder 2">
            <a:extLst>
              <a:ext uri="{FF2B5EF4-FFF2-40B4-BE49-F238E27FC236}">
                <a16:creationId xmlns:a16="http://schemas.microsoft.com/office/drawing/2014/main" id="{4EB4D5C0-8C02-4AEE-A607-7B5C6204705F}"/>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Graeme Windley</a:t>
            </a:r>
          </a:p>
        </p:txBody>
      </p:sp>
    </p:spTree>
    <p:extLst>
      <p:ext uri="{BB962C8B-B14F-4D97-AF65-F5344CB8AC3E}">
        <p14:creationId xmlns:p14="http://schemas.microsoft.com/office/powerpoint/2010/main" val="3537666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334108" y="20751"/>
            <a:ext cx="9847551" cy="1189039"/>
          </a:xfrm>
        </p:spPr>
        <p:txBody>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11595622" y="6384633"/>
            <a:ext cx="432081" cy="365125"/>
          </a:xfrm>
        </p:spPr>
        <p:txBody>
          <a:bodyPr/>
          <a:lstStyle/>
          <a:p>
            <a:fld id="{4EC81F68-4976-451A-B2E9-79BCBD2F70CC}" type="slidenum">
              <a:rPr lang="en-AU" smtClean="0"/>
              <a:t>12</a:t>
            </a:fld>
            <a:endParaRPr lang="en-AU"/>
          </a:p>
        </p:txBody>
      </p:sp>
      <p:sp>
        <p:nvSpPr>
          <p:cNvPr id="54" name="Rectangle 53">
            <a:extLst>
              <a:ext uri="{FF2B5EF4-FFF2-40B4-BE49-F238E27FC236}">
                <a16:creationId xmlns:a16="http://schemas.microsoft.com/office/drawing/2014/main" id="{EB0DBE7F-5A11-49BE-8EA1-F61283AC9D67}"/>
              </a:ext>
            </a:extLst>
          </p:cNvPr>
          <p:cNvSpPr/>
          <p:nvPr/>
        </p:nvSpPr>
        <p:spPr>
          <a:xfrm>
            <a:off x="452121" y="4288284"/>
            <a:ext cx="1310158" cy="1447695"/>
          </a:xfrm>
          <a:prstGeom prst="rect">
            <a:avLst/>
          </a:prstGeom>
          <a:ln w="6350">
            <a:noFill/>
          </a:ln>
        </p:spPr>
        <p:txBody>
          <a:bodyPr wrap="square" lIns="36000" tIns="36000" rIns="36000" bIns="36000">
            <a:spAutoFit/>
          </a:bodyPr>
          <a:lstStyle/>
          <a:p>
            <a:pPr algn="ctr">
              <a:lnSpc>
                <a:spcPct val="95000"/>
              </a:lnSpc>
              <a:spcBef>
                <a:spcPts val="300"/>
              </a:spcBef>
              <a:spcAft>
                <a:spcPts val="300"/>
              </a:spcAft>
            </a:pPr>
            <a:r>
              <a:rPr lang="en-US" sz="1100" b="1"/>
              <a:t>18-Feb PCF</a:t>
            </a:r>
          </a:p>
          <a:p>
            <a:pPr marL="92075" indent="-92075">
              <a:spcBef>
                <a:spcPts val="600"/>
              </a:spcBef>
              <a:buFont typeface="Arial" panose="020B0604020202020204" pitchFamily="34" charset="0"/>
              <a:buChar char="•"/>
            </a:pPr>
            <a:r>
              <a:rPr lang="en-AU" sz="1050"/>
              <a:t>Forward Planning for Retail </a:t>
            </a:r>
          </a:p>
          <a:p>
            <a:pPr marL="92075" indent="-92075">
              <a:spcBef>
                <a:spcPts val="600"/>
              </a:spcBef>
              <a:buFont typeface="Arial" panose="020B0604020202020204" pitchFamily="34" charset="0"/>
              <a:buChar char="•"/>
            </a:pPr>
            <a:r>
              <a:rPr lang="en-AU" sz="1050"/>
              <a:t>Update on Interim Checkpoint Criteria Status</a:t>
            </a:r>
          </a:p>
          <a:p>
            <a:pPr algn="ctr">
              <a:lnSpc>
                <a:spcPct val="95000"/>
              </a:lnSpc>
              <a:spcBef>
                <a:spcPts val="300"/>
              </a:spcBef>
              <a:spcAft>
                <a:spcPts val="300"/>
              </a:spcAft>
            </a:pPr>
            <a:endParaRPr lang="en-US" sz="1200" b="1"/>
          </a:p>
        </p:txBody>
      </p:sp>
      <p:sp>
        <p:nvSpPr>
          <p:cNvPr id="63" name="Rectangle 62">
            <a:extLst>
              <a:ext uri="{FF2B5EF4-FFF2-40B4-BE49-F238E27FC236}">
                <a16:creationId xmlns:a16="http://schemas.microsoft.com/office/drawing/2014/main" id="{27DC3188-CBF3-4B88-B97D-273F94EB5B2A}"/>
              </a:ext>
            </a:extLst>
          </p:cNvPr>
          <p:cNvSpPr/>
          <p:nvPr/>
        </p:nvSpPr>
        <p:spPr>
          <a:xfrm>
            <a:off x="1821670" y="4694312"/>
            <a:ext cx="1809017" cy="1809332"/>
          </a:xfrm>
          <a:prstGeom prst="rect">
            <a:avLst/>
          </a:prstGeom>
          <a:ln w="6350">
            <a:noFill/>
          </a:ln>
        </p:spPr>
        <p:txBody>
          <a:bodyPr wrap="square" lIns="36000" tIns="36000" rIns="36000" bIns="36000">
            <a:spAutoFit/>
          </a:bodyPr>
          <a:lstStyle/>
          <a:p>
            <a:pPr algn="ctr">
              <a:lnSpc>
                <a:spcPct val="95000"/>
              </a:lnSpc>
              <a:spcBef>
                <a:spcPts val="300"/>
              </a:spcBef>
            </a:pPr>
            <a:r>
              <a:rPr lang="en-US" sz="1100" b="1"/>
              <a:t>18-Mar PCF</a:t>
            </a:r>
          </a:p>
          <a:p>
            <a:pPr marL="92075" indent="-92075" fontAlgn="base">
              <a:spcBef>
                <a:spcPts val="600"/>
              </a:spcBef>
              <a:buFont typeface="Arial" panose="020B0604020202020204" pitchFamily="34" charset="0"/>
              <a:buChar char="•"/>
            </a:pPr>
            <a:r>
              <a:rPr lang="en-AU" sz="1050"/>
              <a:t>March Checkpoint Criteria – assessment and outcomes</a:t>
            </a:r>
          </a:p>
          <a:p>
            <a:pPr marL="92075" indent="-92075" fontAlgn="base">
              <a:spcBef>
                <a:spcPts val="600"/>
              </a:spcBef>
              <a:buFont typeface="Arial" panose="020B0604020202020204" pitchFamily="34" charset="0"/>
              <a:buChar char="•"/>
            </a:pPr>
            <a:r>
              <a:rPr lang="en-AU" sz="1050"/>
              <a:t>Pre-prod – status and go/no-go date</a:t>
            </a:r>
          </a:p>
          <a:p>
            <a:pPr marL="92075" indent="-92075" fontAlgn="base">
              <a:spcBef>
                <a:spcPts val="600"/>
              </a:spcBef>
              <a:buFont typeface="Arial" panose="020B0604020202020204" pitchFamily="34" charset="0"/>
              <a:buChar char="•"/>
            </a:pPr>
            <a:r>
              <a:rPr lang="en-AU" sz="1050"/>
              <a:t>Production go-live – checkpoint date and criteria, go/no-go date</a:t>
            </a:r>
          </a:p>
          <a:p>
            <a:pPr algn="ctr">
              <a:lnSpc>
                <a:spcPct val="95000"/>
              </a:lnSpc>
              <a:spcBef>
                <a:spcPts val="300"/>
              </a:spcBef>
              <a:spcAft>
                <a:spcPts val="300"/>
              </a:spcAft>
            </a:pPr>
            <a:endParaRPr lang="en-US" sz="1200" b="1"/>
          </a:p>
        </p:txBody>
      </p:sp>
      <p:grpSp>
        <p:nvGrpSpPr>
          <p:cNvPr id="6" name="Group 5">
            <a:extLst>
              <a:ext uri="{FF2B5EF4-FFF2-40B4-BE49-F238E27FC236}">
                <a16:creationId xmlns:a16="http://schemas.microsoft.com/office/drawing/2014/main" id="{5E24738C-1AC0-4E0C-81B5-73019AE10058}"/>
              </a:ext>
            </a:extLst>
          </p:cNvPr>
          <p:cNvGrpSpPr/>
          <p:nvPr/>
        </p:nvGrpSpPr>
        <p:grpSpPr>
          <a:xfrm>
            <a:off x="3487667" y="2324184"/>
            <a:ext cx="1705606" cy="870384"/>
            <a:chOff x="3984434" y="2267625"/>
            <a:chExt cx="1705606" cy="870384"/>
          </a:xfrm>
        </p:grpSpPr>
        <p:sp>
          <p:nvSpPr>
            <p:cNvPr id="55" name="Rectangle 54">
              <a:extLst>
                <a:ext uri="{FF2B5EF4-FFF2-40B4-BE49-F238E27FC236}">
                  <a16:creationId xmlns:a16="http://schemas.microsoft.com/office/drawing/2014/main" id="{D306306B-F4B7-4C9B-96ED-835326FEC5B4}"/>
                </a:ext>
              </a:extLst>
            </p:cNvPr>
            <p:cNvSpPr/>
            <p:nvPr/>
          </p:nvSpPr>
          <p:spPr>
            <a:xfrm>
              <a:off x="4095186" y="2267625"/>
              <a:ext cx="1569560" cy="253146"/>
            </a:xfrm>
            <a:prstGeom prst="rect">
              <a:avLst/>
            </a:prstGeom>
          </p:spPr>
          <p:txBody>
            <a:bodyPr wrap="square">
              <a:spAutoFit/>
            </a:bodyPr>
            <a:lstStyle/>
            <a:p>
              <a:pPr algn="ctr">
                <a:lnSpc>
                  <a:spcPct val="95000"/>
                </a:lnSpc>
                <a:spcBef>
                  <a:spcPts val="300"/>
                </a:spcBef>
                <a:spcAft>
                  <a:spcPts val="300"/>
                </a:spcAft>
              </a:pPr>
              <a:r>
                <a:rPr lang="en-US" sz="1100" b="1"/>
                <a:t>08-Apr</a:t>
              </a:r>
            </a:p>
          </p:txBody>
        </p:sp>
        <p:sp>
          <p:nvSpPr>
            <p:cNvPr id="67" name="Rectangle 66">
              <a:extLst>
                <a:ext uri="{FF2B5EF4-FFF2-40B4-BE49-F238E27FC236}">
                  <a16:creationId xmlns:a16="http://schemas.microsoft.com/office/drawing/2014/main" id="{1F26AF34-AD27-4C74-B478-576D50C6C923}"/>
                </a:ext>
              </a:extLst>
            </p:cNvPr>
            <p:cNvSpPr/>
            <p:nvPr/>
          </p:nvSpPr>
          <p:spPr>
            <a:xfrm>
              <a:off x="3984434" y="2490488"/>
              <a:ext cx="1705606" cy="253916"/>
            </a:xfrm>
            <a:prstGeom prst="rect">
              <a:avLst/>
            </a:prstGeom>
          </p:spPr>
          <p:txBody>
            <a:bodyPr wrap="square">
              <a:spAutoFit/>
            </a:bodyPr>
            <a:lstStyle/>
            <a:p>
              <a:pPr marL="92075" indent="-92075">
                <a:buFont typeface="Arial" panose="020B0604020202020204" pitchFamily="34" charset="0"/>
                <a:buChar char="•"/>
              </a:pPr>
              <a:r>
                <a:rPr lang="en-AU" sz="1050"/>
                <a:t>Pre-Prod Go/No-Go email</a:t>
              </a:r>
            </a:p>
          </p:txBody>
        </p:sp>
        <p:cxnSp>
          <p:nvCxnSpPr>
            <p:cNvPr id="68" name="Straight Arrow Connector 67">
              <a:extLst>
                <a:ext uri="{FF2B5EF4-FFF2-40B4-BE49-F238E27FC236}">
                  <a16:creationId xmlns:a16="http://schemas.microsoft.com/office/drawing/2014/main" id="{FF3741CF-ABD3-47D2-9E92-00317B6CEC20}"/>
                </a:ext>
              </a:extLst>
            </p:cNvPr>
            <p:cNvCxnSpPr>
              <a:cxnSpLocks/>
            </p:cNvCxnSpPr>
            <p:nvPr/>
          </p:nvCxnSpPr>
          <p:spPr>
            <a:xfrm flipV="1">
              <a:off x="4832589" y="2842187"/>
              <a:ext cx="0" cy="295822"/>
            </a:xfrm>
            <a:prstGeom prst="straightConnector1">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DFDDD16B-1904-44F3-B52F-DF29656FF889}"/>
              </a:ext>
            </a:extLst>
          </p:cNvPr>
          <p:cNvGrpSpPr/>
          <p:nvPr/>
        </p:nvGrpSpPr>
        <p:grpSpPr>
          <a:xfrm>
            <a:off x="5128053" y="1699964"/>
            <a:ext cx="1569560" cy="1570634"/>
            <a:chOff x="5372465" y="1602486"/>
            <a:chExt cx="1569560" cy="1570634"/>
          </a:xfrm>
        </p:grpSpPr>
        <p:sp>
          <p:nvSpPr>
            <p:cNvPr id="75" name="Rectangle 74">
              <a:extLst>
                <a:ext uri="{FF2B5EF4-FFF2-40B4-BE49-F238E27FC236}">
                  <a16:creationId xmlns:a16="http://schemas.microsoft.com/office/drawing/2014/main" id="{A76288BE-AD3D-4F49-BF6D-760CD89CFE56}"/>
                </a:ext>
              </a:extLst>
            </p:cNvPr>
            <p:cNvSpPr/>
            <p:nvPr/>
          </p:nvSpPr>
          <p:spPr>
            <a:xfrm>
              <a:off x="5372465" y="1602486"/>
              <a:ext cx="1569560" cy="889474"/>
            </a:xfrm>
            <a:prstGeom prst="rect">
              <a:avLst/>
            </a:prstGeom>
          </p:spPr>
          <p:txBody>
            <a:bodyPr wrap="square">
              <a:spAutoFit/>
            </a:bodyPr>
            <a:lstStyle/>
            <a:p>
              <a:pPr algn="ctr">
                <a:lnSpc>
                  <a:spcPct val="95000"/>
                </a:lnSpc>
                <a:spcBef>
                  <a:spcPts val="300"/>
                </a:spcBef>
                <a:spcAft>
                  <a:spcPts val="300"/>
                </a:spcAft>
              </a:pPr>
              <a:r>
                <a:rPr lang="en-US" sz="1100" b="1"/>
                <a:t>19-Apr</a:t>
              </a:r>
            </a:p>
            <a:p>
              <a:pPr marL="92075" indent="-92075">
                <a:lnSpc>
                  <a:spcPct val="95000"/>
                </a:lnSpc>
                <a:spcBef>
                  <a:spcPts val="300"/>
                </a:spcBef>
                <a:spcAft>
                  <a:spcPts val="300"/>
                </a:spcAft>
                <a:buFont typeface="Arial" panose="020B0604020202020204" pitchFamily="34" charset="0"/>
                <a:buChar char="•"/>
              </a:pPr>
              <a:r>
                <a:rPr lang="en-AU" sz="1050"/>
                <a:t>Retail Industry Testing Commences</a:t>
              </a:r>
            </a:p>
            <a:p>
              <a:pPr algn="ctr">
                <a:lnSpc>
                  <a:spcPct val="95000"/>
                </a:lnSpc>
                <a:spcBef>
                  <a:spcPts val="300"/>
                </a:spcBef>
                <a:spcAft>
                  <a:spcPts val="300"/>
                </a:spcAft>
              </a:pPr>
              <a:endParaRPr lang="en-US" sz="1100" b="1"/>
            </a:p>
          </p:txBody>
        </p:sp>
        <p:cxnSp>
          <p:nvCxnSpPr>
            <p:cNvPr id="76" name="Straight Arrow Connector 75">
              <a:extLst>
                <a:ext uri="{FF2B5EF4-FFF2-40B4-BE49-F238E27FC236}">
                  <a16:creationId xmlns:a16="http://schemas.microsoft.com/office/drawing/2014/main" id="{A4CDF739-4E6E-49C6-A9EF-0518153EB2D5}"/>
                </a:ext>
              </a:extLst>
            </p:cNvPr>
            <p:cNvCxnSpPr>
              <a:cxnSpLocks/>
            </p:cNvCxnSpPr>
            <p:nvPr/>
          </p:nvCxnSpPr>
          <p:spPr>
            <a:xfrm flipH="1" flipV="1">
              <a:off x="6008400" y="2453120"/>
              <a:ext cx="7200" cy="72000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9584CC1-F257-4B22-B4A7-AEEA9E2AACE7}"/>
              </a:ext>
            </a:extLst>
          </p:cNvPr>
          <p:cNvGrpSpPr/>
          <p:nvPr/>
        </p:nvGrpSpPr>
        <p:grpSpPr>
          <a:xfrm>
            <a:off x="7698803" y="1863307"/>
            <a:ext cx="1544797" cy="1316044"/>
            <a:chOff x="7284851" y="1789792"/>
            <a:chExt cx="1544797" cy="1316044"/>
          </a:xfrm>
        </p:grpSpPr>
        <p:sp>
          <p:nvSpPr>
            <p:cNvPr id="103" name="Rectangle 102">
              <a:extLst>
                <a:ext uri="{FF2B5EF4-FFF2-40B4-BE49-F238E27FC236}">
                  <a16:creationId xmlns:a16="http://schemas.microsoft.com/office/drawing/2014/main" id="{6E5E4EB5-18A5-416E-97D6-6BDDDD951D95}"/>
                </a:ext>
              </a:extLst>
            </p:cNvPr>
            <p:cNvSpPr/>
            <p:nvPr/>
          </p:nvSpPr>
          <p:spPr>
            <a:xfrm>
              <a:off x="7284851" y="1789792"/>
              <a:ext cx="1544797" cy="790601"/>
            </a:xfrm>
            <a:prstGeom prst="rect">
              <a:avLst/>
            </a:prstGeom>
          </p:spPr>
          <p:txBody>
            <a:bodyPr wrap="square">
              <a:spAutoFit/>
            </a:bodyPr>
            <a:lstStyle/>
            <a:p>
              <a:pPr algn="ctr">
                <a:lnSpc>
                  <a:spcPct val="95000"/>
                </a:lnSpc>
                <a:spcBef>
                  <a:spcPts val="300"/>
                </a:spcBef>
                <a:spcAft>
                  <a:spcPts val="300"/>
                </a:spcAft>
              </a:pPr>
              <a:r>
                <a:rPr lang="en-US" sz="1100" b="1"/>
                <a:t>14-May</a:t>
              </a:r>
            </a:p>
            <a:p>
              <a:pPr marL="92075" indent="-92075">
                <a:lnSpc>
                  <a:spcPct val="95000"/>
                </a:lnSpc>
                <a:spcBef>
                  <a:spcPts val="300"/>
                </a:spcBef>
                <a:spcAft>
                  <a:spcPts val="300"/>
                </a:spcAft>
                <a:buFont typeface="Arial" panose="020B0604020202020204" pitchFamily="34" charset="0"/>
                <a:buChar char="•"/>
              </a:pPr>
              <a:r>
                <a:rPr lang="en-AU" sz="1050"/>
                <a:t>Retail Go/No-Go Communicated to PCF via email</a:t>
              </a:r>
              <a:endParaRPr lang="en-US" sz="1050"/>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8056785" y="2736709"/>
              <a:ext cx="0" cy="36912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11" name="Rectangle 110">
            <a:extLst>
              <a:ext uri="{FF2B5EF4-FFF2-40B4-BE49-F238E27FC236}">
                <a16:creationId xmlns:a16="http://schemas.microsoft.com/office/drawing/2014/main" id="{53ADB208-0B1D-4D26-8AF5-DB20F70BFA0F}"/>
              </a:ext>
            </a:extLst>
          </p:cNvPr>
          <p:cNvSpPr/>
          <p:nvPr/>
        </p:nvSpPr>
        <p:spPr>
          <a:xfrm>
            <a:off x="6008172" y="4380282"/>
            <a:ext cx="1743970" cy="900246"/>
          </a:xfrm>
          <a:prstGeom prst="rect">
            <a:avLst/>
          </a:prstGeom>
        </p:spPr>
        <p:txBody>
          <a:bodyPr wrap="square">
            <a:spAutoFit/>
          </a:bodyPr>
          <a:lstStyle/>
          <a:p>
            <a:pPr algn="ctr"/>
            <a:r>
              <a:rPr lang="en-AU" sz="1100" b="1"/>
              <a:t>23-Apr PCF</a:t>
            </a:r>
          </a:p>
          <a:p>
            <a:pPr marL="92075" indent="-92075" fontAlgn="base">
              <a:spcBef>
                <a:spcPts val="600"/>
              </a:spcBef>
              <a:buFont typeface="Arial" panose="020B0604020202020204" pitchFamily="34" charset="0"/>
              <a:buChar char="•"/>
              <a:defRPr/>
            </a:pPr>
            <a:r>
              <a:rPr lang="en-AU" sz="1050"/>
              <a:t>April Checkpoint Criteria - assessment and outcomes</a:t>
            </a:r>
          </a:p>
          <a:p>
            <a:pPr marL="92075" indent="-92075" fontAlgn="base">
              <a:spcBef>
                <a:spcPts val="600"/>
              </a:spcBef>
              <a:buFont typeface="Arial" panose="020B0604020202020204" pitchFamily="34" charset="0"/>
              <a:buChar char="•"/>
            </a:pPr>
            <a:r>
              <a:rPr lang="en-AU" sz="1050"/>
              <a:t>Go/No-Go – confirm date </a:t>
            </a:r>
          </a:p>
        </p:txBody>
      </p:sp>
      <p:sp>
        <p:nvSpPr>
          <p:cNvPr id="115" name="Rectangle 114">
            <a:extLst>
              <a:ext uri="{FF2B5EF4-FFF2-40B4-BE49-F238E27FC236}">
                <a16:creationId xmlns:a16="http://schemas.microsoft.com/office/drawing/2014/main" id="{68FDC2ED-1817-4FA8-B298-C937E2A22FE0}"/>
              </a:ext>
            </a:extLst>
          </p:cNvPr>
          <p:cNvSpPr/>
          <p:nvPr/>
        </p:nvSpPr>
        <p:spPr>
          <a:xfrm>
            <a:off x="9393558" y="4255178"/>
            <a:ext cx="1653183" cy="977191"/>
          </a:xfrm>
          <a:prstGeom prst="rect">
            <a:avLst/>
          </a:prstGeom>
        </p:spPr>
        <p:txBody>
          <a:bodyPr wrap="square">
            <a:spAutoFit/>
          </a:bodyPr>
          <a:lstStyle/>
          <a:p>
            <a:pPr algn="ctr"/>
            <a:r>
              <a:rPr lang="en-AU" sz="1100" b="1"/>
              <a:t>19-May PCF</a:t>
            </a:r>
          </a:p>
          <a:p>
            <a:pPr marL="92075" indent="-92075" fontAlgn="base">
              <a:spcBef>
                <a:spcPts val="600"/>
              </a:spcBef>
              <a:buFont typeface="Arial" panose="020B0604020202020204" pitchFamily="34" charset="0"/>
              <a:buChar char="•"/>
            </a:pPr>
            <a:r>
              <a:rPr lang="en-AU" sz="1050"/>
              <a:t>Confirming Go/No-Go</a:t>
            </a:r>
          </a:p>
          <a:p>
            <a:pPr marL="92075" indent="-92075" fontAlgn="base">
              <a:spcBef>
                <a:spcPts val="600"/>
              </a:spcBef>
              <a:buFont typeface="Arial" panose="020B0604020202020204" pitchFamily="34" charset="0"/>
              <a:buChar char="•"/>
            </a:pPr>
            <a:r>
              <a:rPr lang="en-AU" sz="1050"/>
              <a:t>Issue management</a:t>
            </a:r>
          </a:p>
          <a:p>
            <a:pPr marL="92075" indent="-92075" fontAlgn="base">
              <a:spcBef>
                <a:spcPts val="600"/>
              </a:spcBef>
              <a:buFont typeface="Arial" panose="020B0604020202020204" pitchFamily="34" charset="0"/>
              <a:buChar char="•"/>
            </a:pPr>
            <a:r>
              <a:rPr lang="en-AU" sz="1050"/>
              <a:t>Replanning (if necessary) </a:t>
            </a:r>
          </a:p>
        </p:txBody>
      </p:sp>
      <p:sp>
        <p:nvSpPr>
          <p:cNvPr id="120" name="Rectangle 119">
            <a:extLst>
              <a:ext uri="{FF2B5EF4-FFF2-40B4-BE49-F238E27FC236}">
                <a16:creationId xmlns:a16="http://schemas.microsoft.com/office/drawing/2014/main" id="{C3EFC6E5-C221-4301-96B1-5EB663C4BC36}"/>
              </a:ext>
            </a:extLst>
          </p:cNvPr>
          <p:cNvSpPr/>
          <p:nvPr/>
        </p:nvSpPr>
        <p:spPr>
          <a:xfrm>
            <a:off x="10701957" y="2083030"/>
            <a:ext cx="1423419" cy="860235"/>
          </a:xfrm>
          <a:prstGeom prst="rect">
            <a:avLst/>
          </a:prstGeom>
        </p:spPr>
        <p:txBody>
          <a:bodyPr wrap="square" lIns="36000" rIns="36000">
            <a:spAutoFit/>
          </a:bodyPr>
          <a:lstStyle/>
          <a:p>
            <a:pPr algn="ctr">
              <a:lnSpc>
                <a:spcPct val="95000"/>
              </a:lnSpc>
              <a:spcBef>
                <a:spcPts val="300"/>
              </a:spcBef>
            </a:pPr>
            <a:r>
              <a:rPr lang="en-AU" sz="1100" b="1"/>
              <a:t>31-May</a:t>
            </a:r>
          </a:p>
          <a:p>
            <a:pPr marL="182563" indent="-90488" fontAlgn="base">
              <a:lnSpc>
                <a:spcPct val="95000"/>
              </a:lnSpc>
              <a:spcBef>
                <a:spcPts val="600"/>
              </a:spcBef>
              <a:spcAft>
                <a:spcPts val="300"/>
              </a:spcAft>
              <a:buFont typeface="Arial" panose="020B0604020202020204" pitchFamily="34" charset="0"/>
              <a:buChar char="•"/>
              <a:defRPr/>
            </a:pPr>
            <a:r>
              <a:rPr lang="en-AU" sz="1050"/>
              <a:t>5MS Retail/ Metering</a:t>
            </a:r>
            <a:br>
              <a:rPr lang="en-AU" sz="1050"/>
            </a:br>
            <a:r>
              <a:rPr lang="en-AU" sz="1050"/>
              <a:t>Solution Go-Live</a:t>
            </a:r>
          </a:p>
          <a:p>
            <a:pPr algn="ctr">
              <a:lnSpc>
                <a:spcPct val="95000"/>
              </a:lnSpc>
              <a:spcBef>
                <a:spcPts val="300"/>
              </a:spcBef>
              <a:spcAft>
                <a:spcPts val="300"/>
              </a:spcAft>
            </a:pPr>
            <a:endParaRPr lang="en-US" sz="1000"/>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11493800" y="2825937"/>
            <a:ext cx="0" cy="54000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DADB89D-AD59-4C87-8918-FD381D0EFE60}"/>
              </a:ext>
            </a:extLst>
          </p:cNvPr>
          <p:cNvGrpSpPr/>
          <p:nvPr/>
        </p:nvGrpSpPr>
        <p:grpSpPr>
          <a:xfrm>
            <a:off x="253561" y="2359266"/>
            <a:ext cx="1117083" cy="400110"/>
            <a:chOff x="1545422" y="2325576"/>
            <a:chExt cx="1117083" cy="400110"/>
          </a:xfrm>
        </p:grpSpPr>
        <p:sp>
          <p:nvSpPr>
            <p:cNvPr id="132" name="Arrow: Right 131">
              <a:extLst>
                <a:ext uri="{FF2B5EF4-FFF2-40B4-BE49-F238E27FC236}">
                  <a16:creationId xmlns:a16="http://schemas.microsoft.com/office/drawing/2014/main" id="{68829911-ED91-4B83-AD9A-1EB00B64B465}"/>
                </a:ext>
              </a:extLst>
            </p:cNvPr>
            <p:cNvSpPr/>
            <p:nvPr/>
          </p:nvSpPr>
          <p:spPr>
            <a:xfrm>
              <a:off x="1597153"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6" name="TextBox 125">
              <a:extLst>
                <a:ext uri="{FF2B5EF4-FFF2-40B4-BE49-F238E27FC236}">
                  <a16:creationId xmlns:a16="http://schemas.microsoft.com/office/drawing/2014/main" id="{C8500067-AD77-4B09-BB85-19154EE3055B}"/>
                </a:ext>
              </a:extLst>
            </p:cNvPr>
            <p:cNvSpPr txBox="1"/>
            <p:nvPr/>
          </p:nvSpPr>
          <p:spPr>
            <a:xfrm>
              <a:off x="1545422" y="2403690"/>
              <a:ext cx="1117083" cy="230832"/>
            </a:xfrm>
            <a:prstGeom prst="rect">
              <a:avLst/>
            </a:prstGeom>
            <a:noFill/>
          </p:spPr>
          <p:txBody>
            <a:bodyPr wrap="square" rtlCol="0">
              <a:spAutoFit/>
            </a:bodyPr>
            <a:lstStyle/>
            <a:p>
              <a:r>
                <a:rPr lang="en-AU" sz="900" b="1">
                  <a:solidFill>
                    <a:schemeClr val="bg1"/>
                  </a:solidFill>
                </a:rPr>
                <a:t>Key milestones</a:t>
              </a:r>
            </a:p>
          </p:txBody>
        </p:sp>
      </p:grpSp>
      <p:grpSp>
        <p:nvGrpSpPr>
          <p:cNvPr id="10" name="Group 9">
            <a:extLst>
              <a:ext uri="{FF2B5EF4-FFF2-40B4-BE49-F238E27FC236}">
                <a16:creationId xmlns:a16="http://schemas.microsoft.com/office/drawing/2014/main" id="{55EDC27C-5FCE-40EA-87F6-2EDE4DC66B7B}"/>
              </a:ext>
            </a:extLst>
          </p:cNvPr>
          <p:cNvGrpSpPr/>
          <p:nvPr/>
        </p:nvGrpSpPr>
        <p:grpSpPr>
          <a:xfrm>
            <a:off x="210002" y="5805796"/>
            <a:ext cx="1484633" cy="400110"/>
            <a:chOff x="1542519" y="5776336"/>
            <a:chExt cx="1484633" cy="400110"/>
          </a:xfrm>
        </p:grpSpPr>
        <p:sp>
          <p:nvSpPr>
            <p:cNvPr id="56" name="Arrow: Right 55">
              <a:extLst>
                <a:ext uri="{FF2B5EF4-FFF2-40B4-BE49-F238E27FC236}">
                  <a16:creationId xmlns:a16="http://schemas.microsoft.com/office/drawing/2014/main" id="{0C7EDEBC-4094-49AA-8C02-838DFE5E1D1A}"/>
                </a:ext>
              </a:extLst>
            </p:cNvPr>
            <p:cNvSpPr/>
            <p:nvPr/>
          </p:nvSpPr>
          <p:spPr>
            <a:xfrm>
              <a:off x="1597153"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542519" y="5860975"/>
              <a:ext cx="1484632" cy="230832"/>
            </a:xfrm>
            <a:prstGeom prst="rect">
              <a:avLst/>
            </a:prstGeom>
            <a:noFill/>
          </p:spPr>
          <p:txBody>
            <a:bodyPr wrap="square" rtlCol="0">
              <a:spAutoFit/>
            </a:bodyPr>
            <a:lstStyle/>
            <a:p>
              <a:r>
                <a:rPr lang="en-AU" sz="900" b="1">
                  <a:solidFill>
                    <a:schemeClr val="bg1"/>
                  </a:solidFill>
                </a:rPr>
                <a:t>Communication timeline</a:t>
              </a:r>
            </a:p>
          </p:txBody>
        </p:sp>
      </p:grpSp>
      <p:cxnSp>
        <p:nvCxnSpPr>
          <p:cNvPr id="96" name="Straight Connector 95">
            <a:extLst>
              <a:ext uri="{FF2B5EF4-FFF2-40B4-BE49-F238E27FC236}">
                <a16:creationId xmlns:a16="http://schemas.microsoft.com/office/drawing/2014/main" id="{513F7C89-D7E0-48BE-8692-2897973F57E1}"/>
              </a:ext>
            </a:extLst>
          </p:cNvPr>
          <p:cNvCxnSpPr>
            <a:cxnSpLocks/>
            <a:stCxn id="125" idx="6"/>
          </p:cNvCxnSpPr>
          <p:nvPr/>
        </p:nvCxnSpPr>
        <p:spPr>
          <a:xfrm flipV="1">
            <a:off x="10534707" y="3550753"/>
            <a:ext cx="871726" cy="275"/>
          </a:xfrm>
          <a:prstGeom prst="line">
            <a:avLst/>
          </a:prstGeom>
          <a:ln w="22225">
            <a:solidFill>
              <a:schemeClr val="accent6">
                <a:lumMod val="90000"/>
              </a:schemeClr>
            </a:solidFill>
          </a:ln>
        </p:spPr>
        <p:style>
          <a:lnRef idx="1">
            <a:schemeClr val="accent1"/>
          </a:lnRef>
          <a:fillRef idx="0">
            <a:schemeClr val="accent1"/>
          </a:fillRef>
          <a:effectRef idx="0">
            <a:schemeClr val="accent1"/>
          </a:effectRef>
          <a:fontRef idx="minor">
            <a:schemeClr val="tx1"/>
          </a:fontRef>
        </p:style>
      </p:cxnSp>
      <p:sp>
        <p:nvSpPr>
          <p:cNvPr id="125" name="Oval 124">
            <a:extLst>
              <a:ext uri="{FF2B5EF4-FFF2-40B4-BE49-F238E27FC236}">
                <a16:creationId xmlns:a16="http://schemas.microsoft.com/office/drawing/2014/main" id="{FC929AC7-EE49-49A1-AE99-D9C49D8BBB98}"/>
              </a:ext>
            </a:extLst>
          </p:cNvPr>
          <p:cNvSpPr>
            <a:spLocks noChangeArrowheads="1"/>
          </p:cNvSpPr>
          <p:nvPr/>
        </p:nvSpPr>
        <p:spPr bwMode="auto">
          <a:xfrm>
            <a:off x="9683797" y="3127854"/>
            <a:ext cx="850910" cy="846347"/>
          </a:xfrm>
          <a:prstGeom prst="ellipse">
            <a:avLst/>
          </a:prstGeom>
          <a:solidFill>
            <a:schemeClr val="accent6">
              <a:lumMod val="9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102" name="Oval 101">
            <a:extLst>
              <a:ext uri="{FF2B5EF4-FFF2-40B4-BE49-F238E27FC236}">
                <a16:creationId xmlns:a16="http://schemas.microsoft.com/office/drawing/2014/main" id="{3A040174-E595-4F1F-A618-C5E818F887CB}"/>
              </a:ext>
            </a:extLst>
          </p:cNvPr>
          <p:cNvSpPr>
            <a:spLocks noChangeArrowheads="1"/>
          </p:cNvSpPr>
          <p:nvPr/>
        </p:nvSpPr>
        <p:spPr bwMode="auto">
          <a:xfrm>
            <a:off x="5044283" y="3125365"/>
            <a:ext cx="850910" cy="846347"/>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8" name="Oval 7">
            <a:extLst>
              <a:ext uri="{FF2B5EF4-FFF2-40B4-BE49-F238E27FC236}">
                <a16:creationId xmlns:a16="http://schemas.microsoft.com/office/drawing/2014/main" id="{B255FDEC-2C55-4055-A21A-5E588F07BD69}"/>
              </a:ext>
            </a:extLst>
          </p:cNvPr>
          <p:cNvSpPr>
            <a:spLocks noChangeArrowheads="1"/>
          </p:cNvSpPr>
          <p:nvPr/>
        </p:nvSpPr>
        <p:spPr bwMode="auto">
          <a:xfrm>
            <a:off x="3630687" y="3122696"/>
            <a:ext cx="850910" cy="846347"/>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21" name="Oval 20">
            <a:extLst>
              <a:ext uri="{FF2B5EF4-FFF2-40B4-BE49-F238E27FC236}">
                <a16:creationId xmlns:a16="http://schemas.microsoft.com/office/drawing/2014/main" id="{A0590C17-BC97-44DE-AC73-FAA4FE86FB6A}"/>
              </a:ext>
            </a:extLst>
          </p:cNvPr>
          <p:cNvSpPr>
            <a:spLocks noChangeArrowheads="1"/>
          </p:cNvSpPr>
          <p:nvPr/>
        </p:nvSpPr>
        <p:spPr bwMode="auto">
          <a:xfrm>
            <a:off x="2250838" y="3131147"/>
            <a:ext cx="850910" cy="846347"/>
          </a:xfrm>
          <a:prstGeom prst="ellipse">
            <a:avLst/>
          </a:prstGeom>
          <a:solidFill>
            <a:schemeClr val="accent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33" name="Oval 32">
            <a:extLst>
              <a:ext uri="{FF2B5EF4-FFF2-40B4-BE49-F238E27FC236}">
                <a16:creationId xmlns:a16="http://schemas.microsoft.com/office/drawing/2014/main" id="{4B8799B6-113F-4BFE-8F6C-7BEE530ACCC2}"/>
              </a:ext>
            </a:extLst>
          </p:cNvPr>
          <p:cNvSpPr>
            <a:spLocks noChangeArrowheads="1"/>
          </p:cNvSpPr>
          <p:nvPr/>
        </p:nvSpPr>
        <p:spPr bwMode="auto">
          <a:xfrm>
            <a:off x="714915" y="3122264"/>
            <a:ext cx="850910" cy="846347"/>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48" name="Straight Connector 47">
            <a:extLst>
              <a:ext uri="{FF2B5EF4-FFF2-40B4-BE49-F238E27FC236}">
                <a16:creationId xmlns:a16="http://schemas.microsoft.com/office/drawing/2014/main" id="{A7C53C41-69E9-4DBD-81AA-BE16D7347D55}"/>
              </a:ext>
            </a:extLst>
          </p:cNvPr>
          <p:cNvCxnSpPr/>
          <p:nvPr/>
        </p:nvCxnSpPr>
        <p:spPr>
          <a:xfrm>
            <a:off x="1551431" y="3604771"/>
            <a:ext cx="704378"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FC63F4D-62FA-4F59-BFF4-07900374269B}"/>
              </a:ext>
            </a:extLst>
          </p:cNvPr>
          <p:cNvCxnSpPr/>
          <p:nvPr/>
        </p:nvCxnSpPr>
        <p:spPr>
          <a:xfrm>
            <a:off x="3066054" y="3604771"/>
            <a:ext cx="55309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E2DE4A7-5321-4176-A3B3-D1DA09AD8C55}"/>
              </a:ext>
            </a:extLst>
          </p:cNvPr>
          <p:cNvCxnSpPr>
            <a:cxnSpLocks/>
          </p:cNvCxnSpPr>
          <p:nvPr/>
        </p:nvCxnSpPr>
        <p:spPr>
          <a:xfrm>
            <a:off x="4472610" y="3604771"/>
            <a:ext cx="595637"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35E7A08-E52F-4881-9D77-31641ED915FE}"/>
              </a:ext>
            </a:extLst>
          </p:cNvPr>
          <p:cNvCxnSpPr/>
          <p:nvPr/>
        </p:nvCxnSpPr>
        <p:spPr>
          <a:xfrm>
            <a:off x="5901460" y="3592505"/>
            <a:ext cx="638182" cy="0"/>
          </a:xfrm>
          <a:prstGeom prst="line">
            <a:avLst/>
          </a:prstGeom>
          <a:ln w="2222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A32DDB9-27F6-4EEC-9341-773BC46F8438}"/>
              </a:ext>
            </a:extLst>
          </p:cNvPr>
          <p:cNvCxnSpPr/>
          <p:nvPr/>
        </p:nvCxnSpPr>
        <p:spPr>
          <a:xfrm>
            <a:off x="7438792" y="3591671"/>
            <a:ext cx="638182" cy="0"/>
          </a:xfrm>
          <a:prstGeom prst="line">
            <a:avLst/>
          </a:prstGeom>
          <a:ln w="2222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D5317F4-A3B1-4F52-B425-63F41CA67F20}"/>
              </a:ext>
            </a:extLst>
          </p:cNvPr>
          <p:cNvCxnSpPr>
            <a:cxnSpLocks/>
            <a:stCxn id="95" idx="6"/>
            <a:endCxn id="125" idx="2"/>
          </p:cNvCxnSpPr>
          <p:nvPr/>
        </p:nvCxnSpPr>
        <p:spPr>
          <a:xfrm>
            <a:off x="8892603" y="3551028"/>
            <a:ext cx="791194" cy="0"/>
          </a:xfrm>
          <a:prstGeom prst="line">
            <a:avLst/>
          </a:prstGeom>
          <a:ln w="158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495AB34D-CE6B-4BF0-AB25-2EC8E3572219}"/>
              </a:ext>
            </a:extLst>
          </p:cNvPr>
          <p:cNvCxnSpPr/>
          <p:nvPr/>
        </p:nvCxnSpPr>
        <p:spPr>
          <a:xfrm>
            <a:off x="1107885" y="3990109"/>
            <a:ext cx="0" cy="319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B540286C-4D81-46DF-B8D8-86687B8D16C3}"/>
              </a:ext>
            </a:extLst>
          </p:cNvPr>
          <p:cNvCxnSpPr>
            <a:cxnSpLocks/>
          </p:cNvCxnSpPr>
          <p:nvPr/>
        </p:nvCxnSpPr>
        <p:spPr>
          <a:xfrm flipH="1">
            <a:off x="2665487" y="3957666"/>
            <a:ext cx="5747" cy="677078"/>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pic>
        <p:nvPicPr>
          <p:cNvPr id="66" name="Graphic 65" descr="Map compass">
            <a:extLst>
              <a:ext uri="{FF2B5EF4-FFF2-40B4-BE49-F238E27FC236}">
                <a16:creationId xmlns:a16="http://schemas.microsoft.com/office/drawing/2014/main" id="{DE7F31D7-7007-44EB-B61F-0D1C0DE273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112" y="3237023"/>
            <a:ext cx="664639" cy="661075"/>
          </a:xfrm>
          <a:prstGeom prst="rect">
            <a:avLst/>
          </a:prstGeom>
        </p:spPr>
      </p:pic>
      <p:grpSp>
        <p:nvGrpSpPr>
          <p:cNvPr id="72" name="Graphic 70" descr="Email">
            <a:extLst>
              <a:ext uri="{FF2B5EF4-FFF2-40B4-BE49-F238E27FC236}">
                <a16:creationId xmlns:a16="http://schemas.microsoft.com/office/drawing/2014/main" id="{09FACB26-4B69-4CF2-A61D-35AF2B1ADA5C}"/>
              </a:ext>
            </a:extLst>
          </p:cNvPr>
          <p:cNvGrpSpPr/>
          <p:nvPr/>
        </p:nvGrpSpPr>
        <p:grpSpPr>
          <a:xfrm>
            <a:off x="3824355" y="3267192"/>
            <a:ext cx="468000" cy="465491"/>
            <a:chOff x="3665863" y="3228675"/>
            <a:chExt cx="426942" cy="469636"/>
          </a:xfrm>
          <a:solidFill>
            <a:srgbClr val="F37421"/>
          </a:solidFill>
        </p:grpSpPr>
        <p:sp>
          <p:nvSpPr>
            <p:cNvPr id="73" name="Freeform: Shape 72">
              <a:extLst>
                <a:ext uri="{FF2B5EF4-FFF2-40B4-BE49-F238E27FC236}">
                  <a16:creationId xmlns:a16="http://schemas.microsoft.com/office/drawing/2014/main" id="{66852A55-E413-462D-8D00-DCB43B249E30}"/>
                </a:ext>
              </a:extLst>
            </p:cNvPr>
            <p:cNvSpPr/>
            <p:nvPr/>
          </p:nvSpPr>
          <p:spPr>
            <a:xfrm>
              <a:off x="3665863" y="3228675"/>
              <a:ext cx="426942" cy="469636"/>
            </a:xfrm>
            <a:custGeom>
              <a:avLst/>
              <a:gdLst>
                <a:gd name="connsiteX0" fmla="*/ 394922 w 426942"/>
                <a:gd name="connsiteY0" fmla="*/ 424808 h 469636"/>
                <a:gd name="connsiteX1" fmla="*/ 288186 w 426942"/>
                <a:gd name="connsiteY1" fmla="*/ 323409 h 469636"/>
                <a:gd name="connsiteX2" fmla="*/ 394922 w 426942"/>
                <a:gd name="connsiteY2" fmla="*/ 222010 h 469636"/>
                <a:gd name="connsiteX3" fmla="*/ 394922 w 426942"/>
                <a:gd name="connsiteY3" fmla="*/ 424808 h 469636"/>
                <a:gd name="connsiteX4" fmla="*/ 49098 w 426942"/>
                <a:gd name="connsiteY4" fmla="*/ 437616 h 469636"/>
                <a:gd name="connsiteX5" fmla="*/ 154767 w 426942"/>
                <a:gd name="connsiteY5" fmla="*/ 337818 h 469636"/>
                <a:gd name="connsiteX6" fmla="*/ 162238 w 426942"/>
                <a:gd name="connsiteY6" fmla="*/ 330880 h 469636"/>
                <a:gd name="connsiteX7" fmla="*/ 265238 w 426942"/>
                <a:gd name="connsiteY7" fmla="*/ 330880 h 469636"/>
                <a:gd name="connsiteX8" fmla="*/ 272710 w 426942"/>
                <a:gd name="connsiteY8" fmla="*/ 337818 h 469636"/>
                <a:gd name="connsiteX9" fmla="*/ 377844 w 426942"/>
                <a:gd name="connsiteY9" fmla="*/ 437616 h 469636"/>
                <a:gd name="connsiteX10" fmla="*/ 49098 w 426942"/>
                <a:gd name="connsiteY10" fmla="*/ 437616 h 469636"/>
                <a:gd name="connsiteX11" fmla="*/ 32021 w 426942"/>
                <a:gd name="connsiteY11" fmla="*/ 221476 h 469636"/>
                <a:gd name="connsiteX12" fmla="*/ 138756 w 426942"/>
                <a:gd name="connsiteY12" fmla="*/ 322875 h 469636"/>
                <a:gd name="connsiteX13" fmla="*/ 32021 w 426942"/>
                <a:gd name="connsiteY13" fmla="*/ 424274 h 469636"/>
                <a:gd name="connsiteX14" fmla="*/ 32021 w 426942"/>
                <a:gd name="connsiteY14" fmla="*/ 221476 h 469636"/>
                <a:gd name="connsiteX15" fmla="*/ 106736 w 426942"/>
                <a:gd name="connsiteY15" fmla="*/ 85389 h 469636"/>
                <a:gd name="connsiteX16" fmla="*/ 320207 w 426942"/>
                <a:gd name="connsiteY16" fmla="*/ 85389 h 469636"/>
                <a:gd name="connsiteX17" fmla="*/ 320207 w 426942"/>
                <a:gd name="connsiteY17" fmla="*/ 263103 h 469636"/>
                <a:gd name="connsiteX18" fmla="*/ 272176 w 426942"/>
                <a:gd name="connsiteY18" fmla="*/ 309000 h 469636"/>
                <a:gd name="connsiteX19" fmla="*/ 154767 w 426942"/>
                <a:gd name="connsiteY19" fmla="*/ 309000 h 469636"/>
                <a:gd name="connsiteX20" fmla="*/ 106736 w 426942"/>
                <a:gd name="connsiteY20" fmla="*/ 263103 h 469636"/>
                <a:gd name="connsiteX21" fmla="*/ 106736 w 426942"/>
                <a:gd name="connsiteY21" fmla="*/ 85389 h 469636"/>
                <a:gd name="connsiteX22" fmla="*/ 352228 w 426942"/>
                <a:gd name="connsiteY22" fmla="*/ 99798 h 469636"/>
                <a:gd name="connsiteX23" fmla="*/ 352228 w 426942"/>
                <a:gd name="connsiteY23" fmla="*/ 53368 h 469636"/>
                <a:gd name="connsiteX24" fmla="*/ 277513 w 426942"/>
                <a:gd name="connsiteY24" fmla="*/ 53368 h 469636"/>
                <a:gd name="connsiteX25" fmla="*/ 213471 w 426942"/>
                <a:gd name="connsiteY25" fmla="*/ 0 h 469636"/>
                <a:gd name="connsiteX26" fmla="*/ 149430 w 426942"/>
                <a:gd name="connsiteY26" fmla="*/ 53368 h 469636"/>
                <a:gd name="connsiteX27" fmla="*/ 74715 w 426942"/>
                <a:gd name="connsiteY27" fmla="*/ 53368 h 469636"/>
                <a:gd name="connsiteX28" fmla="*/ 74715 w 426942"/>
                <a:gd name="connsiteY28" fmla="*/ 100331 h 469636"/>
                <a:gd name="connsiteX29" fmla="*/ 0 w 426942"/>
                <a:gd name="connsiteY29" fmla="*/ 171311 h 469636"/>
                <a:gd name="connsiteX30" fmla="*/ 0 w 426942"/>
                <a:gd name="connsiteY30" fmla="*/ 469637 h 469636"/>
                <a:gd name="connsiteX31" fmla="*/ 426943 w 426942"/>
                <a:gd name="connsiteY31" fmla="*/ 469637 h 469636"/>
                <a:gd name="connsiteX32" fmla="*/ 426943 w 426942"/>
                <a:gd name="connsiteY32" fmla="*/ 171311 h 469636"/>
                <a:gd name="connsiteX33" fmla="*/ 352228 w 426942"/>
                <a:gd name="connsiteY33" fmla="*/ 99798 h 469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26942" h="469636">
                  <a:moveTo>
                    <a:pt x="394922" y="424808"/>
                  </a:moveTo>
                  <a:lnTo>
                    <a:pt x="288186" y="323409"/>
                  </a:lnTo>
                  <a:lnTo>
                    <a:pt x="394922" y="222010"/>
                  </a:lnTo>
                  <a:lnTo>
                    <a:pt x="394922" y="424808"/>
                  </a:lnTo>
                  <a:close/>
                  <a:moveTo>
                    <a:pt x="49098" y="437616"/>
                  </a:moveTo>
                  <a:lnTo>
                    <a:pt x="154767" y="337818"/>
                  </a:lnTo>
                  <a:lnTo>
                    <a:pt x="162238" y="330880"/>
                  </a:lnTo>
                  <a:cubicBezTo>
                    <a:pt x="191057" y="303663"/>
                    <a:pt x="236419" y="303663"/>
                    <a:pt x="265238" y="330880"/>
                  </a:cubicBezTo>
                  <a:lnTo>
                    <a:pt x="272710" y="337818"/>
                  </a:lnTo>
                  <a:lnTo>
                    <a:pt x="377844" y="437616"/>
                  </a:lnTo>
                  <a:lnTo>
                    <a:pt x="49098" y="437616"/>
                  </a:lnTo>
                  <a:close/>
                  <a:moveTo>
                    <a:pt x="32021" y="221476"/>
                  </a:moveTo>
                  <a:lnTo>
                    <a:pt x="138756" y="322875"/>
                  </a:lnTo>
                  <a:lnTo>
                    <a:pt x="32021" y="424274"/>
                  </a:lnTo>
                  <a:lnTo>
                    <a:pt x="32021" y="221476"/>
                  </a:lnTo>
                  <a:close/>
                  <a:moveTo>
                    <a:pt x="106736" y="85389"/>
                  </a:moveTo>
                  <a:lnTo>
                    <a:pt x="320207" y="85389"/>
                  </a:lnTo>
                  <a:lnTo>
                    <a:pt x="320207" y="263103"/>
                  </a:lnTo>
                  <a:lnTo>
                    <a:pt x="272176" y="309000"/>
                  </a:lnTo>
                  <a:cubicBezTo>
                    <a:pt x="237487" y="282316"/>
                    <a:pt x="189456" y="282316"/>
                    <a:pt x="154767" y="309000"/>
                  </a:cubicBezTo>
                  <a:lnTo>
                    <a:pt x="106736" y="263103"/>
                  </a:lnTo>
                  <a:lnTo>
                    <a:pt x="106736" y="85389"/>
                  </a:lnTo>
                  <a:close/>
                  <a:moveTo>
                    <a:pt x="352228" y="99798"/>
                  </a:moveTo>
                  <a:lnTo>
                    <a:pt x="352228" y="53368"/>
                  </a:lnTo>
                  <a:lnTo>
                    <a:pt x="277513" y="53368"/>
                  </a:lnTo>
                  <a:lnTo>
                    <a:pt x="213471" y="0"/>
                  </a:lnTo>
                  <a:lnTo>
                    <a:pt x="149430" y="53368"/>
                  </a:lnTo>
                  <a:lnTo>
                    <a:pt x="74715" y="53368"/>
                  </a:lnTo>
                  <a:lnTo>
                    <a:pt x="74715" y="100331"/>
                  </a:lnTo>
                  <a:lnTo>
                    <a:pt x="0" y="171311"/>
                  </a:lnTo>
                  <a:lnTo>
                    <a:pt x="0" y="469637"/>
                  </a:lnTo>
                  <a:lnTo>
                    <a:pt x="426943" y="469637"/>
                  </a:lnTo>
                  <a:lnTo>
                    <a:pt x="426943" y="171311"/>
                  </a:lnTo>
                  <a:lnTo>
                    <a:pt x="352228" y="99798"/>
                  </a:lnTo>
                  <a:close/>
                </a:path>
              </a:pathLst>
            </a:custGeom>
            <a:solidFill>
              <a:schemeClr val="accent3"/>
            </a:solidFill>
            <a:ln w="5259" cap="flat">
              <a:solidFill>
                <a:schemeClr val="bg1"/>
              </a:solidFill>
              <a:prstDash val="solid"/>
              <a:miter/>
            </a:ln>
          </p:spPr>
          <p:txBody>
            <a:bodyPr rtlCol="0" anchor="ctr"/>
            <a:lstStyle/>
            <a:p>
              <a:endParaRPr lang="en-AU"/>
            </a:p>
          </p:txBody>
        </p:sp>
        <p:sp>
          <p:nvSpPr>
            <p:cNvPr id="74" name="Freeform: Shape 73">
              <a:extLst>
                <a:ext uri="{FF2B5EF4-FFF2-40B4-BE49-F238E27FC236}">
                  <a16:creationId xmlns:a16="http://schemas.microsoft.com/office/drawing/2014/main" id="{59DFCA5F-37DF-4910-AE7C-424D2A473DBC}"/>
                </a:ext>
              </a:extLst>
            </p:cNvPr>
            <p:cNvSpPr/>
            <p:nvPr/>
          </p:nvSpPr>
          <p:spPr>
            <a:xfrm>
              <a:off x="3810483" y="3345016"/>
              <a:ext cx="138763" cy="139823"/>
            </a:xfrm>
            <a:custGeom>
              <a:avLst/>
              <a:gdLst>
                <a:gd name="connsiteX0" fmla="*/ 68851 w 138763"/>
                <a:gd name="connsiteY0" fmla="*/ 88057 h 139823"/>
                <a:gd name="connsiteX1" fmla="*/ 51774 w 138763"/>
                <a:gd name="connsiteY1" fmla="*/ 70979 h 139823"/>
                <a:gd name="connsiteX2" fmla="*/ 68851 w 138763"/>
                <a:gd name="connsiteY2" fmla="*/ 53902 h 139823"/>
                <a:gd name="connsiteX3" fmla="*/ 85929 w 138763"/>
                <a:gd name="connsiteY3" fmla="*/ 70979 h 139823"/>
                <a:gd name="connsiteX4" fmla="*/ 68851 w 138763"/>
                <a:gd name="connsiteY4" fmla="*/ 88057 h 139823"/>
                <a:gd name="connsiteX5" fmla="*/ 68851 w 138763"/>
                <a:gd name="connsiteY5" fmla="*/ 139824 h 139823"/>
                <a:gd name="connsiteX6" fmla="*/ 103540 w 138763"/>
                <a:gd name="connsiteY6" fmla="*/ 131285 h 139823"/>
                <a:gd name="connsiteX7" fmla="*/ 107276 w 138763"/>
                <a:gd name="connsiteY7" fmla="*/ 119010 h 139823"/>
                <a:gd name="connsiteX8" fmla="*/ 95002 w 138763"/>
                <a:gd name="connsiteY8" fmla="*/ 115274 h 139823"/>
                <a:gd name="connsiteX9" fmla="*/ 68851 w 138763"/>
                <a:gd name="connsiteY9" fmla="*/ 121679 h 139823"/>
                <a:gd name="connsiteX10" fmla="*/ 17618 w 138763"/>
                <a:gd name="connsiteY10" fmla="*/ 69912 h 139823"/>
                <a:gd name="connsiteX11" fmla="*/ 69385 w 138763"/>
                <a:gd name="connsiteY11" fmla="*/ 18145 h 139823"/>
                <a:gd name="connsiteX12" fmla="*/ 121152 w 138763"/>
                <a:gd name="connsiteY12" fmla="*/ 69912 h 139823"/>
                <a:gd name="connsiteX13" fmla="*/ 121152 w 138763"/>
                <a:gd name="connsiteY13" fmla="*/ 86990 h 139823"/>
                <a:gd name="connsiteX14" fmla="*/ 104074 w 138763"/>
                <a:gd name="connsiteY14" fmla="*/ 69912 h 139823"/>
                <a:gd name="connsiteX15" fmla="*/ 75789 w 138763"/>
                <a:gd name="connsiteY15" fmla="*/ 35223 h 139823"/>
                <a:gd name="connsiteX16" fmla="*/ 36831 w 138763"/>
                <a:gd name="connsiteY16" fmla="*/ 56570 h 139823"/>
                <a:gd name="connsiteX17" fmla="*/ 51240 w 138763"/>
                <a:gd name="connsiteY17" fmla="*/ 98730 h 139823"/>
                <a:gd name="connsiteX18" fmla="*/ 95535 w 138763"/>
                <a:gd name="connsiteY18" fmla="*/ 91793 h 139823"/>
                <a:gd name="connsiteX19" fmla="*/ 121685 w 138763"/>
                <a:gd name="connsiteY19" fmla="*/ 103534 h 139823"/>
                <a:gd name="connsiteX20" fmla="*/ 138763 w 138763"/>
                <a:gd name="connsiteY20" fmla="*/ 86456 h 139823"/>
                <a:gd name="connsiteX21" fmla="*/ 138763 w 138763"/>
                <a:gd name="connsiteY21" fmla="*/ 69378 h 139823"/>
                <a:gd name="connsiteX22" fmla="*/ 69385 w 138763"/>
                <a:gd name="connsiteY22" fmla="*/ 0 h 139823"/>
                <a:gd name="connsiteX23" fmla="*/ 7 w 138763"/>
                <a:gd name="connsiteY23" fmla="*/ 69378 h 139823"/>
                <a:gd name="connsiteX24" fmla="*/ 68851 w 138763"/>
                <a:gd name="connsiteY24" fmla="*/ 139824 h 13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8763" h="139823">
                  <a:moveTo>
                    <a:pt x="68851" y="88057"/>
                  </a:moveTo>
                  <a:cubicBezTo>
                    <a:pt x="59245" y="88057"/>
                    <a:pt x="51774" y="80052"/>
                    <a:pt x="51774" y="70979"/>
                  </a:cubicBezTo>
                  <a:cubicBezTo>
                    <a:pt x="51774" y="61373"/>
                    <a:pt x="59779" y="53902"/>
                    <a:pt x="68851" y="53902"/>
                  </a:cubicBezTo>
                  <a:cubicBezTo>
                    <a:pt x="78457" y="53902"/>
                    <a:pt x="85929" y="61373"/>
                    <a:pt x="85929" y="70979"/>
                  </a:cubicBezTo>
                  <a:cubicBezTo>
                    <a:pt x="85929" y="80585"/>
                    <a:pt x="78457" y="88057"/>
                    <a:pt x="68851" y="88057"/>
                  </a:cubicBezTo>
                  <a:close/>
                  <a:moveTo>
                    <a:pt x="68851" y="139824"/>
                  </a:moveTo>
                  <a:cubicBezTo>
                    <a:pt x="81126" y="139824"/>
                    <a:pt x="92867" y="136622"/>
                    <a:pt x="103540" y="131285"/>
                  </a:cubicBezTo>
                  <a:cubicBezTo>
                    <a:pt x="107810" y="128616"/>
                    <a:pt x="109411" y="123280"/>
                    <a:pt x="107276" y="119010"/>
                  </a:cubicBezTo>
                  <a:cubicBezTo>
                    <a:pt x="104608" y="114741"/>
                    <a:pt x="99271" y="113140"/>
                    <a:pt x="95002" y="115274"/>
                  </a:cubicBezTo>
                  <a:cubicBezTo>
                    <a:pt x="86996" y="119544"/>
                    <a:pt x="77924" y="121679"/>
                    <a:pt x="68851" y="121679"/>
                  </a:cubicBezTo>
                  <a:cubicBezTo>
                    <a:pt x="40566" y="121679"/>
                    <a:pt x="17085" y="98197"/>
                    <a:pt x="17618" y="69912"/>
                  </a:cubicBezTo>
                  <a:cubicBezTo>
                    <a:pt x="17618" y="41627"/>
                    <a:pt x="41100" y="18145"/>
                    <a:pt x="69385" y="18145"/>
                  </a:cubicBezTo>
                  <a:cubicBezTo>
                    <a:pt x="97670" y="18145"/>
                    <a:pt x="121152" y="41093"/>
                    <a:pt x="121152" y="69912"/>
                  </a:cubicBezTo>
                  <a:lnTo>
                    <a:pt x="121152" y="86990"/>
                  </a:lnTo>
                  <a:cubicBezTo>
                    <a:pt x="111546" y="86990"/>
                    <a:pt x="104074" y="79518"/>
                    <a:pt x="104074" y="69912"/>
                  </a:cubicBezTo>
                  <a:cubicBezTo>
                    <a:pt x="104074" y="52834"/>
                    <a:pt x="92333" y="38425"/>
                    <a:pt x="75789" y="35223"/>
                  </a:cubicBezTo>
                  <a:cubicBezTo>
                    <a:pt x="59245" y="32021"/>
                    <a:pt x="42701" y="41093"/>
                    <a:pt x="36831" y="56570"/>
                  </a:cubicBezTo>
                  <a:cubicBezTo>
                    <a:pt x="30960" y="72047"/>
                    <a:pt x="36831" y="90192"/>
                    <a:pt x="51240" y="98730"/>
                  </a:cubicBezTo>
                  <a:cubicBezTo>
                    <a:pt x="65649" y="107269"/>
                    <a:pt x="84328" y="104601"/>
                    <a:pt x="95535" y="91793"/>
                  </a:cubicBezTo>
                  <a:cubicBezTo>
                    <a:pt x="101939" y="99264"/>
                    <a:pt x="111546" y="103534"/>
                    <a:pt x="121685" y="103534"/>
                  </a:cubicBezTo>
                  <a:cubicBezTo>
                    <a:pt x="131292" y="103534"/>
                    <a:pt x="138763" y="96062"/>
                    <a:pt x="138763" y="86456"/>
                  </a:cubicBezTo>
                  <a:lnTo>
                    <a:pt x="138763" y="69378"/>
                  </a:lnTo>
                  <a:cubicBezTo>
                    <a:pt x="138763" y="30953"/>
                    <a:pt x="107810" y="0"/>
                    <a:pt x="69385" y="0"/>
                  </a:cubicBezTo>
                  <a:cubicBezTo>
                    <a:pt x="30960" y="0"/>
                    <a:pt x="7" y="30953"/>
                    <a:pt x="7" y="69378"/>
                  </a:cubicBezTo>
                  <a:cubicBezTo>
                    <a:pt x="-527" y="108337"/>
                    <a:pt x="30426" y="139290"/>
                    <a:pt x="68851" y="139824"/>
                  </a:cubicBezTo>
                  <a:close/>
                </a:path>
              </a:pathLst>
            </a:custGeom>
            <a:solidFill>
              <a:schemeClr val="bg1"/>
            </a:solidFill>
            <a:ln w="5259" cap="flat">
              <a:noFill/>
              <a:prstDash val="solid"/>
              <a:miter/>
            </a:ln>
          </p:spPr>
          <p:txBody>
            <a:bodyPr rtlCol="0" anchor="ctr"/>
            <a:lstStyle/>
            <a:p>
              <a:endParaRPr lang="en-AU"/>
            </a:p>
          </p:txBody>
        </p:sp>
      </p:grpSp>
      <p:grpSp>
        <p:nvGrpSpPr>
          <p:cNvPr id="101" name="Group 100">
            <a:extLst>
              <a:ext uri="{FF2B5EF4-FFF2-40B4-BE49-F238E27FC236}">
                <a16:creationId xmlns:a16="http://schemas.microsoft.com/office/drawing/2014/main" id="{A5523098-630F-4014-A1C4-0B87296745AA}"/>
              </a:ext>
            </a:extLst>
          </p:cNvPr>
          <p:cNvGrpSpPr/>
          <p:nvPr/>
        </p:nvGrpSpPr>
        <p:grpSpPr>
          <a:xfrm>
            <a:off x="5206824" y="3373270"/>
            <a:ext cx="570728" cy="285016"/>
            <a:chOff x="4360769" y="3378557"/>
            <a:chExt cx="482923" cy="242467"/>
          </a:xfrm>
        </p:grpSpPr>
        <p:sp>
          <p:nvSpPr>
            <p:cNvPr id="88" name="Freeform: Shape 87">
              <a:extLst>
                <a:ext uri="{FF2B5EF4-FFF2-40B4-BE49-F238E27FC236}">
                  <a16:creationId xmlns:a16="http://schemas.microsoft.com/office/drawing/2014/main" id="{702514A0-F0B2-4CB6-AE92-CD5636263187}"/>
                </a:ext>
              </a:extLst>
            </p:cNvPr>
            <p:cNvSpPr/>
            <p:nvPr/>
          </p:nvSpPr>
          <p:spPr>
            <a:xfrm>
              <a:off x="4542028" y="3446871"/>
              <a:ext cx="141697" cy="82673"/>
            </a:xfrm>
            <a:custGeom>
              <a:avLst/>
              <a:gdLst>
                <a:gd name="connsiteX0" fmla="*/ 141697 w 141697"/>
                <a:gd name="connsiteY0" fmla="*/ 48654 h 82673"/>
                <a:gd name="connsiteX1" fmla="*/ 107677 w 141697"/>
                <a:gd name="connsiteY1" fmla="*/ 82674 h 82673"/>
                <a:gd name="connsiteX2" fmla="*/ 73605 w 141697"/>
                <a:gd name="connsiteY2" fmla="*/ 48654 h 82673"/>
                <a:gd name="connsiteX3" fmla="*/ 92610 w 141697"/>
                <a:gd name="connsiteY3" fmla="*/ 48654 h 82673"/>
                <a:gd name="connsiteX4" fmla="*/ 59220 w 141697"/>
                <a:gd name="connsiteY4" fmla="*/ 28231 h 82673"/>
                <a:gd name="connsiteX5" fmla="*/ 34598 w 141697"/>
                <a:gd name="connsiteY5" fmla="*/ 37629 h 82673"/>
                <a:gd name="connsiteX6" fmla="*/ 0 w 141697"/>
                <a:gd name="connsiteY6" fmla="*/ 37629 h 82673"/>
                <a:gd name="connsiteX7" fmla="*/ 87186 w 141697"/>
                <a:gd name="connsiteY7" fmla="*/ 6256 h 82673"/>
                <a:gd name="connsiteX8" fmla="*/ 122587 w 141697"/>
                <a:gd name="connsiteY8" fmla="*/ 48654 h 8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73">
                  <a:moveTo>
                    <a:pt x="141697" y="48654"/>
                  </a:moveTo>
                  <a:lnTo>
                    <a:pt x="107677" y="82674"/>
                  </a:lnTo>
                  <a:lnTo>
                    <a:pt x="73605" y="48654"/>
                  </a:lnTo>
                  <a:lnTo>
                    <a:pt x="92610" y="48654"/>
                  </a:lnTo>
                  <a:cubicBezTo>
                    <a:pt x="86181" y="36131"/>
                    <a:pt x="73296" y="28250"/>
                    <a:pt x="59220" y="28231"/>
                  </a:cubicBezTo>
                  <a:cubicBezTo>
                    <a:pt x="50139" y="28241"/>
                    <a:pt x="41376" y="31585"/>
                    <a:pt x="34598" y="37629"/>
                  </a:cubicBezTo>
                  <a:lnTo>
                    <a:pt x="0" y="37629"/>
                  </a:lnTo>
                  <a:cubicBezTo>
                    <a:pt x="15412" y="4889"/>
                    <a:pt x="54447" y="-9157"/>
                    <a:pt x="87186" y="6256"/>
                  </a:cubicBezTo>
                  <a:cubicBezTo>
                    <a:pt x="104658" y="14481"/>
                    <a:pt x="117612" y="29995"/>
                    <a:pt x="122587" y="48654"/>
                  </a:cubicBezTo>
                  <a:close/>
                </a:path>
              </a:pathLst>
            </a:custGeom>
            <a:solidFill>
              <a:schemeClr val="bg1"/>
            </a:solidFill>
            <a:ln w="12700" cap="flat">
              <a:noFill/>
              <a:prstDash val="solid"/>
              <a:miter/>
            </a:ln>
          </p:spPr>
          <p:txBody>
            <a:bodyPr rtlCol="0" anchor="ctr"/>
            <a:lstStyle/>
            <a:p>
              <a:endParaRPr lang="en-AU"/>
            </a:p>
          </p:txBody>
        </p:sp>
        <p:sp>
          <p:nvSpPr>
            <p:cNvPr id="89" name="Freeform: Shape 88">
              <a:extLst>
                <a:ext uri="{FF2B5EF4-FFF2-40B4-BE49-F238E27FC236}">
                  <a16:creationId xmlns:a16="http://schemas.microsoft.com/office/drawing/2014/main" id="{0A62632F-104E-4A6C-9013-554670074060}"/>
                </a:ext>
              </a:extLst>
            </p:cNvPr>
            <p:cNvSpPr/>
            <p:nvPr/>
          </p:nvSpPr>
          <p:spPr>
            <a:xfrm>
              <a:off x="4518980" y="3495524"/>
              <a:ext cx="141697" cy="82687"/>
            </a:xfrm>
            <a:custGeom>
              <a:avLst/>
              <a:gdLst>
                <a:gd name="connsiteX0" fmla="*/ 0 w 141697"/>
                <a:gd name="connsiteY0" fmla="*/ 34020 h 82687"/>
                <a:gd name="connsiteX1" fmla="*/ 34072 w 141697"/>
                <a:gd name="connsiteY1" fmla="*/ 0 h 82687"/>
                <a:gd name="connsiteX2" fmla="*/ 68092 w 141697"/>
                <a:gd name="connsiteY2" fmla="*/ 34020 h 82687"/>
                <a:gd name="connsiteX3" fmla="*/ 48930 w 141697"/>
                <a:gd name="connsiteY3" fmla="*/ 34020 h 82687"/>
                <a:gd name="connsiteX4" fmla="*/ 82267 w 141697"/>
                <a:gd name="connsiteY4" fmla="*/ 54443 h 82687"/>
                <a:gd name="connsiteX5" fmla="*/ 106942 w 141697"/>
                <a:gd name="connsiteY5" fmla="*/ 45045 h 82687"/>
                <a:gd name="connsiteX6" fmla="*/ 141697 w 141697"/>
                <a:gd name="connsiteY6" fmla="*/ 45045 h 82687"/>
                <a:gd name="connsiteX7" fmla="*/ 54347 w 141697"/>
                <a:gd name="connsiteY7" fmla="*/ 76400 h 82687"/>
                <a:gd name="connsiteX8" fmla="*/ 18952 w 141697"/>
                <a:gd name="connsiteY8" fmla="*/ 34020 h 82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697" h="82687">
                  <a:moveTo>
                    <a:pt x="0" y="34020"/>
                  </a:moveTo>
                  <a:lnTo>
                    <a:pt x="34072" y="0"/>
                  </a:lnTo>
                  <a:lnTo>
                    <a:pt x="68092" y="34020"/>
                  </a:lnTo>
                  <a:lnTo>
                    <a:pt x="48930" y="34020"/>
                  </a:lnTo>
                  <a:cubicBezTo>
                    <a:pt x="55341" y="46534"/>
                    <a:pt x="68207" y="54416"/>
                    <a:pt x="82267" y="54443"/>
                  </a:cubicBezTo>
                  <a:cubicBezTo>
                    <a:pt x="91366" y="54440"/>
                    <a:pt x="100147" y="51096"/>
                    <a:pt x="106942" y="45045"/>
                  </a:cubicBezTo>
                  <a:lnTo>
                    <a:pt x="141697" y="45045"/>
                  </a:lnTo>
                  <a:cubicBezTo>
                    <a:pt x="126235" y="77824"/>
                    <a:pt x="87126" y="91863"/>
                    <a:pt x="54347" y="76400"/>
                  </a:cubicBezTo>
                  <a:cubicBezTo>
                    <a:pt x="36891" y="68165"/>
                    <a:pt x="23944" y="52664"/>
                    <a:pt x="18952" y="34020"/>
                  </a:cubicBezTo>
                  <a:close/>
                </a:path>
              </a:pathLst>
            </a:custGeom>
            <a:solidFill>
              <a:schemeClr val="bg1"/>
            </a:solidFill>
            <a:ln w="12700" cap="flat">
              <a:noFill/>
              <a:prstDash val="solid"/>
              <a:miter/>
            </a:ln>
          </p:spPr>
          <p:txBody>
            <a:bodyPr rtlCol="0" anchor="ctr"/>
            <a:lstStyle/>
            <a:p>
              <a:endParaRPr lang="en-AU"/>
            </a:p>
          </p:txBody>
        </p:sp>
        <p:sp>
          <p:nvSpPr>
            <p:cNvPr id="90" name="Freeform: Shape 89">
              <a:extLst>
                <a:ext uri="{FF2B5EF4-FFF2-40B4-BE49-F238E27FC236}">
                  <a16:creationId xmlns:a16="http://schemas.microsoft.com/office/drawing/2014/main" id="{A48985F3-1BD1-4790-91AB-D19D2B1BF786}"/>
                </a:ext>
              </a:extLst>
            </p:cNvPr>
            <p:cNvSpPr/>
            <p:nvPr/>
          </p:nvSpPr>
          <p:spPr>
            <a:xfrm>
              <a:off x="4360769" y="3378557"/>
              <a:ext cx="482923" cy="242467"/>
            </a:xfrm>
            <a:custGeom>
              <a:avLst/>
              <a:gdLst>
                <a:gd name="connsiteX0" fmla="*/ 402756 w 482923"/>
                <a:gd name="connsiteY0" fmla="*/ 293929 h 293928"/>
                <a:gd name="connsiteX1" fmla="*/ 482900 w 482923"/>
                <a:gd name="connsiteY1" fmla="*/ 209899 h 293928"/>
                <a:gd name="connsiteX2" fmla="*/ 412731 w 482923"/>
                <a:gd name="connsiteY2" fmla="*/ 130601 h 293928"/>
                <a:gd name="connsiteX3" fmla="*/ 373461 w 482923"/>
                <a:gd name="connsiteY3" fmla="*/ 66551 h 293928"/>
                <a:gd name="connsiteX4" fmla="*/ 298543 w 482923"/>
                <a:gd name="connsiteY4" fmla="*/ 50801 h 293928"/>
                <a:gd name="connsiteX5" fmla="*/ 179158 w 482923"/>
                <a:gd name="connsiteY5" fmla="*/ 3079 h 293928"/>
                <a:gd name="connsiteX6" fmla="*/ 94423 w 482923"/>
                <a:gd name="connsiteY6" fmla="*/ 97579 h 293928"/>
                <a:gd name="connsiteX7" fmla="*/ 19033 w 482923"/>
                <a:gd name="connsiteY7" fmla="*/ 136691 h 293928"/>
                <a:gd name="connsiteX8" fmla="*/ 8953 w 482923"/>
                <a:gd name="connsiteY8" fmla="*/ 237281 h 293928"/>
                <a:gd name="connsiteX9" fmla="*/ 91588 w 482923"/>
                <a:gd name="connsiteY9" fmla="*/ 293351 h 293928"/>
                <a:gd name="connsiteX10" fmla="*/ 93006 w 482923"/>
                <a:gd name="connsiteY10" fmla="*/ 260749 h 293928"/>
                <a:gd name="connsiteX11" fmla="*/ 38038 w 482923"/>
                <a:gd name="connsiteY11" fmla="*/ 223421 h 293928"/>
                <a:gd name="connsiteX12" fmla="*/ 44706 w 482923"/>
                <a:gd name="connsiteY12" fmla="*/ 156379 h 293928"/>
                <a:gd name="connsiteX13" fmla="*/ 106446 w 482923"/>
                <a:gd name="connsiteY13" fmla="*/ 131179 h 293928"/>
                <a:gd name="connsiteX14" fmla="*/ 125083 w 482923"/>
                <a:gd name="connsiteY14" fmla="*/ 134276 h 293928"/>
                <a:gd name="connsiteX15" fmla="*/ 125083 w 482923"/>
                <a:gd name="connsiteY15" fmla="*/ 113696 h 293928"/>
                <a:gd name="connsiteX16" fmla="*/ 186561 w 482923"/>
                <a:gd name="connsiteY16" fmla="*/ 34946 h 293928"/>
                <a:gd name="connsiteX17" fmla="*/ 276651 w 482923"/>
                <a:gd name="connsiteY17" fmla="*/ 76946 h 293928"/>
                <a:gd name="connsiteX18" fmla="*/ 283003 w 482923"/>
                <a:gd name="connsiteY18" fmla="*/ 89599 h 293928"/>
                <a:gd name="connsiteX19" fmla="*/ 296181 w 482923"/>
                <a:gd name="connsiteY19" fmla="*/ 84926 h 293928"/>
                <a:gd name="connsiteX20" fmla="*/ 354823 w 482923"/>
                <a:gd name="connsiteY20" fmla="*/ 93116 h 293928"/>
                <a:gd name="connsiteX21" fmla="*/ 381861 w 482923"/>
                <a:gd name="connsiteY21" fmla="*/ 146299 h 293928"/>
                <a:gd name="connsiteX22" fmla="*/ 381861 w 482923"/>
                <a:gd name="connsiteY22" fmla="*/ 162679 h 293928"/>
                <a:gd name="connsiteX23" fmla="*/ 403281 w 482923"/>
                <a:gd name="connsiteY23" fmla="*/ 162679 h 293928"/>
                <a:gd name="connsiteX24" fmla="*/ 450694 w 482923"/>
                <a:gd name="connsiteY24" fmla="*/ 213791 h 293928"/>
                <a:gd name="connsiteX25" fmla="*/ 402756 w 482923"/>
                <a:gd name="connsiteY25" fmla="*/ 261221 h 293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2923" h="293928">
                  <a:moveTo>
                    <a:pt x="402756" y="293929"/>
                  </a:moveTo>
                  <a:cubicBezTo>
                    <a:pt x="448091" y="292856"/>
                    <a:pt x="483973" y="255234"/>
                    <a:pt x="482900" y="209899"/>
                  </a:cubicBezTo>
                  <a:cubicBezTo>
                    <a:pt x="481953" y="169901"/>
                    <a:pt x="452316" y="136408"/>
                    <a:pt x="412731" y="130601"/>
                  </a:cubicBezTo>
                  <a:cubicBezTo>
                    <a:pt x="408548" y="104927"/>
                    <a:pt x="394445" y="81925"/>
                    <a:pt x="373461" y="66551"/>
                  </a:cubicBezTo>
                  <a:cubicBezTo>
                    <a:pt x="351744" y="51161"/>
                    <a:pt x="324620" y="45458"/>
                    <a:pt x="298543" y="50801"/>
                  </a:cubicBezTo>
                  <a:cubicBezTo>
                    <a:pt x="272889" y="11193"/>
                    <a:pt x="225047" y="-7932"/>
                    <a:pt x="179158" y="3079"/>
                  </a:cubicBezTo>
                  <a:cubicBezTo>
                    <a:pt x="134434" y="14597"/>
                    <a:pt x="101014" y="51867"/>
                    <a:pt x="94423" y="97579"/>
                  </a:cubicBezTo>
                  <a:cubicBezTo>
                    <a:pt x="64629" y="98379"/>
                    <a:pt x="36845" y="112793"/>
                    <a:pt x="19033" y="136691"/>
                  </a:cubicBezTo>
                  <a:cubicBezTo>
                    <a:pt x="-2071" y="166007"/>
                    <a:pt x="-5914" y="204361"/>
                    <a:pt x="8953" y="237281"/>
                  </a:cubicBezTo>
                  <a:cubicBezTo>
                    <a:pt x="24109" y="269730"/>
                    <a:pt x="55835" y="291258"/>
                    <a:pt x="91588" y="293351"/>
                  </a:cubicBezTo>
                  <a:close/>
                  <a:moveTo>
                    <a:pt x="93006" y="260749"/>
                  </a:moveTo>
                  <a:cubicBezTo>
                    <a:pt x="69250" y="259252"/>
                    <a:pt x="48190" y="244951"/>
                    <a:pt x="38038" y="223421"/>
                  </a:cubicBezTo>
                  <a:cubicBezTo>
                    <a:pt x="28188" y="201477"/>
                    <a:pt x="30726" y="175953"/>
                    <a:pt x="44706" y="156379"/>
                  </a:cubicBezTo>
                  <a:cubicBezTo>
                    <a:pt x="58998" y="137151"/>
                    <a:pt x="82781" y="127444"/>
                    <a:pt x="106446" y="131179"/>
                  </a:cubicBezTo>
                  <a:lnTo>
                    <a:pt x="125083" y="134276"/>
                  </a:lnTo>
                  <a:lnTo>
                    <a:pt x="125083" y="113696"/>
                  </a:lnTo>
                  <a:cubicBezTo>
                    <a:pt x="125266" y="76514"/>
                    <a:pt x="150534" y="44146"/>
                    <a:pt x="186561" y="34946"/>
                  </a:cubicBezTo>
                  <a:cubicBezTo>
                    <a:pt x="222710" y="26230"/>
                    <a:pt x="260086" y="43654"/>
                    <a:pt x="276651" y="76946"/>
                  </a:cubicBezTo>
                  <a:lnTo>
                    <a:pt x="283003" y="89599"/>
                  </a:lnTo>
                  <a:lnTo>
                    <a:pt x="296181" y="84926"/>
                  </a:lnTo>
                  <a:cubicBezTo>
                    <a:pt x="315897" y="77960"/>
                    <a:pt x="337770" y="81015"/>
                    <a:pt x="354823" y="93116"/>
                  </a:cubicBezTo>
                  <a:cubicBezTo>
                    <a:pt x="371779" y="105537"/>
                    <a:pt x="381817" y="125281"/>
                    <a:pt x="381861" y="146299"/>
                  </a:cubicBezTo>
                  <a:lnTo>
                    <a:pt x="381861" y="162679"/>
                  </a:lnTo>
                  <a:lnTo>
                    <a:pt x="403281" y="162679"/>
                  </a:lnTo>
                  <a:cubicBezTo>
                    <a:pt x="430488" y="163700"/>
                    <a:pt x="451716" y="186584"/>
                    <a:pt x="450694" y="213791"/>
                  </a:cubicBezTo>
                  <a:cubicBezTo>
                    <a:pt x="449719" y="239767"/>
                    <a:pt x="428741" y="260523"/>
                    <a:pt x="402756" y="261221"/>
                  </a:cubicBezTo>
                  <a:close/>
                </a:path>
              </a:pathLst>
            </a:custGeom>
            <a:noFill/>
            <a:ln w="12700" cap="flat">
              <a:solidFill>
                <a:schemeClr val="bg1"/>
              </a:solidFill>
              <a:prstDash val="solid"/>
              <a:miter/>
            </a:ln>
          </p:spPr>
          <p:txBody>
            <a:bodyPr rtlCol="0" anchor="ctr"/>
            <a:lstStyle/>
            <a:p>
              <a:endParaRPr lang="en-AU"/>
            </a:p>
          </p:txBody>
        </p:sp>
      </p:grpSp>
      <p:sp>
        <p:nvSpPr>
          <p:cNvPr id="92" name="Oval 91">
            <a:extLst>
              <a:ext uri="{FF2B5EF4-FFF2-40B4-BE49-F238E27FC236}">
                <a16:creationId xmlns:a16="http://schemas.microsoft.com/office/drawing/2014/main" id="{12A43CC8-A030-4233-A448-B6F417024806}"/>
              </a:ext>
            </a:extLst>
          </p:cNvPr>
          <p:cNvSpPr>
            <a:spLocks noChangeArrowheads="1"/>
          </p:cNvSpPr>
          <p:nvPr/>
        </p:nvSpPr>
        <p:spPr bwMode="auto">
          <a:xfrm>
            <a:off x="6417285" y="3126337"/>
            <a:ext cx="850910" cy="846347"/>
          </a:xfrm>
          <a:prstGeom prst="ellipse">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94" name="Freeform 37">
            <a:extLst>
              <a:ext uri="{FF2B5EF4-FFF2-40B4-BE49-F238E27FC236}">
                <a16:creationId xmlns:a16="http://schemas.microsoft.com/office/drawing/2014/main" id="{29F1F4BC-70D8-45BA-9A17-AC8BC905ACCA}"/>
              </a:ext>
            </a:extLst>
          </p:cNvPr>
          <p:cNvSpPr>
            <a:spLocks noEditPoints="1"/>
          </p:cNvSpPr>
          <p:nvPr/>
        </p:nvSpPr>
        <p:spPr bwMode="auto">
          <a:xfrm>
            <a:off x="874710" y="3323727"/>
            <a:ext cx="510546" cy="423174"/>
          </a:xfrm>
          <a:custGeom>
            <a:avLst/>
            <a:gdLst>
              <a:gd name="T0" fmla="*/ 212 w 214"/>
              <a:gd name="T1" fmla="*/ 51 h 179"/>
              <a:gd name="T2" fmla="*/ 162 w 214"/>
              <a:gd name="T3" fmla="*/ 38 h 179"/>
              <a:gd name="T4" fmla="*/ 163 w 214"/>
              <a:gd name="T5" fmla="*/ 30 h 179"/>
              <a:gd name="T6" fmla="*/ 133 w 214"/>
              <a:gd name="T7" fmla="*/ 0 h 179"/>
              <a:gd name="T8" fmla="*/ 103 w 214"/>
              <a:gd name="T9" fmla="*/ 30 h 179"/>
              <a:gd name="T10" fmla="*/ 105 w 214"/>
              <a:gd name="T11" fmla="*/ 42 h 179"/>
              <a:gd name="T12" fmla="*/ 72 w 214"/>
              <a:gd name="T13" fmla="*/ 51 h 179"/>
              <a:gd name="T14" fmla="*/ 3 w 214"/>
              <a:gd name="T15" fmla="*/ 33 h 179"/>
              <a:gd name="T16" fmla="*/ 1 w 214"/>
              <a:gd name="T17" fmla="*/ 33 h 179"/>
              <a:gd name="T18" fmla="*/ 0 w 214"/>
              <a:gd name="T19" fmla="*/ 35 h 179"/>
              <a:gd name="T20" fmla="*/ 0 w 214"/>
              <a:gd name="T21" fmla="*/ 159 h 179"/>
              <a:gd name="T22" fmla="*/ 2 w 214"/>
              <a:gd name="T23" fmla="*/ 161 h 179"/>
              <a:gd name="T24" fmla="*/ 72 w 214"/>
              <a:gd name="T25" fmla="*/ 179 h 179"/>
              <a:gd name="T26" fmla="*/ 72 w 214"/>
              <a:gd name="T27" fmla="*/ 179 h 179"/>
              <a:gd name="T28" fmla="*/ 72 w 214"/>
              <a:gd name="T29" fmla="*/ 179 h 179"/>
              <a:gd name="T30" fmla="*/ 72 w 214"/>
              <a:gd name="T31" fmla="*/ 179 h 179"/>
              <a:gd name="T32" fmla="*/ 73 w 214"/>
              <a:gd name="T33" fmla="*/ 179 h 179"/>
              <a:gd name="T34" fmla="*/ 142 w 214"/>
              <a:gd name="T35" fmla="*/ 161 h 179"/>
              <a:gd name="T36" fmla="*/ 211 w 214"/>
              <a:gd name="T37" fmla="*/ 179 h 179"/>
              <a:gd name="T38" fmla="*/ 212 w 214"/>
              <a:gd name="T39" fmla="*/ 179 h 179"/>
              <a:gd name="T40" fmla="*/ 213 w 214"/>
              <a:gd name="T41" fmla="*/ 178 h 179"/>
              <a:gd name="T42" fmla="*/ 214 w 214"/>
              <a:gd name="T43" fmla="*/ 176 h 179"/>
              <a:gd name="T44" fmla="*/ 214 w 214"/>
              <a:gd name="T45" fmla="*/ 53 h 179"/>
              <a:gd name="T46" fmla="*/ 212 w 214"/>
              <a:gd name="T47" fmla="*/ 51 h 179"/>
              <a:gd name="T48" fmla="*/ 133 w 214"/>
              <a:gd name="T49" fmla="*/ 5 h 179"/>
              <a:gd name="T50" fmla="*/ 159 w 214"/>
              <a:gd name="T51" fmla="*/ 30 h 179"/>
              <a:gd name="T52" fmla="*/ 157 w 214"/>
              <a:gd name="T53" fmla="*/ 39 h 179"/>
              <a:gd name="T54" fmla="*/ 157 w 214"/>
              <a:gd name="T55" fmla="*/ 39 h 179"/>
              <a:gd name="T56" fmla="*/ 157 w 214"/>
              <a:gd name="T57" fmla="*/ 39 h 179"/>
              <a:gd name="T58" fmla="*/ 133 w 214"/>
              <a:gd name="T59" fmla="*/ 75 h 179"/>
              <a:gd name="T60" fmla="*/ 108 w 214"/>
              <a:gd name="T61" fmla="*/ 30 h 179"/>
              <a:gd name="T62" fmla="*/ 133 w 214"/>
              <a:gd name="T63" fmla="*/ 5 h 179"/>
              <a:gd name="T64" fmla="*/ 5 w 214"/>
              <a:gd name="T65" fmla="*/ 38 h 179"/>
              <a:gd name="T66" fmla="*/ 70 w 214"/>
              <a:gd name="T67" fmla="*/ 55 h 179"/>
              <a:gd name="T68" fmla="*/ 70 w 214"/>
              <a:gd name="T69" fmla="*/ 173 h 179"/>
              <a:gd name="T70" fmla="*/ 5 w 214"/>
              <a:gd name="T71" fmla="*/ 157 h 179"/>
              <a:gd name="T72" fmla="*/ 5 w 214"/>
              <a:gd name="T73" fmla="*/ 38 h 179"/>
              <a:gd name="T74" fmla="*/ 75 w 214"/>
              <a:gd name="T75" fmla="*/ 55 h 179"/>
              <a:gd name="T76" fmla="*/ 107 w 214"/>
              <a:gd name="T77" fmla="*/ 47 h 179"/>
              <a:gd name="T78" fmla="*/ 133 w 214"/>
              <a:gd name="T79" fmla="*/ 79 h 179"/>
              <a:gd name="T80" fmla="*/ 140 w 214"/>
              <a:gd name="T81" fmla="*/ 77 h 179"/>
              <a:gd name="T82" fmla="*/ 140 w 214"/>
              <a:gd name="T83" fmla="*/ 157 h 179"/>
              <a:gd name="T84" fmla="*/ 75 w 214"/>
              <a:gd name="T85" fmla="*/ 173 h 179"/>
              <a:gd name="T86" fmla="*/ 75 w 214"/>
              <a:gd name="T87" fmla="*/ 55 h 179"/>
              <a:gd name="T88" fmla="*/ 209 w 214"/>
              <a:gd name="T89" fmla="*/ 173 h 179"/>
              <a:gd name="T90" fmla="*/ 144 w 214"/>
              <a:gd name="T91" fmla="*/ 157 h 179"/>
              <a:gd name="T92" fmla="*/ 144 w 214"/>
              <a:gd name="T93" fmla="*/ 73 h 179"/>
              <a:gd name="T94" fmla="*/ 161 w 214"/>
              <a:gd name="T95" fmla="*/ 43 h 179"/>
              <a:gd name="T96" fmla="*/ 209 w 214"/>
              <a:gd name="T97" fmla="*/ 55 h 179"/>
              <a:gd name="T98" fmla="*/ 209 w 214"/>
              <a:gd name="T99" fmla="*/ 17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179">
                <a:moveTo>
                  <a:pt x="212" y="51"/>
                </a:moveTo>
                <a:cubicBezTo>
                  <a:pt x="162" y="38"/>
                  <a:pt x="162" y="38"/>
                  <a:pt x="162" y="38"/>
                </a:cubicBezTo>
                <a:cubicBezTo>
                  <a:pt x="163" y="35"/>
                  <a:pt x="163" y="33"/>
                  <a:pt x="163" y="30"/>
                </a:cubicBezTo>
                <a:cubicBezTo>
                  <a:pt x="163" y="14"/>
                  <a:pt x="150" y="0"/>
                  <a:pt x="133" y="0"/>
                </a:cubicBezTo>
                <a:cubicBezTo>
                  <a:pt x="117" y="0"/>
                  <a:pt x="103" y="14"/>
                  <a:pt x="103" y="30"/>
                </a:cubicBezTo>
                <a:cubicBezTo>
                  <a:pt x="103" y="34"/>
                  <a:pt x="104" y="38"/>
                  <a:pt x="105" y="42"/>
                </a:cubicBezTo>
                <a:cubicBezTo>
                  <a:pt x="72" y="51"/>
                  <a:pt x="72" y="51"/>
                  <a:pt x="72" y="51"/>
                </a:cubicBezTo>
                <a:cubicBezTo>
                  <a:pt x="3" y="33"/>
                  <a:pt x="3" y="33"/>
                  <a:pt x="3" y="33"/>
                </a:cubicBezTo>
                <a:cubicBezTo>
                  <a:pt x="2" y="33"/>
                  <a:pt x="2" y="33"/>
                  <a:pt x="1" y="33"/>
                </a:cubicBezTo>
                <a:cubicBezTo>
                  <a:pt x="0" y="34"/>
                  <a:pt x="0" y="35"/>
                  <a:pt x="0" y="35"/>
                </a:cubicBezTo>
                <a:cubicBezTo>
                  <a:pt x="0" y="159"/>
                  <a:pt x="0" y="159"/>
                  <a:pt x="0" y="159"/>
                </a:cubicBezTo>
                <a:cubicBezTo>
                  <a:pt x="0" y="160"/>
                  <a:pt x="1" y="161"/>
                  <a:pt x="2" y="161"/>
                </a:cubicBezTo>
                <a:cubicBezTo>
                  <a:pt x="72" y="179"/>
                  <a:pt x="72" y="179"/>
                  <a:pt x="72" y="179"/>
                </a:cubicBezTo>
                <a:cubicBezTo>
                  <a:pt x="72" y="179"/>
                  <a:pt x="72" y="179"/>
                  <a:pt x="72" y="179"/>
                </a:cubicBezTo>
                <a:cubicBezTo>
                  <a:pt x="72" y="179"/>
                  <a:pt x="72" y="179"/>
                  <a:pt x="72" y="179"/>
                </a:cubicBezTo>
                <a:cubicBezTo>
                  <a:pt x="72" y="179"/>
                  <a:pt x="72" y="179"/>
                  <a:pt x="72" y="179"/>
                </a:cubicBezTo>
                <a:cubicBezTo>
                  <a:pt x="72" y="179"/>
                  <a:pt x="73" y="179"/>
                  <a:pt x="73" y="179"/>
                </a:cubicBezTo>
                <a:cubicBezTo>
                  <a:pt x="142" y="161"/>
                  <a:pt x="142" y="161"/>
                  <a:pt x="142" y="161"/>
                </a:cubicBezTo>
                <a:cubicBezTo>
                  <a:pt x="211" y="179"/>
                  <a:pt x="211" y="179"/>
                  <a:pt x="211" y="179"/>
                </a:cubicBezTo>
                <a:cubicBezTo>
                  <a:pt x="211" y="179"/>
                  <a:pt x="211" y="179"/>
                  <a:pt x="212" y="179"/>
                </a:cubicBezTo>
                <a:cubicBezTo>
                  <a:pt x="212" y="179"/>
                  <a:pt x="213" y="179"/>
                  <a:pt x="213" y="178"/>
                </a:cubicBezTo>
                <a:cubicBezTo>
                  <a:pt x="214" y="178"/>
                  <a:pt x="214" y="177"/>
                  <a:pt x="214" y="176"/>
                </a:cubicBezTo>
                <a:cubicBezTo>
                  <a:pt x="214" y="53"/>
                  <a:pt x="214" y="53"/>
                  <a:pt x="214" y="53"/>
                </a:cubicBezTo>
                <a:cubicBezTo>
                  <a:pt x="214" y="52"/>
                  <a:pt x="213" y="51"/>
                  <a:pt x="212" y="51"/>
                </a:cubicBezTo>
                <a:close/>
                <a:moveTo>
                  <a:pt x="133" y="5"/>
                </a:moveTo>
                <a:cubicBezTo>
                  <a:pt x="147" y="5"/>
                  <a:pt x="159" y="16"/>
                  <a:pt x="159" y="30"/>
                </a:cubicBezTo>
                <a:cubicBezTo>
                  <a:pt x="159" y="33"/>
                  <a:pt x="158" y="36"/>
                  <a:pt x="157" y="39"/>
                </a:cubicBezTo>
                <a:cubicBezTo>
                  <a:pt x="157" y="39"/>
                  <a:pt x="157" y="39"/>
                  <a:pt x="157" y="39"/>
                </a:cubicBezTo>
                <a:cubicBezTo>
                  <a:pt x="157" y="39"/>
                  <a:pt x="157" y="39"/>
                  <a:pt x="157" y="39"/>
                </a:cubicBezTo>
                <a:cubicBezTo>
                  <a:pt x="153" y="55"/>
                  <a:pt x="140" y="75"/>
                  <a:pt x="133" y="75"/>
                </a:cubicBezTo>
                <a:cubicBezTo>
                  <a:pt x="125" y="75"/>
                  <a:pt x="108" y="45"/>
                  <a:pt x="108" y="30"/>
                </a:cubicBezTo>
                <a:cubicBezTo>
                  <a:pt x="108" y="16"/>
                  <a:pt x="119" y="5"/>
                  <a:pt x="133" y="5"/>
                </a:cubicBezTo>
                <a:close/>
                <a:moveTo>
                  <a:pt x="5" y="38"/>
                </a:moveTo>
                <a:cubicBezTo>
                  <a:pt x="70" y="55"/>
                  <a:pt x="70" y="55"/>
                  <a:pt x="70" y="55"/>
                </a:cubicBezTo>
                <a:cubicBezTo>
                  <a:pt x="70" y="173"/>
                  <a:pt x="70" y="173"/>
                  <a:pt x="70" y="173"/>
                </a:cubicBezTo>
                <a:cubicBezTo>
                  <a:pt x="5" y="157"/>
                  <a:pt x="5" y="157"/>
                  <a:pt x="5" y="157"/>
                </a:cubicBezTo>
                <a:lnTo>
                  <a:pt x="5" y="38"/>
                </a:lnTo>
                <a:close/>
                <a:moveTo>
                  <a:pt x="75" y="55"/>
                </a:moveTo>
                <a:cubicBezTo>
                  <a:pt x="107" y="47"/>
                  <a:pt x="107" y="47"/>
                  <a:pt x="107" y="47"/>
                </a:cubicBezTo>
                <a:cubicBezTo>
                  <a:pt x="112" y="62"/>
                  <a:pt x="124" y="79"/>
                  <a:pt x="133" y="79"/>
                </a:cubicBezTo>
                <a:cubicBezTo>
                  <a:pt x="135" y="79"/>
                  <a:pt x="137" y="79"/>
                  <a:pt x="140" y="77"/>
                </a:cubicBezTo>
                <a:cubicBezTo>
                  <a:pt x="140" y="157"/>
                  <a:pt x="140" y="157"/>
                  <a:pt x="140" y="157"/>
                </a:cubicBezTo>
                <a:cubicBezTo>
                  <a:pt x="75" y="173"/>
                  <a:pt x="75" y="173"/>
                  <a:pt x="75" y="173"/>
                </a:cubicBezTo>
                <a:lnTo>
                  <a:pt x="75" y="55"/>
                </a:lnTo>
                <a:close/>
                <a:moveTo>
                  <a:pt x="209" y="173"/>
                </a:moveTo>
                <a:cubicBezTo>
                  <a:pt x="144" y="157"/>
                  <a:pt x="144" y="157"/>
                  <a:pt x="144" y="157"/>
                </a:cubicBezTo>
                <a:cubicBezTo>
                  <a:pt x="144" y="73"/>
                  <a:pt x="144" y="73"/>
                  <a:pt x="144" y="73"/>
                </a:cubicBezTo>
                <a:cubicBezTo>
                  <a:pt x="151" y="66"/>
                  <a:pt x="158" y="53"/>
                  <a:pt x="161" y="43"/>
                </a:cubicBezTo>
                <a:cubicBezTo>
                  <a:pt x="209" y="55"/>
                  <a:pt x="209" y="55"/>
                  <a:pt x="209" y="55"/>
                </a:cubicBezTo>
                <a:lnTo>
                  <a:pt x="209" y="1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8041693" y="3127854"/>
            <a:ext cx="850910" cy="846347"/>
          </a:xfrm>
          <a:prstGeom prst="ellipse">
            <a:avLst/>
          </a:pr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sz="2400"/>
          </a:p>
        </p:txBody>
      </p: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40887" y="3267192"/>
            <a:ext cx="553091" cy="550126"/>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11216734" y="3258047"/>
            <a:ext cx="553091" cy="550126"/>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12" name="Straight Arrow Connector 111">
            <a:extLst>
              <a:ext uri="{FF2B5EF4-FFF2-40B4-BE49-F238E27FC236}">
                <a16:creationId xmlns:a16="http://schemas.microsoft.com/office/drawing/2014/main" id="{41E33DBA-BD34-4646-AF95-F415D276DC6E}"/>
              </a:ext>
            </a:extLst>
          </p:cNvPr>
          <p:cNvCxnSpPr>
            <a:cxnSpLocks/>
          </p:cNvCxnSpPr>
          <p:nvPr/>
        </p:nvCxnSpPr>
        <p:spPr>
          <a:xfrm>
            <a:off x="6842740" y="3972684"/>
            <a:ext cx="3298" cy="464463"/>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pic>
        <p:nvPicPr>
          <p:cNvPr id="114" name="Graphic 113" descr="Checklist">
            <a:extLst>
              <a:ext uri="{FF2B5EF4-FFF2-40B4-BE49-F238E27FC236}">
                <a16:creationId xmlns:a16="http://schemas.microsoft.com/office/drawing/2014/main" id="{1579D2B8-F45B-4864-92F7-2336EA16C6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71514" y="3255346"/>
            <a:ext cx="571795" cy="568729"/>
          </a:xfrm>
          <a:prstGeom prst="rect">
            <a:avLst/>
          </a:prstGeom>
        </p:spPr>
      </p:pic>
      <p:grpSp>
        <p:nvGrpSpPr>
          <p:cNvPr id="116" name="Group 115">
            <a:extLst>
              <a:ext uri="{FF2B5EF4-FFF2-40B4-BE49-F238E27FC236}">
                <a16:creationId xmlns:a16="http://schemas.microsoft.com/office/drawing/2014/main" id="{996E4805-20C5-4648-AE38-DDAC90C8D4B7}"/>
              </a:ext>
            </a:extLst>
          </p:cNvPr>
          <p:cNvGrpSpPr/>
          <p:nvPr/>
        </p:nvGrpSpPr>
        <p:grpSpPr>
          <a:xfrm>
            <a:off x="9833213" y="3263366"/>
            <a:ext cx="571346" cy="553135"/>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10136463" y="3955989"/>
            <a:ext cx="0" cy="319596"/>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FB302F85-8719-42F0-9AC7-B23A352BF196}"/>
              </a:ext>
            </a:extLst>
          </p:cNvPr>
          <p:cNvSpPr/>
          <p:nvPr/>
        </p:nvSpPr>
        <p:spPr>
          <a:xfrm>
            <a:off x="6246965" y="2942871"/>
            <a:ext cx="1191274" cy="1184886"/>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65" name="Straight Arrow Connector 64">
            <a:extLst>
              <a:ext uri="{FF2B5EF4-FFF2-40B4-BE49-F238E27FC236}">
                <a16:creationId xmlns:a16="http://schemas.microsoft.com/office/drawing/2014/main" id="{90737125-C22D-4372-AB3A-29AB7E9A3D62}"/>
              </a:ext>
            </a:extLst>
          </p:cNvPr>
          <p:cNvCxnSpPr>
            <a:cxnSpLocks/>
          </p:cNvCxnSpPr>
          <p:nvPr/>
        </p:nvCxnSpPr>
        <p:spPr>
          <a:xfrm>
            <a:off x="8467148" y="3963351"/>
            <a:ext cx="0" cy="1294506"/>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D0C51A0E-1542-41C6-9D02-C9DDD7328342}"/>
              </a:ext>
            </a:extLst>
          </p:cNvPr>
          <p:cNvSpPr/>
          <p:nvPr/>
        </p:nvSpPr>
        <p:spPr>
          <a:xfrm>
            <a:off x="7740941" y="5328933"/>
            <a:ext cx="1544797" cy="483594"/>
          </a:xfrm>
          <a:prstGeom prst="rect">
            <a:avLst/>
          </a:prstGeom>
        </p:spPr>
        <p:txBody>
          <a:bodyPr wrap="square">
            <a:spAutoFit/>
          </a:bodyPr>
          <a:lstStyle/>
          <a:p>
            <a:pPr algn="ctr">
              <a:lnSpc>
                <a:spcPct val="95000"/>
              </a:lnSpc>
              <a:spcBef>
                <a:spcPts val="300"/>
              </a:spcBef>
              <a:spcAft>
                <a:spcPts val="300"/>
              </a:spcAft>
            </a:pPr>
            <a:r>
              <a:rPr lang="en-US" sz="1100" b="1"/>
              <a:t>07-May</a:t>
            </a:r>
          </a:p>
          <a:p>
            <a:pPr marL="92075" indent="-92075">
              <a:lnSpc>
                <a:spcPct val="95000"/>
              </a:lnSpc>
              <a:spcBef>
                <a:spcPts val="300"/>
              </a:spcBef>
              <a:spcAft>
                <a:spcPts val="300"/>
              </a:spcAft>
              <a:buFont typeface="Arial" panose="020B0604020202020204" pitchFamily="34" charset="0"/>
              <a:buChar char="•"/>
            </a:pPr>
            <a:r>
              <a:rPr lang="en-AU" sz="1050"/>
              <a:t>PCF Update Session</a:t>
            </a:r>
            <a:endParaRPr lang="en-US" sz="1050"/>
          </a:p>
        </p:txBody>
      </p:sp>
    </p:spTree>
    <p:extLst>
      <p:ext uri="{BB962C8B-B14F-4D97-AF65-F5344CB8AC3E}">
        <p14:creationId xmlns:p14="http://schemas.microsoft.com/office/powerpoint/2010/main" val="4237870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E67D-1905-4808-B9E4-218649F8BDF2}"/>
              </a:ext>
            </a:extLst>
          </p:cNvPr>
          <p:cNvSpPr>
            <a:spLocks noGrp="1"/>
          </p:cNvSpPr>
          <p:nvPr>
            <p:ph type="title"/>
          </p:nvPr>
        </p:nvSpPr>
        <p:spPr>
          <a:xfrm>
            <a:off x="235527" y="136525"/>
            <a:ext cx="10596595" cy="1189039"/>
          </a:xfrm>
        </p:spPr>
        <p:txBody>
          <a:bodyPr>
            <a:normAutofit/>
          </a:bodyPr>
          <a:lstStyle/>
          <a:p>
            <a:r>
              <a:rPr lang="en-AU"/>
              <a:t>April Retail Checkpoint Criteria as at 16-Apr</a:t>
            </a:r>
          </a:p>
        </p:txBody>
      </p:sp>
      <p:sp>
        <p:nvSpPr>
          <p:cNvPr id="5" name="Slide Number Placeholder 4">
            <a:extLst>
              <a:ext uri="{FF2B5EF4-FFF2-40B4-BE49-F238E27FC236}">
                <a16:creationId xmlns:a16="http://schemas.microsoft.com/office/drawing/2014/main" id="{65E9F879-3FCA-4413-99FD-8FFE5B1AB8AF}"/>
              </a:ext>
            </a:extLst>
          </p:cNvPr>
          <p:cNvSpPr>
            <a:spLocks noGrp="1"/>
          </p:cNvSpPr>
          <p:nvPr>
            <p:ph type="sldNum" sz="quarter" idx="12"/>
          </p:nvPr>
        </p:nvSpPr>
        <p:spPr/>
        <p:txBody>
          <a:bodyPr/>
          <a:lstStyle/>
          <a:p>
            <a:fld id="{4EC81F68-4976-451A-B2E9-79BCBD2F70CC}" type="slidenum">
              <a:rPr lang="en-AU" smtClean="0"/>
              <a:t>13</a:t>
            </a:fld>
            <a:endParaRPr lang="en-AU"/>
          </a:p>
        </p:txBody>
      </p:sp>
      <p:sp>
        <p:nvSpPr>
          <p:cNvPr id="8" name="Rectangle 1">
            <a:extLst>
              <a:ext uri="{FF2B5EF4-FFF2-40B4-BE49-F238E27FC236}">
                <a16:creationId xmlns:a16="http://schemas.microsoft.com/office/drawing/2014/main" id="{6BDE4FB2-AC71-44B9-93F2-9595361A422D}"/>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sp>
        <p:nvSpPr>
          <p:cNvPr id="10" name="Rectangle 2">
            <a:extLst>
              <a:ext uri="{FF2B5EF4-FFF2-40B4-BE49-F238E27FC236}">
                <a16:creationId xmlns:a16="http://schemas.microsoft.com/office/drawing/2014/main" id="{344FF79C-BD1C-4D5F-9B04-A00CFCE5C4BA}"/>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graphicFrame>
        <p:nvGraphicFramePr>
          <p:cNvPr id="7" name="Table 8">
            <a:extLst>
              <a:ext uri="{FF2B5EF4-FFF2-40B4-BE49-F238E27FC236}">
                <a16:creationId xmlns:a16="http://schemas.microsoft.com/office/drawing/2014/main" id="{C7AB734C-2693-4DA9-AF13-A10733EED62D}"/>
              </a:ext>
            </a:extLst>
          </p:cNvPr>
          <p:cNvGraphicFramePr>
            <a:graphicFrameLocks noGrp="1"/>
          </p:cNvGraphicFramePr>
          <p:nvPr>
            <p:extLst>
              <p:ext uri="{D42A27DB-BD31-4B8C-83A1-F6EECF244321}">
                <p14:modId xmlns:p14="http://schemas.microsoft.com/office/powerpoint/2010/main" val="4173029919"/>
              </p:ext>
            </p:extLst>
          </p:nvPr>
        </p:nvGraphicFramePr>
        <p:xfrm>
          <a:off x="149470" y="1541904"/>
          <a:ext cx="11667393" cy="5226084"/>
        </p:xfrm>
        <a:graphic>
          <a:graphicData uri="http://schemas.openxmlformats.org/drawingml/2006/table">
            <a:tbl>
              <a:tblPr firstRow="1" bandRow="1">
                <a:tableStyleId>{7DF18680-E054-41AD-8BC1-D1AEF772440D}</a:tableStyleId>
              </a:tblPr>
              <a:tblGrid>
                <a:gridCol w="1186961">
                  <a:extLst>
                    <a:ext uri="{9D8B030D-6E8A-4147-A177-3AD203B41FA5}">
                      <a16:colId xmlns:a16="http://schemas.microsoft.com/office/drawing/2014/main" val="1715578587"/>
                    </a:ext>
                  </a:extLst>
                </a:gridCol>
                <a:gridCol w="4185138">
                  <a:extLst>
                    <a:ext uri="{9D8B030D-6E8A-4147-A177-3AD203B41FA5}">
                      <a16:colId xmlns:a16="http://schemas.microsoft.com/office/drawing/2014/main" val="2465471930"/>
                    </a:ext>
                  </a:extLst>
                </a:gridCol>
                <a:gridCol w="923193">
                  <a:extLst>
                    <a:ext uri="{9D8B030D-6E8A-4147-A177-3AD203B41FA5}">
                      <a16:colId xmlns:a16="http://schemas.microsoft.com/office/drawing/2014/main" val="494449307"/>
                    </a:ext>
                  </a:extLst>
                </a:gridCol>
                <a:gridCol w="5372101">
                  <a:extLst>
                    <a:ext uri="{9D8B030D-6E8A-4147-A177-3AD203B41FA5}">
                      <a16:colId xmlns:a16="http://schemas.microsoft.com/office/drawing/2014/main" val="292056898"/>
                    </a:ext>
                  </a:extLst>
                </a:gridCol>
              </a:tblGrid>
              <a:tr h="3276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a:solidFill>
                      <a:schemeClr val="accent2"/>
                    </a:solidFill>
                  </a:tcPr>
                </a:tc>
                <a:tc>
                  <a:txBody>
                    <a:bodyPr/>
                    <a:lstStyle/>
                    <a:p>
                      <a:r>
                        <a:rPr lang="en-AU" sz="1400"/>
                        <a:t>Description</a:t>
                      </a:r>
                    </a:p>
                  </a:txBody>
                  <a:tcPr>
                    <a:solidFill>
                      <a:schemeClr val="accent2"/>
                    </a:solidFill>
                  </a:tcPr>
                </a:tc>
                <a:tc>
                  <a:txBody>
                    <a:bodyPr/>
                    <a:lstStyle/>
                    <a:p>
                      <a:r>
                        <a:rPr lang="en-AU" sz="1400"/>
                        <a:t>Status</a:t>
                      </a:r>
                    </a:p>
                  </a:txBody>
                  <a:tcPr>
                    <a:solidFill>
                      <a:schemeClr val="accent2"/>
                    </a:solidFill>
                  </a:tcPr>
                </a:tc>
                <a:tc>
                  <a:txBody>
                    <a:bodyPr/>
                    <a:lstStyle/>
                    <a:p>
                      <a:r>
                        <a:rPr lang="en-AU" sz="1400"/>
                        <a:t>Commentary</a:t>
                      </a:r>
                    </a:p>
                  </a:txBody>
                  <a:tcPr>
                    <a:solidFill>
                      <a:schemeClr val="accent2"/>
                    </a:solidFill>
                  </a:tcPr>
                </a:tc>
                <a:extLst>
                  <a:ext uri="{0D108BD9-81ED-4DB2-BD59-A6C34878D82A}">
                    <a16:rowId xmlns:a16="http://schemas.microsoft.com/office/drawing/2014/main" val="508218256"/>
                  </a:ext>
                </a:extLst>
              </a:tr>
              <a:tr h="688856">
                <a:tc>
                  <a:txBody>
                    <a:bodyPr/>
                    <a:lstStyle/>
                    <a:p>
                      <a:r>
                        <a:rPr lang="en-AU" sz="1200" b="1">
                          <a:effectLst/>
                        </a:rPr>
                        <a:t>Testing</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All UAT test cases executed </a:t>
                      </a:r>
                      <a:r>
                        <a:rPr lang="en-AU" sz="1200"/>
                        <a:t>with no critical defects that cannot be remedied for 31 May go-live.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200"/>
                        <a:t>In Progress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t>Data-related defects have caused the UAT target completion date to push out to 30-Apr. There will be defect resolutions that will need to go into </a:t>
                      </a:r>
                      <a:r>
                        <a:rPr lang="en-AU" sz="1200">
                          <a:solidFill>
                            <a:schemeClr val="tx1"/>
                          </a:solidFill>
                        </a:rPr>
                        <a:t>May. The program needs to see UAT complete before it can commit that all critical defects can be remedied in time for 31 May go-live. </a:t>
                      </a:r>
                      <a:endParaRPr lang="en-AU" sz="1200" strike="sngStrike">
                        <a:solidFill>
                          <a:schemeClr val="tx1"/>
                        </a:solidFill>
                      </a:endParaRPr>
                    </a:p>
                  </a:txBody>
                  <a:tcPr anchor="ctr"/>
                </a:tc>
                <a:extLst>
                  <a:ext uri="{0D108BD9-81ED-4DB2-BD59-A6C34878D82A}">
                    <a16:rowId xmlns:a16="http://schemas.microsoft.com/office/drawing/2014/main" val="271369402"/>
                  </a:ext>
                </a:extLst>
              </a:tr>
              <a:tr h="721659">
                <a:tc>
                  <a:txBody>
                    <a:bodyPr/>
                    <a:lstStyle/>
                    <a:p>
                      <a:r>
                        <a:rPr lang="en-AU" sz="1200" b="1">
                          <a:effectLst/>
                        </a:rPr>
                        <a:t>Solution Stability</a:t>
                      </a:r>
                      <a:endParaRPr lang="en-AU" sz="1200" b="1"/>
                    </a:p>
                  </a:txBody>
                  <a:tcPr anchor="ctr"/>
                </a:tc>
                <a:tc>
                  <a:txBody>
                    <a:bodyPr/>
                    <a:lstStyle/>
                    <a:p>
                      <a:r>
                        <a:rPr lang="en-AU" sz="1200">
                          <a:effectLst/>
                        </a:rPr>
                        <a:t>End-to-end solution operating stably in Test with no process blockers or unexplainable pauses/interruptions to processing.</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r>
                        <a:rPr lang="en-AU" sz="1200"/>
                        <a:t>Stability has improved, and enabled testing execution to progress. Improvements (i.e. defensive programming) introduced have been successful.  </a:t>
                      </a:r>
                      <a:endParaRPr lang="en-AU" sz="1200">
                        <a:solidFill>
                          <a:srgbClr val="FF0000"/>
                        </a:solidFill>
                      </a:endParaRPr>
                    </a:p>
                  </a:txBody>
                  <a:tcPr anchor="ctr"/>
                </a:tc>
                <a:extLst>
                  <a:ext uri="{0D108BD9-81ED-4DB2-BD59-A6C34878D82A}">
                    <a16:rowId xmlns:a16="http://schemas.microsoft.com/office/drawing/2014/main" val="2793707006"/>
                  </a:ext>
                </a:extLst>
              </a:tr>
              <a:tr h="721659">
                <a:tc>
                  <a:txBody>
                    <a:bodyPr/>
                    <a:lstStyle/>
                    <a:p>
                      <a:r>
                        <a:rPr lang="en-AU" sz="1200" b="1">
                          <a:effectLst/>
                        </a:rPr>
                        <a:t>Remediation</a:t>
                      </a:r>
                      <a:endParaRPr lang="en-AU" sz="1200" b="1"/>
                    </a:p>
                  </a:txBody>
                  <a:tcPr anchor="ctr"/>
                </a:tc>
                <a:tc>
                  <a:txBody>
                    <a:bodyPr/>
                    <a:lstStyle/>
                    <a:p>
                      <a:r>
                        <a:rPr lang="en-AU" sz="1200">
                          <a:effectLst/>
                        </a:rPr>
                        <a:t>Known remediation work (internal reports performance, business activity monitoring) completed and remediation for any new defects scheduled.</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t>In Progress</a:t>
                      </a:r>
                    </a:p>
                  </a:txBody>
                  <a:tcPr anchor="ctr"/>
                </a:tc>
                <a:tc>
                  <a:txBody>
                    <a:bodyPr/>
                    <a:lstStyle/>
                    <a:p>
                      <a:r>
                        <a:rPr lang="en-US" sz="1200"/>
                        <a:t>Internal work on Operational Reporting and Business Activity Monitoring has progressed well. However there remains work to do to ensure key Operational Reports are ready for go live as per AEMO business team expectations.</a:t>
                      </a:r>
                      <a:endParaRPr lang="en-AU" sz="1200"/>
                    </a:p>
                  </a:txBody>
                  <a:tcPr anchor="ctr"/>
                </a:tc>
                <a:extLst>
                  <a:ext uri="{0D108BD9-81ED-4DB2-BD59-A6C34878D82A}">
                    <a16:rowId xmlns:a16="http://schemas.microsoft.com/office/drawing/2014/main" val="1625519646"/>
                  </a:ext>
                </a:extLst>
              </a:tr>
              <a:tr h="661561">
                <a:tc>
                  <a:txBody>
                    <a:bodyPr/>
                    <a:lstStyle/>
                    <a:p>
                      <a:r>
                        <a:rPr lang="en-AU" sz="1200" b="1">
                          <a:effectLst/>
                        </a:rPr>
                        <a:t>Performance</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“Day in the Life Testing” completed with no performance issues identified that cannot be remedied for 31 May go-live.</a:t>
                      </a:r>
                      <a:endParaRPr lang="en-AU" sz="120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200"/>
                        <a:t>In Progress</a:t>
                      </a: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a:t>Some delays starting, now in progress and initial results from 2 / 5 runs are positive.</a:t>
                      </a:r>
                      <a:endParaRPr lang="en-AU" sz="1200"/>
                    </a:p>
                  </a:txBody>
                  <a:tcPr anchor="ctr"/>
                </a:tc>
                <a:extLst>
                  <a:ext uri="{0D108BD9-81ED-4DB2-BD59-A6C34878D82A}">
                    <a16:rowId xmlns:a16="http://schemas.microsoft.com/office/drawing/2014/main" val="1501581093"/>
                  </a:ext>
                </a:extLst>
              </a:tr>
              <a:tr h="615461">
                <a:tc>
                  <a:txBody>
                    <a:bodyPr/>
                    <a:lstStyle/>
                    <a:p>
                      <a:r>
                        <a:rPr lang="en-AU" sz="1200" b="1">
                          <a:effectLst/>
                        </a:rPr>
                        <a:t>Pre-Production</a:t>
                      </a:r>
                      <a:endParaRPr lang="en-AU" sz="1200" b="1"/>
                    </a:p>
                  </a:txBody>
                  <a:tcPr anchor="ctr"/>
                </a:tc>
                <a:tc>
                  <a:txBody>
                    <a:bodyPr/>
                    <a:lstStyle/>
                    <a:p>
                      <a:r>
                        <a:rPr lang="en-AU" sz="1200">
                          <a:effectLst/>
                        </a:rPr>
                        <a:t>Data migration on track and no blockers to meeting criteria/schedule for pre-production deployment.</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r>
                        <a:rPr lang="en-AU" sz="1200"/>
                        <a:t>Pre-production deployment complete. Reviewing timeline for go-live cutover from lessons learnt.</a:t>
                      </a:r>
                    </a:p>
                  </a:txBody>
                  <a:tcPr anchor="ctr"/>
                </a:tc>
                <a:extLst>
                  <a:ext uri="{0D108BD9-81ED-4DB2-BD59-A6C34878D82A}">
                    <a16:rowId xmlns:a16="http://schemas.microsoft.com/office/drawing/2014/main" val="80521530"/>
                  </a:ext>
                </a:extLst>
              </a:tr>
              <a:tr h="532132">
                <a:tc>
                  <a:txBody>
                    <a:bodyPr/>
                    <a:lstStyle/>
                    <a:p>
                      <a:r>
                        <a:rPr lang="en-AU" sz="1200" b="1">
                          <a:effectLst/>
                        </a:rPr>
                        <a:t>Industry Test</a:t>
                      </a:r>
                      <a:endParaRPr lang="en-AU" sz="1200" b="1"/>
                    </a:p>
                  </a:txBody>
                  <a:tcPr anchor="ctr"/>
                </a:tc>
                <a:tc>
                  <a:txBody>
                    <a:bodyPr/>
                    <a:lstStyle/>
                    <a:p>
                      <a:r>
                        <a:rPr lang="en-AU" sz="1200">
                          <a:effectLst/>
                        </a:rPr>
                        <a:t>On track to commence Retail Industry Test on 19 April.</a:t>
                      </a:r>
                      <a:endParaRPr lang="en-AU" sz="1200"/>
                    </a:p>
                  </a:txBody>
                  <a:tcPr anchor="ctr"/>
                </a:tc>
                <a:tc>
                  <a:txBody>
                    <a:bodyPr/>
                    <a:lstStyle/>
                    <a:p>
                      <a:pPr algn="ctr"/>
                      <a:r>
                        <a:rPr lang="en-AU" sz="1200">
                          <a:sym typeface="Wingdings" panose="05000000000000000000" pitchFamily="2" charset="2"/>
                        </a:rPr>
                        <a:t></a:t>
                      </a:r>
                      <a:endParaRPr lang="en-AU" sz="1200"/>
                    </a:p>
                  </a:txBody>
                  <a:tcPr anchor="ctr"/>
                </a:tc>
                <a:tc>
                  <a:txBody>
                    <a:bodyPr/>
                    <a:lstStyle/>
                    <a:p>
                      <a:r>
                        <a:rPr lang="en-AU" sz="1200"/>
                        <a:t>Industry testing available from 15-Apr</a:t>
                      </a:r>
                    </a:p>
                    <a:p>
                      <a:r>
                        <a:rPr lang="en-AU" sz="1200"/>
                        <a:t>Retail industry invitation testing to commence on 19-Apr as scheduled.</a:t>
                      </a:r>
                    </a:p>
                  </a:txBody>
                  <a:tcPr anchor="ctr"/>
                </a:tc>
                <a:extLst>
                  <a:ext uri="{0D108BD9-81ED-4DB2-BD59-A6C34878D82A}">
                    <a16:rowId xmlns:a16="http://schemas.microsoft.com/office/drawing/2014/main" val="1630536127"/>
                  </a:ext>
                </a:extLst>
              </a:tr>
              <a:tr h="532132">
                <a:tc>
                  <a:txBody>
                    <a:bodyPr/>
                    <a:lstStyle/>
                    <a:p>
                      <a:r>
                        <a:rPr lang="en-AU" sz="1200" b="1"/>
                        <a:t>Overall</a:t>
                      </a:r>
                    </a:p>
                  </a:txBody>
                  <a:tcPr anchor="ctr"/>
                </a:tc>
                <a:tc>
                  <a:txBody>
                    <a:bodyPr/>
                    <a:lstStyle/>
                    <a:p>
                      <a:endParaRPr lang="en-AU" sz="1200"/>
                    </a:p>
                  </a:txBody>
                  <a:tcPr anchor="ctr"/>
                </a:tc>
                <a:tc>
                  <a:txBody>
                    <a:bodyPr/>
                    <a:lstStyle/>
                    <a:p>
                      <a:endParaRPr lang="en-AU" sz="1200"/>
                    </a:p>
                  </a:txBody>
                  <a:tcPr anchor="ctr"/>
                </a:tc>
                <a:tc>
                  <a:txBody>
                    <a:bodyPr/>
                    <a:lstStyle/>
                    <a:p>
                      <a:r>
                        <a:rPr lang="en-US" sz="1200" strike="noStrike">
                          <a:solidFill>
                            <a:schemeClr val="tx1"/>
                          </a:solidFill>
                        </a:rPr>
                        <a:t>Overall, the Retail workstream remains amber for 31 May go-live. There are currently no blockers to achieving 31 May go-live, and the project remains committed to meeting this date. However, as per the above, there are still a number of outstanding items that is putting pressure on meeting the timeframe. </a:t>
                      </a:r>
                      <a:endParaRPr lang="en-AU" sz="1200" strike="noStrike">
                        <a:solidFill>
                          <a:schemeClr val="tx1"/>
                        </a:solidFill>
                      </a:endParaRPr>
                    </a:p>
                  </a:txBody>
                  <a:tcPr anchor="ctr"/>
                </a:tc>
                <a:extLst>
                  <a:ext uri="{0D108BD9-81ED-4DB2-BD59-A6C34878D82A}">
                    <a16:rowId xmlns:a16="http://schemas.microsoft.com/office/drawing/2014/main" val="3696285219"/>
                  </a:ext>
                </a:extLst>
              </a:tr>
            </a:tbl>
          </a:graphicData>
        </a:graphic>
      </p:graphicFrame>
      <p:grpSp>
        <p:nvGrpSpPr>
          <p:cNvPr id="9" name="Group 8">
            <a:extLst>
              <a:ext uri="{FF2B5EF4-FFF2-40B4-BE49-F238E27FC236}">
                <a16:creationId xmlns:a16="http://schemas.microsoft.com/office/drawing/2014/main" id="{4918FC3B-3918-4027-9097-8DF6BEEBEE6F}"/>
              </a:ext>
            </a:extLst>
          </p:cNvPr>
          <p:cNvGrpSpPr/>
          <p:nvPr/>
        </p:nvGrpSpPr>
        <p:grpSpPr>
          <a:xfrm>
            <a:off x="5788323" y="6197736"/>
            <a:ext cx="442440" cy="390361"/>
            <a:chOff x="181654" y="2696976"/>
            <a:chExt cx="432000" cy="432000"/>
          </a:xfrm>
        </p:grpSpPr>
        <p:sp>
          <p:nvSpPr>
            <p:cNvPr id="12" name="Rectangle: Rounded Corners 11">
              <a:extLst>
                <a:ext uri="{FF2B5EF4-FFF2-40B4-BE49-F238E27FC236}">
                  <a16:creationId xmlns:a16="http://schemas.microsoft.com/office/drawing/2014/main" id="{761AFCC7-8CCC-4442-B077-8D11F189A62F}"/>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13" name="Oval 12">
              <a:extLst>
                <a:ext uri="{FF2B5EF4-FFF2-40B4-BE49-F238E27FC236}">
                  <a16:creationId xmlns:a16="http://schemas.microsoft.com/office/drawing/2014/main" id="{B1685EC3-AF05-4C7B-AFBF-6F37FFE68FDD}"/>
                </a:ext>
              </a:extLst>
            </p:cNvPr>
            <p:cNvSpPr/>
            <p:nvPr/>
          </p:nvSpPr>
          <p:spPr>
            <a:xfrm>
              <a:off x="292202" y="2793455"/>
              <a:ext cx="210903" cy="23904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1694263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054B1-4ED0-41B4-8E38-E4E1EFF82A76}"/>
              </a:ext>
            </a:extLst>
          </p:cNvPr>
          <p:cNvSpPr>
            <a:spLocks noGrp="1"/>
          </p:cNvSpPr>
          <p:nvPr>
            <p:ph type="title"/>
          </p:nvPr>
        </p:nvSpPr>
        <p:spPr>
          <a:xfrm>
            <a:off x="378069" y="136527"/>
            <a:ext cx="8073911" cy="1189039"/>
          </a:xfrm>
        </p:spPr>
        <p:txBody>
          <a:bodyPr vert="horz" lIns="91440" tIns="45720" rIns="91440" bIns="45720" rtlCol="0" anchor="b" anchorCtr="0">
            <a:normAutofit/>
          </a:bodyPr>
          <a:lstStyle/>
          <a:p>
            <a:r>
              <a:rPr lang="en-AU"/>
              <a:t>Retail Testing Progress</a:t>
            </a:r>
          </a:p>
        </p:txBody>
      </p:sp>
      <p:sp>
        <p:nvSpPr>
          <p:cNvPr id="54" name="TextBox 53">
            <a:extLst>
              <a:ext uri="{FF2B5EF4-FFF2-40B4-BE49-F238E27FC236}">
                <a16:creationId xmlns:a16="http://schemas.microsoft.com/office/drawing/2014/main" id="{E847A760-8F39-49C2-9DCB-96695F12B537}"/>
              </a:ext>
            </a:extLst>
          </p:cNvPr>
          <p:cNvSpPr txBox="1"/>
          <p:nvPr/>
        </p:nvSpPr>
        <p:spPr>
          <a:xfrm>
            <a:off x="378069" y="4039463"/>
            <a:ext cx="10093362" cy="2402432"/>
          </a:xfrm>
          <a:prstGeom prst="rect">
            <a:avLst/>
          </a:prstGeom>
        </p:spPr>
        <p:txBody>
          <a:bodyPr vert="horz" lIns="91440" tIns="45720" rIns="91440" bIns="45720" rtlCol="0">
            <a:normAutofit/>
          </a:bodyPr>
          <a:lstStyle/>
          <a:p>
            <a:pPr defTabSz="685800">
              <a:spcAft>
                <a:spcPts val="400"/>
              </a:spcAft>
            </a:pPr>
            <a:r>
              <a:rPr lang="en-AU" sz="1600" b="1"/>
              <a:t>Observations</a:t>
            </a:r>
            <a:r>
              <a:rPr lang="en-AU" sz="1600"/>
              <a:t>:</a:t>
            </a:r>
          </a:p>
          <a:p>
            <a:pPr marL="285750" indent="-285750">
              <a:spcAft>
                <a:spcPts val="100"/>
              </a:spcAft>
              <a:buFont typeface="Arial" panose="020B0604020202020204" pitchFamily="34" charset="0"/>
              <a:buChar char="•"/>
            </a:pPr>
            <a:r>
              <a:rPr lang="en-AU" sz="1500"/>
              <a:t>UAT progress has been made in both test case execution and pass levels, now only 5% execution remaining</a:t>
            </a:r>
          </a:p>
          <a:p>
            <a:pPr marL="285750" indent="-285750">
              <a:spcAft>
                <a:spcPts val="100"/>
              </a:spcAft>
              <a:buFont typeface="Arial" panose="020B0604020202020204" pitchFamily="34" charset="0"/>
              <a:buChar char="•"/>
            </a:pPr>
            <a:r>
              <a:rPr lang="en-AU" sz="1500"/>
              <a:t>Test execution productivity is improved, close to completion.</a:t>
            </a:r>
          </a:p>
          <a:p>
            <a:pPr marL="285750" indent="-285750">
              <a:spcAft>
                <a:spcPts val="100"/>
              </a:spcAft>
              <a:buFont typeface="Arial" panose="020B0604020202020204" pitchFamily="34" charset="0"/>
              <a:buChar char="•"/>
            </a:pPr>
            <a:r>
              <a:rPr lang="en-AU" sz="1500"/>
              <a:t>Current target is for all test cases to be executed by end-April.  Complexities in setting up E2E PAE test cases within the test environments now almost concluded (PAE test cases at 97%).</a:t>
            </a:r>
          </a:p>
          <a:p>
            <a:pPr marL="285750" indent="-285750">
              <a:spcAft>
                <a:spcPts val="100"/>
              </a:spcAft>
              <a:buFont typeface="Arial" panose="020B0604020202020204" pitchFamily="34" charset="0"/>
              <a:buChar char="•"/>
            </a:pPr>
            <a:r>
              <a:rPr lang="en-AU" sz="1500"/>
              <a:t>AEMO will run Settlement runs in the MDM Pre-Production environment on conclusion of the PAE UAT execution and defect resolution, likely early May.</a:t>
            </a:r>
          </a:p>
          <a:p>
            <a:pPr defTabSz="685800">
              <a:lnSpc>
                <a:spcPct val="90000"/>
              </a:lnSpc>
              <a:spcAft>
                <a:spcPts val="600"/>
              </a:spcAft>
            </a:pPr>
            <a:endParaRPr lang="en-AU" sz="2000"/>
          </a:p>
        </p:txBody>
      </p:sp>
      <p:sp>
        <p:nvSpPr>
          <p:cNvPr id="63" name="Slide Number Placeholder 6">
            <a:extLst>
              <a:ext uri="{FF2B5EF4-FFF2-40B4-BE49-F238E27FC236}">
                <a16:creationId xmlns:a16="http://schemas.microsoft.com/office/drawing/2014/main" id="{108F31CB-D8F9-476B-9AAD-0294D220570B}"/>
              </a:ext>
            </a:extLst>
          </p:cNvPr>
          <p:cNvSpPr>
            <a:spLocks noGrp="1"/>
          </p:cNvSpPr>
          <p:nvPr>
            <p:ph type="sldNum" sz="quarter" idx="12"/>
          </p:nvPr>
        </p:nvSpPr>
        <p:spPr>
          <a:xfrm>
            <a:off x="10039351" y="6356352"/>
            <a:ext cx="432081" cy="365125"/>
          </a:xfrm>
        </p:spPr>
        <p:txBody>
          <a:bodyPr vert="horz" lIns="91440" tIns="45720" rIns="91440" bIns="45720" rtlCol="0" anchor="ctr">
            <a:normAutofit/>
          </a:bodyPr>
          <a:lstStyle/>
          <a:p>
            <a:pPr>
              <a:spcAft>
                <a:spcPts val="600"/>
              </a:spcAft>
            </a:pPr>
            <a:fld id="{4EC81F68-4976-451A-B2E9-79BCBD2F70CC}" type="slidenum">
              <a:rPr lang="en-AU" smtClean="0"/>
              <a:pPr>
                <a:spcAft>
                  <a:spcPts val="600"/>
                </a:spcAft>
              </a:pPr>
              <a:t>14</a:t>
            </a:fld>
            <a:endParaRPr lang="en-AU"/>
          </a:p>
        </p:txBody>
      </p:sp>
      <p:graphicFrame>
        <p:nvGraphicFramePr>
          <p:cNvPr id="3" name="Table 2">
            <a:extLst>
              <a:ext uri="{FF2B5EF4-FFF2-40B4-BE49-F238E27FC236}">
                <a16:creationId xmlns:a16="http://schemas.microsoft.com/office/drawing/2014/main" id="{471A2B2A-5E9E-4B61-9595-D07A5E911927}"/>
              </a:ext>
            </a:extLst>
          </p:cNvPr>
          <p:cNvGraphicFramePr>
            <a:graphicFrameLocks noGrp="1"/>
          </p:cNvGraphicFramePr>
          <p:nvPr>
            <p:extLst>
              <p:ext uri="{D42A27DB-BD31-4B8C-83A1-F6EECF244321}">
                <p14:modId xmlns:p14="http://schemas.microsoft.com/office/powerpoint/2010/main" val="616601931"/>
              </p:ext>
            </p:extLst>
          </p:nvPr>
        </p:nvGraphicFramePr>
        <p:xfrm>
          <a:off x="153201" y="2182492"/>
          <a:ext cx="11874679" cy="1701193"/>
        </p:xfrm>
        <a:graphic>
          <a:graphicData uri="http://schemas.openxmlformats.org/drawingml/2006/table">
            <a:tbl>
              <a:tblPr firstRow="1" firstCol="1" bandRow="1">
                <a:tableStyleId>{FABFCF23-3B69-468F-B69F-88F6DE6A72F2}</a:tableStyleId>
              </a:tblPr>
              <a:tblGrid>
                <a:gridCol w="2045149">
                  <a:extLst>
                    <a:ext uri="{9D8B030D-6E8A-4147-A177-3AD203B41FA5}">
                      <a16:colId xmlns:a16="http://schemas.microsoft.com/office/drawing/2014/main" val="3737516799"/>
                    </a:ext>
                  </a:extLst>
                </a:gridCol>
                <a:gridCol w="1092170">
                  <a:extLst>
                    <a:ext uri="{9D8B030D-6E8A-4147-A177-3AD203B41FA5}">
                      <a16:colId xmlns:a16="http://schemas.microsoft.com/office/drawing/2014/main" val="2041091416"/>
                    </a:ext>
                  </a:extLst>
                </a:gridCol>
                <a:gridCol w="1092170">
                  <a:extLst>
                    <a:ext uri="{9D8B030D-6E8A-4147-A177-3AD203B41FA5}">
                      <a16:colId xmlns:a16="http://schemas.microsoft.com/office/drawing/2014/main" val="556200342"/>
                    </a:ext>
                  </a:extLst>
                </a:gridCol>
                <a:gridCol w="1092170">
                  <a:extLst>
                    <a:ext uri="{9D8B030D-6E8A-4147-A177-3AD203B41FA5}">
                      <a16:colId xmlns:a16="http://schemas.microsoft.com/office/drawing/2014/main" val="938911451"/>
                    </a:ext>
                  </a:extLst>
                </a:gridCol>
                <a:gridCol w="1092170">
                  <a:extLst>
                    <a:ext uri="{9D8B030D-6E8A-4147-A177-3AD203B41FA5}">
                      <a16:colId xmlns:a16="http://schemas.microsoft.com/office/drawing/2014/main" val="805303660"/>
                    </a:ext>
                  </a:extLst>
                </a:gridCol>
                <a:gridCol w="1092170">
                  <a:extLst>
                    <a:ext uri="{9D8B030D-6E8A-4147-A177-3AD203B41FA5}">
                      <a16:colId xmlns:a16="http://schemas.microsoft.com/office/drawing/2014/main" val="1272226016"/>
                    </a:ext>
                  </a:extLst>
                </a:gridCol>
                <a:gridCol w="1092170">
                  <a:extLst>
                    <a:ext uri="{9D8B030D-6E8A-4147-A177-3AD203B41FA5}">
                      <a16:colId xmlns:a16="http://schemas.microsoft.com/office/drawing/2014/main" val="2741961666"/>
                    </a:ext>
                  </a:extLst>
                </a:gridCol>
                <a:gridCol w="1092170">
                  <a:extLst>
                    <a:ext uri="{9D8B030D-6E8A-4147-A177-3AD203B41FA5}">
                      <a16:colId xmlns:a16="http://schemas.microsoft.com/office/drawing/2014/main" val="1094438490"/>
                    </a:ext>
                  </a:extLst>
                </a:gridCol>
                <a:gridCol w="1092170">
                  <a:extLst>
                    <a:ext uri="{9D8B030D-6E8A-4147-A177-3AD203B41FA5}">
                      <a16:colId xmlns:a16="http://schemas.microsoft.com/office/drawing/2014/main" val="3424989198"/>
                    </a:ext>
                  </a:extLst>
                </a:gridCol>
                <a:gridCol w="1092170">
                  <a:extLst>
                    <a:ext uri="{9D8B030D-6E8A-4147-A177-3AD203B41FA5}">
                      <a16:colId xmlns:a16="http://schemas.microsoft.com/office/drawing/2014/main" val="56728056"/>
                    </a:ext>
                  </a:extLst>
                </a:gridCol>
              </a:tblGrid>
              <a:tr h="270616">
                <a:tc>
                  <a:txBody>
                    <a:bodyPr/>
                    <a:lstStyle/>
                    <a:p>
                      <a:pPr algn="l" fontAlgn="t">
                        <a:spcBef>
                          <a:spcPts val="0"/>
                        </a:spcBef>
                        <a:spcAft>
                          <a:spcPts val="0"/>
                        </a:spcAft>
                      </a:pPr>
                      <a:endParaRPr lang="en-AU" sz="1400" b="0" i="0" u="none" strike="noStrike">
                        <a:effectLst/>
                        <a:latin typeface="Arial" panose="020B0604020202020204" pitchFamily="34" charset="0"/>
                      </a:endParaRPr>
                    </a:p>
                  </a:txBody>
                  <a:tcPr marL="75933" marR="75933" marT="10547" marB="0">
                    <a:lnB w="12700" cap="flat" cmpd="sng" algn="ctr">
                      <a:solidFill>
                        <a:schemeClr val="bg1">
                          <a:lumMod val="85000"/>
                        </a:schemeClr>
                      </a:solidFill>
                      <a:prstDash val="solid"/>
                      <a:round/>
                      <a:headEnd type="none" w="med" len="med"/>
                      <a:tailEnd type="none" w="med" len="med"/>
                    </a:lnB>
                    <a:solidFill>
                      <a:schemeClr val="accent2"/>
                    </a:solidFill>
                  </a:tcPr>
                </a:tc>
                <a:tc gridSpan="3">
                  <a:txBody>
                    <a:bodyPr/>
                    <a:lstStyle/>
                    <a:p>
                      <a:pPr algn="ctr" fontAlgn="t">
                        <a:spcBef>
                          <a:spcPts val="0"/>
                        </a:spcBef>
                        <a:spcAft>
                          <a:spcPts val="0"/>
                        </a:spcAft>
                      </a:pPr>
                      <a:r>
                        <a:rPr lang="en-AU" sz="1400" u="none" strike="noStrike">
                          <a:effectLst/>
                        </a:rPr>
                        <a:t>As at 18-Feb</a:t>
                      </a: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2400" b="0" i="0" u="none" strike="noStrike">
                        <a:effectLst/>
                        <a:latin typeface="Arial" panose="020B0604020202020204" pitchFamily="34" charset="0"/>
                      </a:endParaRPr>
                    </a:p>
                  </a:txBody>
                  <a:tcPr marL="75933" marR="75933" marT="10547" marB="0" anchor="ctr"/>
                </a:tc>
                <a:tc hMerge="1">
                  <a:txBody>
                    <a:bodyPr/>
                    <a:lstStyle/>
                    <a:p>
                      <a:pPr algn="ctr" fontAlgn="t">
                        <a:spcBef>
                          <a:spcPts val="0"/>
                        </a:spcBef>
                        <a:spcAft>
                          <a:spcPts val="0"/>
                        </a:spcAft>
                      </a:pPr>
                      <a:endParaRPr lang="en-AU" sz="2400" b="0" i="0" u="none" strike="noStrike">
                        <a:effectLst/>
                        <a:latin typeface="Arial" panose="020B0604020202020204" pitchFamily="34" charset="0"/>
                      </a:endParaRPr>
                    </a:p>
                  </a:txBody>
                  <a:tcPr marL="75933" marR="75933" marT="10547" marB="0" anchor="ctr"/>
                </a:tc>
                <a:tc gridSpan="3">
                  <a:txBody>
                    <a:bodyPr/>
                    <a:lstStyle/>
                    <a:p>
                      <a:pPr algn="ctr" fontAlgn="t">
                        <a:spcBef>
                          <a:spcPts val="0"/>
                        </a:spcBef>
                        <a:spcAft>
                          <a:spcPts val="0"/>
                        </a:spcAft>
                      </a:pPr>
                      <a:r>
                        <a:rPr lang="en-AU" sz="1400" u="none" strike="noStrike">
                          <a:effectLst/>
                        </a:rPr>
                        <a:t>As at 12-Mar</a:t>
                      </a: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2400" b="0" i="0" u="none" strike="noStrike">
                        <a:effectLst/>
                        <a:latin typeface="Arial" panose="020B0604020202020204" pitchFamily="34" charset="0"/>
                      </a:endParaRPr>
                    </a:p>
                  </a:txBody>
                  <a:tcPr marL="75933" marR="75933" marT="10547" marB="0" anchor="ctr"/>
                </a:tc>
                <a:tc hMerge="1">
                  <a:txBody>
                    <a:bodyPr/>
                    <a:lstStyle/>
                    <a:p>
                      <a:pPr algn="ctr" fontAlgn="t">
                        <a:spcBef>
                          <a:spcPts val="0"/>
                        </a:spcBef>
                        <a:spcAft>
                          <a:spcPts val="0"/>
                        </a:spcAft>
                      </a:pPr>
                      <a:endParaRPr lang="en-AU" sz="2400" b="0" i="0" u="none" strike="noStrike">
                        <a:effectLst/>
                        <a:latin typeface="Arial" panose="020B0604020202020204" pitchFamily="34" charset="0"/>
                      </a:endParaRPr>
                    </a:p>
                  </a:txBody>
                  <a:tcPr marL="75933" marR="75933" marT="10547" marB="0" anchor="ctr"/>
                </a:tc>
                <a:tc gridSpan="3">
                  <a:txBody>
                    <a:bodyPr/>
                    <a:lstStyle/>
                    <a:p>
                      <a:pPr marL="0" algn="ctr" defTabSz="914400" rtl="0" eaLnBrk="1" fontAlgn="t" latinLnBrk="0" hangingPunct="1">
                        <a:spcBef>
                          <a:spcPts val="0"/>
                        </a:spcBef>
                        <a:spcAft>
                          <a:spcPts val="0"/>
                        </a:spcAft>
                      </a:pPr>
                      <a:r>
                        <a:rPr lang="en-AU" sz="1400" b="1" u="none" strike="noStrike" kern="1200">
                          <a:solidFill>
                            <a:schemeClr val="lt1"/>
                          </a:solidFill>
                          <a:effectLst/>
                          <a:latin typeface="+mn-lt"/>
                          <a:ea typeface="+mn-ea"/>
                          <a:cs typeface="+mn-cs"/>
                        </a:rPr>
                        <a:t>As at 16-Apr</a:t>
                      </a: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3715854007"/>
                  </a:ext>
                </a:extLst>
              </a:tr>
              <a:tr h="504000">
                <a:tc>
                  <a:txBody>
                    <a:bodyPr/>
                    <a:lstStyle/>
                    <a:p>
                      <a:pPr algn="l" fontAlgn="t">
                        <a:spcBef>
                          <a:spcPts val="0"/>
                        </a:spcBef>
                        <a:spcAft>
                          <a:spcPts val="0"/>
                        </a:spcAft>
                      </a:pPr>
                      <a:r>
                        <a:rPr lang="en-AU" sz="1400" u="none" strike="noStrike">
                          <a:effectLst/>
                        </a:rPr>
                        <a:t> </a:t>
                      </a:r>
                      <a:endParaRPr lang="en-AU" sz="1400" b="0" i="0" u="none" strike="noStrike">
                        <a:effectLst/>
                        <a:latin typeface="Arial" panose="020B0604020202020204" pitchFamily="34" charset="0"/>
                      </a:endParaRPr>
                    </a:p>
                  </a:txBody>
                  <a:tcPr marL="75933" marR="75933"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 Passed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Total Pass</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 Passed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Total Pass</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 Passed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Total Pass</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249076858"/>
                  </a:ext>
                </a:extLst>
              </a:tr>
              <a:tr h="308859">
                <a:tc>
                  <a:txBody>
                    <a:bodyPr/>
                    <a:lstStyle/>
                    <a:p>
                      <a:pPr algn="l" fontAlgn="t">
                        <a:spcBef>
                          <a:spcPts val="0"/>
                        </a:spcBef>
                        <a:spcAft>
                          <a:spcPts val="0"/>
                        </a:spcAft>
                      </a:pPr>
                      <a:r>
                        <a:rPr lang="en-AU" sz="1400" u="none" strike="noStrike">
                          <a:effectLst/>
                        </a:rPr>
                        <a:t>System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6791539"/>
                  </a:ext>
                </a:extLst>
              </a:tr>
              <a:tr h="308859">
                <a:tc>
                  <a:txBody>
                    <a:bodyPr/>
                    <a:lstStyle/>
                    <a:p>
                      <a:pPr algn="l" fontAlgn="t">
                        <a:spcBef>
                          <a:spcPts val="0"/>
                        </a:spcBef>
                        <a:spcAft>
                          <a:spcPts val="0"/>
                        </a:spcAft>
                      </a:pPr>
                      <a:r>
                        <a:rPr lang="en-AU" sz="1400" u="none" strike="noStrike">
                          <a:effectLst/>
                        </a:rPr>
                        <a:t>System Integration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94</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97</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91</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96</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98</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93</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96</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99</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95</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19939576"/>
                  </a:ext>
                </a:extLst>
              </a:tr>
              <a:tr h="308859">
                <a:tc>
                  <a:txBody>
                    <a:bodyPr/>
                    <a:lstStyle/>
                    <a:p>
                      <a:pPr algn="l" fontAlgn="t">
                        <a:spcBef>
                          <a:spcPts val="0"/>
                        </a:spcBef>
                        <a:spcAft>
                          <a:spcPts val="0"/>
                        </a:spcAft>
                      </a:pPr>
                      <a:r>
                        <a:rPr lang="en-AU" sz="1400" u="none" strike="noStrike">
                          <a:effectLst/>
                        </a:rPr>
                        <a:t>User Acceptance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77</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85</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65</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89</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90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81</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95</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96</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91</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252616729"/>
                  </a:ext>
                </a:extLst>
              </a:tr>
            </a:tbl>
          </a:graphicData>
        </a:graphic>
      </p:graphicFrame>
      <p:sp>
        <p:nvSpPr>
          <p:cNvPr id="4" name="TextBox 3">
            <a:extLst>
              <a:ext uri="{FF2B5EF4-FFF2-40B4-BE49-F238E27FC236}">
                <a16:creationId xmlns:a16="http://schemas.microsoft.com/office/drawing/2014/main" id="{B83C4B99-1271-412D-B2F6-482DA0491780}"/>
              </a:ext>
            </a:extLst>
          </p:cNvPr>
          <p:cNvSpPr txBox="1"/>
          <p:nvPr/>
        </p:nvSpPr>
        <p:spPr>
          <a:xfrm>
            <a:off x="1700646" y="1441939"/>
            <a:ext cx="8091850" cy="584775"/>
          </a:xfrm>
          <a:prstGeom prst="rect">
            <a:avLst/>
          </a:prstGeom>
          <a:noFill/>
        </p:spPr>
        <p:txBody>
          <a:bodyPr wrap="square" rtlCol="0">
            <a:spAutoFit/>
          </a:bodyPr>
          <a:lstStyle/>
          <a:p>
            <a:r>
              <a:rPr lang="en-AU" sz="1600"/>
              <a:t>Retail test metrics for 31 May go-live are provided for additional level of transparency and will help participants understand AEMO’s Retail platform progress towards 31 May (see next slide).</a:t>
            </a:r>
          </a:p>
        </p:txBody>
      </p:sp>
    </p:spTree>
    <p:extLst>
      <p:ext uri="{BB962C8B-B14F-4D97-AF65-F5344CB8AC3E}">
        <p14:creationId xmlns:p14="http://schemas.microsoft.com/office/powerpoint/2010/main" val="1250584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3EEC5-2B11-4820-BE1B-C288FE0AB7D0}"/>
              </a:ext>
            </a:extLst>
          </p:cNvPr>
          <p:cNvSpPr>
            <a:spLocks noGrp="1"/>
          </p:cNvSpPr>
          <p:nvPr>
            <p:ph type="title"/>
          </p:nvPr>
        </p:nvSpPr>
        <p:spPr/>
        <p:txBody>
          <a:bodyPr>
            <a:normAutofit/>
          </a:bodyPr>
          <a:lstStyle/>
          <a:p>
            <a:r>
              <a:rPr lang="en-AU"/>
              <a:t>Criteria for a “go” on 14-May</a:t>
            </a:r>
          </a:p>
        </p:txBody>
      </p:sp>
      <p:sp>
        <p:nvSpPr>
          <p:cNvPr id="3" name="Slide Number Placeholder 2">
            <a:extLst>
              <a:ext uri="{FF2B5EF4-FFF2-40B4-BE49-F238E27FC236}">
                <a16:creationId xmlns:a16="http://schemas.microsoft.com/office/drawing/2014/main" id="{86B04B26-0220-4E43-B121-EDD36CD8A7E1}"/>
              </a:ext>
            </a:extLst>
          </p:cNvPr>
          <p:cNvSpPr>
            <a:spLocks noGrp="1"/>
          </p:cNvSpPr>
          <p:nvPr>
            <p:ph type="sldNum" sz="quarter" idx="12"/>
          </p:nvPr>
        </p:nvSpPr>
        <p:spPr/>
        <p:txBody>
          <a:bodyPr/>
          <a:lstStyle/>
          <a:p>
            <a:fld id="{4EC81F68-4976-451A-B2E9-79BCBD2F70CC}" type="slidenum">
              <a:rPr lang="en-AU" smtClean="0"/>
              <a:t>15</a:t>
            </a:fld>
            <a:endParaRPr lang="en-AU"/>
          </a:p>
        </p:txBody>
      </p:sp>
      <p:graphicFrame>
        <p:nvGraphicFramePr>
          <p:cNvPr id="6" name="Table 8">
            <a:extLst>
              <a:ext uri="{FF2B5EF4-FFF2-40B4-BE49-F238E27FC236}">
                <a16:creationId xmlns:a16="http://schemas.microsoft.com/office/drawing/2014/main" id="{5476E2A8-EAB5-4A54-A94B-2DC91364DC41}"/>
              </a:ext>
            </a:extLst>
          </p:cNvPr>
          <p:cNvGraphicFramePr>
            <a:graphicFrameLocks noGrp="1"/>
          </p:cNvGraphicFramePr>
          <p:nvPr>
            <p:extLst>
              <p:ext uri="{D42A27DB-BD31-4B8C-83A1-F6EECF244321}">
                <p14:modId xmlns:p14="http://schemas.microsoft.com/office/powerpoint/2010/main" val="800905957"/>
              </p:ext>
            </p:extLst>
          </p:nvPr>
        </p:nvGraphicFramePr>
        <p:xfrm>
          <a:off x="1046286" y="2529807"/>
          <a:ext cx="8889022" cy="4064819"/>
        </p:xfrm>
        <a:graphic>
          <a:graphicData uri="http://schemas.openxmlformats.org/drawingml/2006/table">
            <a:tbl>
              <a:tblPr firstRow="1" bandRow="1">
                <a:tableStyleId>{7DF18680-E054-41AD-8BC1-D1AEF772440D}</a:tableStyleId>
              </a:tblPr>
              <a:tblGrid>
                <a:gridCol w="1964022">
                  <a:extLst>
                    <a:ext uri="{9D8B030D-6E8A-4147-A177-3AD203B41FA5}">
                      <a16:colId xmlns:a16="http://schemas.microsoft.com/office/drawing/2014/main" val="1715578587"/>
                    </a:ext>
                  </a:extLst>
                </a:gridCol>
                <a:gridCol w="6925000">
                  <a:extLst>
                    <a:ext uri="{9D8B030D-6E8A-4147-A177-3AD203B41FA5}">
                      <a16:colId xmlns:a16="http://schemas.microsoft.com/office/drawing/2014/main" val="2465471930"/>
                    </a:ext>
                  </a:extLst>
                </a:gridCol>
              </a:tblGrid>
              <a:tr h="33648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a:solidFill>
                      <a:schemeClr val="accent2"/>
                    </a:solidFill>
                  </a:tcPr>
                </a:tc>
                <a:tc>
                  <a:txBody>
                    <a:bodyPr/>
                    <a:lstStyle/>
                    <a:p>
                      <a:r>
                        <a:rPr lang="en-AU" sz="1400"/>
                        <a:t>Description</a:t>
                      </a:r>
                    </a:p>
                  </a:txBody>
                  <a:tcPr>
                    <a:solidFill>
                      <a:schemeClr val="accent2"/>
                    </a:solidFill>
                  </a:tcPr>
                </a:tc>
                <a:extLst>
                  <a:ext uri="{0D108BD9-81ED-4DB2-BD59-A6C34878D82A}">
                    <a16:rowId xmlns:a16="http://schemas.microsoft.com/office/drawing/2014/main" val="508218256"/>
                  </a:ext>
                </a:extLst>
              </a:tr>
              <a:tr h="175847">
                <a:tc>
                  <a:txBody>
                    <a:bodyPr/>
                    <a:lstStyle/>
                    <a:p>
                      <a:r>
                        <a:rPr lang="en-AU" sz="1400" b="1">
                          <a:effectLst/>
                        </a:rPr>
                        <a:t>Testing</a:t>
                      </a:r>
                      <a:endParaRPr lang="en-AU" sz="14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All UAT test cases executed </a:t>
                      </a:r>
                      <a:r>
                        <a:rPr lang="en-AU" sz="1400"/>
                        <a:t>with no Sev1 or Sev2 defects outstanding. All Sev3 defects have sufficient workarounds / are acceptable for go live. </a:t>
                      </a:r>
                    </a:p>
                  </a:txBody>
                  <a:tcPr anchor="ctr"/>
                </a:tc>
                <a:extLst>
                  <a:ext uri="{0D108BD9-81ED-4DB2-BD59-A6C34878D82A}">
                    <a16:rowId xmlns:a16="http://schemas.microsoft.com/office/drawing/2014/main" val="271369402"/>
                  </a:ext>
                </a:extLst>
              </a:tr>
              <a:tr h="352279">
                <a:tc>
                  <a:txBody>
                    <a:bodyPr/>
                    <a:lstStyle/>
                    <a:p>
                      <a:r>
                        <a:rPr lang="en-AU" sz="1400" b="1">
                          <a:effectLst/>
                        </a:rPr>
                        <a:t>Solution Stability</a:t>
                      </a:r>
                      <a:endParaRPr lang="en-AU" sz="1400" b="1"/>
                    </a:p>
                  </a:txBody>
                  <a:tcPr anchor="ctr"/>
                </a:tc>
                <a:tc>
                  <a:txBody>
                    <a:bodyPr/>
                    <a:lstStyle/>
                    <a:p>
                      <a:r>
                        <a:rPr lang="en-AU" sz="1400">
                          <a:effectLst/>
                        </a:rPr>
                        <a:t>End-to-end solution operating stably in Test and Pre-Production with no process blockers or unexplainable pauses/interruptions to processing.</a:t>
                      </a:r>
                      <a:endParaRPr lang="en-AU" sz="1400"/>
                    </a:p>
                  </a:txBody>
                  <a:tcPr anchor="ctr"/>
                </a:tc>
                <a:extLst>
                  <a:ext uri="{0D108BD9-81ED-4DB2-BD59-A6C34878D82A}">
                    <a16:rowId xmlns:a16="http://schemas.microsoft.com/office/drawing/2014/main" val="2793707006"/>
                  </a:ext>
                </a:extLst>
              </a:tr>
              <a:tr h="553916">
                <a:tc>
                  <a:txBody>
                    <a:bodyPr/>
                    <a:lstStyle/>
                    <a:p>
                      <a:r>
                        <a:rPr lang="en-AU" sz="1400" b="1">
                          <a:effectLst/>
                        </a:rPr>
                        <a:t>Remediation</a:t>
                      </a:r>
                      <a:endParaRPr lang="en-AU" sz="1400" b="1"/>
                    </a:p>
                  </a:txBody>
                  <a:tcPr anchor="ctr"/>
                </a:tc>
                <a:tc>
                  <a:txBody>
                    <a:bodyPr/>
                    <a:lstStyle/>
                    <a:p>
                      <a:r>
                        <a:rPr lang="en-AU" sz="1400">
                          <a:effectLst/>
                        </a:rPr>
                        <a:t>All AEMO significant defect remediation and internal build work has completed, and the AEMO business and IT teams have approved the Go Live.</a:t>
                      </a:r>
                      <a:endParaRPr lang="en-AU" sz="1400"/>
                    </a:p>
                  </a:txBody>
                  <a:tcPr anchor="ctr"/>
                </a:tc>
                <a:extLst>
                  <a:ext uri="{0D108BD9-81ED-4DB2-BD59-A6C34878D82A}">
                    <a16:rowId xmlns:a16="http://schemas.microsoft.com/office/drawing/2014/main" val="1625519646"/>
                  </a:ext>
                </a:extLst>
              </a:tr>
              <a:tr h="186396">
                <a:tc>
                  <a:txBody>
                    <a:bodyPr/>
                    <a:lstStyle/>
                    <a:p>
                      <a:r>
                        <a:rPr lang="en-AU" sz="1400" b="1">
                          <a:effectLst/>
                        </a:rPr>
                        <a:t>Performance</a:t>
                      </a:r>
                      <a:endParaRPr lang="en-AU" sz="14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“Day in the Life Testing” completed, with results matching what is required for market stability and no </a:t>
                      </a:r>
                      <a:r>
                        <a:rPr lang="en-AU" sz="1400">
                          <a:solidFill>
                            <a:schemeClr val="tx1"/>
                          </a:solidFill>
                          <a:effectLst/>
                        </a:rPr>
                        <a:t>outstanding go-live issues </a:t>
                      </a:r>
                      <a:r>
                        <a:rPr lang="en-AU" sz="1400">
                          <a:effectLst/>
                        </a:rPr>
                        <a:t>to be resolved.</a:t>
                      </a:r>
                      <a:endParaRPr lang="en-AU" sz="1400"/>
                    </a:p>
                  </a:txBody>
                  <a:tcPr anchor="ctr"/>
                </a:tc>
                <a:extLst>
                  <a:ext uri="{0D108BD9-81ED-4DB2-BD59-A6C34878D82A}">
                    <a16:rowId xmlns:a16="http://schemas.microsoft.com/office/drawing/2014/main" val="1501581093"/>
                  </a:ext>
                </a:extLst>
              </a:tr>
              <a:tr h="555674">
                <a:tc>
                  <a:txBody>
                    <a:bodyPr/>
                    <a:lstStyle/>
                    <a:p>
                      <a:r>
                        <a:rPr lang="en-AU" sz="1400" b="1">
                          <a:effectLst/>
                        </a:rPr>
                        <a:t>Pre-Production</a:t>
                      </a:r>
                      <a:endParaRPr lang="en-AU" sz="1400" b="1"/>
                    </a:p>
                  </a:txBody>
                  <a:tcPr anchor="ctr"/>
                </a:tc>
                <a:tc>
                  <a:txBody>
                    <a:bodyPr/>
                    <a:lstStyle/>
                    <a:p>
                      <a:r>
                        <a:rPr lang="en-AU" sz="1400">
                          <a:effectLst/>
                        </a:rPr>
                        <a:t>Successful and timely deployment and Cutover delivered into the Pre-Production environment.</a:t>
                      </a:r>
                      <a:endParaRPr lang="en-AU" sz="1400"/>
                    </a:p>
                  </a:txBody>
                  <a:tcPr anchor="ctr"/>
                </a:tc>
                <a:extLst>
                  <a:ext uri="{0D108BD9-81ED-4DB2-BD59-A6C34878D82A}">
                    <a16:rowId xmlns:a16="http://schemas.microsoft.com/office/drawing/2014/main" val="80521530"/>
                  </a:ext>
                </a:extLst>
              </a:tr>
              <a:tr h="532132">
                <a:tc>
                  <a:txBody>
                    <a:bodyPr/>
                    <a:lstStyle/>
                    <a:p>
                      <a:r>
                        <a:rPr lang="en-AU" sz="1400" b="1">
                          <a:effectLst/>
                        </a:rPr>
                        <a:t>Industry Test</a:t>
                      </a:r>
                      <a:endParaRPr lang="en-AU" sz="1400" b="1"/>
                    </a:p>
                  </a:txBody>
                  <a:tcPr anchor="ctr"/>
                </a:tc>
                <a:tc>
                  <a:txBody>
                    <a:bodyPr/>
                    <a:lstStyle/>
                    <a:p>
                      <a:r>
                        <a:rPr lang="en-AU" sz="1400">
                          <a:effectLst/>
                        </a:rPr>
                        <a:t>Retail Industry Testing completes successfully, with raised participant issues dealt with in accordance to defect priority.</a:t>
                      </a:r>
                      <a:endParaRPr lang="en-AU" sz="1400"/>
                    </a:p>
                  </a:txBody>
                  <a:tcPr anchor="ctr"/>
                </a:tc>
                <a:extLst>
                  <a:ext uri="{0D108BD9-81ED-4DB2-BD59-A6C34878D82A}">
                    <a16:rowId xmlns:a16="http://schemas.microsoft.com/office/drawing/2014/main" val="1630536127"/>
                  </a:ext>
                </a:extLst>
              </a:tr>
              <a:tr h="532132">
                <a:tc>
                  <a:txBody>
                    <a:bodyPr/>
                    <a:lstStyle/>
                    <a:p>
                      <a:r>
                        <a:rPr lang="en-AU" sz="1400" b="1"/>
                        <a:t>Overall</a:t>
                      </a:r>
                    </a:p>
                  </a:txBody>
                  <a:tcPr anchor="ctr"/>
                </a:tc>
                <a:tc>
                  <a:txBody>
                    <a:bodyPr/>
                    <a:lstStyle/>
                    <a:p>
                      <a:endParaRPr lang="en-AU" sz="1400"/>
                    </a:p>
                  </a:txBody>
                  <a:tcPr anchor="ctr"/>
                </a:tc>
                <a:extLst>
                  <a:ext uri="{0D108BD9-81ED-4DB2-BD59-A6C34878D82A}">
                    <a16:rowId xmlns:a16="http://schemas.microsoft.com/office/drawing/2014/main" val="3696285219"/>
                  </a:ext>
                </a:extLst>
              </a:tr>
            </a:tbl>
          </a:graphicData>
        </a:graphic>
      </p:graphicFrame>
      <p:sp>
        <p:nvSpPr>
          <p:cNvPr id="7" name="Content Placeholder 4">
            <a:extLst>
              <a:ext uri="{FF2B5EF4-FFF2-40B4-BE49-F238E27FC236}">
                <a16:creationId xmlns:a16="http://schemas.microsoft.com/office/drawing/2014/main" id="{13F22C04-52DD-40A5-9A40-9C8108334CFA}"/>
              </a:ext>
            </a:extLst>
          </p:cNvPr>
          <p:cNvSpPr>
            <a:spLocks noGrp="1"/>
          </p:cNvSpPr>
          <p:nvPr>
            <p:ph idx="1"/>
          </p:nvPr>
        </p:nvSpPr>
        <p:spPr>
          <a:xfrm>
            <a:off x="217942" y="1553063"/>
            <a:ext cx="11694382" cy="776899"/>
          </a:xfrm>
        </p:spPr>
        <p:txBody>
          <a:bodyPr>
            <a:normAutofit/>
          </a:bodyPr>
          <a:lstStyle/>
          <a:p>
            <a:pPr marL="0" indent="0">
              <a:buNone/>
            </a:pPr>
            <a:r>
              <a:rPr lang="en-AU" sz="2000"/>
              <a:t>The below is the Criteria that AEMO will use to evaluate the Retail solution with the PCF on 14 May 2021 (via email). Results where a “not ready” or “conditional approval” are received will result in a broader discussion:</a:t>
            </a:r>
          </a:p>
        </p:txBody>
      </p:sp>
    </p:spTree>
    <p:extLst>
      <p:ext uri="{BB962C8B-B14F-4D97-AF65-F5344CB8AC3E}">
        <p14:creationId xmlns:p14="http://schemas.microsoft.com/office/powerpoint/2010/main" val="189616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2F0E-F8D6-472C-B890-4014D7684052}"/>
              </a:ext>
            </a:extLst>
          </p:cNvPr>
          <p:cNvSpPr>
            <a:spLocks noGrp="1"/>
          </p:cNvSpPr>
          <p:nvPr>
            <p:ph type="title"/>
          </p:nvPr>
        </p:nvSpPr>
        <p:spPr/>
        <p:txBody>
          <a:bodyPr vert="horz" lIns="91440" tIns="45720" rIns="91440" bIns="45720" rtlCol="0" anchor="b" anchorCtr="0">
            <a:normAutofit/>
          </a:bodyPr>
          <a:lstStyle/>
          <a:p>
            <a:r>
              <a:rPr lang="en-AU" sz="4000"/>
              <a:t>Next Steps</a:t>
            </a:r>
          </a:p>
        </p:txBody>
      </p:sp>
      <p:sp>
        <p:nvSpPr>
          <p:cNvPr id="5" name="Content Placeholder 4">
            <a:extLst>
              <a:ext uri="{FF2B5EF4-FFF2-40B4-BE49-F238E27FC236}">
                <a16:creationId xmlns:a16="http://schemas.microsoft.com/office/drawing/2014/main" id="{6D390E06-130A-43B8-92A8-C61B08413BE8}"/>
              </a:ext>
            </a:extLst>
          </p:cNvPr>
          <p:cNvSpPr>
            <a:spLocks noGrp="1"/>
          </p:cNvSpPr>
          <p:nvPr>
            <p:ph idx="1"/>
          </p:nvPr>
        </p:nvSpPr>
        <p:spPr/>
        <p:txBody>
          <a:bodyPr>
            <a:normAutofit/>
          </a:bodyPr>
          <a:lstStyle/>
          <a:p>
            <a:r>
              <a:rPr lang="en-AU" sz="2000"/>
              <a:t>AEMO is progressing activities for a go-live on 31-May-21 with the Go/No-Go decision on 14-May-21</a:t>
            </a:r>
          </a:p>
          <a:p>
            <a:r>
              <a:rPr lang="en-AU" sz="2000"/>
              <a:t>AEMO will provide an update on the checkpoint criteria to the RWG on 04-May-21 </a:t>
            </a:r>
          </a:p>
          <a:p>
            <a:r>
              <a:rPr lang="en-AU" sz="2000"/>
              <a:t>AEMO proposes a 30-minute update session for PCF on 07-May-21</a:t>
            </a:r>
          </a:p>
        </p:txBody>
      </p:sp>
      <p:sp>
        <p:nvSpPr>
          <p:cNvPr id="4" name="Slide Number Placeholder 3">
            <a:extLst>
              <a:ext uri="{FF2B5EF4-FFF2-40B4-BE49-F238E27FC236}">
                <a16:creationId xmlns:a16="http://schemas.microsoft.com/office/drawing/2014/main" id="{422FC81E-3FF1-44CD-A191-1D41972FFB6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sp>
        <p:nvSpPr>
          <p:cNvPr id="3" name="Rectangle 2">
            <a:extLst>
              <a:ext uri="{FF2B5EF4-FFF2-40B4-BE49-F238E27FC236}">
                <a16:creationId xmlns:a16="http://schemas.microsoft.com/office/drawing/2014/main" id="{46714FA2-D005-4998-B750-32998D1106EA}"/>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en-AU" sz="1800" b="0" i="0" u="none" strike="noStrike" kern="1200" cap="none" spc="0" normalizeH="0" baseline="0" noProof="0">
              <a:ln>
                <a:noFill/>
              </a:ln>
              <a:solidFill>
                <a:srgbClr val="222324"/>
              </a:solidFill>
              <a:effectLst/>
              <a:uLnTx/>
              <a:uFillTx/>
              <a:latin typeface="Tw Cen MT" panose="020B0602020104020603"/>
              <a:ea typeface="+mn-ea"/>
              <a:cs typeface="+mn-cs"/>
            </a:endParaRPr>
          </a:p>
        </p:txBody>
      </p:sp>
      <p:sp>
        <p:nvSpPr>
          <p:cNvPr id="6" name="Rectangle 5">
            <a:extLst>
              <a:ext uri="{FF2B5EF4-FFF2-40B4-BE49-F238E27FC236}">
                <a16:creationId xmlns:a16="http://schemas.microsoft.com/office/drawing/2014/main" id="{7CD6BEC0-72D4-4604-A20B-5EAFACB7A5A6}"/>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en-AU" sz="1800" b="0" i="0" u="none" strike="noStrike" kern="1200" cap="none" spc="0" normalizeH="0" baseline="0" noProof="0">
              <a:ln>
                <a:noFill/>
              </a:ln>
              <a:solidFill>
                <a:srgbClr val="222324"/>
              </a:solidFill>
              <a:effectLst/>
              <a:uLnTx/>
              <a:uFillTx/>
              <a:latin typeface="Tw Cen MT" panose="020B0602020104020603"/>
              <a:ea typeface="+mn-ea"/>
              <a:cs typeface="+mn-cs"/>
            </a:endParaRPr>
          </a:p>
        </p:txBody>
      </p:sp>
      <p:sp>
        <p:nvSpPr>
          <p:cNvPr id="8" name="Rectangle 7">
            <a:extLst>
              <a:ext uri="{FF2B5EF4-FFF2-40B4-BE49-F238E27FC236}">
                <a16:creationId xmlns:a16="http://schemas.microsoft.com/office/drawing/2014/main" id="{B1DF8A4B-B009-4CCA-9E7A-56871EE4D108}"/>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en-AU" sz="1800" b="0" i="0" u="none" strike="noStrike" kern="1200" cap="none" spc="0" normalizeH="0" baseline="0" noProof="0">
              <a:ln>
                <a:noFill/>
              </a:ln>
              <a:solidFill>
                <a:srgbClr val="222324"/>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882336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Readiness Working Group Update</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Greg Minney</a:t>
            </a:r>
          </a:p>
        </p:txBody>
      </p:sp>
    </p:spTree>
    <p:extLst>
      <p:ext uri="{BB962C8B-B14F-4D97-AF65-F5344CB8AC3E}">
        <p14:creationId xmlns:p14="http://schemas.microsoft.com/office/powerpoint/2010/main" val="432019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136525"/>
            <a:ext cx="11408391" cy="1189039"/>
          </a:xfrm>
        </p:spPr>
        <p:txBody>
          <a:bodyPr>
            <a:normAutofit/>
          </a:bodyPr>
          <a:lstStyle/>
          <a:p>
            <a:r>
              <a:rPr lang="en-AU"/>
              <a:t>Market Trial Planning</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631053"/>
            <a:ext cx="11694382" cy="5032375"/>
          </a:xfrm>
        </p:spPr>
        <p:txBody>
          <a:bodyPr vert="horz" lIns="36000" tIns="45720" rIns="36000" bIns="45720" rtlCol="0" anchor="t">
            <a:normAutofit/>
          </a:bodyPr>
          <a:lstStyle/>
          <a:p>
            <a:pPr marL="0" indent="0">
              <a:buNone/>
            </a:pPr>
            <a:r>
              <a:rPr lang="en-AU" sz="1800" b="1"/>
              <a:t>Market Trial Focus Group established to develop initial view of industry scenarios to agree scope of 5MS market trial</a:t>
            </a:r>
          </a:p>
          <a:p>
            <a:pPr>
              <a:lnSpc>
                <a:spcPct val="100000"/>
              </a:lnSpc>
              <a:spcBef>
                <a:spcPts val="600"/>
              </a:spcBef>
            </a:pPr>
            <a:r>
              <a:rPr lang="en-AU" sz="1600"/>
              <a:t>Initial MTFG Session (29</a:t>
            </a:r>
            <a:r>
              <a:rPr lang="en-AU" sz="1600" baseline="30000"/>
              <a:t>th</a:t>
            </a:r>
            <a:r>
              <a:rPr lang="en-AU" sz="1600"/>
              <a:t> March) identified suggested priority scenarios</a:t>
            </a:r>
          </a:p>
          <a:p>
            <a:pPr>
              <a:lnSpc>
                <a:spcPct val="100000"/>
              </a:lnSpc>
              <a:spcBef>
                <a:spcPts val="600"/>
              </a:spcBef>
            </a:pPr>
            <a:r>
              <a:rPr lang="en-AU" sz="1600"/>
              <a:t>ITWG to consider scenarios (27</a:t>
            </a:r>
            <a:r>
              <a:rPr lang="en-AU" sz="1600" baseline="30000"/>
              <a:t>th</a:t>
            </a:r>
            <a:r>
              <a:rPr lang="en-AU" sz="1600"/>
              <a:t> April) and provide further input</a:t>
            </a:r>
          </a:p>
          <a:p>
            <a:pPr marL="0" indent="0">
              <a:lnSpc>
                <a:spcPct val="100000"/>
              </a:lnSpc>
              <a:spcBef>
                <a:spcPts val="1200"/>
              </a:spcBef>
              <a:buNone/>
            </a:pPr>
            <a:r>
              <a:rPr lang="en-AU" sz="1800" b="1"/>
              <a:t>Scenarios identified to date include:</a:t>
            </a:r>
          </a:p>
          <a:p>
            <a:pPr>
              <a:lnSpc>
                <a:spcPct val="100000"/>
              </a:lnSpc>
              <a:spcBef>
                <a:spcPts val="600"/>
              </a:spcBef>
            </a:pPr>
            <a:r>
              <a:rPr lang="en-AU" sz="1600"/>
              <a:t>30-5 minute settlement week (5 days 30 / 2 days 5 minute)</a:t>
            </a:r>
          </a:p>
          <a:p>
            <a:pPr>
              <a:lnSpc>
                <a:spcPct val="100000"/>
              </a:lnSpc>
              <a:spcBef>
                <a:spcPts val="600"/>
              </a:spcBef>
            </a:pPr>
            <a:r>
              <a:rPr lang="en-AU" sz="1600"/>
              <a:t>Daily / weekly  operation of 5 minute settlement operations</a:t>
            </a:r>
          </a:p>
          <a:p>
            <a:pPr>
              <a:lnSpc>
                <a:spcPct val="100000"/>
              </a:lnSpc>
              <a:spcBef>
                <a:spcPts val="600"/>
              </a:spcBef>
            </a:pPr>
            <a:r>
              <a:rPr lang="en-AU" sz="1600"/>
              <a:t>Bidding scenarios incorporating price sensitivities, rolling sum pricing, intervention data</a:t>
            </a:r>
          </a:p>
          <a:p>
            <a:pPr marL="0" indent="0">
              <a:lnSpc>
                <a:spcPct val="100000"/>
              </a:lnSpc>
              <a:spcBef>
                <a:spcPts val="1200"/>
              </a:spcBef>
              <a:buNone/>
            </a:pPr>
            <a:r>
              <a:rPr lang="en-AU" sz="1800" b="1"/>
              <a:t>Metering scenarios in general to support settlement testing scenarios</a:t>
            </a:r>
          </a:p>
          <a:p>
            <a:r>
              <a:rPr lang="en-AU" sz="1600"/>
              <a:t>UFE reports run on the basis of available test data , so can be tested for functionality not data outcomes</a:t>
            </a:r>
          </a:p>
          <a:p>
            <a:pPr marL="0" indent="0">
              <a:lnSpc>
                <a:spcPct val="100000"/>
              </a:lnSpc>
              <a:spcBef>
                <a:spcPts val="1200"/>
              </a:spcBef>
              <a:buNone/>
            </a:pPr>
            <a:r>
              <a:rPr lang="en-AU" sz="1800" b="1"/>
              <a:t>Consideration to be given to incorporating scenarios where execution enables some level of customer switching support</a:t>
            </a:r>
          </a:p>
          <a:p>
            <a:pPr>
              <a:lnSpc>
                <a:spcPct val="100000"/>
              </a:lnSpc>
              <a:spcBef>
                <a:spcPts val="600"/>
              </a:spcBef>
            </a:pPr>
            <a:r>
              <a:rPr lang="en-AU" sz="1600"/>
              <a:t>Issues and exceptions arising will not be addressed by 5MS program</a:t>
            </a:r>
          </a:p>
          <a:p>
            <a:pPr>
              <a:lnSpc>
                <a:spcPct val="100000"/>
              </a:lnSpc>
              <a:spcBef>
                <a:spcPts val="600"/>
              </a:spcBef>
            </a:pPr>
            <a:r>
              <a:rPr lang="en-AU" sz="1600"/>
              <a:t>Enables some co-ordination of activity between participant groups</a:t>
            </a:r>
          </a:p>
          <a:p>
            <a:pPr marL="0" indent="0">
              <a:lnSpc>
                <a:spcPct val="100000"/>
              </a:lnSpc>
              <a:buNone/>
            </a:pPr>
            <a:r>
              <a:rPr lang="en-AU" sz="1800" b="1"/>
              <a:t>Once scenarios agreed, industry participation and pairing will be established.</a:t>
            </a:r>
          </a:p>
          <a:p>
            <a:pPr lvl="1"/>
            <a:endParaRPr lang="en-AU" sz="1800"/>
          </a:p>
          <a:p>
            <a:pPr lvl="1"/>
            <a:endParaRPr lang="en-AU" sz="80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499904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694380" cy="1189039"/>
          </a:xfrm>
        </p:spPr>
        <p:txBody>
          <a:bodyPr>
            <a:normAutofit/>
          </a:bodyPr>
          <a:lstStyle/>
          <a:p>
            <a:r>
              <a:rPr lang="en-AU"/>
              <a:t>Industry Test Progress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pPr marL="0" indent="0">
              <a:buNone/>
            </a:pPr>
            <a:r>
              <a:rPr lang="en-AU" sz="1800" b="1"/>
              <a:t>Settlements Industry Testing</a:t>
            </a:r>
          </a:p>
          <a:p>
            <a:r>
              <a:rPr lang="en-AU" sz="1600"/>
              <a:t>Industry Test period commenced 22</a:t>
            </a:r>
            <a:r>
              <a:rPr lang="en-AU" sz="1600" baseline="30000"/>
              <a:t>nd</a:t>
            </a:r>
            <a:r>
              <a:rPr lang="en-AU" sz="1600"/>
              <a:t> March</a:t>
            </a:r>
          </a:p>
          <a:p>
            <a:r>
              <a:rPr lang="en-AU" sz="1600"/>
              <a:t>3 settlement runs provided for industry consumption from current MSATS platform:</a:t>
            </a:r>
          </a:p>
          <a:p>
            <a:pPr lvl="1">
              <a:buFontTx/>
              <a:buChar char="–"/>
            </a:pPr>
            <a:r>
              <a:rPr lang="en-AU" sz="1400"/>
              <a:t>Runs can be compared to production run at same point in time</a:t>
            </a:r>
          </a:p>
          <a:p>
            <a:pPr lvl="1">
              <a:buFontTx/>
              <a:buChar char="–"/>
            </a:pPr>
            <a:r>
              <a:rPr lang="en-AU" sz="1400"/>
              <a:t>Forms basis of settlement platform operation at platform go-live (17</a:t>
            </a:r>
            <a:r>
              <a:rPr lang="en-AU" sz="1400" baseline="30000"/>
              <a:t>th</a:t>
            </a:r>
            <a:r>
              <a:rPr lang="en-AU" sz="1400"/>
              <a:t> May)</a:t>
            </a:r>
          </a:p>
          <a:p>
            <a:r>
              <a:rPr lang="en-AU" sz="1600"/>
              <a:t>Further 3 Settlement runs to be provided for industry consumption from new Retail Platform</a:t>
            </a:r>
          </a:p>
          <a:p>
            <a:pPr lvl="1">
              <a:buFontTx/>
              <a:buChar char="–"/>
            </a:pPr>
            <a:r>
              <a:rPr lang="en-AU" sz="1400"/>
              <a:t>Runs will also provide opportunity to compare against equivalent production settlement runs</a:t>
            </a:r>
          </a:p>
          <a:p>
            <a:pPr lvl="1">
              <a:buFontTx/>
              <a:buChar char="–"/>
            </a:pPr>
            <a:r>
              <a:rPr lang="en-AU" sz="1400"/>
              <a:t>Forms basis of settlement operation against retail platform from 31st May</a:t>
            </a:r>
          </a:p>
          <a:p>
            <a:r>
              <a:rPr lang="en-AU" sz="1600"/>
              <a:t>All settlements industry testing performed @ 30 minute as this is basis of platform go-live</a:t>
            </a:r>
          </a:p>
          <a:p>
            <a:pPr marL="0" indent="0">
              <a:buNone/>
            </a:pPr>
            <a:r>
              <a:rPr lang="en-AU" sz="1800" b="1"/>
              <a:t>Retail Invitation Industry testing:</a:t>
            </a:r>
          </a:p>
          <a:p>
            <a:r>
              <a:rPr lang="en-AU" sz="1600"/>
              <a:t>Scheduled commence 19</a:t>
            </a:r>
            <a:r>
              <a:rPr lang="en-AU" sz="1600" baseline="30000"/>
              <a:t>th</a:t>
            </a:r>
            <a:r>
              <a:rPr lang="en-AU" sz="1600"/>
              <a:t> April with participant shakeout</a:t>
            </a:r>
          </a:p>
          <a:p>
            <a:r>
              <a:rPr lang="en-AU" sz="1600"/>
              <a:t>Scenarios and participant pairings agreed </a:t>
            </a:r>
          </a:p>
          <a:p>
            <a:r>
              <a:rPr lang="en-AU" sz="1600"/>
              <a:t>Daily meetings to review progress and issue resolution – open to all participants</a:t>
            </a:r>
          </a:p>
          <a:p>
            <a:r>
              <a:rPr lang="en-AU" sz="1600"/>
              <a:t>Daily testing progress report and defect report  will be issued to RWG, SWG &amp; ITWG​</a:t>
            </a:r>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3151811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694380" cy="1189039"/>
          </a:xfrm>
        </p:spPr>
        <p:txBody>
          <a:bodyPr>
            <a:normAutofit/>
          </a:bodyPr>
          <a:lstStyle/>
          <a:p>
            <a:r>
              <a:rPr lang="en-AU"/>
              <a:t>Readiness Survey #7</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r>
              <a:rPr lang="en-AU" sz="1800"/>
              <a:t>Closure date for responses to Industry Readiness Survey #7 was 15</a:t>
            </a:r>
            <a:r>
              <a:rPr lang="en-AU" sz="1800" baseline="30000"/>
              <a:t>th</a:t>
            </a:r>
            <a:r>
              <a:rPr lang="en-AU" sz="1800"/>
              <a:t> April </a:t>
            </a:r>
          </a:p>
          <a:p>
            <a:r>
              <a:rPr lang="en-AU" sz="1800"/>
              <a:t>Readiness report will be issued on the 29</a:t>
            </a:r>
            <a:r>
              <a:rPr lang="en-AU" sz="1800" baseline="30000"/>
              <a:t>th</a:t>
            </a:r>
            <a:r>
              <a:rPr lang="en-AU" sz="1800"/>
              <a:t> April for review at RWG on 4</a:t>
            </a:r>
            <a:r>
              <a:rPr lang="en-AU" sz="1800" baseline="30000"/>
              <a:t>th</a:t>
            </a:r>
            <a:r>
              <a:rPr lang="en-AU" sz="1800"/>
              <a:t> May</a:t>
            </a:r>
          </a:p>
          <a:p>
            <a:r>
              <a:rPr lang="en-AU" sz="1800"/>
              <a:t>An initial summary of results will be provided in an update at the PCF meeting on the 23</a:t>
            </a:r>
            <a:r>
              <a:rPr lang="en-AU" sz="1800" baseline="30000"/>
              <a:t>rd</a:t>
            </a:r>
            <a:r>
              <a:rPr lang="en-AU" sz="1800"/>
              <a:t> April</a:t>
            </a:r>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643024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B0A05D-DD29-4C6B-B395-B02E83FDF765}"/>
              </a:ext>
            </a:extLst>
          </p:cNvPr>
          <p:cNvSpPr>
            <a:spLocks noGrp="1"/>
          </p:cNvSpPr>
          <p:nvPr>
            <p:ph type="sldNum" sz="quarter" idx="12"/>
          </p:nvPr>
        </p:nvSpPr>
        <p:spPr/>
        <p:txBody>
          <a:bodyPr/>
          <a:lstStyle/>
          <a:p>
            <a:fld id="{4EC81F68-4976-451A-B2E9-79BCBD2F70CC}" type="slidenum">
              <a:rPr lang="en-AU" smtClean="0"/>
              <a:t>21</a:t>
            </a:fld>
            <a:endParaRPr lang="en-AU"/>
          </a:p>
        </p:txBody>
      </p:sp>
      <p:sp>
        <p:nvSpPr>
          <p:cNvPr id="16" name="Title 1">
            <a:extLst>
              <a:ext uri="{FF2B5EF4-FFF2-40B4-BE49-F238E27FC236}">
                <a16:creationId xmlns:a16="http://schemas.microsoft.com/office/drawing/2014/main" id="{E191725C-2F36-4747-85A1-AFF339BBDBE4}"/>
              </a:ext>
            </a:extLst>
          </p:cNvPr>
          <p:cNvSpPr txBox="1">
            <a:spLocks/>
          </p:cNvSpPr>
          <p:nvPr/>
        </p:nvSpPr>
        <p:spPr>
          <a:xfrm>
            <a:off x="158261" y="136527"/>
            <a:ext cx="11702561" cy="1189039"/>
          </a:xfrm>
          <a:prstGeom prst="rect">
            <a:avLst/>
          </a:prstGeom>
        </p:spPr>
        <p:txBody>
          <a:bodyPr vert="horz" lIns="91440" tIns="45720" rIns="91440" bIns="45720" rtlCol="0" anchor="b" anchorCtr="0">
            <a:normAutofit/>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US"/>
              <a:t>Readiness Survey # 7 Initial Observations –</a:t>
            </a:r>
          </a:p>
          <a:p>
            <a:r>
              <a:rPr lang="en-US" sz="2000"/>
              <a:t>Coverage and Essential Capability</a:t>
            </a:r>
            <a:endParaRPr lang="en-AU" sz="2000"/>
          </a:p>
        </p:txBody>
      </p:sp>
      <p:sp>
        <p:nvSpPr>
          <p:cNvPr id="5" name="TextBox 4">
            <a:extLst>
              <a:ext uri="{FF2B5EF4-FFF2-40B4-BE49-F238E27FC236}">
                <a16:creationId xmlns:a16="http://schemas.microsoft.com/office/drawing/2014/main" id="{F6EA8A39-CBF4-4C26-B76E-52CCB8EE4CAB}"/>
              </a:ext>
            </a:extLst>
          </p:cNvPr>
          <p:cNvSpPr txBox="1"/>
          <p:nvPr/>
        </p:nvSpPr>
        <p:spPr>
          <a:xfrm>
            <a:off x="6276095" y="1433261"/>
            <a:ext cx="5153477" cy="1384995"/>
          </a:xfrm>
          <a:prstGeom prst="rect">
            <a:avLst/>
          </a:prstGeom>
          <a:noFill/>
        </p:spPr>
        <p:txBody>
          <a:bodyPr wrap="square" lIns="91440" tIns="45720" rIns="91440" bIns="45720" rtlCol="0" anchor="t">
            <a:spAutoFit/>
          </a:bodyPr>
          <a:lstStyle/>
          <a:p>
            <a:r>
              <a:rPr lang="en-AU" sz="1200" b="1"/>
              <a:t>Coverage:</a:t>
            </a:r>
          </a:p>
          <a:p>
            <a:pPr marL="285750" indent="-285750">
              <a:buFont typeface="Arial" panose="020B0604020202020204" pitchFamily="34" charset="0"/>
              <a:buChar char="•"/>
            </a:pPr>
            <a:r>
              <a:rPr lang="en-AU" sz="1200"/>
              <a:t>45 organisations have responded to the seventh round of readiness reporting, as of 20 April, with increase of 6 in role responses</a:t>
            </a:r>
            <a:endParaRPr lang="en-AU" sz="1200">
              <a:cs typeface="Segoe UI Semilight"/>
            </a:endParaRPr>
          </a:p>
          <a:p>
            <a:pPr marL="285750" indent="-285750">
              <a:buFont typeface="Arial" panose="020B0604020202020204" pitchFamily="34" charset="0"/>
              <a:buChar char="•"/>
            </a:pPr>
            <a:r>
              <a:rPr lang="en-AU" sz="1200"/>
              <a:t>Retailer coverage lower than expected (83.7%) due to one key Retailer not submitting a survey response, follow up in progress</a:t>
            </a:r>
            <a:endParaRPr lang="en-AU" sz="1200">
              <a:cs typeface="Segoe UI Semilight"/>
            </a:endParaRPr>
          </a:p>
          <a:p>
            <a:pPr marL="285750" indent="-285750">
              <a:buFont typeface="Arial" panose="020B0604020202020204" pitchFamily="34" charset="0"/>
              <a:buChar char="•"/>
            </a:pPr>
            <a:r>
              <a:rPr lang="en-AU" sz="1200"/>
              <a:t>40/45 participants intend to participate in Market trials</a:t>
            </a:r>
            <a:endParaRPr lang="en-AU" sz="1200">
              <a:cs typeface="Segoe UI Semilight"/>
            </a:endParaRPr>
          </a:p>
          <a:p>
            <a:pPr marL="742950" lvl="1" indent="-285750">
              <a:buFont typeface="Arial" panose="020B0604020202020204" pitchFamily="34" charset="0"/>
              <a:buChar char="•"/>
            </a:pPr>
            <a:endParaRPr lang="en-AU" sz="1200"/>
          </a:p>
        </p:txBody>
      </p:sp>
      <p:sp>
        <p:nvSpPr>
          <p:cNvPr id="8" name="TextBox 7">
            <a:extLst>
              <a:ext uri="{FF2B5EF4-FFF2-40B4-BE49-F238E27FC236}">
                <a16:creationId xmlns:a16="http://schemas.microsoft.com/office/drawing/2014/main" id="{EB90A396-E56E-4879-862F-7B6790B27DED}"/>
              </a:ext>
            </a:extLst>
          </p:cNvPr>
          <p:cNvSpPr txBox="1"/>
          <p:nvPr/>
        </p:nvSpPr>
        <p:spPr>
          <a:xfrm>
            <a:off x="262092" y="3550340"/>
            <a:ext cx="5255761" cy="2123658"/>
          </a:xfrm>
          <a:prstGeom prst="rect">
            <a:avLst/>
          </a:prstGeom>
          <a:noFill/>
        </p:spPr>
        <p:txBody>
          <a:bodyPr wrap="square" lIns="91440" tIns="45720" rIns="91440" bIns="45720" rtlCol="0" anchor="t">
            <a:spAutoFit/>
          </a:bodyPr>
          <a:lstStyle/>
          <a:p>
            <a:r>
              <a:rPr lang="en-AU" sz="1200" b="1"/>
              <a:t>Essential Capability</a:t>
            </a:r>
          </a:p>
          <a:p>
            <a:pPr marL="285750" indent="-285750">
              <a:buFont typeface="Arial" panose="020B0604020202020204" pitchFamily="34" charset="0"/>
              <a:buChar char="•"/>
            </a:pPr>
            <a:r>
              <a:rPr lang="en-AU" sz="1200"/>
              <a:t>Generation essential capability criteria met -16/17 generators intend to utilise bidding transition period </a:t>
            </a:r>
            <a:endParaRPr lang="en-AU" sz="1200">
              <a:cs typeface="Segoe UI Semilight"/>
            </a:endParaRPr>
          </a:p>
          <a:p>
            <a:pPr marL="285750" indent="-285750">
              <a:buFont typeface="Arial" panose="020B0604020202020204" pitchFamily="34" charset="0"/>
              <a:buChar char="•"/>
            </a:pPr>
            <a:r>
              <a:rPr lang="en-AU" sz="1200"/>
              <a:t>Previous “late” status recovered by MP</a:t>
            </a:r>
            <a:endParaRPr lang="en-AU" sz="1200">
              <a:cs typeface="Segoe UI Semilight"/>
            </a:endParaRPr>
          </a:p>
          <a:p>
            <a:pPr marL="285750" indent="-285750">
              <a:buFont typeface="Arial" panose="020B0604020202020204" pitchFamily="34" charset="0"/>
              <a:buChar char="•"/>
            </a:pPr>
            <a:r>
              <a:rPr lang="en-AU" sz="1200"/>
              <a:t>MSP is reporting on track against compliance obligations but amber against AEMO MTP readiness criteria due to minimal schedule contingency. AEMO discussing contingency approach with the MSP.</a:t>
            </a:r>
            <a:endParaRPr lang="en-AU" sz="1200">
              <a:cs typeface="Segoe UI Semilight"/>
            </a:endParaRPr>
          </a:p>
          <a:p>
            <a:pPr marL="285750" indent="-285750">
              <a:buFont typeface="Arial" panose="020B0604020202020204" pitchFamily="34" charset="0"/>
              <a:buChar char="•"/>
            </a:pPr>
            <a:r>
              <a:rPr lang="en-AU" sz="1200"/>
              <a:t>AEMO criteria re deployment of MDM remains at Amber Status: ahead of planned 31 May </a:t>
            </a:r>
            <a:endParaRPr lang="en-AU" sz="1200">
              <a:cs typeface="Segoe UI Semilight"/>
            </a:endParaRPr>
          </a:p>
          <a:p>
            <a:pPr marL="285750" indent="-285750">
              <a:buFont typeface="Arial" panose="020B0604020202020204" pitchFamily="34" charset="0"/>
              <a:buChar char="•"/>
            </a:pPr>
            <a:r>
              <a:rPr lang="en-AU" sz="1200"/>
              <a:t>Settlements platform on track for 17 May deployment</a:t>
            </a:r>
            <a:endParaRPr lang="en-AU" sz="1200">
              <a:cs typeface="Segoe UI Semilight"/>
            </a:endParaRPr>
          </a:p>
          <a:p>
            <a:pPr marL="285750" indent="-285750">
              <a:buFont typeface="Arial" panose="020B0604020202020204" pitchFamily="34" charset="0"/>
              <a:buChar char="•"/>
            </a:pPr>
            <a:r>
              <a:rPr lang="en-AU" sz="1200"/>
              <a:t>AEMO Bidding platform deployed 1 April </a:t>
            </a:r>
            <a:endParaRPr lang="en-AU" sz="1200">
              <a:cs typeface="Segoe UI Semilight"/>
            </a:endParaRPr>
          </a:p>
        </p:txBody>
      </p:sp>
      <p:pic>
        <p:nvPicPr>
          <p:cNvPr id="2" name="Picture 1">
            <a:extLst>
              <a:ext uri="{FF2B5EF4-FFF2-40B4-BE49-F238E27FC236}">
                <a16:creationId xmlns:a16="http://schemas.microsoft.com/office/drawing/2014/main" id="{ADA71BB6-3228-48AA-B3E6-DEE6663CF336}"/>
              </a:ext>
            </a:extLst>
          </p:cNvPr>
          <p:cNvPicPr>
            <a:picLocks noChangeAspect="1"/>
          </p:cNvPicPr>
          <p:nvPr/>
        </p:nvPicPr>
        <p:blipFill>
          <a:blip r:embed="rId2"/>
          <a:stretch>
            <a:fillRect/>
          </a:stretch>
        </p:blipFill>
        <p:spPr>
          <a:xfrm>
            <a:off x="263769" y="1402434"/>
            <a:ext cx="5498889" cy="1945962"/>
          </a:xfrm>
          <a:prstGeom prst="rect">
            <a:avLst/>
          </a:prstGeom>
        </p:spPr>
      </p:pic>
      <p:sp>
        <p:nvSpPr>
          <p:cNvPr id="9" name="TextBox 8">
            <a:extLst>
              <a:ext uri="{FF2B5EF4-FFF2-40B4-BE49-F238E27FC236}">
                <a16:creationId xmlns:a16="http://schemas.microsoft.com/office/drawing/2014/main" id="{E0719D62-DE0D-4FD8-887C-EAE2473C452C}"/>
              </a:ext>
            </a:extLst>
          </p:cNvPr>
          <p:cNvSpPr txBox="1"/>
          <p:nvPr/>
        </p:nvSpPr>
        <p:spPr>
          <a:xfrm>
            <a:off x="262092" y="5848518"/>
            <a:ext cx="6767768" cy="1015663"/>
          </a:xfrm>
          <a:prstGeom prst="rect">
            <a:avLst/>
          </a:prstGeom>
          <a:noFill/>
        </p:spPr>
        <p:txBody>
          <a:bodyPr wrap="square" lIns="91440" tIns="45720" rIns="91440" bIns="45720" rtlCol="0" anchor="t">
            <a:spAutoFit/>
          </a:bodyPr>
          <a:lstStyle/>
          <a:p>
            <a:r>
              <a:rPr lang="en-AU" sz="1200" b="1"/>
              <a:t>Other Participant Criteria</a:t>
            </a:r>
          </a:p>
          <a:p>
            <a:pPr marL="285750" indent="-285750">
              <a:buFont typeface="Arial" panose="020B0604020202020204" pitchFamily="34" charset="0"/>
              <a:buChar char="•"/>
            </a:pPr>
            <a:r>
              <a:rPr lang="en-AU" sz="1200"/>
              <a:t>DNSPs in Victorian Jurisdiction reporting at risk or late for some GS installation and data population activities, impact assessments being sought</a:t>
            </a:r>
            <a:endParaRPr lang="en-AU" sz="1200">
              <a:cs typeface="Segoe UI Semilight"/>
            </a:endParaRPr>
          </a:p>
          <a:p>
            <a:pPr marL="285750" indent="-285750">
              <a:buFont typeface="Arial" panose="020B0604020202020204" pitchFamily="34" charset="0"/>
              <a:buChar char="•"/>
            </a:pPr>
            <a:r>
              <a:rPr lang="en-AU" sz="1200"/>
              <a:t>All retailer participants report “on track” for rule commencement, with increase in level of retail bi-lateral testing planned with a Q1/2 commencement</a:t>
            </a:r>
            <a:endParaRPr lang="en-AU" sz="1200">
              <a:cs typeface="Segoe UI Semilight"/>
            </a:endParaRPr>
          </a:p>
        </p:txBody>
      </p:sp>
      <p:pic>
        <p:nvPicPr>
          <p:cNvPr id="10" name="Picture 9">
            <a:extLst>
              <a:ext uri="{FF2B5EF4-FFF2-40B4-BE49-F238E27FC236}">
                <a16:creationId xmlns:a16="http://schemas.microsoft.com/office/drawing/2014/main" id="{A773CEBF-6A3F-4CF5-BC13-EC6CBD6D1DCD}"/>
              </a:ext>
            </a:extLst>
          </p:cNvPr>
          <p:cNvPicPr>
            <a:picLocks noChangeAspect="1"/>
          </p:cNvPicPr>
          <p:nvPr/>
        </p:nvPicPr>
        <p:blipFill>
          <a:blip r:embed="rId3"/>
          <a:stretch>
            <a:fillRect/>
          </a:stretch>
        </p:blipFill>
        <p:spPr>
          <a:xfrm>
            <a:off x="5844845" y="3375819"/>
            <a:ext cx="6015978" cy="2656690"/>
          </a:xfrm>
          <a:prstGeom prst="rect">
            <a:avLst/>
          </a:prstGeom>
        </p:spPr>
      </p:pic>
    </p:spTree>
    <p:extLst>
      <p:ext uri="{BB962C8B-B14F-4D97-AF65-F5344CB8AC3E}">
        <p14:creationId xmlns:p14="http://schemas.microsoft.com/office/powerpoint/2010/main" val="48506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694380" cy="1189039"/>
          </a:xfrm>
        </p:spPr>
        <p:txBody>
          <a:bodyPr>
            <a:normAutofit/>
          </a:bodyPr>
          <a:lstStyle/>
          <a:p>
            <a:r>
              <a:rPr lang="en-AU"/>
              <a:t>RWG/TFG/ITWG Update </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640480"/>
            <a:ext cx="11694382" cy="5032375"/>
          </a:xfrm>
        </p:spPr>
        <p:txBody>
          <a:bodyPr vert="horz" lIns="91440" tIns="45720" rIns="91440" bIns="45720" rtlCol="0" anchor="t">
            <a:normAutofit/>
          </a:bodyPr>
          <a:lstStyle/>
          <a:p>
            <a:pPr>
              <a:lnSpc>
                <a:spcPct val="100000"/>
              </a:lnSpc>
              <a:spcBef>
                <a:spcPts val="1200"/>
              </a:spcBef>
            </a:pPr>
            <a:r>
              <a:rPr lang="en-AU" sz="1800"/>
              <a:t>Upcoming MTP activity</a:t>
            </a:r>
            <a:endParaRPr lang="en-US" sz="1800"/>
          </a:p>
          <a:p>
            <a:pPr>
              <a:lnSpc>
                <a:spcPct val="100000"/>
              </a:lnSpc>
              <a:spcBef>
                <a:spcPts val="1200"/>
              </a:spcBef>
            </a:pPr>
            <a:r>
              <a:rPr lang="en-AU" sz="1800"/>
              <a:t>RWG Agenda:</a:t>
            </a:r>
          </a:p>
          <a:p>
            <a:pPr lvl="1">
              <a:buFontTx/>
              <a:buChar char="–"/>
            </a:pPr>
            <a:r>
              <a:rPr lang="en-AU" sz="1600"/>
              <a:t>Program progress toward May 31 go-live</a:t>
            </a:r>
          </a:p>
          <a:p>
            <a:pPr lvl="1">
              <a:buFontTx/>
              <a:buChar char="–"/>
            </a:pPr>
            <a:r>
              <a:rPr lang="en-AU" sz="1600"/>
              <a:t>Readiness Report analysis</a:t>
            </a:r>
          </a:p>
          <a:p>
            <a:pPr lvl="1">
              <a:buFontTx/>
              <a:buChar char="–"/>
            </a:pPr>
            <a:r>
              <a:rPr lang="en-AU" sz="1600"/>
              <a:t>Settlements go-live plan briefing</a:t>
            </a:r>
          </a:p>
          <a:p>
            <a:pPr lvl="1">
              <a:buFontTx/>
              <a:buChar char="–"/>
            </a:pPr>
            <a:r>
              <a:rPr lang="en-AU" sz="1600"/>
              <a:t>Retail go-live plan implications</a:t>
            </a:r>
          </a:p>
          <a:p>
            <a:pPr lvl="1">
              <a:buFontTx/>
              <a:buChar char="–"/>
            </a:pPr>
            <a:r>
              <a:rPr lang="en-AU" sz="1600"/>
              <a:t>Contingency plans</a:t>
            </a:r>
          </a:p>
          <a:p>
            <a:pPr>
              <a:lnSpc>
                <a:spcPct val="100000"/>
              </a:lnSpc>
              <a:spcBef>
                <a:spcPts val="1200"/>
              </a:spcBef>
            </a:pPr>
            <a:r>
              <a:rPr lang="en-AU" sz="1800"/>
              <a:t>ITWG:</a:t>
            </a:r>
          </a:p>
          <a:p>
            <a:pPr lvl="1">
              <a:buFontTx/>
              <a:buChar char="–"/>
            </a:pPr>
            <a:r>
              <a:rPr lang="en-AU" sz="1600"/>
              <a:t>Market Trial Scenarios</a:t>
            </a:r>
          </a:p>
          <a:p>
            <a:pPr lvl="1">
              <a:buFontTx/>
              <a:buChar char="–"/>
            </a:pPr>
            <a:r>
              <a:rPr lang="en-AU" sz="1600"/>
              <a:t>Invitation Industry test progress</a:t>
            </a:r>
          </a:p>
          <a:p>
            <a:pPr>
              <a:lnSpc>
                <a:spcPct val="100000"/>
              </a:lnSpc>
              <a:spcBef>
                <a:spcPts val="1200"/>
              </a:spcBef>
            </a:pPr>
            <a:r>
              <a:rPr lang="en-AU" sz="1800"/>
              <a:t>TFG</a:t>
            </a:r>
            <a:endParaRPr lang="en-AU" sz="1600"/>
          </a:p>
          <a:p>
            <a:pPr lvl="1">
              <a:buFontTx/>
              <a:buChar char="–"/>
            </a:pPr>
            <a:r>
              <a:rPr lang="en-AU" sz="1600"/>
              <a:t>CATS volume and meter rollout analysis</a:t>
            </a:r>
          </a:p>
          <a:p>
            <a:pPr lvl="1">
              <a:buFontTx/>
              <a:buChar char="–"/>
            </a:pPr>
            <a:r>
              <a:rPr lang="en-AU" sz="1600"/>
              <a:t>GLOPOOL plans</a:t>
            </a:r>
          </a:p>
          <a:p>
            <a:pPr lvl="1">
              <a:buFontTx/>
              <a:buChar char="–"/>
            </a:pPr>
            <a:r>
              <a:rPr lang="en-AU" sz="1600"/>
              <a:t>Rollout plan updates</a:t>
            </a:r>
          </a:p>
          <a:p>
            <a:pPr lvl="1"/>
            <a:endParaRPr lang="en-AU" sz="1600"/>
          </a:p>
          <a:p>
            <a:pPr lvl="1"/>
            <a:endParaRPr lang="en-AU" sz="1600"/>
          </a:p>
          <a:p>
            <a:endParaRPr lang="en-AU" sz="1200"/>
          </a:p>
          <a:p>
            <a:endParaRPr lang="en-AU" sz="120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92905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Industry Risks and Issues</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endParaRPr lang="en-US"/>
          </a:p>
        </p:txBody>
      </p:sp>
    </p:spTree>
    <p:extLst>
      <p:ext uri="{BB962C8B-B14F-4D97-AF65-F5344CB8AC3E}">
        <p14:creationId xmlns:p14="http://schemas.microsoft.com/office/powerpoint/2010/main" val="83721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Purpose of this Risk Review</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694382" cy="5032375"/>
          </a:xfrm>
        </p:spPr>
        <p:txBody>
          <a:bodyPr>
            <a:normAutofit/>
          </a:bodyPr>
          <a:lstStyle/>
          <a:p>
            <a:r>
              <a:rPr lang="en-AU" sz="2200"/>
              <a:t>Review the three key areas of risk:</a:t>
            </a:r>
          </a:p>
          <a:p>
            <a:pPr lvl="1"/>
            <a:r>
              <a:rPr lang="en-AU" sz="2200"/>
              <a:t>Retail delay</a:t>
            </a:r>
          </a:p>
          <a:p>
            <a:pPr lvl="1"/>
            <a:r>
              <a:rPr lang="en-AU" sz="2200"/>
              <a:t>AEMO and industry readiness</a:t>
            </a:r>
          </a:p>
          <a:p>
            <a:pPr lvl="1"/>
            <a:r>
              <a:rPr lang="en-AU" sz="2200"/>
              <a:t>Volume of regulatory change</a:t>
            </a:r>
          </a:p>
          <a:p>
            <a:r>
              <a:rPr lang="en-AU" sz="2200"/>
              <a:t>Provide an overview of the status of other PCF risks</a:t>
            </a:r>
          </a:p>
          <a:p>
            <a:r>
              <a:rPr lang="en-AU" sz="2200"/>
              <a:t>Discuss any other risks or issues that should be added to the register</a:t>
            </a:r>
          </a:p>
          <a:p>
            <a:endParaRPr lang="en-AU" sz="22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24</a:t>
            </a:fld>
            <a:endParaRPr lang="en-AU"/>
          </a:p>
        </p:txBody>
      </p:sp>
    </p:spTree>
    <p:extLst>
      <p:ext uri="{BB962C8B-B14F-4D97-AF65-F5344CB8AC3E}">
        <p14:creationId xmlns:p14="http://schemas.microsoft.com/office/powerpoint/2010/main" val="2765854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normAutofit/>
          </a:bodyPr>
          <a:lstStyle/>
          <a:p>
            <a:r>
              <a:rPr lang="en-AU" sz="3200"/>
              <a:t>Retail Risk</a:t>
            </a:r>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25</a:t>
            </a:fld>
            <a:endParaRPr lang="en-AU"/>
          </a:p>
        </p:txBody>
      </p:sp>
      <p:graphicFrame>
        <p:nvGraphicFramePr>
          <p:cNvPr id="7" name="Table 6">
            <a:extLst>
              <a:ext uri="{FF2B5EF4-FFF2-40B4-BE49-F238E27FC236}">
                <a16:creationId xmlns:a16="http://schemas.microsoft.com/office/drawing/2014/main" id="{EE2FBA87-C724-4F48-99DC-DF1AA7FBBB00}"/>
              </a:ext>
            </a:extLst>
          </p:cNvPr>
          <p:cNvGraphicFramePr>
            <a:graphicFrameLocks noGrp="1"/>
          </p:cNvGraphicFramePr>
          <p:nvPr>
            <p:extLst>
              <p:ext uri="{D42A27DB-BD31-4B8C-83A1-F6EECF244321}">
                <p14:modId xmlns:p14="http://schemas.microsoft.com/office/powerpoint/2010/main" val="3561092160"/>
              </p:ext>
            </p:extLst>
          </p:nvPr>
        </p:nvGraphicFramePr>
        <p:xfrm>
          <a:off x="1131388" y="3868368"/>
          <a:ext cx="9686850" cy="2743200"/>
        </p:xfrm>
        <a:graphic>
          <a:graphicData uri="http://schemas.openxmlformats.org/drawingml/2006/table">
            <a:tbl>
              <a:tblPr firstRow="1" bandRow="1">
                <a:tableStyleId>{21E4AEA4-8DFA-4A89-87EB-49C32662AFE0}</a:tableStyleId>
              </a:tblPr>
              <a:tblGrid>
                <a:gridCol w="553977">
                  <a:extLst>
                    <a:ext uri="{9D8B030D-6E8A-4147-A177-3AD203B41FA5}">
                      <a16:colId xmlns:a16="http://schemas.microsoft.com/office/drawing/2014/main" val="1172097240"/>
                    </a:ext>
                  </a:extLst>
                </a:gridCol>
                <a:gridCol w="4078416">
                  <a:extLst>
                    <a:ext uri="{9D8B030D-6E8A-4147-A177-3AD203B41FA5}">
                      <a16:colId xmlns:a16="http://schemas.microsoft.com/office/drawing/2014/main" val="3319107231"/>
                    </a:ext>
                  </a:extLst>
                </a:gridCol>
                <a:gridCol w="791852">
                  <a:extLst>
                    <a:ext uri="{9D8B030D-6E8A-4147-A177-3AD203B41FA5}">
                      <a16:colId xmlns:a16="http://schemas.microsoft.com/office/drawing/2014/main" val="2948922669"/>
                    </a:ext>
                  </a:extLst>
                </a:gridCol>
                <a:gridCol w="4262605">
                  <a:extLst>
                    <a:ext uri="{9D8B030D-6E8A-4147-A177-3AD203B41FA5}">
                      <a16:colId xmlns:a16="http://schemas.microsoft.com/office/drawing/2014/main" val="902862149"/>
                    </a:ext>
                  </a:extLst>
                </a:gridCol>
              </a:tblGrid>
              <a:tr h="217179">
                <a:tc>
                  <a:txBody>
                    <a:bodyPr/>
                    <a:lstStyle/>
                    <a:p>
                      <a:r>
                        <a:rPr lang="en-US" sz="1200"/>
                        <a:t>Risk ID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Residual Rating</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Comments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3693094"/>
                  </a:ext>
                </a:extLst>
              </a:tr>
              <a:tr h="1760847">
                <a:tc>
                  <a:txBody>
                    <a:bodyPr/>
                    <a:lstStyle/>
                    <a:p>
                      <a:r>
                        <a:rPr lang="en-US" sz="1200"/>
                        <a:t>R33</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strike="noStrike" noProof="0"/>
                        <a:t>Further delays to AEMO Retail Systems impact 5MS rule commencement critical path </a:t>
                      </a:r>
                    </a:p>
                    <a:p>
                      <a:pPr lvl="0" algn="l">
                        <a:lnSpc>
                          <a:spcPct val="100000"/>
                        </a:lnSpc>
                        <a:spcBef>
                          <a:spcPts val="0"/>
                        </a:spcBef>
                        <a:spcAft>
                          <a:spcPts val="0"/>
                        </a:spcAft>
                        <a:buNone/>
                      </a:pPr>
                      <a:endParaRPr lang="en-AU" sz="1200" b="1" u="sng" strike="noStrike" noProof="0"/>
                    </a:p>
                    <a:p>
                      <a:pPr lvl="0" algn="l">
                        <a:lnSpc>
                          <a:spcPct val="100000"/>
                        </a:lnSpc>
                        <a:spcBef>
                          <a:spcPts val="0"/>
                        </a:spcBef>
                        <a:spcAft>
                          <a:spcPts val="0"/>
                        </a:spcAft>
                        <a:buNone/>
                      </a:pPr>
                      <a:r>
                        <a:rPr lang="en-AU" sz="1200" b="0" u="none" strike="noStrike" noProof="0"/>
                        <a:t>There is a risk that further delays beyond those identified put the critical path through market trial to 5MS rule commencement (01-Oct-21) at risk</a:t>
                      </a:r>
                    </a:p>
                    <a:p>
                      <a:pPr lvl="0" algn="l">
                        <a:lnSpc>
                          <a:spcPct val="100000"/>
                        </a:lnSpc>
                        <a:spcBef>
                          <a:spcPts val="0"/>
                        </a:spcBef>
                        <a:spcAft>
                          <a:spcPts val="0"/>
                        </a:spcAft>
                        <a:buNone/>
                      </a:pPr>
                      <a:r>
                        <a:rPr lang="en-AU" sz="1200" b="0" u="none" strike="noStrike" noProof="0"/>
                        <a:t> </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algn="ctr"/>
                      <a:r>
                        <a:rPr lang="en-US" sz="1200"/>
                        <a:t>Significant</a:t>
                      </a:r>
                    </a:p>
                  </a:txBody>
                  <a:tcPr marL="36000" marR="3600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200" b="0"/>
                        <a:t>Risk was discussed at RWG 06-Apr. </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200" b="0"/>
                        <a:t>This risk remains a “significant” risk and is being monitored through checkpoints with the PCF.</a:t>
                      </a:r>
                    </a:p>
                    <a:p>
                      <a:pPr marL="0" marR="0" lvl="0" indent="0" algn="l" defTabSz="685800" rtl="0" eaLnBrk="1" latinLnBrk="0" hangingPunct="1">
                        <a:lnSpc>
                          <a:spcPct val="100000"/>
                        </a:lnSpc>
                        <a:spcBef>
                          <a:spcPts val="0"/>
                        </a:spcBef>
                        <a:spcAft>
                          <a:spcPts val="0"/>
                        </a:spcAft>
                        <a:buFont typeface="Arial" panose="020B0604020202020204" pitchFamily="34" charset="0"/>
                        <a:buNone/>
                      </a:pPr>
                      <a:endParaRPr lang="en-AU" sz="1200" b="0"/>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200" b="0"/>
                        <a:t>Trend remains at stable. No issue has been identified that would impact critical path.</a:t>
                      </a:r>
                      <a:endParaRPr lang="en-US" sz="1200" b="0"/>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endParaRPr lang="en-US" sz="1200"/>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200"/>
                        <a:t>Residual Likelihood: Unlikely</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200"/>
                        <a:t>Residual Consequence: Extreme</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US" sz="1200" b="1"/>
                        <a:t>Actions: </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200"/>
                        <a:t>Develop contingency plan with PCF and RWG (discussed in next section)</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1741032323"/>
                  </a:ext>
                </a:extLst>
              </a:tr>
            </a:tbl>
          </a:graphicData>
        </a:graphic>
      </p:graphicFrame>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graphicFrame>
        <p:nvGraphicFramePr>
          <p:cNvPr id="13" name="Table 12">
            <a:extLst>
              <a:ext uri="{FF2B5EF4-FFF2-40B4-BE49-F238E27FC236}">
                <a16:creationId xmlns:a16="http://schemas.microsoft.com/office/drawing/2014/main" id="{DC36C390-AD31-45C2-81E0-9CC294332DC0}"/>
              </a:ext>
            </a:extLst>
          </p:cNvPr>
          <p:cNvGraphicFramePr>
            <a:graphicFrameLocks noGrp="1"/>
          </p:cNvGraphicFramePr>
          <p:nvPr>
            <p:extLst>
              <p:ext uri="{D42A27DB-BD31-4B8C-83A1-F6EECF244321}">
                <p14:modId xmlns:p14="http://schemas.microsoft.com/office/powerpoint/2010/main" val="2407823414"/>
              </p:ext>
            </p:extLst>
          </p:nvPr>
        </p:nvGraphicFramePr>
        <p:xfrm>
          <a:off x="1131388" y="1595754"/>
          <a:ext cx="9686850" cy="2087880"/>
        </p:xfrm>
        <a:graphic>
          <a:graphicData uri="http://schemas.openxmlformats.org/drawingml/2006/table">
            <a:tbl>
              <a:tblPr firstRow="1" bandRow="1">
                <a:tableStyleId>{21E4AEA4-8DFA-4A89-87EB-49C32662AFE0}</a:tableStyleId>
              </a:tblPr>
              <a:tblGrid>
                <a:gridCol w="559695">
                  <a:extLst>
                    <a:ext uri="{9D8B030D-6E8A-4147-A177-3AD203B41FA5}">
                      <a16:colId xmlns:a16="http://schemas.microsoft.com/office/drawing/2014/main" val="2545833798"/>
                    </a:ext>
                  </a:extLst>
                </a:gridCol>
                <a:gridCol w="4046329">
                  <a:extLst>
                    <a:ext uri="{9D8B030D-6E8A-4147-A177-3AD203B41FA5}">
                      <a16:colId xmlns:a16="http://schemas.microsoft.com/office/drawing/2014/main" val="1391838440"/>
                    </a:ext>
                  </a:extLst>
                </a:gridCol>
                <a:gridCol w="824753">
                  <a:extLst>
                    <a:ext uri="{9D8B030D-6E8A-4147-A177-3AD203B41FA5}">
                      <a16:colId xmlns:a16="http://schemas.microsoft.com/office/drawing/2014/main" val="2523357595"/>
                    </a:ext>
                  </a:extLst>
                </a:gridCol>
                <a:gridCol w="4256073">
                  <a:extLst>
                    <a:ext uri="{9D8B030D-6E8A-4147-A177-3AD203B41FA5}">
                      <a16:colId xmlns:a16="http://schemas.microsoft.com/office/drawing/2014/main" val="2828452488"/>
                    </a:ext>
                  </a:extLst>
                </a:gridCol>
              </a:tblGrid>
              <a:tr h="370840">
                <a:tc>
                  <a:txBody>
                    <a:bodyPr/>
                    <a:lstStyle/>
                    <a:p>
                      <a:r>
                        <a:rPr lang="en-US" sz="1200"/>
                        <a:t>Issue ID</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Rating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Mitigations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8883"/>
                  </a:ext>
                </a:extLst>
              </a:tr>
              <a:tr h="1590040">
                <a:tc>
                  <a:txBody>
                    <a:bodyPr/>
                    <a:lstStyle/>
                    <a:p>
                      <a:r>
                        <a:rPr lang="en-US" sz="1200"/>
                        <a:t>I12</a:t>
                      </a:r>
                    </a:p>
                  </a:txBody>
                  <a:tcPr>
                    <a:lnT w="12700" cap="flat" cmpd="sng" algn="ctr">
                      <a:solidFill>
                        <a:schemeClr val="bg1"/>
                      </a:solidFill>
                      <a:prstDash val="solid"/>
                      <a:round/>
                      <a:headEnd type="none" w="med" len="med"/>
                      <a:tailEnd type="none" w="med" len="med"/>
                    </a:lnT>
                  </a:tcPr>
                </a:tc>
                <a:tc>
                  <a:txBody>
                    <a:bodyPr/>
                    <a:lstStyle/>
                    <a:p>
                      <a:pPr lvl="0" algn="l">
                        <a:lnSpc>
                          <a:spcPct val="100000"/>
                        </a:lnSpc>
                        <a:spcBef>
                          <a:spcPts val="0"/>
                        </a:spcBef>
                        <a:spcAft>
                          <a:spcPts val="0"/>
                        </a:spcAft>
                        <a:buNone/>
                      </a:pPr>
                      <a:r>
                        <a:rPr lang="en-AU" sz="1200" b="1" u="sng"/>
                        <a:t>No Remaining Contingency for Retail Deployment</a:t>
                      </a:r>
                    </a:p>
                    <a:p>
                      <a:pPr lvl="0" algn="l">
                        <a:lnSpc>
                          <a:spcPct val="100000"/>
                        </a:lnSpc>
                        <a:spcBef>
                          <a:spcPts val="0"/>
                        </a:spcBef>
                        <a:spcAft>
                          <a:spcPts val="0"/>
                        </a:spcAft>
                        <a:buNone/>
                      </a:pPr>
                      <a:endParaRPr lang="en-AU" sz="1200" b="1"/>
                    </a:p>
                    <a:p>
                      <a:pPr lvl="0" algn="l">
                        <a:lnSpc>
                          <a:spcPct val="100000"/>
                        </a:lnSpc>
                        <a:spcBef>
                          <a:spcPts val="0"/>
                        </a:spcBef>
                        <a:spcAft>
                          <a:spcPts val="0"/>
                        </a:spcAft>
                        <a:buNone/>
                      </a:pPr>
                      <a:r>
                        <a:rPr lang="en-AU" sz="1200" b="0"/>
                        <a:t>Issues identified during Dress Rehearsal 2 and Azure migration coupled with existing Retail timeline challenges mean that delays have occurred within the 5MS Retail workstream. </a:t>
                      </a:r>
                    </a:p>
                    <a:p>
                      <a:pPr lvl="0" algn="l">
                        <a:lnSpc>
                          <a:spcPct val="100000"/>
                        </a:lnSpc>
                        <a:spcBef>
                          <a:spcPts val="600"/>
                        </a:spcBef>
                        <a:spcAft>
                          <a:spcPts val="0"/>
                        </a:spcAft>
                        <a:buNone/>
                      </a:pPr>
                      <a:r>
                        <a:rPr lang="en-AU" sz="1200" b="0"/>
                        <a:t>There is no schedule contingency within this workstream to compensate for the time needed to remediate these issues therefore the scheduled go-live of 09-Mar-21 will not be met.</a:t>
                      </a:r>
                    </a:p>
                  </a:txBody>
                  <a:tcPr>
                    <a:lnT w="12700" cap="flat" cmpd="sng" algn="ctr">
                      <a:solidFill>
                        <a:schemeClr val="bg1"/>
                      </a:solidFill>
                      <a:prstDash val="solid"/>
                      <a:round/>
                      <a:headEnd type="none" w="med" len="med"/>
                      <a:tailEnd type="none" w="med" len="med"/>
                    </a:lnT>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a:solidFill>
                            <a:schemeClr val="dk1"/>
                          </a:solidFill>
                          <a:latin typeface="+mn-lt"/>
                          <a:ea typeface="+mn-ea"/>
                          <a:cs typeface="+mn-cs"/>
                        </a:rPr>
                        <a:t>High</a:t>
                      </a:r>
                    </a:p>
                  </a:txBody>
                  <a:tcPr>
                    <a:lnT w="12700" cap="flat" cmpd="sng" algn="ctr">
                      <a:solidFill>
                        <a:schemeClr val="bg1"/>
                      </a:solidFill>
                      <a:prstDash val="solid"/>
                      <a:round/>
                      <a:headEnd type="none" w="med" len="med"/>
                      <a:tailEnd type="none" w="med" len="med"/>
                    </a:lnT>
                    <a:solidFill>
                      <a:srgbClr val="FF0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The Retail systems program has been reviewed and the timeline has been revised to provide sufficient time to remediate the identified issues</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Established a reporting process with PCF through checkpoint criteria</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R33 has been opened to represent the risk of further delays impacting the critical path </a:t>
                      </a:r>
                    </a:p>
                  </a:txBody>
                  <a:tcPr>
                    <a:lnT w="12700" cap="flat" cmpd="sng" algn="ctr">
                      <a:solidFill>
                        <a:schemeClr val="bg1"/>
                      </a:solidFill>
                      <a:prstDash val="solid"/>
                      <a:round/>
                      <a:headEnd type="none" w="med" len="med"/>
                      <a:tailEnd type="none" w="med" len="med"/>
                    </a:lnT>
                    <a:solidFill>
                      <a:srgbClr val="E8E7E8"/>
                    </a:solidFill>
                  </a:tcPr>
                </a:tc>
                <a:extLst>
                  <a:ext uri="{0D108BD9-81ED-4DB2-BD59-A6C34878D82A}">
                    <a16:rowId xmlns:a16="http://schemas.microsoft.com/office/drawing/2014/main" val="808961550"/>
                  </a:ext>
                </a:extLst>
              </a:tr>
            </a:tbl>
          </a:graphicData>
        </a:graphic>
      </p:graphicFrame>
      <p:cxnSp>
        <p:nvCxnSpPr>
          <p:cNvPr id="18" name="Straight Arrow Connector 17">
            <a:extLst>
              <a:ext uri="{FF2B5EF4-FFF2-40B4-BE49-F238E27FC236}">
                <a16:creationId xmlns:a16="http://schemas.microsoft.com/office/drawing/2014/main" id="{1F2A6188-B255-42DB-81BF-F8206C1D7A94}"/>
              </a:ext>
            </a:extLst>
          </p:cNvPr>
          <p:cNvCxnSpPr/>
          <p:nvPr/>
        </p:nvCxnSpPr>
        <p:spPr>
          <a:xfrm>
            <a:off x="5964582" y="5191558"/>
            <a:ext cx="436135" cy="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5301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lstStyle/>
          <a:p>
            <a:r>
              <a:rPr lang="en-AU"/>
              <a:t>AEMO &amp; Industry Readiness</a:t>
            </a:r>
          </a:p>
        </p:txBody>
      </p:sp>
      <p:sp>
        <p:nvSpPr>
          <p:cNvPr id="4" name="Date Placeholder 3">
            <a:extLst>
              <a:ext uri="{FF2B5EF4-FFF2-40B4-BE49-F238E27FC236}">
                <a16:creationId xmlns:a16="http://schemas.microsoft.com/office/drawing/2014/main" id="{E532886E-7E14-4FF4-BCF7-133385D09F3B}"/>
              </a:ext>
            </a:extLst>
          </p:cNvPr>
          <p:cNvSpPr>
            <a:spLocks noGrp="1"/>
          </p:cNvSpPr>
          <p:nvPr>
            <p:ph type="dt" sz="half" idx="10"/>
          </p:nvPr>
        </p:nvSpPr>
        <p:spPr/>
        <p:txBody>
          <a:bodyPr/>
          <a:lstStyle/>
          <a:p>
            <a:fld id="{FDEF3A66-B67E-4569-919D-CB6E78FCED42}" type="datetime1">
              <a:rPr lang="en-AU" smtClean="0"/>
              <a:t>25/04/2021</a:t>
            </a:fld>
            <a:endParaRPr lang="en-AU"/>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26</a:t>
            </a:fld>
            <a:endParaRPr lang="en-AU"/>
          </a:p>
        </p:txBody>
      </p:sp>
      <p:graphicFrame>
        <p:nvGraphicFramePr>
          <p:cNvPr id="7" name="Table 6">
            <a:extLst>
              <a:ext uri="{FF2B5EF4-FFF2-40B4-BE49-F238E27FC236}">
                <a16:creationId xmlns:a16="http://schemas.microsoft.com/office/drawing/2014/main" id="{EE2FBA87-C724-4F48-99DC-DF1AA7FBBB00}"/>
              </a:ext>
            </a:extLst>
          </p:cNvPr>
          <p:cNvGraphicFramePr>
            <a:graphicFrameLocks noGrp="1"/>
          </p:cNvGraphicFramePr>
          <p:nvPr>
            <p:extLst>
              <p:ext uri="{D42A27DB-BD31-4B8C-83A1-F6EECF244321}">
                <p14:modId xmlns:p14="http://schemas.microsoft.com/office/powerpoint/2010/main" val="2090044817"/>
              </p:ext>
            </p:extLst>
          </p:nvPr>
        </p:nvGraphicFramePr>
        <p:xfrm>
          <a:off x="235528" y="1423073"/>
          <a:ext cx="11359100" cy="5105400"/>
        </p:xfrm>
        <a:graphic>
          <a:graphicData uri="http://schemas.openxmlformats.org/drawingml/2006/table">
            <a:tbl>
              <a:tblPr firstRow="1" bandRow="1">
                <a:tableStyleId>{21E4AEA4-8DFA-4A89-87EB-49C32662AFE0}</a:tableStyleId>
              </a:tblPr>
              <a:tblGrid>
                <a:gridCol w="870537">
                  <a:extLst>
                    <a:ext uri="{9D8B030D-6E8A-4147-A177-3AD203B41FA5}">
                      <a16:colId xmlns:a16="http://schemas.microsoft.com/office/drawing/2014/main" val="1172097240"/>
                    </a:ext>
                  </a:extLst>
                </a:gridCol>
                <a:gridCol w="4004771">
                  <a:extLst>
                    <a:ext uri="{9D8B030D-6E8A-4147-A177-3AD203B41FA5}">
                      <a16:colId xmlns:a16="http://schemas.microsoft.com/office/drawing/2014/main" val="3319107231"/>
                    </a:ext>
                  </a:extLst>
                </a:gridCol>
                <a:gridCol w="1086574">
                  <a:extLst>
                    <a:ext uri="{9D8B030D-6E8A-4147-A177-3AD203B41FA5}">
                      <a16:colId xmlns:a16="http://schemas.microsoft.com/office/drawing/2014/main" val="2948922669"/>
                    </a:ext>
                  </a:extLst>
                </a:gridCol>
                <a:gridCol w="5397218">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Residual Rating</a:t>
                      </a:r>
                    </a:p>
                  </a:txBody>
                  <a:tcPr/>
                </a:tc>
                <a:tc>
                  <a:txBody>
                    <a:bodyPr/>
                    <a:lstStyle/>
                    <a:p>
                      <a:r>
                        <a:rPr lang="en-US" sz="1100"/>
                        <a:t>Comments </a:t>
                      </a:r>
                    </a:p>
                  </a:txBody>
                  <a:tcPr/>
                </a:tc>
                <a:extLst>
                  <a:ext uri="{0D108BD9-81ED-4DB2-BD59-A6C34878D82A}">
                    <a16:rowId xmlns:a16="http://schemas.microsoft.com/office/drawing/2014/main" val="383693094"/>
                  </a:ext>
                </a:extLst>
              </a:tr>
              <a:tr h="370840">
                <a:tc>
                  <a:txBody>
                    <a:bodyPr/>
                    <a:lstStyle/>
                    <a:p>
                      <a:r>
                        <a:rPr lang="en-US" sz="1100"/>
                        <a:t>R34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Delay to AEMO 5MS Retail impacts participants readiness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delayed availability of the 5MS Retail solution impacts participants readiness programs resulting in delays in some participants programs. </a:t>
                      </a:r>
                    </a:p>
                  </a:txBody>
                  <a:tcPr>
                    <a:solidFill>
                      <a:srgbClr val="EDEDEF"/>
                    </a:solidFill>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Readiness Reporting Round 6 showed majority of participant were on track. None of the respondents noted that the Retail replan had caused a change in their readiness status. </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While dependencies had been identified e.g. </a:t>
                      </a:r>
                      <a:r>
                        <a:rPr lang="en-AU" sz="1100" u="none" strike="noStrike" kern="1200">
                          <a:solidFill>
                            <a:schemeClr val="dk1"/>
                          </a:solidFill>
                          <a:effectLst/>
                          <a:latin typeface="+mn-lt"/>
                          <a:ea typeface="+mn-ea"/>
                          <a:cs typeface="+mn-cs"/>
                        </a:rPr>
                        <a:t>NCONUML</a:t>
                      </a:r>
                      <a:r>
                        <a:rPr lang="en-US" sz="1100"/>
                        <a:t>, none of the respondents noted their critical capability at risk as a result of the replan.</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The key impact reported was a decrease in the time available for testing </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RWG 06-Apr agreed that Residual Likelihood be set as “Unlikely”, Residual Consequence to remain as “Major”. This provides an overall Residual Rating of “Significant”.</a:t>
                      </a:r>
                    </a:p>
                    <a:p>
                      <a:pPr marL="0" marR="0" lvl="0" indent="0" algn="l" defTabSz="685800" rtl="0" eaLnBrk="1" latinLnBrk="0" hangingPunct="1">
                        <a:lnSpc>
                          <a:spcPct val="100000"/>
                        </a:lnSpc>
                        <a:spcBef>
                          <a:spcPts val="0"/>
                        </a:spcBef>
                        <a:spcAft>
                          <a:spcPts val="600"/>
                        </a:spcAft>
                        <a:buFont typeface="Arial" panose="020B0604020202020204" pitchFamily="34" charset="0"/>
                        <a:buNone/>
                      </a:pPr>
                      <a:r>
                        <a:rPr lang="en-US" sz="1100" b="1"/>
                        <a:t>Actions: </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Continue to monitor through Readiness Reporting </a:t>
                      </a:r>
                    </a:p>
                  </a:txBody>
                  <a:tcPr>
                    <a:solidFill>
                      <a:srgbClr val="EDEDEF"/>
                    </a:solidFill>
                  </a:tcPr>
                </a:tc>
                <a:extLst>
                  <a:ext uri="{0D108BD9-81ED-4DB2-BD59-A6C34878D82A}">
                    <a16:rowId xmlns:a16="http://schemas.microsoft.com/office/drawing/2014/main" val="421263825"/>
                  </a:ext>
                </a:extLst>
              </a:tr>
              <a:tr h="370840">
                <a:tc>
                  <a:txBody>
                    <a:bodyPr/>
                    <a:lstStyle/>
                    <a:p>
                      <a:r>
                        <a:rPr lang="en-US" sz="1100"/>
                        <a:t>R11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The AEMO business and operations are not ready for 5MS Rule Commencement on 1 Oct 21</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AEMO business may not be ready to deliver the full extent of the 5MS deliverables by 5MS and GS rule commencement including business processes and resource training, results in failure of Go Live for 5MS and GS Program</a:t>
                      </a:r>
                    </a:p>
                  </a:txBody>
                  <a:tcPr>
                    <a:solidFill>
                      <a:srgbClr val="EDEDEF"/>
                    </a:solidFill>
                  </a:tcPr>
                </a:tc>
                <a:tc>
                  <a:txBody>
                    <a:bodyPr/>
                    <a:lstStyle/>
                    <a:p>
                      <a:r>
                        <a:rPr lang="en-US" sz="1100"/>
                        <a:t>Significant </a:t>
                      </a:r>
                    </a:p>
                  </a:txBody>
                  <a:tcPr>
                    <a:solidFill>
                      <a:srgbClr val="FFC000"/>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Reviewed at RWG 06-Apr.</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As reported through AEMO’s Readiness Report, the Retail workstream within the 5MS Program is amber which is impacting AEMO’s overall Readiness.</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Progress on the Retail Go-Live is being monitored through monthly checkpoints with the PCF.</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Currently, AEMO remains on track for Retail Go-Live on 31-May.</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US" sz="1100" b="1"/>
                        <a:t>Actions:</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US" sz="1100" b="0"/>
                        <a:t>Proposing that trend be set as stable as status through readiness reporting has not changed</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US" sz="1100" b="0"/>
                        <a:t>Continue to monitor through Readiness Reporting</a:t>
                      </a:r>
                    </a:p>
                  </a:txBody>
                  <a:tcPr>
                    <a:solidFill>
                      <a:srgbClr val="EDEDEF"/>
                    </a:solidFill>
                  </a:tcPr>
                </a:tc>
                <a:extLst>
                  <a:ext uri="{0D108BD9-81ED-4DB2-BD59-A6C34878D82A}">
                    <a16:rowId xmlns:a16="http://schemas.microsoft.com/office/drawing/2014/main" val="3300438245"/>
                  </a:ext>
                </a:extLst>
              </a:tr>
              <a:tr h="370840">
                <a:tc>
                  <a:txBody>
                    <a:bodyPr/>
                    <a:lstStyle/>
                    <a:p>
                      <a:r>
                        <a:rPr lang="en-US" sz="1100"/>
                        <a:t>R19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of a critical mass of participants not being ready at identified critical path milestones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Critical capability of participants fail to meet expected industry Readiness critical path milestones, resulting in failure to be ready for go-live and impacting the proper functioning of the market.</a:t>
                      </a:r>
                    </a:p>
                  </a:txBody>
                  <a:tcPr>
                    <a:solidFill>
                      <a:srgbClr val="EDEDEF"/>
                    </a:solidFill>
                  </a:tcPr>
                </a:tc>
                <a:tc>
                  <a:txBody>
                    <a:bodyPr/>
                    <a:lstStyle/>
                    <a:p>
                      <a:r>
                        <a:rPr lang="en-US" sz="1100"/>
                        <a:t>Medium</a:t>
                      </a:r>
                    </a:p>
                  </a:txBody>
                  <a:tcPr>
                    <a:solidFill>
                      <a:srgbClr val="FFFF99"/>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Results of Readiness Reporting Round 6 shows that critical capability of respondents is green, on track and stable.</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RWG 06-Apr agreed that trend remains stable and rating remains Medium</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100" b="1"/>
                        <a:t>Actions:</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Continue to monitor through Readiness Reporting</a:t>
                      </a:r>
                    </a:p>
                  </a:txBody>
                  <a:tcPr>
                    <a:solidFill>
                      <a:srgbClr val="EDEDEF"/>
                    </a:solidFill>
                  </a:tcPr>
                </a:tc>
                <a:extLst>
                  <a:ext uri="{0D108BD9-81ED-4DB2-BD59-A6C34878D82A}">
                    <a16:rowId xmlns:a16="http://schemas.microsoft.com/office/drawing/2014/main" val="3026635420"/>
                  </a:ext>
                </a:extLst>
              </a:tr>
            </a:tbl>
          </a:graphicData>
        </a:graphic>
      </p:graphicFrame>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13" name="Straight Arrow Connector 12">
            <a:extLst>
              <a:ext uri="{FF2B5EF4-FFF2-40B4-BE49-F238E27FC236}">
                <a16:creationId xmlns:a16="http://schemas.microsoft.com/office/drawing/2014/main" id="{1DF6391A-94B9-497D-A17F-894E5F0456D2}"/>
              </a:ext>
            </a:extLst>
          </p:cNvPr>
          <p:cNvCxnSpPr>
            <a:cxnSpLocks/>
          </p:cNvCxnSpPr>
          <p:nvPr/>
        </p:nvCxnSpPr>
        <p:spPr>
          <a:xfrm>
            <a:off x="5540374" y="4365241"/>
            <a:ext cx="0" cy="36051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94F5A19B-55C4-4AFA-8015-F62017192040}"/>
              </a:ext>
            </a:extLst>
          </p:cNvPr>
          <p:cNvCxnSpPr/>
          <p:nvPr/>
        </p:nvCxnSpPr>
        <p:spPr>
          <a:xfrm>
            <a:off x="5414868" y="5879726"/>
            <a:ext cx="395654" cy="0"/>
          </a:xfrm>
          <a:prstGeom prst="straightConnector1">
            <a:avLst/>
          </a:prstGeom>
          <a:ln w="28575">
            <a:solidFill>
              <a:schemeClr val="tx2"/>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B9E4C3D5-9A95-4F00-B325-0C78CF119D83}"/>
              </a:ext>
            </a:extLst>
          </p:cNvPr>
          <p:cNvCxnSpPr/>
          <p:nvPr/>
        </p:nvCxnSpPr>
        <p:spPr>
          <a:xfrm>
            <a:off x="5414868" y="2747897"/>
            <a:ext cx="395654" cy="0"/>
          </a:xfrm>
          <a:prstGeom prst="straightConnector1">
            <a:avLst/>
          </a:prstGeom>
          <a:ln w="28575">
            <a:solidFill>
              <a:schemeClr val="tx2"/>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07610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8ED96-3907-4038-B8FA-73ACDE72E086}"/>
              </a:ext>
            </a:extLst>
          </p:cNvPr>
          <p:cNvSpPr>
            <a:spLocks noGrp="1"/>
          </p:cNvSpPr>
          <p:nvPr>
            <p:ph type="title"/>
          </p:nvPr>
        </p:nvSpPr>
        <p:spPr/>
        <p:txBody>
          <a:bodyPr/>
          <a:lstStyle/>
          <a:p>
            <a:r>
              <a:rPr lang="en-AU"/>
              <a:t>Volume of Regulatory Change</a:t>
            </a:r>
          </a:p>
        </p:txBody>
      </p:sp>
      <p:sp>
        <p:nvSpPr>
          <p:cNvPr id="4" name="Slide Number Placeholder 3">
            <a:extLst>
              <a:ext uri="{FF2B5EF4-FFF2-40B4-BE49-F238E27FC236}">
                <a16:creationId xmlns:a16="http://schemas.microsoft.com/office/drawing/2014/main" id="{289936B6-43BF-4506-BB4C-3502382A6D01}"/>
              </a:ext>
            </a:extLst>
          </p:cNvPr>
          <p:cNvSpPr>
            <a:spLocks noGrp="1"/>
          </p:cNvSpPr>
          <p:nvPr>
            <p:ph type="sldNum" sz="quarter" idx="12"/>
          </p:nvPr>
        </p:nvSpPr>
        <p:spPr/>
        <p:txBody>
          <a:bodyPr/>
          <a:lstStyle/>
          <a:p>
            <a:fld id="{4EC81F68-4976-451A-B2E9-79BCBD2F70CC}" type="slidenum">
              <a:rPr lang="en-AU" smtClean="0"/>
              <a:t>27</a:t>
            </a:fld>
            <a:endParaRPr lang="en-AU"/>
          </a:p>
        </p:txBody>
      </p:sp>
      <p:graphicFrame>
        <p:nvGraphicFramePr>
          <p:cNvPr id="5" name="Table 4">
            <a:extLst>
              <a:ext uri="{FF2B5EF4-FFF2-40B4-BE49-F238E27FC236}">
                <a16:creationId xmlns:a16="http://schemas.microsoft.com/office/drawing/2014/main" id="{98570EA6-D660-4E2B-9C25-8B3061FE3D56}"/>
              </a:ext>
            </a:extLst>
          </p:cNvPr>
          <p:cNvGraphicFramePr>
            <a:graphicFrameLocks noGrp="1"/>
          </p:cNvGraphicFramePr>
          <p:nvPr>
            <p:extLst>
              <p:ext uri="{D42A27DB-BD31-4B8C-83A1-F6EECF244321}">
                <p14:modId xmlns:p14="http://schemas.microsoft.com/office/powerpoint/2010/main" val="3147337562"/>
              </p:ext>
            </p:extLst>
          </p:nvPr>
        </p:nvGraphicFramePr>
        <p:xfrm>
          <a:off x="208618" y="1492340"/>
          <a:ext cx="11774764" cy="5151120"/>
        </p:xfrm>
        <a:graphic>
          <a:graphicData uri="http://schemas.openxmlformats.org/drawingml/2006/table">
            <a:tbl>
              <a:tblPr firstRow="1" bandRow="1">
                <a:tableStyleId>{21E4AEA4-8DFA-4A89-87EB-49C32662AFE0}</a:tableStyleId>
              </a:tblPr>
              <a:tblGrid>
                <a:gridCol w="815414">
                  <a:extLst>
                    <a:ext uri="{9D8B030D-6E8A-4147-A177-3AD203B41FA5}">
                      <a16:colId xmlns:a16="http://schemas.microsoft.com/office/drawing/2014/main" val="1172097240"/>
                    </a:ext>
                  </a:extLst>
                </a:gridCol>
                <a:gridCol w="4238297">
                  <a:extLst>
                    <a:ext uri="{9D8B030D-6E8A-4147-A177-3AD203B41FA5}">
                      <a16:colId xmlns:a16="http://schemas.microsoft.com/office/drawing/2014/main" val="3319107231"/>
                    </a:ext>
                  </a:extLst>
                </a:gridCol>
                <a:gridCol w="1206109">
                  <a:extLst>
                    <a:ext uri="{9D8B030D-6E8A-4147-A177-3AD203B41FA5}">
                      <a16:colId xmlns:a16="http://schemas.microsoft.com/office/drawing/2014/main" val="2832367002"/>
                    </a:ext>
                  </a:extLst>
                </a:gridCol>
                <a:gridCol w="5514944">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Residual Rating (Current)</a:t>
                      </a:r>
                    </a:p>
                  </a:txBody>
                  <a:tcPr/>
                </a:tc>
                <a:tc>
                  <a:txBody>
                    <a:bodyPr/>
                    <a:lstStyle/>
                    <a:p>
                      <a:r>
                        <a:rPr lang="en-US" sz="1100"/>
                        <a:t>Comments </a:t>
                      </a:r>
                    </a:p>
                  </a:txBody>
                  <a:tcPr/>
                </a:tc>
                <a:extLst>
                  <a:ext uri="{0D108BD9-81ED-4DB2-BD59-A6C34878D82A}">
                    <a16:rowId xmlns:a16="http://schemas.microsoft.com/office/drawing/2014/main" val="383693094"/>
                  </a:ext>
                </a:extLst>
              </a:tr>
              <a:tr h="370840">
                <a:tc>
                  <a:txBody>
                    <a:bodyPr/>
                    <a:lstStyle/>
                    <a:p>
                      <a:r>
                        <a:rPr lang="en-US" sz="1100" strike="noStrike"/>
                        <a:t>R37</a:t>
                      </a:r>
                      <a:endParaRPr lang="en-US" sz="110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New 5MS Retail Solution Go-Live Dates impact other regulatory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changes to the 5MS retail timeline may have impacts on other AEMO change programs (e.g. Customer Switching or WDR) which may result in a need for those programs to replan having knock-on effects to the industry.</a:t>
                      </a:r>
                    </a:p>
                    <a:p>
                      <a:pPr lvl="0" algn="l">
                        <a:lnSpc>
                          <a:spcPct val="100000"/>
                        </a:lnSpc>
                        <a:spcBef>
                          <a:spcPts val="0"/>
                        </a:spcBef>
                        <a:spcAft>
                          <a:spcPts val="0"/>
                        </a:spcAft>
                        <a:buNone/>
                      </a:pPr>
                      <a:endParaRPr lang="en-AU" sz="1100" u="none" strike="noStrike" noProof="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t>Medium</a:t>
                      </a:r>
                    </a:p>
                    <a:p>
                      <a:endParaRPr lang="en-US" sz="1100"/>
                    </a:p>
                  </a:txBody>
                  <a:tcPr>
                    <a:solidFill>
                      <a:srgbClr val="FFFF99"/>
                    </a:solidFill>
                  </a:tcPr>
                </a:tc>
                <a:tc>
                  <a:txBody>
                    <a:bodyPr/>
                    <a:lstStyle/>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a:t>Regulatory Implementation Roadmap has been updated with new Retail dates</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100" b="1"/>
                        <a:t>Actions:</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AEMO proposes to close this risk, noting that the risk of any further changes to the Retail timeline are covered through R33</a:t>
                      </a:r>
                    </a:p>
                  </a:txBody>
                  <a:tcPr/>
                </a:tc>
                <a:extLst>
                  <a:ext uri="{0D108BD9-81ED-4DB2-BD59-A6C34878D82A}">
                    <a16:rowId xmlns:a16="http://schemas.microsoft.com/office/drawing/2014/main" val="1914453562"/>
                  </a:ext>
                </a:extLst>
              </a:tr>
              <a:tr h="370840">
                <a:tc>
                  <a:txBody>
                    <a:bodyPr/>
                    <a:lstStyle/>
                    <a:p>
                      <a:r>
                        <a:rPr lang="en-US" sz="1100"/>
                        <a:t>R06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Interaction with other industry changes that have already been adopted through rule changes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Significant regulatory changes across the energy sector will stretch resources allocated to market change programs, resulting in potential impacts to participants resourcing and program delivery.</a:t>
                      </a:r>
                    </a:p>
                  </a:txBody>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Regulatory Implementation Roadmap has been updated</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Detailed Implementation Scheduled has been developed and shared with industry</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100" b="1"/>
                        <a:t>Actions:</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AEMO proposes that this risk remains as “significant” but that the trend changes to stable</a:t>
                      </a:r>
                    </a:p>
                  </a:txBody>
                  <a:tcPr/>
                </a:tc>
                <a:extLst>
                  <a:ext uri="{0D108BD9-81ED-4DB2-BD59-A6C34878D82A}">
                    <a16:rowId xmlns:a16="http://schemas.microsoft.com/office/drawing/2014/main" val="1829969299"/>
                  </a:ext>
                </a:extLst>
              </a:tr>
              <a:tr h="370840">
                <a:tc>
                  <a:txBody>
                    <a:bodyPr/>
                    <a:lstStyle/>
                    <a:p>
                      <a:r>
                        <a:rPr lang="en-US" sz="1100"/>
                        <a:t>R09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Impact to 5MS from other rule changes that are being considered</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Future rule changes could affect the implementation of 5MS, resulting in impacts to industry program implementation timelines</a:t>
                      </a:r>
                    </a:p>
                  </a:txBody>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Current Residual Likelihood: Possible</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Current Residual Consequence: Major</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There are currently no rules in the AEMC process that would impact 5MS. Given the standard AEMC process is a minimum of 6 months, the risk of a new rule being passed before 01-Oct-21 that would  impact 5MS is reduced.</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100" b="1"/>
                        <a:t>Actions:</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AEMO proposes to reduce the Residual Likelihood to “unlikely”, giving an overall rating of Medium. Trend remains improving as time progresses.</a:t>
                      </a:r>
                    </a:p>
                  </a:txBody>
                  <a:tcPr/>
                </a:tc>
                <a:extLst>
                  <a:ext uri="{0D108BD9-81ED-4DB2-BD59-A6C34878D82A}">
                    <a16:rowId xmlns:a16="http://schemas.microsoft.com/office/drawing/2014/main" val="2454774352"/>
                  </a:ext>
                </a:extLst>
              </a:tr>
              <a:tr h="370840">
                <a:tc>
                  <a:txBody>
                    <a:bodyPr/>
                    <a:lstStyle/>
                    <a:p>
                      <a:r>
                        <a:rPr lang="en-US" sz="1100"/>
                        <a:t>R30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that new 5MS and GS Go-Live dates could impact other industry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new commencement dates are closer to some other industry change programs. There is a risk that industry and AEMO resources and systems may be constrained during a period of multiple major go-lives which may lead to difficulties with timelines and system stability.</a:t>
                      </a:r>
                    </a:p>
                  </a:txBody>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US" sz="1100"/>
                        <a:t>Pressures remain within industry and AEMO as a result of a constrained period of multiple major go-lives. Therefore, AEMO does not proposed to change the rating. Trend remains as stable.</a:t>
                      </a:r>
                    </a:p>
                    <a:p>
                      <a:pPr marL="0" marR="0" lvl="0" indent="0" algn="l" defTabSz="685800" rtl="0" eaLnBrk="1" latinLnBrk="0" hangingPunct="1">
                        <a:lnSpc>
                          <a:spcPct val="100000"/>
                        </a:lnSpc>
                        <a:spcBef>
                          <a:spcPts val="0"/>
                        </a:spcBef>
                        <a:spcAft>
                          <a:spcPts val="0"/>
                        </a:spcAft>
                        <a:buFont typeface="Arial" panose="020B0604020202020204" pitchFamily="34" charset="0"/>
                        <a:buNone/>
                      </a:pPr>
                      <a:r>
                        <a:rPr lang="en-AU" sz="1100" b="1"/>
                        <a:t>Actions:</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Continue to monitor through Readiness Reporting</a:t>
                      </a:r>
                    </a:p>
                    <a:p>
                      <a:pPr marL="0" marR="0" lvl="0" indent="0" algn="l" defTabSz="685800" rtl="0" eaLnBrk="1" latinLnBrk="0" hangingPunct="1">
                        <a:lnSpc>
                          <a:spcPct val="100000"/>
                        </a:lnSpc>
                        <a:spcBef>
                          <a:spcPts val="0"/>
                        </a:spcBef>
                        <a:spcAft>
                          <a:spcPts val="0"/>
                        </a:spcAft>
                        <a:buFont typeface="Arial" panose="020B0604020202020204" pitchFamily="34" charset="0"/>
                        <a:buNone/>
                      </a:pPr>
                      <a:endParaRPr lang="en-US" sz="1100"/>
                    </a:p>
                  </a:txBody>
                  <a:tcPr/>
                </a:tc>
                <a:extLst>
                  <a:ext uri="{0D108BD9-81ED-4DB2-BD59-A6C34878D82A}">
                    <a16:rowId xmlns:a16="http://schemas.microsoft.com/office/drawing/2014/main" val="3770742080"/>
                  </a:ext>
                </a:extLst>
              </a:tr>
            </a:tbl>
          </a:graphicData>
        </a:graphic>
      </p:graphicFrame>
      <p:cxnSp>
        <p:nvCxnSpPr>
          <p:cNvPr id="6" name="Straight Arrow Connector 5">
            <a:extLst>
              <a:ext uri="{FF2B5EF4-FFF2-40B4-BE49-F238E27FC236}">
                <a16:creationId xmlns:a16="http://schemas.microsoft.com/office/drawing/2014/main" id="{30928C68-4309-4EB9-8745-7748BE6F3DD1}"/>
              </a:ext>
            </a:extLst>
          </p:cNvPr>
          <p:cNvCxnSpPr>
            <a:cxnSpLocks/>
          </p:cNvCxnSpPr>
          <p:nvPr/>
        </p:nvCxnSpPr>
        <p:spPr>
          <a:xfrm>
            <a:off x="5813591" y="3705565"/>
            <a:ext cx="938" cy="345343"/>
          </a:xfrm>
          <a:prstGeom prst="straightConnector1">
            <a:avLst/>
          </a:prstGeom>
          <a:ln w="28575">
            <a:solidFill>
              <a:schemeClr val="tx2"/>
            </a:solidFill>
            <a:tailEnd type="triangle"/>
          </a:ln>
        </p:spPr>
        <p:style>
          <a:lnRef idx="1">
            <a:schemeClr val="dk1"/>
          </a:lnRef>
          <a:fillRef idx="0">
            <a:schemeClr val="dk1"/>
          </a:fillRef>
          <a:effectRef idx="0">
            <a:schemeClr val="dk1"/>
          </a:effectRef>
          <a:fontRef idx="minor">
            <a:schemeClr val="tx1"/>
          </a:fontRef>
        </p:style>
      </p:cxnSp>
      <p:graphicFrame>
        <p:nvGraphicFramePr>
          <p:cNvPr id="7" name="Table 6">
            <a:extLst>
              <a:ext uri="{FF2B5EF4-FFF2-40B4-BE49-F238E27FC236}">
                <a16:creationId xmlns:a16="http://schemas.microsoft.com/office/drawing/2014/main" id="{4EE6B981-B6AB-42C7-9F89-41D344C79BA1}"/>
              </a:ext>
            </a:extLst>
          </p:cNvPr>
          <p:cNvGraphicFramePr>
            <a:graphicFrameLocks noGrp="1"/>
          </p:cNvGraphicFramePr>
          <p:nvPr>
            <p:extLst>
              <p:ext uri="{D42A27DB-BD31-4B8C-83A1-F6EECF244321}">
                <p14:modId xmlns:p14="http://schemas.microsoft.com/office/powerpoint/2010/main" val="1734012328"/>
              </p:ext>
            </p:extLst>
          </p:nvPr>
        </p:nvGraphicFramePr>
        <p:xfrm>
          <a:off x="9857642" y="214539"/>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grpSp>
        <p:nvGrpSpPr>
          <p:cNvPr id="8" name="Group 7">
            <a:extLst>
              <a:ext uri="{FF2B5EF4-FFF2-40B4-BE49-F238E27FC236}">
                <a16:creationId xmlns:a16="http://schemas.microsoft.com/office/drawing/2014/main" id="{B91B0475-6BA8-49CE-BC02-A1D682E83709}"/>
              </a:ext>
            </a:extLst>
          </p:cNvPr>
          <p:cNvGrpSpPr/>
          <p:nvPr/>
        </p:nvGrpSpPr>
        <p:grpSpPr>
          <a:xfrm>
            <a:off x="10330306" y="214540"/>
            <a:ext cx="395654" cy="1056883"/>
            <a:chOff x="7318541" y="136524"/>
            <a:chExt cx="395654" cy="1056883"/>
          </a:xfrm>
        </p:grpSpPr>
        <p:cxnSp>
          <p:nvCxnSpPr>
            <p:cNvPr id="9" name="Straight Arrow Connector 8">
              <a:extLst>
                <a:ext uri="{FF2B5EF4-FFF2-40B4-BE49-F238E27FC236}">
                  <a16:creationId xmlns:a16="http://schemas.microsoft.com/office/drawing/2014/main" id="{4DB20028-CD42-4A30-9A49-FF9585E19BDD}"/>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84AB7739-A20F-4F7B-A180-6F5829C839BF}"/>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272C652-934C-4793-A742-CE0C73756850}"/>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5CF3B0B6-0E93-4ED0-B2C7-064B687FAC48}"/>
              </a:ext>
            </a:extLst>
          </p:cNvPr>
          <p:cNvCxnSpPr/>
          <p:nvPr/>
        </p:nvCxnSpPr>
        <p:spPr>
          <a:xfrm flipV="1">
            <a:off x="5813591" y="4736717"/>
            <a:ext cx="0" cy="2725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A2D23A80-2257-44F8-B74E-C732E821A83C}"/>
              </a:ext>
            </a:extLst>
          </p:cNvPr>
          <p:cNvCxnSpPr/>
          <p:nvPr/>
        </p:nvCxnSpPr>
        <p:spPr>
          <a:xfrm>
            <a:off x="5615764" y="6203325"/>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5853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D1515-83DC-4EC0-834A-37D814F4AF6A}"/>
              </a:ext>
            </a:extLst>
          </p:cNvPr>
          <p:cNvSpPr>
            <a:spLocks noGrp="1"/>
          </p:cNvSpPr>
          <p:nvPr>
            <p:ph type="title"/>
          </p:nvPr>
        </p:nvSpPr>
        <p:spPr/>
        <p:txBody>
          <a:bodyPr/>
          <a:lstStyle/>
          <a:p>
            <a:r>
              <a:rPr lang="en-AU"/>
              <a:t>Other PCF Risks</a:t>
            </a:r>
          </a:p>
        </p:txBody>
      </p:sp>
      <p:sp>
        <p:nvSpPr>
          <p:cNvPr id="4" name="Slide Number Placeholder 3">
            <a:extLst>
              <a:ext uri="{FF2B5EF4-FFF2-40B4-BE49-F238E27FC236}">
                <a16:creationId xmlns:a16="http://schemas.microsoft.com/office/drawing/2014/main" id="{DF016172-1A3A-4B7B-B610-87F47E84BA64}"/>
              </a:ext>
            </a:extLst>
          </p:cNvPr>
          <p:cNvSpPr>
            <a:spLocks noGrp="1"/>
          </p:cNvSpPr>
          <p:nvPr>
            <p:ph type="sldNum" sz="quarter" idx="12"/>
          </p:nvPr>
        </p:nvSpPr>
        <p:spPr/>
        <p:txBody>
          <a:bodyPr/>
          <a:lstStyle/>
          <a:p>
            <a:fld id="{4EC81F68-4976-451A-B2E9-79BCBD2F70CC}" type="slidenum">
              <a:rPr lang="en-AU" smtClean="0"/>
              <a:t>28</a:t>
            </a:fld>
            <a:endParaRPr lang="en-AU"/>
          </a:p>
        </p:txBody>
      </p:sp>
      <p:graphicFrame>
        <p:nvGraphicFramePr>
          <p:cNvPr id="5" name="Table 5">
            <a:extLst>
              <a:ext uri="{FF2B5EF4-FFF2-40B4-BE49-F238E27FC236}">
                <a16:creationId xmlns:a16="http://schemas.microsoft.com/office/drawing/2014/main" id="{86BD1DA0-3D4F-4460-BA03-7143A68952D5}"/>
              </a:ext>
            </a:extLst>
          </p:cNvPr>
          <p:cNvGraphicFramePr>
            <a:graphicFrameLocks noGrp="1"/>
          </p:cNvGraphicFramePr>
          <p:nvPr>
            <p:extLst>
              <p:ext uri="{D42A27DB-BD31-4B8C-83A1-F6EECF244321}">
                <p14:modId xmlns:p14="http://schemas.microsoft.com/office/powerpoint/2010/main" val="3573438578"/>
              </p:ext>
            </p:extLst>
          </p:nvPr>
        </p:nvGraphicFramePr>
        <p:xfrm>
          <a:off x="235528" y="1518573"/>
          <a:ext cx="11694380" cy="5076717"/>
        </p:xfrm>
        <a:graphic>
          <a:graphicData uri="http://schemas.openxmlformats.org/drawingml/2006/table">
            <a:tbl>
              <a:tblPr firstRow="1" bandRow="1">
                <a:tableStyleId>{21E4AEA4-8DFA-4A89-87EB-49C32662AFE0}</a:tableStyleId>
              </a:tblPr>
              <a:tblGrid>
                <a:gridCol w="454575">
                  <a:extLst>
                    <a:ext uri="{9D8B030D-6E8A-4147-A177-3AD203B41FA5}">
                      <a16:colId xmlns:a16="http://schemas.microsoft.com/office/drawing/2014/main" val="1183689156"/>
                    </a:ext>
                  </a:extLst>
                </a:gridCol>
                <a:gridCol w="3587261">
                  <a:extLst>
                    <a:ext uri="{9D8B030D-6E8A-4147-A177-3AD203B41FA5}">
                      <a16:colId xmlns:a16="http://schemas.microsoft.com/office/drawing/2014/main" val="452408269"/>
                    </a:ext>
                  </a:extLst>
                </a:gridCol>
                <a:gridCol w="782516">
                  <a:extLst>
                    <a:ext uri="{9D8B030D-6E8A-4147-A177-3AD203B41FA5}">
                      <a16:colId xmlns:a16="http://schemas.microsoft.com/office/drawing/2014/main" val="2372849133"/>
                    </a:ext>
                  </a:extLst>
                </a:gridCol>
                <a:gridCol w="6870028">
                  <a:extLst>
                    <a:ext uri="{9D8B030D-6E8A-4147-A177-3AD203B41FA5}">
                      <a16:colId xmlns:a16="http://schemas.microsoft.com/office/drawing/2014/main" val="1126866200"/>
                    </a:ext>
                  </a:extLst>
                </a:gridCol>
              </a:tblGrid>
              <a:tr h="433322">
                <a:tc>
                  <a:txBody>
                    <a:bodyPr/>
                    <a:lstStyle/>
                    <a:p>
                      <a:r>
                        <a:rPr lang="en-AU" sz="1000"/>
                        <a:t>ID#</a:t>
                      </a:r>
                    </a:p>
                  </a:txBody>
                  <a:tcPr/>
                </a:tc>
                <a:tc>
                  <a:txBody>
                    <a:bodyPr/>
                    <a:lstStyle/>
                    <a:p>
                      <a:r>
                        <a:rPr lang="en-AU" sz="1000"/>
                        <a:t>Title</a:t>
                      </a:r>
                    </a:p>
                  </a:txBody>
                  <a:tcPr/>
                </a:tc>
                <a:tc>
                  <a:txBody>
                    <a:bodyPr/>
                    <a:lstStyle/>
                    <a:p>
                      <a:r>
                        <a:rPr lang="en-AU" sz="1000"/>
                        <a:t>Residual Rating</a:t>
                      </a:r>
                    </a:p>
                  </a:txBody>
                  <a:tcPr/>
                </a:tc>
                <a:tc>
                  <a:txBody>
                    <a:bodyPr/>
                    <a:lstStyle/>
                    <a:p>
                      <a:r>
                        <a:rPr lang="en-AU" sz="1000"/>
                        <a:t>Comment</a:t>
                      </a:r>
                    </a:p>
                  </a:txBody>
                  <a:tcPr/>
                </a:tc>
                <a:extLst>
                  <a:ext uri="{0D108BD9-81ED-4DB2-BD59-A6C34878D82A}">
                    <a16:rowId xmlns:a16="http://schemas.microsoft.com/office/drawing/2014/main" val="3976526414"/>
                  </a:ext>
                </a:extLst>
              </a:tr>
              <a:tr h="433322">
                <a:tc>
                  <a:txBody>
                    <a:bodyPr/>
                    <a:lstStyle/>
                    <a:p>
                      <a:r>
                        <a:rPr lang="en-AU" sz="1000"/>
                        <a:t>R01</a:t>
                      </a:r>
                    </a:p>
                  </a:txBody>
                  <a:tcPr/>
                </a:tc>
                <a:tc>
                  <a:txBody>
                    <a:bodyPr/>
                    <a:lstStyle/>
                    <a:p>
                      <a:r>
                        <a:rPr lang="en-AU" sz="1000"/>
                        <a:t>Small participant Engagement </a:t>
                      </a:r>
                    </a:p>
                  </a:txBody>
                  <a:tcPr/>
                </a:tc>
                <a:tc>
                  <a:txBody>
                    <a:bodyPr/>
                    <a:lstStyle/>
                    <a:p>
                      <a:r>
                        <a:rPr lang="en-AU" sz="1000"/>
                        <a:t>Medium</a:t>
                      </a:r>
                    </a:p>
                  </a:txBody>
                  <a:tcPr/>
                </a:tc>
                <a:tc>
                  <a:txBody>
                    <a:bodyPr/>
                    <a:lstStyle/>
                    <a:p>
                      <a:r>
                        <a:rPr lang="en-AU" sz="1000"/>
                        <a:t>AEMO has sent an email providing information about the 5MS website and working groups to the following registered market participant groups that are not already on 5MS mailing list: SGAs, Large End-Users, Retailers. Currently progressing with Generators. </a:t>
                      </a:r>
                    </a:p>
                    <a:p>
                      <a:r>
                        <a:rPr lang="en-AU" sz="1000"/>
                        <a:t>The Clean Energy Council issued an email to all their members on behalf of AEMO and included a note in their newsletter.</a:t>
                      </a:r>
                    </a:p>
                  </a:txBody>
                  <a:tcPr/>
                </a:tc>
                <a:extLst>
                  <a:ext uri="{0D108BD9-81ED-4DB2-BD59-A6C34878D82A}">
                    <a16:rowId xmlns:a16="http://schemas.microsoft.com/office/drawing/2014/main" val="20009656"/>
                  </a:ext>
                </a:extLst>
              </a:tr>
              <a:tr h="433322">
                <a:tc>
                  <a:txBody>
                    <a:bodyPr/>
                    <a:lstStyle/>
                    <a:p>
                      <a:r>
                        <a:rPr lang="en-AU" sz="1000"/>
                        <a:t>R02</a:t>
                      </a:r>
                    </a:p>
                  </a:txBody>
                  <a:tcPr/>
                </a:tc>
                <a:tc>
                  <a:txBody>
                    <a:bodyPr/>
                    <a:lstStyle/>
                    <a:p>
                      <a:r>
                        <a:rPr lang="en-AU" sz="1000"/>
                        <a:t>Risk that there is one or more participants that aren’t ‘ready’ at go-live</a:t>
                      </a:r>
                    </a:p>
                  </a:txBody>
                  <a:tcPr/>
                </a:tc>
                <a:tc>
                  <a:txBody>
                    <a:bodyPr/>
                    <a:lstStyle/>
                    <a:p>
                      <a:r>
                        <a:rPr lang="en-AU" sz="1000"/>
                        <a:t>Significant</a:t>
                      </a:r>
                    </a:p>
                  </a:txBody>
                  <a:tcPr/>
                </a:tc>
                <a:tc>
                  <a:txBody>
                    <a:bodyPr/>
                    <a:lstStyle/>
                    <a:p>
                      <a:r>
                        <a:rPr lang="en-AU" sz="1000"/>
                        <a:t>RWG are considering closing this risk as it was opened before the critical capability was defined. R02 is a likely risk but would only have an impact on the market if the participant that was not ready contributed to the critical capability. This risk is covered by R19.</a:t>
                      </a:r>
                    </a:p>
                  </a:txBody>
                  <a:tcPr/>
                </a:tc>
                <a:extLst>
                  <a:ext uri="{0D108BD9-81ED-4DB2-BD59-A6C34878D82A}">
                    <a16:rowId xmlns:a16="http://schemas.microsoft.com/office/drawing/2014/main" val="4205386217"/>
                  </a:ext>
                </a:extLst>
              </a:tr>
              <a:tr h="279757">
                <a:tc>
                  <a:txBody>
                    <a:bodyPr/>
                    <a:lstStyle/>
                    <a:p>
                      <a:r>
                        <a:rPr lang="en-AU" sz="1000"/>
                        <a:t>R04</a:t>
                      </a:r>
                    </a:p>
                  </a:txBody>
                  <a:tcPr/>
                </a:tc>
                <a:tc>
                  <a:txBody>
                    <a:bodyPr/>
                    <a:lstStyle/>
                    <a:p>
                      <a:r>
                        <a:rPr lang="en-AU" sz="1000"/>
                        <a:t>AEMO Big Bang Approach</a:t>
                      </a:r>
                    </a:p>
                  </a:txBody>
                  <a:tcPr/>
                </a:tc>
                <a:tc>
                  <a:txBody>
                    <a:bodyPr/>
                    <a:lstStyle/>
                    <a:p>
                      <a:r>
                        <a:rPr lang="en-AU" sz="1000"/>
                        <a:t>Medium</a:t>
                      </a:r>
                    </a:p>
                  </a:txBody>
                  <a:tcPr/>
                </a:tc>
                <a:tc>
                  <a:txBody>
                    <a:bodyPr/>
                    <a:lstStyle/>
                    <a:p>
                      <a:r>
                        <a:rPr lang="en-AU" sz="1000"/>
                        <a:t>RWG to consider closing this risk post Settlements go-live</a:t>
                      </a:r>
                    </a:p>
                  </a:txBody>
                  <a:tcPr/>
                </a:tc>
                <a:extLst>
                  <a:ext uri="{0D108BD9-81ED-4DB2-BD59-A6C34878D82A}">
                    <a16:rowId xmlns:a16="http://schemas.microsoft.com/office/drawing/2014/main" val="3675045362"/>
                  </a:ext>
                </a:extLst>
              </a:tr>
              <a:tr h="259674">
                <a:tc>
                  <a:txBody>
                    <a:bodyPr/>
                    <a:lstStyle/>
                    <a:p>
                      <a:r>
                        <a:rPr lang="en-AU" sz="1000"/>
                        <a:t>R05</a:t>
                      </a:r>
                    </a:p>
                  </a:txBody>
                  <a:tcPr/>
                </a:tc>
                <a:tc>
                  <a:txBody>
                    <a:bodyPr/>
                    <a:lstStyle/>
                    <a:p>
                      <a:r>
                        <a:rPr lang="en-AU" sz="1000"/>
                        <a:t>Unintended consequences of Rule as drafted </a:t>
                      </a:r>
                    </a:p>
                  </a:txBody>
                  <a:tcPr/>
                </a:tc>
                <a:tc>
                  <a:txBody>
                    <a:bodyPr/>
                    <a:lstStyle/>
                    <a:p>
                      <a:r>
                        <a:rPr lang="en-AU" sz="1000"/>
                        <a:t>Low</a:t>
                      </a:r>
                    </a:p>
                  </a:txBody>
                  <a:tcPr/>
                </a:tc>
                <a:tc>
                  <a:txBody>
                    <a:bodyPr/>
                    <a:lstStyle/>
                    <a:p>
                      <a:r>
                        <a:rPr lang="en-AU" sz="1000"/>
                        <a:t>No change</a:t>
                      </a:r>
                    </a:p>
                  </a:txBody>
                  <a:tcPr/>
                </a:tc>
                <a:extLst>
                  <a:ext uri="{0D108BD9-81ED-4DB2-BD59-A6C34878D82A}">
                    <a16:rowId xmlns:a16="http://schemas.microsoft.com/office/drawing/2014/main" val="871783569"/>
                  </a:ext>
                </a:extLst>
              </a:tr>
              <a:tr h="232695">
                <a:tc>
                  <a:txBody>
                    <a:bodyPr/>
                    <a:lstStyle/>
                    <a:p>
                      <a:r>
                        <a:rPr lang="en-AU" sz="1000"/>
                        <a:t>R07</a:t>
                      </a:r>
                    </a:p>
                  </a:txBody>
                  <a:tcPr/>
                </a:tc>
                <a:tc>
                  <a:txBody>
                    <a:bodyPr/>
                    <a:lstStyle/>
                    <a:p>
                      <a:r>
                        <a:rPr lang="en-AU" sz="1000"/>
                        <a:t>Potential implications for financial markets</a:t>
                      </a:r>
                    </a:p>
                  </a:txBody>
                  <a:tcPr/>
                </a:tc>
                <a:tc>
                  <a:txBody>
                    <a:bodyPr/>
                    <a:lstStyle/>
                    <a:p>
                      <a:r>
                        <a:rPr lang="en-AU" sz="1000"/>
                        <a:t>Medium</a:t>
                      </a:r>
                    </a:p>
                  </a:txBody>
                  <a:tcPr/>
                </a:tc>
                <a:tc>
                  <a:txBody>
                    <a:bodyPr/>
                    <a:lstStyle/>
                    <a:p>
                      <a:r>
                        <a:rPr lang="en-AU" sz="1000"/>
                        <a:t>ASX 5-min contracts are now live. </a:t>
                      </a:r>
                    </a:p>
                  </a:txBody>
                  <a:tcPr/>
                </a:tc>
                <a:extLst>
                  <a:ext uri="{0D108BD9-81ED-4DB2-BD59-A6C34878D82A}">
                    <a16:rowId xmlns:a16="http://schemas.microsoft.com/office/drawing/2014/main" val="1307467556"/>
                  </a:ext>
                </a:extLst>
              </a:tr>
              <a:tr h="433322">
                <a:tc>
                  <a:txBody>
                    <a:bodyPr/>
                    <a:lstStyle/>
                    <a:p>
                      <a:r>
                        <a:rPr lang="en-AU" sz="1000"/>
                        <a:t>R08</a:t>
                      </a:r>
                    </a:p>
                  </a:txBody>
                  <a:tcPr/>
                </a:tc>
                <a:tc>
                  <a:txBody>
                    <a:bodyPr/>
                    <a:lstStyle/>
                    <a:p>
                      <a:r>
                        <a:rPr lang="en-AU" sz="1000"/>
                        <a:t>Procedure changes arising from program implementation and testing activities</a:t>
                      </a:r>
                    </a:p>
                  </a:txBody>
                  <a:tcPr/>
                </a:tc>
                <a:tc>
                  <a:txBody>
                    <a:bodyPr/>
                    <a:lstStyle/>
                    <a:p>
                      <a:r>
                        <a:rPr lang="en-AU" sz="1000"/>
                        <a:t>Low</a:t>
                      </a:r>
                    </a:p>
                  </a:txBody>
                  <a:tcPr/>
                </a:tc>
                <a:tc>
                  <a:txBody>
                    <a:bodyPr/>
                    <a:lstStyle/>
                    <a:p>
                      <a:r>
                        <a:rPr lang="en-AU" sz="1000"/>
                        <a:t>No change</a:t>
                      </a:r>
                    </a:p>
                  </a:txBody>
                  <a:tcPr/>
                </a:tc>
                <a:extLst>
                  <a:ext uri="{0D108BD9-81ED-4DB2-BD59-A6C34878D82A}">
                    <a16:rowId xmlns:a16="http://schemas.microsoft.com/office/drawing/2014/main" val="988678979"/>
                  </a:ext>
                </a:extLst>
              </a:tr>
              <a:tr h="294087">
                <a:tc>
                  <a:txBody>
                    <a:bodyPr/>
                    <a:lstStyle/>
                    <a:p>
                      <a:r>
                        <a:rPr lang="en-AU" sz="1000"/>
                        <a:t>R10</a:t>
                      </a:r>
                    </a:p>
                  </a:txBody>
                  <a:tcPr/>
                </a:tc>
                <a:tc>
                  <a:txBody>
                    <a:bodyPr/>
                    <a:lstStyle/>
                    <a:p>
                      <a:r>
                        <a:rPr lang="en-AU" sz="1000"/>
                        <a:t>Vendor contract negotiation timelines</a:t>
                      </a:r>
                    </a:p>
                  </a:txBody>
                  <a:tcPr/>
                </a:tc>
                <a:tc>
                  <a:txBody>
                    <a:bodyPr/>
                    <a:lstStyle/>
                    <a:p>
                      <a:r>
                        <a:rPr lang="en-AU" sz="1000"/>
                        <a:t>Low</a:t>
                      </a:r>
                    </a:p>
                  </a:txBody>
                  <a:tcPr/>
                </a:tc>
                <a:tc>
                  <a:txBody>
                    <a:bodyPr/>
                    <a:lstStyle/>
                    <a:p>
                      <a:r>
                        <a:rPr lang="en-AU" sz="1000"/>
                        <a:t>No risks currently being raised via readiness reporting</a:t>
                      </a:r>
                    </a:p>
                  </a:txBody>
                  <a:tcPr/>
                </a:tc>
                <a:extLst>
                  <a:ext uri="{0D108BD9-81ED-4DB2-BD59-A6C34878D82A}">
                    <a16:rowId xmlns:a16="http://schemas.microsoft.com/office/drawing/2014/main" val="3372330913"/>
                  </a:ext>
                </a:extLst>
              </a:tr>
              <a:tr h="433322">
                <a:tc>
                  <a:txBody>
                    <a:bodyPr/>
                    <a:lstStyle/>
                    <a:p>
                      <a:r>
                        <a:rPr lang="en-AU" sz="1000"/>
                        <a:t>R18</a:t>
                      </a:r>
                    </a:p>
                  </a:txBody>
                  <a:tcPr/>
                </a:tc>
                <a:tc>
                  <a:txBody>
                    <a:bodyPr/>
                    <a:lstStyle/>
                    <a:p>
                      <a:r>
                        <a:rPr lang="en-AU" sz="1000"/>
                        <a:t>Potential for implementation approach to materially increase Program costs</a:t>
                      </a:r>
                    </a:p>
                  </a:txBody>
                  <a:tcPr/>
                </a:tc>
                <a:tc>
                  <a:txBody>
                    <a:bodyPr/>
                    <a:lstStyle/>
                    <a:p>
                      <a:r>
                        <a:rPr lang="en-AU" sz="1000"/>
                        <a:t>Medium</a:t>
                      </a:r>
                    </a:p>
                  </a:txBody>
                  <a:tcPr/>
                </a:tc>
                <a:tc>
                  <a:txBody>
                    <a:bodyPr/>
                    <a:lstStyle/>
                    <a:p>
                      <a:r>
                        <a:rPr lang="en-AU" sz="1000"/>
                        <a:t>AEMO presented approach to consulting on cost recovery and fees at Executive Forum</a:t>
                      </a:r>
                    </a:p>
                  </a:txBody>
                  <a:tcPr/>
                </a:tc>
                <a:extLst>
                  <a:ext uri="{0D108BD9-81ED-4DB2-BD59-A6C34878D82A}">
                    <a16:rowId xmlns:a16="http://schemas.microsoft.com/office/drawing/2014/main" val="3700058292"/>
                  </a:ext>
                </a:extLst>
              </a:tr>
              <a:tr h="433322">
                <a:tc>
                  <a:txBody>
                    <a:bodyPr/>
                    <a:lstStyle/>
                    <a:p>
                      <a:r>
                        <a:rPr lang="en-AU" sz="1000"/>
                        <a:t>R26</a:t>
                      </a:r>
                    </a:p>
                  </a:txBody>
                  <a:tcPr/>
                </a:tc>
                <a:tc>
                  <a:txBody>
                    <a:bodyPr/>
                    <a:lstStyle/>
                    <a:p>
                      <a:r>
                        <a:rPr lang="en-AU" sz="1000"/>
                        <a:t>Impact of Covid-19 resulting in participants and / or AEMO being unable to meet 5MS Program timelines</a:t>
                      </a:r>
                    </a:p>
                  </a:txBody>
                  <a:tcPr/>
                </a:tc>
                <a:tc>
                  <a:txBody>
                    <a:bodyPr/>
                    <a:lstStyle/>
                    <a:p>
                      <a:r>
                        <a:rPr lang="en-AU" sz="1000"/>
                        <a:t>Medium</a:t>
                      </a:r>
                    </a:p>
                  </a:txBody>
                  <a:tcPr/>
                </a:tc>
                <a:tc>
                  <a:txBody>
                    <a:bodyPr/>
                    <a:lstStyle/>
                    <a:p>
                      <a:r>
                        <a:rPr lang="en-AU" sz="1000"/>
                        <a:t>Impact varies by participant. No impacts to participant program status have been raised through Readiness Reporting.</a:t>
                      </a:r>
                    </a:p>
                  </a:txBody>
                  <a:tcPr/>
                </a:tc>
                <a:extLst>
                  <a:ext uri="{0D108BD9-81ED-4DB2-BD59-A6C34878D82A}">
                    <a16:rowId xmlns:a16="http://schemas.microsoft.com/office/drawing/2014/main" val="2080240869"/>
                  </a:ext>
                </a:extLst>
              </a:tr>
              <a:tr h="433322">
                <a:tc>
                  <a:txBody>
                    <a:bodyPr/>
                    <a:lstStyle/>
                    <a:p>
                      <a:r>
                        <a:rPr lang="en-AU" sz="1000"/>
                        <a:t>R29</a:t>
                      </a:r>
                    </a:p>
                  </a:txBody>
                  <a:tcPr/>
                </a:tc>
                <a:tc>
                  <a:txBody>
                    <a:bodyPr/>
                    <a:lstStyle/>
                    <a:p>
                      <a:r>
                        <a:rPr lang="en-AU" sz="1000"/>
                        <a:t>Risk that participants that paused their programs will not be ready</a:t>
                      </a:r>
                    </a:p>
                  </a:txBody>
                  <a:tcPr/>
                </a:tc>
                <a:tc>
                  <a:txBody>
                    <a:bodyPr/>
                    <a:lstStyle/>
                    <a:p>
                      <a:r>
                        <a:rPr lang="en-AU" sz="1000"/>
                        <a:t>Low</a:t>
                      </a:r>
                    </a:p>
                  </a:txBody>
                  <a:tcPr/>
                </a:tc>
                <a:tc>
                  <a:txBody>
                    <a:bodyPr/>
                    <a:lstStyle/>
                    <a:p>
                      <a:r>
                        <a:rPr lang="en-AU" sz="1000"/>
                        <a:t>No change to rating. Participants that reported they had paused their program due to the rule deferral in 2020 are not reporting delays to their program due to their shutdown</a:t>
                      </a:r>
                    </a:p>
                  </a:txBody>
                  <a:tcPr/>
                </a:tc>
                <a:extLst>
                  <a:ext uri="{0D108BD9-81ED-4DB2-BD59-A6C34878D82A}">
                    <a16:rowId xmlns:a16="http://schemas.microsoft.com/office/drawing/2014/main" val="4061241771"/>
                  </a:ext>
                </a:extLst>
              </a:tr>
              <a:tr h="265065">
                <a:tc>
                  <a:txBody>
                    <a:bodyPr/>
                    <a:lstStyle/>
                    <a:p>
                      <a:r>
                        <a:rPr lang="en-AU" sz="1000"/>
                        <a:t>R35</a:t>
                      </a:r>
                    </a:p>
                  </a:txBody>
                  <a:tcPr/>
                </a:tc>
                <a:tc>
                  <a:txBody>
                    <a:bodyPr/>
                    <a:lstStyle/>
                    <a:p>
                      <a:pPr marL="0" algn="l" defTabSz="914400" rtl="0" eaLnBrk="1" fontAlgn="t" latinLnBrk="0" hangingPunct="1"/>
                      <a:r>
                        <a:rPr lang="en-AU" sz="1000" kern="1200">
                          <a:solidFill>
                            <a:schemeClr val="dk1"/>
                          </a:solidFill>
                          <a:latin typeface="+mn-lt"/>
                          <a:ea typeface="+mn-ea"/>
                          <a:cs typeface="+mn-cs"/>
                        </a:rPr>
                        <a:t>Compression of window for transition 5-min metering data delivery</a:t>
                      </a:r>
                    </a:p>
                  </a:txBody>
                  <a:tcPr marL="9525" marR="9525" marT="9525" marB="0"/>
                </a:tc>
                <a:tc>
                  <a:txBody>
                    <a:bodyPr/>
                    <a:lstStyle/>
                    <a:p>
                      <a:r>
                        <a:rPr lang="en-AU" sz="1000"/>
                        <a:t>Medium</a:t>
                      </a:r>
                    </a:p>
                  </a:txBody>
                  <a:tcPr/>
                </a:tc>
                <a:tc>
                  <a:txBody>
                    <a:bodyPr/>
                    <a:lstStyle/>
                    <a:p>
                      <a:r>
                        <a:rPr lang="en-AU" sz="1000"/>
                        <a:t>Reviewed by RWG and TFG.   Adjustment to participant programs reflected in MTP. No change to rating.</a:t>
                      </a:r>
                    </a:p>
                  </a:txBody>
                  <a:tcPr/>
                </a:tc>
                <a:extLst>
                  <a:ext uri="{0D108BD9-81ED-4DB2-BD59-A6C34878D82A}">
                    <a16:rowId xmlns:a16="http://schemas.microsoft.com/office/drawing/2014/main" val="799491476"/>
                  </a:ext>
                </a:extLst>
              </a:tr>
              <a:tr h="433322">
                <a:tc>
                  <a:txBody>
                    <a:bodyPr/>
                    <a:lstStyle/>
                    <a:p>
                      <a:r>
                        <a:rPr lang="en-AU" sz="1000"/>
                        <a:t>R36</a:t>
                      </a:r>
                    </a:p>
                  </a:txBody>
                  <a:tcPr/>
                </a:tc>
                <a:tc>
                  <a:txBody>
                    <a:bodyPr/>
                    <a:lstStyle/>
                    <a:p>
                      <a:pPr marL="0" algn="l" defTabSz="914400" rtl="0" eaLnBrk="1" fontAlgn="t" latinLnBrk="0" hangingPunct="1"/>
                      <a:r>
                        <a:rPr lang="en-AU" sz="1000" kern="1200">
                          <a:solidFill>
                            <a:schemeClr val="dk1"/>
                          </a:solidFill>
                          <a:latin typeface="+mn-lt"/>
                          <a:ea typeface="+mn-ea"/>
                          <a:cs typeface="+mn-cs"/>
                        </a:rPr>
                        <a:t>Compressed MTP transition windows for the population of NCONUML NMIs impacts the accuracy of UFE Reporting</a:t>
                      </a:r>
                    </a:p>
                  </a:txBody>
                  <a:tcPr marL="9525" marR="9525" marT="9525" marB="0"/>
                </a:tc>
                <a:tc>
                  <a:txBody>
                    <a:bodyPr/>
                    <a:lstStyle/>
                    <a:p>
                      <a:r>
                        <a:rPr lang="en-AU" sz="1000"/>
                        <a:t>Medium</a:t>
                      </a:r>
                    </a:p>
                  </a:txBody>
                  <a:tcPr/>
                </a:tc>
                <a:tc>
                  <a:txBody>
                    <a:bodyPr/>
                    <a:lstStyle/>
                    <a:p>
                      <a:r>
                        <a:rPr lang="en-AU" sz="1000"/>
                        <a:t>Reviewed by RWG and TFG.   Adjustment to participant programs reflected in MTP. No change to rating.</a:t>
                      </a:r>
                    </a:p>
                  </a:txBody>
                  <a:tcPr/>
                </a:tc>
                <a:extLst>
                  <a:ext uri="{0D108BD9-81ED-4DB2-BD59-A6C34878D82A}">
                    <a16:rowId xmlns:a16="http://schemas.microsoft.com/office/drawing/2014/main" val="2865892893"/>
                  </a:ext>
                </a:extLst>
              </a:tr>
            </a:tbl>
          </a:graphicData>
        </a:graphic>
      </p:graphicFrame>
    </p:spTree>
    <p:extLst>
      <p:ext uri="{BB962C8B-B14F-4D97-AF65-F5344CB8AC3E}">
        <p14:creationId xmlns:p14="http://schemas.microsoft.com/office/powerpoint/2010/main" val="3100781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73E3-CF69-4EE3-9B32-88F8FE70E418}"/>
              </a:ext>
            </a:extLst>
          </p:cNvPr>
          <p:cNvSpPr>
            <a:spLocks noGrp="1"/>
          </p:cNvSpPr>
          <p:nvPr>
            <p:ph type="title"/>
          </p:nvPr>
        </p:nvSpPr>
        <p:spPr/>
        <p:txBody>
          <a:bodyPr/>
          <a:lstStyle/>
          <a:p>
            <a:r>
              <a:rPr lang="en-AU"/>
              <a:t>Other PCF Risks – Proposing to Close</a:t>
            </a:r>
          </a:p>
        </p:txBody>
      </p:sp>
      <p:sp>
        <p:nvSpPr>
          <p:cNvPr id="4" name="Slide Number Placeholder 3">
            <a:extLst>
              <a:ext uri="{FF2B5EF4-FFF2-40B4-BE49-F238E27FC236}">
                <a16:creationId xmlns:a16="http://schemas.microsoft.com/office/drawing/2014/main" id="{426B5A6C-E0C2-4255-8C67-621EF654AAA1}"/>
              </a:ext>
            </a:extLst>
          </p:cNvPr>
          <p:cNvSpPr>
            <a:spLocks noGrp="1"/>
          </p:cNvSpPr>
          <p:nvPr>
            <p:ph type="sldNum" sz="quarter" idx="12"/>
          </p:nvPr>
        </p:nvSpPr>
        <p:spPr/>
        <p:txBody>
          <a:bodyPr/>
          <a:lstStyle/>
          <a:p>
            <a:fld id="{4EC81F68-4976-451A-B2E9-79BCBD2F70CC}" type="slidenum">
              <a:rPr lang="en-AU" smtClean="0"/>
              <a:t>29</a:t>
            </a:fld>
            <a:endParaRPr lang="en-AU"/>
          </a:p>
        </p:txBody>
      </p:sp>
      <p:graphicFrame>
        <p:nvGraphicFramePr>
          <p:cNvPr id="5" name="Table 4">
            <a:extLst>
              <a:ext uri="{FF2B5EF4-FFF2-40B4-BE49-F238E27FC236}">
                <a16:creationId xmlns:a16="http://schemas.microsoft.com/office/drawing/2014/main" id="{652800CF-C16A-4052-9A27-64D347492297}"/>
              </a:ext>
            </a:extLst>
          </p:cNvPr>
          <p:cNvGraphicFramePr>
            <a:graphicFrameLocks noGrp="1"/>
          </p:cNvGraphicFramePr>
          <p:nvPr>
            <p:extLst>
              <p:ext uri="{D42A27DB-BD31-4B8C-83A1-F6EECF244321}">
                <p14:modId xmlns:p14="http://schemas.microsoft.com/office/powerpoint/2010/main" val="3776831493"/>
              </p:ext>
            </p:extLst>
          </p:nvPr>
        </p:nvGraphicFramePr>
        <p:xfrm>
          <a:off x="234950" y="1825625"/>
          <a:ext cx="11359100" cy="1859280"/>
        </p:xfrm>
        <a:graphic>
          <a:graphicData uri="http://schemas.openxmlformats.org/drawingml/2006/table">
            <a:tbl>
              <a:tblPr firstRow="1" bandRow="1">
                <a:tableStyleId>{21E4AEA4-8DFA-4A89-87EB-49C32662AFE0}</a:tableStyleId>
              </a:tblPr>
              <a:tblGrid>
                <a:gridCol w="870537">
                  <a:extLst>
                    <a:ext uri="{9D8B030D-6E8A-4147-A177-3AD203B41FA5}">
                      <a16:colId xmlns:a16="http://schemas.microsoft.com/office/drawing/2014/main" val="3951370210"/>
                    </a:ext>
                  </a:extLst>
                </a:gridCol>
                <a:gridCol w="4004771">
                  <a:extLst>
                    <a:ext uri="{9D8B030D-6E8A-4147-A177-3AD203B41FA5}">
                      <a16:colId xmlns:a16="http://schemas.microsoft.com/office/drawing/2014/main" val="1666773612"/>
                    </a:ext>
                  </a:extLst>
                </a:gridCol>
                <a:gridCol w="1086574">
                  <a:extLst>
                    <a:ext uri="{9D8B030D-6E8A-4147-A177-3AD203B41FA5}">
                      <a16:colId xmlns:a16="http://schemas.microsoft.com/office/drawing/2014/main" val="2335889993"/>
                    </a:ext>
                  </a:extLst>
                </a:gridCol>
                <a:gridCol w="5397218">
                  <a:extLst>
                    <a:ext uri="{9D8B030D-6E8A-4147-A177-3AD203B41FA5}">
                      <a16:colId xmlns:a16="http://schemas.microsoft.com/office/drawing/2014/main" val="3606749660"/>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Residual Rating</a:t>
                      </a:r>
                    </a:p>
                  </a:txBody>
                  <a:tcPr/>
                </a:tc>
                <a:tc>
                  <a:txBody>
                    <a:bodyPr/>
                    <a:lstStyle/>
                    <a:p>
                      <a:r>
                        <a:rPr lang="en-US" sz="1100"/>
                        <a:t>Comments </a:t>
                      </a:r>
                    </a:p>
                  </a:txBody>
                  <a:tcPr/>
                </a:tc>
                <a:extLst>
                  <a:ext uri="{0D108BD9-81ED-4DB2-BD59-A6C34878D82A}">
                    <a16:rowId xmlns:a16="http://schemas.microsoft.com/office/drawing/2014/main" val="1090088129"/>
                  </a:ext>
                </a:extLst>
              </a:tr>
              <a:tr h="370840">
                <a:tc>
                  <a:txBody>
                    <a:bodyPr/>
                    <a:lstStyle/>
                    <a:p>
                      <a:r>
                        <a:rPr lang="en-US" sz="1100"/>
                        <a:t>R28</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AEMO Systems Deployment Cutover Risk</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current approach to the AEMO systems deployments elements of the cutover has the Retail stream (the most complex and riskiest) going first on 9 March, then both the Dispatch and Settlements systems deployments together 3 weeks later on 1 April. There is a risk that the Retail deployment could lead to push back on the following deliveries from the 5MS program, the AEMO business and/or market participants.</a:t>
                      </a:r>
                    </a:p>
                  </a:txBody>
                  <a:tcPr>
                    <a:solidFill>
                      <a:srgbClr val="EDEDEF"/>
                    </a:solidFill>
                  </a:tcPr>
                </a:tc>
                <a:tc>
                  <a:txBody>
                    <a:bodyPr/>
                    <a:lstStyle/>
                    <a:p>
                      <a:r>
                        <a:rPr lang="en-US" sz="1100"/>
                        <a:t>Medium</a:t>
                      </a:r>
                    </a:p>
                  </a:txBody>
                  <a:tcPr>
                    <a:solidFill>
                      <a:srgbClr val="FFFF99"/>
                    </a:solidFill>
                  </a:tcPr>
                </a:tc>
                <a:tc>
                  <a:txBody>
                    <a:bodyPr/>
                    <a:lstStyle/>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AU" sz="1100"/>
                        <a:t>AEMO proposing to close this action. </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AU" sz="1100"/>
                        <a:t>Through the Retail replan, the link between the Settlements solution and the Retail systems has been separated. Settlements will now go live on 17-May-21 independently of Retail.</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AU" sz="1100"/>
                        <a:t>A risk remains that the Retail deployment may be delayed and have knock-on consequences for Market Trial and Market commencement. This risk is covered through R33.</a:t>
                      </a:r>
                      <a:endParaRPr lang="en-US" sz="1100"/>
                    </a:p>
                  </a:txBody>
                  <a:tcPr>
                    <a:solidFill>
                      <a:srgbClr val="EDEDEF"/>
                    </a:solidFill>
                  </a:tcPr>
                </a:tc>
                <a:extLst>
                  <a:ext uri="{0D108BD9-81ED-4DB2-BD59-A6C34878D82A}">
                    <a16:rowId xmlns:a16="http://schemas.microsoft.com/office/drawing/2014/main" val="4224840258"/>
                  </a:ext>
                </a:extLst>
              </a:tr>
            </a:tbl>
          </a:graphicData>
        </a:graphic>
      </p:graphicFrame>
    </p:spTree>
    <p:extLst>
      <p:ext uri="{BB962C8B-B14F-4D97-AF65-F5344CB8AC3E}">
        <p14:creationId xmlns:p14="http://schemas.microsoft.com/office/powerpoint/2010/main" val="137629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1536310785"/>
              </p:ext>
            </p:extLst>
          </p:nvPr>
        </p:nvGraphicFramePr>
        <p:xfrm>
          <a:off x="312426" y="1501732"/>
          <a:ext cx="11224581" cy="4710532"/>
        </p:xfrm>
        <a:graphic>
          <a:graphicData uri="http://schemas.openxmlformats.org/drawingml/2006/table">
            <a:tbl>
              <a:tblPr firstRow="1" bandRow="1">
                <a:tableStyleId>{7DF18680-E054-41AD-8BC1-D1AEF772440D}</a:tableStyleId>
              </a:tblPr>
              <a:tblGrid>
                <a:gridCol w="747253">
                  <a:extLst>
                    <a:ext uri="{9D8B030D-6E8A-4147-A177-3AD203B41FA5}">
                      <a16:colId xmlns:a16="http://schemas.microsoft.com/office/drawing/2014/main" val="2162033012"/>
                    </a:ext>
                  </a:extLst>
                </a:gridCol>
                <a:gridCol w="1358781">
                  <a:extLst>
                    <a:ext uri="{9D8B030D-6E8A-4147-A177-3AD203B41FA5}">
                      <a16:colId xmlns:a16="http://schemas.microsoft.com/office/drawing/2014/main" val="1667841518"/>
                    </a:ext>
                  </a:extLst>
                </a:gridCol>
                <a:gridCol w="5093293">
                  <a:extLst>
                    <a:ext uri="{9D8B030D-6E8A-4147-A177-3AD203B41FA5}">
                      <a16:colId xmlns:a16="http://schemas.microsoft.com/office/drawing/2014/main" val="953405548"/>
                    </a:ext>
                  </a:extLst>
                </a:gridCol>
                <a:gridCol w="4025254">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10:00 – 10:05</a:t>
                      </a:r>
                      <a:r>
                        <a:rPr lang="en-AU" sz="1100">
                          <a:effectLst/>
                          <a:highlight>
                            <a:srgbClr val="FFFF00"/>
                          </a:highlight>
                        </a:rPr>
                        <a:t>​</a:t>
                      </a:r>
                      <a:endParaRPr lang="en-AU" sz="110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59004064"/>
                  </a:ext>
                </a:extLst>
              </a:tr>
              <a:tr h="429690">
                <a:tc>
                  <a:txBody>
                    <a:bodyPr/>
                    <a:lstStyle/>
                    <a:p>
                      <a:r>
                        <a:rPr lang="en-AU" sz="1100">
                          <a:effectLst/>
                        </a:rPr>
                        <a:t>2​</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10:05 -10:10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Actions from Previous Meetings​</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Anne-Marie McCague​</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893187682"/>
                  </a:ext>
                </a:extLst>
              </a:tr>
              <a:tr h="429690">
                <a:tc>
                  <a:txBody>
                    <a:bodyPr/>
                    <a:lstStyle/>
                    <a:p>
                      <a:r>
                        <a:rPr lang="en-AU" sz="1100">
                          <a:effectLst/>
                        </a:rPr>
                        <a:t>3​</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10:10 – 10:20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Program Update​ </a:t>
                      </a:r>
                      <a:endParaRPr lang="en-AU" sz="1100">
                        <a:solidFill>
                          <a:schemeClr val="tx1"/>
                        </a:solidFill>
                        <a:effectLst/>
                        <a:latin typeface="Calibri" panose="020F0502020204030204" pitchFamily="34" charset="0"/>
                        <a:ea typeface="Calibri" panose="020F0502020204030204" pitchFamily="34" charset="0"/>
                      </a:endParaRPr>
                    </a:p>
                  </a:txBody>
                  <a:tcPr anchor="ctr"/>
                </a:tc>
                <a:tc>
                  <a:txBody>
                    <a:bodyPr/>
                    <a:lstStyle/>
                    <a:p>
                      <a:r>
                        <a:rPr lang="en-AU" sz="1100">
                          <a:effectLst/>
                        </a:rPr>
                        <a:t> ​Rowena Leung &amp; Graeme Windley</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4030922404"/>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10:20 – 10:40</a:t>
                      </a:r>
                      <a:endParaRPr lang="en-AU" sz="110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effectLst/>
                        </a:rPr>
                        <a:t>Retail Reporting</a:t>
                      </a:r>
                      <a:endParaRPr lang="en-AU" sz="1100"/>
                    </a:p>
                  </a:txBody>
                  <a:tcPr anchor="ctr"/>
                </a:tc>
                <a:tc>
                  <a:txBody>
                    <a:bodyPr/>
                    <a:lstStyle/>
                    <a:p>
                      <a:r>
                        <a:rPr lang="en-AU" sz="1100">
                          <a:effectLst/>
                          <a:latin typeface="Calibri" panose="020F0502020204030204" pitchFamily="34" charset="0"/>
                          <a:ea typeface="Calibri" panose="020F0502020204030204" pitchFamily="34" charset="0"/>
                        </a:rPr>
                        <a:t>Graeme Windley</a:t>
                      </a:r>
                    </a:p>
                  </a:txBody>
                  <a:tcPr anchor="ctr"/>
                </a:tc>
                <a:extLst>
                  <a:ext uri="{0D108BD9-81ED-4DB2-BD59-A6C34878D82A}">
                    <a16:rowId xmlns:a16="http://schemas.microsoft.com/office/drawing/2014/main" val="4250647324"/>
                  </a:ext>
                </a:extLst>
              </a:tr>
              <a:tr h="429690">
                <a:tc>
                  <a:txBody>
                    <a:bodyPr/>
                    <a:lstStyle/>
                    <a:p>
                      <a:r>
                        <a:rPr lang="en-US" sz="1100">
                          <a:effectLst/>
                        </a:rPr>
                        <a:t>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10:40 – 10:50</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Readiness Working Group Update​ </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Greg Minney​</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817688052"/>
                  </a:ext>
                </a:extLst>
              </a:tr>
              <a:tr h="429690">
                <a:tc>
                  <a:txBody>
                    <a:bodyPr/>
                    <a:lstStyle/>
                    <a:p>
                      <a:r>
                        <a:rPr lang="en-AU" sz="1100">
                          <a:effectLst/>
                        </a:rPr>
                        <a:t>6</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10:50 – 11:05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Industry Risks and Issues</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Anne-Marie McCague</a:t>
                      </a:r>
                    </a:p>
                  </a:txBody>
                  <a:tcPr anchor="ctr"/>
                </a:tc>
                <a:extLst>
                  <a:ext uri="{0D108BD9-81ED-4DB2-BD59-A6C34878D82A}">
                    <a16:rowId xmlns:a16="http://schemas.microsoft.com/office/drawing/2014/main" val="615251225"/>
                  </a:ext>
                </a:extLst>
              </a:tr>
              <a:tr h="429690">
                <a:tc>
                  <a:txBody>
                    <a:bodyPr/>
                    <a:lstStyle/>
                    <a:p>
                      <a:r>
                        <a:rPr lang="en-AU" sz="1100">
                          <a:effectLst/>
                        </a:rPr>
                        <a:t>7​</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11:05 – 11:35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Contingency Planning</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Anne-Marie McCague, Greg Minney, Peter Carruthers</a:t>
                      </a:r>
                    </a:p>
                  </a:txBody>
                  <a:tcPr anchor="ctr"/>
                </a:tc>
                <a:extLst>
                  <a:ext uri="{0D108BD9-81ED-4DB2-BD59-A6C34878D82A}">
                    <a16:rowId xmlns:a16="http://schemas.microsoft.com/office/drawing/2014/main" val="3043232215"/>
                  </a:ext>
                </a:extLst>
              </a:tr>
              <a:tr h="429690">
                <a:tc>
                  <a:txBody>
                    <a:bodyPr/>
                    <a:lstStyle/>
                    <a:p>
                      <a:r>
                        <a:rPr lang="en-AU" sz="1100">
                          <a:effectLst/>
                        </a:rPr>
                        <a:t>8​</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11:35 – 11:40</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Forward Meeting Plan</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Anne-Marie McCague​</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57461048"/>
                  </a:ext>
                </a:extLst>
              </a:tr>
              <a:tr h="429690">
                <a:tc>
                  <a:txBody>
                    <a:bodyPr/>
                    <a:lstStyle/>
                    <a:p>
                      <a:r>
                        <a:rPr lang="en-AU" sz="1100">
                          <a:effectLst/>
                        </a:rPr>
                        <a:t>9​</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11:40 ​- 11:50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General Questions​</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626225623"/>
                  </a:ext>
                </a:extLst>
              </a:tr>
              <a:tr h="429690">
                <a:tc>
                  <a:txBody>
                    <a:bodyPr/>
                    <a:lstStyle/>
                    <a:p>
                      <a:r>
                        <a:rPr lang="en-AU" sz="1100">
                          <a:effectLst/>
                        </a:rPr>
                        <a:t>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11:50​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Meeting Close​</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324539419"/>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6342F40-686F-4C42-8538-26FA7299DDFC}"/>
              </a:ext>
            </a:extLst>
          </p:cNvPr>
          <p:cNvSpPr>
            <a:spLocks noGrp="1"/>
          </p:cNvSpPr>
          <p:nvPr>
            <p:ph type="dt" sz="half" idx="10"/>
          </p:nvPr>
        </p:nvSpPr>
        <p:spPr/>
        <p:txBody>
          <a:bodyPr/>
          <a:lstStyle/>
          <a:p>
            <a:fld id="{A1BCD5CE-50B2-4AD0-AF69-20801E4E8051}" type="datetime1">
              <a:rPr lang="en-AU" smtClean="0"/>
              <a:t>25/04/2021</a:t>
            </a:fld>
            <a:endParaRPr lang="en-AU"/>
          </a:p>
        </p:txBody>
      </p:sp>
      <p:sp>
        <p:nvSpPr>
          <p:cNvPr id="4" name="Footer Placeholder 3">
            <a:extLst>
              <a:ext uri="{FF2B5EF4-FFF2-40B4-BE49-F238E27FC236}">
                <a16:creationId xmlns:a16="http://schemas.microsoft.com/office/drawing/2014/main" id="{D389B21E-E91F-4B13-BDBE-816A54920314}"/>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A68B4B58-9A41-4A26-8ED8-E828CC116408}"/>
              </a:ext>
            </a:extLst>
          </p:cNvPr>
          <p:cNvSpPr>
            <a:spLocks noGrp="1"/>
          </p:cNvSpPr>
          <p:nvPr>
            <p:ph type="sldNum" sz="quarter" idx="12"/>
          </p:nvPr>
        </p:nvSpPr>
        <p:spPr/>
        <p:txBody>
          <a:bodyPr/>
          <a:lstStyle/>
          <a:p>
            <a:fld id="{4EC81F68-4976-451A-B2E9-79BCBD2F70CC}" type="slidenum">
              <a:rPr lang="en-AU" smtClean="0"/>
              <a:t>30</a:t>
            </a:fld>
            <a:endParaRPr lang="en-AU"/>
          </a:p>
        </p:txBody>
      </p:sp>
      <p:sp>
        <p:nvSpPr>
          <p:cNvPr id="6" name="Text Placeholder 5">
            <a:extLst>
              <a:ext uri="{FF2B5EF4-FFF2-40B4-BE49-F238E27FC236}">
                <a16:creationId xmlns:a16="http://schemas.microsoft.com/office/drawing/2014/main" id="{D09141CC-6FD4-4308-BEB0-8848DCF14656}"/>
              </a:ext>
            </a:extLst>
          </p:cNvPr>
          <p:cNvSpPr>
            <a:spLocks noGrp="1"/>
          </p:cNvSpPr>
          <p:nvPr>
            <p:ph type="body" sz="quarter" idx="13"/>
          </p:nvPr>
        </p:nvSpPr>
        <p:spPr>
          <a:xfrm>
            <a:off x="4674000" y="1802423"/>
            <a:ext cx="5792400" cy="4281576"/>
          </a:xfrm>
        </p:spPr>
        <p:txBody>
          <a:bodyPr/>
          <a:lstStyle/>
          <a:p>
            <a:pPr marL="0" indent="0">
              <a:buNone/>
            </a:pPr>
            <a:r>
              <a:rPr lang="en-AU"/>
              <a:t>Are there any new risks or issues to be raised?</a:t>
            </a:r>
          </a:p>
        </p:txBody>
      </p:sp>
      <p:grpSp>
        <p:nvGrpSpPr>
          <p:cNvPr id="7" name="Group 6">
            <a:extLst>
              <a:ext uri="{FF2B5EF4-FFF2-40B4-BE49-F238E27FC236}">
                <a16:creationId xmlns:a16="http://schemas.microsoft.com/office/drawing/2014/main" id="{65AA434D-2F0F-4331-BCAF-579E0AE9F18C}"/>
              </a:ext>
            </a:extLst>
          </p:cNvPr>
          <p:cNvGrpSpPr/>
          <p:nvPr/>
        </p:nvGrpSpPr>
        <p:grpSpPr>
          <a:xfrm>
            <a:off x="882139" y="1881555"/>
            <a:ext cx="2285999" cy="1608991"/>
            <a:chOff x="9661308" y="4297771"/>
            <a:chExt cx="444395" cy="324408"/>
          </a:xfrm>
          <a:noFill/>
        </p:grpSpPr>
        <p:sp>
          <p:nvSpPr>
            <p:cNvPr id="8" name="Freeform: Shape 7">
              <a:extLst>
                <a:ext uri="{FF2B5EF4-FFF2-40B4-BE49-F238E27FC236}">
                  <a16:creationId xmlns:a16="http://schemas.microsoft.com/office/drawing/2014/main" id="{006FC470-D36D-4D93-8D7D-8CCEC1FB48B8}"/>
                </a:ext>
              </a:extLst>
            </p:cNvPr>
            <p:cNvSpPr/>
            <p:nvPr/>
          </p:nvSpPr>
          <p:spPr>
            <a:xfrm>
              <a:off x="9661308" y="4358834"/>
              <a:ext cx="246886" cy="263345"/>
            </a:xfrm>
            <a:custGeom>
              <a:avLst/>
              <a:gdLst>
                <a:gd name="connsiteX0" fmla="*/ 115049 w 246885"/>
                <a:gd name="connsiteY0" fmla="*/ 0 h 263344"/>
                <a:gd name="connsiteX1" fmla="*/ 74395 w 246885"/>
                <a:gd name="connsiteY1" fmla="*/ 0 h 263344"/>
                <a:gd name="connsiteX2" fmla="*/ 0 w 246885"/>
                <a:gd name="connsiteY2" fmla="*/ 74395 h 263344"/>
                <a:gd name="connsiteX3" fmla="*/ 0 w 246885"/>
                <a:gd name="connsiteY3" fmla="*/ 74395 h 263344"/>
                <a:gd name="connsiteX4" fmla="*/ 74395 w 246885"/>
                <a:gd name="connsiteY4" fmla="*/ 148790 h 263344"/>
                <a:gd name="connsiteX5" fmla="*/ 126735 w 246885"/>
                <a:gd name="connsiteY5" fmla="*/ 267624 h 263344"/>
                <a:gd name="connsiteX6" fmla="*/ 179074 w 246885"/>
                <a:gd name="connsiteY6" fmla="*/ 148790 h 263344"/>
                <a:gd name="connsiteX7" fmla="*/ 249684 w 246885"/>
                <a:gd name="connsiteY7" fmla="*/ 97767 h 263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885" h="263344">
                  <a:moveTo>
                    <a:pt x="115049" y="0"/>
                  </a:moveTo>
                  <a:lnTo>
                    <a:pt x="74395" y="0"/>
                  </a:lnTo>
                  <a:cubicBezTo>
                    <a:pt x="33412" y="0"/>
                    <a:pt x="0" y="33576"/>
                    <a:pt x="0" y="74395"/>
                  </a:cubicBezTo>
                  <a:lnTo>
                    <a:pt x="0" y="74395"/>
                  </a:lnTo>
                  <a:cubicBezTo>
                    <a:pt x="0" y="115378"/>
                    <a:pt x="33577" y="148790"/>
                    <a:pt x="74395" y="148790"/>
                  </a:cubicBezTo>
                  <a:lnTo>
                    <a:pt x="126735" y="267624"/>
                  </a:lnTo>
                  <a:lnTo>
                    <a:pt x="179074" y="148790"/>
                  </a:lnTo>
                  <a:cubicBezTo>
                    <a:pt x="211828" y="148790"/>
                    <a:pt x="239808" y="127393"/>
                    <a:pt x="249684" y="97767"/>
                  </a:cubicBezTo>
                </a:path>
              </a:pathLst>
            </a:custGeom>
            <a:grpFill/>
            <a:ln w="57150" cap="flat">
              <a:solidFill>
                <a:schemeClr val="bg1"/>
              </a:solidFill>
              <a:prstDash val="solid"/>
              <a:miter lim="800000"/>
            </a:ln>
          </p:spPr>
          <p:txBody>
            <a:bodyPr rtlCol="0" anchor="ctr"/>
            <a:lstStyle/>
            <a:p>
              <a:pPr>
                <a:defRPr/>
              </a:pPr>
              <a:endParaRPr lang="en-US" sz="1000">
                <a:solidFill>
                  <a:schemeClr val="bg1"/>
                </a:solidFill>
                <a:latin typeface="Interstate-Light"/>
              </a:endParaRPr>
            </a:p>
          </p:txBody>
        </p:sp>
        <p:sp>
          <p:nvSpPr>
            <p:cNvPr id="9" name="Freeform: Shape 8">
              <a:extLst>
                <a:ext uri="{FF2B5EF4-FFF2-40B4-BE49-F238E27FC236}">
                  <a16:creationId xmlns:a16="http://schemas.microsoft.com/office/drawing/2014/main" id="{220DE396-957E-4084-95FB-955F0CE964D8}"/>
                </a:ext>
              </a:extLst>
            </p:cNvPr>
            <p:cNvSpPr/>
            <p:nvPr/>
          </p:nvSpPr>
          <p:spPr>
            <a:xfrm>
              <a:off x="9776522" y="4297771"/>
              <a:ext cx="329181" cy="246886"/>
            </a:xfrm>
            <a:custGeom>
              <a:avLst/>
              <a:gdLst>
                <a:gd name="connsiteX0" fmla="*/ 134964 w 329180"/>
                <a:gd name="connsiteY0" fmla="*/ 158007 h 246885"/>
                <a:gd name="connsiteX1" fmla="*/ 74395 w 329180"/>
                <a:gd name="connsiteY1" fmla="*/ 158007 h 246885"/>
                <a:gd name="connsiteX2" fmla="*/ 0 w 329180"/>
                <a:gd name="connsiteY2" fmla="*/ 83612 h 246885"/>
                <a:gd name="connsiteX3" fmla="*/ 0 w 329180"/>
                <a:gd name="connsiteY3" fmla="*/ 74395 h 246885"/>
                <a:gd name="connsiteX4" fmla="*/ 74395 w 329180"/>
                <a:gd name="connsiteY4" fmla="*/ 0 h 246885"/>
                <a:gd name="connsiteX5" fmla="*/ 267130 w 329180"/>
                <a:gd name="connsiteY5" fmla="*/ 0 h 246885"/>
                <a:gd name="connsiteX6" fmla="*/ 341525 w 329180"/>
                <a:gd name="connsiteY6" fmla="*/ 74395 h 246885"/>
                <a:gd name="connsiteX7" fmla="*/ 341525 w 329180"/>
                <a:gd name="connsiteY7" fmla="*/ 83612 h 246885"/>
                <a:gd name="connsiteX8" fmla="*/ 267130 w 329180"/>
                <a:gd name="connsiteY8" fmla="*/ 158007 h 246885"/>
                <a:gd name="connsiteX9" fmla="*/ 245569 w 329180"/>
                <a:gd name="connsiteY9" fmla="*/ 158007 h 246885"/>
                <a:gd name="connsiteX10" fmla="*/ 219893 w 329180"/>
                <a:gd name="connsiteY10" fmla="*/ 252317 h 246885"/>
                <a:gd name="connsiteX11" fmla="*/ 134635 w 329180"/>
                <a:gd name="connsiteY11" fmla="*/ 59746 h 246885"/>
                <a:gd name="connsiteX12" fmla="*/ 24689 w 329180"/>
                <a:gd name="connsiteY12" fmla="*/ 59746 h 24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0" h="246885">
                  <a:moveTo>
                    <a:pt x="134964" y="158007"/>
                  </a:moveTo>
                  <a:lnTo>
                    <a:pt x="74395" y="158007"/>
                  </a:lnTo>
                  <a:cubicBezTo>
                    <a:pt x="33412" y="158007"/>
                    <a:pt x="0" y="124430"/>
                    <a:pt x="0" y="83612"/>
                  </a:cubicBezTo>
                  <a:lnTo>
                    <a:pt x="0" y="74395"/>
                  </a:lnTo>
                  <a:cubicBezTo>
                    <a:pt x="0" y="33412"/>
                    <a:pt x="33577" y="0"/>
                    <a:pt x="74395" y="0"/>
                  </a:cubicBezTo>
                  <a:lnTo>
                    <a:pt x="267130" y="0"/>
                  </a:lnTo>
                  <a:cubicBezTo>
                    <a:pt x="308113" y="0"/>
                    <a:pt x="341525" y="33576"/>
                    <a:pt x="341525" y="74395"/>
                  </a:cubicBezTo>
                  <a:lnTo>
                    <a:pt x="341525" y="83612"/>
                  </a:lnTo>
                  <a:cubicBezTo>
                    <a:pt x="341525" y="124595"/>
                    <a:pt x="307949" y="158007"/>
                    <a:pt x="267130" y="158007"/>
                  </a:cubicBezTo>
                  <a:lnTo>
                    <a:pt x="245569" y="158007"/>
                  </a:lnTo>
                  <a:lnTo>
                    <a:pt x="219893" y="252317"/>
                  </a:lnTo>
                  <a:lnTo>
                    <a:pt x="134635" y="59746"/>
                  </a:lnTo>
                  <a:lnTo>
                    <a:pt x="24689" y="59746"/>
                  </a:lnTo>
                </a:path>
              </a:pathLst>
            </a:custGeom>
            <a:grpFill/>
            <a:ln w="57150" cap="flat">
              <a:solidFill>
                <a:schemeClr val="bg1"/>
              </a:solidFill>
              <a:prstDash val="solid"/>
              <a:miter lim="800000"/>
            </a:ln>
          </p:spPr>
          <p:txBody>
            <a:bodyPr rtlCol="0" anchor="ctr"/>
            <a:lstStyle/>
            <a:p>
              <a:pPr>
                <a:defRPr/>
              </a:pPr>
              <a:endParaRPr lang="en-US" sz="1000">
                <a:solidFill>
                  <a:schemeClr val="bg1"/>
                </a:solidFill>
                <a:latin typeface="Interstate-Light"/>
              </a:endParaRPr>
            </a:p>
          </p:txBody>
        </p:sp>
      </p:grpSp>
    </p:spTree>
    <p:extLst>
      <p:ext uri="{BB962C8B-B14F-4D97-AF65-F5344CB8AC3E}">
        <p14:creationId xmlns:p14="http://schemas.microsoft.com/office/powerpoint/2010/main" val="118929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Contingency Planning</a:t>
            </a:r>
          </a:p>
        </p:txBody>
      </p:sp>
      <p:sp>
        <p:nvSpPr>
          <p:cNvPr id="3" name="Text Placeholder 2">
            <a:extLst>
              <a:ext uri="{FF2B5EF4-FFF2-40B4-BE49-F238E27FC236}">
                <a16:creationId xmlns:a16="http://schemas.microsoft.com/office/drawing/2014/main" id="{729126D5-D885-4E2B-A6B4-2F6409E28C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2" name="Text Placeholder 2">
            <a:extLst>
              <a:ext uri="{FF2B5EF4-FFF2-40B4-BE49-F238E27FC236}">
                <a16:creationId xmlns:a16="http://schemas.microsoft.com/office/drawing/2014/main" id="{1C6D9547-C0B0-42AB-91DA-AF720DE259A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Multiple</a:t>
            </a:r>
            <a:endParaRPr lang="en-US"/>
          </a:p>
        </p:txBody>
      </p:sp>
    </p:spTree>
    <p:extLst>
      <p:ext uri="{BB962C8B-B14F-4D97-AF65-F5344CB8AC3E}">
        <p14:creationId xmlns:p14="http://schemas.microsoft.com/office/powerpoint/2010/main" val="1928494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13298-F6A8-4DAA-876A-8803236A3177}"/>
              </a:ext>
            </a:extLst>
          </p:cNvPr>
          <p:cNvSpPr>
            <a:spLocks noGrp="1"/>
          </p:cNvSpPr>
          <p:nvPr>
            <p:ph type="title"/>
          </p:nvPr>
        </p:nvSpPr>
        <p:spPr/>
        <p:txBody>
          <a:bodyPr/>
          <a:lstStyle/>
          <a:p>
            <a:r>
              <a:rPr lang="en-AU"/>
              <a:t>Purpose of this section</a:t>
            </a:r>
          </a:p>
        </p:txBody>
      </p:sp>
      <p:sp>
        <p:nvSpPr>
          <p:cNvPr id="3" name="Content Placeholder 2">
            <a:extLst>
              <a:ext uri="{FF2B5EF4-FFF2-40B4-BE49-F238E27FC236}">
                <a16:creationId xmlns:a16="http://schemas.microsoft.com/office/drawing/2014/main" id="{89491BAE-8553-48FF-A6E1-04057BD1E9D9}"/>
              </a:ext>
            </a:extLst>
          </p:cNvPr>
          <p:cNvSpPr>
            <a:spLocks noGrp="1"/>
          </p:cNvSpPr>
          <p:nvPr>
            <p:ph idx="1"/>
          </p:nvPr>
        </p:nvSpPr>
        <p:spPr/>
        <p:txBody>
          <a:bodyPr>
            <a:normAutofit/>
          </a:bodyPr>
          <a:lstStyle/>
          <a:p>
            <a:pPr>
              <a:lnSpc>
                <a:spcPct val="100000"/>
              </a:lnSpc>
              <a:spcBef>
                <a:spcPts val="1200"/>
              </a:spcBef>
            </a:pPr>
            <a:r>
              <a:rPr lang="en-AU" sz="2000"/>
              <a:t>Provide an overview of 5MS Contingency Planning</a:t>
            </a:r>
          </a:p>
          <a:p>
            <a:pPr>
              <a:lnSpc>
                <a:spcPct val="100000"/>
              </a:lnSpc>
              <a:spcBef>
                <a:spcPts val="1200"/>
              </a:spcBef>
            </a:pPr>
            <a:r>
              <a:rPr lang="en-AU" sz="2000"/>
              <a:t>Discuss the addition of the Retail delay risk to the 5MS Contingency Plan and the approach to developing the contingency</a:t>
            </a:r>
          </a:p>
          <a:p>
            <a:pPr>
              <a:lnSpc>
                <a:spcPct val="100000"/>
              </a:lnSpc>
              <a:spcBef>
                <a:spcPts val="1200"/>
              </a:spcBef>
            </a:pPr>
            <a:r>
              <a:rPr lang="en-AU" sz="2000"/>
              <a:t>Review the risk and proposed contingency options</a:t>
            </a:r>
          </a:p>
          <a:p>
            <a:pPr>
              <a:lnSpc>
                <a:spcPct val="100000"/>
              </a:lnSpc>
              <a:spcBef>
                <a:spcPts val="1200"/>
              </a:spcBef>
            </a:pPr>
            <a:r>
              <a:rPr lang="en-AU" sz="2000"/>
              <a:t>Review the Regulatory tools that may be used to achieve the contingency response</a:t>
            </a:r>
          </a:p>
          <a:p>
            <a:pPr>
              <a:lnSpc>
                <a:spcPct val="100000"/>
              </a:lnSpc>
              <a:spcBef>
                <a:spcPts val="1200"/>
              </a:spcBef>
            </a:pPr>
            <a:r>
              <a:rPr lang="en-AU" sz="2000"/>
              <a:t>Discuss initial thoughts from PCF</a:t>
            </a:r>
          </a:p>
          <a:p>
            <a:pPr>
              <a:lnSpc>
                <a:spcPct val="100000"/>
              </a:lnSpc>
              <a:spcBef>
                <a:spcPts val="1200"/>
              </a:spcBef>
            </a:pPr>
            <a:r>
              <a:rPr lang="en-AU" sz="2000"/>
              <a:t>Agree the timing to develop the contingency response and next steps</a:t>
            </a:r>
          </a:p>
        </p:txBody>
      </p:sp>
      <p:sp>
        <p:nvSpPr>
          <p:cNvPr id="4" name="Slide Number Placeholder 3">
            <a:extLst>
              <a:ext uri="{FF2B5EF4-FFF2-40B4-BE49-F238E27FC236}">
                <a16:creationId xmlns:a16="http://schemas.microsoft.com/office/drawing/2014/main" id="{1BA59264-578A-412B-88CC-E573E8774106}"/>
              </a:ext>
            </a:extLst>
          </p:cNvPr>
          <p:cNvSpPr>
            <a:spLocks noGrp="1"/>
          </p:cNvSpPr>
          <p:nvPr>
            <p:ph type="sldNum" sz="quarter" idx="12"/>
          </p:nvPr>
        </p:nvSpPr>
        <p:spPr/>
        <p:txBody>
          <a:bodyPr/>
          <a:lstStyle/>
          <a:p>
            <a:fld id="{4EC81F68-4976-451A-B2E9-79BCBD2F70CC}" type="slidenum">
              <a:rPr lang="en-AU" smtClean="0"/>
              <a:t>32</a:t>
            </a:fld>
            <a:endParaRPr lang="en-AU"/>
          </a:p>
        </p:txBody>
      </p:sp>
    </p:spTree>
    <p:extLst>
      <p:ext uri="{BB962C8B-B14F-4D97-AF65-F5344CB8AC3E}">
        <p14:creationId xmlns:p14="http://schemas.microsoft.com/office/powerpoint/2010/main" val="4257232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fontScale="90000"/>
          </a:bodyPr>
          <a:lstStyle/>
          <a:p>
            <a:r>
              <a:rPr lang="en-AU"/>
              <a:t>Overview of Industry Contingency Planning to date</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6" y="1506537"/>
            <a:ext cx="11694382" cy="5032375"/>
          </a:xfrm>
        </p:spPr>
        <p:txBody>
          <a:bodyPr vert="horz" lIns="91440" tIns="45720" rIns="91440" bIns="45720" rtlCol="0" anchor="t">
            <a:normAutofit/>
          </a:bodyPr>
          <a:lstStyle/>
          <a:p>
            <a:pPr>
              <a:lnSpc>
                <a:spcPct val="100000"/>
              </a:lnSpc>
            </a:pPr>
            <a:r>
              <a:rPr lang="en-AU" sz="1800"/>
              <a:t>Industry Contingency plan developed by RWG in April 2020 </a:t>
            </a:r>
          </a:p>
          <a:p>
            <a:pPr>
              <a:lnSpc>
                <a:spcPct val="100000"/>
              </a:lnSpc>
            </a:pPr>
            <a:r>
              <a:rPr lang="en-AU" sz="1800"/>
              <a:t>26 contingency scenarios identified, with associated monitoring , responses and trigger points</a:t>
            </a:r>
          </a:p>
          <a:p>
            <a:pPr>
              <a:lnSpc>
                <a:spcPct val="100000"/>
              </a:lnSpc>
            </a:pPr>
            <a:r>
              <a:rPr lang="en-AU" sz="1800"/>
              <a:t>Scenarios coverage includes:</a:t>
            </a:r>
          </a:p>
          <a:p>
            <a:pPr marL="442913" lvl="1" indent="-179388">
              <a:lnSpc>
                <a:spcPct val="100000"/>
              </a:lnSpc>
              <a:spcBef>
                <a:spcPts val="600"/>
              </a:spcBef>
              <a:buFontTx/>
              <a:buChar char="–"/>
            </a:pPr>
            <a:r>
              <a:rPr lang="en-AU" sz="1400"/>
              <a:t>AEMO “Not Ready” to operate for 5MS Rule commencement</a:t>
            </a:r>
          </a:p>
          <a:p>
            <a:pPr marL="442913" lvl="1" indent="-179388">
              <a:lnSpc>
                <a:spcPct val="100000"/>
              </a:lnSpc>
              <a:spcBef>
                <a:spcPts val="600"/>
              </a:spcBef>
              <a:buFontTx/>
              <a:buChar char="–"/>
            </a:pPr>
            <a:r>
              <a:rPr lang="en-AU" sz="1400"/>
              <a:t>Minimum / Essential criteria not met for 5MS Rule Commencement</a:t>
            </a:r>
          </a:p>
          <a:p>
            <a:pPr marL="442913" lvl="1" indent="-179388">
              <a:lnSpc>
                <a:spcPct val="100000"/>
              </a:lnSpc>
              <a:spcBef>
                <a:spcPts val="600"/>
              </a:spcBef>
              <a:buFontTx/>
              <a:buChar char="–"/>
            </a:pPr>
            <a:r>
              <a:rPr lang="en-AU" sz="1400"/>
              <a:t>Essential Meters not fully compliant at 5MS rule Commencement</a:t>
            </a:r>
          </a:p>
          <a:p>
            <a:pPr marL="442913" lvl="1" indent="-179388">
              <a:lnSpc>
                <a:spcPct val="100000"/>
              </a:lnSpc>
              <a:spcBef>
                <a:spcPts val="600"/>
              </a:spcBef>
              <a:buFontTx/>
              <a:buChar char="–"/>
            </a:pPr>
            <a:r>
              <a:rPr lang="en-AU" sz="1400"/>
              <a:t>Essential Meter(s) metering data delivery issues</a:t>
            </a:r>
          </a:p>
          <a:p>
            <a:pPr marL="442913" lvl="1" indent="-179388">
              <a:lnSpc>
                <a:spcPct val="100000"/>
              </a:lnSpc>
              <a:spcBef>
                <a:spcPts val="600"/>
              </a:spcBef>
              <a:buFontTx/>
              <a:buChar char="–"/>
            </a:pPr>
            <a:r>
              <a:rPr lang="en-AU" sz="1400"/>
              <a:t>Delays to platform deployments</a:t>
            </a:r>
          </a:p>
          <a:p>
            <a:pPr marL="442913" lvl="1" indent="-179388">
              <a:lnSpc>
                <a:spcPct val="100000"/>
              </a:lnSpc>
              <a:spcBef>
                <a:spcPts val="600"/>
              </a:spcBef>
              <a:buFontTx/>
              <a:buChar char="–"/>
            </a:pPr>
            <a:r>
              <a:rPr lang="en-AU" sz="1400"/>
              <a:t>Platform Deployment failures</a:t>
            </a:r>
          </a:p>
          <a:p>
            <a:pPr marL="442913" lvl="1" indent="-179388">
              <a:lnSpc>
                <a:spcPct val="100000"/>
              </a:lnSpc>
              <a:spcBef>
                <a:spcPts val="600"/>
              </a:spcBef>
              <a:buFontTx/>
              <a:buChar char="–"/>
            </a:pPr>
            <a:r>
              <a:rPr lang="en-AU" sz="1400"/>
              <a:t>Post go-live inaccuracies and issues</a:t>
            </a:r>
          </a:p>
          <a:p>
            <a:pPr>
              <a:lnSpc>
                <a:spcPct val="100000"/>
              </a:lnSpc>
            </a:pPr>
            <a:r>
              <a:rPr lang="en-AU" sz="1800"/>
              <a:t>Where applicable contingency responses utilise existing NEM operating processes</a:t>
            </a:r>
          </a:p>
          <a:p>
            <a:pPr>
              <a:lnSpc>
                <a:spcPct val="100000"/>
              </a:lnSpc>
            </a:pPr>
            <a:r>
              <a:rPr lang="en-AU" sz="1800"/>
              <a:t>Monitoring Mechanism a number of scenarios include monitoring of participant and AEMO progress via readiness reporting and completion of planned milestones</a:t>
            </a:r>
          </a:p>
          <a:p>
            <a:pPr>
              <a:lnSpc>
                <a:spcPct val="100000"/>
              </a:lnSpc>
            </a:pPr>
            <a:r>
              <a:rPr lang="en-AU" sz="1800"/>
              <a:t>As component of RWG readiness reporting assessment will be made against identified contingency scenarios for contingency implementation</a:t>
            </a:r>
          </a:p>
          <a:p>
            <a:endParaRPr lang="en-AU" sz="1400"/>
          </a:p>
          <a:p>
            <a:pPr lvl="1"/>
            <a:endParaRPr lang="en-AU" sz="10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33</a:t>
            </a:fld>
            <a:endParaRPr lang="en-AU"/>
          </a:p>
        </p:txBody>
      </p:sp>
    </p:spTree>
    <p:extLst>
      <p:ext uri="{BB962C8B-B14F-4D97-AF65-F5344CB8AC3E}">
        <p14:creationId xmlns:p14="http://schemas.microsoft.com/office/powerpoint/2010/main" val="4163779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DA848-20CD-4498-800D-3A74D1AC421C}"/>
              </a:ext>
            </a:extLst>
          </p:cNvPr>
          <p:cNvSpPr>
            <a:spLocks noGrp="1"/>
          </p:cNvSpPr>
          <p:nvPr>
            <p:ph type="title"/>
          </p:nvPr>
        </p:nvSpPr>
        <p:spPr/>
        <p:txBody>
          <a:bodyPr/>
          <a:lstStyle/>
          <a:p>
            <a:r>
              <a:rPr lang="en-AU"/>
              <a:t>Contingency Plan Extract</a:t>
            </a:r>
          </a:p>
        </p:txBody>
      </p:sp>
      <p:sp>
        <p:nvSpPr>
          <p:cNvPr id="4" name="Slide Number Placeholder 3">
            <a:extLst>
              <a:ext uri="{FF2B5EF4-FFF2-40B4-BE49-F238E27FC236}">
                <a16:creationId xmlns:a16="http://schemas.microsoft.com/office/drawing/2014/main" id="{1E55D6CA-AB04-4BEE-96EE-FA3907101418}"/>
              </a:ext>
            </a:extLst>
          </p:cNvPr>
          <p:cNvSpPr>
            <a:spLocks noGrp="1"/>
          </p:cNvSpPr>
          <p:nvPr>
            <p:ph type="sldNum" sz="quarter" idx="12"/>
          </p:nvPr>
        </p:nvSpPr>
        <p:spPr/>
        <p:txBody>
          <a:bodyPr/>
          <a:lstStyle/>
          <a:p>
            <a:fld id="{4EC81F68-4976-451A-B2E9-79BCBD2F70CC}" type="slidenum">
              <a:rPr lang="en-AU" smtClean="0"/>
              <a:t>34</a:t>
            </a:fld>
            <a:endParaRPr lang="en-AU"/>
          </a:p>
        </p:txBody>
      </p:sp>
      <p:graphicFrame>
        <p:nvGraphicFramePr>
          <p:cNvPr id="7" name="Table 6">
            <a:extLst>
              <a:ext uri="{FF2B5EF4-FFF2-40B4-BE49-F238E27FC236}">
                <a16:creationId xmlns:a16="http://schemas.microsoft.com/office/drawing/2014/main" id="{62F6D89B-05D9-466E-A5C4-3C8C19766C7A}"/>
              </a:ext>
            </a:extLst>
          </p:cNvPr>
          <p:cNvGraphicFramePr>
            <a:graphicFrameLocks noGrp="1"/>
          </p:cNvGraphicFramePr>
          <p:nvPr>
            <p:extLst>
              <p:ext uri="{D42A27DB-BD31-4B8C-83A1-F6EECF244321}">
                <p14:modId xmlns:p14="http://schemas.microsoft.com/office/powerpoint/2010/main" val="193355096"/>
              </p:ext>
            </p:extLst>
          </p:nvPr>
        </p:nvGraphicFramePr>
        <p:xfrm>
          <a:off x="235528" y="1744021"/>
          <a:ext cx="11764793" cy="4441757"/>
        </p:xfrm>
        <a:graphic>
          <a:graphicData uri="http://schemas.openxmlformats.org/drawingml/2006/table">
            <a:tbl>
              <a:tblPr/>
              <a:tblGrid>
                <a:gridCol w="705548">
                  <a:extLst>
                    <a:ext uri="{9D8B030D-6E8A-4147-A177-3AD203B41FA5}">
                      <a16:colId xmlns:a16="http://schemas.microsoft.com/office/drawing/2014/main" val="2178695736"/>
                    </a:ext>
                  </a:extLst>
                </a:gridCol>
                <a:gridCol w="663044">
                  <a:extLst>
                    <a:ext uri="{9D8B030D-6E8A-4147-A177-3AD203B41FA5}">
                      <a16:colId xmlns:a16="http://schemas.microsoft.com/office/drawing/2014/main" val="3918640773"/>
                    </a:ext>
                  </a:extLst>
                </a:gridCol>
                <a:gridCol w="960565">
                  <a:extLst>
                    <a:ext uri="{9D8B030D-6E8A-4147-A177-3AD203B41FA5}">
                      <a16:colId xmlns:a16="http://schemas.microsoft.com/office/drawing/2014/main" val="3944316068"/>
                    </a:ext>
                  </a:extLst>
                </a:gridCol>
                <a:gridCol w="1913047">
                  <a:extLst>
                    <a:ext uri="{9D8B030D-6E8A-4147-A177-3AD203B41FA5}">
                      <a16:colId xmlns:a16="http://schemas.microsoft.com/office/drawing/2014/main" val="3919917337"/>
                    </a:ext>
                  </a:extLst>
                </a:gridCol>
                <a:gridCol w="556181">
                  <a:extLst>
                    <a:ext uri="{9D8B030D-6E8A-4147-A177-3AD203B41FA5}">
                      <a16:colId xmlns:a16="http://schemas.microsoft.com/office/drawing/2014/main" val="221684201"/>
                    </a:ext>
                  </a:extLst>
                </a:gridCol>
                <a:gridCol w="395466">
                  <a:extLst>
                    <a:ext uri="{9D8B030D-6E8A-4147-A177-3AD203B41FA5}">
                      <a16:colId xmlns:a16="http://schemas.microsoft.com/office/drawing/2014/main" val="2775464622"/>
                    </a:ext>
                  </a:extLst>
                </a:gridCol>
                <a:gridCol w="595040">
                  <a:extLst>
                    <a:ext uri="{9D8B030D-6E8A-4147-A177-3AD203B41FA5}">
                      <a16:colId xmlns:a16="http://schemas.microsoft.com/office/drawing/2014/main" val="1662874296"/>
                    </a:ext>
                  </a:extLst>
                </a:gridCol>
                <a:gridCol w="1113574">
                  <a:extLst>
                    <a:ext uri="{9D8B030D-6E8A-4147-A177-3AD203B41FA5}">
                      <a16:colId xmlns:a16="http://schemas.microsoft.com/office/drawing/2014/main" val="2484090679"/>
                    </a:ext>
                  </a:extLst>
                </a:gridCol>
                <a:gridCol w="1972134">
                  <a:extLst>
                    <a:ext uri="{9D8B030D-6E8A-4147-A177-3AD203B41FA5}">
                      <a16:colId xmlns:a16="http://schemas.microsoft.com/office/drawing/2014/main" val="3231446301"/>
                    </a:ext>
                  </a:extLst>
                </a:gridCol>
                <a:gridCol w="756551">
                  <a:extLst>
                    <a:ext uri="{9D8B030D-6E8A-4147-A177-3AD203B41FA5}">
                      <a16:colId xmlns:a16="http://schemas.microsoft.com/office/drawing/2014/main" val="3216323144"/>
                    </a:ext>
                  </a:extLst>
                </a:gridCol>
                <a:gridCol w="2133643">
                  <a:extLst>
                    <a:ext uri="{9D8B030D-6E8A-4147-A177-3AD203B41FA5}">
                      <a16:colId xmlns:a16="http://schemas.microsoft.com/office/drawing/2014/main" val="2411543116"/>
                    </a:ext>
                  </a:extLst>
                </a:gridCol>
              </a:tblGrid>
              <a:tr h="407188">
                <a:tc gridSpan="5">
                  <a:txBody>
                    <a:bodyPr/>
                    <a:lstStyle/>
                    <a:p>
                      <a:pPr algn="l" fontAlgn="b"/>
                      <a:r>
                        <a:rPr lang="en-AU" sz="1300" b="1" i="0" u="none" strike="noStrike">
                          <a:solidFill>
                            <a:srgbClr val="FFFFFF"/>
                          </a:solidFill>
                          <a:effectLst/>
                          <a:latin typeface="Calibri" panose="020F0502020204030204" pitchFamily="34" charset="0"/>
                        </a:rPr>
                        <a:t>5MS GS INDUSTRY READINESS CONTINGENCY PLAN</a:t>
                      </a:r>
                    </a:p>
                  </a:txBody>
                  <a:tcPr marL="36000" marR="36000" marT="36000" marB="36000" anchor="b">
                    <a:lnL>
                      <a:noFill/>
                    </a:lnL>
                    <a:lnR>
                      <a:noFill/>
                    </a:lnR>
                    <a:lnT>
                      <a:noFill/>
                    </a:lnT>
                    <a:lnB>
                      <a:noFill/>
                    </a:lnB>
                    <a:solidFill>
                      <a:srgbClr val="C65911"/>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algn="l" fontAlgn="b"/>
                      <a:r>
                        <a:rPr lang="en-AU" sz="1300" b="1" i="0" u="none" strike="noStrike">
                          <a:solidFill>
                            <a:srgbClr val="FFFFFF"/>
                          </a:solidFill>
                          <a:effectLst/>
                          <a:latin typeface="Calibri" panose="020F0502020204030204" pitchFamily="34" charset="0"/>
                        </a:rPr>
                        <a:t> </a:t>
                      </a:r>
                    </a:p>
                  </a:txBody>
                  <a:tcPr marL="36000" marR="36000" marT="36000" marB="36000" anchor="b">
                    <a:lnL>
                      <a:noFill/>
                    </a:lnL>
                    <a:lnR>
                      <a:noFill/>
                    </a:lnR>
                    <a:lnT>
                      <a:noFill/>
                    </a:lnT>
                    <a:lnB>
                      <a:noFill/>
                    </a:lnB>
                    <a:solidFill>
                      <a:srgbClr val="C65911"/>
                    </a:solidFill>
                  </a:tcPr>
                </a:tc>
                <a:tc>
                  <a:txBody>
                    <a:bodyPr/>
                    <a:lstStyle/>
                    <a:p>
                      <a:pPr algn="l" fontAlgn="b"/>
                      <a:r>
                        <a:rPr lang="en-AU" sz="1300" b="1" i="0" u="none" strike="noStrike">
                          <a:solidFill>
                            <a:srgbClr val="FFFFFF"/>
                          </a:solidFill>
                          <a:effectLst/>
                          <a:latin typeface="Calibri" panose="020F0502020204030204" pitchFamily="34" charset="0"/>
                        </a:rPr>
                        <a:t> </a:t>
                      </a:r>
                    </a:p>
                  </a:txBody>
                  <a:tcPr marL="36000" marR="36000" marT="36000" marB="36000" anchor="b">
                    <a:lnL>
                      <a:noFill/>
                    </a:lnL>
                    <a:lnR>
                      <a:noFill/>
                    </a:lnR>
                    <a:lnT>
                      <a:noFill/>
                    </a:lnT>
                    <a:lnB>
                      <a:noFill/>
                    </a:lnB>
                    <a:solidFill>
                      <a:srgbClr val="C65911"/>
                    </a:solidFill>
                  </a:tcPr>
                </a:tc>
                <a:tc>
                  <a:txBody>
                    <a:bodyPr/>
                    <a:lstStyle/>
                    <a:p>
                      <a:pPr algn="r" fontAlgn="b"/>
                      <a:r>
                        <a:rPr lang="en-AU" sz="1300" b="1" i="0" u="none" strike="noStrike">
                          <a:solidFill>
                            <a:srgbClr val="FFFFFF"/>
                          </a:solidFill>
                          <a:effectLst/>
                          <a:latin typeface="Calibri" panose="020F0502020204030204" pitchFamily="34" charset="0"/>
                        </a:rPr>
                        <a:t>5-Jun-20</a:t>
                      </a:r>
                    </a:p>
                  </a:txBody>
                  <a:tcPr marL="36000" marR="36000" marT="36000" marB="36000" anchor="b">
                    <a:lnL>
                      <a:noFill/>
                    </a:lnL>
                    <a:lnR>
                      <a:noFill/>
                    </a:lnR>
                    <a:lnT>
                      <a:noFill/>
                    </a:lnT>
                    <a:lnB>
                      <a:noFill/>
                    </a:lnB>
                    <a:solidFill>
                      <a:srgbClr val="C65911"/>
                    </a:solidFill>
                  </a:tcPr>
                </a:tc>
                <a:tc>
                  <a:txBody>
                    <a:bodyPr/>
                    <a:lstStyle/>
                    <a:p>
                      <a:pPr algn="ctr" fontAlgn="ctr"/>
                      <a:r>
                        <a:rPr lang="en-AU" sz="800" b="0" i="0" u="none" strike="noStrike">
                          <a:solidFill>
                            <a:srgbClr val="000000"/>
                          </a:solidFill>
                          <a:effectLst/>
                          <a:latin typeface="Calibri" panose="020F0502020204030204" pitchFamily="34" charset="0"/>
                        </a:rPr>
                        <a:t> </a:t>
                      </a:r>
                    </a:p>
                  </a:txBody>
                  <a:tcPr marL="36000" marR="36000" marT="36000" marB="36000" anchor="ctr">
                    <a:lnL>
                      <a:noFill/>
                    </a:lnL>
                    <a:lnR>
                      <a:noFill/>
                    </a:lnR>
                    <a:lnT>
                      <a:noFill/>
                    </a:lnT>
                    <a:lnB>
                      <a:noFill/>
                    </a:lnB>
                    <a:solidFill>
                      <a:srgbClr val="C65911"/>
                    </a:solidFill>
                  </a:tcPr>
                </a:tc>
                <a:tc>
                  <a:txBody>
                    <a:bodyPr/>
                    <a:lstStyle/>
                    <a:p>
                      <a:pPr algn="ctr" fontAlgn="ctr"/>
                      <a:r>
                        <a:rPr lang="en-AU" sz="800" b="0" i="0" u="none" strike="noStrike">
                          <a:solidFill>
                            <a:srgbClr val="000000"/>
                          </a:solidFill>
                          <a:effectLst/>
                          <a:latin typeface="Calibri" panose="020F0502020204030204" pitchFamily="34" charset="0"/>
                        </a:rPr>
                        <a:t> </a:t>
                      </a:r>
                    </a:p>
                  </a:txBody>
                  <a:tcPr marL="36000" marR="36000" marT="36000" marB="36000" anchor="ctr">
                    <a:lnL>
                      <a:noFill/>
                    </a:lnL>
                    <a:lnR>
                      <a:noFill/>
                    </a:lnR>
                    <a:lnT>
                      <a:noFill/>
                    </a:lnT>
                    <a:lnB>
                      <a:noFill/>
                    </a:lnB>
                    <a:solidFill>
                      <a:srgbClr val="C65911"/>
                    </a:solidFill>
                  </a:tcPr>
                </a:tc>
                <a:tc>
                  <a:txBody>
                    <a:bodyPr/>
                    <a:lstStyle/>
                    <a:p>
                      <a:pPr algn="ctr" fontAlgn="ctr"/>
                      <a:r>
                        <a:rPr lang="en-AU" sz="800" b="0" i="0" u="none" strike="noStrike">
                          <a:solidFill>
                            <a:srgbClr val="000000"/>
                          </a:solidFill>
                          <a:effectLst/>
                          <a:latin typeface="Calibri" panose="020F0502020204030204" pitchFamily="34" charset="0"/>
                        </a:rPr>
                        <a:t> </a:t>
                      </a:r>
                    </a:p>
                  </a:txBody>
                  <a:tcPr marL="36000" marR="36000" marT="36000" marB="36000" anchor="ctr">
                    <a:lnL>
                      <a:noFill/>
                    </a:lnL>
                    <a:lnR>
                      <a:noFill/>
                    </a:lnR>
                    <a:lnT>
                      <a:noFill/>
                    </a:lnT>
                    <a:lnB>
                      <a:noFill/>
                    </a:lnB>
                    <a:solidFill>
                      <a:srgbClr val="C65911"/>
                    </a:solidFill>
                  </a:tcPr>
                </a:tc>
                <a:extLst>
                  <a:ext uri="{0D108BD9-81ED-4DB2-BD59-A6C34878D82A}">
                    <a16:rowId xmlns:a16="http://schemas.microsoft.com/office/drawing/2014/main" val="2630731729"/>
                  </a:ext>
                </a:extLst>
              </a:tr>
              <a:tr h="242150">
                <a:tc>
                  <a:txBody>
                    <a:bodyPr/>
                    <a:lstStyle/>
                    <a:p>
                      <a:pPr algn="ctr" fontAlgn="ctr"/>
                      <a:r>
                        <a:rPr lang="en-AU" sz="800" b="1" i="0" u="none" strike="noStrike">
                          <a:solidFill>
                            <a:srgbClr val="FFFFFF"/>
                          </a:solidFill>
                          <a:effectLst/>
                          <a:latin typeface="Calibri" panose="020F0502020204030204" pitchFamily="34" charset="0"/>
                        </a:rPr>
                        <a:t>Contingency Scenario Ref</a:t>
                      </a:r>
                    </a:p>
                  </a:txBody>
                  <a:tcPr marL="4146" marR="4146" marT="4146"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Industry Risk Ref</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Contingency Scenario</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Scenario Description</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Scenario Category</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Priority (H/M/L)</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Likelihood</a:t>
                      </a:r>
                      <a:br>
                        <a:rPr lang="en-AU" sz="800" b="1" i="0" u="none" strike="noStrike">
                          <a:solidFill>
                            <a:srgbClr val="FFFFFF"/>
                          </a:solidFill>
                          <a:effectLst/>
                          <a:latin typeface="Calibri" panose="020F0502020204030204" pitchFamily="34" charset="0"/>
                        </a:rPr>
                      </a:br>
                      <a:r>
                        <a:rPr lang="en-AU" sz="800" b="1" i="0" u="none" strike="noStrike">
                          <a:solidFill>
                            <a:srgbClr val="FFFFFF"/>
                          </a:solidFill>
                          <a:effectLst/>
                          <a:latin typeface="Calibri" panose="020F0502020204030204" pitchFamily="34" charset="0"/>
                        </a:rPr>
                        <a:t>(H/M/L)</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Impacted Stakeholders</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Triggers</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Monitoring Mechanism</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AU" sz="800" b="1" i="0" u="none" strike="noStrike">
                          <a:solidFill>
                            <a:srgbClr val="FFFFFF"/>
                          </a:solidFill>
                          <a:effectLst/>
                          <a:latin typeface="Calibri" panose="020F0502020204030204" pitchFamily="34" charset="0"/>
                        </a:rPr>
                        <a:t>Response</a:t>
                      </a:r>
                    </a:p>
                  </a:txBody>
                  <a:tcPr marL="4146" marR="4146" marT="414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2"/>
                    </a:solidFill>
                  </a:tcPr>
                </a:tc>
                <a:extLst>
                  <a:ext uri="{0D108BD9-81ED-4DB2-BD59-A6C34878D82A}">
                    <a16:rowId xmlns:a16="http://schemas.microsoft.com/office/drawing/2014/main" val="567772318"/>
                  </a:ext>
                </a:extLst>
              </a:tr>
              <a:tr h="2754463">
                <a:tc>
                  <a:txBody>
                    <a:bodyPr/>
                    <a:lstStyle/>
                    <a:p>
                      <a:pPr algn="ctr" fontAlgn="t"/>
                      <a:r>
                        <a:rPr lang="en-AU" sz="800" b="0" i="0" u="none" strike="noStrike">
                          <a:solidFill>
                            <a:srgbClr val="000000"/>
                          </a:solidFill>
                          <a:effectLst/>
                          <a:latin typeface="Calibri" panose="020F0502020204030204" pitchFamily="34" charset="0"/>
                        </a:rPr>
                        <a:t>C1</a:t>
                      </a:r>
                    </a:p>
                  </a:txBody>
                  <a:tcPr marL="36000" marR="36000" marT="36000" marB="3600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t"/>
                      <a:r>
                        <a:rPr lang="en-AU" sz="800" b="0" i="0" u="none" strike="noStrike">
                          <a:solidFill>
                            <a:srgbClr val="000000"/>
                          </a:solidFill>
                          <a:effectLst/>
                          <a:latin typeface="Calibri" panose="020F0502020204030204" pitchFamily="34" charset="0"/>
                        </a:rPr>
                        <a:t>R14, R15, R16, R17</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t"/>
                      <a:r>
                        <a:rPr lang="en-AU" sz="900" b="0" i="0" u="none" strike="noStrike">
                          <a:solidFill>
                            <a:srgbClr val="000000"/>
                          </a:solidFill>
                          <a:effectLst/>
                          <a:latin typeface="Calibri" panose="020F0502020204030204" pitchFamily="34" charset="0"/>
                        </a:rPr>
                        <a:t>Minimum criteria not met for 5MS/GS commencements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Minimum criteria (defined in </a:t>
                      </a:r>
                      <a:r>
                        <a:rPr lang="en-AU" sz="900" b="0" i="1" u="none" strike="noStrike">
                          <a:solidFill>
                            <a:srgbClr val="000000"/>
                          </a:solidFill>
                          <a:effectLst/>
                          <a:latin typeface="Calibri" panose="020F0502020204030204" pitchFamily="34" charset="0"/>
                        </a:rPr>
                        <a:t>Industry readiness contingency plan </a:t>
                      </a:r>
                      <a:r>
                        <a:rPr lang="en-AU" sz="900" b="0" i="0" u="none" strike="noStrike">
                          <a:solidFill>
                            <a:srgbClr val="000000"/>
                          </a:solidFill>
                          <a:effectLst/>
                          <a:latin typeface="Calibri" panose="020F0502020204030204" pitchFamily="34" charset="0"/>
                        </a:rPr>
                        <a:t>word document) not met for 5MS/GS commencements resulting in critical impact to NEM operations and/or material risk of market or power system failure</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Readiness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ctr" fontAlgn="t"/>
                      <a:r>
                        <a:rPr lang="en-AU" sz="900" b="0" i="0" u="none" strike="noStrike">
                          <a:solidFill>
                            <a:srgbClr val="000000"/>
                          </a:solidFill>
                          <a:effectLst/>
                          <a:latin typeface="Calibri" panose="020F0502020204030204" pitchFamily="34" charset="0"/>
                        </a:rPr>
                        <a:t>H</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ctr" fontAlgn="t"/>
                      <a:r>
                        <a:rPr lang="en-AU" sz="900" b="0" i="0" u="none" strike="noStrike">
                          <a:solidFill>
                            <a:srgbClr val="000000"/>
                          </a:solidFill>
                          <a:effectLst/>
                          <a:latin typeface="Calibri" panose="020F0502020204030204" pitchFamily="34" charset="0"/>
                        </a:rPr>
                        <a:t>L</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AEMO, Impacted Participants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The following triggers may indicate that minimum criteria for 5MS/GS commencements may not be met: </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 Readiness reporting results, 7-8 months in advance of the commencement dates</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 Insufficient participants in industry testing/market trials</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 Unfavourable industry testing/market trial results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Industry Readiness Reporting,</a:t>
                      </a:r>
                      <a:br>
                        <a:rPr lang="en-AU" sz="900" b="0" i="0" u="none" strike="noStrike">
                          <a:solidFill>
                            <a:srgbClr val="000000"/>
                          </a:solidFill>
                          <a:effectLst/>
                          <a:latin typeface="Calibri" panose="020F0502020204030204" pitchFamily="34" charset="0"/>
                        </a:rPr>
                      </a:b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Industry testing and Market trials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tc>
                  <a:txBody>
                    <a:bodyPr/>
                    <a:lstStyle/>
                    <a:p>
                      <a:pPr algn="l" fontAlgn="t"/>
                      <a:r>
                        <a:rPr lang="en-AU" sz="900" b="0" i="0" u="none" strike="noStrike">
                          <a:solidFill>
                            <a:srgbClr val="000000"/>
                          </a:solidFill>
                          <a:effectLst/>
                          <a:latin typeface="Calibri" panose="020F0502020204030204" pitchFamily="34" charset="0"/>
                        </a:rPr>
                        <a:t>- Perform impact assessment, confirming risk of fundamental market failure and recommend preferred contingency response based on the physical and commercial market requirements</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 Where necessary, escalate issue and recommend actions to the PCF or EF</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 Submit rule change to AEMC (6 month process) where no other alternative approach exists</a:t>
                      </a:r>
                      <a:br>
                        <a:rPr lang="en-AU" sz="900" b="0" i="0" u="none" strike="noStrike">
                          <a:solidFill>
                            <a:srgbClr val="000000"/>
                          </a:solidFill>
                          <a:effectLst/>
                          <a:latin typeface="Calibri" panose="020F0502020204030204" pitchFamily="34" charset="0"/>
                        </a:rPr>
                      </a:br>
                      <a:endParaRPr lang="en-AU" sz="900" b="0" i="0" u="none" strike="noStrike">
                        <a:solidFill>
                          <a:srgbClr val="000000"/>
                        </a:solidFill>
                        <a:effectLst/>
                        <a:latin typeface="Calibri" panose="020F0502020204030204" pitchFamily="34" charset="0"/>
                      </a:endParaRP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208868844"/>
                  </a:ext>
                </a:extLst>
              </a:tr>
              <a:tr h="1029140">
                <a:tc>
                  <a:txBody>
                    <a:bodyPr/>
                    <a:lstStyle/>
                    <a:p>
                      <a:pPr algn="ctr" fontAlgn="t"/>
                      <a:r>
                        <a:rPr lang="en-AU" sz="800" b="0" i="0" u="none" strike="noStrike">
                          <a:solidFill>
                            <a:srgbClr val="000000"/>
                          </a:solidFill>
                          <a:effectLst/>
                          <a:latin typeface="Calibri" panose="020F0502020204030204" pitchFamily="34" charset="0"/>
                        </a:rPr>
                        <a:t>C25</a:t>
                      </a:r>
                    </a:p>
                  </a:txBody>
                  <a:tcPr marL="36000" marR="36000" marT="36000" marB="3600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2D050"/>
                    </a:solidFill>
                  </a:tcPr>
                </a:tc>
                <a:tc>
                  <a:txBody>
                    <a:bodyPr/>
                    <a:lstStyle/>
                    <a:p>
                      <a:pPr algn="ctr" fontAlgn="t"/>
                      <a:r>
                        <a:rPr lang="en-AU" sz="800" b="0" i="0" u="none" strike="noStrike">
                          <a:solidFill>
                            <a:srgbClr val="000000"/>
                          </a:solidFill>
                          <a:effectLst/>
                          <a:latin typeface="Calibri" panose="020F0502020204030204" pitchFamily="34" charset="0"/>
                        </a:rPr>
                        <a:t>R11</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t"/>
                      <a:r>
                        <a:rPr lang="en-AU" sz="900" b="0" i="0" u="none" strike="noStrike">
                          <a:solidFill>
                            <a:srgbClr val="000000"/>
                          </a:solidFill>
                          <a:effectLst/>
                          <a:latin typeface="Calibri" panose="020F0502020204030204" pitchFamily="34" charset="0"/>
                        </a:rPr>
                        <a:t>AEMO 'not ready' to operate</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AEMO 'not ready' to operate within market conditions at rule commencement resulting in fundamental impact to ongoing NEM operations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Readiness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t"/>
                      <a:r>
                        <a:rPr lang="en-AU" sz="900" b="0" i="0" u="none" strike="noStrike">
                          <a:solidFill>
                            <a:srgbClr val="000000"/>
                          </a:solidFill>
                          <a:effectLst/>
                          <a:latin typeface="Calibri" panose="020F0502020204030204" pitchFamily="34" charset="0"/>
                        </a:rPr>
                        <a:t>H</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t"/>
                      <a:r>
                        <a:rPr lang="en-AU" sz="900" b="0" i="0" u="none" strike="noStrike">
                          <a:solidFill>
                            <a:srgbClr val="000000"/>
                          </a:solidFill>
                          <a:effectLst/>
                          <a:latin typeface="Calibri" panose="020F0502020204030204" pitchFamily="34" charset="0"/>
                        </a:rPr>
                        <a:t>L</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AEMO, Impacted Participants</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Critical AEMO Milestones missed and not considered recoverable prior to rule commencement when assessed major checkpoint </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Program Milestones and Industry Readiness Reporting</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l" fontAlgn="t"/>
                      <a:r>
                        <a:rPr lang="en-AU" sz="900" b="0" i="0" u="none" strike="noStrike">
                          <a:solidFill>
                            <a:srgbClr val="000000"/>
                          </a:solidFill>
                          <a:effectLst/>
                          <a:latin typeface="Calibri" panose="020F0502020204030204" pitchFamily="34" charset="0"/>
                        </a:rPr>
                        <a:t>Establishment of extent of delay and industry consultation on appropriate response.</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Confirmation that impact of delay will result in fundamental market failure</a:t>
                      </a:r>
                      <a:br>
                        <a:rPr lang="en-AU" sz="900" b="0" i="0" u="none" strike="noStrike">
                          <a:solidFill>
                            <a:srgbClr val="000000"/>
                          </a:solidFill>
                          <a:effectLst/>
                          <a:latin typeface="Calibri" panose="020F0502020204030204" pitchFamily="34" charset="0"/>
                        </a:rPr>
                      </a:br>
                      <a:r>
                        <a:rPr lang="en-AU" sz="900" b="0" i="0" u="none" strike="noStrike">
                          <a:solidFill>
                            <a:srgbClr val="000000"/>
                          </a:solidFill>
                          <a:effectLst/>
                          <a:latin typeface="Calibri" panose="020F0502020204030204" pitchFamily="34" charset="0"/>
                        </a:rPr>
                        <a:t>Development of Rule Change Proposal for AEMC consideration (AEMO).</a:t>
                      </a:r>
                    </a:p>
                  </a:txBody>
                  <a:tcPr marL="36000" marR="36000" marT="36000" marB="3600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extLst>
                  <a:ext uri="{0D108BD9-81ED-4DB2-BD59-A6C34878D82A}">
                    <a16:rowId xmlns:a16="http://schemas.microsoft.com/office/drawing/2014/main" val="149607662"/>
                  </a:ext>
                </a:extLst>
              </a:tr>
            </a:tbl>
          </a:graphicData>
        </a:graphic>
      </p:graphicFrame>
    </p:spTree>
    <p:extLst>
      <p:ext uri="{BB962C8B-B14F-4D97-AF65-F5344CB8AC3E}">
        <p14:creationId xmlns:p14="http://schemas.microsoft.com/office/powerpoint/2010/main" val="15310702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BB26-2295-41CF-8F1C-3DFA8EFD72CD}"/>
              </a:ext>
            </a:extLst>
          </p:cNvPr>
          <p:cNvSpPr>
            <a:spLocks noGrp="1"/>
          </p:cNvSpPr>
          <p:nvPr>
            <p:ph type="title"/>
          </p:nvPr>
        </p:nvSpPr>
        <p:spPr/>
        <p:txBody>
          <a:bodyPr/>
          <a:lstStyle/>
          <a:p>
            <a:r>
              <a:rPr lang="en-AU"/>
              <a:t>Risk Assessment</a:t>
            </a:r>
          </a:p>
        </p:txBody>
      </p:sp>
      <p:sp>
        <p:nvSpPr>
          <p:cNvPr id="3" name="Content Placeholder 2">
            <a:extLst>
              <a:ext uri="{FF2B5EF4-FFF2-40B4-BE49-F238E27FC236}">
                <a16:creationId xmlns:a16="http://schemas.microsoft.com/office/drawing/2014/main" id="{55A896C9-2F73-48CD-94A1-AC2B4FDAACED}"/>
              </a:ext>
            </a:extLst>
          </p:cNvPr>
          <p:cNvSpPr>
            <a:spLocks noGrp="1"/>
          </p:cNvSpPr>
          <p:nvPr>
            <p:ph idx="1"/>
          </p:nvPr>
        </p:nvSpPr>
        <p:spPr>
          <a:xfrm>
            <a:off x="543098" y="3752070"/>
            <a:ext cx="10515600" cy="2957066"/>
          </a:xfrm>
        </p:spPr>
        <p:txBody>
          <a:bodyPr>
            <a:normAutofit lnSpcReduction="10000"/>
          </a:bodyPr>
          <a:lstStyle/>
          <a:p>
            <a:r>
              <a:rPr lang="en-AU" sz="1800"/>
              <a:t>AEMO is proposing to add this risk to the contingency planning, linked to C25. It is considered that this is the most likely risk scenario related to the Retail workstream.</a:t>
            </a:r>
          </a:p>
          <a:p>
            <a:r>
              <a:rPr lang="en-AU" sz="1800"/>
              <a:t>The following slides explore the contingency options in more detail</a:t>
            </a:r>
          </a:p>
          <a:p>
            <a:r>
              <a:rPr lang="en-AU" sz="1800"/>
              <a:t>The contingency options would be executed through a regulatory tool. Possible regulatory tools include: </a:t>
            </a:r>
          </a:p>
          <a:p>
            <a:pPr lvl="1"/>
            <a:r>
              <a:rPr lang="en-AU" sz="1600"/>
              <a:t>Letter of no action from AER</a:t>
            </a:r>
          </a:p>
          <a:p>
            <a:pPr lvl="1"/>
            <a:r>
              <a:rPr lang="en-AU" sz="1600"/>
              <a:t>Rule change by AEMC</a:t>
            </a:r>
          </a:p>
          <a:p>
            <a:r>
              <a:rPr lang="en-AU" sz="1800"/>
              <a:t>Which regulatory tool should be selected depends on the timeline for decision making, the impact of the contingency options on industry, NER and other regulatory initiatives. </a:t>
            </a:r>
          </a:p>
          <a:p>
            <a:r>
              <a:rPr lang="en-AU" sz="1800"/>
              <a:t>Whether GS commencement date would be proportionately deferred may depend on the severity of the delay</a:t>
            </a:r>
          </a:p>
        </p:txBody>
      </p:sp>
      <p:sp>
        <p:nvSpPr>
          <p:cNvPr id="4" name="Rectangle: Rounded Corners 3">
            <a:extLst>
              <a:ext uri="{FF2B5EF4-FFF2-40B4-BE49-F238E27FC236}">
                <a16:creationId xmlns:a16="http://schemas.microsoft.com/office/drawing/2014/main" id="{A700B435-4E16-4AB5-9770-5F33D3020438}"/>
              </a:ext>
            </a:extLst>
          </p:cNvPr>
          <p:cNvSpPr/>
          <p:nvPr/>
        </p:nvSpPr>
        <p:spPr>
          <a:xfrm>
            <a:off x="590204" y="1718944"/>
            <a:ext cx="3067397" cy="1723911"/>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AEMO’s new MDM solution is deployed and operating successfully in 30-min mode, but not ready to properly process 5-min metering data by 1 October due to further workstream slippages</a:t>
            </a:r>
          </a:p>
        </p:txBody>
      </p:sp>
      <p:sp>
        <p:nvSpPr>
          <p:cNvPr id="5" name="Rectangle: Rounded Corners 4">
            <a:extLst>
              <a:ext uri="{FF2B5EF4-FFF2-40B4-BE49-F238E27FC236}">
                <a16:creationId xmlns:a16="http://schemas.microsoft.com/office/drawing/2014/main" id="{E212B5A5-B619-4574-9973-919B7B253AA0}"/>
              </a:ext>
            </a:extLst>
          </p:cNvPr>
          <p:cNvSpPr/>
          <p:nvPr/>
        </p:nvSpPr>
        <p:spPr>
          <a:xfrm>
            <a:off x="4267200" y="1697210"/>
            <a:ext cx="3067397" cy="1723911"/>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AEMO would be able to receive 5-min meter reads, it would not be possible to process the data for the purposes of Settlements and calculation of UFE</a:t>
            </a:r>
          </a:p>
        </p:txBody>
      </p:sp>
      <p:sp>
        <p:nvSpPr>
          <p:cNvPr id="6" name="Rectangle: Rounded Corners 5">
            <a:extLst>
              <a:ext uri="{FF2B5EF4-FFF2-40B4-BE49-F238E27FC236}">
                <a16:creationId xmlns:a16="http://schemas.microsoft.com/office/drawing/2014/main" id="{317FC2F6-0438-4575-9863-262EFDA16198}"/>
              </a:ext>
            </a:extLst>
          </p:cNvPr>
          <p:cNvSpPr/>
          <p:nvPr/>
        </p:nvSpPr>
        <p:spPr>
          <a:xfrm>
            <a:off x="691887" y="1387995"/>
            <a:ext cx="1205346" cy="448887"/>
          </a:xfrm>
          <a:prstGeom prst="roundRect">
            <a:avLst/>
          </a:prstGeom>
          <a:ln w="25400">
            <a:solidFill>
              <a:srgbClr val="7030A0"/>
            </a:solid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a:t>Risk</a:t>
            </a:r>
          </a:p>
        </p:txBody>
      </p:sp>
      <p:sp>
        <p:nvSpPr>
          <p:cNvPr id="7" name="Rectangle: Rounded Corners 6">
            <a:extLst>
              <a:ext uri="{FF2B5EF4-FFF2-40B4-BE49-F238E27FC236}">
                <a16:creationId xmlns:a16="http://schemas.microsoft.com/office/drawing/2014/main" id="{956C12B8-CC2D-4C6D-9B8E-4706E407FB69}"/>
              </a:ext>
            </a:extLst>
          </p:cNvPr>
          <p:cNvSpPr/>
          <p:nvPr/>
        </p:nvSpPr>
        <p:spPr>
          <a:xfrm>
            <a:off x="4387736" y="1408026"/>
            <a:ext cx="1205346" cy="448887"/>
          </a:xfrm>
          <a:prstGeom prst="roundRect">
            <a:avLst/>
          </a:prstGeom>
          <a:ln w="25400">
            <a:solidFill>
              <a:schemeClr val="accent5"/>
            </a:solid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a:t>Impact</a:t>
            </a:r>
          </a:p>
        </p:txBody>
      </p:sp>
      <p:sp>
        <p:nvSpPr>
          <p:cNvPr id="8" name="Rectangle: Rounded Corners 7">
            <a:extLst>
              <a:ext uri="{FF2B5EF4-FFF2-40B4-BE49-F238E27FC236}">
                <a16:creationId xmlns:a16="http://schemas.microsoft.com/office/drawing/2014/main" id="{3835334C-CA55-40F8-9FE7-678ECD4614A3}"/>
              </a:ext>
            </a:extLst>
          </p:cNvPr>
          <p:cNvSpPr/>
          <p:nvPr/>
        </p:nvSpPr>
        <p:spPr>
          <a:xfrm>
            <a:off x="7944196" y="1705089"/>
            <a:ext cx="3643747" cy="172391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358775" lvl="1" indent="-274638">
              <a:spcAft>
                <a:spcPts val="200"/>
              </a:spcAft>
              <a:buFont typeface="+mj-lt"/>
              <a:buAutoNum type="arabicPeriod"/>
            </a:pPr>
            <a:r>
              <a:rPr lang="en-AU" sz="1400"/>
              <a:t>Move the commencement date for all aspects of 5MS rule</a:t>
            </a:r>
          </a:p>
          <a:p>
            <a:pPr marL="358775" lvl="1" indent="-274638">
              <a:spcAft>
                <a:spcPts val="200"/>
              </a:spcAft>
              <a:buFont typeface="+mj-lt"/>
              <a:buAutoNum type="arabicPeriod"/>
            </a:pPr>
            <a:r>
              <a:rPr lang="en-AU" sz="1400"/>
              <a:t>Move the start date for a subset of the 5MS rule (i.e. for AEMO settlement only)</a:t>
            </a:r>
          </a:p>
          <a:p>
            <a:pPr marL="358775" lvl="1" indent="-274638">
              <a:spcAft>
                <a:spcPts val="200"/>
              </a:spcAft>
              <a:buFont typeface="+mj-lt"/>
              <a:buAutoNum type="arabicPeriod"/>
            </a:pPr>
            <a:r>
              <a:rPr lang="en-AU" sz="1400"/>
              <a:t>Resettle the market at 5-min</a:t>
            </a:r>
          </a:p>
        </p:txBody>
      </p:sp>
      <p:sp>
        <p:nvSpPr>
          <p:cNvPr id="9" name="Rectangle: Rounded Corners 8">
            <a:extLst>
              <a:ext uri="{FF2B5EF4-FFF2-40B4-BE49-F238E27FC236}">
                <a16:creationId xmlns:a16="http://schemas.microsoft.com/office/drawing/2014/main" id="{52F8A568-79D8-4B07-928A-55E4C0B298B9}"/>
              </a:ext>
            </a:extLst>
          </p:cNvPr>
          <p:cNvSpPr/>
          <p:nvPr/>
        </p:nvSpPr>
        <p:spPr>
          <a:xfrm>
            <a:off x="8083585" y="1360439"/>
            <a:ext cx="1445029" cy="504000"/>
          </a:xfrm>
          <a:prstGeom prst="roundRect">
            <a:avLst/>
          </a:prstGeom>
          <a:ln w="25400">
            <a:solidFill>
              <a:schemeClr val="accent1"/>
            </a:solid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tIns="0" bIns="0" rtlCol="0" anchor="ctr"/>
          <a:lstStyle/>
          <a:p>
            <a:pPr algn="ctr">
              <a:lnSpc>
                <a:spcPts val="1500"/>
              </a:lnSpc>
            </a:pPr>
            <a:r>
              <a:rPr lang="en-AU"/>
              <a:t>Contingency options</a:t>
            </a:r>
          </a:p>
        </p:txBody>
      </p:sp>
      <p:sp>
        <p:nvSpPr>
          <p:cNvPr id="10" name="Arrow: Right 9">
            <a:extLst>
              <a:ext uri="{FF2B5EF4-FFF2-40B4-BE49-F238E27FC236}">
                <a16:creationId xmlns:a16="http://schemas.microsoft.com/office/drawing/2014/main" id="{082B51FC-EB0B-42C6-B565-DAC9A4685F71}"/>
              </a:ext>
            </a:extLst>
          </p:cNvPr>
          <p:cNvSpPr/>
          <p:nvPr/>
        </p:nvSpPr>
        <p:spPr>
          <a:xfrm>
            <a:off x="3717868" y="2415742"/>
            <a:ext cx="609599" cy="332510"/>
          </a:xfrm>
          <a:prstGeom prst="rightArrow">
            <a:avLst/>
          </a:prstGeom>
          <a:solidFill>
            <a:schemeClr val="accent6">
              <a:lumMod val="9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AU"/>
          </a:p>
        </p:txBody>
      </p:sp>
      <p:sp>
        <p:nvSpPr>
          <p:cNvPr id="11" name="Arrow: Right 10">
            <a:extLst>
              <a:ext uri="{FF2B5EF4-FFF2-40B4-BE49-F238E27FC236}">
                <a16:creationId xmlns:a16="http://schemas.microsoft.com/office/drawing/2014/main" id="{D472BA2F-4021-4D48-9B86-65806C925B82}"/>
              </a:ext>
            </a:extLst>
          </p:cNvPr>
          <p:cNvSpPr/>
          <p:nvPr/>
        </p:nvSpPr>
        <p:spPr>
          <a:xfrm>
            <a:off x="7385437" y="2415742"/>
            <a:ext cx="609599" cy="332510"/>
          </a:xfrm>
          <a:prstGeom prst="rightArrow">
            <a:avLst/>
          </a:prstGeom>
          <a:solidFill>
            <a:schemeClr val="accent6">
              <a:lumMod val="9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035143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3A9D2-0AE0-44EE-8783-23532A49C58B}"/>
              </a:ext>
            </a:extLst>
          </p:cNvPr>
          <p:cNvSpPr>
            <a:spLocks noGrp="1"/>
          </p:cNvSpPr>
          <p:nvPr>
            <p:ph type="title"/>
          </p:nvPr>
        </p:nvSpPr>
        <p:spPr/>
        <p:txBody>
          <a:bodyPr>
            <a:normAutofit fontScale="90000"/>
          </a:bodyPr>
          <a:lstStyle/>
          <a:p>
            <a:r>
              <a:rPr lang="en-AU"/>
              <a:t>Option 1 &amp; 2: Move the commencement date</a:t>
            </a:r>
          </a:p>
        </p:txBody>
      </p:sp>
      <p:graphicFrame>
        <p:nvGraphicFramePr>
          <p:cNvPr id="7" name="Table 7">
            <a:extLst>
              <a:ext uri="{FF2B5EF4-FFF2-40B4-BE49-F238E27FC236}">
                <a16:creationId xmlns:a16="http://schemas.microsoft.com/office/drawing/2014/main" id="{E2C2CB03-A9B4-4AD5-A7AB-3CD6D69AE0D3}"/>
              </a:ext>
            </a:extLst>
          </p:cNvPr>
          <p:cNvGraphicFramePr>
            <a:graphicFrameLocks noGrp="1"/>
          </p:cNvGraphicFramePr>
          <p:nvPr>
            <p:ph idx="1"/>
            <p:extLst>
              <p:ext uri="{D42A27DB-BD31-4B8C-83A1-F6EECF244321}">
                <p14:modId xmlns:p14="http://schemas.microsoft.com/office/powerpoint/2010/main" val="835474545"/>
              </p:ext>
            </p:extLst>
          </p:nvPr>
        </p:nvGraphicFramePr>
        <p:xfrm>
          <a:off x="545124" y="1407460"/>
          <a:ext cx="11166229" cy="4347136"/>
        </p:xfrm>
        <a:graphic>
          <a:graphicData uri="http://schemas.openxmlformats.org/drawingml/2006/table">
            <a:tbl>
              <a:tblPr firstRow="1" bandRow="1">
                <a:tableStyleId>{21E4AEA4-8DFA-4A89-87EB-49C32662AFE0}</a:tableStyleId>
              </a:tblPr>
              <a:tblGrid>
                <a:gridCol w="1590318">
                  <a:extLst>
                    <a:ext uri="{9D8B030D-6E8A-4147-A177-3AD203B41FA5}">
                      <a16:colId xmlns:a16="http://schemas.microsoft.com/office/drawing/2014/main" val="470975876"/>
                    </a:ext>
                  </a:extLst>
                </a:gridCol>
                <a:gridCol w="4496689">
                  <a:extLst>
                    <a:ext uri="{9D8B030D-6E8A-4147-A177-3AD203B41FA5}">
                      <a16:colId xmlns:a16="http://schemas.microsoft.com/office/drawing/2014/main" val="673656602"/>
                    </a:ext>
                  </a:extLst>
                </a:gridCol>
                <a:gridCol w="5079222">
                  <a:extLst>
                    <a:ext uri="{9D8B030D-6E8A-4147-A177-3AD203B41FA5}">
                      <a16:colId xmlns:a16="http://schemas.microsoft.com/office/drawing/2014/main" val="2307522878"/>
                    </a:ext>
                  </a:extLst>
                </a:gridCol>
              </a:tblGrid>
              <a:tr h="406014">
                <a:tc>
                  <a:txBody>
                    <a:bodyPr/>
                    <a:lstStyle/>
                    <a:p>
                      <a:endParaRPr lang="en-AU" sz="1400"/>
                    </a:p>
                  </a:txBody>
                  <a:tcPr/>
                </a:tc>
                <a:tc>
                  <a:txBody>
                    <a:bodyPr/>
                    <a:lstStyle/>
                    <a:p>
                      <a:r>
                        <a:rPr lang="en-AU" sz="1400"/>
                        <a:t>For all aspects of 5MS Rule</a:t>
                      </a:r>
                    </a:p>
                  </a:txBody>
                  <a:tcPr/>
                </a:tc>
                <a:tc>
                  <a:txBody>
                    <a:bodyPr/>
                    <a:lstStyle/>
                    <a:p>
                      <a:r>
                        <a:rPr lang="en-AU" sz="1400"/>
                        <a:t>Only for AEMO’s 5MS Settlement </a:t>
                      </a:r>
                    </a:p>
                  </a:txBody>
                  <a:tcPr/>
                </a:tc>
                <a:extLst>
                  <a:ext uri="{0D108BD9-81ED-4DB2-BD59-A6C34878D82A}">
                    <a16:rowId xmlns:a16="http://schemas.microsoft.com/office/drawing/2014/main" val="4273432067"/>
                  </a:ext>
                </a:extLst>
              </a:tr>
              <a:tr h="406014">
                <a:tc>
                  <a:txBody>
                    <a:bodyPr/>
                    <a:lstStyle/>
                    <a:p>
                      <a:r>
                        <a:rPr lang="en-AU" sz="1400"/>
                        <a:t>Description</a:t>
                      </a:r>
                    </a:p>
                  </a:txBody>
                  <a:tcPr/>
                </a:tc>
                <a:tc>
                  <a:txBody>
                    <a:bodyPr/>
                    <a:lstStyle/>
                    <a:p>
                      <a:r>
                        <a:rPr lang="en-AU" sz="1400"/>
                        <a:t>Postpone all elements of 5MS Rule for AEMO and participants.</a:t>
                      </a:r>
                    </a:p>
                  </a:txBody>
                  <a:tcPr/>
                </a:tc>
                <a:tc>
                  <a:txBody>
                    <a:bodyPr/>
                    <a:lstStyle/>
                    <a:p>
                      <a:r>
                        <a:rPr lang="en-AU" sz="1400"/>
                        <a:t>Allow the rules relating to bidding, dispatch and meter data provision to commence. Defer the obligation on AEMO to settle at 5-mins.</a:t>
                      </a:r>
                    </a:p>
                  </a:txBody>
                  <a:tcPr/>
                </a:tc>
                <a:extLst>
                  <a:ext uri="{0D108BD9-81ED-4DB2-BD59-A6C34878D82A}">
                    <a16:rowId xmlns:a16="http://schemas.microsoft.com/office/drawing/2014/main" val="3324528335"/>
                  </a:ext>
                </a:extLst>
              </a:tr>
              <a:tr h="775875">
                <a:tc>
                  <a:txBody>
                    <a:bodyPr/>
                    <a:lstStyle/>
                    <a:p>
                      <a:r>
                        <a:rPr lang="en-AU" sz="1400"/>
                        <a:t>Impact to GS</a:t>
                      </a:r>
                    </a:p>
                  </a:txBody>
                  <a:tcPr/>
                </a:tc>
                <a:tc gridSpan="2">
                  <a:txBody>
                    <a:bodyPr/>
                    <a:lstStyle/>
                    <a:p>
                      <a:r>
                        <a:rPr lang="en-AU" sz="1400"/>
                        <a:t>Not moving GS proportionately reduces the time between UFE soft-start and when participants become financially responsible for UFE. Feedback is requested from industry on the maximum period of delay to GS soft start that would be acceptable without a deferral to GS commencement.</a:t>
                      </a:r>
                    </a:p>
                  </a:txBody>
                  <a:tcPr/>
                </a:tc>
                <a:tc hMerge="1">
                  <a:txBody>
                    <a:bodyPr/>
                    <a:lstStyle/>
                    <a:p>
                      <a:endParaRPr lang="en-AU"/>
                    </a:p>
                  </a:txBody>
                  <a:tcPr/>
                </a:tc>
                <a:extLst>
                  <a:ext uri="{0D108BD9-81ED-4DB2-BD59-A6C34878D82A}">
                    <a16:rowId xmlns:a16="http://schemas.microsoft.com/office/drawing/2014/main" val="2107927129"/>
                  </a:ext>
                </a:extLst>
              </a:tr>
              <a:tr h="731807">
                <a:tc>
                  <a:txBody>
                    <a:bodyPr/>
                    <a:lstStyle/>
                    <a:p>
                      <a:r>
                        <a:rPr lang="en-AU" sz="1400"/>
                        <a:t>Pros</a:t>
                      </a:r>
                    </a:p>
                  </a:txBody>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a:t>Simple approach and well understood process</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AU" sz="1400"/>
                    </a:p>
                    <a:p>
                      <a:endParaRPr lang="en-AU" sz="1400"/>
                    </a:p>
                  </a:txBody>
                  <a:tcPr/>
                </a:tc>
                <a:tc>
                  <a:txBody>
                    <a:bodyPr/>
                    <a:lstStyle/>
                    <a:p>
                      <a:pPr marL="285750" indent="-285750">
                        <a:buFont typeface="Arial" panose="020B0604020202020204" pitchFamily="34" charset="0"/>
                        <a:buChar char="•"/>
                      </a:pPr>
                      <a:r>
                        <a:rPr lang="en-AU" sz="1400"/>
                        <a:t>Less impact to participant readiness timelines – feedback requested</a:t>
                      </a:r>
                    </a:p>
                    <a:p>
                      <a:pPr marL="285750" indent="-285750">
                        <a:buFont typeface="Arial" panose="020B0604020202020204" pitchFamily="34" charset="0"/>
                        <a:buChar char="•"/>
                      </a:pPr>
                      <a:r>
                        <a:rPr lang="en-AU" sz="1400"/>
                        <a:t>Contract market may use 5-min spot price</a:t>
                      </a:r>
                    </a:p>
                  </a:txBody>
                  <a:tcPr/>
                </a:tc>
                <a:extLst>
                  <a:ext uri="{0D108BD9-81ED-4DB2-BD59-A6C34878D82A}">
                    <a16:rowId xmlns:a16="http://schemas.microsoft.com/office/drawing/2014/main" val="482638501"/>
                  </a:ext>
                </a:extLst>
              </a:tr>
              <a:tr h="1701920">
                <a:tc>
                  <a:txBody>
                    <a:bodyPr/>
                    <a:lstStyle/>
                    <a:p>
                      <a:r>
                        <a:rPr lang="en-AU" sz="1400"/>
                        <a:t>Cons</a:t>
                      </a:r>
                    </a:p>
                  </a:txBody>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a:t>Impacts other initiatives – WDR must commence in a 5-min market, CS code is linked to 5MS Retail solution</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a:t>Increases participant readiness program timelines which may increase costs</a:t>
                      </a:r>
                    </a:p>
                  </a:txBody>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a:t>Customer Switching and WDR are impacted </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400" kern="1200"/>
                        <a:t>There will be winners and losers compared to a market that would have been settled at 5-mins</a:t>
                      </a:r>
                    </a:p>
                    <a:p>
                      <a:endParaRPr lang="en-AU" sz="1400"/>
                    </a:p>
                  </a:txBody>
                  <a:tcPr/>
                </a:tc>
                <a:extLst>
                  <a:ext uri="{0D108BD9-81ED-4DB2-BD59-A6C34878D82A}">
                    <a16:rowId xmlns:a16="http://schemas.microsoft.com/office/drawing/2014/main" val="416354321"/>
                  </a:ext>
                </a:extLst>
              </a:tr>
            </a:tbl>
          </a:graphicData>
        </a:graphic>
      </p:graphicFrame>
      <p:sp>
        <p:nvSpPr>
          <p:cNvPr id="4" name="Date Placeholder 3">
            <a:extLst>
              <a:ext uri="{FF2B5EF4-FFF2-40B4-BE49-F238E27FC236}">
                <a16:creationId xmlns:a16="http://schemas.microsoft.com/office/drawing/2014/main" id="{2ADFC6F3-D729-45A7-A213-BED57A155DBD}"/>
              </a:ext>
            </a:extLst>
          </p:cNvPr>
          <p:cNvSpPr>
            <a:spLocks noGrp="1"/>
          </p:cNvSpPr>
          <p:nvPr>
            <p:ph type="dt" sz="half" idx="10"/>
          </p:nvPr>
        </p:nvSpPr>
        <p:spPr/>
        <p:txBody>
          <a:bodyPr/>
          <a:lstStyle/>
          <a:p>
            <a:fld id="{FDEF3A66-B67E-4569-919D-CB6E78FCED42}" type="datetime1">
              <a:rPr lang="en-AU" smtClean="0"/>
              <a:t>25/04/2021</a:t>
            </a:fld>
            <a:endParaRPr lang="en-AU"/>
          </a:p>
        </p:txBody>
      </p:sp>
      <p:sp>
        <p:nvSpPr>
          <p:cNvPr id="6" name="Slide Number Placeholder 5">
            <a:extLst>
              <a:ext uri="{FF2B5EF4-FFF2-40B4-BE49-F238E27FC236}">
                <a16:creationId xmlns:a16="http://schemas.microsoft.com/office/drawing/2014/main" id="{475D8C03-3FFA-4722-81DF-C64B8DD4BA73}"/>
              </a:ext>
            </a:extLst>
          </p:cNvPr>
          <p:cNvSpPr>
            <a:spLocks noGrp="1"/>
          </p:cNvSpPr>
          <p:nvPr>
            <p:ph type="sldNum" sz="quarter" idx="12"/>
          </p:nvPr>
        </p:nvSpPr>
        <p:spPr/>
        <p:txBody>
          <a:bodyPr/>
          <a:lstStyle/>
          <a:p>
            <a:fld id="{4EC81F68-4976-451A-B2E9-79BCBD2F70CC}" type="slidenum">
              <a:rPr lang="en-AU" smtClean="0"/>
              <a:t>36</a:t>
            </a:fld>
            <a:endParaRPr lang="en-AU"/>
          </a:p>
        </p:txBody>
      </p:sp>
    </p:spTree>
    <p:extLst>
      <p:ext uri="{BB962C8B-B14F-4D97-AF65-F5344CB8AC3E}">
        <p14:creationId xmlns:p14="http://schemas.microsoft.com/office/powerpoint/2010/main" val="4046809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0AD2F-F4AF-4CDA-AADA-439FDDE55F39}"/>
              </a:ext>
            </a:extLst>
          </p:cNvPr>
          <p:cNvSpPr>
            <a:spLocks noGrp="1"/>
          </p:cNvSpPr>
          <p:nvPr>
            <p:ph type="title"/>
          </p:nvPr>
        </p:nvSpPr>
        <p:spPr/>
        <p:txBody>
          <a:bodyPr/>
          <a:lstStyle/>
          <a:p>
            <a:r>
              <a:rPr lang="en-AU"/>
              <a:t>Option 3: Resettle the Market at 5-min </a:t>
            </a:r>
          </a:p>
        </p:txBody>
      </p:sp>
      <p:sp>
        <p:nvSpPr>
          <p:cNvPr id="3" name="Content Placeholder 2">
            <a:extLst>
              <a:ext uri="{FF2B5EF4-FFF2-40B4-BE49-F238E27FC236}">
                <a16:creationId xmlns:a16="http://schemas.microsoft.com/office/drawing/2014/main" id="{E2C10AD2-B7A0-411B-8B56-CA017C8DA8DD}"/>
              </a:ext>
            </a:extLst>
          </p:cNvPr>
          <p:cNvSpPr>
            <a:spLocks noGrp="1"/>
          </p:cNvSpPr>
          <p:nvPr>
            <p:ph idx="1"/>
          </p:nvPr>
        </p:nvSpPr>
        <p:spPr>
          <a:xfrm>
            <a:off x="235527" y="3865417"/>
            <a:ext cx="11845103" cy="2311545"/>
          </a:xfrm>
        </p:spPr>
        <p:txBody>
          <a:bodyPr>
            <a:normAutofit fontScale="92500" lnSpcReduction="20000"/>
          </a:bodyPr>
          <a:lstStyle/>
          <a:p>
            <a:r>
              <a:rPr lang="en-AU" sz="1800"/>
              <a:t>Under this approach, AEMO would continue settling the market at 30-mins. Once the 5-min Retail solution went live, AEMO would resettle at 5-mins. </a:t>
            </a:r>
          </a:p>
          <a:p>
            <a:r>
              <a:rPr lang="en-AU" sz="1800"/>
              <a:t>Pros:</a:t>
            </a:r>
          </a:p>
          <a:p>
            <a:pPr lvl="1"/>
            <a:r>
              <a:rPr lang="en-AU" sz="1800"/>
              <a:t>Since participants would be resettled, it could allow the benefits of 5MS to be realised from 01-Oct-21</a:t>
            </a:r>
          </a:p>
          <a:p>
            <a:pPr lvl="1"/>
            <a:r>
              <a:rPr lang="en-AU" sz="1800"/>
              <a:t>It may be beneficial for a short delay (&lt;3.5 weeks) as it would have minimal impact on industry</a:t>
            </a:r>
          </a:p>
          <a:p>
            <a:r>
              <a:rPr lang="en-AU" sz="1800"/>
              <a:t>Cons:</a:t>
            </a:r>
          </a:p>
          <a:p>
            <a:pPr lvl="1"/>
            <a:r>
              <a:rPr lang="en-AU" sz="1800"/>
              <a:t>Cashflow implications for participants if delay is beyond Final Statement </a:t>
            </a:r>
          </a:p>
          <a:p>
            <a:pPr lvl="1"/>
            <a:r>
              <a:rPr lang="en-AU" sz="1800"/>
              <a:t>May have implications to </a:t>
            </a:r>
            <a:r>
              <a:rPr lang="en-AU" sz="1800" err="1"/>
              <a:t>prudentials</a:t>
            </a:r>
            <a:endParaRPr lang="en-AU" sz="1800"/>
          </a:p>
          <a:p>
            <a:pPr lvl="1"/>
            <a:r>
              <a:rPr lang="en-AU" sz="1800"/>
              <a:t>More complicated approach </a:t>
            </a:r>
          </a:p>
          <a:p>
            <a:endParaRPr lang="en-AU"/>
          </a:p>
        </p:txBody>
      </p:sp>
      <p:graphicFrame>
        <p:nvGraphicFramePr>
          <p:cNvPr id="4" name="Diagram 3">
            <a:extLst>
              <a:ext uri="{FF2B5EF4-FFF2-40B4-BE49-F238E27FC236}">
                <a16:creationId xmlns:a16="http://schemas.microsoft.com/office/drawing/2014/main" id="{B9754B38-D864-4C2C-B831-3DE242418D28}"/>
              </a:ext>
            </a:extLst>
          </p:cNvPr>
          <p:cNvGraphicFramePr/>
          <p:nvPr/>
        </p:nvGraphicFramePr>
        <p:xfrm>
          <a:off x="1055716" y="1537854"/>
          <a:ext cx="10298083" cy="1155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llout: Line 4">
            <a:extLst>
              <a:ext uri="{FF2B5EF4-FFF2-40B4-BE49-F238E27FC236}">
                <a16:creationId xmlns:a16="http://schemas.microsoft.com/office/drawing/2014/main" id="{8A52FC33-16C7-4306-A423-CC80A63A3E92}"/>
              </a:ext>
            </a:extLst>
          </p:cNvPr>
          <p:cNvSpPr/>
          <p:nvPr/>
        </p:nvSpPr>
        <p:spPr>
          <a:xfrm>
            <a:off x="1828800" y="2693324"/>
            <a:ext cx="2348346" cy="947651"/>
          </a:xfrm>
          <a:prstGeom prst="borderCallout1">
            <a:avLst>
              <a:gd name="adj1" fmla="val 329"/>
              <a:gd name="adj2" fmla="val 94020"/>
              <a:gd name="adj3" fmla="val -26974"/>
              <a:gd name="adj4" fmla="val 1428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Delay &lt;3.5 </a:t>
            </a:r>
            <a:r>
              <a:rPr lang="en-AU" sz="1200" err="1"/>
              <a:t>wks</a:t>
            </a:r>
            <a:r>
              <a:rPr lang="en-AU" sz="1200"/>
              <a:t> would mean that the final statement would be in 5-mins </a:t>
            </a:r>
          </a:p>
        </p:txBody>
      </p:sp>
      <p:sp>
        <p:nvSpPr>
          <p:cNvPr id="6" name="Callout: Line 5">
            <a:extLst>
              <a:ext uri="{FF2B5EF4-FFF2-40B4-BE49-F238E27FC236}">
                <a16:creationId xmlns:a16="http://schemas.microsoft.com/office/drawing/2014/main" id="{055D4DB3-F654-46FF-BBC3-D92C6E7D6C13}"/>
              </a:ext>
            </a:extLst>
          </p:cNvPr>
          <p:cNvSpPr/>
          <p:nvPr/>
        </p:nvSpPr>
        <p:spPr>
          <a:xfrm>
            <a:off x="4541520" y="2693324"/>
            <a:ext cx="2348346" cy="947651"/>
          </a:xfrm>
          <a:prstGeom prst="borderCallout1">
            <a:avLst>
              <a:gd name="adj1" fmla="val 329"/>
              <a:gd name="adj2" fmla="val 94020"/>
              <a:gd name="adj3" fmla="val -26974"/>
              <a:gd name="adj4" fmla="val 1428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a:t>Delay &gt;3.5 </a:t>
            </a:r>
            <a:r>
              <a:rPr lang="en-AU" sz="1200" err="1"/>
              <a:t>wks</a:t>
            </a:r>
            <a:r>
              <a:rPr lang="en-AU" sz="1200"/>
              <a:t> would mean that the final statement would be in 30-mins and a revision would take place in 5-mins through either the 20 or 30 </a:t>
            </a:r>
            <a:r>
              <a:rPr lang="en-AU" sz="1200" err="1"/>
              <a:t>wk</a:t>
            </a:r>
            <a:r>
              <a:rPr lang="en-AU" sz="1200"/>
              <a:t> statement</a:t>
            </a:r>
          </a:p>
        </p:txBody>
      </p:sp>
    </p:spTree>
    <p:extLst>
      <p:ext uri="{BB962C8B-B14F-4D97-AF65-F5344CB8AC3E}">
        <p14:creationId xmlns:p14="http://schemas.microsoft.com/office/powerpoint/2010/main" val="2418682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Arrow Connector 36">
            <a:extLst>
              <a:ext uri="{FF2B5EF4-FFF2-40B4-BE49-F238E27FC236}">
                <a16:creationId xmlns:a16="http://schemas.microsoft.com/office/drawing/2014/main" id="{FA235C4E-3544-4832-9609-FBA03F56BA6A}"/>
              </a:ext>
            </a:extLst>
          </p:cNvPr>
          <p:cNvCxnSpPr>
            <a:cxnSpLocks/>
          </p:cNvCxnSpPr>
          <p:nvPr/>
        </p:nvCxnSpPr>
        <p:spPr>
          <a:xfrm flipH="1">
            <a:off x="3930491" y="2268335"/>
            <a:ext cx="14020" cy="1231865"/>
          </a:xfrm>
          <a:prstGeom prst="straightConnector1">
            <a:avLst/>
          </a:prstGeom>
          <a:ln w="1905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Arrow: Right 58">
            <a:extLst>
              <a:ext uri="{FF2B5EF4-FFF2-40B4-BE49-F238E27FC236}">
                <a16:creationId xmlns:a16="http://schemas.microsoft.com/office/drawing/2014/main" id="{E70975E5-BF9E-4478-8439-D2FEED7E856D}"/>
              </a:ext>
            </a:extLst>
          </p:cNvPr>
          <p:cNvSpPr/>
          <p:nvPr/>
        </p:nvSpPr>
        <p:spPr>
          <a:xfrm>
            <a:off x="3747206" y="4914018"/>
            <a:ext cx="7868686" cy="828000"/>
          </a:xfrm>
          <a:prstGeom prst="rightArrow">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C9FC4FD-CF80-41F7-B47F-1F63CA9A4C8D}"/>
              </a:ext>
            </a:extLst>
          </p:cNvPr>
          <p:cNvSpPr>
            <a:spLocks noGrp="1"/>
          </p:cNvSpPr>
          <p:nvPr>
            <p:ph type="title"/>
          </p:nvPr>
        </p:nvSpPr>
        <p:spPr/>
        <p:txBody>
          <a:bodyPr/>
          <a:lstStyle/>
          <a:p>
            <a:r>
              <a:rPr lang="en-AU"/>
              <a:t>Leadtime to Implement</a:t>
            </a:r>
          </a:p>
        </p:txBody>
      </p:sp>
      <p:sp>
        <p:nvSpPr>
          <p:cNvPr id="5" name="Arrow: Right 4">
            <a:extLst>
              <a:ext uri="{FF2B5EF4-FFF2-40B4-BE49-F238E27FC236}">
                <a16:creationId xmlns:a16="http://schemas.microsoft.com/office/drawing/2014/main" id="{51852BD6-761B-439B-9F53-5413293268B8}"/>
              </a:ext>
            </a:extLst>
          </p:cNvPr>
          <p:cNvSpPr/>
          <p:nvPr/>
        </p:nvSpPr>
        <p:spPr>
          <a:xfrm>
            <a:off x="414780" y="1538008"/>
            <a:ext cx="10190272" cy="828000"/>
          </a:xfrm>
          <a:prstGeom prst="rightArrow">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Star: 5 Points 5">
            <a:extLst>
              <a:ext uri="{FF2B5EF4-FFF2-40B4-BE49-F238E27FC236}">
                <a16:creationId xmlns:a16="http://schemas.microsoft.com/office/drawing/2014/main" id="{B4B34F2D-3A40-47F4-8D92-92D0098D2A41}"/>
              </a:ext>
            </a:extLst>
          </p:cNvPr>
          <p:cNvSpPr/>
          <p:nvPr/>
        </p:nvSpPr>
        <p:spPr>
          <a:xfrm>
            <a:off x="10533475" y="1548709"/>
            <a:ext cx="568245" cy="505179"/>
          </a:xfrm>
          <a:prstGeom prst="star5">
            <a:avLst/>
          </a:prstGeom>
          <a:solidFill>
            <a:srgbClr val="FFC00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Diamond 8">
            <a:extLst>
              <a:ext uri="{FF2B5EF4-FFF2-40B4-BE49-F238E27FC236}">
                <a16:creationId xmlns:a16="http://schemas.microsoft.com/office/drawing/2014/main" id="{D0DC764C-B1A4-42E3-98CF-6EE6E25E3DAA}"/>
              </a:ext>
            </a:extLst>
          </p:cNvPr>
          <p:cNvSpPr/>
          <p:nvPr/>
        </p:nvSpPr>
        <p:spPr>
          <a:xfrm>
            <a:off x="5624042" y="1683969"/>
            <a:ext cx="417444" cy="457200"/>
          </a:xfrm>
          <a:prstGeom prst="diamond">
            <a:avLst/>
          </a:prstGeom>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10" name="Diamond 9">
            <a:extLst>
              <a:ext uri="{FF2B5EF4-FFF2-40B4-BE49-F238E27FC236}">
                <a16:creationId xmlns:a16="http://schemas.microsoft.com/office/drawing/2014/main" id="{BD1E2225-0067-4C31-AB68-EBF45F95D610}"/>
              </a:ext>
            </a:extLst>
          </p:cNvPr>
          <p:cNvSpPr/>
          <p:nvPr/>
        </p:nvSpPr>
        <p:spPr>
          <a:xfrm>
            <a:off x="2513509" y="1675410"/>
            <a:ext cx="417444" cy="457200"/>
          </a:xfrm>
          <a:prstGeom prst="diamond">
            <a:avLst/>
          </a:prstGeom>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11" name="Diamond 10">
            <a:extLst>
              <a:ext uri="{FF2B5EF4-FFF2-40B4-BE49-F238E27FC236}">
                <a16:creationId xmlns:a16="http://schemas.microsoft.com/office/drawing/2014/main" id="{EB464723-B8B0-4CBB-AD8B-61BD1FFF9C10}"/>
              </a:ext>
            </a:extLst>
          </p:cNvPr>
          <p:cNvSpPr/>
          <p:nvPr/>
        </p:nvSpPr>
        <p:spPr>
          <a:xfrm>
            <a:off x="1366480" y="1675767"/>
            <a:ext cx="417444" cy="457200"/>
          </a:xfrm>
          <a:prstGeom prst="diamond">
            <a:avLst/>
          </a:prstGeom>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16" name="Diamond 15">
            <a:extLst>
              <a:ext uri="{FF2B5EF4-FFF2-40B4-BE49-F238E27FC236}">
                <a16:creationId xmlns:a16="http://schemas.microsoft.com/office/drawing/2014/main" id="{3D8BE0C7-DEFE-45EF-9BFB-051F81E070C0}"/>
              </a:ext>
            </a:extLst>
          </p:cNvPr>
          <p:cNvSpPr/>
          <p:nvPr/>
        </p:nvSpPr>
        <p:spPr>
          <a:xfrm>
            <a:off x="4443253" y="1684197"/>
            <a:ext cx="417444" cy="457200"/>
          </a:xfrm>
          <a:prstGeom prst="diamond">
            <a:avLst/>
          </a:prstGeom>
          <a:solidFill>
            <a:schemeClr val="accent5"/>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cxnSp>
        <p:nvCxnSpPr>
          <p:cNvPr id="22" name="Straight Arrow Connector 21">
            <a:extLst>
              <a:ext uri="{FF2B5EF4-FFF2-40B4-BE49-F238E27FC236}">
                <a16:creationId xmlns:a16="http://schemas.microsoft.com/office/drawing/2014/main" id="{39181C9A-27AF-4C87-BFF1-75A9028259DA}"/>
              </a:ext>
            </a:extLst>
          </p:cNvPr>
          <p:cNvCxnSpPr>
            <a:stCxn id="11" idx="3"/>
            <a:endCxn id="10" idx="1"/>
          </p:cNvCxnSpPr>
          <p:nvPr/>
        </p:nvCxnSpPr>
        <p:spPr>
          <a:xfrm flipV="1">
            <a:off x="1783924" y="1904010"/>
            <a:ext cx="729585" cy="357"/>
          </a:xfrm>
          <a:prstGeom prst="straightConnector1">
            <a:avLst/>
          </a:prstGeom>
          <a:ln>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35" name="Diamond 34">
            <a:extLst>
              <a:ext uri="{FF2B5EF4-FFF2-40B4-BE49-F238E27FC236}">
                <a16:creationId xmlns:a16="http://schemas.microsoft.com/office/drawing/2014/main" id="{CFC68A58-9891-4C94-893F-985B7F5BDCA2}"/>
              </a:ext>
            </a:extLst>
          </p:cNvPr>
          <p:cNvSpPr/>
          <p:nvPr/>
        </p:nvSpPr>
        <p:spPr>
          <a:xfrm>
            <a:off x="6021541" y="5061541"/>
            <a:ext cx="417444" cy="457200"/>
          </a:xfrm>
          <a:prstGeom prst="diamond">
            <a:avLst/>
          </a:prstGeom>
          <a:solidFill>
            <a:schemeClr val="accent3"/>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36" name="Diamond 35">
            <a:extLst>
              <a:ext uri="{FF2B5EF4-FFF2-40B4-BE49-F238E27FC236}">
                <a16:creationId xmlns:a16="http://schemas.microsoft.com/office/drawing/2014/main" id="{1C308009-9EE7-4F4B-8F1B-AE48E3ABF535}"/>
              </a:ext>
            </a:extLst>
          </p:cNvPr>
          <p:cNvSpPr/>
          <p:nvPr/>
        </p:nvSpPr>
        <p:spPr>
          <a:xfrm>
            <a:off x="8482672" y="5076437"/>
            <a:ext cx="417444" cy="457200"/>
          </a:xfrm>
          <a:prstGeom prst="diamond">
            <a:avLst/>
          </a:prstGeom>
          <a:solidFill>
            <a:schemeClr val="accent3"/>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39" name="TextBox 38">
            <a:extLst>
              <a:ext uri="{FF2B5EF4-FFF2-40B4-BE49-F238E27FC236}">
                <a16:creationId xmlns:a16="http://schemas.microsoft.com/office/drawing/2014/main" id="{2AD9DBC0-9ABF-4419-B7AF-771A21ED1EC0}"/>
              </a:ext>
            </a:extLst>
          </p:cNvPr>
          <p:cNvSpPr txBox="1"/>
          <p:nvPr/>
        </p:nvSpPr>
        <p:spPr>
          <a:xfrm>
            <a:off x="258884" y="1742579"/>
            <a:ext cx="1292822" cy="430887"/>
          </a:xfrm>
          <a:prstGeom prst="rect">
            <a:avLst/>
          </a:prstGeom>
          <a:noFill/>
        </p:spPr>
        <p:txBody>
          <a:bodyPr wrap="square" rtlCol="0">
            <a:spAutoFit/>
          </a:bodyPr>
          <a:lstStyle/>
          <a:p>
            <a:pPr algn="ctr"/>
            <a:r>
              <a:rPr lang="en-AU" sz="1100" b="1">
                <a:latin typeface="Segoe UI Light"/>
                <a:cs typeface="Segoe UI Light"/>
              </a:rPr>
              <a:t>14-May Go/</a:t>
            </a:r>
          </a:p>
          <a:p>
            <a:pPr algn="ctr"/>
            <a:r>
              <a:rPr lang="en-AU" sz="1100" b="1">
                <a:latin typeface="Segoe UI Light"/>
                <a:cs typeface="Segoe UI Light"/>
              </a:rPr>
              <a:t>No-Go Decision</a:t>
            </a:r>
          </a:p>
        </p:txBody>
      </p:sp>
      <p:sp>
        <p:nvSpPr>
          <p:cNvPr id="41" name="TextBox 40">
            <a:extLst>
              <a:ext uri="{FF2B5EF4-FFF2-40B4-BE49-F238E27FC236}">
                <a16:creationId xmlns:a16="http://schemas.microsoft.com/office/drawing/2014/main" id="{48E1EB65-AEC7-448B-9B49-3F3C1A029DFE}"/>
              </a:ext>
            </a:extLst>
          </p:cNvPr>
          <p:cNvSpPr txBox="1"/>
          <p:nvPr/>
        </p:nvSpPr>
        <p:spPr>
          <a:xfrm>
            <a:off x="1986750" y="1769765"/>
            <a:ext cx="264605" cy="265050"/>
          </a:xfrm>
          <a:prstGeom prst="rect">
            <a:avLst/>
          </a:prstGeom>
          <a:solidFill>
            <a:schemeClr val="accent6"/>
          </a:solidFill>
        </p:spPr>
        <p:txBody>
          <a:bodyPr wrap="square" lIns="36000" rIns="36000" rtlCol="0">
            <a:spAutoFit/>
          </a:bodyPr>
          <a:lstStyle/>
          <a:p>
            <a:r>
              <a:rPr lang="en-AU" sz="1100" b="1">
                <a:latin typeface="Segoe UI Light"/>
                <a:cs typeface="Segoe UI Light"/>
              </a:rPr>
              <a:t>Go</a:t>
            </a:r>
          </a:p>
        </p:txBody>
      </p:sp>
      <p:sp>
        <p:nvSpPr>
          <p:cNvPr id="43" name="TextBox 42">
            <a:extLst>
              <a:ext uri="{FF2B5EF4-FFF2-40B4-BE49-F238E27FC236}">
                <a16:creationId xmlns:a16="http://schemas.microsoft.com/office/drawing/2014/main" id="{8B028214-E70C-43BC-BEB9-39D9CD9BF980}"/>
              </a:ext>
            </a:extLst>
          </p:cNvPr>
          <p:cNvSpPr txBox="1"/>
          <p:nvPr/>
        </p:nvSpPr>
        <p:spPr>
          <a:xfrm>
            <a:off x="6014906" y="1752365"/>
            <a:ext cx="1445426" cy="430887"/>
          </a:xfrm>
          <a:prstGeom prst="rect">
            <a:avLst/>
          </a:prstGeom>
          <a:noFill/>
        </p:spPr>
        <p:txBody>
          <a:bodyPr wrap="square" lIns="91440" tIns="45720" rIns="91440" bIns="45720" rtlCol="0" anchor="t">
            <a:spAutoFit/>
          </a:bodyPr>
          <a:lstStyle/>
          <a:p>
            <a:r>
              <a:rPr lang="en-AU" sz="1100" b="1">
                <a:latin typeface="Segoe UI Light"/>
                <a:cs typeface="Segoe UI Light"/>
              </a:rPr>
              <a:t>05-Jul Market Trial Commences</a:t>
            </a:r>
          </a:p>
        </p:txBody>
      </p:sp>
      <p:sp>
        <p:nvSpPr>
          <p:cNvPr id="45" name="TextBox 44">
            <a:extLst>
              <a:ext uri="{FF2B5EF4-FFF2-40B4-BE49-F238E27FC236}">
                <a16:creationId xmlns:a16="http://schemas.microsoft.com/office/drawing/2014/main" id="{D864A8D5-F714-4111-86AC-62C0037DF892}"/>
              </a:ext>
            </a:extLst>
          </p:cNvPr>
          <p:cNvSpPr txBox="1"/>
          <p:nvPr/>
        </p:nvSpPr>
        <p:spPr>
          <a:xfrm>
            <a:off x="4780149" y="1742579"/>
            <a:ext cx="964396" cy="430887"/>
          </a:xfrm>
          <a:prstGeom prst="rect">
            <a:avLst/>
          </a:prstGeom>
          <a:noFill/>
        </p:spPr>
        <p:txBody>
          <a:bodyPr wrap="square" rtlCol="0">
            <a:spAutoFit/>
          </a:bodyPr>
          <a:lstStyle/>
          <a:p>
            <a:r>
              <a:rPr lang="en-AU" sz="1100" b="1">
                <a:latin typeface="Segoe UI Light"/>
                <a:cs typeface="Segoe UI Light"/>
              </a:rPr>
              <a:t>21-Jun back-up date</a:t>
            </a:r>
          </a:p>
        </p:txBody>
      </p:sp>
      <p:sp>
        <p:nvSpPr>
          <p:cNvPr id="50" name="Rectangle 49">
            <a:extLst>
              <a:ext uri="{FF2B5EF4-FFF2-40B4-BE49-F238E27FC236}">
                <a16:creationId xmlns:a16="http://schemas.microsoft.com/office/drawing/2014/main" id="{54D76D97-46B9-4CDB-8342-A4F84DA311E0}"/>
              </a:ext>
            </a:extLst>
          </p:cNvPr>
          <p:cNvSpPr/>
          <p:nvPr/>
        </p:nvSpPr>
        <p:spPr>
          <a:xfrm>
            <a:off x="3011422" y="3597805"/>
            <a:ext cx="1768727" cy="855845"/>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t>Contingency trigger assessment</a:t>
            </a:r>
          </a:p>
        </p:txBody>
      </p:sp>
      <p:sp>
        <p:nvSpPr>
          <p:cNvPr id="56" name="TextBox 55">
            <a:extLst>
              <a:ext uri="{FF2B5EF4-FFF2-40B4-BE49-F238E27FC236}">
                <a16:creationId xmlns:a16="http://schemas.microsoft.com/office/drawing/2014/main" id="{EE956034-8C71-455A-A8C0-499F66E9D16A}"/>
              </a:ext>
            </a:extLst>
          </p:cNvPr>
          <p:cNvSpPr txBox="1"/>
          <p:nvPr/>
        </p:nvSpPr>
        <p:spPr>
          <a:xfrm>
            <a:off x="11007923" y="1598800"/>
            <a:ext cx="1241726" cy="430887"/>
          </a:xfrm>
          <a:prstGeom prst="rect">
            <a:avLst/>
          </a:prstGeom>
          <a:noFill/>
        </p:spPr>
        <p:txBody>
          <a:bodyPr wrap="square" rtlCol="0">
            <a:spAutoFit/>
          </a:bodyPr>
          <a:lstStyle/>
          <a:p>
            <a:r>
              <a:rPr lang="en-AU" sz="1100" b="1"/>
              <a:t>01-Oct-21 5MS Rule Commences</a:t>
            </a:r>
          </a:p>
        </p:txBody>
      </p:sp>
      <p:sp>
        <p:nvSpPr>
          <p:cNvPr id="61" name="Diamond 60">
            <a:extLst>
              <a:ext uri="{FF2B5EF4-FFF2-40B4-BE49-F238E27FC236}">
                <a16:creationId xmlns:a16="http://schemas.microsoft.com/office/drawing/2014/main" id="{A9DB1C80-A9FD-42EF-BE56-E3494B40C94D}"/>
              </a:ext>
            </a:extLst>
          </p:cNvPr>
          <p:cNvSpPr/>
          <p:nvPr/>
        </p:nvSpPr>
        <p:spPr>
          <a:xfrm>
            <a:off x="4585794" y="5078460"/>
            <a:ext cx="417444" cy="457200"/>
          </a:xfrm>
          <a:prstGeom prst="diamond">
            <a:avLst/>
          </a:prstGeom>
          <a:solidFill>
            <a:schemeClr val="accent3"/>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62" name="TextBox 61">
            <a:extLst>
              <a:ext uri="{FF2B5EF4-FFF2-40B4-BE49-F238E27FC236}">
                <a16:creationId xmlns:a16="http://schemas.microsoft.com/office/drawing/2014/main" id="{E8204F49-7D01-4CBB-A0FC-DAB87C93F48F}"/>
              </a:ext>
            </a:extLst>
          </p:cNvPr>
          <p:cNvSpPr txBox="1"/>
          <p:nvPr/>
        </p:nvSpPr>
        <p:spPr>
          <a:xfrm>
            <a:off x="1882772" y="4888971"/>
            <a:ext cx="1437290" cy="1384995"/>
          </a:xfrm>
          <a:prstGeom prst="rect">
            <a:avLst/>
          </a:prstGeom>
          <a:noFill/>
        </p:spPr>
        <p:txBody>
          <a:bodyPr wrap="square" rtlCol="0">
            <a:spAutoFit/>
          </a:bodyPr>
          <a:lstStyle/>
          <a:p>
            <a:pPr algn="ctr"/>
            <a:r>
              <a:rPr lang="en-AU" sz="1400" i="1"/>
              <a:t>Dates are indicative only and assume an expedited rule change process is followed </a:t>
            </a:r>
          </a:p>
        </p:txBody>
      </p:sp>
      <p:sp>
        <p:nvSpPr>
          <p:cNvPr id="83" name="TextBox 82">
            <a:extLst>
              <a:ext uri="{FF2B5EF4-FFF2-40B4-BE49-F238E27FC236}">
                <a16:creationId xmlns:a16="http://schemas.microsoft.com/office/drawing/2014/main" id="{F43574B4-FBA5-4C4A-8C79-657A79E0206B}"/>
              </a:ext>
            </a:extLst>
          </p:cNvPr>
          <p:cNvSpPr txBox="1"/>
          <p:nvPr/>
        </p:nvSpPr>
        <p:spPr>
          <a:xfrm>
            <a:off x="3639816" y="4748206"/>
            <a:ext cx="2104729" cy="369332"/>
          </a:xfrm>
          <a:prstGeom prst="rect">
            <a:avLst/>
          </a:prstGeom>
          <a:noFill/>
        </p:spPr>
        <p:txBody>
          <a:bodyPr wrap="square" rtlCol="0">
            <a:spAutoFit/>
          </a:bodyPr>
          <a:lstStyle/>
          <a:p>
            <a:r>
              <a:rPr lang="en-AU" b="1">
                <a:latin typeface="Segoe UI Light"/>
                <a:cs typeface="Segoe UI Light"/>
              </a:rPr>
              <a:t>Rule change </a:t>
            </a:r>
          </a:p>
        </p:txBody>
      </p:sp>
      <p:sp>
        <p:nvSpPr>
          <p:cNvPr id="86" name="TextBox 85">
            <a:extLst>
              <a:ext uri="{FF2B5EF4-FFF2-40B4-BE49-F238E27FC236}">
                <a16:creationId xmlns:a16="http://schemas.microsoft.com/office/drawing/2014/main" id="{A90BFCDF-AAA6-4AF1-A039-7283B9BAE603}"/>
              </a:ext>
            </a:extLst>
          </p:cNvPr>
          <p:cNvSpPr txBox="1"/>
          <p:nvPr/>
        </p:nvSpPr>
        <p:spPr>
          <a:xfrm>
            <a:off x="5768720" y="5553575"/>
            <a:ext cx="1551280" cy="769441"/>
          </a:xfrm>
          <a:prstGeom prst="rect">
            <a:avLst/>
          </a:prstGeom>
          <a:noFill/>
        </p:spPr>
        <p:txBody>
          <a:bodyPr wrap="square" rtlCol="0">
            <a:spAutoFit/>
          </a:bodyPr>
          <a:lstStyle/>
          <a:p>
            <a:r>
              <a:rPr lang="en-AU" sz="1100" b="1">
                <a:latin typeface="Segoe UI Light"/>
                <a:cs typeface="Segoe UI Light"/>
              </a:rPr>
              <a:t>07-Jul AEMC Consultation commence for </a:t>
            </a:r>
          </a:p>
          <a:p>
            <a:r>
              <a:rPr lang="en-AU" sz="1100" b="1">
                <a:latin typeface="Segoe UI Light"/>
                <a:cs typeface="Segoe UI Light"/>
              </a:rPr>
              <a:t>4 weeks</a:t>
            </a:r>
          </a:p>
        </p:txBody>
      </p:sp>
      <p:sp>
        <p:nvSpPr>
          <p:cNvPr id="87" name="Diamond 86">
            <a:extLst>
              <a:ext uri="{FF2B5EF4-FFF2-40B4-BE49-F238E27FC236}">
                <a16:creationId xmlns:a16="http://schemas.microsoft.com/office/drawing/2014/main" id="{D65CDCB5-61BA-4036-8E45-448F3D91DDCA}"/>
              </a:ext>
            </a:extLst>
          </p:cNvPr>
          <p:cNvSpPr/>
          <p:nvPr/>
        </p:nvSpPr>
        <p:spPr>
          <a:xfrm>
            <a:off x="7229362" y="5084738"/>
            <a:ext cx="417444" cy="457200"/>
          </a:xfrm>
          <a:prstGeom prst="diamond">
            <a:avLst/>
          </a:prstGeom>
          <a:solidFill>
            <a:schemeClr val="accent3"/>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88" name="TextBox 87">
            <a:extLst>
              <a:ext uri="{FF2B5EF4-FFF2-40B4-BE49-F238E27FC236}">
                <a16:creationId xmlns:a16="http://schemas.microsoft.com/office/drawing/2014/main" id="{DBC6635D-49B6-4F63-9812-6A7DF1642F24}"/>
              </a:ext>
            </a:extLst>
          </p:cNvPr>
          <p:cNvSpPr txBox="1"/>
          <p:nvPr/>
        </p:nvSpPr>
        <p:spPr>
          <a:xfrm>
            <a:off x="6971504" y="5571641"/>
            <a:ext cx="1441361" cy="430887"/>
          </a:xfrm>
          <a:prstGeom prst="rect">
            <a:avLst/>
          </a:prstGeom>
          <a:noFill/>
        </p:spPr>
        <p:txBody>
          <a:bodyPr wrap="square" rtlCol="0">
            <a:spAutoFit/>
          </a:bodyPr>
          <a:lstStyle/>
          <a:p>
            <a:r>
              <a:rPr lang="en-AU" sz="1100" b="1">
                <a:latin typeface="Segoe UI Light"/>
                <a:cs typeface="Segoe UI Light"/>
              </a:rPr>
              <a:t>04-Aug AEMC Consultation close</a:t>
            </a:r>
          </a:p>
        </p:txBody>
      </p:sp>
      <p:sp>
        <p:nvSpPr>
          <p:cNvPr id="89" name="TextBox 88">
            <a:extLst>
              <a:ext uri="{FF2B5EF4-FFF2-40B4-BE49-F238E27FC236}">
                <a16:creationId xmlns:a16="http://schemas.microsoft.com/office/drawing/2014/main" id="{50F59F43-0FD3-4D3A-9417-DD9C4EAD036F}"/>
              </a:ext>
            </a:extLst>
          </p:cNvPr>
          <p:cNvSpPr txBox="1"/>
          <p:nvPr/>
        </p:nvSpPr>
        <p:spPr>
          <a:xfrm>
            <a:off x="8943636" y="5097844"/>
            <a:ext cx="1441361" cy="430887"/>
          </a:xfrm>
          <a:prstGeom prst="rect">
            <a:avLst/>
          </a:prstGeom>
          <a:noFill/>
        </p:spPr>
        <p:txBody>
          <a:bodyPr wrap="square" rtlCol="0">
            <a:spAutoFit/>
          </a:bodyPr>
          <a:lstStyle/>
          <a:p>
            <a:r>
              <a:rPr lang="en-AU" sz="1100" b="1">
                <a:latin typeface="Segoe UI Light"/>
                <a:cs typeface="Segoe UI Light"/>
              </a:rPr>
              <a:t>01-Sep AEMC Final Determination</a:t>
            </a:r>
          </a:p>
        </p:txBody>
      </p:sp>
      <p:sp>
        <p:nvSpPr>
          <p:cNvPr id="90" name="TextBox 89">
            <a:extLst>
              <a:ext uri="{FF2B5EF4-FFF2-40B4-BE49-F238E27FC236}">
                <a16:creationId xmlns:a16="http://schemas.microsoft.com/office/drawing/2014/main" id="{BB39C6CB-BC10-421F-A3D5-1BBE099DBD10}"/>
              </a:ext>
            </a:extLst>
          </p:cNvPr>
          <p:cNvSpPr txBox="1"/>
          <p:nvPr/>
        </p:nvSpPr>
        <p:spPr>
          <a:xfrm>
            <a:off x="11369640" y="5556794"/>
            <a:ext cx="890140" cy="600164"/>
          </a:xfrm>
          <a:prstGeom prst="rect">
            <a:avLst/>
          </a:prstGeom>
          <a:noFill/>
        </p:spPr>
        <p:txBody>
          <a:bodyPr wrap="square" rtlCol="0">
            <a:spAutoFit/>
          </a:bodyPr>
          <a:lstStyle/>
          <a:p>
            <a:pPr algn="ctr"/>
            <a:r>
              <a:rPr lang="en-AU" sz="1100" b="1"/>
              <a:t>New date 5MS Rule Commences</a:t>
            </a:r>
          </a:p>
        </p:txBody>
      </p:sp>
      <p:sp>
        <p:nvSpPr>
          <p:cNvPr id="76" name="Star: 5 Points 75">
            <a:extLst>
              <a:ext uri="{FF2B5EF4-FFF2-40B4-BE49-F238E27FC236}">
                <a16:creationId xmlns:a16="http://schemas.microsoft.com/office/drawing/2014/main" id="{7FC372B4-9FC1-4518-808C-4E439D55D8E9}"/>
              </a:ext>
            </a:extLst>
          </p:cNvPr>
          <p:cNvSpPr/>
          <p:nvPr/>
        </p:nvSpPr>
        <p:spPr>
          <a:xfrm>
            <a:off x="11556798" y="4971299"/>
            <a:ext cx="568245" cy="505179"/>
          </a:xfrm>
          <a:prstGeom prst="star5">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2" name="TextBox 91">
            <a:extLst>
              <a:ext uri="{FF2B5EF4-FFF2-40B4-BE49-F238E27FC236}">
                <a16:creationId xmlns:a16="http://schemas.microsoft.com/office/drawing/2014/main" id="{C57BEFD0-4804-4E3E-AD9B-D47BAAED4CD7}"/>
              </a:ext>
            </a:extLst>
          </p:cNvPr>
          <p:cNvSpPr txBox="1"/>
          <p:nvPr/>
        </p:nvSpPr>
        <p:spPr>
          <a:xfrm>
            <a:off x="301928" y="1350441"/>
            <a:ext cx="2104729" cy="369332"/>
          </a:xfrm>
          <a:prstGeom prst="rect">
            <a:avLst/>
          </a:prstGeom>
          <a:noFill/>
        </p:spPr>
        <p:txBody>
          <a:bodyPr wrap="square" rtlCol="0">
            <a:spAutoFit/>
          </a:bodyPr>
          <a:lstStyle/>
          <a:p>
            <a:r>
              <a:rPr lang="en-AU" b="1">
                <a:latin typeface="Segoe UI Light"/>
                <a:cs typeface="Segoe UI Light"/>
              </a:rPr>
              <a:t>Planned timeline</a:t>
            </a:r>
          </a:p>
        </p:txBody>
      </p:sp>
      <p:cxnSp>
        <p:nvCxnSpPr>
          <p:cNvPr id="7" name="Straight Arrow Connector 6">
            <a:extLst>
              <a:ext uri="{FF2B5EF4-FFF2-40B4-BE49-F238E27FC236}">
                <a16:creationId xmlns:a16="http://schemas.microsoft.com/office/drawing/2014/main" id="{3CBCA596-4822-4595-AEE6-64DABA8EC49E}"/>
              </a:ext>
            </a:extLst>
          </p:cNvPr>
          <p:cNvCxnSpPr/>
          <p:nvPr/>
        </p:nvCxnSpPr>
        <p:spPr>
          <a:xfrm>
            <a:off x="6198373" y="4652262"/>
            <a:ext cx="2479421"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882C32E5-A230-4C8A-B688-7D51571BD271}"/>
              </a:ext>
            </a:extLst>
          </p:cNvPr>
          <p:cNvSpPr txBox="1"/>
          <p:nvPr/>
        </p:nvSpPr>
        <p:spPr>
          <a:xfrm>
            <a:off x="7096459" y="4392339"/>
            <a:ext cx="1075804" cy="261610"/>
          </a:xfrm>
          <a:prstGeom prst="rect">
            <a:avLst/>
          </a:prstGeom>
          <a:noFill/>
        </p:spPr>
        <p:txBody>
          <a:bodyPr wrap="square" rtlCol="0">
            <a:spAutoFit/>
          </a:bodyPr>
          <a:lstStyle/>
          <a:p>
            <a:r>
              <a:rPr lang="en-AU" sz="1100" b="1">
                <a:latin typeface="Segoe UI Light"/>
                <a:cs typeface="Segoe UI Light"/>
              </a:rPr>
              <a:t>8 weeks</a:t>
            </a:r>
          </a:p>
        </p:txBody>
      </p:sp>
      <p:cxnSp>
        <p:nvCxnSpPr>
          <p:cNvPr id="82" name="Straight Arrow Connector 81">
            <a:extLst>
              <a:ext uri="{FF2B5EF4-FFF2-40B4-BE49-F238E27FC236}">
                <a16:creationId xmlns:a16="http://schemas.microsoft.com/office/drawing/2014/main" id="{18840040-0ADF-42DE-94DA-0D40CEEEC900}"/>
              </a:ext>
            </a:extLst>
          </p:cNvPr>
          <p:cNvCxnSpPr>
            <a:cxnSpLocks/>
            <a:endCxn id="94" idx="2"/>
          </p:cNvCxnSpPr>
          <p:nvPr/>
        </p:nvCxnSpPr>
        <p:spPr>
          <a:xfrm>
            <a:off x="8800153" y="4663968"/>
            <a:ext cx="1548593" cy="474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EEE2C060-C6F4-4C50-9B85-A96251792159}"/>
              </a:ext>
            </a:extLst>
          </p:cNvPr>
          <p:cNvSpPr txBox="1"/>
          <p:nvPr/>
        </p:nvSpPr>
        <p:spPr>
          <a:xfrm>
            <a:off x="9689583" y="4407107"/>
            <a:ext cx="1318325" cy="261610"/>
          </a:xfrm>
          <a:prstGeom prst="rect">
            <a:avLst/>
          </a:prstGeom>
          <a:noFill/>
        </p:spPr>
        <p:txBody>
          <a:bodyPr wrap="square" rtlCol="0">
            <a:spAutoFit/>
          </a:bodyPr>
          <a:lstStyle/>
          <a:p>
            <a:r>
              <a:rPr lang="en-AU" sz="1100" b="1">
                <a:latin typeface="Segoe UI Light"/>
                <a:cs typeface="Segoe UI Light"/>
              </a:rPr>
              <a:t>4 weeks notice TBD</a:t>
            </a:r>
          </a:p>
        </p:txBody>
      </p:sp>
      <p:sp>
        <p:nvSpPr>
          <p:cNvPr id="42" name="TextBox 41">
            <a:extLst>
              <a:ext uri="{FF2B5EF4-FFF2-40B4-BE49-F238E27FC236}">
                <a16:creationId xmlns:a16="http://schemas.microsoft.com/office/drawing/2014/main" id="{805AA929-D1E6-439D-A287-1838712E0972}"/>
              </a:ext>
            </a:extLst>
          </p:cNvPr>
          <p:cNvSpPr txBox="1"/>
          <p:nvPr/>
        </p:nvSpPr>
        <p:spPr>
          <a:xfrm>
            <a:off x="2893208" y="1724752"/>
            <a:ext cx="1002577" cy="430887"/>
          </a:xfrm>
          <a:prstGeom prst="rect">
            <a:avLst/>
          </a:prstGeom>
          <a:noFill/>
        </p:spPr>
        <p:txBody>
          <a:bodyPr wrap="square" lIns="36000" rIns="36000" rtlCol="0">
            <a:spAutoFit/>
          </a:bodyPr>
          <a:lstStyle/>
          <a:p>
            <a:r>
              <a:rPr lang="en-AU" sz="1100" b="1">
                <a:latin typeface="Segoe UI Light"/>
                <a:cs typeface="Segoe UI Light"/>
              </a:rPr>
              <a:t>31-May – </a:t>
            </a:r>
          </a:p>
          <a:p>
            <a:r>
              <a:rPr lang="en-AU" sz="1100" b="1">
                <a:latin typeface="Segoe UI Light"/>
                <a:cs typeface="Segoe UI Light"/>
              </a:rPr>
              <a:t>Retail Go-Live</a:t>
            </a:r>
          </a:p>
        </p:txBody>
      </p:sp>
      <p:sp>
        <p:nvSpPr>
          <p:cNvPr id="46" name="TextBox 45">
            <a:extLst>
              <a:ext uri="{FF2B5EF4-FFF2-40B4-BE49-F238E27FC236}">
                <a16:creationId xmlns:a16="http://schemas.microsoft.com/office/drawing/2014/main" id="{F1D31B69-12D2-4B49-A7F2-4B314C5C74D0}"/>
              </a:ext>
            </a:extLst>
          </p:cNvPr>
          <p:cNvSpPr txBox="1"/>
          <p:nvPr/>
        </p:nvSpPr>
        <p:spPr>
          <a:xfrm>
            <a:off x="3567119" y="2225913"/>
            <a:ext cx="1075804" cy="338554"/>
          </a:xfrm>
          <a:prstGeom prst="rect">
            <a:avLst/>
          </a:prstGeom>
          <a:solidFill>
            <a:schemeClr val="bg2"/>
          </a:solidFill>
        </p:spPr>
        <p:txBody>
          <a:bodyPr wrap="square" tIns="0" bIns="0" rtlCol="0">
            <a:spAutoFit/>
          </a:bodyPr>
          <a:lstStyle/>
          <a:p>
            <a:r>
              <a:rPr lang="en-AU" sz="1100" b="1">
                <a:latin typeface="Segoe UI Light"/>
                <a:cs typeface="Segoe UI Light"/>
              </a:rPr>
              <a:t>Mid-June assessment</a:t>
            </a:r>
          </a:p>
        </p:txBody>
      </p:sp>
      <p:sp>
        <p:nvSpPr>
          <p:cNvPr id="44" name="Diamond 43">
            <a:extLst>
              <a:ext uri="{FF2B5EF4-FFF2-40B4-BE49-F238E27FC236}">
                <a16:creationId xmlns:a16="http://schemas.microsoft.com/office/drawing/2014/main" id="{5FD38023-1A6A-412F-A26E-4D23CB258139}"/>
              </a:ext>
            </a:extLst>
          </p:cNvPr>
          <p:cNvSpPr/>
          <p:nvPr/>
        </p:nvSpPr>
        <p:spPr>
          <a:xfrm>
            <a:off x="3754643" y="1689076"/>
            <a:ext cx="417444" cy="457200"/>
          </a:xfrm>
          <a:prstGeom prst="diamond">
            <a:avLst/>
          </a:prstGeom>
          <a:solidFill>
            <a:schemeClr val="accent5"/>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AU"/>
          </a:p>
        </p:txBody>
      </p:sp>
      <p:sp>
        <p:nvSpPr>
          <p:cNvPr id="38" name="TextBox 37">
            <a:extLst>
              <a:ext uri="{FF2B5EF4-FFF2-40B4-BE49-F238E27FC236}">
                <a16:creationId xmlns:a16="http://schemas.microsoft.com/office/drawing/2014/main" id="{EE6A7DDC-55F1-4C78-A0FF-29848A0D6B80}"/>
              </a:ext>
            </a:extLst>
          </p:cNvPr>
          <p:cNvSpPr txBox="1"/>
          <p:nvPr/>
        </p:nvSpPr>
        <p:spPr>
          <a:xfrm>
            <a:off x="4409467" y="5547297"/>
            <a:ext cx="1551280" cy="600164"/>
          </a:xfrm>
          <a:prstGeom prst="rect">
            <a:avLst/>
          </a:prstGeom>
          <a:noFill/>
        </p:spPr>
        <p:txBody>
          <a:bodyPr wrap="square" rtlCol="0">
            <a:spAutoFit/>
          </a:bodyPr>
          <a:lstStyle/>
          <a:p>
            <a:r>
              <a:rPr lang="en-AU" sz="1100" b="1">
                <a:latin typeface="Segoe UI Light"/>
                <a:cs typeface="Segoe UI Light"/>
              </a:rPr>
              <a:t>Mid-June </a:t>
            </a:r>
          </a:p>
          <a:p>
            <a:r>
              <a:rPr lang="en-AU" sz="1100" b="1">
                <a:latin typeface="Segoe UI Light"/>
                <a:cs typeface="Segoe UI Light"/>
              </a:rPr>
              <a:t>AEMO submission to AEMC</a:t>
            </a:r>
          </a:p>
        </p:txBody>
      </p:sp>
    </p:spTree>
    <p:extLst>
      <p:ext uri="{BB962C8B-B14F-4D97-AF65-F5344CB8AC3E}">
        <p14:creationId xmlns:p14="http://schemas.microsoft.com/office/powerpoint/2010/main" val="1157921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4211E-2571-4F1C-AA2C-C28B5D55A508}"/>
              </a:ext>
            </a:extLst>
          </p:cNvPr>
          <p:cNvSpPr>
            <a:spLocks noGrp="1"/>
          </p:cNvSpPr>
          <p:nvPr>
            <p:ph type="title"/>
          </p:nvPr>
        </p:nvSpPr>
        <p:spPr>
          <a:xfrm>
            <a:off x="235528" y="136525"/>
            <a:ext cx="11484618" cy="1189039"/>
          </a:xfrm>
        </p:spPr>
        <p:txBody>
          <a:bodyPr>
            <a:normAutofit fontScale="90000"/>
          </a:bodyPr>
          <a:lstStyle/>
          <a:p>
            <a:r>
              <a:rPr lang="en-AU"/>
              <a:t>Considerations to assess options – feedback requested by 11-May </a:t>
            </a:r>
          </a:p>
        </p:txBody>
      </p:sp>
      <p:sp>
        <p:nvSpPr>
          <p:cNvPr id="3" name="Content Placeholder 2">
            <a:extLst>
              <a:ext uri="{FF2B5EF4-FFF2-40B4-BE49-F238E27FC236}">
                <a16:creationId xmlns:a16="http://schemas.microsoft.com/office/drawing/2014/main" id="{E3F6FB08-EE5B-4BF9-B35C-51B75F2CBCF4}"/>
              </a:ext>
            </a:extLst>
          </p:cNvPr>
          <p:cNvSpPr>
            <a:spLocks noGrp="1"/>
          </p:cNvSpPr>
          <p:nvPr>
            <p:ph idx="1"/>
          </p:nvPr>
        </p:nvSpPr>
        <p:spPr/>
        <p:txBody>
          <a:bodyPr>
            <a:normAutofit/>
          </a:bodyPr>
          <a:lstStyle/>
          <a:p>
            <a:r>
              <a:rPr lang="en-AU" sz="1800"/>
              <a:t>What level of impact would each of the contingency options have on your organisation's implementation program?</a:t>
            </a:r>
          </a:p>
          <a:p>
            <a:r>
              <a:rPr lang="en-AU" sz="1800"/>
              <a:t>What commercial impacts would each of the contingency options have on your organisation?</a:t>
            </a:r>
          </a:p>
          <a:p>
            <a:r>
              <a:rPr lang="en-AU" sz="1800"/>
              <a:t>What is the maximum deferral of the GS soft-start that is acceptable without deferring the GS rule commencement?</a:t>
            </a:r>
          </a:p>
          <a:p>
            <a:r>
              <a:rPr lang="en-AU" sz="1800"/>
              <a:t>The delay of 5MS commencement would impact WDR and Customer Switching as both are dependent on a 5-min market</a:t>
            </a:r>
          </a:p>
          <a:p>
            <a:pPr lvl="1"/>
            <a:r>
              <a:rPr lang="en-AU" sz="1800"/>
              <a:t>What impact would each of the contingency options have on your organisation’s other regulatory delivery programs? </a:t>
            </a:r>
          </a:p>
          <a:p>
            <a:r>
              <a:rPr lang="en-AU" sz="1800"/>
              <a:t>The earlier in the timeline that AEMO needs to determine a new commencement date, the more likely it is that assumptions will be taken to determine that new date, increasing the risk of a longer delay than necessary. AEMO is seeking feedback on the required notice period for a new commencement dates, should this scenario arise.</a:t>
            </a:r>
          </a:p>
          <a:p>
            <a:pPr lvl="1"/>
            <a:r>
              <a:rPr lang="en-AU" sz="1800"/>
              <a:t>What is the minimum notice period required for a change to the 5MS commencement date?</a:t>
            </a:r>
          </a:p>
          <a:p>
            <a:pPr lvl="1"/>
            <a:r>
              <a:rPr lang="en-AU" sz="1800"/>
              <a:t>Which should AEMO consider more important when assessing the contingency options: certainty of go-live date or ability to reduce overall delay period?</a:t>
            </a:r>
          </a:p>
          <a:p>
            <a:r>
              <a:rPr lang="en-AU" sz="1800"/>
              <a:t>Does your organisation have a preferred contingency option?</a:t>
            </a:r>
          </a:p>
          <a:p>
            <a:pPr lvl="1"/>
            <a:endParaRPr lang="en-AU" sz="1800"/>
          </a:p>
        </p:txBody>
      </p:sp>
      <p:sp>
        <p:nvSpPr>
          <p:cNvPr id="4" name="Slide Number Placeholder 3">
            <a:extLst>
              <a:ext uri="{FF2B5EF4-FFF2-40B4-BE49-F238E27FC236}">
                <a16:creationId xmlns:a16="http://schemas.microsoft.com/office/drawing/2014/main" id="{34DC5F22-49F2-454F-AE4A-904E55D552DA}"/>
              </a:ext>
            </a:extLst>
          </p:cNvPr>
          <p:cNvSpPr>
            <a:spLocks noGrp="1"/>
          </p:cNvSpPr>
          <p:nvPr>
            <p:ph type="sldNum" sz="quarter" idx="12"/>
          </p:nvPr>
        </p:nvSpPr>
        <p:spPr/>
        <p:txBody>
          <a:bodyPr/>
          <a:lstStyle/>
          <a:p>
            <a:fld id="{4EC81F68-4976-451A-B2E9-79BCBD2F70CC}" type="slidenum">
              <a:rPr lang="en-AU" smtClean="0"/>
              <a:t>39</a:t>
            </a:fld>
            <a:endParaRPr lang="en-AU"/>
          </a:p>
        </p:txBody>
      </p:sp>
    </p:spTree>
    <p:extLst>
      <p:ext uri="{BB962C8B-B14F-4D97-AF65-F5344CB8AC3E}">
        <p14:creationId xmlns:p14="http://schemas.microsoft.com/office/powerpoint/2010/main" val="3112093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34509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24177-0918-45AF-83F8-485C9B5A63EF}"/>
              </a:ext>
            </a:extLst>
          </p:cNvPr>
          <p:cNvSpPr>
            <a:spLocks noGrp="1"/>
          </p:cNvSpPr>
          <p:nvPr>
            <p:ph type="title"/>
          </p:nvPr>
        </p:nvSpPr>
        <p:spPr/>
        <p:txBody>
          <a:bodyPr/>
          <a:lstStyle/>
          <a:p>
            <a:r>
              <a:rPr lang="en-AU"/>
              <a:t>Next Steps	</a:t>
            </a:r>
          </a:p>
        </p:txBody>
      </p:sp>
      <p:sp>
        <p:nvSpPr>
          <p:cNvPr id="3" name="Content Placeholder 2">
            <a:extLst>
              <a:ext uri="{FF2B5EF4-FFF2-40B4-BE49-F238E27FC236}">
                <a16:creationId xmlns:a16="http://schemas.microsoft.com/office/drawing/2014/main" id="{8714CA4D-7A6C-4033-BE7F-677B1AADD91B}"/>
              </a:ext>
            </a:extLst>
          </p:cNvPr>
          <p:cNvSpPr>
            <a:spLocks noGrp="1"/>
          </p:cNvSpPr>
          <p:nvPr>
            <p:ph idx="1"/>
          </p:nvPr>
        </p:nvSpPr>
        <p:spPr/>
        <p:txBody>
          <a:bodyPr>
            <a:normAutofit/>
          </a:bodyPr>
          <a:lstStyle/>
          <a:p>
            <a:pPr>
              <a:lnSpc>
                <a:spcPct val="100000"/>
              </a:lnSpc>
              <a:spcBef>
                <a:spcPts val="1200"/>
              </a:spcBef>
            </a:pPr>
            <a:r>
              <a:rPr lang="en-AU" sz="2000"/>
              <a:t>AEMO requests that PCF Members discuss the options presented with their RWG reps to prepare for a detailed discussion at next RWG on 4 May (see previous slide)</a:t>
            </a:r>
          </a:p>
          <a:p>
            <a:pPr>
              <a:lnSpc>
                <a:spcPct val="100000"/>
              </a:lnSpc>
              <a:spcBef>
                <a:spcPts val="1200"/>
              </a:spcBef>
            </a:pPr>
            <a:r>
              <a:rPr lang="en-AU" sz="2000"/>
              <a:t>Discussion during RWG will be captured and AEMO encourages written submissions by 11 May</a:t>
            </a:r>
          </a:p>
          <a:p>
            <a:pPr>
              <a:lnSpc>
                <a:spcPct val="100000"/>
              </a:lnSpc>
              <a:spcBef>
                <a:spcPts val="1200"/>
              </a:spcBef>
            </a:pPr>
            <a:r>
              <a:rPr lang="en-AU" sz="2000"/>
              <a:t>Summary of feedback and next steps will be discussed at 19-May PCF</a:t>
            </a:r>
          </a:p>
        </p:txBody>
      </p:sp>
      <p:sp>
        <p:nvSpPr>
          <p:cNvPr id="4" name="Slide Number Placeholder 3">
            <a:extLst>
              <a:ext uri="{FF2B5EF4-FFF2-40B4-BE49-F238E27FC236}">
                <a16:creationId xmlns:a16="http://schemas.microsoft.com/office/drawing/2014/main" id="{782BB455-D6D1-4940-B6FA-FF2280372C77}"/>
              </a:ext>
            </a:extLst>
          </p:cNvPr>
          <p:cNvSpPr>
            <a:spLocks noGrp="1"/>
          </p:cNvSpPr>
          <p:nvPr>
            <p:ph type="sldNum" sz="quarter" idx="12"/>
          </p:nvPr>
        </p:nvSpPr>
        <p:spPr/>
        <p:txBody>
          <a:bodyPr/>
          <a:lstStyle/>
          <a:p>
            <a:fld id="{4EC81F68-4976-451A-B2E9-79BCBD2F70CC}" type="slidenum">
              <a:rPr lang="en-AU" smtClean="0"/>
              <a:t>40</a:t>
            </a:fld>
            <a:endParaRPr lang="en-AU"/>
          </a:p>
        </p:txBody>
      </p:sp>
    </p:spTree>
    <p:extLst>
      <p:ext uri="{BB962C8B-B14F-4D97-AF65-F5344CB8AC3E}">
        <p14:creationId xmlns:p14="http://schemas.microsoft.com/office/powerpoint/2010/main" val="19376022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Forward Meeting Plan</a:t>
            </a:r>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a:t>
            </a:r>
            <a:r>
              <a:rPr lang="en-AU" err="1"/>
              <a:t>McCague</a:t>
            </a:r>
          </a:p>
        </p:txBody>
      </p:sp>
    </p:spTree>
    <p:extLst>
      <p:ext uri="{BB962C8B-B14F-4D97-AF65-F5344CB8AC3E}">
        <p14:creationId xmlns:p14="http://schemas.microsoft.com/office/powerpoint/2010/main" val="1195347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890D7F-50C8-47E0-AFEE-A81E60510C27}"/>
              </a:ext>
            </a:extLst>
          </p:cNvPr>
          <p:cNvSpPr>
            <a:spLocks noGrp="1"/>
          </p:cNvSpPr>
          <p:nvPr>
            <p:ph type="title"/>
          </p:nvPr>
        </p:nvSpPr>
        <p:spPr/>
        <p:txBody>
          <a:bodyPr/>
          <a:lstStyle/>
          <a:p>
            <a:r>
              <a:rPr lang="en-AU"/>
              <a:t>High-Level Plan for 2021</a:t>
            </a:r>
          </a:p>
        </p:txBody>
      </p:sp>
      <p:graphicFrame>
        <p:nvGraphicFramePr>
          <p:cNvPr id="9" name="Content Placeholder 8">
            <a:extLst>
              <a:ext uri="{FF2B5EF4-FFF2-40B4-BE49-F238E27FC236}">
                <a16:creationId xmlns:a16="http://schemas.microsoft.com/office/drawing/2014/main" id="{1EB0938C-5466-4754-A8D3-06566529019B}"/>
              </a:ext>
            </a:extLst>
          </p:cNvPr>
          <p:cNvGraphicFramePr>
            <a:graphicFrameLocks noGrp="1"/>
          </p:cNvGraphicFramePr>
          <p:nvPr>
            <p:ph idx="1"/>
            <p:extLst>
              <p:ext uri="{D42A27DB-BD31-4B8C-83A1-F6EECF244321}">
                <p14:modId xmlns:p14="http://schemas.microsoft.com/office/powerpoint/2010/main" val="300885940"/>
              </p:ext>
            </p:extLst>
          </p:nvPr>
        </p:nvGraphicFramePr>
        <p:xfrm>
          <a:off x="167054" y="1325566"/>
          <a:ext cx="11887200" cy="4779127"/>
        </p:xfrm>
        <a:graphic>
          <a:graphicData uri="http://schemas.openxmlformats.org/drawingml/2006/table">
            <a:tbl>
              <a:tblPr firstRow="1" firstCol="1" bandRow="1">
                <a:tableStyleId>{9DCAF9ED-07DC-4A11-8D7F-57B35C25682E}</a:tableStyleId>
              </a:tblPr>
              <a:tblGrid>
                <a:gridCol w="1445740">
                  <a:extLst>
                    <a:ext uri="{9D8B030D-6E8A-4147-A177-3AD203B41FA5}">
                      <a16:colId xmlns:a16="http://schemas.microsoft.com/office/drawing/2014/main" val="341257948"/>
                    </a:ext>
                  </a:extLst>
                </a:gridCol>
                <a:gridCol w="4176584">
                  <a:extLst>
                    <a:ext uri="{9D8B030D-6E8A-4147-A177-3AD203B41FA5}">
                      <a16:colId xmlns:a16="http://schemas.microsoft.com/office/drawing/2014/main" val="3440049146"/>
                    </a:ext>
                  </a:extLst>
                </a:gridCol>
                <a:gridCol w="1445740">
                  <a:extLst>
                    <a:ext uri="{9D8B030D-6E8A-4147-A177-3AD203B41FA5}">
                      <a16:colId xmlns:a16="http://schemas.microsoft.com/office/drawing/2014/main" val="1481604260"/>
                    </a:ext>
                  </a:extLst>
                </a:gridCol>
                <a:gridCol w="4819136">
                  <a:extLst>
                    <a:ext uri="{9D8B030D-6E8A-4147-A177-3AD203B41FA5}">
                      <a16:colId xmlns:a16="http://schemas.microsoft.com/office/drawing/2014/main" val="2989831260"/>
                    </a:ext>
                  </a:extLst>
                </a:gridCol>
              </a:tblGrid>
              <a:tr h="363441">
                <a:tc>
                  <a:txBody>
                    <a:bodyPr/>
                    <a:lstStyle/>
                    <a:p>
                      <a:pPr>
                        <a:spcAft>
                          <a:spcPts val="0"/>
                        </a:spcAft>
                      </a:pPr>
                      <a:r>
                        <a:rPr lang="en-AU" sz="1200">
                          <a:effectLst/>
                          <a:latin typeface="+mn-lt"/>
                        </a:rPr>
                        <a:t>Month</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Month</a:t>
                      </a:r>
                      <a:endParaRPr lang="en-AU" sz="1200" b="1">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8076738"/>
                  </a:ext>
                </a:extLst>
              </a:tr>
              <a:tr h="418206">
                <a:tc>
                  <a:txBody>
                    <a:bodyPr/>
                    <a:lstStyle/>
                    <a:p>
                      <a:pPr>
                        <a:spcAft>
                          <a:spcPts val="0"/>
                        </a:spcAft>
                      </a:pPr>
                      <a:r>
                        <a:rPr lang="en-AU" sz="1200">
                          <a:effectLst/>
                          <a:latin typeface="+mn-lt"/>
                        </a:rPr>
                        <a:t>January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AEMO go-live decision making process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 </a:t>
                      </a:r>
                    </a:p>
                    <a:p>
                      <a:pPr marL="342900" lvl="0" indent="-342900">
                        <a:spcAft>
                          <a:spcPts val="0"/>
                        </a:spcAft>
                        <a:buFont typeface="Wingdings" panose="05000000000000000000" pitchFamily="2" charset="2"/>
                        <a:buChar char="ü"/>
                        <a:tabLst>
                          <a:tab pos="457200" algn="l"/>
                        </a:tabLst>
                      </a:pPr>
                      <a:r>
                        <a:rPr lang="en-AU" sz="1200">
                          <a:effectLst/>
                          <a:latin typeface="+mn-lt"/>
                        </a:rPr>
                        <a:t>Readiness and go-live dashboard</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June</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Market Trial prep status</a:t>
                      </a:r>
                    </a:p>
                    <a:p>
                      <a:pPr marL="342900" lvl="0" indent="-342900">
                        <a:spcAft>
                          <a:spcPts val="0"/>
                        </a:spcAft>
                        <a:buFont typeface="+mj-lt"/>
                        <a:buAutoNum type="arabicPeriod"/>
                        <a:tabLst>
                          <a:tab pos="457200" algn="l"/>
                        </a:tabLst>
                      </a:pPr>
                      <a:r>
                        <a:rPr lang="en-AU" sz="1200">
                          <a:effectLst/>
                          <a:latin typeface="+mn-lt"/>
                          <a:ea typeface="Calibri" panose="020F0502020204030204" pitchFamily="34" charset="0"/>
                        </a:rPr>
                        <a:t>Debrief on Retail Go-Live*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985374831"/>
                  </a:ext>
                </a:extLst>
              </a:tr>
              <a:tr h="582502">
                <a:tc>
                  <a:txBody>
                    <a:bodyPr/>
                    <a:lstStyle/>
                    <a:p>
                      <a:pPr>
                        <a:spcAft>
                          <a:spcPts val="0"/>
                        </a:spcAft>
                      </a:pPr>
                      <a:r>
                        <a:rPr lang="en-AU" sz="1200">
                          <a:effectLst/>
                          <a:latin typeface="+mn-lt"/>
                        </a:rPr>
                        <a:t>18 February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Retail Solution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Exec Forum Agenda</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July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mj-lt"/>
                        <a:buAutoNum type="arabicPeriod"/>
                        <a:tabLst>
                          <a:tab pos="457200" algn="l"/>
                        </a:tabLst>
                      </a:pPr>
                      <a:r>
                        <a:rPr lang="en-AU" sz="1200">
                          <a:effectLst/>
                          <a:latin typeface="+mn-lt"/>
                        </a:rPr>
                        <a:t>Market Trial progress</a:t>
                      </a:r>
                    </a:p>
                    <a:p>
                      <a:pPr marL="342900" lvl="0" indent="-342900">
                        <a:spcAft>
                          <a:spcPts val="0"/>
                        </a:spcAft>
                        <a:buFont typeface="+mj-lt"/>
                        <a:buAutoNum type="arabicPeriod"/>
                        <a:tabLst>
                          <a:tab pos="457200" algn="l"/>
                        </a:tabLst>
                      </a:pPr>
                      <a:r>
                        <a:rPr lang="en-AU" sz="1200">
                          <a:effectLst/>
                          <a:latin typeface="+mn-lt"/>
                        </a:rPr>
                        <a:t>Readiness Reporting #8</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04033403"/>
                  </a:ext>
                </a:extLst>
              </a:tr>
              <a:tr h="746797">
                <a:tc>
                  <a:txBody>
                    <a:bodyPr/>
                    <a:lstStyle/>
                    <a:p>
                      <a:pPr>
                        <a:spcAft>
                          <a:spcPts val="0"/>
                        </a:spcAft>
                      </a:pPr>
                      <a:r>
                        <a:rPr lang="en-AU" sz="1200">
                          <a:effectLst/>
                          <a:latin typeface="+mn-lt"/>
                        </a:rPr>
                        <a:t>18 March</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Dispatch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Readiness Reporting #6</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Checkpoint Criteria – assessment and outcomes</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Pre-prod – status and go/no-go date</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Production go-live – checkpoint date and criteria</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Settlements Certification Process Conclusions</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August</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Market Trial progress</a:t>
                      </a:r>
                    </a:p>
                    <a:p>
                      <a:pPr marL="342900" lvl="0" indent="-342900">
                        <a:spcAft>
                          <a:spcPts val="0"/>
                        </a:spcAft>
                        <a:buFont typeface="+mj-lt"/>
                        <a:buAutoNum type="arabicPeriod"/>
                        <a:tabLst>
                          <a:tab pos="457200" algn="l"/>
                        </a:tabLst>
                      </a:pPr>
                      <a:r>
                        <a:rPr lang="en-AU" sz="1200">
                          <a:effectLst/>
                          <a:latin typeface="+mn-lt"/>
                        </a:rPr>
                        <a:t>Risk Review – focus on rule commencement</a:t>
                      </a:r>
                    </a:p>
                    <a:p>
                      <a:pPr marL="342900" lvl="0" indent="-342900">
                        <a:spcAft>
                          <a:spcPts val="0"/>
                        </a:spcAft>
                        <a:buFont typeface="+mj-lt"/>
                        <a:buAutoNum type="arabicPeriod"/>
                        <a:tabLst>
                          <a:tab pos="457200" algn="l"/>
                        </a:tabLst>
                      </a:pPr>
                      <a:r>
                        <a:rPr lang="en-AU" sz="1200">
                          <a:effectLst/>
                          <a:latin typeface="+mn-lt"/>
                        </a:rPr>
                        <a:t>Exec Forum Agenda</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009335575"/>
                  </a:ext>
                </a:extLst>
              </a:tr>
              <a:tr h="582502">
                <a:tc>
                  <a:txBody>
                    <a:bodyPr/>
                    <a:lstStyle/>
                    <a:p>
                      <a:pPr>
                        <a:spcAft>
                          <a:spcPts val="0"/>
                        </a:spcAft>
                      </a:pPr>
                      <a:r>
                        <a:rPr lang="en-AU" sz="1200">
                          <a:effectLst/>
                          <a:latin typeface="+mn-lt"/>
                        </a:rPr>
                        <a:t>23 April</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Debrief on Dispatch go-live</a:t>
                      </a:r>
                    </a:p>
                    <a:p>
                      <a:pPr marL="342900" lvl="0" indent="-342900">
                        <a:spcAft>
                          <a:spcPts val="0"/>
                        </a:spcAft>
                        <a:buFont typeface="Wingdings" panose="05000000000000000000" pitchFamily="2" charset="2"/>
                        <a:buChar char="ü"/>
                        <a:tabLst>
                          <a:tab pos="457200" algn="l"/>
                        </a:tabLst>
                      </a:pPr>
                      <a:r>
                        <a:rPr lang="en-AU" sz="1200">
                          <a:effectLst/>
                          <a:latin typeface="+mn-lt"/>
                        </a:rPr>
                        <a:t>Settlements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Checkpoint Criteria – assessment and outcomes</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Production go-live – confirmation of go/no-go date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September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mj-lt"/>
                        <a:buAutoNum type="arabicPeriod"/>
                        <a:tabLst>
                          <a:tab pos="457200" algn="l"/>
                        </a:tabLst>
                      </a:pPr>
                      <a:r>
                        <a:rPr lang="en-AU" sz="1200">
                          <a:effectLst/>
                          <a:latin typeface="+mn-lt"/>
                        </a:rPr>
                        <a:t>Results of Market Trial </a:t>
                      </a:r>
                    </a:p>
                    <a:p>
                      <a:pPr marL="342900" lvl="0" indent="-342900">
                        <a:spcAft>
                          <a:spcPts val="0"/>
                        </a:spcAft>
                        <a:buFont typeface="+mj-lt"/>
                        <a:buAutoNum type="arabicPeriod"/>
                        <a:tabLst>
                          <a:tab pos="457200" algn="l"/>
                        </a:tabLst>
                      </a:pPr>
                      <a:r>
                        <a:rPr lang="en-AU" sz="1200">
                          <a:effectLst/>
                          <a:latin typeface="+mn-lt"/>
                        </a:rPr>
                        <a:t>Preparing for 1 Oct – Ind Go-Live Plan review</a:t>
                      </a:r>
                    </a:p>
                    <a:p>
                      <a:pPr marL="342900" lvl="0" indent="-342900">
                        <a:spcAft>
                          <a:spcPts val="0"/>
                        </a:spcAft>
                        <a:buFont typeface="+mj-lt"/>
                        <a:buAutoNum type="arabicPeriod"/>
                        <a:tabLst>
                          <a:tab pos="457200" algn="l"/>
                        </a:tabLst>
                      </a:pPr>
                      <a:r>
                        <a:rPr lang="en-AU" sz="1200">
                          <a:effectLst/>
                          <a:latin typeface="+mn-lt"/>
                        </a:rPr>
                        <a:t>Readiness Reporting #9</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42869260"/>
                  </a:ext>
                </a:extLst>
              </a:tr>
              <a:tr h="911092">
                <a:tc>
                  <a:txBody>
                    <a:bodyPr/>
                    <a:lstStyle/>
                    <a:p>
                      <a:pPr>
                        <a:spcAft>
                          <a:spcPts val="0"/>
                        </a:spcAft>
                      </a:pPr>
                      <a:r>
                        <a:rPr lang="en-AU" sz="1200" b="1">
                          <a:effectLst/>
                          <a:latin typeface="+mn-lt"/>
                        </a:rPr>
                        <a:t>19 May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Readiness Reporting #7</a:t>
                      </a:r>
                    </a:p>
                    <a:p>
                      <a:pPr marL="342900" lvl="0" indent="-342900">
                        <a:spcAft>
                          <a:spcPts val="0"/>
                        </a:spcAft>
                        <a:buFont typeface="+mj-lt"/>
                        <a:buAutoNum type="arabicPeriod"/>
                        <a:tabLst>
                          <a:tab pos="457200" algn="l"/>
                        </a:tabLst>
                      </a:pPr>
                      <a:r>
                        <a:rPr lang="en-AU" sz="1200">
                          <a:effectLst/>
                          <a:latin typeface="+mn-lt"/>
                        </a:rPr>
                        <a:t>Exec Forum Agenda</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a:effectLst/>
                          <a:latin typeface="+mn-lt"/>
                        </a:rPr>
                        <a:t>Approach to Global Settlements engagement </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a:effectLst/>
                          <a:latin typeface="+mn-lt"/>
                          <a:ea typeface="Calibri" panose="020F0502020204030204" pitchFamily="34" charset="0"/>
                        </a:rPr>
                        <a:t>Retail Production: Confirming go/no-go</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a:effectLst/>
                          <a:latin typeface="+mn-lt"/>
                          <a:ea typeface="Calibri" panose="020F0502020204030204" pitchFamily="34" charset="0"/>
                        </a:rPr>
                        <a:t>Retail Cutover Preparation Status*</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October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Debrief and reconfirmation of approach for Global Settlements</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615950699"/>
                  </a:ext>
                </a:extLst>
              </a:tr>
            </a:tbl>
          </a:graphicData>
        </a:graphic>
      </p:graphicFrame>
      <p:sp>
        <p:nvSpPr>
          <p:cNvPr id="4" name="Date Placeholder 3">
            <a:extLst>
              <a:ext uri="{FF2B5EF4-FFF2-40B4-BE49-F238E27FC236}">
                <a16:creationId xmlns:a16="http://schemas.microsoft.com/office/drawing/2014/main" id="{09F67B29-7655-4822-86A5-428350C3CD28}"/>
              </a:ext>
            </a:extLst>
          </p:cNvPr>
          <p:cNvSpPr>
            <a:spLocks noGrp="1"/>
          </p:cNvSpPr>
          <p:nvPr>
            <p:ph type="dt" sz="half" idx="10"/>
          </p:nvPr>
        </p:nvSpPr>
        <p:spPr/>
        <p:txBody>
          <a:bodyPr/>
          <a:lstStyle/>
          <a:p>
            <a:fld id="{681D5AC9-D7BA-485E-B465-DE82470048ED}" type="datetime1">
              <a:rPr lang="en-AU" smtClean="0"/>
              <a:t>25/04/2021</a:t>
            </a:fld>
            <a:endParaRPr lang="en-AU"/>
          </a:p>
        </p:txBody>
      </p:sp>
      <p:sp>
        <p:nvSpPr>
          <p:cNvPr id="6" name="Slide Number Placeholder 5">
            <a:extLst>
              <a:ext uri="{FF2B5EF4-FFF2-40B4-BE49-F238E27FC236}">
                <a16:creationId xmlns:a16="http://schemas.microsoft.com/office/drawing/2014/main" id="{9F2884AC-5EC3-48A4-944A-0C8E6D45DC43}"/>
              </a:ext>
            </a:extLst>
          </p:cNvPr>
          <p:cNvSpPr>
            <a:spLocks noGrp="1"/>
          </p:cNvSpPr>
          <p:nvPr>
            <p:ph type="sldNum" sz="quarter" idx="12"/>
          </p:nvPr>
        </p:nvSpPr>
        <p:spPr/>
        <p:txBody>
          <a:bodyPr/>
          <a:lstStyle/>
          <a:p>
            <a:fld id="{4EC81F68-4976-451A-B2E9-79BCBD2F70CC}" type="slidenum">
              <a:rPr lang="en-AU" smtClean="0"/>
              <a:pPr/>
              <a:t>42</a:t>
            </a:fld>
            <a:endParaRPr lang="en-AU"/>
          </a:p>
        </p:txBody>
      </p:sp>
      <p:sp>
        <p:nvSpPr>
          <p:cNvPr id="10" name="TextBox 9">
            <a:extLst>
              <a:ext uri="{FF2B5EF4-FFF2-40B4-BE49-F238E27FC236}">
                <a16:creationId xmlns:a16="http://schemas.microsoft.com/office/drawing/2014/main" id="{D9507E20-939A-4529-8D06-922E2A3999DE}"/>
              </a:ext>
            </a:extLst>
          </p:cNvPr>
          <p:cNvSpPr txBox="1"/>
          <p:nvPr/>
        </p:nvSpPr>
        <p:spPr>
          <a:xfrm>
            <a:off x="1863181" y="150916"/>
            <a:ext cx="8301895" cy="523220"/>
          </a:xfrm>
          <a:prstGeom prst="rect">
            <a:avLst/>
          </a:prstGeom>
          <a:noFill/>
        </p:spPr>
        <p:txBody>
          <a:bodyPr wrap="square" rtlCol="0">
            <a:spAutoFit/>
          </a:bodyPr>
          <a:lstStyle/>
          <a:p>
            <a:r>
              <a:rPr lang="en-AU" sz="1400" b="1">
                <a:solidFill>
                  <a:schemeClr val="bg1"/>
                </a:solidFill>
              </a:rPr>
              <a:t>This table provides a list of key topics. The normal updates will also be provided at each PCF. This table will evolve as the year progresses.</a:t>
            </a:r>
          </a:p>
        </p:txBody>
      </p:sp>
      <p:sp>
        <p:nvSpPr>
          <p:cNvPr id="2" name="TextBox 1">
            <a:extLst>
              <a:ext uri="{FF2B5EF4-FFF2-40B4-BE49-F238E27FC236}">
                <a16:creationId xmlns:a16="http://schemas.microsoft.com/office/drawing/2014/main" id="{19991EE0-5D5C-4C8A-897A-03B6E05A42BC}"/>
              </a:ext>
            </a:extLst>
          </p:cNvPr>
          <p:cNvSpPr txBox="1"/>
          <p:nvPr/>
        </p:nvSpPr>
        <p:spPr>
          <a:xfrm>
            <a:off x="8451980" y="769019"/>
            <a:ext cx="2228850" cy="461665"/>
          </a:xfrm>
          <a:prstGeom prst="rect">
            <a:avLst/>
          </a:prstGeom>
          <a:noFill/>
          <a:ln w="28575">
            <a:solidFill>
              <a:schemeClr val="accent6"/>
            </a:solidFill>
          </a:ln>
        </p:spPr>
        <p:txBody>
          <a:bodyPr wrap="square" rtlCol="0">
            <a:spAutoFit/>
          </a:bodyPr>
          <a:lstStyle/>
          <a:p>
            <a:r>
              <a:rPr lang="en-AU" sz="1200">
                <a:solidFill>
                  <a:schemeClr val="bg1"/>
                </a:solidFill>
              </a:rPr>
              <a:t>*Dates depend on GO/No-Go notice </a:t>
            </a:r>
          </a:p>
        </p:txBody>
      </p:sp>
    </p:spTree>
    <p:extLst>
      <p:ext uri="{BB962C8B-B14F-4D97-AF65-F5344CB8AC3E}">
        <p14:creationId xmlns:p14="http://schemas.microsoft.com/office/powerpoint/2010/main" val="2630663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3"/>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43</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822487"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09/04/2021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extLst>
              <p:ext uri="{D42A27DB-BD31-4B8C-83A1-F6EECF244321}">
                <p14:modId xmlns:p14="http://schemas.microsoft.com/office/powerpoint/2010/main" val="433835515"/>
              </p:ext>
            </p:extLst>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65537"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0" name="Group 9">
            <a:extLst>
              <a:ext uri="{FF2B5EF4-FFF2-40B4-BE49-F238E27FC236}">
                <a16:creationId xmlns:a16="http://schemas.microsoft.com/office/drawing/2014/main" id="{B421DC92-C042-4CBC-B97E-3FECBBF3AFF8}"/>
              </a:ext>
            </a:extLst>
          </p:cNvPr>
          <p:cNvGrpSpPr/>
          <p:nvPr/>
        </p:nvGrpSpPr>
        <p:grpSpPr>
          <a:xfrm>
            <a:off x="5489834" y="396103"/>
            <a:ext cx="2470328" cy="6065793"/>
            <a:chOff x="5220887" y="699376"/>
            <a:chExt cx="2006600" cy="5656974"/>
          </a:xfrm>
        </p:grpSpPr>
        <p:graphicFrame>
          <p:nvGraphicFramePr>
            <p:cNvPr id="5" name="Object 4">
              <a:extLst>
                <a:ext uri="{FF2B5EF4-FFF2-40B4-BE49-F238E27FC236}">
                  <a16:creationId xmlns:a16="http://schemas.microsoft.com/office/drawing/2014/main" id="{E0A816F0-D2E7-4144-A58C-F113781A4D97}"/>
                </a:ext>
              </a:extLst>
            </p:cNvPr>
            <p:cNvGraphicFramePr>
              <a:graphicFrameLocks noChangeAspect="1"/>
            </p:cNvGraphicFramePr>
            <p:nvPr>
              <p:extLst>
                <p:ext uri="{D42A27DB-BD31-4B8C-83A1-F6EECF244321}">
                  <p14:modId xmlns:p14="http://schemas.microsoft.com/office/powerpoint/2010/main" val="2394033293"/>
                </p:ext>
              </p:extLst>
            </p:nvPr>
          </p:nvGraphicFramePr>
          <p:xfrm>
            <a:off x="5220887" y="699376"/>
            <a:ext cx="2006600" cy="1644650"/>
          </p:xfrm>
          <a:graphic>
            <a:graphicData uri="http://schemas.openxmlformats.org/presentationml/2006/ole">
              <mc:AlternateContent xmlns:mc="http://schemas.openxmlformats.org/markup-compatibility/2006">
                <mc:Choice xmlns:v="urn:schemas-microsoft-com:vml" Requires="v">
                  <p:oleObj spid="_x0000_s65538" name="Worksheet" r:id="rId7" imgW="2006748" imgH="1644738" progId="Excel.Sheet.12">
                    <p:embed/>
                  </p:oleObj>
                </mc:Choice>
                <mc:Fallback>
                  <p:oleObj name="Worksheet" r:id="rId7" imgW="2006748" imgH="1644738" progId="Excel.Sheet.12">
                    <p:embed/>
                    <p:pic>
                      <p:nvPicPr>
                        <p:cNvPr id="5" name="Object 4">
                          <a:extLst>
                            <a:ext uri="{FF2B5EF4-FFF2-40B4-BE49-F238E27FC236}">
                              <a16:creationId xmlns:a16="http://schemas.microsoft.com/office/drawing/2014/main" id="{E0A816F0-D2E7-4144-A58C-F113781A4D97}"/>
                            </a:ext>
                          </a:extLst>
                        </p:cNvPr>
                        <p:cNvPicPr/>
                        <p:nvPr/>
                      </p:nvPicPr>
                      <p:blipFill>
                        <a:blip r:embed="rId8"/>
                        <a:stretch>
                          <a:fillRect/>
                        </a:stretch>
                      </p:blipFill>
                      <p:spPr>
                        <a:xfrm>
                          <a:off x="5220887" y="699376"/>
                          <a:ext cx="2006600" cy="16446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13EEE76-C534-41A4-B4F5-44578F8761AB}"/>
                </a:ext>
              </a:extLst>
            </p:cNvPr>
            <p:cNvGraphicFramePr>
              <a:graphicFrameLocks noChangeAspect="1"/>
            </p:cNvGraphicFramePr>
            <p:nvPr>
              <p:extLst>
                <p:ext uri="{D42A27DB-BD31-4B8C-83A1-F6EECF244321}">
                  <p14:modId xmlns:p14="http://schemas.microsoft.com/office/powerpoint/2010/main" val="3517043469"/>
                </p:ext>
              </p:extLst>
            </p:nvPr>
          </p:nvGraphicFramePr>
          <p:xfrm>
            <a:off x="5220887" y="2635688"/>
            <a:ext cx="2006600" cy="1828800"/>
          </p:xfrm>
          <a:graphic>
            <a:graphicData uri="http://schemas.openxmlformats.org/presentationml/2006/ole">
              <mc:AlternateContent xmlns:mc="http://schemas.openxmlformats.org/markup-compatibility/2006">
                <mc:Choice xmlns:v="urn:schemas-microsoft-com:vml" Requires="v">
                  <p:oleObj spid="_x0000_s65539" name="Worksheet" r:id="rId9" imgW="2006748" imgH="1828800" progId="Excel.Sheet.12">
                    <p:embed/>
                  </p:oleObj>
                </mc:Choice>
                <mc:Fallback>
                  <p:oleObj name="Worksheet" r:id="rId9" imgW="2006748" imgH="1828800" progId="Excel.Sheet.12">
                    <p:embed/>
                    <p:pic>
                      <p:nvPicPr>
                        <p:cNvPr id="8" name="Object 7">
                          <a:extLst>
                            <a:ext uri="{FF2B5EF4-FFF2-40B4-BE49-F238E27FC236}">
                              <a16:creationId xmlns:a16="http://schemas.microsoft.com/office/drawing/2014/main" id="{F13EEE76-C534-41A4-B4F5-44578F8761AB}"/>
                            </a:ext>
                          </a:extLst>
                        </p:cNvPr>
                        <p:cNvPicPr/>
                        <p:nvPr/>
                      </p:nvPicPr>
                      <p:blipFill>
                        <a:blip r:embed="rId10"/>
                        <a:stretch>
                          <a:fillRect/>
                        </a:stretch>
                      </p:blipFill>
                      <p:spPr>
                        <a:xfrm>
                          <a:off x="5220887" y="2635688"/>
                          <a:ext cx="2006600" cy="1828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7283E8F-6D63-4C22-A28A-E6B812F04F75}"/>
                </a:ext>
              </a:extLst>
            </p:cNvPr>
            <p:cNvGraphicFramePr>
              <a:graphicFrameLocks noChangeAspect="1"/>
            </p:cNvGraphicFramePr>
            <p:nvPr>
              <p:extLst>
                <p:ext uri="{D42A27DB-BD31-4B8C-83A1-F6EECF244321}">
                  <p14:modId xmlns:p14="http://schemas.microsoft.com/office/powerpoint/2010/main" val="3583504908"/>
                </p:ext>
              </p:extLst>
            </p:nvPr>
          </p:nvGraphicFramePr>
          <p:xfrm>
            <a:off x="5220887" y="4756150"/>
            <a:ext cx="2006600" cy="1600200"/>
          </p:xfrm>
          <a:graphic>
            <a:graphicData uri="http://schemas.openxmlformats.org/presentationml/2006/ole">
              <mc:AlternateContent xmlns:mc="http://schemas.openxmlformats.org/markup-compatibility/2006">
                <mc:Choice xmlns:v="urn:schemas-microsoft-com:vml" Requires="v">
                  <p:oleObj spid="_x0000_s65540" name="Worksheet" r:id="rId11" imgW="2006748" imgH="1600200" progId="Excel.Sheet.12">
                    <p:embed/>
                  </p:oleObj>
                </mc:Choice>
                <mc:Fallback>
                  <p:oleObj name="Worksheet" r:id="rId11" imgW="2006748" imgH="1600200" progId="Excel.Sheet.12">
                    <p:embed/>
                    <p:pic>
                      <p:nvPicPr>
                        <p:cNvPr id="9" name="Object 8">
                          <a:extLst>
                            <a:ext uri="{FF2B5EF4-FFF2-40B4-BE49-F238E27FC236}">
                              <a16:creationId xmlns:a16="http://schemas.microsoft.com/office/drawing/2014/main" id="{B7283E8F-6D63-4C22-A28A-E6B812F04F75}"/>
                            </a:ext>
                          </a:extLst>
                        </p:cNvPr>
                        <p:cNvPicPr/>
                        <p:nvPr/>
                      </p:nvPicPr>
                      <p:blipFill>
                        <a:blip r:embed="rId12"/>
                        <a:stretch>
                          <a:fillRect/>
                        </a:stretch>
                      </p:blipFill>
                      <p:spPr>
                        <a:xfrm>
                          <a:off x="5220887" y="4756150"/>
                          <a:ext cx="2006600" cy="1600200"/>
                        </a:xfrm>
                        <a:prstGeom prst="rect">
                          <a:avLst/>
                        </a:prstGeom>
                      </p:spPr>
                    </p:pic>
                  </p:oleObj>
                </mc:Fallback>
              </mc:AlternateContent>
            </a:graphicData>
          </a:graphic>
        </p:graphicFrame>
      </p:grpSp>
    </p:spTree>
    <p:extLst>
      <p:ext uri="{BB962C8B-B14F-4D97-AF65-F5344CB8AC3E}">
        <p14:creationId xmlns:p14="http://schemas.microsoft.com/office/powerpoint/2010/main" val="38407240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7041478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p>
        </p:txBody>
      </p:sp>
    </p:spTree>
    <p:extLst>
      <p:ext uri="{BB962C8B-B14F-4D97-AF65-F5344CB8AC3E}">
        <p14:creationId xmlns:p14="http://schemas.microsoft.com/office/powerpoint/2010/main" val="330427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PCF Actions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6</a:t>
            </a:fld>
            <a:endParaRPr lang="en-AU"/>
          </a:p>
        </p:txBody>
      </p:sp>
      <p:graphicFrame>
        <p:nvGraphicFramePr>
          <p:cNvPr id="9" name="Table 9">
            <a:extLst>
              <a:ext uri="{FF2B5EF4-FFF2-40B4-BE49-F238E27FC236}">
                <a16:creationId xmlns:a16="http://schemas.microsoft.com/office/drawing/2014/main" id="{C245A111-4A9D-4099-8133-976FC513006B}"/>
              </a:ext>
            </a:extLst>
          </p:cNvPr>
          <p:cNvGraphicFramePr>
            <a:graphicFrameLocks noGrp="1"/>
          </p:cNvGraphicFramePr>
          <p:nvPr>
            <p:extLst>
              <p:ext uri="{D42A27DB-BD31-4B8C-83A1-F6EECF244321}">
                <p14:modId xmlns:p14="http://schemas.microsoft.com/office/powerpoint/2010/main" val="2220349933"/>
              </p:ext>
            </p:extLst>
          </p:nvPr>
        </p:nvGraphicFramePr>
        <p:xfrm>
          <a:off x="877190" y="1713823"/>
          <a:ext cx="10437620" cy="3777485"/>
        </p:xfrm>
        <a:graphic>
          <a:graphicData uri="http://schemas.openxmlformats.org/drawingml/2006/table">
            <a:tbl>
              <a:tblPr firstRow="1" bandRow="1">
                <a:tableStyleId>{7DF18680-E054-41AD-8BC1-D1AEF772440D}</a:tableStyleId>
              </a:tblPr>
              <a:tblGrid>
                <a:gridCol w="1168322">
                  <a:extLst>
                    <a:ext uri="{9D8B030D-6E8A-4147-A177-3AD203B41FA5}">
                      <a16:colId xmlns:a16="http://schemas.microsoft.com/office/drawing/2014/main" val="149691911"/>
                    </a:ext>
                  </a:extLst>
                </a:gridCol>
                <a:gridCol w="1302680">
                  <a:extLst>
                    <a:ext uri="{9D8B030D-6E8A-4147-A177-3AD203B41FA5}">
                      <a16:colId xmlns:a16="http://schemas.microsoft.com/office/drawing/2014/main" val="142503406"/>
                    </a:ext>
                  </a:extLst>
                </a:gridCol>
                <a:gridCol w="4798243">
                  <a:extLst>
                    <a:ext uri="{9D8B030D-6E8A-4147-A177-3AD203B41FA5}">
                      <a16:colId xmlns:a16="http://schemas.microsoft.com/office/drawing/2014/main" val="181658767"/>
                    </a:ext>
                  </a:extLst>
                </a:gridCol>
                <a:gridCol w="3168375">
                  <a:extLst>
                    <a:ext uri="{9D8B030D-6E8A-4147-A177-3AD203B41FA5}">
                      <a16:colId xmlns:a16="http://schemas.microsoft.com/office/drawing/2014/main" val="496725755"/>
                    </a:ext>
                  </a:extLst>
                </a:gridCol>
              </a:tblGrid>
              <a:tr h="294086">
                <a:tc>
                  <a:txBody>
                    <a:bodyPr/>
                    <a:lstStyle/>
                    <a:p>
                      <a:pPr marL="0" algn="l" defTabSz="914400" rtl="0" eaLnBrk="1" latinLnBrk="0" hangingPunct="1">
                        <a:spcAft>
                          <a:spcPts val="0"/>
                        </a:spcAft>
                      </a:pPr>
                      <a:r>
                        <a:rPr lang="en-AU" sz="1100" b="1"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560547">
                <a:tc>
                  <a:txBody>
                    <a:bodyPr/>
                    <a:lstStyle/>
                    <a:p>
                      <a:endParaRPr lang="en-AU" sz="1100"/>
                    </a:p>
                  </a:txBody>
                  <a:tcPr/>
                </a:tc>
                <a:tc>
                  <a:txBody>
                    <a:bodyPr/>
                    <a:lstStyle/>
                    <a:p>
                      <a:endParaRPr lang="en-AU" sz="1100" kern="1200">
                        <a:solidFill>
                          <a:srgbClr val="000000"/>
                        </a:solidFill>
                        <a:effectLst/>
                        <a:latin typeface="Calibri" panose="020F0502020204030204" pitchFamily="34"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kern="1200">
                          <a:solidFill>
                            <a:srgbClr val="000000"/>
                          </a:solidFill>
                          <a:effectLst/>
                          <a:latin typeface="Calibri" panose="020F0502020204030204" pitchFamily="34" charset="0"/>
                          <a:ea typeface="+mn-ea"/>
                          <a:cs typeface="+mn-cs"/>
                        </a:rPr>
                        <a:t>No actions recorded from previous PCF and no open actions on log</a:t>
                      </a:r>
                    </a:p>
                    <a:p>
                      <a:endParaRPr lang="en-AU" sz="1100" kern="1200">
                        <a:solidFill>
                          <a:srgbClr val="000000"/>
                        </a:solidFill>
                        <a:effectLst/>
                        <a:latin typeface="Calibri" panose="020F0502020204030204" pitchFamily="34" charset="0"/>
                        <a:ea typeface="+mn-ea"/>
                        <a:cs typeface="+mn-cs"/>
                      </a:endParaRPr>
                    </a:p>
                  </a:txBody>
                  <a:tcPr/>
                </a:tc>
                <a:tc>
                  <a:txBody>
                    <a:bodyPr/>
                    <a:lstStyle/>
                    <a:p>
                      <a:endParaRPr lang="en-AU" sz="1100"/>
                    </a:p>
                  </a:txBody>
                  <a:tcPr/>
                </a:tc>
                <a:extLst>
                  <a:ext uri="{0D108BD9-81ED-4DB2-BD59-A6C34878D82A}">
                    <a16:rowId xmlns:a16="http://schemas.microsoft.com/office/drawing/2014/main" val="3531800843"/>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399266838"/>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254004569"/>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624795908"/>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325284533"/>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2940106263"/>
                  </a:ext>
                </a:extLst>
              </a:tr>
              <a:tr h="487142">
                <a:tc>
                  <a:txBody>
                    <a:bodyPr/>
                    <a:lstStyle/>
                    <a:p>
                      <a:endParaRPr lang="en-AU" sz="1100"/>
                    </a:p>
                  </a:txBody>
                  <a:tcPr/>
                </a:tc>
                <a:tc>
                  <a:txBody>
                    <a:bodyPr/>
                    <a:lstStyle/>
                    <a:p>
                      <a:endParaRPr lang="en-AU" sz="1100"/>
                    </a:p>
                  </a:txBody>
                  <a:tcPr/>
                </a:tc>
                <a:tc>
                  <a:txBody>
                    <a:bodyPr/>
                    <a:lstStyle/>
                    <a:p>
                      <a:endParaRPr lang="en-AU" sz="1100"/>
                    </a:p>
                  </a:txBody>
                  <a:tcPr/>
                </a:tc>
                <a:tc>
                  <a:txBody>
                    <a:bodyPr/>
                    <a:lstStyle/>
                    <a:p>
                      <a:endParaRPr lang="en-AU" sz="1100"/>
                    </a:p>
                  </a:txBody>
                  <a:tcPr/>
                </a:tc>
                <a:extLst>
                  <a:ext uri="{0D108BD9-81ED-4DB2-BD59-A6C34878D82A}">
                    <a16:rowId xmlns:a16="http://schemas.microsoft.com/office/drawing/2014/main" val="2925167261"/>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Executive Forum Actions</a:t>
            </a:r>
          </a:p>
        </p:txBody>
      </p:sp>
      <p:graphicFrame>
        <p:nvGraphicFramePr>
          <p:cNvPr id="7" name="Table 9">
            <a:extLst>
              <a:ext uri="{FF2B5EF4-FFF2-40B4-BE49-F238E27FC236}">
                <a16:creationId xmlns:a16="http://schemas.microsoft.com/office/drawing/2014/main" id="{60BBE4FA-27A4-4574-98B1-9588F45258F8}"/>
              </a:ext>
            </a:extLst>
          </p:cNvPr>
          <p:cNvGraphicFramePr>
            <a:graphicFrameLocks noGrp="1"/>
          </p:cNvGraphicFramePr>
          <p:nvPr>
            <p:extLst>
              <p:ext uri="{D42A27DB-BD31-4B8C-83A1-F6EECF244321}">
                <p14:modId xmlns:p14="http://schemas.microsoft.com/office/powerpoint/2010/main" val="4072536551"/>
              </p:ext>
            </p:extLst>
          </p:nvPr>
        </p:nvGraphicFramePr>
        <p:xfrm>
          <a:off x="844062" y="1713823"/>
          <a:ext cx="10470748" cy="2638730"/>
        </p:xfrm>
        <a:graphic>
          <a:graphicData uri="http://schemas.openxmlformats.org/drawingml/2006/table">
            <a:tbl>
              <a:tblPr firstRow="1" bandRow="1">
                <a:tableStyleId>{7DF18680-E054-41AD-8BC1-D1AEF772440D}</a:tableStyleId>
              </a:tblPr>
              <a:tblGrid>
                <a:gridCol w="764930">
                  <a:extLst>
                    <a:ext uri="{9D8B030D-6E8A-4147-A177-3AD203B41FA5}">
                      <a16:colId xmlns:a16="http://schemas.microsoft.com/office/drawing/2014/main" val="149691911"/>
                    </a:ext>
                  </a:extLst>
                </a:gridCol>
                <a:gridCol w="1274885">
                  <a:extLst>
                    <a:ext uri="{9D8B030D-6E8A-4147-A177-3AD203B41FA5}">
                      <a16:colId xmlns:a16="http://schemas.microsoft.com/office/drawing/2014/main" val="142503406"/>
                    </a:ext>
                  </a:extLst>
                </a:gridCol>
                <a:gridCol w="5262558">
                  <a:extLst>
                    <a:ext uri="{9D8B030D-6E8A-4147-A177-3AD203B41FA5}">
                      <a16:colId xmlns:a16="http://schemas.microsoft.com/office/drawing/2014/main" val="181658767"/>
                    </a:ext>
                  </a:extLst>
                </a:gridCol>
                <a:gridCol w="3168375">
                  <a:extLst>
                    <a:ext uri="{9D8B030D-6E8A-4147-A177-3AD203B41FA5}">
                      <a16:colId xmlns:a16="http://schemas.microsoft.com/office/drawing/2014/main" val="496725755"/>
                    </a:ext>
                  </a:extLst>
                </a:gridCol>
              </a:tblGrid>
              <a:tr h="294086">
                <a:tc>
                  <a:txBody>
                    <a:bodyPr/>
                    <a:lstStyle/>
                    <a:p>
                      <a:pPr marL="0" algn="l" defTabSz="914400" rtl="0" eaLnBrk="1" latinLnBrk="0" hangingPunct="1">
                        <a:spcAft>
                          <a:spcPts val="0"/>
                        </a:spcAft>
                      </a:pPr>
                      <a:r>
                        <a:rPr lang="en-AU" sz="1200" b="1"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200" b="1"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200" b="1"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200" b="1"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560547">
                <a:tc>
                  <a:txBody>
                    <a:bodyPr/>
                    <a:lstStyle/>
                    <a:p>
                      <a:pPr marL="0" algn="l" defTabSz="914400" rtl="0" eaLnBrk="1" latinLnBrk="0" hangingPunct="1">
                        <a:spcBef>
                          <a:spcPts val="1200"/>
                        </a:spcBef>
                        <a:spcAft>
                          <a:spcPts val="1200"/>
                        </a:spcAft>
                      </a:pPr>
                      <a:r>
                        <a:rPr lang="en-AU" sz="1200" b="0" kern="1200">
                          <a:solidFill>
                            <a:schemeClr val="tx1"/>
                          </a:solidFill>
                          <a:effectLst/>
                          <a:latin typeface="+mn-lt"/>
                          <a:ea typeface="+mn-ea"/>
                          <a:cs typeface="Times New Roman" panose="02020603050405020304" pitchFamily="18" charset="0"/>
                        </a:rPr>
                        <a:t>12.4.1</a:t>
                      </a:r>
                      <a:endParaRPr lang="en-AU" sz="1200" b="0" kern="1200">
                        <a:solidFill>
                          <a:schemeClr val="tx1"/>
                        </a:solidFill>
                        <a:effectLst/>
                        <a:latin typeface="+mn-lt"/>
                        <a:cs typeface="Times New Roman" panose="02020603050405020304" pitchFamily="18" charset="0"/>
                      </a:endParaRPr>
                    </a:p>
                  </a:txBody>
                  <a:tcPr anchor="ctr"/>
                </a:tc>
                <a:tc>
                  <a:txBody>
                    <a:bodyPr/>
                    <a:lstStyle/>
                    <a:p>
                      <a:pPr marL="0" algn="l" defTabSz="914400" rtl="0" eaLnBrk="1" latinLnBrk="0" hangingPunct="1">
                        <a:spcBef>
                          <a:spcPts val="1200"/>
                        </a:spcBef>
                        <a:spcAft>
                          <a:spcPts val="1200"/>
                        </a:spcAft>
                      </a:pPr>
                      <a:r>
                        <a:rPr lang="en-AU" sz="1200" b="0" kern="1200">
                          <a:solidFill>
                            <a:schemeClr val="tx1"/>
                          </a:solidFill>
                          <a:effectLst/>
                          <a:latin typeface="+mn-lt"/>
                          <a:ea typeface="+mn-ea"/>
                          <a:cs typeface="Times New Roman" panose="02020603050405020304" pitchFamily="18" charset="0"/>
                        </a:rPr>
                        <a:t>Open</a:t>
                      </a:r>
                    </a:p>
                  </a:txBody>
                  <a:tcPr anchor="ctr"/>
                </a:tc>
                <a:tc>
                  <a:txBody>
                    <a:bodyPr/>
                    <a:lstStyle/>
                    <a:p>
                      <a:pPr marL="0" algn="l" defTabSz="914400" rtl="0" eaLnBrk="1" latinLnBrk="0" hangingPunct="1">
                        <a:lnSpc>
                          <a:spcPct val="107000"/>
                        </a:lnSpc>
                        <a:spcBef>
                          <a:spcPts val="1200"/>
                        </a:spcBef>
                        <a:spcAft>
                          <a:spcPts val="1200"/>
                        </a:spcAft>
                      </a:pPr>
                      <a:r>
                        <a:rPr lang="en-AU" sz="1200" b="0" kern="1200">
                          <a:solidFill>
                            <a:schemeClr val="tx1"/>
                          </a:solidFill>
                          <a:effectLst/>
                          <a:latin typeface="+mn-lt"/>
                          <a:ea typeface="Arial" panose="020B0604020202020204" pitchFamily="34" charset="0"/>
                          <a:cs typeface="Times New Roman" panose="02020603050405020304" pitchFamily="18" charset="0"/>
                        </a:rPr>
                        <a:t>AEMO to consider seeking information on whether Retailers are deploying the code for Customer Switching at the same time as 5MS Retail through readiness reporting survey or direct poll.</a:t>
                      </a:r>
                      <a:endParaRPr lang="en-AU" sz="1200" b="0" kern="120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1200"/>
                        </a:spcBef>
                        <a:spcAft>
                          <a:spcPts val="1200"/>
                        </a:spcAft>
                      </a:pPr>
                      <a:r>
                        <a:rPr lang="en-AU" sz="1200" b="0" kern="1200">
                          <a:solidFill>
                            <a:schemeClr val="tx1"/>
                          </a:solidFill>
                          <a:effectLst/>
                          <a:latin typeface="+mn-lt"/>
                          <a:cs typeface="Times New Roman" panose="02020603050405020304" pitchFamily="18" charset="0"/>
                        </a:rPr>
                        <a:t>AEMO will issue a survey to RWG members. </a:t>
                      </a:r>
                    </a:p>
                  </a:txBody>
                  <a:tcPr anchor="ctr"/>
                </a:tc>
                <a:extLst>
                  <a:ext uri="{0D108BD9-81ED-4DB2-BD59-A6C34878D82A}">
                    <a16:rowId xmlns:a16="http://schemas.microsoft.com/office/drawing/2014/main" val="3531800843"/>
                  </a:ext>
                </a:extLst>
              </a:tr>
              <a:tr h="487142">
                <a:tc>
                  <a:txBody>
                    <a:bodyPr/>
                    <a:lstStyle/>
                    <a:p>
                      <a:pPr marL="0" algn="l" defTabSz="914400" rtl="0" eaLnBrk="1" latinLnBrk="0" hangingPunct="1">
                        <a:spcBef>
                          <a:spcPts val="600"/>
                        </a:spcBef>
                        <a:spcAft>
                          <a:spcPts val="900"/>
                        </a:spcAft>
                      </a:pPr>
                      <a:r>
                        <a:rPr lang="en-AU" sz="1200" b="0" kern="1200">
                          <a:solidFill>
                            <a:schemeClr val="tx1"/>
                          </a:solidFill>
                          <a:effectLst/>
                          <a:latin typeface="+mn-lt"/>
                          <a:ea typeface="Times New Roman" panose="02020603050405020304" pitchFamily="18" charset="0"/>
                          <a:cs typeface="Times New Roman" panose="02020603050405020304" pitchFamily="18" charset="0"/>
                        </a:rPr>
                        <a:t>12.6.1</a:t>
                      </a: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tx1"/>
                          </a:solidFill>
                          <a:effectLst/>
                          <a:latin typeface="+mn-lt"/>
                          <a:cs typeface="Times New Roman" panose="02020603050405020304" pitchFamily="18" charset="0"/>
                        </a:rPr>
                        <a:t>Open</a:t>
                      </a:r>
                    </a:p>
                  </a:txBody>
                  <a:tcPr/>
                </a:tc>
                <a:tc>
                  <a:txBody>
                    <a:bodyPr/>
                    <a:lstStyle/>
                    <a:p>
                      <a:pPr marL="0" algn="l" defTabSz="914400" rtl="0" eaLnBrk="1" latinLnBrk="0" hangingPunct="1">
                        <a:lnSpc>
                          <a:spcPct val="107000"/>
                        </a:lnSpc>
                        <a:spcBef>
                          <a:spcPts val="600"/>
                        </a:spcBef>
                        <a:spcAft>
                          <a:spcPts val="900"/>
                        </a:spcAft>
                      </a:pPr>
                      <a:r>
                        <a:rPr lang="en-AU" sz="1200" b="0" kern="1200">
                          <a:solidFill>
                            <a:schemeClr val="tx1"/>
                          </a:solidFill>
                          <a:effectLst/>
                          <a:latin typeface="+mn-lt"/>
                          <a:ea typeface="Arial" panose="020B0604020202020204" pitchFamily="34" charset="0"/>
                          <a:cs typeface="Times New Roman" panose="02020603050405020304" pitchFamily="18" charset="0"/>
                        </a:rPr>
                        <a:t>AEMO to include an agenda item on contingency planning at the next Executive Forum</a:t>
                      </a:r>
                      <a:endParaRPr lang="en-AU" sz="1200" b="0" kern="120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b="0" kern="1200">
                          <a:solidFill>
                            <a:schemeClr val="tx1"/>
                          </a:solidFill>
                          <a:effectLst/>
                          <a:latin typeface="+mn-lt"/>
                          <a:cs typeface="Times New Roman" panose="02020603050405020304" pitchFamily="18" charset="0"/>
                        </a:rPr>
                        <a:t>Contingency planning will be discussed at PCF and RWG in preparation of next Executive Forum. </a:t>
                      </a:r>
                    </a:p>
                  </a:txBody>
                  <a:tcPr/>
                </a:tc>
                <a:extLst>
                  <a:ext uri="{0D108BD9-81ED-4DB2-BD59-A6C34878D82A}">
                    <a16:rowId xmlns:a16="http://schemas.microsoft.com/office/drawing/2014/main" val="399266838"/>
                  </a:ext>
                </a:extLst>
              </a:tr>
              <a:tr h="487142">
                <a:tc>
                  <a:txBody>
                    <a:bodyPr/>
                    <a:lstStyle/>
                    <a:p>
                      <a:pPr>
                        <a:spcBef>
                          <a:spcPts val="600"/>
                        </a:spcBef>
                        <a:spcAft>
                          <a:spcPts val="900"/>
                        </a:spcAft>
                      </a:pPr>
                      <a:r>
                        <a:rPr lang="en-AU" sz="1200" b="0">
                          <a:solidFill>
                            <a:schemeClr val="tx1"/>
                          </a:solidFill>
                          <a:effectLst/>
                          <a:latin typeface="+mn-lt"/>
                          <a:ea typeface="Times New Roman" panose="02020603050405020304" pitchFamily="18" charset="0"/>
                          <a:cs typeface="Times New Roman" panose="02020603050405020304" pitchFamily="18" charset="0"/>
                        </a:rPr>
                        <a:t>12.7.1</a:t>
                      </a:r>
                    </a:p>
                  </a:txBody>
                  <a:tcPr marL="68580" marR="68580" marT="0" marB="0" anchor="ctr"/>
                </a:tc>
                <a:tc>
                  <a:txBody>
                    <a:bodyPr/>
                    <a:lstStyle/>
                    <a:p>
                      <a:r>
                        <a:rPr lang="en-AU" sz="1200" b="0">
                          <a:solidFill>
                            <a:schemeClr val="tx1"/>
                          </a:solidFill>
                          <a:latin typeface="+mn-lt"/>
                        </a:rPr>
                        <a:t>Closed</a:t>
                      </a:r>
                    </a:p>
                  </a:txBody>
                  <a:tcPr/>
                </a:tc>
                <a:tc>
                  <a:txBody>
                    <a:bodyPr/>
                    <a:lstStyle/>
                    <a:p>
                      <a:pPr>
                        <a:lnSpc>
                          <a:spcPct val="107000"/>
                        </a:lnSpc>
                        <a:spcAft>
                          <a:spcPts val="800"/>
                        </a:spcAft>
                      </a:pPr>
                      <a:r>
                        <a:rPr lang="en-AU" sz="1200" b="0">
                          <a:solidFill>
                            <a:schemeClr val="tx1"/>
                          </a:solidFill>
                          <a:effectLst/>
                          <a:latin typeface="+mn-lt"/>
                          <a:ea typeface="Times New Roman" panose="02020603050405020304" pitchFamily="18" charset="0"/>
                          <a:cs typeface="Times New Roman" panose="02020603050405020304" pitchFamily="18" charset="0"/>
                        </a:rPr>
                        <a:t>AEMO to consider the positioning of the Regulatory Implementation Roadmap webpage within the AEMO website. </a:t>
                      </a:r>
                      <a:endParaRPr lang="en-AU" sz="12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r>
                        <a:rPr lang="en-AU" sz="1200" b="0">
                          <a:solidFill>
                            <a:schemeClr val="tx1"/>
                          </a:solidFill>
                          <a:latin typeface="+mn-lt"/>
                        </a:rPr>
                        <a:t>This feedback has been provided to the Corporate Affairs team. </a:t>
                      </a:r>
                    </a:p>
                  </a:txBody>
                  <a:tcPr/>
                </a:tc>
                <a:extLst>
                  <a:ext uri="{0D108BD9-81ED-4DB2-BD59-A6C34878D82A}">
                    <a16:rowId xmlns:a16="http://schemas.microsoft.com/office/drawing/2014/main" val="254004569"/>
                  </a:ext>
                </a:extLst>
              </a:tr>
              <a:tr h="487142">
                <a:tc>
                  <a:txBody>
                    <a:bodyPr/>
                    <a:lstStyle/>
                    <a:p>
                      <a:pPr>
                        <a:spcBef>
                          <a:spcPts val="600"/>
                        </a:spcBef>
                        <a:spcAft>
                          <a:spcPts val="900"/>
                        </a:spcAft>
                      </a:pPr>
                      <a:r>
                        <a:rPr lang="en-AU" sz="1200" b="0">
                          <a:solidFill>
                            <a:schemeClr val="tx1"/>
                          </a:solidFill>
                          <a:effectLst/>
                          <a:latin typeface="+mn-lt"/>
                          <a:ea typeface="Times New Roman" panose="02020603050405020304" pitchFamily="18" charset="0"/>
                          <a:cs typeface="Times New Roman" panose="02020603050405020304" pitchFamily="18" charset="0"/>
                        </a:rPr>
                        <a:t>12.8.1</a:t>
                      </a:r>
                    </a:p>
                  </a:txBody>
                  <a:tcPr marL="68580" marR="68580" marT="0" marB="0" anchor="ctr"/>
                </a:tc>
                <a:tc>
                  <a:txBody>
                    <a:bodyPr/>
                    <a:lstStyle/>
                    <a:p>
                      <a:r>
                        <a:rPr lang="en-AU" sz="1200" b="0">
                          <a:solidFill>
                            <a:schemeClr val="tx1"/>
                          </a:solidFill>
                          <a:latin typeface="+mn-lt"/>
                        </a:rPr>
                        <a:t>Closed</a:t>
                      </a:r>
                    </a:p>
                  </a:txBody>
                  <a:tcPr/>
                </a:tc>
                <a:tc>
                  <a:txBody>
                    <a:bodyPr/>
                    <a:lstStyle/>
                    <a:p>
                      <a:pPr>
                        <a:lnSpc>
                          <a:spcPct val="107000"/>
                        </a:lnSpc>
                        <a:spcAft>
                          <a:spcPts val="800"/>
                        </a:spcAft>
                      </a:pPr>
                      <a:r>
                        <a:rPr lang="en-AU" sz="1200" b="0">
                          <a:solidFill>
                            <a:schemeClr val="tx1"/>
                          </a:solidFill>
                          <a:effectLst/>
                          <a:latin typeface="+mn-lt"/>
                          <a:ea typeface="Arial" panose="020B0604020202020204" pitchFamily="34" charset="0"/>
                          <a:cs typeface="Times New Roman" panose="02020603050405020304" pitchFamily="18" charset="0"/>
                        </a:rPr>
                        <a:t>AEMO to issue invitation for an Executive Forum in May or June.</a:t>
                      </a:r>
                      <a:endParaRPr lang="en-AU" sz="12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r>
                        <a:rPr lang="en-AU" sz="1200" b="0">
                          <a:solidFill>
                            <a:schemeClr val="tx1"/>
                          </a:solidFill>
                          <a:latin typeface="+mn-lt"/>
                        </a:rPr>
                        <a:t>AEMO has issued an invitation to a Special Executive Forum for 01-June that will be held if the Retail go-live date of 31-May is missed. </a:t>
                      </a:r>
                    </a:p>
                  </a:txBody>
                  <a:tcPr/>
                </a:tc>
                <a:extLst>
                  <a:ext uri="{0D108BD9-81ED-4DB2-BD59-A6C34878D82A}">
                    <a16:rowId xmlns:a16="http://schemas.microsoft.com/office/drawing/2014/main" val="624795908"/>
                  </a:ext>
                </a:extLst>
              </a:tr>
            </a:tbl>
          </a:graphicData>
        </a:graphic>
      </p:graphicFrame>
    </p:spTree>
    <p:extLst>
      <p:ext uri="{BB962C8B-B14F-4D97-AF65-F5344CB8AC3E}">
        <p14:creationId xmlns:p14="http://schemas.microsoft.com/office/powerpoint/2010/main" val="3454991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Program Update</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Rowena Leung &amp; Graeme Windley</a:t>
            </a:r>
          </a:p>
        </p:txBody>
      </p:sp>
    </p:spTree>
    <p:extLst>
      <p:ext uri="{BB962C8B-B14F-4D97-AF65-F5344CB8AC3E}">
        <p14:creationId xmlns:p14="http://schemas.microsoft.com/office/powerpoint/2010/main" val="243192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0C49-CAEA-4B0D-93FE-4B2FD4ECDA66}"/>
              </a:ext>
            </a:extLst>
          </p:cNvPr>
          <p:cNvSpPr>
            <a:spLocks noGrp="1"/>
          </p:cNvSpPr>
          <p:nvPr>
            <p:ph type="title"/>
          </p:nvPr>
        </p:nvSpPr>
        <p:spPr>
          <a:xfrm>
            <a:off x="171730" y="136525"/>
            <a:ext cx="9001778" cy="1189039"/>
          </a:xfrm>
        </p:spPr>
        <p:txBody>
          <a:bodyPr>
            <a:normAutofit fontScale="90000"/>
          </a:bodyPr>
          <a:lstStyle/>
          <a:p>
            <a:r>
              <a:rPr lang="en-US" sz="4800">
                <a:latin typeface="Tw Cen MT"/>
              </a:rPr>
              <a:t>5MS Program Timeline</a:t>
            </a:r>
            <a:br>
              <a:rPr lang="en-US">
                <a:latin typeface="Tw Cen MT"/>
              </a:rPr>
            </a:br>
            <a:r>
              <a:rPr lang="en-US" sz="3600">
                <a:latin typeface="Tw Cen MT"/>
              </a:rPr>
              <a:t>Readiness and Go-Live</a:t>
            </a:r>
            <a:endParaRPr lang="en-AU"/>
          </a:p>
        </p:txBody>
      </p:sp>
      <p:sp>
        <p:nvSpPr>
          <p:cNvPr id="4" name="Slide Number Placeholder 3">
            <a:extLst>
              <a:ext uri="{FF2B5EF4-FFF2-40B4-BE49-F238E27FC236}">
                <a16:creationId xmlns:a16="http://schemas.microsoft.com/office/drawing/2014/main" id="{75732DEF-2477-4A63-A757-A8F053F4B512}"/>
              </a:ext>
            </a:extLst>
          </p:cNvPr>
          <p:cNvSpPr>
            <a:spLocks noGrp="1"/>
          </p:cNvSpPr>
          <p:nvPr>
            <p:ph type="sldNum" sz="quarter" idx="12"/>
          </p:nvPr>
        </p:nvSpPr>
        <p:spPr/>
        <p:txBody>
          <a:bodyPr/>
          <a:lstStyle/>
          <a:p>
            <a:fld id="{4EC81F68-4976-451A-B2E9-79BCBD2F70CC}" type="slidenum">
              <a:rPr lang="en-AU">
                <a:solidFill>
                  <a:srgbClr val="222324">
                    <a:tint val="75000"/>
                  </a:srgbClr>
                </a:solidFill>
                <a:latin typeface="Segoe UI Semilight"/>
              </a:rPr>
              <a:pPr/>
              <a:t>9</a:t>
            </a:fld>
            <a:endParaRPr lang="en-AU">
              <a:solidFill>
                <a:srgbClr val="222324">
                  <a:tint val="75000"/>
                </a:srgbClr>
              </a:solidFill>
              <a:latin typeface="Segoe UI Semilight"/>
            </a:endParaRPr>
          </a:p>
        </p:txBody>
      </p:sp>
      <p:pic>
        <p:nvPicPr>
          <p:cNvPr id="3" name="Picture 2">
            <a:extLst>
              <a:ext uri="{FF2B5EF4-FFF2-40B4-BE49-F238E27FC236}">
                <a16:creationId xmlns:a16="http://schemas.microsoft.com/office/drawing/2014/main" id="{B991178B-4271-461C-9E96-D9DE8345F9D5}"/>
              </a:ext>
            </a:extLst>
          </p:cNvPr>
          <p:cNvPicPr>
            <a:picLocks noChangeAspect="1"/>
          </p:cNvPicPr>
          <p:nvPr/>
        </p:nvPicPr>
        <p:blipFill>
          <a:blip r:embed="rId2"/>
          <a:stretch>
            <a:fillRect/>
          </a:stretch>
        </p:blipFill>
        <p:spPr>
          <a:xfrm>
            <a:off x="21527" y="1325564"/>
            <a:ext cx="7622858" cy="5532436"/>
          </a:xfrm>
          <a:prstGeom prst="rect">
            <a:avLst/>
          </a:prstGeom>
        </p:spPr>
      </p:pic>
      <p:sp>
        <p:nvSpPr>
          <p:cNvPr id="7" name="TextBox 6">
            <a:extLst>
              <a:ext uri="{FF2B5EF4-FFF2-40B4-BE49-F238E27FC236}">
                <a16:creationId xmlns:a16="http://schemas.microsoft.com/office/drawing/2014/main" id="{BE3AE374-0154-4A9E-85A3-ECD11818F7CA}"/>
              </a:ext>
            </a:extLst>
          </p:cNvPr>
          <p:cNvSpPr txBox="1"/>
          <p:nvPr/>
        </p:nvSpPr>
        <p:spPr>
          <a:xfrm>
            <a:off x="10326994" y="18814"/>
            <a:ext cx="1239442"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1" u="none" strike="noStrike" kern="1200" cap="none" spc="0" normalizeH="0" baseline="0" noProof="0">
                <a:ln>
                  <a:noFill/>
                </a:ln>
                <a:solidFill>
                  <a:srgbClr val="FFFFFF"/>
                </a:solidFill>
                <a:effectLst/>
                <a:uLnTx/>
                <a:uFillTx/>
                <a:latin typeface="Tw Cen MT" panose="020B0602020104020603"/>
                <a:ea typeface="+mn-ea"/>
                <a:cs typeface="+mn-cs"/>
              </a:rPr>
              <a:t>As at 09</a:t>
            </a:r>
            <a:r>
              <a:rPr kumimoji="0" lang="en-AU" sz="1000" b="0" i="1" u="none" strike="noStrike" kern="1200" cap="none" spc="0" normalizeH="0" baseline="30000" noProof="0">
                <a:ln>
                  <a:noFill/>
                </a:ln>
                <a:solidFill>
                  <a:srgbClr val="FFFFFF"/>
                </a:solidFill>
                <a:effectLst/>
                <a:uLnTx/>
                <a:uFillTx/>
                <a:latin typeface="Tw Cen MT" panose="020B0602020104020603"/>
                <a:ea typeface="+mn-ea"/>
                <a:cs typeface="+mn-cs"/>
              </a:rPr>
              <a:t>th</a:t>
            </a:r>
            <a:r>
              <a:rPr kumimoji="0" lang="en-AU" sz="1000" b="0" i="1" u="none" strike="noStrike" kern="1200" cap="none" spc="0" normalizeH="0" baseline="0" noProof="0">
                <a:ln>
                  <a:noFill/>
                </a:ln>
                <a:solidFill>
                  <a:srgbClr val="FFFFFF"/>
                </a:solidFill>
                <a:effectLst/>
                <a:uLnTx/>
                <a:uFillTx/>
                <a:latin typeface="Tw Cen MT" panose="020B0602020104020603"/>
                <a:ea typeface="+mn-ea"/>
                <a:cs typeface="+mn-cs"/>
              </a:rPr>
              <a:t> April 2021</a:t>
            </a:r>
          </a:p>
        </p:txBody>
      </p:sp>
      <p:sp>
        <p:nvSpPr>
          <p:cNvPr id="6" name="Rectangle 5">
            <a:extLst>
              <a:ext uri="{FF2B5EF4-FFF2-40B4-BE49-F238E27FC236}">
                <a16:creationId xmlns:a16="http://schemas.microsoft.com/office/drawing/2014/main" id="{8C0122C1-E559-4E5C-9D68-946B50AE576F}"/>
              </a:ext>
            </a:extLst>
          </p:cNvPr>
          <p:cNvSpPr/>
          <p:nvPr/>
        </p:nvSpPr>
        <p:spPr>
          <a:xfrm>
            <a:off x="8168054" y="6207369"/>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5-min Bidding Phased Go-Live achieved on 01-Apr-21</a:t>
            </a:r>
          </a:p>
        </p:txBody>
      </p:sp>
      <p:cxnSp>
        <p:nvCxnSpPr>
          <p:cNvPr id="9" name="Straight Arrow Connector 8">
            <a:extLst>
              <a:ext uri="{FF2B5EF4-FFF2-40B4-BE49-F238E27FC236}">
                <a16:creationId xmlns:a16="http://schemas.microsoft.com/office/drawing/2014/main" id="{3DF950D5-904F-4F06-9610-13EC4FB7110D}"/>
              </a:ext>
            </a:extLst>
          </p:cNvPr>
          <p:cNvCxnSpPr>
            <a:stCxn id="6" idx="1"/>
          </p:cNvCxnSpPr>
          <p:nvPr/>
        </p:nvCxnSpPr>
        <p:spPr>
          <a:xfrm flipH="1">
            <a:off x="1846385" y="6464422"/>
            <a:ext cx="6321669" cy="108072"/>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Rectangle 10">
            <a:extLst>
              <a:ext uri="{FF2B5EF4-FFF2-40B4-BE49-F238E27FC236}">
                <a16:creationId xmlns:a16="http://schemas.microsoft.com/office/drawing/2014/main" id="{0A419F53-1367-4E0D-ABBC-85C312CF3A65}"/>
              </a:ext>
            </a:extLst>
          </p:cNvPr>
          <p:cNvSpPr/>
          <p:nvPr/>
        </p:nvSpPr>
        <p:spPr>
          <a:xfrm>
            <a:off x="8168054" y="5572149"/>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solution available for participant testing from 16-Apr-21</a:t>
            </a:r>
          </a:p>
        </p:txBody>
      </p:sp>
      <p:cxnSp>
        <p:nvCxnSpPr>
          <p:cNvPr id="12" name="Straight Arrow Connector 11">
            <a:extLst>
              <a:ext uri="{FF2B5EF4-FFF2-40B4-BE49-F238E27FC236}">
                <a16:creationId xmlns:a16="http://schemas.microsoft.com/office/drawing/2014/main" id="{7E907C6B-E3BB-4C42-8FDB-630473829393}"/>
              </a:ext>
            </a:extLst>
          </p:cNvPr>
          <p:cNvCxnSpPr>
            <a:cxnSpLocks/>
          </p:cNvCxnSpPr>
          <p:nvPr/>
        </p:nvCxnSpPr>
        <p:spPr>
          <a:xfrm flipH="1">
            <a:off x="1969477" y="5775166"/>
            <a:ext cx="6321669" cy="108072"/>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3" name="Rectangle 12">
            <a:extLst>
              <a:ext uri="{FF2B5EF4-FFF2-40B4-BE49-F238E27FC236}">
                <a16:creationId xmlns:a16="http://schemas.microsoft.com/office/drawing/2014/main" id="{F214F338-3410-4CD3-BAE9-8B70E282B978}"/>
              </a:ext>
            </a:extLst>
          </p:cNvPr>
          <p:cNvSpPr/>
          <p:nvPr/>
        </p:nvSpPr>
        <p:spPr>
          <a:xfrm>
            <a:off x="8168054" y="4868960"/>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Settlements Industry Test Period ongoing</a:t>
            </a:r>
          </a:p>
        </p:txBody>
      </p:sp>
      <p:cxnSp>
        <p:nvCxnSpPr>
          <p:cNvPr id="14" name="Straight Arrow Connector 13">
            <a:extLst>
              <a:ext uri="{FF2B5EF4-FFF2-40B4-BE49-F238E27FC236}">
                <a16:creationId xmlns:a16="http://schemas.microsoft.com/office/drawing/2014/main" id="{87288E07-741E-4D6C-A4AA-0DA2C6B195E8}"/>
              </a:ext>
            </a:extLst>
          </p:cNvPr>
          <p:cNvCxnSpPr>
            <a:cxnSpLocks/>
          </p:cNvCxnSpPr>
          <p:nvPr/>
        </p:nvCxnSpPr>
        <p:spPr>
          <a:xfrm flipH="1" flipV="1">
            <a:off x="1846385" y="4923594"/>
            <a:ext cx="6444762" cy="14838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6" name="Rectangle 15">
            <a:extLst>
              <a:ext uri="{FF2B5EF4-FFF2-40B4-BE49-F238E27FC236}">
                <a16:creationId xmlns:a16="http://schemas.microsoft.com/office/drawing/2014/main" id="{C71C744E-79E1-424F-9126-3066FBC82F50}"/>
              </a:ext>
            </a:extLst>
          </p:cNvPr>
          <p:cNvSpPr/>
          <p:nvPr/>
        </p:nvSpPr>
        <p:spPr>
          <a:xfrm>
            <a:off x="8168053" y="1582617"/>
            <a:ext cx="3516923" cy="67698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r>
              <a:rPr lang="en-AU" sz="1400"/>
              <a:t>User Acceptance Testing is in progress for both Retail and Settlements</a:t>
            </a:r>
          </a:p>
        </p:txBody>
      </p:sp>
      <p:cxnSp>
        <p:nvCxnSpPr>
          <p:cNvPr id="17" name="Straight Arrow Connector 16">
            <a:extLst>
              <a:ext uri="{FF2B5EF4-FFF2-40B4-BE49-F238E27FC236}">
                <a16:creationId xmlns:a16="http://schemas.microsoft.com/office/drawing/2014/main" id="{752BF574-61DB-4867-A47F-4333947E1B08}"/>
              </a:ext>
            </a:extLst>
          </p:cNvPr>
          <p:cNvCxnSpPr>
            <a:cxnSpLocks/>
          </p:cNvCxnSpPr>
          <p:nvPr/>
        </p:nvCxnSpPr>
        <p:spPr>
          <a:xfrm flipH="1">
            <a:off x="2628900" y="2011772"/>
            <a:ext cx="5539153" cy="13681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9" name="Rectangle 18">
            <a:extLst>
              <a:ext uri="{FF2B5EF4-FFF2-40B4-BE49-F238E27FC236}">
                <a16:creationId xmlns:a16="http://schemas.microsoft.com/office/drawing/2014/main" id="{E07BD833-571E-4538-8AB4-0A8BDCE1A219}"/>
              </a:ext>
            </a:extLst>
          </p:cNvPr>
          <p:cNvSpPr/>
          <p:nvPr/>
        </p:nvSpPr>
        <p:spPr>
          <a:xfrm>
            <a:off x="8168053" y="2570691"/>
            <a:ext cx="3516923" cy="73799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fontAlgn="base"/>
            <a:r>
              <a:rPr lang="en-AU" sz="1400"/>
              <a:t>Performance Testing is complete for Settlements and in-progress with Day in the Life testing for Retail</a:t>
            </a:r>
          </a:p>
        </p:txBody>
      </p:sp>
      <p:cxnSp>
        <p:nvCxnSpPr>
          <p:cNvPr id="20" name="Straight Arrow Connector 19">
            <a:extLst>
              <a:ext uri="{FF2B5EF4-FFF2-40B4-BE49-F238E27FC236}">
                <a16:creationId xmlns:a16="http://schemas.microsoft.com/office/drawing/2014/main" id="{9A74CFB4-9CE2-435C-B4BD-C715294659DB}"/>
              </a:ext>
            </a:extLst>
          </p:cNvPr>
          <p:cNvCxnSpPr>
            <a:cxnSpLocks/>
          </p:cNvCxnSpPr>
          <p:nvPr/>
        </p:nvCxnSpPr>
        <p:spPr>
          <a:xfrm flipH="1" flipV="1">
            <a:off x="2628900" y="2261857"/>
            <a:ext cx="5539154" cy="737990"/>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94856720"/>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4" ma:contentTypeDescription="Create a new document." ma:contentTypeScope="" ma:versionID="e69100847e6549220f3374bec3110ff6">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548aab25d8444a675ce2ffc2b062e7fb"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E58F62-3886-4B6B-A6E2-AD5D7547E499}">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45</Slides>
  <Notes>3</Notes>
  <HiddenSlides>0</HiddenSlide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Office Theme</vt:lpstr>
      <vt:lpstr>AEMO09</vt:lpstr>
      <vt:lpstr>5MS Program Consultative Forum #32</vt:lpstr>
      <vt:lpstr>AEMO Competition Law  Meeting Protocol</vt:lpstr>
      <vt:lpstr>Agenda</vt:lpstr>
      <vt:lpstr>Welcome</vt:lpstr>
      <vt:lpstr>Actions from Previous Meetings </vt:lpstr>
      <vt:lpstr>PCF Actions</vt:lpstr>
      <vt:lpstr>Executive Forum Actions</vt:lpstr>
      <vt:lpstr>Program Update</vt:lpstr>
      <vt:lpstr>5MS Program Timeline Readiness and Go-Live</vt:lpstr>
      <vt:lpstr>5MS Program – IT Systems Status</vt:lpstr>
      <vt:lpstr>Retail Reporting</vt:lpstr>
      <vt:lpstr>Approach to Retail Status Updates</vt:lpstr>
      <vt:lpstr>April Retail Checkpoint Criteria as at 16-Apr</vt:lpstr>
      <vt:lpstr>Retail Testing Progress</vt:lpstr>
      <vt:lpstr>Criteria for a “go” on 14-May</vt:lpstr>
      <vt:lpstr>Next Steps</vt:lpstr>
      <vt:lpstr>Readiness Working Group Update</vt:lpstr>
      <vt:lpstr>Market Trial Planning</vt:lpstr>
      <vt:lpstr>Industry Test Progress</vt:lpstr>
      <vt:lpstr>Readiness Survey #7</vt:lpstr>
      <vt:lpstr>PowerPoint Presentation</vt:lpstr>
      <vt:lpstr>RWG/TFG/ITWG Update </vt:lpstr>
      <vt:lpstr>Industry Risks and Issues</vt:lpstr>
      <vt:lpstr>Purpose of this Risk Review</vt:lpstr>
      <vt:lpstr>Retail Risk</vt:lpstr>
      <vt:lpstr>AEMO &amp; Industry Readiness</vt:lpstr>
      <vt:lpstr>Volume of Regulatory Change</vt:lpstr>
      <vt:lpstr>Other PCF Risks</vt:lpstr>
      <vt:lpstr>Other PCF Risks – Proposing to Close</vt:lpstr>
      <vt:lpstr>PowerPoint Presentation</vt:lpstr>
      <vt:lpstr>Contingency Planning</vt:lpstr>
      <vt:lpstr>Purpose of this section</vt:lpstr>
      <vt:lpstr>Overview of Industry Contingency Planning to date</vt:lpstr>
      <vt:lpstr>Contingency Plan Extract</vt:lpstr>
      <vt:lpstr>Risk Assessment</vt:lpstr>
      <vt:lpstr>Option 1 &amp; 2: Move the commencement date</vt:lpstr>
      <vt:lpstr>Option 3: Resettle the Market at 5-min </vt:lpstr>
      <vt:lpstr>Leadtime to Implement</vt:lpstr>
      <vt:lpstr>Considerations to assess options – feedback requested by 11-May </vt:lpstr>
      <vt:lpstr>Next Steps </vt:lpstr>
      <vt:lpstr>Forward Meeting Plan</vt:lpstr>
      <vt:lpstr>High-Level Plan for 2021</vt:lpstr>
      <vt:lpstr>Upcoming Meetings  AEMO | Program Calendar and Timelines</vt:lpstr>
      <vt:lpstr>General Questions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4</cp:revision>
  <cp:lastPrinted>2019-08-14T02:02:16Z</cp:lastPrinted>
  <dcterms:created xsi:type="dcterms:W3CDTF">2018-04-12T04:49:35Z</dcterms:created>
  <dcterms:modified xsi:type="dcterms:W3CDTF">2021-04-25T23:59:18Z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